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entation.xml" ContentType="application/vnd.openxmlformats-officedocument.presentationml.presentation.main+xml"/>
  <Override PartName="/ppt/slides/slide10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8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91.xml" ContentType="application/vnd.openxmlformats-officedocument.presentationml.slide+xml"/>
  <Override PartName="/ppt/slides/slide80.xml" ContentType="application/vnd.openxmlformats-officedocument.presentationml.slide+xml"/>
  <Override PartName="/ppt/slides/slide8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107"/>
  </p:notesMasterIdLst>
  <p:handoutMasterIdLst>
    <p:handoutMasterId r:id="rId108"/>
  </p:handoutMasterIdLst>
  <p:sldIdLst>
    <p:sldId id="801" r:id="rId5"/>
    <p:sldId id="671" r:id="rId6"/>
    <p:sldId id="793" r:id="rId7"/>
    <p:sldId id="873" r:id="rId8"/>
    <p:sldId id="734" r:id="rId9"/>
    <p:sldId id="803" r:id="rId10"/>
    <p:sldId id="804" r:id="rId11"/>
    <p:sldId id="896" r:id="rId12"/>
    <p:sldId id="805" r:id="rId13"/>
    <p:sldId id="807" r:id="rId14"/>
    <p:sldId id="806" r:id="rId15"/>
    <p:sldId id="808" r:id="rId16"/>
    <p:sldId id="809" r:id="rId17"/>
    <p:sldId id="810" r:id="rId18"/>
    <p:sldId id="811" r:id="rId19"/>
    <p:sldId id="812" r:id="rId20"/>
    <p:sldId id="813" r:id="rId21"/>
    <p:sldId id="814" r:id="rId22"/>
    <p:sldId id="815" r:id="rId23"/>
    <p:sldId id="816" r:id="rId24"/>
    <p:sldId id="817" r:id="rId25"/>
    <p:sldId id="818" r:id="rId26"/>
    <p:sldId id="897" r:id="rId27"/>
    <p:sldId id="819" r:id="rId28"/>
    <p:sldId id="820" r:id="rId29"/>
    <p:sldId id="821" r:id="rId30"/>
    <p:sldId id="822" r:id="rId31"/>
    <p:sldId id="823" r:id="rId32"/>
    <p:sldId id="824" r:id="rId33"/>
    <p:sldId id="825" r:id="rId34"/>
    <p:sldId id="826" r:id="rId35"/>
    <p:sldId id="827" r:id="rId36"/>
    <p:sldId id="828" r:id="rId37"/>
    <p:sldId id="831" r:id="rId38"/>
    <p:sldId id="829" r:id="rId39"/>
    <p:sldId id="830" r:id="rId40"/>
    <p:sldId id="898" r:id="rId41"/>
    <p:sldId id="832" r:id="rId42"/>
    <p:sldId id="833" r:id="rId43"/>
    <p:sldId id="834" r:id="rId44"/>
    <p:sldId id="835" r:id="rId45"/>
    <p:sldId id="836" r:id="rId46"/>
    <p:sldId id="837" r:id="rId47"/>
    <p:sldId id="838" r:id="rId48"/>
    <p:sldId id="839" r:id="rId49"/>
    <p:sldId id="840" r:id="rId50"/>
    <p:sldId id="841" r:id="rId51"/>
    <p:sldId id="842" r:id="rId52"/>
    <p:sldId id="843" r:id="rId53"/>
    <p:sldId id="894" r:id="rId54"/>
    <p:sldId id="899" r:id="rId55"/>
    <p:sldId id="844" r:id="rId56"/>
    <p:sldId id="845" r:id="rId57"/>
    <p:sldId id="846" r:id="rId58"/>
    <p:sldId id="847" r:id="rId59"/>
    <p:sldId id="848" r:id="rId60"/>
    <p:sldId id="849" r:id="rId61"/>
    <p:sldId id="900" r:id="rId62"/>
    <p:sldId id="895" r:id="rId63"/>
    <p:sldId id="850" r:id="rId64"/>
    <p:sldId id="851" r:id="rId65"/>
    <p:sldId id="852" r:id="rId66"/>
    <p:sldId id="853" r:id="rId67"/>
    <p:sldId id="854" r:id="rId68"/>
    <p:sldId id="855" r:id="rId69"/>
    <p:sldId id="856" r:id="rId70"/>
    <p:sldId id="857" r:id="rId71"/>
    <p:sldId id="902" r:id="rId72"/>
    <p:sldId id="903" r:id="rId73"/>
    <p:sldId id="872" r:id="rId74"/>
    <p:sldId id="858" r:id="rId75"/>
    <p:sldId id="859" r:id="rId76"/>
    <p:sldId id="860" r:id="rId77"/>
    <p:sldId id="861" r:id="rId78"/>
    <p:sldId id="901" r:id="rId79"/>
    <p:sldId id="862" r:id="rId80"/>
    <p:sldId id="863" r:id="rId81"/>
    <p:sldId id="864" r:id="rId82"/>
    <p:sldId id="865" r:id="rId83"/>
    <p:sldId id="866" r:id="rId84"/>
    <p:sldId id="868" r:id="rId85"/>
    <p:sldId id="867" r:id="rId86"/>
    <p:sldId id="869" r:id="rId87"/>
    <p:sldId id="870" r:id="rId88"/>
    <p:sldId id="871" r:id="rId89"/>
    <p:sldId id="878" r:id="rId90"/>
    <p:sldId id="879" r:id="rId91"/>
    <p:sldId id="880" r:id="rId92"/>
    <p:sldId id="881" r:id="rId93"/>
    <p:sldId id="882" r:id="rId94"/>
    <p:sldId id="883" r:id="rId95"/>
    <p:sldId id="884" r:id="rId96"/>
    <p:sldId id="885" r:id="rId97"/>
    <p:sldId id="886" r:id="rId98"/>
    <p:sldId id="887" r:id="rId99"/>
    <p:sldId id="888" r:id="rId100"/>
    <p:sldId id="889" r:id="rId101"/>
    <p:sldId id="890" r:id="rId102"/>
    <p:sldId id="891" r:id="rId103"/>
    <p:sldId id="892" r:id="rId104"/>
    <p:sldId id="893" r:id="rId105"/>
    <p:sldId id="592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00ABCC-FB40-48DC-A2A8-AE36DEBD7E33}">
          <p14:sldIdLst>
            <p14:sldId id="801"/>
          </p14:sldIdLst>
        </p14:section>
        <p14:section name="Outline" id="{8B6DF63D-B307-4BEA-9135-0710D89F7935}">
          <p14:sldIdLst>
            <p14:sldId id="671"/>
          </p14:sldIdLst>
        </p14:section>
        <p14:section name="Function Declarations" id="{0DEEE8BE-BA71-4DDD-8246-B07D2F56184F}">
          <p14:sldIdLst>
            <p14:sldId id="793"/>
            <p14:sldId id="873"/>
            <p14:sldId id="734"/>
            <p14:sldId id="803"/>
            <p14:sldId id="804"/>
            <p14:sldId id="896"/>
            <p14:sldId id="805"/>
            <p14:sldId id="807"/>
            <p14:sldId id="806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97"/>
            <p14:sldId id="819"/>
            <p14:sldId id="820"/>
            <p14:sldId id="821"/>
            <p14:sldId id="822"/>
            <p14:sldId id="823"/>
            <p14:sldId id="824"/>
            <p14:sldId id="825"/>
          </p14:sldIdLst>
        </p14:section>
        <p14:section name="Function Invocation" id="{43C0FC52-AAE7-400F-B384-CF7117A9AF9C}">
          <p14:sldIdLst>
            <p14:sldId id="826"/>
            <p14:sldId id="827"/>
            <p14:sldId id="828"/>
            <p14:sldId id="831"/>
            <p14:sldId id="829"/>
            <p14:sldId id="830"/>
            <p14:sldId id="898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94"/>
            <p14:sldId id="899"/>
          </p14:sldIdLst>
        </p14:section>
        <p14:section name="Function Parameters" id="{22633571-BC8E-4705-978E-CAE1C36F728B}">
          <p14:sldIdLst>
            <p14:sldId id="844"/>
            <p14:sldId id="845"/>
            <p14:sldId id="846"/>
            <p14:sldId id="847"/>
            <p14:sldId id="848"/>
            <p14:sldId id="849"/>
            <p14:sldId id="900"/>
            <p14:sldId id="895"/>
            <p14:sldId id="850"/>
            <p14:sldId id="851"/>
            <p14:sldId id="852"/>
            <p14:sldId id="853"/>
            <p14:sldId id="854"/>
          </p14:sldIdLst>
        </p14:section>
        <p14:section name="Function as..." id="{A7D0C30B-1897-4486-9779-120757FBC441}">
          <p14:sldIdLst>
            <p14:sldId id="855"/>
            <p14:sldId id="856"/>
            <p14:sldId id="857"/>
            <p14:sldId id="902"/>
            <p14:sldId id="903"/>
            <p14:sldId id="872"/>
            <p14:sldId id="858"/>
            <p14:sldId id="859"/>
            <p14:sldId id="860"/>
            <p14:sldId id="861"/>
            <p14:sldId id="901"/>
            <p14:sldId id="862"/>
          </p14:sldIdLst>
        </p14:section>
        <p14:section name="Lexical Environment" id="{A20F0D97-CD15-40E5-87D5-81BB18E2B1B3}">
          <p14:sldIdLst>
            <p14:sldId id="863"/>
            <p14:sldId id="864"/>
            <p14:sldId id="865"/>
            <p14:sldId id="866"/>
            <p14:sldId id="868"/>
            <p14:sldId id="867"/>
            <p14:sldId id="869"/>
          </p14:sldIdLst>
        </p14:section>
        <p14:section name="Closure" id="{FBDB449F-F43F-4D00-B92C-4992E7E9F41B}">
          <p14:sldIdLst>
            <p14:sldId id="870"/>
            <p14:sldId id="871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</p14:sldIdLst>
        </p14:section>
        <p14:section name="Summary" id="{5BEF1A92-33B6-4D0F-96A9-0E768749A392}">
          <p14:sldIdLst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00"/>
    <a:srgbClr val="2FC2D9"/>
    <a:srgbClr val="A3C644"/>
    <a:srgbClr val="E4471C"/>
    <a:srgbClr val="E6E6E6"/>
    <a:srgbClr val="CCCCCC"/>
    <a:srgbClr val="666666"/>
    <a:srgbClr val="444444"/>
    <a:srgbClr val="464547"/>
    <a:srgbClr val="B2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54" autoAdjust="0"/>
    <p:restoredTop sz="91958" autoAdjust="0"/>
  </p:normalViewPr>
  <p:slideViewPr>
    <p:cSldViewPr snapToGrid="0">
      <p:cViewPr varScale="1">
        <p:scale>
          <a:sx n="63" d="100"/>
          <a:sy n="63" d="100"/>
        </p:scale>
        <p:origin x="1084" y="5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customXml" Target="../customXml/item4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commentAuthors" Target="commentAuthor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Tool: http://google.github.io/traceur-compiler/demo/repl.html#</a:t>
            </a: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1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можно ли убрать параметр </a:t>
            </a:r>
            <a:r>
              <a:rPr lang="en-US" baseline="0" dirty="0" smtClean="0"/>
              <a:t>person </a:t>
            </a:r>
            <a:r>
              <a:rPr lang="ru-RU" baseline="0" smtClean="0"/>
              <a:t>у </a:t>
            </a:r>
            <a:r>
              <a:rPr lang="ru-RU" baseline="0" dirty="0" smtClean="0"/>
              <a:t>функции </a:t>
            </a:r>
            <a:r>
              <a:rPr lang="en-US" baseline="0" dirty="0" smtClean="0"/>
              <a:t>makeMessage()?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Вопрос:</a:t>
            </a:r>
            <a:r>
              <a:rPr lang="ru-RU" baseline="0" dirty="0" smtClean="0"/>
              <a:t> можно ли убрать параметр </a:t>
            </a:r>
            <a:r>
              <a:rPr lang="en-US" baseline="0" dirty="0" smtClean="0"/>
              <a:t>person </a:t>
            </a:r>
            <a:r>
              <a:rPr lang="ru-RU" baseline="0" smtClean="0"/>
              <a:t>у </a:t>
            </a:r>
            <a:r>
              <a:rPr lang="ru-RU" baseline="0" dirty="0" smtClean="0"/>
              <a:t>функции </a:t>
            </a:r>
            <a:r>
              <a:rPr lang="en-US" baseline="0" dirty="0" smtClean="0"/>
              <a:t>makeMessage()?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7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2926080" y="1280160"/>
            <a:ext cx="597322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18148" y="1816099"/>
            <a:ext cx="364551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825048" y="1816099"/>
            <a:ext cx="364551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9144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5" y="1327759"/>
            <a:ext cx="8417209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7CB97365-EBCA-4027-87D5-99FC1D4DF0BB}" type="datetimeFigureOut">
              <a:rPr lang="en-US" smtClean="0"/>
              <a:pPr eaLnBrk="1" latinLnBrk="0" hangingPunct="1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8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9876" y="182880"/>
            <a:ext cx="601292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15207" y="663878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1"/>
            <a:r>
              <a:rPr lang="en-US" dirty="0" smtClean="0"/>
              <a:t>dfgjlgjl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316291" y="182880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316291" y="3288499"/>
            <a:ext cx="2706624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>
                <a:solidFill>
                  <a:srgbClr val="2FC2D9"/>
                </a:solidFill>
              </a:rPr>
              <a:t>ANSWER</a:t>
            </a:r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15207" y="3786326"/>
            <a:ext cx="2707708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3707703"/>
            <a:ext cx="8908898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09842" y="5674289"/>
            <a:ext cx="8921424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5260" y="1214850"/>
            <a:ext cx="8906006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53" r:id="rId2"/>
    <p:sldLayoutId id="2147483752" r:id="rId3"/>
    <p:sldLayoutId id="2147483747" r:id="rId4"/>
    <p:sldLayoutId id="2147483748" r:id="rId5"/>
    <p:sldLayoutId id="2147483750" r:id="rId6"/>
    <p:sldLayoutId id="2147483705" r:id="rId7"/>
    <p:sldLayoutId id="2147483702" r:id="rId8"/>
    <p:sldLayoutId id="2147483711" r:id="rId9"/>
    <p:sldLayoutId id="2147483746" r:id="rId10"/>
    <p:sldLayoutId id="2147483728" r:id="rId11"/>
    <p:sldLayoutId id="2147483712" r:id="rId12"/>
    <p:sldLayoutId id="2147483734" r:id="rId13"/>
    <p:sldLayoutId id="2147483736" r:id="rId14"/>
    <p:sldLayoutId id="2147483735" r:id="rId15"/>
    <p:sldLayoutId id="2147483737" r:id="rId16"/>
    <p:sldLayoutId id="2147483713" r:id="rId17"/>
    <p:sldLayoutId id="2147483742" r:id="rId18"/>
    <p:sldLayoutId id="2147483745" r:id="rId19"/>
    <p:sldLayoutId id="2147483743" r:id="rId20"/>
    <p:sldLayoutId id="2147483727" r:id="rId21"/>
    <p:sldLayoutId id="2147483741" r:id="rId22"/>
    <p:sldLayoutId id="2147483698" r:id="rId23"/>
    <p:sldLayoutId id="2147483733" r:id="rId24"/>
    <p:sldLayoutId id="2147483706" r:id="rId25"/>
    <p:sldLayoutId id="2147483738" r:id="rId26"/>
    <p:sldLayoutId id="2147483739" r:id="rId27"/>
    <p:sldLayoutId id="2147483749" r:id="rId28"/>
    <p:sldLayoutId id="2147483754" r:id="rId29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1116806" y="519174"/>
            <a:ext cx="6910388" cy="495905"/>
          </a:xfrm>
          <a:solidFill>
            <a:srgbClr val="2FC2D9"/>
          </a:solidFill>
        </p:spPr>
        <p:txBody>
          <a:bodyPr anchor="ctr"/>
          <a:lstStyle/>
          <a:p>
            <a:pPr algn="ctr"/>
            <a:r>
              <a:rPr lang="en-US" sz="3200" dirty="0" smtClean="0"/>
              <a:t>JavaScript: Functions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0" y="6484937"/>
            <a:ext cx="3649662" cy="3730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3805" y="4760973"/>
            <a:ext cx="2011127" cy="646331"/>
          </a:xfrm>
          <a:prstGeom prst="rect">
            <a:avLst/>
          </a:prstGeom>
          <a:solidFill>
            <a:srgbClr val="2FC2D9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Vitaliy Zhyrytskyy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vzhiritskiy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1" y="4760973"/>
            <a:ext cx="993264" cy="10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5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indent="-285750"/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f1() {</a:t>
            </a:r>
          </a:p>
          <a:p>
            <a:pPr indent="-285750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console.log(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indent="-285750"/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 indent="-285750"/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f1() {</a:t>
            </a:r>
          </a:p>
          <a:p>
            <a:pPr indent="-285750"/>
            <a:r>
              <a:rPr lang="en-US" dirty="0" smtClean="0">
                <a:solidFill>
                  <a:schemeClr val="bg1"/>
                </a:solidFill>
              </a:rPr>
              <a:t>	console.log (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);</a:t>
            </a:r>
          </a:p>
          <a:p>
            <a:pPr indent="-285750"/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dirty="0" smtClean="0"/>
              <a:t>f1();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Callbacks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callback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(x)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console.log(x);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callAClosure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(closure)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closure(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callAClosure(callback);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6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Callback with a more complex bounding environment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createCallback =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(z)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y = 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(x)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console.log(x);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console.log(y);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console.log(z);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callAClosure =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(closure)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closure(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callAClosure(createCallback(</a:t>
            </a:r>
            <a:r>
              <a:rPr lang="en-US" sz="24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));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59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2050" name="Picture 2" descr="buy, ecommerce, ok, shopping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1905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3765031" y="1712542"/>
            <a:ext cx="7780439" cy="408253"/>
            <a:chOff x="357780" y="1435606"/>
            <a:chExt cx="7780439" cy="408253"/>
          </a:xfrm>
        </p:grpSpPr>
        <p:sp>
          <p:nvSpPr>
            <p:cNvPr id="42" name="TextBox 41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Declarations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765031" y="2274119"/>
            <a:ext cx="7780439" cy="408253"/>
            <a:chOff x="357780" y="2067708"/>
            <a:chExt cx="7780439" cy="408253"/>
          </a:xfrm>
        </p:grpSpPr>
        <p:sp>
          <p:nvSpPr>
            <p:cNvPr id="47" name="TextBox 4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Invocation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765031" y="2835696"/>
            <a:ext cx="7780439" cy="408253"/>
            <a:chOff x="357780" y="2067708"/>
            <a:chExt cx="7780439" cy="408253"/>
          </a:xfrm>
        </p:grpSpPr>
        <p:sp>
          <p:nvSpPr>
            <p:cNvPr id="52" name="TextBox 5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Parameters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765031" y="3397273"/>
            <a:ext cx="7780439" cy="408253"/>
            <a:chOff x="357780" y="2067708"/>
            <a:chExt cx="7780439" cy="408253"/>
          </a:xfrm>
        </p:grpSpPr>
        <p:sp>
          <p:nvSpPr>
            <p:cNvPr id="57" name="TextBox 5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as …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765031" y="4488243"/>
            <a:ext cx="7780439" cy="408253"/>
            <a:chOff x="3072303" y="4642732"/>
            <a:chExt cx="7780439" cy="408253"/>
          </a:xfrm>
        </p:grpSpPr>
        <p:sp>
          <p:nvSpPr>
            <p:cNvPr id="62" name="TextBox 61"/>
            <p:cNvSpPr txBox="1"/>
            <p:nvPr/>
          </p:nvSpPr>
          <p:spPr>
            <a:xfrm>
              <a:off x="3537542" y="466691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External Lexical Environment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0" rtlCol="0" anchor="ctr" anchorCtr="1">
              <a:noAutofit/>
            </a:bodyPr>
            <a:lstStyle/>
            <a:p>
              <a:pPr algn="ctr"/>
              <a:endParaRPr lang="en-US" sz="170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91440" bIns="0" rtlCol="0" anchor="ctr" anchorCtr="1">
              <a:no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  <a:endParaRPr lang="en-US" sz="17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765031" y="5049819"/>
            <a:ext cx="7780439" cy="408253"/>
            <a:chOff x="3126316" y="6096806"/>
            <a:chExt cx="7780439" cy="408253"/>
          </a:xfrm>
        </p:grpSpPr>
        <p:sp>
          <p:nvSpPr>
            <p:cNvPr id="74" name="TextBox 73"/>
            <p:cNvSpPr txBox="1"/>
            <p:nvPr/>
          </p:nvSpPr>
          <p:spPr>
            <a:xfrm>
              <a:off x="3591555" y="61209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Closure</a:t>
              </a:r>
              <a:endParaRPr lang="en-US" sz="1600" dirty="0">
                <a:solidFill>
                  <a:srgbClr val="FF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0" rtlCol="0" anchor="ctr" anchorCtr="1">
              <a:noAutofit/>
            </a:bodyPr>
            <a:lstStyle/>
            <a:p>
              <a:pPr algn="ctr"/>
              <a:endParaRPr lang="en-US" sz="170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91440" bIns="0" rtlCol="0" anchor="ctr" anchorCtr="1">
              <a:no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  <a:endParaRPr lang="en-US" sz="17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765031" y="3912406"/>
            <a:ext cx="7780439" cy="408253"/>
            <a:chOff x="357780" y="2067708"/>
            <a:chExt cx="7780439" cy="408253"/>
          </a:xfrm>
        </p:grpSpPr>
        <p:sp>
          <p:nvSpPr>
            <p:cNvPr id="78" name="TextBox 77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Lexical Environment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79" name="Group 78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129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6600"/>
                </a:solidFill>
              </a:rPr>
              <a:t>“use strict”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/>
              <a:t> flag = </a:t>
            </a:r>
            <a:r>
              <a:rPr lang="en-US" sz="2400" dirty="0" smtClean="0">
                <a:solidFill>
                  <a:srgbClr val="2FC2D9"/>
                </a:solidFill>
              </a:rPr>
              <a:t>true</a:t>
            </a:r>
            <a:r>
              <a:rPr lang="en-US" sz="2400" dirty="0" smtClean="0"/>
              <a:t>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if</a:t>
            </a:r>
            <a:r>
              <a:rPr lang="en-US" sz="2400" dirty="0" smtClean="0"/>
              <a:t> (flag) {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f1() 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console.log( </a:t>
            </a:r>
            <a:r>
              <a:rPr lang="en-US" sz="24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1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);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else</a:t>
            </a:r>
            <a:r>
              <a:rPr lang="en-US" sz="2400" dirty="0" smtClean="0"/>
              <a:t> {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f1() {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	console.log ( </a:t>
            </a:r>
            <a:r>
              <a:rPr lang="en-US" sz="2400" dirty="0" smtClean="0">
                <a:solidFill>
                  <a:srgbClr val="FF6600"/>
                </a:solidFill>
                <a:latin typeface="Calibri" panose="020F0502020204030204" pitchFamily="34" charset="0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 );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f1();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ReferenceError</a:t>
            </a:r>
            <a:r>
              <a:rPr lang="en-US" dirty="0"/>
              <a:t>: f1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2656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function definition expression (FDE)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v = square(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);</a:t>
            </a:r>
          </a:p>
          <a:p>
            <a:r>
              <a:rPr lang="en-US" dirty="0"/>
              <a:t>console.log(v);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ReferenceError: square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267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v = square(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);</a:t>
            </a:r>
          </a:p>
          <a:p>
            <a:r>
              <a:rPr lang="en-US" dirty="0"/>
              <a:t>console.log(v);</a:t>
            </a:r>
          </a:p>
          <a:p>
            <a:endParaRPr lang="en-US" dirty="0" smtClean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var </a:t>
            </a:r>
            <a:r>
              <a:rPr lang="en-US" dirty="0" smtClean="0"/>
              <a:t>square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square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5222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arr = 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(a) { </a:t>
            </a:r>
            <a:br>
              <a:rPr lang="en-US" dirty="0" smtClean="0"/>
            </a:br>
            <a:r>
              <a:rPr lang="en-US" dirty="0" smtClean="0"/>
              <a:t>					console.log(a); },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4</a:t>
            </a:r>
            <a:r>
              <a:rPr lang="en-US" dirty="0" smtClean="0"/>
              <a:t>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fun = arr[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];</a:t>
            </a:r>
          </a:p>
          <a:p>
            <a:r>
              <a:rPr lang="en-US" dirty="0" smtClean="0"/>
              <a:t>fun(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</a:t>
            </a:r>
            <a:r>
              <a:rPr lang="ru-RU" dirty="0" smtClean="0"/>
              <a:t>age = </a:t>
            </a:r>
            <a:r>
              <a:rPr lang="en-US" dirty="0" smtClean="0">
                <a:solidFill>
                  <a:srgbClr val="FF6600"/>
                </a:solidFill>
              </a:rPr>
              <a:t>20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sayHi;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if</a:t>
            </a:r>
            <a:r>
              <a:rPr lang="en-US" dirty="0" smtClean="0"/>
              <a:t> (age &gt;= </a:t>
            </a:r>
            <a:r>
              <a:rPr lang="en-US" dirty="0" smtClean="0">
                <a:solidFill>
                  <a:srgbClr val="FF6600"/>
                </a:solidFill>
              </a:rPr>
              <a:t>18</a:t>
            </a:r>
            <a:r>
              <a:rPr lang="en-US" dirty="0" smtClean="0"/>
              <a:t>) {</a:t>
            </a:r>
          </a:p>
          <a:p>
            <a:r>
              <a:rPr lang="en-US" dirty="0"/>
              <a:t>	</a:t>
            </a:r>
            <a:r>
              <a:rPr lang="en-US" dirty="0" smtClean="0"/>
              <a:t>sayHi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 console.log(</a:t>
            </a:r>
            <a:r>
              <a:rPr lang="en-US" dirty="0" smtClean="0">
                <a:solidFill>
                  <a:srgbClr val="FF6600"/>
                </a:solidFill>
              </a:rPr>
              <a:t>‘You 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					can enter’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  <a:r>
              <a:rPr lang="ru-RU" dirty="0" smtClean="0"/>
              <a:t>}</a:t>
            </a:r>
          </a:p>
          <a:p>
            <a:r>
              <a:rPr lang="ru-RU" dirty="0" smtClean="0"/>
              <a:t>} </a:t>
            </a:r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else</a:t>
            </a:r>
            <a:r>
              <a:rPr lang="en-US" dirty="0" smtClean="0"/>
              <a:t> {</a:t>
            </a:r>
          </a:p>
          <a:p>
            <a:r>
              <a:rPr lang="en-US" dirty="0"/>
              <a:t>	</a:t>
            </a:r>
            <a:r>
              <a:rPr lang="en-US" dirty="0" smtClean="0"/>
              <a:t>sayHi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 console.log</a:t>
            </a:r>
            <a:r>
              <a:rPr lang="en-US" dirty="0" smtClean="0">
                <a:solidFill>
                  <a:srgbClr val="FF6600"/>
                </a:solidFill>
              </a:rPr>
              <a:t>(‘I am 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			sorry, You can not enter’</a:t>
            </a:r>
            <a:r>
              <a:rPr lang="ru-RU" dirty="0" smtClean="0"/>
              <a:t>); }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/>
              <a:t>sayHi();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can 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Anonymous function (AF)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FF6600"/>
                </a:solidFill>
              </a:rPr>
              <a:t>“Hello!”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SyntaxError: Unexpected token (</a:t>
            </a:r>
          </a:p>
        </p:txBody>
      </p:sp>
    </p:spTree>
    <p:extLst>
      <p:ext uri="{BB962C8B-B14F-4D97-AF65-F5344CB8AC3E}">
        <p14:creationId xmlns:p14="http://schemas.microsoft.com/office/powerpoint/2010/main" val="313598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FF6600"/>
                </a:solidFill>
              </a:rPr>
              <a:t>“Hello!”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})();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Hello!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Named function expression (NFE)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console.log(x * y);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squareFunc(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2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65031" y="1712542"/>
            <a:ext cx="7780439" cy="408253"/>
            <a:chOff x="357780" y="1435606"/>
            <a:chExt cx="7780439" cy="408253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Declarations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765031" y="2274119"/>
            <a:ext cx="7780439" cy="408253"/>
            <a:chOff x="357780" y="2067708"/>
            <a:chExt cx="7780439" cy="408253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Invocation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pic>
        <p:nvPicPr>
          <p:cNvPr id="41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3095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765031" y="2835696"/>
            <a:ext cx="7780439" cy="408253"/>
            <a:chOff x="357780" y="2067708"/>
            <a:chExt cx="7780439" cy="408253"/>
          </a:xfrm>
        </p:grpSpPr>
        <p:sp>
          <p:nvSpPr>
            <p:cNvPr id="20" name="TextBox 1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Parameters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765031" y="3397273"/>
            <a:ext cx="7780439" cy="408253"/>
            <a:chOff x="357780" y="2067708"/>
            <a:chExt cx="7780439" cy="408253"/>
          </a:xfrm>
        </p:grpSpPr>
        <p:sp>
          <p:nvSpPr>
            <p:cNvPr id="27" name="TextBox 2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Function as …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28" name="Group 2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 smtClean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765031" y="4488243"/>
            <a:ext cx="7780439" cy="408253"/>
            <a:chOff x="3072303" y="4642732"/>
            <a:chExt cx="7780439" cy="408253"/>
          </a:xfrm>
        </p:grpSpPr>
        <p:sp>
          <p:nvSpPr>
            <p:cNvPr id="44" name="TextBox 43"/>
            <p:cNvSpPr txBox="1"/>
            <p:nvPr/>
          </p:nvSpPr>
          <p:spPr>
            <a:xfrm>
              <a:off x="3537542" y="4666911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External Lexical Environment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3072303" y="4642732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0" rtlCol="0" anchor="ctr" anchorCtr="1">
              <a:noAutofit/>
            </a:bodyPr>
            <a:lstStyle/>
            <a:p>
              <a:pPr algn="ctr"/>
              <a:endParaRPr lang="en-US" sz="170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17633" y="4666911"/>
              <a:ext cx="321522" cy="338554"/>
            </a:xfrm>
            <a:prstGeom prst="rect">
              <a:avLst/>
            </a:prstGeom>
            <a:noFill/>
          </p:spPr>
          <p:txBody>
            <a:bodyPr wrap="none" tIns="91440" bIns="0" rtlCol="0" anchor="ctr" anchorCtr="1">
              <a:no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6</a:t>
              </a:r>
              <a:endParaRPr lang="en-US" sz="17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65031" y="5049819"/>
            <a:ext cx="7780439" cy="408253"/>
            <a:chOff x="3126316" y="6096806"/>
            <a:chExt cx="7780439" cy="408253"/>
          </a:xfrm>
        </p:grpSpPr>
        <p:sp>
          <p:nvSpPr>
            <p:cNvPr id="58" name="TextBox 57"/>
            <p:cNvSpPr txBox="1"/>
            <p:nvPr/>
          </p:nvSpPr>
          <p:spPr>
            <a:xfrm>
              <a:off x="3591555" y="61209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Closure</a:t>
              </a:r>
              <a:endParaRPr lang="en-US" sz="1600" dirty="0">
                <a:solidFill>
                  <a:srgbClr val="FF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126316" y="6096806"/>
              <a:ext cx="411480" cy="408253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1440" bIns="0" rtlCol="0" anchor="ctr" anchorCtr="1">
              <a:noAutofit/>
            </a:bodyPr>
            <a:lstStyle/>
            <a:p>
              <a:pPr algn="ctr"/>
              <a:endParaRPr lang="en-US" sz="170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171646" y="6096807"/>
              <a:ext cx="321522" cy="316566"/>
            </a:xfrm>
            <a:prstGeom prst="rect">
              <a:avLst/>
            </a:prstGeom>
            <a:noFill/>
          </p:spPr>
          <p:txBody>
            <a:bodyPr wrap="none" tIns="91440" bIns="0" rtlCol="0" anchor="ctr" anchorCtr="1">
              <a:noAutofit/>
            </a:bodyPr>
            <a:lstStyle/>
            <a:p>
              <a:pPr algn="ctr"/>
              <a:r>
                <a:rPr lang="en-US" sz="1700" dirty="0" smtClean="0">
                  <a:solidFill>
                    <a:schemeClr val="bg1"/>
                  </a:solidFill>
                  <a:latin typeface="Arial Black"/>
                  <a:cs typeface="Arial Black"/>
                </a:rPr>
                <a:t>7</a:t>
              </a:r>
              <a:endParaRPr lang="en-US" sz="1700" dirty="0">
                <a:solidFill>
                  <a:schemeClr val="bg1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765031" y="3912406"/>
            <a:ext cx="7780439" cy="408253"/>
            <a:chOff x="357780" y="2067708"/>
            <a:chExt cx="7780439" cy="408253"/>
          </a:xfrm>
        </p:grpSpPr>
        <p:sp>
          <p:nvSpPr>
            <p:cNvPr id="40" name="TextBox 39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Lexical Environment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2" name="Group 41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27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console.log(x * y);</a:t>
            </a:r>
          </a:p>
          <a:p>
            <a:r>
              <a:rPr lang="en-US" dirty="0" smtClean="0"/>
              <a:t>};</a:t>
            </a:r>
          </a:p>
          <a:p>
            <a:r>
              <a:rPr lang="en-US" dirty="0"/>
              <a:t>square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ReferenceError: square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66331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console.log(square);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squareFunc</a:t>
            </a:r>
            <a:r>
              <a:rPr lang="en-US" dirty="0" smtClean="0"/>
              <a:t>(</a:t>
            </a:r>
            <a:r>
              <a:rPr lang="ru-RU" dirty="0" smtClean="0">
                <a:solidFill>
                  <a:srgbClr val="FF6600"/>
                </a:solidFill>
              </a:rPr>
              <a:t>1</a:t>
            </a:r>
            <a:r>
              <a:rPr lang="ru-RU" dirty="0" smtClean="0"/>
              <a:t>, </a:t>
            </a:r>
            <a:r>
              <a:rPr lang="ru-RU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function </a:t>
            </a:r>
            <a:r>
              <a:rPr lang="en-US" dirty="0" smtClean="0"/>
              <a:t>square(x</a:t>
            </a:r>
            <a:r>
              <a:rPr lang="en-US" dirty="0"/>
              <a:t>, y) {	console.log(square);}</a:t>
            </a:r>
          </a:p>
        </p:txBody>
      </p:sp>
    </p:spTree>
    <p:extLst>
      <p:ext uri="{BB962C8B-B14F-4D97-AF65-F5344CB8AC3E}">
        <p14:creationId xmlns:p14="http://schemas.microsoft.com/office/powerpoint/2010/main" val="36401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square = </a:t>
            </a:r>
            <a:r>
              <a:rPr lang="en-US" dirty="0" smtClean="0">
                <a:solidFill>
                  <a:srgbClr val="FF6600"/>
                </a:solidFill>
              </a:rPr>
              <a:t>25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console.log(square);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squareFunc();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square(x, y) {	square = 25;	console.log(square);}</a:t>
            </a:r>
          </a:p>
        </p:txBody>
      </p:sp>
    </p:spTree>
    <p:extLst>
      <p:ext uri="{BB962C8B-B14F-4D97-AF65-F5344CB8AC3E}">
        <p14:creationId xmlns:p14="http://schemas.microsoft.com/office/powerpoint/2010/main" val="13524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“use strict”;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squareFunc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square = </a:t>
            </a:r>
            <a:r>
              <a:rPr lang="en-US" dirty="0" smtClean="0">
                <a:solidFill>
                  <a:srgbClr val="FF6600"/>
                </a:solidFill>
              </a:rPr>
              <a:t>25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console.log(square);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squareFunc();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TypeError</a:t>
            </a:r>
            <a:r>
              <a:rPr lang="en-US" dirty="0"/>
              <a:t>: Assignment to constant variable.</a:t>
            </a:r>
          </a:p>
        </p:txBody>
      </p:sp>
    </p:spTree>
    <p:extLst>
      <p:ext uri="{BB962C8B-B14F-4D97-AF65-F5344CB8AC3E}">
        <p14:creationId xmlns:p14="http://schemas.microsoft.com/office/powerpoint/2010/main" val="31500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f(n)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n ? n * f(n -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) 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g = f;</a:t>
            </a:r>
          </a:p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2FC2D9"/>
                </a:solidFill>
              </a:rPr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 g(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 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f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22429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f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factorial(n)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n ? n * factorial(n -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) 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g = f;</a:t>
            </a:r>
          </a:p>
          <a:p>
            <a:r>
              <a:rPr lang="en-US" dirty="0" smtClean="0"/>
              <a:t>f = </a:t>
            </a:r>
            <a:r>
              <a:rPr lang="en-US" dirty="0" smtClean="0">
                <a:solidFill>
                  <a:srgbClr val="2FC2D9"/>
                </a:solidFill>
              </a:rPr>
              <a:t>null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 g(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 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Immediately-invoked function expression (IIFE)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numberToSquare =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result = (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(x)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x;</a:t>
            </a:r>
            <a:br>
              <a:rPr lang="en-US" dirty="0" smtClean="0"/>
            </a:br>
            <a:r>
              <a:rPr lang="en-US" dirty="0" smtClean="0"/>
              <a:t>})(numberToSquare);</a:t>
            </a:r>
          </a:p>
          <a:p>
            <a:r>
              <a:rPr lang="en-US" dirty="0" smtClean="0"/>
              <a:t>console.log(result);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numberToSquare =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;</a:t>
            </a:r>
          </a:p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(x) {</a:t>
            </a:r>
          </a:p>
          <a:p>
            <a:r>
              <a:rPr lang="en-US" dirty="0" smtClean="0"/>
              <a:t>	console.log(x * x);</a:t>
            </a:r>
          </a:p>
          <a:p>
            <a:r>
              <a:rPr lang="en-US" dirty="0" smtClean="0"/>
              <a:t>})(numberToSquare);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param =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(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 </a:t>
            </a:r>
            <a:br>
              <a:rPr lang="en-US" dirty="0" smtClean="0"/>
            </a:br>
            <a:r>
              <a:rPr lang="en-US" dirty="0" smtClean="0"/>
              <a:t>	console.log(param); }( param ) );</a:t>
            </a:r>
          </a:p>
          <a:p>
            <a:r>
              <a:rPr lang="en-US" dirty="0" smtClean="0"/>
              <a:t>(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</a:t>
            </a:r>
            <a:br>
              <a:rPr lang="en-US" dirty="0" smtClean="0"/>
            </a:br>
            <a:r>
              <a:rPr lang="en-US" dirty="0" smtClean="0"/>
              <a:t>	console.log(param</a:t>
            </a:r>
            <a:r>
              <a:rPr lang="en-US" dirty="0"/>
              <a:t>); </a:t>
            </a:r>
            <a:r>
              <a:rPr lang="en-US" dirty="0" smtClean="0"/>
              <a:t>} )( param );</a:t>
            </a:r>
          </a:p>
          <a:p>
            <a:r>
              <a:rPr lang="en-US" dirty="0" smtClean="0"/>
              <a:t>!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</a:t>
            </a:r>
            <a:br>
              <a:rPr lang="en-US" dirty="0" smtClean="0"/>
            </a:br>
            <a:r>
              <a:rPr lang="en-US" dirty="0" smtClean="0"/>
              <a:t>	console.log(param);}( param );</a:t>
            </a:r>
          </a:p>
          <a:p>
            <a:r>
              <a:rPr lang="en-US" dirty="0" smtClean="0"/>
              <a:t>~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</a:t>
            </a:r>
            <a:br>
              <a:rPr lang="en-US" dirty="0" smtClean="0"/>
            </a:br>
            <a:r>
              <a:rPr lang="en-US" dirty="0" smtClean="0"/>
              <a:t>	console.log(param</a:t>
            </a:r>
            <a:r>
              <a:rPr lang="en-US" dirty="0"/>
              <a:t>); </a:t>
            </a:r>
            <a:r>
              <a:rPr lang="en-US" dirty="0" smtClean="0"/>
              <a:t>}( param );</a:t>
            </a:r>
          </a:p>
          <a:p>
            <a:r>
              <a:rPr lang="en-US" dirty="0" smtClean="0"/>
              <a:t>+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</a:t>
            </a:r>
            <a:br>
              <a:rPr lang="en-US" dirty="0" smtClean="0"/>
            </a:br>
            <a:r>
              <a:rPr lang="en-US" dirty="0" smtClean="0"/>
              <a:t>	console.log(param</a:t>
            </a:r>
            <a:r>
              <a:rPr lang="en-US" dirty="0"/>
              <a:t>); </a:t>
            </a:r>
            <a:r>
              <a:rPr lang="en-US" dirty="0" smtClean="0"/>
              <a:t>}( param );</a:t>
            </a:r>
          </a:p>
          <a:p>
            <a:r>
              <a:rPr lang="en-US" dirty="0" smtClean="0"/>
              <a:t>-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param ){</a:t>
            </a:r>
            <a:br>
              <a:rPr lang="en-US" dirty="0" smtClean="0"/>
            </a:br>
            <a:r>
              <a:rPr lang="en-US" dirty="0" smtClean="0"/>
              <a:t>	console.log(param</a:t>
            </a:r>
            <a:r>
              <a:rPr lang="en-US" dirty="0"/>
              <a:t>); </a:t>
            </a:r>
            <a:r>
              <a:rPr lang="en-US" dirty="0" smtClean="0"/>
              <a:t>}( param 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7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Function Constructor (FC)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“a, b”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			</a:t>
            </a:r>
            <a:r>
              <a:rPr lang="en-US" dirty="0" smtClean="0">
                <a:solidFill>
                  <a:srgbClr val="FF6600"/>
                </a:solidFill>
              </a:rPr>
              <a:t>“ return a+b; “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result =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console.log(result);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Declarations</a:t>
            </a:r>
          </a:p>
        </p:txBody>
      </p:sp>
    </p:spTree>
    <p:extLst>
      <p:ext uri="{BB962C8B-B14F-4D97-AF65-F5344CB8AC3E}">
        <p14:creationId xmlns:p14="http://schemas.microsoft.com/office/powerpoint/2010/main" val="31665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Arrow Function (ArF)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(a, b) =&gt; a + b;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result =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console.log(result);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42140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568036"/>
            <a:ext cx="8430768" cy="5443827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US" sz="3200" dirty="0"/>
              <a:t>As a </a:t>
            </a:r>
            <a:r>
              <a:rPr lang="en-US" sz="3200" dirty="0">
                <a:solidFill>
                  <a:srgbClr val="C00000"/>
                </a:solidFill>
              </a:rPr>
              <a:t>Function</a:t>
            </a:r>
          </a:p>
          <a:p>
            <a:pPr marL="0" lvl="0" indent="0" algn="ctr">
              <a:buNone/>
            </a:pPr>
            <a:r>
              <a:rPr lang="en-US" sz="3200" dirty="0"/>
              <a:t>As a </a:t>
            </a:r>
            <a:r>
              <a:rPr lang="en-US" sz="3200" dirty="0">
                <a:solidFill>
                  <a:srgbClr val="C00000"/>
                </a:solidFill>
              </a:rPr>
              <a:t>Method</a:t>
            </a:r>
          </a:p>
          <a:p>
            <a:pPr marL="0" lvl="0" indent="0" algn="ctr">
              <a:buNone/>
            </a:pPr>
            <a:r>
              <a:rPr lang="en-US" sz="3200" dirty="0"/>
              <a:t>As a </a:t>
            </a:r>
            <a:r>
              <a:rPr lang="en-US" sz="3200" dirty="0" smtClean="0">
                <a:solidFill>
                  <a:srgbClr val="C00000"/>
                </a:solidFill>
              </a:rPr>
              <a:t>Constructor</a:t>
            </a:r>
            <a:endParaRPr lang="en-US" sz="3200" dirty="0">
              <a:solidFill>
                <a:srgbClr val="C00000"/>
              </a:solidFill>
            </a:endParaRPr>
          </a:p>
          <a:p>
            <a:pPr marL="0" lv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Indirectly</a:t>
            </a:r>
            <a:r>
              <a:rPr lang="en-US" sz="3200" dirty="0"/>
              <a:t> by their call() and apply() methods</a:t>
            </a:r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4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).toFixed(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“6.00”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 x * y 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</a:p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	return </a:t>
            </a:r>
            <a:r>
              <a:rPr lang="en-US" dirty="0" smtClean="0"/>
              <a:t>x *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Window {…}</a:t>
            </a:r>
          </a:p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“use strict”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	return </a:t>
            </a:r>
            <a:r>
              <a:rPr lang="en-US" dirty="0" smtClean="0"/>
              <a:t>x *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square(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</a:p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Person(firstName, lastName)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.firstName = firstName;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.lastName = lastName;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Person(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console.log(person);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undefined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Person(firstName, lastName)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.firstName = firstName;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.lastName = lastName;</a:t>
            </a:r>
          </a:p>
          <a:p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Person(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Window 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Function Declaration Statement (FDS)</a:t>
            </a:r>
          </a:p>
          <a:p>
            <a:r>
              <a:rPr lang="en-US" sz="2800" dirty="0" smtClean="0"/>
              <a:t>Function Definition Expression (FDE)</a:t>
            </a:r>
          </a:p>
          <a:p>
            <a:r>
              <a:rPr lang="en-US" sz="2800" dirty="0" smtClean="0"/>
              <a:t>Anonymous Function (AF)</a:t>
            </a:r>
          </a:p>
          <a:p>
            <a:r>
              <a:rPr lang="en-US" sz="2800" dirty="0" smtClean="0"/>
              <a:t>Named Function Expression (NFE)</a:t>
            </a:r>
          </a:p>
          <a:p>
            <a:r>
              <a:rPr lang="en-US" sz="2800" dirty="0" smtClean="0"/>
              <a:t>Function Constructor (FC)</a:t>
            </a:r>
          </a:p>
          <a:p>
            <a:r>
              <a:rPr lang="en-US" sz="2800" dirty="0" smtClean="0"/>
              <a:t>Arrow Function (ArF) // ES2015</a:t>
            </a:r>
            <a:endParaRPr lang="ru-RU" sz="2800" dirty="0" smtClean="0"/>
          </a:p>
          <a:p>
            <a:r>
              <a:rPr lang="en-US" sz="2800" dirty="0" smtClean="0"/>
              <a:t>Generator // ES2015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300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Person(firstName, lastName)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.firstName = firstName;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.lastName = lastName;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/>
              <a:t>Person(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					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console.log(person);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Person {</a:t>
            </a:r>
            <a:r>
              <a:rPr lang="en-US" dirty="0" smtClean="0"/>
              <a:t>firstName</a:t>
            </a:r>
            <a:r>
              <a:rPr lang="en-US" dirty="0"/>
              <a:t>: "Anna", lastName: "Vasilieva"}</a:t>
            </a:r>
          </a:p>
        </p:txBody>
      </p:sp>
    </p:spTree>
    <p:extLst>
      <p:ext uri="{BB962C8B-B14F-4D97-AF65-F5344CB8AC3E}">
        <p14:creationId xmlns:p14="http://schemas.microsoft.com/office/powerpoint/2010/main" val="133088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Person(firstName, lastName)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.firstName = firstName;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.lastName = lastName;</a:t>
            </a:r>
            <a:br>
              <a:rPr lang="en-US" dirty="0" smtClean="0"/>
            </a:br>
            <a:r>
              <a:rPr lang="en-US" dirty="0" smtClean="0"/>
              <a:t>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/>
              <a:t>Person(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								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Person {</a:t>
            </a:r>
            <a:r>
              <a:rPr lang="en-US" dirty="0" smtClean="0"/>
              <a:t>firstName</a:t>
            </a:r>
            <a:r>
              <a:rPr lang="en-US" dirty="0"/>
              <a:t>: "Anna", lastName: "Vasilieva"}</a:t>
            </a:r>
          </a:p>
        </p:txBody>
      </p:sp>
    </p:spTree>
    <p:extLst>
      <p:ext uri="{BB962C8B-B14F-4D97-AF65-F5344CB8AC3E}">
        <p14:creationId xmlns:p14="http://schemas.microsoft.com/office/powerpoint/2010/main" val="19629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Person()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.firstName =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.lastName =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A3C644"/>
                </a:solidFill>
              </a:rPr>
              <a:t>// w/o parentheses</a:t>
            </a:r>
            <a:endParaRPr lang="en-US" dirty="0" smtClean="0">
              <a:solidFill>
                <a:srgbClr val="A3C644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</a:t>
            </a:r>
            <a:r>
              <a:rPr lang="en-US" dirty="0" smtClean="0">
                <a:solidFill>
                  <a:srgbClr val="2FC2D9"/>
                </a:solidFill>
              </a:rPr>
              <a:t>new </a:t>
            </a:r>
            <a:r>
              <a:rPr lang="en-US" dirty="0" smtClean="0"/>
              <a:t>Person; </a:t>
            </a:r>
          </a:p>
          <a:p>
            <a:r>
              <a:rPr lang="en-US" dirty="0" smtClean="0"/>
              <a:t>console.log(person);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Person {</a:t>
            </a:r>
            <a:r>
              <a:rPr lang="en-US" dirty="0" smtClean="0"/>
              <a:t>firstName</a:t>
            </a:r>
            <a:r>
              <a:rPr lang="en-US" dirty="0"/>
              <a:t>: "Anna", lastName: "Vasilieva"}</a:t>
            </a:r>
          </a:p>
        </p:txBody>
      </p:sp>
    </p:spTree>
    <p:extLst>
      <p:ext uri="{BB962C8B-B14F-4D97-AF65-F5344CB8AC3E}">
        <p14:creationId xmlns:p14="http://schemas.microsoft.com/office/powerpoint/2010/main" val="9873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showFullName: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		console.log(</a:t>
            </a:r>
            <a:r>
              <a:rPr lang="en-US" dirty="0"/>
              <a:t>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6600"/>
                </a:solidFill>
              </a:rPr>
              <a:t>${</a:t>
            </a:r>
            <a:r>
              <a:rPr lang="en-US" dirty="0">
                <a:solidFill>
                  <a:srgbClr val="FF6600"/>
                </a:solidFill>
              </a:rPr>
              <a:t>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person.showFullName();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Vasilieva</a:t>
            </a:r>
          </a:p>
        </p:txBody>
      </p:sp>
    </p:spTree>
    <p:extLst>
      <p:ext uri="{BB962C8B-B14F-4D97-AF65-F5344CB8AC3E}">
        <p14:creationId xmlns:p14="http://schemas.microsoft.com/office/powerpoint/2010/main" val="29274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showFullName() </a:t>
            </a:r>
            <a:r>
              <a:rPr lang="en-US" dirty="0"/>
              <a:t>{</a:t>
            </a:r>
          </a:p>
          <a:p>
            <a:r>
              <a:rPr lang="en-US" dirty="0"/>
              <a:t>		console.log(`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undefined </a:t>
            </a:r>
            <a:br>
              <a:rPr lang="en-US" dirty="0"/>
            </a:br>
            <a:r>
              <a:rPr lang="en-US" dirty="0"/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6201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showFullName() </a:t>
            </a:r>
            <a:r>
              <a:rPr lang="en-US" dirty="0"/>
              <a:t>{</a:t>
            </a:r>
          </a:p>
          <a:p>
            <a:r>
              <a:rPr lang="en-US" dirty="0"/>
              <a:t>		console.log(`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showFullName.call(person);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</a:t>
            </a:r>
            <a:br>
              <a:rPr lang="en-US" dirty="0"/>
            </a:br>
            <a:r>
              <a:rPr lang="en-US" dirty="0"/>
              <a:t>Vasilieva</a:t>
            </a:r>
          </a:p>
        </p:txBody>
      </p:sp>
    </p:spTree>
    <p:extLst>
      <p:ext uri="{BB962C8B-B14F-4D97-AF65-F5344CB8AC3E}">
        <p14:creationId xmlns:p14="http://schemas.microsoft.com/office/powerpoint/2010/main" val="101984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showFullName() </a:t>
            </a:r>
            <a:r>
              <a:rPr lang="en-US" dirty="0"/>
              <a:t>{</a:t>
            </a:r>
          </a:p>
          <a:p>
            <a:r>
              <a:rPr lang="en-US" dirty="0"/>
              <a:t>		console.log(`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showFullName.apply(person);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</a:t>
            </a:r>
            <a:br>
              <a:rPr lang="en-US" dirty="0"/>
            </a:br>
            <a:r>
              <a:rPr lang="en-US" dirty="0"/>
              <a:t>Vasilieva</a:t>
            </a:r>
          </a:p>
        </p:txBody>
      </p:sp>
    </p:spTree>
    <p:extLst>
      <p:ext uri="{BB962C8B-B14F-4D97-AF65-F5344CB8AC3E}">
        <p14:creationId xmlns:p14="http://schemas.microsoft.com/office/powerpoint/2010/main" val="31269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showFullName(param)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br>
              <a:rPr lang="en-US" dirty="0" smtClean="0"/>
            </a:br>
            <a:r>
              <a:rPr lang="en-US" dirty="0" smtClean="0"/>
              <a:t>	console.log(param);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showFullName.call(person,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</a:t>
            </a:r>
            <a:br>
              <a:rPr lang="en-US" dirty="0"/>
            </a:br>
            <a:r>
              <a:rPr lang="en-US" dirty="0" smtClean="0"/>
              <a:t>Vasilieva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14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showFullName(param)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br>
              <a:rPr lang="en-US" dirty="0" smtClean="0"/>
            </a:br>
            <a:r>
              <a:rPr lang="en-US" dirty="0" smtClean="0"/>
              <a:t>	console.log(param);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showFullName.apply(person, 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]);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</a:t>
            </a:r>
            <a:br>
              <a:rPr lang="en-US" dirty="0"/>
            </a:br>
            <a:r>
              <a:rPr lang="en-US" dirty="0" smtClean="0"/>
              <a:t>Vasilieva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293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showFullName(param)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console.log</a:t>
            </a:r>
            <a:r>
              <a:rPr lang="en-US" dirty="0"/>
              <a:t>(`</a:t>
            </a:r>
            <a:r>
              <a:rPr lang="en-US" dirty="0">
                <a:solidFill>
                  <a:srgbClr val="FF6600"/>
                </a:solidFill>
              </a:rPr>
              <a:t>${this.firstName}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6600"/>
                </a:solidFill>
              </a:rPr>
              <a:t>${this.lastName</a:t>
            </a:r>
            <a:r>
              <a:rPr lang="en-US" dirty="0" smtClean="0">
                <a:solidFill>
                  <a:srgbClr val="FF6600"/>
                </a:solidFill>
              </a:rPr>
              <a:t>}</a:t>
            </a:r>
            <a:r>
              <a:rPr lang="en-US" dirty="0" smtClean="0"/>
              <a:t>`);</a:t>
            </a:r>
            <a:br>
              <a:rPr lang="en-US" dirty="0" smtClean="0"/>
            </a:br>
            <a:r>
              <a:rPr lang="en-US" dirty="0" smtClean="0"/>
              <a:t>	console.log(param);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showFullName.call(person, …[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]);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Anna </a:t>
            </a:r>
            <a:br>
              <a:rPr lang="en-US" dirty="0"/>
            </a:br>
            <a:r>
              <a:rPr lang="en-US" dirty="0" smtClean="0"/>
              <a:t>Vasilieva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5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  <a:latin typeface="Calibri" panose="020F0502020204030204" pitchFamily="34" charset="0"/>
              </a:rPr>
              <a:t>// Function Declaration Statement (FDS)</a:t>
            </a:r>
          </a:p>
          <a:p>
            <a:r>
              <a:rPr lang="en-US" dirty="0" smtClean="0">
                <a:solidFill>
                  <a:srgbClr val="2FC2D9"/>
                </a:solidFill>
                <a:latin typeface="Calibri" panose="020F0502020204030204" pitchFamily="34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 square(x, y)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x * y;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console.log( square(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 );</a:t>
            </a:r>
            <a:endParaRPr 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showFullName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console.log(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showFullName.apply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null</a:t>
            </a:r>
            <a:r>
              <a:rPr lang="en-US" dirty="0" smtClean="0"/>
              <a:t>, 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]);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Window {…}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390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 </a:t>
            </a:r>
            <a:r>
              <a:rPr lang="en-US" dirty="0" smtClean="0"/>
              <a:t>person = {</a:t>
            </a:r>
            <a:r>
              <a:rPr lang="en-US" dirty="0" smtClean="0">
                <a:solidFill>
                  <a:srgbClr val="2FC2D9"/>
                </a:solidFill>
              </a:rPr>
              <a:t/>
            </a:r>
            <a:br>
              <a:rPr lang="en-US" dirty="0" smtClean="0">
                <a:solidFill>
                  <a:srgbClr val="2FC2D9"/>
                </a:solidFill>
              </a:rPr>
            </a:br>
            <a:r>
              <a:rPr lang="en-US" dirty="0" smtClean="0">
                <a:solidFill>
                  <a:srgbClr val="2FC2D9"/>
                </a:solidFill>
              </a:rPr>
              <a:t>	</a:t>
            </a:r>
            <a:r>
              <a:rPr lang="en-US" dirty="0" smtClean="0"/>
              <a:t>firstName: </a:t>
            </a:r>
            <a:r>
              <a:rPr lang="en-US" dirty="0" smtClean="0">
                <a:solidFill>
                  <a:srgbClr val="FF6600"/>
                </a:solidFill>
              </a:rPr>
              <a:t>“Anna”</a:t>
            </a:r>
            <a:r>
              <a:rPr lang="en-US" dirty="0"/>
              <a:t>,</a:t>
            </a:r>
            <a:endParaRPr lang="en-US" dirty="0" smtClean="0"/>
          </a:p>
          <a:p>
            <a:r>
              <a:rPr lang="en-US" dirty="0" smtClean="0"/>
              <a:t>	lastName: </a:t>
            </a:r>
            <a:r>
              <a:rPr lang="en-US" dirty="0" smtClean="0">
                <a:solidFill>
                  <a:srgbClr val="FF6600"/>
                </a:solidFill>
              </a:rPr>
              <a:t>“Vasilieva”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showFullName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 smtClean="0"/>
              <a:t>		console.log(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	console.log(</a:t>
            </a:r>
            <a:r>
              <a:rPr lang="en-US" dirty="0" err="1" smtClean="0"/>
              <a:t>param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person.showFullName.apply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2FC2D9"/>
                </a:solidFill>
              </a:rPr>
              <a:t>null</a:t>
            </a:r>
            <a:r>
              <a:rPr lang="en-US" dirty="0" smtClean="0"/>
              <a:t>, 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]);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Window {…}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7776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304340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add(num1, num2)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num1 + num2;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add(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4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add(num1, num2, num3)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num1 + num2 + num3;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add(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add(num1, num2, num3)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num1 + num2 + num3;</a:t>
            </a:r>
          </a:p>
          <a:p>
            <a:r>
              <a:rPr lang="en-US" dirty="0" smtClean="0"/>
              <a:t>}</a:t>
            </a:r>
          </a:p>
          <a:p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 add(num1, </a:t>
            </a:r>
            <a:r>
              <a:rPr lang="en-US" dirty="0" smtClean="0"/>
              <a:t>num2) </a:t>
            </a:r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return</a:t>
            </a:r>
            <a:r>
              <a:rPr lang="en-US" dirty="0"/>
              <a:t> num1 + </a:t>
            </a:r>
            <a:r>
              <a:rPr lang="en-US" dirty="0" smtClean="0"/>
              <a:t>num2;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v1 = add(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6600"/>
                </a:solidFill>
              </a:rPr>
              <a:t> 3</a:t>
            </a:r>
            <a:r>
              <a:rPr lang="en-US" dirty="0" smtClean="0"/>
              <a:t>);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v2 = add(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console.log(v1);</a:t>
            </a:r>
          </a:p>
          <a:p>
            <a:r>
              <a:rPr lang="en-US" dirty="0" smtClean="0"/>
              <a:t>console.log(v2);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i, x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	</a:t>
            </a:r>
            <a:r>
              <a:rPr lang="en-US" dirty="0" smtClean="0">
                <a:solidFill>
                  <a:srgbClr val="2FC2D9"/>
                </a:solidFill>
              </a:rPr>
              <a:t>for</a:t>
            </a:r>
            <a:r>
              <a:rPr lang="en-US" dirty="0" smtClean="0"/>
              <a:t> (i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 i &lt; arguments.length; i++) {</a:t>
            </a:r>
          </a:p>
          <a:p>
            <a:r>
              <a:rPr lang="en-US" dirty="0"/>
              <a:t>	</a:t>
            </a:r>
            <a:r>
              <a:rPr lang="en-US" dirty="0" smtClean="0"/>
              <a:t>	x += arguments[i];</a:t>
            </a:r>
          </a:p>
          <a:p>
            <a:r>
              <a:rPr lang="en-US" dirty="0"/>
              <a:t>	</a:t>
            </a:r>
            <a:r>
              <a:rPr lang="en-US" dirty="0" smtClean="0"/>
              <a:t>} 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arguments.forEach( (arg) =&gt; {</a:t>
            </a:r>
          </a:p>
          <a:p>
            <a:r>
              <a:rPr lang="en-US" dirty="0" smtClean="0"/>
              <a:t>		x += arg;</a:t>
            </a:r>
            <a:endParaRPr lang="en-US" dirty="0"/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arguments.forEach is not a function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9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[].</a:t>
            </a:r>
            <a:r>
              <a:rPr lang="en-US" dirty="0" err="1" smtClean="0"/>
              <a:t>forEach.call</a:t>
            </a:r>
            <a:r>
              <a:rPr lang="en-US" dirty="0" smtClean="0"/>
              <a:t>(arguments, (arg) =&gt; {</a:t>
            </a:r>
          </a:p>
          <a:p>
            <a:r>
              <a:rPr lang="en-US" dirty="0" smtClean="0"/>
              <a:t>		x += arg;</a:t>
            </a:r>
            <a:endParaRPr lang="en-US" dirty="0"/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[…arguments].</a:t>
            </a:r>
            <a:r>
              <a:rPr lang="en-US" dirty="0" err="1" smtClean="0"/>
              <a:t>forEach</a:t>
            </a:r>
            <a:r>
              <a:rPr lang="en-US" dirty="0" smtClean="0"/>
              <a:t>( (arg) =&gt; {</a:t>
            </a:r>
          </a:p>
          <a:p>
            <a:r>
              <a:rPr lang="en-US" dirty="0" smtClean="0"/>
              <a:t>		x += arg;</a:t>
            </a:r>
            <a:endParaRPr lang="en-US" dirty="0"/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6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v1 = square;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v2 = v1(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console.log(v2);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0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3C644"/>
                </a:solidFill>
              </a:rPr>
              <a:t>// ES2015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(…rest)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x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rest.forEach( (arg) =&gt; {</a:t>
            </a:r>
          </a:p>
          <a:p>
            <a:r>
              <a:rPr lang="en-US" dirty="0" smtClean="0"/>
              <a:t>		x += arg;</a:t>
            </a:r>
          </a:p>
          <a:p>
            <a:r>
              <a:rPr lang="en-US" dirty="0" smtClean="0"/>
              <a:t>	});</a:t>
            </a:r>
          </a:p>
          <a:p>
            <a:r>
              <a:rPr lang="en-US" dirty="0" smtClean="0"/>
              <a:t> 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reverse(x)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y = x.split(</a:t>
            </a:r>
            <a:r>
              <a:rPr lang="en-US" dirty="0" smtClean="0">
                <a:solidFill>
                  <a:srgbClr val="FF6600"/>
                </a:solidFill>
              </a:rPr>
              <a:t>“”</a:t>
            </a:r>
            <a:r>
              <a:rPr lang="en-US" dirty="0" smtClean="0"/>
              <a:t>).reverse().join(</a:t>
            </a:r>
            <a:r>
              <a:rPr lang="en-US" dirty="0" smtClean="0">
                <a:solidFill>
                  <a:srgbClr val="FF6600"/>
                </a:solidFill>
              </a:rPr>
              <a:t>“”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 </a:t>
            </a:r>
            <a:r>
              <a:rPr lang="en-US" dirty="0" smtClean="0"/>
              <a:t>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name = </a:t>
            </a:r>
            <a:r>
              <a:rPr lang="en-US" dirty="0" smtClean="0">
                <a:solidFill>
                  <a:srgbClr val="FF6600"/>
                </a:solidFill>
              </a:rPr>
              <a:t>“Ann”</a:t>
            </a:r>
            <a:r>
              <a:rPr lang="en-US" dirty="0" smtClean="0"/>
              <a:t>;</a:t>
            </a:r>
          </a:p>
          <a:p>
            <a:r>
              <a:rPr lang="en-US" dirty="0" smtClean="0"/>
              <a:t>console.log(reverse(name));</a:t>
            </a:r>
          </a:p>
          <a:p>
            <a:r>
              <a:rPr lang="en-US" dirty="0" smtClean="0"/>
              <a:t>console.log(name);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nnA</a:t>
            </a:r>
          </a:p>
          <a:p>
            <a:r>
              <a:rPr lang="en-US" dirty="0" smtClean="0"/>
              <a:t>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/>
              <a:t> reverse(x) {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/>
              <a:t> y = x.split(</a:t>
            </a:r>
            <a:r>
              <a:rPr lang="en-US" sz="2400" dirty="0" smtClean="0">
                <a:solidFill>
                  <a:srgbClr val="FF6600"/>
                </a:solidFill>
              </a:rPr>
              <a:t>“”</a:t>
            </a:r>
            <a:r>
              <a:rPr lang="en-US" sz="2400" dirty="0" smtClean="0"/>
              <a:t>).reverse().join(</a:t>
            </a:r>
            <a:r>
              <a:rPr lang="en-US" sz="2400" dirty="0" smtClean="0">
                <a:solidFill>
                  <a:srgbClr val="FF6600"/>
                </a:solidFill>
              </a:rPr>
              <a:t>“”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/>
              <a:t> y;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/>
              <a:t> reversePersonName(p) 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p.name = reverse(p.name);</a:t>
            </a:r>
          </a:p>
          <a:p>
            <a:r>
              <a:rPr lang="en-US" sz="2400" dirty="0"/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/>
              <a:t> p;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/>
              <a:t> p = { name: </a:t>
            </a:r>
            <a:r>
              <a:rPr lang="en-US" sz="2400" dirty="0" smtClean="0">
                <a:solidFill>
                  <a:srgbClr val="FF6600"/>
                </a:solidFill>
              </a:rPr>
              <a:t>“Ann”</a:t>
            </a:r>
            <a:r>
              <a:rPr lang="en-US" sz="2400" dirty="0" smtClean="0"/>
              <a:t> };</a:t>
            </a:r>
          </a:p>
          <a:p>
            <a:r>
              <a:rPr lang="en-US" sz="2400" dirty="0" smtClean="0"/>
              <a:t>console.log(reversePersonName(p).name); </a:t>
            </a:r>
            <a:br>
              <a:rPr lang="en-US" sz="2400" dirty="0" smtClean="0"/>
            </a:br>
            <a:r>
              <a:rPr lang="en-US" sz="2400" dirty="0" smtClean="0"/>
              <a:t>console.log(p.name); </a:t>
            </a:r>
          </a:p>
          <a:p>
            <a:endParaRPr lang="en-US" sz="2400" dirty="0" smtClean="0"/>
          </a:p>
          <a:p>
            <a:pPr lvl="0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nnA</a:t>
            </a:r>
          </a:p>
          <a:p>
            <a:r>
              <a:rPr lang="en-US" dirty="0" smtClean="0"/>
              <a:t>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1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opt_a, opt_b ) {</a:t>
            </a:r>
          </a:p>
          <a:p>
            <a:pPr lvl="0"/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/>
              <a:t> a = opt_a ||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,</a:t>
            </a:r>
          </a:p>
          <a:p>
            <a:pPr lvl="0"/>
            <a:r>
              <a:rPr lang="en-US" dirty="0"/>
              <a:t>	</a:t>
            </a:r>
            <a:r>
              <a:rPr lang="en-US" dirty="0" smtClean="0"/>
              <a:t>	 b = opt_b ||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</a:p>
          <a:p>
            <a:pPr lvl="0"/>
            <a:r>
              <a:rPr lang="en-US" dirty="0" smtClean="0"/>
              <a:t>    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a + b;</a:t>
            </a:r>
          </a:p>
          <a:p>
            <a:pPr lvl="0"/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console.log( sum() 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4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A3C644"/>
                </a:solidFill>
              </a:rPr>
              <a:t>// ES2015</a:t>
            </a:r>
          </a:p>
          <a:p>
            <a:pPr lvl="0"/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 opt_a=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, opt_b=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) {</a:t>
            </a:r>
          </a:p>
          <a:p>
            <a:pPr lvl="0"/>
            <a:r>
              <a:rPr lang="en-US" dirty="0" smtClean="0">
                <a:solidFill>
                  <a:srgbClr val="2FC2D9"/>
                </a:solidFill>
              </a:rPr>
              <a:t>	return</a:t>
            </a:r>
            <a:r>
              <a:rPr lang="en-US" dirty="0" smtClean="0"/>
              <a:t> opt_a + opt_b;</a:t>
            </a:r>
          </a:p>
          <a:p>
            <a:pPr lvl="0"/>
            <a:r>
              <a:rPr lang="en-US" dirty="0" smtClean="0"/>
              <a:t>};</a:t>
            </a:r>
          </a:p>
          <a:p>
            <a:pPr lvl="0"/>
            <a:r>
              <a:rPr lang="en-US" dirty="0" smtClean="0"/>
              <a:t>console.log( sum() 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1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Function As …</a:t>
            </a:r>
          </a:p>
        </p:txBody>
      </p:sp>
    </p:spTree>
    <p:extLst>
      <p:ext uri="{BB962C8B-B14F-4D97-AF65-F5344CB8AC3E}">
        <p14:creationId xmlns:p14="http://schemas.microsoft.com/office/powerpoint/2010/main" val="19340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uniqueInteger.count 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uniqueInteger()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uniqueInteger.count++;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uniqueInteger() );</a:t>
            </a:r>
          </a:p>
          <a:p>
            <a:r>
              <a:rPr lang="en-US" dirty="0"/>
              <a:t>console.log( uniqueInteger() );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38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sum(a, b)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a + b;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sum.length );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8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smtClean="0"/>
              <a:t>sum(…rest)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/>
              <a:t>rest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</a:t>
            </a:r>
            <a:r>
              <a:rPr lang="en-US" dirty="0" err="1" smtClean="0"/>
              <a:t>sum.length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smtClean="0"/>
              <a:t>sum(a, b =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, c)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err="1" smtClean="0"/>
              <a:t>a+b+c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</a:t>
            </a:r>
            <a:r>
              <a:rPr lang="en-US" dirty="0" err="1"/>
              <a:t>f</a:t>
            </a:r>
            <a:r>
              <a:rPr lang="en-US" dirty="0" err="1" smtClean="0"/>
              <a:t>.length</a:t>
            </a:r>
            <a:r>
              <a:rPr lang="en-US" dirty="0" smtClean="0"/>
              <a:t> </a:t>
            </a:r>
            <a:r>
              <a:rPr lang="en-US" dirty="0" smtClean="0"/>
              <a:t>);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v1 = square;</a:t>
            </a:r>
          </a:p>
          <a:p>
            <a:r>
              <a:rPr lang="en-US" dirty="0"/>
              <a:t>square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v2 = square(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console.log(v2);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TypeError: square is not a function</a:t>
            </a:r>
          </a:p>
        </p:txBody>
      </p:sp>
    </p:spTree>
    <p:extLst>
      <p:ext uri="{BB962C8B-B14F-4D97-AF65-F5344CB8AC3E}">
        <p14:creationId xmlns:p14="http://schemas.microsoft.com/office/powerpoint/2010/main" val="41716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sum(a, b)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a + b;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 sum.name );</a:t>
            </a:r>
          </a:p>
          <a:p>
            <a:endParaRPr lang="en-US" dirty="0" smtClean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f(y) {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.x + y;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o = {</a:t>
            </a:r>
          </a:p>
          <a:p>
            <a:r>
              <a:rPr lang="en-US" dirty="0" smtClean="0"/>
              <a:t>	x: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g = f.bind(o);</a:t>
            </a:r>
          </a:p>
          <a:p>
            <a:r>
              <a:rPr lang="en-US" dirty="0" smtClean="0"/>
              <a:t>console.log( g(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 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6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sum(y, z) {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.x + y + z;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o = {</a:t>
            </a:r>
          </a:p>
          <a:p>
            <a:r>
              <a:rPr lang="en-US" dirty="0" smtClean="0"/>
              <a:t>	x: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sumBind = sum.bind(o,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 sumBind(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/>
              <a:t>) ); 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8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print =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/>
              <a:t>(name) {</a:t>
            </a:r>
          </a:p>
          <a:p>
            <a:r>
              <a:rPr lang="en-US" dirty="0"/>
              <a:t>	 console.log(</a:t>
            </a:r>
            <a:r>
              <a:rPr lang="en-US" dirty="0">
                <a:solidFill>
                  <a:srgbClr val="FF6600"/>
                </a:solidFill>
              </a:rPr>
              <a:t>`</a:t>
            </a:r>
            <a:r>
              <a:rPr lang="en-US" dirty="0" smtClean="0">
                <a:solidFill>
                  <a:srgbClr val="FF6600"/>
                </a:solidFill>
              </a:rPr>
              <a:t>Hello, </a:t>
            </a:r>
            <a:r>
              <a:rPr lang="en-US" dirty="0"/>
              <a:t>${name}</a:t>
            </a:r>
            <a:r>
              <a:rPr lang="en-US" dirty="0">
                <a:solidFill>
                  <a:srgbClr val="FF6600"/>
                </a:solidFill>
              </a:rPr>
              <a:t>`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(callback)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name = </a:t>
            </a:r>
            <a:r>
              <a:rPr lang="en-US" dirty="0" smtClean="0">
                <a:solidFill>
                  <a:srgbClr val="FF6600"/>
                </a:solidFill>
              </a:rPr>
              <a:t>“Ann”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callback(name);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func( print 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Hello, 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  		console.log(</a:t>
            </a:r>
            <a:r>
              <a:rPr lang="en-US" dirty="0" smtClean="0">
                <a:solidFill>
                  <a:srgbClr val="FF6600"/>
                </a:solidFill>
              </a:rPr>
              <a:t>“Hello”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	};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func()();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4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func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(a) 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(b) </a:t>
            </a:r>
            <a:r>
              <a:rPr lang="en-US" dirty="0" smtClean="0"/>
              <a:t>{</a:t>
            </a:r>
          </a:p>
          <a:p>
            <a:r>
              <a:rPr lang="en-US" dirty="0" smtClean="0"/>
              <a:t>   		</a:t>
            </a:r>
            <a:r>
              <a:rPr lang="en-US" dirty="0" smtClean="0"/>
              <a:t>console.log(a + b);</a:t>
            </a:r>
            <a:endParaRPr lang="en-US" dirty="0" smtClean="0"/>
          </a:p>
          <a:p>
            <a:r>
              <a:rPr lang="en-US" dirty="0" smtClean="0"/>
              <a:t> 	};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)(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person = {</a:t>
            </a:r>
          </a:p>
          <a:p>
            <a:r>
              <a:rPr lang="en-US" dirty="0"/>
              <a:t>	</a:t>
            </a:r>
            <a:r>
              <a:rPr lang="en-US" dirty="0" smtClean="0"/>
              <a:t>name: </a:t>
            </a:r>
            <a:r>
              <a:rPr lang="en-US" dirty="0" smtClean="0">
                <a:solidFill>
                  <a:srgbClr val="FF6600"/>
                </a:solidFill>
              </a:rPr>
              <a:t>“Anna Borisova”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age: </a:t>
            </a:r>
            <a:r>
              <a:rPr lang="en-US" dirty="0" smtClean="0">
                <a:solidFill>
                  <a:srgbClr val="FF6600"/>
                </a:solidFill>
              </a:rPr>
              <a:t>30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smtClean="0"/>
              <a:t>getAge: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  	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this</a:t>
            </a:r>
            <a:r>
              <a:rPr lang="en-US" dirty="0" smtClean="0"/>
              <a:t>.age;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console.log( person.getAge() ); 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Lexical Environment</a:t>
            </a:r>
            <a:br>
              <a:rPr lang="en-US" dirty="0" smtClean="0"/>
            </a:br>
            <a:r>
              <a:rPr lang="en-US" dirty="0" smtClean="0"/>
              <a:t>External 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6159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sayHi(name) {</a:t>
            </a:r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A3C644"/>
                </a:solidFill>
              </a:rPr>
              <a:t>  // LexicalEnvironment = </a:t>
            </a:r>
            <a:br>
              <a:rPr lang="en-US" dirty="0" smtClean="0">
                <a:solidFill>
                  <a:srgbClr val="A3C644"/>
                </a:solidFill>
              </a:rPr>
            </a:br>
            <a:r>
              <a:rPr lang="en-US" dirty="0" smtClean="0">
                <a:solidFill>
                  <a:srgbClr val="A3C644"/>
                </a:solidFill>
              </a:rPr>
              <a:t>		{ name: “Ann”, </a:t>
            </a:r>
            <a:br>
              <a:rPr lang="en-US" dirty="0" smtClean="0">
                <a:solidFill>
                  <a:srgbClr val="A3C644"/>
                </a:solidFill>
              </a:rPr>
            </a:br>
            <a:r>
              <a:rPr lang="en-US" dirty="0" smtClean="0">
                <a:solidFill>
                  <a:srgbClr val="A3C644"/>
                </a:solidFill>
              </a:rPr>
              <a:t>              phrase: undefined }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/>
              <a:t> phrase = </a:t>
            </a:r>
            <a:r>
              <a:rPr lang="en-US" dirty="0" smtClean="0">
                <a:solidFill>
                  <a:srgbClr val="FF6600"/>
                </a:solidFill>
              </a:rPr>
              <a:t>`Hello, </a:t>
            </a:r>
            <a:r>
              <a:rPr lang="en-US" dirty="0" smtClean="0"/>
              <a:t>${name}</a:t>
            </a:r>
            <a:r>
              <a:rPr lang="en-US" dirty="0" smtClean="0">
                <a:solidFill>
                  <a:srgbClr val="FF6600"/>
                </a:solidFill>
              </a:rPr>
              <a:t>`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A3C644"/>
                </a:solidFill>
              </a:rPr>
              <a:t>  // LexicalEnvironment = </a:t>
            </a:r>
            <a:br>
              <a:rPr lang="en-US" dirty="0" smtClean="0">
                <a:solidFill>
                  <a:srgbClr val="A3C644"/>
                </a:solidFill>
              </a:rPr>
            </a:br>
            <a:r>
              <a:rPr lang="en-US" dirty="0" smtClean="0">
                <a:solidFill>
                  <a:srgbClr val="A3C644"/>
                </a:solidFill>
              </a:rPr>
              <a:t>		{ name: “Ann”, </a:t>
            </a:r>
            <a:br>
              <a:rPr lang="en-US" dirty="0" smtClean="0">
                <a:solidFill>
                  <a:srgbClr val="A3C644"/>
                </a:solidFill>
              </a:rPr>
            </a:br>
            <a:r>
              <a:rPr lang="en-US" dirty="0" smtClean="0">
                <a:solidFill>
                  <a:srgbClr val="A3C644"/>
                </a:solidFill>
              </a:rPr>
              <a:t>              phrase: “Hello, Ann”}</a:t>
            </a:r>
          </a:p>
          <a:p>
            <a:r>
              <a:rPr lang="en-US" dirty="0" smtClean="0"/>
              <a:t>  console.log(phrase);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sayHi(</a:t>
            </a:r>
            <a:r>
              <a:rPr lang="en-US" dirty="0" smtClean="0">
                <a:solidFill>
                  <a:srgbClr val="FF6600"/>
                </a:solidFill>
              </a:rPr>
              <a:t>“Ann”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Hello, Ann</a:t>
            </a:r>
          </a:p>
        </p:txBody>
      </p:sp>
    </p:spTree>
    <p:extLst>
      <p:ext uri="{BB962C8B-B14F-4D97-AF65-F5344CB8AC3E}">
        <p14:creationId xmlns:p14="http://schemas.microsoft.com/office/powerpoint/2010/main" val="22968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FC2D9"/>
                </a:solidFill>
              </a:rPr>
              <a:t>var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;  </a:t>
            </a:r>
            <a:r>
              <a:rPr lang="en-US" dirty="0" smtClean="0">
                <a:solidFill>
                  <a:srgbClr val="A3C644"/>
                </a:solidFill>
              </a:rPr>
              <a:t>// external variable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f() {</a:t>
            </a:r>
          </a:p>
          <a:p>
            <a:r>
              <a:rPr lang="en-US" dirty="0"/>
              <a:t>	</a:t>
            </a:r>
            <a:r>
              <a:rPr lang="en-US" dirty="0" smtClean="0"/>
              <a:t>console.log(a);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f();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02931" y="1856509"/>
            <a:ext cx="3195618" cy="44012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Step. 1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LexicalEnvironment: {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  // empty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}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Step 2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f.[[Scope]] = window</a:t>
            </a:r>
          </a:p>
          <a:p>
            <a:endParaRPr lang="en-US" sz="2000" dirty="0">
              <a:solidFill>
                <a:srgbClr val="A3C644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Step 3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External LexicalEnvironment: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window = {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  a</a:t>
            </a:r>
            <a:r>
              <a:rPr lang="en-US" sz="2000" dirty="0" smtClean="0">
                <a:solidFill>
                  <a:srgbClr val="A3C644"/>
                </a:solidFill>
                <a:latin typeface="Calibri" panose="020F0502020204030204" pitchFamily="34" charset="0"/>
              </a:rPr>
              <a:t>: 5</a:t>
            </a:r>
            <a:endParaRPr lang="en-US" sz="2000" dirty="0">
              <a:solidFill>
                <a:srgbClr val="A3C644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  f: …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}</a:t>
            </a:r>
          </a:p>
          <a:p>
            <a:endParaRPr lang="en-US" sz="20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3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v1 = square;</a:t>
            </a:r>
          </a:p>
          <a:p>
            <a:r>
              <a:rPr lang="en-US" dirty="0"/>
              <a:t>square = </a:t>
            </a:r>
            <a:r>
              <a:rPr lang="en-US" dirty="0">
                <a:solidFill>
                  <a:srgbClr val="2FC2D9"/>
                </a:solidFill>
              </a:rPr>
              <a:t>undefined</a:t>
            </a:r>
            <a:r>
              <a:rPr lang="en-US" dirty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v2 = </a:t>
            </a:r>
            <a:r>
              <a:rPr lang="en-US" dirty="0"/>
              <a:t>v</a:t>
            </a:r>
            <a:r>
              <a:rPr lang="ru-RU" dirty="0" smtClean="0"/>
              <a:t>1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5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console.log(v2);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sayHi(person) {</a:t>
            </a:r>
          </a:p>
          <a:p>
            <a:r>
              <a:rPr lang="en-US" sz="2000" dirty="0"/>
              <a:t>	</a:t>
            </a:r>
            <a:r>
              <a:rPr lang="en-US" sz="2000" dirty="0" err="1" smtClean="0">
                <a:solidFill>
                  <a:srgbClr val="2FC2D9"/>
                </a:solidFill>
              </a:rPr>
              <a:t>var</a:t>
            </a:r>
            <a:r>
              <a:rPr lang="en-US" sz="2000" dirty="0" smtClean="0"/>
              <a:t> message = makeMessage(person);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console.log( message );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A3C644"/>
                </a:solidFill>
              </a:rPr>
              <a:t>// ----- nested functions -----</a:t>
            </a:r>
          </a:p>
          <a:p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 </a:t>
            </a:r>
            <a:r>
              <a:rPr lang="en-US" sz="2000" dirty="0" smtClean="0"/>
              <a:t>getHello(age) {</a:t>
            </a:r>
          </a:p>
          <a:p>
            <a:r>
              <a:rPr lang="en-US" sz="2000" dirty="0" smtClean="0"/>
              <a:t>   		</a:t>
            </a:r>
            <a:r>
              <a:rPr lang="en-US" sz="2000" dirty="0" smtClean="0">
                <a:solidFill>
                  <a:srgbClr val="2FC2D9"/>
                </a:solidFill>
              </a:rPr>
              <a:t>return</a:t>
            </a:r>
            <a:r>
              <a:rPr lang="en-US" sz="2000" dirty="0" smtClean="0"/>
              <a:t> age &gt;= </a:t>
            </a:r>
            <a:r>
              <a:rPr lang="en-US" sz="2000" dirty="0" smtClean="0">
                <a:solidFill>
                  <a:srgbClr val="FF6600"/>
                </a:solidFill>
              </a:rPr>
              <a:t>18</a:t>
            </a:r>
            <a:r>
              <a:rPr lang="en-US" sz="2000" dirty="0" smtClean="0"/>
              <a:t> ? </a:t>
            </a:r>
            <a:r>
              <a:rPr lang="en-US" sz="2000" dirty="0" smtClean="0">
                <a:solidFill>
                  <a:srgbClr val="FF6600"/>
                </a:solidFill>
              </a:rPr>
              <a:t>“Hello”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FF6600"/>
                </a:solidFill>
              </a:rPr>
              <a:t>“Hi”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makeMessage(person) {</a:t>
            </a:r>
          </a:p>
          <a:p>
            <a:r>
              <a:rPr lang="en-US" sz="2000" dirty="0" smtClean="0"/>
              <a:t>   	</a:t>
            </a:r>
            <a:r>
              <a:rPr lang="en-US" sz="2000" dirty="0" smtClean="0">
                <a:solidFill>
                  <a:srgbClr val="2FC2D9"/>
                </a:solidFill>
              </a:rPr>
              <a:t>return 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${getHello(person.age)}</a:t>
            </a:r>
            <a:r>
              <a:rPr lang="en-US" sz="2000" dirty="0" smtClean="0">
                <a:solidFill>
                  <a:srgbClr val="FF6600"/>
                </a:solidFill>
              </a:rPr>
              <a:t>, </a:t>
            </a:r>
            <a:r>
              <a:rPr lang="en-US" sz="2000" dirty="0" smtClean="0"/>
              <a:t>${person.name}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sayHi({ name: </a:t>
            </a:r>
            <a:r>
              <a:rPr lang="en-US" sz="2000" dirty="0" smtClean="0">
                <a:solidFill>
                  <a:srgbClr val="FF6600"/>
                </a:solidFill>
              </a:rPr>
              <a:t>“Ann”</a:t>
            </a:r>
            <a:r>
              <a:rPr lang="en-US" sz="2000" dirty="0" smtClean="0"/>
              <a:t>, age: </a:t>
            </a:r>
            <a:r>
              <a:rPr lang="en-US" sz="2000" dirty="0" smtClean="0">
                <a:solidFill>
                  <a:srgbClr val="FF6600"/>
                </a:solidFill>
              </a:rPr>
              <a:t>17</a:t>
            </a:r>
            <a:r>
              <a:rPr lang="en-US" sz="2000" dirty="0" smtClean="0"/>
              <a:t> });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Hi, Ann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39003" y="3906981"/>
            <a:ext cx="3069430" cy="224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sayHi LexicalEnvironment = 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 person: {…}</a:t>
            </a:r>
            <a:r>
              <a:rPr lang="ru-RU" sz="2000" dirty="0">
                <a:solidFill>
                  <a:srgbClr val="A3C644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ru-RU" sz="2000" dirty="0">
                <a:solidFill>
                  <a:srgbClr val="A3C644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message: undefined,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 getHello: function...,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 makeMessage: function...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78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sayHi(person) {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2FC2D9"/>
                </a:solidFill>
              </a:rPr>
              <a:t>let</a:t>
            </a:r>
            <a:r>
              <a:rPr lang="en-US" sz="2000" dirty="0" smtClean="0"/>
              <a:t> message = </a:t>
            </a:r>
            <a:r>
              <a:rPr lang="en-US" sz="2000" dirty="0" err="1" smtClean="0"/>
              <a:t>makeMessage</a:t>
            </a:r>
            <a:r>
              <a:rPr lang="en-US" sz="2000" dirty="0" smtClean="0"/>
              <a:t>();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console.log( message );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A3C644"/>
                </a:solidFill>
              </a:rPr>
              <a:t>// ----- nested functions -----</a:t>
            </a:r>
          </a:p>
          <a:p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 </a:t>
            </a:r>
            <a:r>
              <a:rPr lang="en-US" sz="2000" dirty="0" smtClean="0"/>
              <a:t>getHello(age) {</a:t>
            </a:r>
          </a:p>
          <a:p>
            <a:r>
              <a:rPr lang="en-US" sz="2000" dirty="0" smtClean="0"/>
              <a:t>   		</a:t>
            </a:r>
            <a:r>
              <a:rPr lang="en-US" sz="2000" dirty="0" smtClean="0">
                <a:solidFill>
                  <a:srgbClr val="2FC2D9"/>
                </a:solidFill>
              </a:rPr>
              <a:t>return</a:t>
            </a:r>
            <a:r>
              <a:rPr lang="en-US" sz="2000" dirty="0" smtClean="0"/>
              <a:t> age &gt;= </a:t>
            </a:r>
            <a:r>
              <a:rPr lang="en-US" sz="2000" dirty="0" smtClean="0">
                <a:solidFill>
                  <a:srgbClr val="FF6600"/>
                </a:solidFill>
              </a:rPr>
              <a:t>18</a:t>
            </a:r>
            <a:r>
              <a:rPr lang="en-US" sz="2000" dirty="0" smtClean="0"/>
              <a:t> ? </a:t>
            </a:r>
            <a:r>
              <a:rPr lang="en-US" sz="2000" dirty="0" smtClean="0">
                <a:solidFill>
                  <a:srgbClr val="FF6600"/>
                </a:solidFill>
              </a:rPr>
              <a:t>“Hello”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FF6600"/>
                </a:solidFill>
              </a:rPr>
              <a:t>“Hi”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makeMessage() { </a:t>
            </a:r>
            <a:r>
              <a:rPr lang="en-US" sz="2000" dirty="0" smtClean="0">
                <a:solidFill>
                  <a:srgbClr val="A3C644"/>
                </a:solidFill>
              </a:rPr>
              <a:t>// w/o person</a:t>
            </a:r>
          </a:p>
          <a:p>
            <a:r>
              <a:rPr lang="en-US" sz="2000" dirty="0" smtClean="0"/>
              <a:t>   	</a:t>
            </a:r>
            <a:r>
              <a:rPr lang="en-US" sz="2000" dirty="0" smtClean="0">
                <a:solidFill>
                  <a:srgbClr val="2FC2D9"/>
                </a:solidFill>
              </a:rPr>
              <a:t>return 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${getHello(person.age)}</a:t>
            </a:r>
            <a:r>
              <a:rPr lang="en-US" sz="2000" dirty="0" smtClean="0">
                <a:solidFill>
                  <a:srgbClr val="FF6600"/>
                </a:solidFill>
              </a:rPr>
              <a:t>, </a:t>
            </a:r>
            <a:r>
              <a:rPr lang="en-US" sz="2000" dirty="0" smtClean="0"/>
              <a:t>${person.name}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sayHi({ name: </a:t>
            </a:r>
            <a:r>
              <a:rPr lang="en-US" sz="2000" dirty="0" smtClean="0">
                <a:solidFill>
                  <a:srgbClr val="FF6600"/>
                </a:solidFill>
              </a:rPr>
              <a:t>“Ann”</a:t>
            </a:r>
            <a:r>
              <a:rPr lang="en-US" sz="2000" dirty="0" smtClean="0"/>
              <a:t>, age: </a:t>
            </a:r>
            <a:r>
              <a:rPr lang="en-US" sz="2000" dirty="0" smtClean="0">
                <a:solidFill>
                  <a:srgbClr val="FF6600"/>
                </a:solidFill>
              </a:rPr>
              <a:t>17</a:t>
            </a:r>
            <a:r>
              <a:rPr lang="en-US" sz="2000" dirty="0" smtClean="0"/>
              <a:t> });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Hi, 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sayHi(person) {</a:t>
            </a:r>
          </a:p>
          <a:p>
            <a:r>
              <a:rPr lang="en-US" sz="2000" dirty="0"/>
              <a:t>	</a:t>
            </a:r>
            <a:r>
              <a:rPr lang="en-US" sz="2000" dirty="0" smtClean="0">
                <a:solidFill>
                  <a:srgbClr val="2FC2D9"/>
                </a:solidFill>
              </a:rPr>
              <a:t>return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2FC2D9"/>
                </a:solidFill>
              </a:rPr>
              <a:t>let</a:t>
            </a:r>
            <a:r>
              <a:rPr lang="en-US" sz="2000" dirty="0" smtClean="0"/>
              <a:t> message = makeMessage(person);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console.log( message );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};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A3C644"/>
                </a:solidFill>
              </a:rPr>
              <a:t>// ----- nested functions -----</a:t>
            </a:r>
          </a:p>
          <a:p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 </a:t>
            </a:r>
            <a:r>
              <a:rPr lang="en-US" sz="2000" dirty="0" smtClean="0"/>
              <a:t>getHello(age) {</a:t>
            </a:r>
          </a:p>
          <a:p>
            <a:r>
              <a:rPr lang="en-US" sz="2000" dirty="0" smtClean="0"/>
              <a:t>   		</a:t>
            </a:r>
            <a:r>
              <a:rPr lang="en-US" sz="2000" dirty="0" smtClean="0">
                <a:solidFill>
                  <a:srgbClr val="2FC2D9"/>
                </a:solidFill>
              </a:rPr>
              <a:t>return</a:t>
            </a:r>
            <a:r>
              <a:rPr lang="en-US" sz="2000" dirty="0" smtClean="0"/>
              <a:t> age &gt;= </a:t>
            </a:r>
            <a:r>
              <a:rPr lang="en-US" sz="2000" dirty="0" smtClean="0">
                <a:solidFill>
                  <a:srgbClr val="FF6600"/>
                </a:solidFill>
              </a:rPr>
              <a:t>18</a:t>
            </a:r>
            <a:r>
              <a:rPr lang="en-US" sz="2000" dirty="0" smtClean="0"/>
              <a:t> ? </a:t>
            </a:r>
            <a:r>
              <a:rPr lang="en-US" sz="2000" dirty="0" smtClean="0">
                <a:solidFill>
                  <a:srgbClr val="FF6600"/>
                </a:solidFill>
              </a:rPr>
              <a:t>“Hello”</a:t>
            </a:r>
            <a:r>
              <a:rPr lang="en-US" sz="2000" dirty="0" smtClean="0"/>
              <a:t> : </a:t>
            </a:r>
            <a:r>
              <a:rPr lang="en-US" sz="2000" dirty="0" smtClean="0">
                <a:solidFill>
                  <a:srgbClr val="FF6600"/>
                </a:solidFill>
              </a:rPr>
              <a:t>“Hi”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</a:t>
            </a:r>
          </a:p>
          <a:p>
            <a:r>
              <a:rPr lang="en-US" sz="2000" dirty="0" smtClean="0"/>
              <a:t> 	</a:t>
            </a:r>
            <a:r>
              <a:rPr lang="en-US" sz="2000" dirty="0" smtClean="0">
                <a:solidFill>
                  <a:srgbClr val="2FC2D9"/>
                </a:solidFill>
              </a:rPr>
              <a:t>function</a:t>
            </a:r>
            <a:r>
              <a:rPr lang="en-US" sz="2000" dirty="0" smtClean="0"/>
              <a:t> makeMessage(person) {</a:t>
            </a:r>
          </a:p>
          <a:p>
            <a:r>
              <a:rPr lang="en-US" sz="2000" dirty="0" smtClean="0"/>
              <a:t>   	</a:t>
            </a:r>
            <a:r>
              <a:rPr lang="en-US" sz="2000" dirty="0" smtClean="0">
                <a:solidFill>
                  <a:srgbClr val="2FC2D9"/>
                </a:solidFill>
              </a:rPr>
              <a:t>return 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${getHello(person.age)}</a:t>
            </a:r>
            <a:r>
              <a:rPr lang="en-US" sz="2000" dirty="0" smtClean="0">
                <a:solidFill>
                  <a:srgbClr val="FF6600"/>
                </a:solidFill>
              </a:rPr>
              <a:t>, </a:t>
            </a:r>
            <a:r>
              <a:rPr lang="en-US" sz="2000" dirty="0" smtClean="0"/>
              <a:t>${person.name}</a:t>
            </a:r>
            <a:r>
              <a:rPr lang="en-US" sz="2000" dirty="0" smtClean="0">
                <a:solidFill>
                  <a:srgbClr val="FF6600"/>
                </a:solidFill>
              </a:rPr>
              <a:t>`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 	} 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>
                <a:solidFill>
                  <a:srgbClr val="2FC2D9"/>
                </a:solidFill>
              </a:rPr>
              <a:t>let</a:t>
            </a:r>
            <a:r>
              <a:rPr lang="en-US" sz="2000" dirty="0" smtClean="0"/>
              <a:t> say = sayHi({ name: </a:t>
            </a:r>
            <a:r>
              <a:rPr lang="en-US" sz="2000" dirty="0" smtClean="0">
                <a:solidFill>
                  <a:srgbClr val="FF6600"/>
                </a:solidFill>
              </a:rPr>
              <a:t>“Ann”</a:t>
            </a:r>
            <a:r>
              <a:rPr lang="en-US" sz="2000" dirty="0" smtClean="0"/>
              <a:t>, age: </a:t>
            </a:r>
            <a:r>
              <a:rPr lang="en-US" sz="2000" dirty="0" smtClean="0">
                <a:solidFill>
                  <a:srgbClr val="FF6600"/>
                </a:solidFill>
              </a:rPr>
              <a:t>17</a:t>
            </a:r>
            <a:r>
              <a:rPr lang="en-US" sz="2000" dirty="0" smtClean="0"/>
              <a:t> });</a:t>
            </a:r>
          </a:p>
          <a:p>
            <a:r>
              <a:rPr lang="en-US" sz="2000" dirty="0" smtClean="0"/>
              <a:t>say();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Hi, Ann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57031" y="385595"/>
            <a:ext cx="3274807" cy="22467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External LexicalEnvironment</a:t>
            </a:r>
          </a:p>
          <a:p>
            <a:r>
              <a:rPr lang="en-US" sz="2000" dirty="0" smtClean="0">
                <a:solidFill>
                  <a:srgbClr val="A3C644"/>
                </a:solidFill>
                <a:latin typeface="Calibri" panose="020F0502020204030204" pitchFamily="34" charset="0"/>
              </a:rPr>
              <a:t>returned </a:t>
            </a:r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function [[Scope]] = 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 person: {…}</a:t>
            </a:r>
            <a:r>
              <a:rPr lang="ru-RU" sz="2000" dirty="0">
                <a:solidFill>
                  <a:srgbClr val="A3C644"/>
                </a:solidFill>
                <a:latin typeface="Calibri" panose="020F0502020204030204" pitchFamily="34" charset="0"/>
              </a:rPr>
              <a:t>,</a:t>
            </a:r>
          </a:p>
          <a:p>
            <a:r>
              <a:rPr lang="ru-RU" sz="2000" dirty="0">
                <a:solidFill>
                  <a:srgbClr val="A3C644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getHello: function...,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 makeMessage: function...</a:t>
            </a:r>
          </a:p>
          <a:p>
            <a:r>
              <a:rPr lang="en-US" sz="2000" dirty="0">
                <a:solidFill>
                  <a:srgbClr val="A3C644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36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getFunc() {</a:t>
            </a:r>
          </a:p>
          <a:p>
            <a:r>
              <a:rPr lang="en-US" dirty="0" smtClean="0"/>
              <a:t>  	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a = 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/>
              <a:t>;</a:t>
            </a:r>
          </a:p>
          <a:p>
            <a:r>
              <a:rPr lang="en-US" dirty="0" smtClean="0"/>
              <a:t> 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6600"/>
                </a:solidFill>
              </a:rPr>
              <a:t>‘’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‘return a;’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/>
              <a:t> v = getFunc()(); </a:t>
            </a:r>
          </a:p>
          <a:p>
            <a:r>
              <a:rPr lang="en-US" dirty="0" smtClean="0"/>
              <a:t>console.log(v);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4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</a:p>
        </p:txBody>
      </p:sp>
    </p:spTree>
    <p:extLst>
      <p:ext uri="{BB962C8B-B14F-4D97-AF65-F5344CB8AC3E}">
        <p14:creationId xmlns:p14="http://schemas.microsoft.com/office/powerpoint/2010/main" val="41745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568036"/>
            <a:ext cx="8430768" cy="5443827"/>
          </a:xfrm>
        </p:spPr>
        <p:txBody>
          <a:bodyPr anchor="ctr"/>
          <a:lstStyle/>
          <a:p>
            <a:r>
              <a:rPr lang="en-US" sz="2400" dirty="0"/>
              <a:t>Closure is the </a:t>
            </a:r>
            <a:r>
              <a:rPr lang="en-US" sz="2400" dirty="0">
                <a:solidFill>
                  <a:srgbClr val="C00000"/>
                </a:solidFill>
              </a:rPr>
              <a:t>function itself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its Lexical Environment</a:t>
            </a:r>
            <a:r>
              <a:rPr lang="en-US" sz="2400" dirty="0"/>
              <a:t>, plus the </a:t>
            </a:r>
            <a:r>
              <a:rPr lang="en-US" sz="2400" dirty="0">
                <a:solidFill>
                  <a:srgbClr val="C00000"/>
                </a:solidFill>
              </a:rPr>
              <a:t>entire chain of  External Lexical Environments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Sometimes </a:t>
            </a:r>
            <a:r>
              <a:rPr lang="en-US" sz="2400" dirty="0"/>
              <a:t>they say "variable is taken from the closure" This means - it takes from the External Lexical Environment.</a:t>
            </a:r>
          </a:p>
          <a:p>
            <a:r>
              <a:rPr lang="en-US" sz="2400" dirty="0" smtClean="0"/>
              <a:t>From </a:t>
            </a:r>
            <a:r>
              <a:rPr lang="en-US" sz="2400" dirty="0"/>
              <a:t>the other side: "closure is a function and all external variables that are available to it."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58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Closures are a function together with a captured 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environment.</a:t>
            </a:r>
          </a:p>
          <a:p>
            <a:r>
              <a:rPr lang="en-US" sz="1800" dirty="0">
                <a:solidFill>
                  <a:srgbClr val="A3C644"/>
                </a:solidFill>
              </a:rPr>
              <a:t> </a:t>
            </a:r>
            <a:r>
              <a:rPr lang="en-US" sz="1800" dirty="0" smtClean="0">
                <a:solidFill>
                  <a:srgbClr val="A3C644"/>
                </a:solidFill>
              </a:rPr>
              <a:t> *  Any function in JavaScript will form a closure.</a:t>
            </a:r>
          </a:p>
          <a:p>
            <a:r>
              <a:rPr lang="en-US" sz="1800" dirty="0">
                <a:solidFill>
                  <a:srgbClr val="A3C644"/>
                </a:solidFill>
              </a:rPr>
              <a:t> </a:t>
            </a:r>
            <a:r>
              <a:rPr lang="en-US" sz="1800" dirty="0" smtClean="0">
                <a:solidFill>
                  <a:srgbClr val="A3C644"/>
                </a:solidFill>
              </a:rPr>
              <a:t> *  The environment that is bound is the one in which the 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function is created instead of called.</a:t>
            </a:r>
          </a:p>
          <a:p>
            <a:r>
              <a:rPr lang="en-US" sz="1800" dirty="0">
                <a:solidFill>
                  <a:srgbClr val="A3C644"/>
                </a:solidFill>
              </a:rPr>
              <a:t> </a:t>
            </a:r>
            <a:r>
              <a:rPr lang="en-US" sz="1800" dirty="0" smtClean="0">
                <a:solidFill>
                  <a:srgbClr val="A3C644"/>
                </a:solidFill>
              </a:rPr>
              <a:t>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x = 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dirty="0" smtClean="0">
                <a:solidFill>
                  <a:srgbClr val="2FC2D9"/>
                </a:solidFill>
              </a:rPr>
              <a:t>function</a:t>
            </a:r>
            <a:r>
              <a:rPr lang="en-US" sz="3200" dirty="0" smtClean="0">
                <a:solidFill>
                  <a:schemeClr val="bg1"/>
                </a:solidFill>
              </a:rPr>
              <a:t> (){ console.log(x); })();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Note </a:t>
            </a:r>
            <a:r>
              <a:rPr lang="en-US" sz="1800" dirty="0">
                <a:solidFill>
                  <a:srgbClr val="A3C644"/>
                </a:solidFill>
              </a:rPr>
              <a:t>that x lives on in the example below even after the </a:t>
            </a:r>
            <a:r>
              <a:rPr lang="en-US" sz="1800" dirty="0" smtClean="0">
                <a:solidFill>
                  <a:srgbClr val="A3C644"/>
                </a:solidFill>
              </a:rPr>
              <a:t>  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function </a:t>
            </a:r>
            <a:r>
              <a:rPr lang="en-US" sz="1800" dirty="0">
                <a:solidFill>
                  <a:srgbClr val="A3C644"/>
                </a:solidFill>
              </a:rPr>
              <a:t>getClosure is finished. For closures to work the </a:t>
            </a:r>
            <a:r>
              <a:rPr lang="en-US" sz="1800" dirty="0" smtClean="0">
                <a:solidFill>
                  <a:srgbClr val="A3C644"/>
                </a:solidFill>
              </a:rPr>
              <a:t/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lifetime </a:t>
            </a:r>
            <a:r>
              <a:rPr lang="en-US" sz="1800" dirty="0">
                <a:solidFill>
                  <a:srgbClr val="A3C644"/>
                </a:solidFill>
              </a:rPr>
              <a:t>of the environment exceeds that of the referencing </a:t>
            </a:r>
            <a:r>
              <a:rPr lang="en-US" sz="1800" dirty="0" smtClean="0">
                <a:solidFill>
                  <a:srgbClr val="A3C644"/>
                </a:solidFill>
              </a:rPr>
              <a:t/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closure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 getClosure()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x = </a:t>
            </a:r>
            <a:r>
              <a:rPr lang="en-US" dirty="0" smtClean="0">
                <a:solidFill>
                  <a:srgbClr val="FF6600"/>
                </a:solidFill>
              </a:rPr>
              <a:t>10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console.log(x);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3200" dirty="0" smtClean="0">
                <a:solidFill>
                  <a:srgbClr val="2FC2D9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closure = getClosure();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closure();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07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Closure calls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sz="3200" dirty="0" smtClean="0">
                <a:solidFill>
                  <a:srgbClr val="2FC2D9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closure = </a:t>
            </a:r>
            <a:r>
              <a:rPr lang="en-US" sz="3200" dirty="0" smtClean="0">
                <a:solidFill>
                  <a:srgbClr val="2FC2D9"/>
                </a:solidFill>
              </a:rPr>
              <a:t>function</a:t>
            </a:r>
            <a:r>
              <a:rPr lang="en-US" sz="32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console.log(x);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3200" dirty="0" smtClean="0">
                <a:solidFill>
                  <a:srgbClr val="2FC2D9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callAClosure = </a:t>
            </a:r>
            <a:r>
              <a:rPr lang="en-US" sz="3200" dirty="0" smtClean="0">
                <a:solidFill>
                  <a:srgbClr val="2FC2D9"/>
                </a:solidFill>
              </a:rPr>
              <a:t>function</a:t>
            </a:r>
            <a:r>
              <a:rPr lang="en-US" sz="32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rgbClr val="2FC2D9"/>
                </a:solidFill>
              </a:rPr>
              <a:t>var</a:t>
            </a:r>
            <a:r>
              <a:rPr lang="en-US" sz="3200" dirty="0" smtClean="0">
                <a:solidFill>
                  <a:schemeClr val="bg1"/>
                </a:solidFill>
              </a:rPr>
              <a:t> x = </a:t>
            </a:r>
            <a:r>
              <a:rPr lang="en-US" sz="3200" dirty="0" smtClean="0">
                <a:solidFill>
                  <a:srgbClr val="FF6600"/>
                </a:solidFill>
              </a:rPr>
              <a:t>10</a:t>
            </a:r>
            <a:r>
              <a:rPr lang="en-US" sz="32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closure();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callAClosure();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ReferenceError: x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08951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Multiple variables of the same name </a:t>
            </a:r>
          </a:p>
          <a:p>
            <a:r>
              <a:rPr lang="en-US" sz="1800" dirty="0">
                <a:solidFill>
                  <a:srgbClr val="A3C644"/>
                </a:solidFill>
              </a:rPr>
              <a:t> </a:t>
            </a:r>
            <a:r>
              <a:rPr lang="en-US" sz="1800" dirty="0" smtClean="0">
                <a:solidFill>
                  <a:srgbClr val="A3C644"/>
                </a:solidFill>
              </a:rPr>
              <a:t> */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x = </a:t>
            </a:r>
            <a:r>
              <a:rPr lang="en-US" sz="2400" dirty="0" smtClean="0">
                <a:solidFill>
                  <a:srgbClr val="FF6600"/>
                </a:solidFill>
              </a:rPr>
              <a:t>30</a:t>
            </a:r>
            <a:r>
              <a:rPr lang="en-US" sz="2400" dirty="0" smtClean="0">
                <a:solidFill>
                  <a:schemeClr val="bg1"/>
                </a:solidFill>
              </a:rPr>
              <a:t>, y = </a:t>
            </a:r>
            <a:r>
              <a:rPr lang="en-US" sz="2400" dirty="0" smtClean="0">
                <a:solidFill>
                  <a:srgbClr val="FF6600"/>
                </a:solidFill>
              </a:rPr>
              <a:t>30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rgbClr val="2FC2D9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 getClosure()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2FC2D9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x = </a:t>
            </a:r>
            <a:r>
              <a:rPr lang="en-US" sz="2400" dirty="0">
                <a:solidFill>
                  <a:srgbClr val="FF6600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rgbClr val="2FC2D9"/>
                </a:solidFill>
              </a:rPr>
              <a:t>return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2FC2D9"/>
                </a:solidFill>
              </a:rPr>
              <a:t>function</a:t>
            </a:r>
            <a:r>
              <a:rPr lang="en-US" sz="24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	console.log(x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console.log(y);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};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closure = getClosure();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x = </a:t>
            </a:r>
            <a:r>
              <a:rPr lang="en-US" sz="2400" dirty="0" smtClean="0">
                <a:solidFill>
                  <a:srgbClr val="FF6600"/>
                </a:solidFill>
              </a:rPr>
              <a:t>20</a:t>
            </a:r>
            <a:r>
              <a:rPr lang="en-US" sz="2400" dirty="0" smtClean="0">
                <a:solidFill>
                  <a:schemeClr val="bg1"/>
                </a:solidFill>
              </a:rPr>
              <a:t>, y = </a:t>
            </a:r>
            <a:r>
              <a:rPr lang="en-US" sz="2400" dirty="0" smtClean="0">
                <a:solidFill>
                  <a:srgbClr val="FF6600"/>
                </a:solidFill>
              </a:rPr>
              <a:t>20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closure();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en-US" dirty="0"/>
              <a:t>= square(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);</a:t>
            </a:r>
          </a:p>
          <a:p>
            <a:r>
              <a:rPr lang="en-US" dirty="0" smtClean="0"/>
              <a:t>console.log(v);</a:t>
            </a:r>
            <a:endParaRPr lang="en-US" dirty="0"/>
          </a:p>
          <a:p>
            <a:endParaRPr lang="en-US" dirty="0">
              <a:solidFill>
                <a:srgbClr val="2FC2D9"/>
              </a:solidFill>
            </a:endParaRPr>
          </a:p>
          <a:p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/>
              <a:t> square(x, y) {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2FC2D9"/>
                </a:solidFill>
              </a:rPr>
              <a:t>return</a:t>
            </a:r>
            <a:r>
              <a:rPr lang="en-US" dirty="0" smtClean="0"/>
              <a:t> x * y;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9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Multiple closures defined from the same invironment </a:t>
            </a:r>
          </a:p>
          <a:p>
            <a:r>
              <a:rPr lang="en-US" sz="1800" dirty="0">
                <a:solidFill>
                  <a:srgbClr val="A3C644"/>
                </a:solidFill>
              </a:rPr>
              <a:t> </a:t>
            </a:r>
            <a:r>
              <a:rPr lang="en-US" sz="1800" dirty="0" smtClean="0">
                <a:solidFill>
                  <a:srgbClr val="A3C644"/>
                </a:solidFill>
              </a:rPr>
              <a:t> */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x = </a:t>
            </a:r>
            <a:r>
              <a:rPr lang="en-US" sz="2400" dirty="0" smtClean="0">
                <a:solidFill>
                  <a:srgbClr val="FF6600"/>
                </a:solidFill>
              </a:rPr>
              <a:t>10</a:t>
            </a:r>
            <a:r>
              <a:rPr lang="en-US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capturedClosure =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</a:t>
            </a:r>
            <a:r>
              <a:rPr lang="en-US" sz="2400" dirty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console.log(x</a:t>
            </a:r>
            <a:r>
              <a:rPr lang="en-US" sz="2400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};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(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x = x * x;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})();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capturedClosure();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Multiple closures generated from the same place in the </a:t>
            </a:r>
            <a:br>
              <a:rPr lang="en-US" sz="1800" dirty="0" smtClean="0">
                <a:solidFill>
                  <a:srgbClr val="A3C644"/>
                </a:solidFill>
              </a:rPr>
            </a:br>
            <a:r>
              <a:rPr lang="en-US" sz="1800" dirty="0" smtClean="0">
                <a:solidFill>
                  <a:srgbClr val="A3C644"/>
                </a:solidFill>
              </a:rPr>
              <a:t>  *  code.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sz="2000" dirty="0">
                <a:solidFill>
                  <a:srgbClr val="2FC2D9"/>
                </a:solidFill>
              </a:rPr>
              <a:t>function</a:t>
            </a:r>
            <a:r>
              <a:rPr lang="en-US" sz="2000" dirty="0">
                <a:solidFill>
                  <a:schemeClr val="bg1"/>
                </a:solidFill>
              </a:rPr>
              <a:t> getClosure()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rgbClr val="2FC2D9"/>
                </a:solidFill>
              </a:rPr>
              <a:t>var</a:t>
            </a:r>
            <a:r>
              <a:rPr lang="en-US" sz="2000" dirty="0">
                <a:solidFill>
                  <a:schemeClr val="bg1"/>
                </a:solidFill>
              </a:rPr>
              <a:t> x = </a:t>
            </a:r>
            <a:r>
              <a:rPr lang="en-US" sz="2000" dirty="0">
                <a:solidFill>
                  <a:srgbClr val="FF6600"/>
                </a:solidFill>
              </a:rPr>
              <a:t>10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rgbClr val="2FC2D9"/>
                </a:solidFill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rgbClr val="2FC2D9"/>
                </a:solidFill>
              </a:rPr>
              <a:t>function</a:t>
            </a:r>
            <a:r>
              <a:rPr lang="en-US" sz="2000" dirty="0">
                <a:solidFill>
                  <a:schemeClr val="bg1"/>
                </a:solidFill>
              </a:rPr>
              <a:t>()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console.log</a:t>
            </a:r>
            <a:r>
              <a:rPr lang="en-US" sz="2000" dirty="0" smtClean="0">
                <a:solidFill>
                  <a:schemeClr val="bg1"/>
                </a:solidFill>
              </a:rPr>
              <a:t>(++x</a:t>
            </a:r>
            <a:r>
              <a:rPr lang="en-US" sz="2000" dirty="0">
                <a:solidFill>
                  <a:schemeClr val="bg1"/>
                </a:solidFill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};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2FC2D9"/>
                </a:solidFill>
              </a:rPr>
              <a:t>var</a:t>
            </a:r>
            <a:r>
              <a:rPr lang="en-US" sz="2000" dirty="0" smtClean="0">
                <a:solidFill>
                  <a:schemeClr val="bg1"/>
                </a:solidFill>
              </a:rPr>
              <a:t> closure = getClosure();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closure();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closure();</a:t>
            </a:r>
          </a:p>
          <a:p>
            <a:r>
              <a:rPr lang="en-US" sz="2000" dirty="0" smtClean="0">
                <a:solidFill>
                  <a:srgbClr val="2FC2D9"/>
                </a:solidFill>
              </a:rPr>
              <a:t>var</a:t>
            </a:r>
            <a:r>
              <a:rPr lang="en-US" sz="2000" dirty="0" smtClean="0">
                <a:solidFill>
                  <a:schemeClr val="bg1"/>
                </a:solidFill>
              </a:rPr>
              <a:t> closure2 = getClosure();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closure2();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closure();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</a:p>
          <a:p>
            <a:r>
              <a:rPr lang="en-US" dirty="0" smtClean="0"/>
              <a:t>12</a:t>
            </a:r>
          </a:p>
          <a:p>
            <a:r>
              <a:rPr lang="en-US" dirty="0" smtClean="0"/>
              <a:t>11</a:t>
            </a:r>
          </a:p>
          <a:p>
            <a:r>
              <a:rPr lang="en-US" dirty="0" smtClean="0"/>
              <a:t>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9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2FC2D9"/>
                </a:solidFill>
              </a:rPr>
              <a:t>var </a:t>
            </a:r>
            <a:r>
              <a:rPr lang="en-US" sz="1600" dirty="0" smtClean="0">
                <a:solidFill>
                  <a:schemeClr val="bg1"/>
                </a:solidFill>
              </a:rPr>
              <a:t>z = </a:t>
            </a:r>
            <a:r>
              <a:rPr lang="en-US" sz="1600" dirty="0" smtClean="0">
                <a:solidFill>
                  <a:srgbClr val="FF6600"/>
                </a:solidFill>
              </a:rPr>
              <a:t>4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closureOutside = </a:t>
            </a:r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() {  console.log(z); };</a:t>
            </a:r>
          </a:p>
          <a:p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closureA = </a:t>
            </a:r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z = </a:t>
            </a:r>
            <a:r>
              <a:rPr lang="en-US" sz="1600" dirty="0" smtClean="0">
                <a:solidFill>
                  <a:srgbClr val="FF6600"/>
                </a:solidFill>
              </a:rPr>
              <a:t>3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closureB = </a:t>
            </a:r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y = </a:t>
            </a:r>
            <a:r>
              <a:rPr lang="en-US" sz="1600" dirty="0" smtClean="0">
                <a:solidFill>
                  <a:srgbClr val="FF6600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closureC = </a:t>
            </a:r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x = </a:t>
            </a:r>
            <a:r>
              <a:rPr lang="en-US" sz="1600" dirty="0" smtClean="0">
                <a:solidFill>
                  <a:srgbClr val="FF6600"/>
                </a:solidFill>
              </a:rPr>
              <a:t>1</a:t>
            </a:r>
            <a:r>
              <a:rPr lang="en-US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</a:t>
            </a:r>
            <a:r>
              <a:rPr lang="en-US" sz="1600" dirty="0" smtClean="0">
                <a:solidFill>
                  <a:srgbClr val="2FC2D9"/>
                </a:solidFill>
              </a:rPr>
              <a:t>var</a:t>
            </a:r>
            <a:r>
              <a:rPr lang="en-US" sz="1600" dirty="0" smtClean="0">
                <a:solidFill>
                  <a:schemeClr val="bg1"/>
                </a:solidFill>
              </a:rPr>
              <a:t> closureD = </a:t>
            </a:r>
            <a:r>
              <a:rPr lang="en-US" sz="1600" dirty="0" smtClean="0">
                <a:solidFill>
                  <a:srgbClr val="2FC2D9"/>
                </a:solidFill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				console.log(x);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	console.log(y);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		console.log(z);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	closureOutside();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	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	closureD();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	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	closureC();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	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smtClean="0">
                <a:solidFill>
                  <a:schemeClr val="bg1"/>
                </a:solidFill>
              </a:rPr>
              <a:t>closureB();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closureA();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/>
              <a:t>4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37709" y="999990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/**</a:t>
            </a:r>
          </a:p>
          <a:p>
            <a:r>
              <a:rPr lang="en-US" dirty="0">
                <a:solidFill>
                  <a:srgbClr val="A3C644"/>
                </a:solidFill>
              </a:rPr>
              <a:t>  *  Nested closures</a:t>
            </a:r>
          </a:p>
          <a:p>
            <a:r>
              <a:rPr lang="en-US" dirty="0">
                <a:solidFill>
                  <a:srgbClr val="A3C644"/>
                </a:solidFill>
              </a:rPr>
              <a:t>  */</a:t>
            </a:r>
          </a:p>
        </p:txBody>
      </p:sp>
    </p:spTree>
    <p:extLst>
      <p:ext uri="{BB962C8B-B14F-4D97-AF65-F5344CB8AC3E}">
        <p14:creationId xmlns:p14="http://schemas.microsoft.com/office/powerpoint/2010/main" val="100991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Changing Environment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capturedClosure =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console.log(x);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x = </a:t>
            </a:r>
            <a:r>
              <a:rPr lang="en-US" dirty="0">
                <a:solidFill>
                  <a:srgbClr val="FF6600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capturedClosure();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Variable Redefinition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>
                <a:solidFill>
                  <a:srgbClr val="2FC2D9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x = </a:t>
            </a:r>
            <a:r>
              <a:rPr lang="en-US" dirty="0">
                <a:solidFill>
                  <a:srgbClr val="FF6600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capturedClosure = </a:t>
            </a:r>
            <a:r>
              <a:rPr lang="en-US" dirty="0">
                <a:solidFill>
                  <a:srgbClr val="2FC2D9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() {</a:t>
            </a:r>
          </a:p>
          <a:p>
            <a:r>
              <a:rPr lang="en-US" dirty="0">
                <a:solidFill>
                  <a:schemeClr val="bg1"/>
                </a:solidFill>
              </a:rPr>
              <a:t>	console.log(x);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rgbClr val="2FC2D9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x = </a:t>
            </a:r>
            <a:r>
              <a:rPr lang="en-US" dirty="0" smtClean="0">
                <a:solidFill>
                  <a:srgbClr val="FF6600"/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capturedClosure();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For loops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i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; i &lt;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; i++)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z = </a:t>
            </a:r>
            <a:r>
              <a:rPr lang="en-US" dirty="0" smtClean="0">
                <a:solidFill>
                  <a:srgbClr val="FF6600"/>
                </a:solidFill>
              </a:rPr>
              <a:t>20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console.log(z);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For loops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functions = [];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i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; i &lt;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; i++)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closure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console.log(i);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functions.push(closure);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6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For loops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functions = [];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for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smtClean="0">
                <a:solidFill>
                  <a:srgbClr val="2FC2D9"/>
                </a:solidFill>
              </a:rPr>
              <a:t>let</a:t>
            </a:r>
            <a:r>
              <a:rPr lang="en-US" sz="2400" dirty="0" smtClean="0">
                <a:solidFill>
                  <a:schemeClr val="bg1"/>
                </a:solidFill>
              </a:rPr>
              <a:t> i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; i &lt; </a:t>
            </a:r>
            <a:r>
              <a:rPr lang="en-US" sz="24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; i++) {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	var </a:t>
            </a:r>
            <a:r>
              <a:rPr lang="en-US" sz="2400" dirty="0" smtClean="0">
                <a:solidFill>
                  <a:schemeClr val="bg1"/>
                </a:solidFill>
              </a:rPr>
              <a:t>z = i;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	var</a:t>
            </a:r>
            <a:r>
              <a:rPr lang="en-US" sz="2400" dirty="0" smtClean="0">
                <a:solidFill>
                  <a:schemeClr val="bg1"/>
                </a:solidFill>
              </a:rPr>
              <a:t> closure =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console.log(z);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functions.push(closure);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For loops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functions = [];</a:t>
            </a:r>
          </a:p>
          <a:p>
            <a:r>
              <a:rPr lang="en-US" sz="2400" dirty="0" smtClean="0">
                <a:solidFill>
                  <a:srgbClr val="2FC2D9"/>
                </a:solidFill>
              </a:rPr>
              <a:t>for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i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; i &lt; </a:t>
            </a:r>
            <a:r>
              <a:rPr lang="en-US" sz="2400" dirty="0" smtClean="0">
                <a:solidFill>
                  <a:srgbClr val="FF6600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; i++)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rgbClr val="2FC2D9"/>
                </a:solidFill>
              </a:rPr>
              <a:t>var</a:t>
            </a:r>
            <a:r>
              <a:rPr lang="en-US" sz="2400" dirty="0" smtClean="0">
                <a:solidFill>
                  <a:schemeClr val="bg1"/>
                </a:solidFill>
              </a:rPr>
              <a:t> closure = (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(z) 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rgbClr val="2FC2D9"/>
                </a:solidFill>
              </a:rPr>
              <a:t>return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2FC2D9"/>
                </a:solidFill>
              </a:rPr>
              <a:t>function</a:t>
            </a:r>
            <a:r>
              <a:rPr lang="en-US" sz="2400" dirty="0" smtClean="0">
                <a:solidFill>
                  <a:schemeClr val="bg1"/>
                </a:solidFill>
              </a:rPr>
              <a:t>() {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		console.log(z);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};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})(i);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functions.push(closure);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0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functions[</a:t>
            </a:r>
            <a:r>
              <a:rPr lang="en-US" sz="2400" dirty="0" smtClean="0">
                <a:solidFill>
                  <a:srgbClr val="FF6600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]();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3C644"/>
                </a:solidFill>
              </a:rPr>
              <a:t>/**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  For loops</a:t>
            </a:r>
          </a:p>
          <a:p>
            <a:r>
              <a:rPr lang="en-US" sz="1800" dirty="0" smtClean="0">
                <a:solidFill>
                  <a:srgbClr val="A3C644"/>
                </a:solidFill>
              </a:rPr>
              <a:t>  */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functions = [];</a:t>
            </a:r>
          </a:p>
          <a:p>
            <a:r>
              <a:rPr lang="en-US" dirty="0" smtClean="0">
                <a:solidFill>
                  <a:srgbClr val="2FC2D9"/>
                </a:solidFill>
              </a:rPr>
              <a:t>for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rgbClr val="2FC2D9"/>
                </a:solidFill>
              </a:rPr>
              <a:t>let</a:t>
            </a:r>
            <a:r>
              <a:rPr lang="en-US" dirty="0" smtClean="0">
                <a:solidFill>
                  <a:schemeClr val="bg1"/>
                </a:solidFill>
              </a:rPr>
              <a:t> i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; i &lt; </a:t>
            </a:r>
            <a:r>
              <a:rPr lang="en-US" dirty="0" smtClean="0">
                <a:solidFill>
                  <a:srgbClr val="FF6600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; i++)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rgbClr val="2FC2D9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 closure = </a:t>
            </a:r>
            <a:r>
              <a:rPr lang="en-US" dirty="0" smtClean="0">
                <a:solidFill>
                  <a:srgbClr val="2FC2D9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() {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console.log(i);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};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functions.push(closure);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functions[</a:t>
            </a:r>
            <a:r>
              <a:rPr lang="en-US" dirty="0" smtClean="0">
                <a:solidFill>
                  <a:srgbClr val="FF6600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]();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What shows in the console?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rtlCol="0">
        <a:spAutoFit/>
      </a:bodyPr>
      <a:lstStyle>
        <a:defPPr algn="ctr">
          <a:lnSpc>
            <a:spcPct val="120000"/>
          </a:lnSpc>
          <a:defRPr dirty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f17bd39-e2a2-416d-8579-9c5cbdeee658">DOCID-2090759719-248</_dlc_DocId>
    <_dlc_DocIdUrl xmlns="8f17bd39-e2a2-416d-8579-9c5cbdeee658">
      <Url>https://epam.sharepoint.com/sites/CDP/front-enddevelopment/_layouts/15/DocIdRedir.aspx?ID=DOCID-2090759719-248</Url>
      <Description>DOCID-2090759719-248</Description>
    </_dlc_DocIdUrl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1000</fldTrainingId>
    <fldTrainingName xmlns="8f17bd39-e2a2-416d-8579-9c5cbdeee658">JavaScript: Arrays, Objects, Functions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C5A12A-7A9E-4AF6-BE7E-EB8EB4E8D663}"/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D8D05C2-1E34-4F13-BC91-F6BEF2F3376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24880</TotalTime>
  <Words>1892</Words>
  <Application>Microsoft Office PowerPoint</Application>
  <PresentationFormat>On-screen Show (4:3)</PresentationFormat>
  <Paragraphs>997</Paragraphs>
  <Slides>102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ＭＳ Ｐゴシック</vt:lpstr>
      <vt:lpstr>Arial</vt:lpstr>
      <vt:lpstr>Arial Black</vt:lpstr>
      <vt:lpstr>Calibri</vt:lpstr>
      <vt:lpstr>Calibri Light</vt:lpstr>
      <vt:lpstr>Lucida Grande</vt:lpstr>
      <vt:lpstr>SimHei</vt:lpstr>
      <vt:lpstr>Trebuchet MS</vt:lpstr>
      <vt:lpstr>Epam_PPT_Template</vt:lpstr>
      <vt:lpstr>PowerPoint Presentation</vt:lpstr>
      <vt:lpstr>PowerPoint Presentation</vt:lpstr>
      <vt:lpstr>PowerPoint Presentation</vt:lpstr>
      <vt:lpstr>Function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presentation Vitaliy Zhyrytskyy</dc:title>
  <dc:creator>Michelle Canning</dc:creator>
  <cp:lastModifiedBy>Vitaliy Zhyrytskyy</cp:lastModifiedBy>
  <cp:revision>2021</cp:revision>
  <cp:lastPrinted>2014-07-09T13:30:36Z</cp:lastPrinted>
  <dcterms:created xsi:type="dcterms:W3CDTF">2014-07-08T13:27:24Z</dcterms:created>
  <dcterms:modified xsi:type="dcterms:W3CDTF">2017-04-25T09:19:06Z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_dlc_DocIdItemGuid">
    <vt:lpwstr>fd2b0bd6-97f5-4554-a29b-18b8b6f212a1</vt:lpwstr>
  </property>
  <property fmtid="{D5CDD505-2E9C-101B-9397-08002B2CF9AE}" pid="4" name="fldLanguagesOfEvent">
    <vt:lpwstr>7;#ENG|da095e14-b5d3-4c64-bd53-2e71ac03c15d;#8;#RUS|00de05cc-11d3-4dba-84f7-e6aab076d0bb</vt:lpwstr>
  </property>
  <property fmtid="{D5CDD505-2E9C-101B-9397-08002B2CF9AE}" pid="5" name="fldCategoriesOfEvent">
    <vt:lpwstr>21;#Front - End Development|4712f462-3d40-4da7-892a-dbf356bc8322</vt:lpwstr>
  </property>
  <property fmtid="{D5CDD505-2E9C-101B-9397-08002B2CF9AE}" pid="6" name="_docset_NoMedatataSyncRequired">
    <vt:lpwstr>False</vt:lpwstr>
  </property>
</Properties>
</file>