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0"/>
  </p:notesMasterIdLst>
  <p:handoutMasterIdLst>
    <p:handoutMasterId r:id="rId21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90" r:id="rId13"/>
    <p:sldId id="2147470182" r:id="rId14"/>
    <p:sldId id="2147470183" r:id="rId15"/>
    <p:sldId id="2147470186" r:id="rId16"/>
    <p:sldId id="2147470184" r:id="rId17"/>
    <p:sldId id="2147470188" r:id="rId18"/>
    <p:sldId id="21474701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90"/>
            <p14:sldId id="2147470182"/>
            <p14:sldId id="2147470183"/>
            <p14:sldId id="2147470186"/>
            <p14:sldId id="2147470184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08126E"/>
    <a:srgbClr val="990033"/>
    <a:srgbClr val="281DBB"/>
    <a:srgbClr val="FFB9FF"/>
    <a:srgbClr val="FFFFFF"/>
    <a:srgbClr val="3C2CDA"/>
    <a:srgbClr val="CBD0E5"/>
    <a:srgbClr val="271FC1"/>
    <a:srgbClr val="EE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3400" autoAdjust="0"/>
  </p:normalViewPr>
  <p:slideViewPr>
    <p:cSldViewPr snapToGrid="0">
      <p:cViewPr varScale="1">
        <p:scale>
          <a:sx n="82" d="100"/>
          <a:sy n="82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Replace with brand-approved image </a:t>
            </a:r>
            <a:br>
              <a:rPr lang="en-US"/>
            </a:br>
            <a:r>
              <a:rPr lang="en-US"/>
              <a:t>of your choice from </a:t>
            </a:r>
            <a:r>
              <a:rPr lang="en-US" err="1"/>
              <a:t>SalesCentral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Replace with brand-approved image </a:t>
            </a:r>
            <a:br>
              <a:rPr lang="en-US"/>
            </a:br>
            <a:r>
              <a:rPr lang="en-US"/>
              <a:t>of your choice from </a:t>
            </a:r>
            <a:r>
              <a:rPr lang="en-US" err="1"/>
              <a:t>SalesCentral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Replace with brand-approved image </a:t>
            </a:r>
            <a:br>
              <a:rPr lang="en-US"/>
            </a:br>
            <a:r>
              <a:rPr lang="en-US"/>
              <a:t>of your choice from </a:t>
            </a:r>
            <a:r>
              <a:rPr lang="en-US" err="1"/>
              <a:t>SalesCentral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5132" y="1866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BD66B-7076-42CF-B4C8-7416EE83854D}"/>
              </a:ext>
            </a:extLst>
          </p:cNvPr>
          <p:cNvSpPr txBox="1"/>
          <p:nvPr/>
        </p:nvSpPr>
        <p:spPr>
          <a:xfrm>
            <a:off x="5910868" y="2727754"/>
            <a:ext cx="6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algn="ctr"/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98B26-0F3F-A863-3BCF-3B8A65327E3F}"/>
              </a:ext>
            </a:extLst>
          </p:cNvPr>
          <p:cNvSpPr txBox="1"/>
          <p:nvPr/>
        </p:nvSpPr>
        <p:spPr>
          <a:xfrm>
            <a:off x="1852916" y="1613319"/>
            <a:ext cx="811600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algn="ctr"/>
            <a:r>
              <a:rPr lang="en-US" sz="4000">
                <a:solidFill>
                  <a:schemeClr val="accent3">
                    <a:lumMod val="40000"/>
                    <a:lumOff val="60000"/>
                  </a:schemeClr>
                </a:solidFill>
              </a:rPr>
              <a:t>Hexaware CODE&amp;RISE PROGRAM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2EE41E-A3DA-F341-A80D-B035A774D997}"/>
              </a:ext>
            </a:extLst>
          </p:cNvPr>
          <p:cNvSpPr/>
          <p:nvPr/>
        </p:nvSpPr>
        <p:spPr>
          <a:xfrm>
            <a:off x="2426046" y="2509973"/>
            <a:ext cx="69696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DYNAMIC DEVELOPER</a:t>
            </a:r>
            <a:endParaRPr lang="en-I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751EC-05F9-9775-4359-D98FCF5BA2CE}"/>
              </a:ext>
            </a:extLst>
          </p:cNvPr>
          <p:cNvSpPr/>
          <p:nvPr/>
        </p:nvSpPr>
        <p:spPr>
          <a:xfrm rot="10800000" flipV="1">
            <a:off x="1270547" y="3660182"/>
            <a:ext cx="98403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“Dynamic </a:t>
            </a:r>
            <a:r>
              <a:rPr lang="en-US" sz="40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Moves,Enchanting</a:t>
            </a:r>
            <a:r>
              <a:rPr 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Results”</a:t>
            </a:r>
            <a:endParaRPr lang="en-US" sz="40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369655" y="67969"/>
            <a:ext cx="8172450" cy="368750"/>
          </a:xfrm>
        </p:spPr>
        <p:txBody>
          <a:bodyPr/>
          <a:lstStyle/>
          <a:p>
            <a:pPr algn="ctr"/>
            <a:r>
              <a:rPr lang="en-US"/>
              <a:t>Innovation and Creativity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472D8-6EC8-EB1F-941F-A19D60A5A659}"/>
              </a:ext>
            </a:extLst>
          </p:cNvPr>
          <p:cNvSpPr txBox="1"/>
          <p:nvPr/>
        </p:nvSpPr>
        <p:spPr>
          <a:xfrm>
            <a:off x="2649895" y="1278294"/>
            <a:ext cx="7436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400"/>
              <a:t> </a:t>
            </a:r>
            <a:endParaRPr lang="en-IN" sz="200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63B4F-8ED1-5CA6-E517-550C942D3779}"/>
              </a:ext>
            </a:extLst>
          </p:cNvPr>
          <p:cNvSpPr txBox="1"/>
          <p:nvPr/>
        </p:nvSpPr>
        <p:spPr>
          <a:xfrm>
            <a:off x="3906416" y="717244"/>
            <a:ext cx="5635689" cy="59539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Adaptive Learning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 Natural Language Processing (NLP)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Content Personalization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 Diverse Question Formats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Context-Aware Generation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Scalability- Machine Learning Improvement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 Interactivity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 Scenario-Based Questioning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Cross-Disciplinary Integration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Gamification Elements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Personalized Feedback Loop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Collaborative &amp; Question Style Variation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bg1"/>
                </a:solidFill>
              </a:rPr>
              <a:t>Dynamic Question Banks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ADED08-54EE-1260-57B5-23D9FE024B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6839C-F532-F846-3209-FBBB7141454E}"/>
              </a:ext>
            </a:extLst>
          </p:cNvPr>
          <p:cNvSpPr txBox="1"/>
          <p:nvPr/>
        </p:nvSpPr>
        <p:spPr>
          <a:xfrm>
            <a:off x="3524794" y="710129"/>
            <a:ext cx="6951306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Content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Question Generation Types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AI-Driven Question Refinement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User Personalization and Feedback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Integration and Accessibility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Data Security and Privacy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Analytics and Reporting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bg2"/>
                </a:solidFill>
              </a:rPr>
              <a:t>User Interface and Experience (UI/UX)</a:t>
            </a:r>
            <a:endParaRPr lang="en-IN" sz="20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bg2"/>
                </a:solidFill>
              </a:rPr>
              <a:t>Knowledge Base and Context Awareness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Gamification and Engagement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Collaboration and Sharing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bg2"/>
                </a:solidFill>
              </a:rPr>
              <a:t>Adaptive Testing and Learning Paths</a:t>
            </a:r>
            <a:endParaRPr lang="en-IN" sz="20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2"/>
                </a:solidFill>
              </a:rPr>
              <a:t>Accessibility Features</a:t>
            </a:r>
          </a:p>
        </p:txBody>
      </p:sp>
    </p:spTree>
    <p:extLst>
      <p:ext uri="{BB962C8B-B14F-4D97-AF65-F5344CB8AC3E}">
        <p14:creationId xmlns:p14="http://schemas.microsoft.com/office/powerpoint/2010/main" val="6669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Scalability, Performance and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0B279-12AD-4584-3E90-B45D1ABD4C11}"/>
              </a:ext>
            </a:extLst>
          </p:cNvPr>
          <p:cNvSpPr txBox="1"/>
          <p:nvPr/>
        </p:nvSpPr>
        <p:spPr>
          <a:xfrm>
            <a:off x="977364" y="1090134"/>
            <a:ext cx="6528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Scalability: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1FB36-5232-6CF6-C11B-BE56849E8249}"/>
              </a:ext>
            </a:extLst>
          </p:cNvPr>
          <p:cNvSpPr/>
          <p:nvPr/>
        </p:nvSpPr>
        <p:spPr>
          <a:xfrm>
            <a:off x="988575" y="1414964"/>
            <a:ext cx="691945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/>
              <a:t>Supports high-volume question generation for large-scale platforms.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/>
              <a:t>Utilizes cloud infrastructure for dynamic resource allocation.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/>
              <a:t>Employs microservices architecture for independent scaling of functionalities.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/>
              <a:t>Implements load balancing to evenly distribute traffic and avoid bottlenecks.</a:t>
            </a:r>
          </a:p>
          <a:p>
            <a:pPr algn="ctr"/>
            <a:endParaRPr lang="en-US" sz="20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7D2F0-C7E1-EAC9-C58C-5FB5B6AF86D8}"/>
              </a:ext>
            </a:extLst>
          </p:cNvPr>
          <p:cNvSpPr txBox="1"/>
          <p:nvPr/>
        </p:nvSpPr>
        <p:spPr>
          <a:xfrm>
            <a:off x="1010192" y="2629989"/>
            <a:ext cx="69929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Performance:</a:t>
            </a:r>
          </a:p>
          <a:p>
            <a:pPr algn="l"/>
            <a:endParaRPr lang="en-IN" sz="140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FFCE00-FF89-8505-0040-3BCF2DCE791D}"/>
              </a:ext>
            </a:extLst>
          </p:cNvPr>
          <p:cNvSpPr/>
          <p:nvPr/>
        </p:nvSpPr>
        <p:spPr>
          <a:xfrm>
            <a:off x="923109" y="2967335"/>
            <a:ext cx="7469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Optimized for low latency and real-time question generation.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Uses caching to store frequently generated questions and reduce computation time.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Implements efficient data structures and algorithms for faster processing.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Supports concurrent processing for handling multiple requests simultaneously.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 Continuously monitors and optimizes performance metrics.</a:t>
            </a:r>
            <a:endParaRPr lang="en-US" sz="16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D4346-7143-E486-EC23-62C4143C0887}"/>
              </a:ext>
            </a:extLst>
          </p:cNvPr>
          <p:cNvSpPr txBox="1"/>
          <p:nvPr/>
        </p:nvSpPr>
        <p:spPr>
          <a:xfrm>
            <a:off x="1079865" y="4302364"/>
            <a:ext cx="587828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/>
              <a:t>Security:</a:t>
            </a:r>
          </a:p>
          <a:p>
            <a:pPr algn="l"/>
            <a:endParaRPr lang="en-IN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A0B1A-4798-DECF-C8C1-AE548FC03814}"/>
              </a:ext>
            </a:extLst>
          </p:cNvPr>
          <p:cNvSpPr/>
          <p:nvPr/>
        </p:nvSpPr>
        <p:spPr>
          <a:xfrm>
            <a:off x="909089" y="4587127"/>
            <a:ext cx="68064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Encrypts all data transmissions using TLS/SSL protocols.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Enforces role-based access control (RBAC) for secure user permissions.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Utilizes data anonymization to protect user privacy and ensure compliance.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Conducts regular security audits and vulnerability assessments.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Employs threat detection and mitigation mechanisms.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Protects user privacy with secure authentication and data retention policies.</a:t>
            </a:r>
            <a:endParaRPr lang="en-US" sz="16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3702846" y="256739"/>
            <a:ext cx="6751794" cy="316688"/>
          </a:xfrm>
        </p:spPr>
        <p:txBody>
          <a:bodyPr/>
          <a:lstStyle/>
          <a:p>
            <a:pPr algn="ctr"/>
            <a:r>
              <a:rPr lang="en-US"/>
              <a:t>Best practices and industry standards followed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2D3C2-8235-8C93-1E62-B29C94B9B978}"/>
              </a:ext>
            </a:extLst>
          </p:cNvPr>
          <p:cNvSpPr txBox="1"/>
          <p:nvPr/>
        </p:nvSpPr>
        <p:spPr>
          <a:xfrm>
            <a:off x="548404" y="810538"/>
            <a:ext cx="53852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rgbClr val="08126E"/>
                </a:solidFill>
              </a:rPr>
              <a:t>Natural Language Processing (NLP): </a:t>
            </a:r>
          </a:p>
          <a:p>
            <a:r>
              <a:rPr lang="en-IN" sz="1600"/>
              <a:t> - Implement intent recognition to understand user queries.  </a:t>
            </a:r>
          </a:p>
          <a:p>
            <a:r>
              <a:rPr lang="en-IN" sz="1600"/>
              <a:t> - Use entity recognition to extract key information.   </a:t>
            </a:r>
          </a:p>
          <a:p>
            <a:r>
              <a:rPr lang="en-IN" sz="1600"/>
              <a:t> - Maintain context across interactions for coherent responses.</a:t>
            </a:r>
          </a:p>
          <a:p>
            <a:endParaRPr lang="en-IN" sz="1600"/>
          </a:p>
          <a:p>
            <a:r>
              <a:rPr lang="en-US" sz="1600">
                <a:solidFill>
                  <a:srgbClr val="08126E"/>
                </a:solidFill>
              </a:rPr>
              <a:t>Machine Learning Models:</a:t>
            </a:r>
          </a:p>
          <a:p>
            <a:r>
              <a:rPr lang="en-US" sz="1600"/>
              <a:t>  - Train models on high-quality, diverse datasets.  </a:t>
            </a:r>
          </a:p>
          <a:p>
            <a:r>
              <a:rPr lang="en-US" sz="1600"/>
              <a:t>  - Select appropriate models (e.g., BERT, GPT) based on needs.   </a:t>
            </a:r>
          </a:p>
          <a:p>
            <a:r>
              <a:rPr lang="en-US" sz="1600"/>
              <a:t>  - Continuously update and improve models with new data.</a:t>
            </a:r>
          </a:p>
          <a:p>
            <a:endParaRPr lang="en-US" sz="1600"/>
          </a:p>
          <a:p>
            <a:r>
              <a:rPr lang="en-US" sz="1600">
                <a:solidFill>
                  <a:srgbClr val="08126E"/>
                </a:solidFill>
              </a:rPr>
              <a:t>User Experience (UX) Design:   </a:t>
            </a:r>
          </a:p>
          <a:p>
            <a:pPr marL="285750" indent="-285750">
              <a:buFontTx/>
              <a:buChar char="-"/>
            </a:pPr>
            <a:r>
              <a:rPr lang="en-US" sz="1600"/>
              <a:t>Create a clear and intuitive interface for users.  </a:t>
            </a:r>
          </a:p>
          <a:p>
            <a:r>
              <a:rPr lang="en-US" sz="1600"/>
              <a:t> - Implement error handling to manage unanswerable questions.  </a:t>
            </a:r>
          </a:p>
          <a:p>
            <a:r>
              <a:rPr lang="en-US" sz="1600"/>
              <a:t> - Consider personalization for tailored responses.</a:t>
            </a:r>
          </a:p>
          <a:p>
            <a:endParaRPr lang="en-US" sz="1600"/>
          </a:p>
          <a:p>
            <a:r>
              <a:rPr lang="en-US" sz="1600">
                <a:solidFill>
                  <a:srgbClr val="08126E"/>
                </a:solidFill>
              </a:rPr>
              <a:t>Accuracy and Reliability:   </a:t>
            </a:r>
          </a:p>
          <a:p>
            <a:pPr marL="285750" indent="-285750">
              <a:buFontTx/>
              <a:buChar char="-"/>
            </a:pPr>
            <a:r>
              <a:rPr lang="en-US" sz="1600"/>
              <a:t>Validate answers through rigorous testing and benchmarks. </a:t>
            </a:r>
          </a:p>
          <a:p>
            <a:pPr marL="285750" indent="-285750">
              <a:buFontTx/>
              <a:buChar char="-"/>
            </a:pPr>
            <a:r>
              <a:rPr lang="en-US" sz="1600"/>
              <a:t>Provide fallback mechanisms like human support for unresolved    queries.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61729-E7B7-3264-ACB7-2479FD9B5237}"/>
              </a:ext>
            </a:extLst>
          </p:cNvPr>
          <p:cNvSpPr txBox="1"/>
          <p:nvPr/>
        </p:nvSpPr>
        <p:spPr>
          <a:xfrm>
            <a:off x="6258323" y="3195935"/>
            <a:ext cx="646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rgbClr val="08126E"/>
                </a:solidFill>
              </a:rPr>
              <a:t>Scalability:  </a:t>
            </a:r>
          </a:p>
          <a:p>
            <a:r>
              <a:rPr lang="en-IN" sz="1600"/>
              <a:t>- Design infrastructure to handle “varying loads” and scale as needed.  </a:t>
            </a:r>
          </a:p>
          <a:p>
            <a:r>
              <a:rPr lang="en-IN" sz="1600"/>
              <a:t> - Optimize algorithms and systems for "efficiency”.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A98D8-6EC3-8D65-C433-D226B591EE9D}"/>
              </a:ext>
            </a:extLst>
          </p:cNvPr>
          <p:cNvSpPr txBox="1"/>
          <p:nvPr/>
        </p:nvSpPr>
        <p:spPr>
          <a:xfrm>
            <a:off x="6211668" y="4306263"/>
            <a:ext cx="646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rgbClr val="08126E"/>
                </a:solidFill>
              </a:rPr>
              <a:t>Accessibility:   </a:t>
            </a:r>
          </a:p>
          <a:p>
            <a:r>
              <a:rPr lang="en-IN" sz="1600"/>
              <a:t>- Follow accessibility guidelines (e.g., WCAG) to ensure inclusivity for all users.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4E22F-8A80-1D82-5E73-925BA92CEDF5}"/>
              </a:ext>
            </a:extLst>
          </p:cNvPr>
          <p:cNvSpPr txBox="1"/>
          <p:nvPr/>
        </p:nvSpPr>
        <p:spPr>
          <a:xfrm>
            <a:off x="6258323" y="1839386"/>
            <a:ext cx="6466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8126E"/>
                </a:solidFill>
              </a:rPr>
              <a:t>Performance Monitoring:</a:t>
            </a:r>
          </a:p>
          <a:p>
            <a:r>
              <a:rPr lang="en-US" sz="1600"/>
              <a:t>  - Track key performance metrics (accuracy, response time, user satisfaction).  </a:t>
            </a:r>
          </a:p>
          <a:p>
            <a:r>
              <a:rPr lang="en-US" sz="1600"/>
              <a:t> - Use analytics to identify and address improvement areas.</a:t>
            </a:r>
            <a:endParaRPr lang="en-IN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8A53E-09FE-73C7-F890-BF01150E7491}"/>
              </a:ext>
            </a:extLst>
          </p:cNvPr>
          <p:cNvSpPr txBox="1"/>
          <p:nvPr/>
        </p:nvSpPr>
        <p:spPr>
          <a:xfrm>
            <a:off x="6281420" y="803860"/>
            <a:ext cx="646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8126E"/>
                </a:solidFill>
              </a:rPr>
              <a:t>Privacy and Security: </a:t>
            </a:r>
          </a:p>
          <a:p>
            <a:pPr marL="285750" indent="-285750">
              <a:buFontTx/>
              <a:buChar char="-"/>
            </a:pPr>
            <a:r>
              <a:rPr lang="en-US" sz="1600"/>
              <a:t>Protect user data with encryption and comply with data protection regulations (e.g., GDPR).</a:t>
            </a: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User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13B8-DBEC-A531-CEE4-CA2D6A324F24}"/>
              </a:ext>
            </a:extLst>
          </p:cNvPr>
          <p:cNvSpPr txBox="1"/>
          <p:nvPr/>
        </p:nvSpPr>
        <p:spPr>
          <a:xfrm>
            <a:off x="3060700" y="673550"/>
            <a:ext cx="65278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Interface Design: </a:t>
            </a:r>
          </a:p>
          <a:p>
            <a:r>
              <a:rPr lang="en-IN" sz="1600"/>
              <a:t>	Users usually interact with a clean, intuitive interface where they can input parameters or select options related to the questions they want to create.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Input Options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sz="1600"/>
              <a:t>	 Users might be able to provide a topic, select question types (e.g., multiple-choice, true/false, short answer), and specify difficulty levels or other criteria.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Question Generation: </a:t>
            </a:r>
          </a:p>
          <a:p>
            <a:r>
              <a:rPr lang="en-IN" sz="1600"/>
              <a:t>	Based on the input parameters, the tool generates questions. This process can be automatic or involve some level of customization, depending on the sophistication of the tool.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Review and Edit: </a:t>
            </a:r>
          </a:p>
          <a:p>
            <a:r>
              <a:rPr lang="en-IN" sz="1600" b="1"/>
              <a:t>	</a:t>
            </a:r>
            <a:r>
              <a:rPr lang="en-IN" sz="1600"/>
              <a:t>Users can review the generated questions and make edits if necessary. Some tools allow for further customization to fit specific needs.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Export and Integration:</a:t>
            </a:r>
          </a:p>
          <a:p>
            <a:r>
              <a:rPr lang="en-IN" sz="1600" b="1"/>
              <a:t>	 </a:t>
            </a:r>
            <a:r>
              <a:rPr lang="en-IN" sz="1600"/>
              <a:t>Once satisfied, users can typically export the questions in various formats (e.g., CSV, DOCX) or integrate them directly into other platforms (like Learning Management Systems or survey tools).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Feedback and Iteration:</a:t>
            </a:r>
          </a:p>
          <a:p>
            <a:r>
              <a:rPr lang="en-IN" sz="1600" b="1"/>
              <a:t>	 </a:t>
            </a:r>
            <a:r>
              <a:rPr lang="en-IN" sz="1600"/>
              <a:t>Some tools may offer features for feedback on the questions' effectiveness or accuracy and allow users to refine or regenerate questions based on this feedback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>
            <a:off x="589266" y="1568271"/>
            <a:ext cx="8863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</a:rPr>
              <a:t>Please provide the following for your submission:</a:t>
            </a:r>
          </a:p>
          <a:p>
            <a:endParaRPr lang="en-US" b="0" i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</a:rPr>
              <a:t>The link to the GitHub repository containing your solution.</a:t>
            </a:r>
          </a:p>
          <a:p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</a:rPr>
              <a:t>A working prototype or proof of concept of the solution.</a:t>
            </a:r>
          </a:p>
          <a:p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</a:rPr>
              <a:t>Optionally, the team can also submit a video demo of their solution.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3497580" y="346917"/>
            <a:ext cx="8172450" cy="368750"/>
          </a:xfrm>
        </p:spPr>
        <p:txBody>
          <a:bodyPr/>
          <a:lstStyle/>
          <a:p>
            <a:r>
              <a:rPr lang="en-US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97A2-BB68-8810-AB68-98FDE4F1E5A5}"/>
              </a:ext>
            </a:extLst>
          </p:cNvPr>
          <p:cNvSpPr txBox="1"/>
          <p:nvPr/>
        </p:nvSpPr>
        <p:spPr>
          <a:xfrm>
            <a:off x="3497580" y="202946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829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2650539"/>
            <a:ext cx="4884999" cy="62324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343D8D-DB5D-BFF9-3A97-C858DFC8E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458050" y="333822"/>
            <a:ext cx="8172450" cy="285651"/>
          </a:xfrm>
        </p:spPr>
        <p:txBody>
          <a:bodyPr/>
          <a:lstStyle/>
          <a:p>
            <a:r>
              <a:rPr lang="en-US" sz="1800">
                <a:solidFill>
                  <a:schemeClr val="tx2">
                    <a:lumMod val="90000"/>
                    <a:lumOff val="10000"/>
                  </a:schemeClr>
                </a:solidFill>
              </a:rPr>
              <a:t>Team Details</a:t>
            </a:r>
            <a:endParaRPr lang="en-IN" sz="18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51BAF-E313-BA31-3EFC-953C1DBD4896}"/>
              </a:ext>
            </a:extLst>
          </p:cNvPr>
          <p:cNvSpPr txBox="1"/>
          <p:nvPr/>
        </p:nvSpPr>
        <p:spPr>
          <a:xfrm>
            <a:off x="411009" y="993454"/>
            <a:ext cx="27525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Team Name</a:t>
            </a:r>
            <a:endParaRPr lang="en-IN" b="1" err="1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11939-33BA-9FD3-74B7-545E7D75043D}"/>
              </a:ext>
            </a:extLst>
          </p:cNvPr>
          <p:cNvSpPr txBox="1"/>
          <p:nvPr/>
        </p:nvSpPr>
        <p:spPr>
          <a:xfrm>
            <a:off x="411399" y="1464906"/>
            <a:ext cx="20518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Application Name</a:t>
            </a:r>
            <a:endParaRPr lang="en-IN" b="1" err="1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8E930B-2B7D-A3AE-9BB8-D64A073ED709}"/>
              </a:ext>
            </a:extLst>
          </p:cNvPr>
          <p:cNvSpPr txBox="1"/>
          <p:nvPr/>
        </p:nvSpPr>
        <p:spPr>
          <a:xfrm flipH="1">
            <a:off x="411009" y="2014668"/>
            <a:ext cx="2752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Team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600" b="1">
                <a:solidFill>
                  <a:schemeClr val="tx2"/>
                </a:solidFill>
              </a:rPr>
              <a:t>Members</a:t>
            </a:r>
            <a:endParaRPr lang="en-IN" sz="1600" b="1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51E7D-B988-7AB4-8634-718E0BA8D5BC}"/>
              </a:ext>
            </a:extLst>
          </p:cNvPr>
          <p:cNvSpPr txBox="1"/>
          <p:nvPr/>
        </p:nvSpPr>
        <p:spPr>
          <a:xfrm>
            <a:off x="5682341" y="2045377"/>
            <a:ext cx="3051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Email ID</a:t>
            </a:r>
            <a:endParaRPr lang="en-IN" sz="1600" b="1" err="1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62BBD1-1418-FA5A-C990-44302EC60913}"/>
              </a:ext>
            </a:extLst>
          </p:cNvPr>
          <p:cNvSpPr txBox="1"/>
          <p:nvPr/>
        </p:nvSpPr>
        <p:spPr>
          <a:xfrm>
            <a:off x="411399" y="2612571"/>
            <a:ext cx="24437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Keerthika M</a:t>
            </a:r>
            <a:endParaRPr lang="en-IN" b="1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4560E-F4E1-BB4C-8D10-70FF41D93BC5}"/>
              </a:ext>
            </a:extLst>
          </p:cNvPr>
          <p:cNvSpPr txBox="1"/>
          <p:nvPr/>
        </p:nvSpPr>
        <p:spPr>
          <a:xfrm>
            <a:off x="5421086" y="2612571"/>
            <a:ext cx="2864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muralikeerthi403@gmail.com</a:t>
            </a:r>
            <a:endParaRPr lang="en-IN" b="1" dirty="0" err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3A8890-0103-3C8A-CABA-B8CD8609A91F}"/>
              </a:ext>
            </a:extLst>
          </p:cNvPr>
          <p:cNvSpPr txBox="1"/>
          <p:nvPr/>
        </p:nvSpPr>
        <p:spPr>
          <a:xfrm>
            <a:off x="411399" y="3097032"/>
            <a:ext cx="24717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Priya P</a:t>
            </a:r>
            <a:endParaRPr lang="en-IN" b="1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D9A43-DD58-2B79-9891-09BB81D8CED8}"/>
              </a:ext>
            </a:extLst>
          </p:cNvPr>
          <p:cNvSpPr txBox="1"/>
          <p:nvPr/>
        </p:nvSpPr>
        <p:spPr>
          <a:xfrm>
            <a:off x="5421086" y="3097032"/>
            <a:ext cx="2864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priyaammulu2k3@gmail.com</a:t>
            </a:r>
            <a:endParaRPr lang="en-IN" b="1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61F6F5-769F-522D-5F81-E1DF7610542A}"/>
              </a:ext>
            </a:extLst>
          </p:cNvPr>
          <p:cNvSpPr txBox="1"/>
          <p:nvPr/>
        </p:nvSpPr>
        <p:spPr>
          <a:xfrm>
            <a:off x="411399" y="3620278"/>
            <a:ext cx="21358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Ulageshwari M.P</a:t>
            </a:r>
            <a:endParaRPr lang="en-IN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AB2EA6-1C96-67D5-A1F9-57B3641EF3CC}"/>
              </a:ext>
            </a:extLst>
          </p:cNvPr>
          <p:cNvSpPr txBox="1"/>
          <p:nvPr/>
        </p:nvSpPr>
        <p:spPr>
          <a:xfrm>
            <a:off x="411009" y="4077394"/>
            <a:ext cx="19212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Taranisri.V</a:t>
            </a:r>
            <a:endParaRPr lang="en-IN" b="1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F2E0-6046-2FA1-8438-600DC4178048}"/>
              </a:ext>
            </a:extLst>
          </p:cNvPr>
          <p:cNvSpPr txBox="1"/>
          <p:nvPr/>
        </p:nvSpPr>
        <p:spPr>
          <a:xfrm>
            <a:off x="5430413" y="3620277"/>
            <a:ext cx="39375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ulageshwarimurugappanmp@gmail.com</a:t>
            </a:r>
            <a:endParaRPr lang="en-IN" b="1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7C4A7-74C1-0B3E-6E26-9A846121C3BB}"/>
              </a:ext>
            </a:extLst>
          </p:cNvPr>
          <p:cNvSpPr txBox="1"/>
          <p:nvPr/>
        </p:nvSpPr>
        <p:spPr>
          <a:xfrm>
            <a:off x="5421086" y="4143522"/>
            <a:ext cx="344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/>
              <a:t>taranisrivethamoorthy@gmail.com</a:t>
            </a:r>
            <a:endParaRPr lang="en-IN" b="1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BF7A9-6817-8250-CE26-06A27EB3F171}"/>
              </a:ext>
            </a:extLst>
          </p:cNvPr>
          <p:cNvSpPr txBox="1"/>
          <p:nvPr/>
        </p:nvSpPr>
        <p:spPr>
          <a:xfrm>
            <a:off x="5262465" y="936604"/>
            <a:ext cx="2892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Dynamic Develpors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62DD-66E6-5A47-9F65-4DF97CE4E37D}"/>
              </a:ext>
            </a:extLst>
          </p:cNvPr>
          <p:cNvSpPr txBox="1"/>
          <p:nvPr/>
        </p:nvSpPr>
        <p:spPr>
          <a:xfrm>
            <a:off x="5262465" y="1464906"/>
            <a:ext cx="31817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Automatic Question Builder</a:t>
            </a:r>
            <a:endParaRPr lang="en-IN" b="1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63E2E-A521-E39A-AAC3-39639B0FFCFE}"/>
              </a:ext>
            </a:extLst>
          </p:cNvPr>
          <p:cNvSpPr/>
          <p:nvPr/>
        </p:nvSpPr>
        <p:spPr>
          <a:xfrm>
            <a:off x="1810139" y="1567336"/>
            <a:ext cx="111967" cy="10284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F7BA3-2FD0-C6D3-8987-07D5E09D8DE0}"/>
              </a:ext>
            </a:extLst>
          </p:cNvPr>
          <p:cNvSpPr/>
          <p:nvPr/>
        </p:nvSpPr>
        <p:spPr>
          <a:xfrm>
            <a:off x="1994390" y="1383261"/>
            <a:ext cx="49312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Corporate Training And Development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04D877-C449-472B-E715-EEAA54F53DD6}"/>
              </a:ext>
            </a:extLst>
          </p:cNvPr>
          <p:cNvSpPr/>
          <p:nvPr/>
        </p:nvSpPr>
        <p:spPr>
          <a:xfrm flipH="1" flipV="1">
            <a:off x="1810140" y="2005874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C4FDE-B0B1-0837-A3CA-60F8CA395B9C}"/>
              </a:ext>
            </a:extLst>
          </p:cNvPr>
          <p:cNvSpPr/>
          <p:nvPr/>
        </p:nvSpPr>
        <p:spPr>
          <a:xfrm>
            <a:off x="1994390" y="1744264"/>
            <a:ext cx="29135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e-learning</a:t>
            </a:r>
            <a:r>
              <a:rPr 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platforms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F45A3-38EE-4847-5EDD-C5334A66783E}"/>
              </a:ext>
            </a:extLst>
          </p:cNvPr>
          <p:cNvSpPr/>
          <p:nvPr/>
        </p:nvSpPr>
        <p:spPr>
          <a:xfrm flipH="1" flipV="1">
            <a:off x="1800808" y="2444413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547590-ABF1-1800-5BF1-54E614D01440}"/>
              </a:ext>
            </a:extLst>
          </p:cNvPr>
          <p:cNvSpPr/>
          <p:nvPr/>
        </p:nvSpPr>
        <p:spPr>
          <a:xfrm>
            <a:off x="737119" y="2213580"/>
            <a:ext cx="63325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Research And Development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CE4A78-3DEE-0E66-9D06-0BEAE06B1292}"/>
              </a:ext>
            </a:extLst>
          </p:cNvPr>
          <p:cNvSpPr/>
          <p:nvPr/>
        </p:nvSpPr>
        <p:spPr>
          <a:xfrm flipH="1" flipV="1">
            <a:off x="1800808" y="2854656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18E99-4E00-7C2A-BC3B-5290D1358E44}"/>
              </a:ext>
            </a:extLst>
          </p:cNvPr>
          <p:cNvSpPr/>
          <p:nvPr/>
        </p:nvSpPr>
        <p:spPr>
          <a:xfrm>
            <a:off x="1395632" y="2675245"/>
            <a:ext cx="64173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Standardized Testing And Examinations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97199A-B9C7-426D-343B-662ACD559308}"/>
              </a:ext>
            </a:extLst>
          </p:cNvPr>
          <p:cNvSpPr/>
          <p:nvPr/>
        </p:nvSpPr>
        <p:spPr>
          <a:xfrm flipH="1" flipV="1">
            <a:off x="1800808" y="3288626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0A08F-2194-5D8C-0A45-6D461CC3ADDD}"/>
              </a:ext>
            </a:extLst>
          </p:cNvPr>
          <p:cNvSpPr/>
          <p:nvPr/>
        </p:nvSpPr>
        <p:spPr>
          <a:xfrm>
            <a:off x="1755789" y="3057793"/>
            <a:ext cx="42951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Accessibility And Inclusivity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DB8478-D5B1-B9A9-4D6B-206B64B7E7B1}"/>
              </a:ext>
            </a:extLst>
          </p:cNvPr>
          <p:cNvSpPr/>
          <p:nvPr/>
        </p:nvSpPr>
        <p:spPr>
          <a:xfrm flipH="1" flipV="1">
            <a:off x="1810140" y="3664497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E43C03-9F63-5803-A847-A849445419CB}"/>
              </a:ext>
            </a:extLst>
          </p:cNvPr>
          <p:cNvSpPr/>
          <p:nvPr/>
        </p:nvSpPr>
        <p:spPr>
          <a:xfrm>
            <a:off x="1994390" y="3440341"/>
            <a:ext cx="39992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Dynamic Content Generation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34851-90A9-F9D4-5197-FBF987960DD6}"/>
              </a:ext>
            </a:extLst>
          </p:cNvPr>
          <p:cNvSpPr/>
          <p:nvPr/>
        </p:nvSpPr>
        <p:spPr>
          <a:xfrm flipH="1" flipV="1">
            <a:off x="1810139" y="4070389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FEFD84-46E9-0F75-154C-C030C7A9A212}"/>
              </a:ext>
            </a:extLst>
          </p:cNvPr>
          <p:cNvSpPr/>
          <p:nvPr/>
        </p:nvSpPr>
        <p:spPr>
          <a:xfrm>
            <a:off x="1994389" y="3890978"/>
            <a:ext cx="42291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Innovative Assessment </a:t>
            </a:r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Models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AEDD08-9E06-C200-8D4A-D38D962A62F1}"/>
              </a:ext>
            </a:extLst>
          </p:cNvPr>
          <p:cNvSpPr/>
          <p:nvPr/>
        </p:nvSpPr>
        <p:spPr>
          <a:xfrm flipH="1" flipV="1">
            <a:off x="1810139" y="4476281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DDF44-FDC1-6B79-7820-C9983F235032}"/>
              </a:ext>
            </a:extLst>
          </p:cNvPr>
          <p:cNvSpPr/>
          <p:nvPr/>
        </p:nvSpPr>
        <p:spPr>
          <a:xfrm>
            <a:off x="2017409" y="4308863"/>
            <a:ext cx="43430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Improved Educational Outcomes</a:t>
            </a:r>
            <a:endParaRPr lang="en-US" sz="2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1076208" y="828675"/>
            <a:ext cx="10497097" cy="5355121"/>
            <a:chOff x="570871" y="994259"/>
            <a:chExt cx="8668589" cy="49329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74784"/>
              <a:ext cx="4263504" cy="46524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70871" y="994259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endParaRPr lang="en-US" b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294510"/>
              <a:ext cx="4263504" cy="452563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FFFF"/>
              </a:soli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AI-Powered Question Generation: </a:t>
              </a:r>
            </a:p>
            <a:p>
              <a:r>
                <a:rPr lang="en-US" sz="1400" b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Parse uploaded curricula to generate relevant questions. Categorize questions by difficulty and continuously improve question quality based on user feedback.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Upload Functionality:</a:t>
              </a: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		 </a:t>
              </a:r>
              <a:r>
                <a:rPr 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Allow trainers to upload curricula with topics and subtopics in CSV or Excel formats.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Topic Mapping: </a:t>
              </a:r>
            </a:p>
            <a:p>
              <a:r>
                <a:rPr lang="en-US" sz="1400" b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algorithms to map user-selected topics with the curriculum content.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b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Question Bank Customization:</a:t>
              </a: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		 </a:t>
              </a:r>
              <a:r>
                <a:rPr 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Users can select specific topics within a technology for question generation. Specify the total number of questions to be generated .Set the number of questions for each difficulty level (easy, medium, hard).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b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Real-time Notifications: </a:t>
              </a:r>
            </a:p>
            <a:p>
              <a:r>
                <a:rPr lang="en-US" sz="1400" b="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 email alerts for the status and completion of question bank generation.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b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User-Friendly Intuitive Design:</a:t>
              </a: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		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Easy-to-navigate interface for all user roles  Accessible on various devices (desktops , tablets, smartphones).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4975956" y="1021689"/>
              <a:ext cx="3873462" cy="226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  </a:t>
              </a:r>
              <a:r>
                <a:rPr lang="en-US">
                  <a:latin typeface="+mn-lt"/>
                </a:rPr>
                <a:t>Key Features / Approach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9E8B07-04F3-160A-CA2E-92B5DDF0D300}"/>
              </a:ext>
            </a:extLst>
          </p:cNvPr>
          <p:cNvSpPr txBox="1"/>
          <p:nvPr/>
        </p:nvSpPr>
        <p:spPr>
          <a:xfrm>
            <a:off x="1228725" y="810014"/>
            <a:ext cx="35909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Objectives</a:t>
            </a:r>
            <a:endParaRPr lang="en-IN" sz="1600" b="1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54AF0-E052-A01A-BEBB-EB8C68A0F5D7}"/>
              </a:ext>
            </a:extLst>
          </p:cNvPr>
          <p:cNvSpPr txBox="1"/>
          <p:nvPr/>
        </p:nvSpPr>
        <p:spPr>
          <a:xfrm>
            <a:off x="1097593" y="1239145"/>
            <a:ext cx="5312887" cy="353943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/>
              <a:t>Automate Question Generation</a:t>
            </a:r>
            <a:r>
              <a:rPr lang="en-IN" sz="1400"/>
              <a:t>:</a:t>
            </a:r>
          </a:p>
          <a:p>
            <a:r>
              <a:rPr lang="en-IN" sz="1400"/>
              <a:t>	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Utilize AI to create diverse and relevant question banks for various technologies</a:t>
            </a:r>
            <a:r>
              <a:rPr lang="en-IN" sz="140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/>
              <a:t>Customization and Flexibility</a:t>
            </a:r>
            <a:r>
              <a:rPr lang="en-IN" sz="1400"/>
              <a:t>: </a:t>
            </a:r>
          </a:p>
          <a:p>
            <a:r>
              <a:rPr lang="en-IN" sz="1400"/>
              <a:t>	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Allow users to select topics, specify the number of questions, and set difficulty levels to tailor the question banks to their needs.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/>
              <a:t>Curriculum Integration:</a:t>
            </a:r>
          </a:p>
          <a:p>
            <a:r>
              <a:rPr lang="en-IN" sz="1400"/>
              <a:t>	 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Enable users to upload curricula and generate question banks that align with the specified topics and subtopics.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/>
              <a:t>Enhanced Training and Assessment:</a:t>
            </a:r>
          </a:p>
          <a:p>
            <a:r>
              <a:rPr lang="en-IN" sz="1400"/>
              <a:t>	 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Improve the quality and efficiency of training programs and assessments within Hexaware.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/>
              <a:t>Secure and Controlled Access: </a:t>
            </a:r>
          </a:p>
          <a:p>
            <a:r>
              <a:rPr lang="en-IN" sz="1400"/>
              <a:t>	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Ensure that the application is accessible only to Hexaware employees, maintaining confidentiality and data security.</a:t>
            </a:r>
          </a:p>
        </p:txBody>
      </p: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C9BD8-786B-431A-B874-CE7CFD6D46E0}"/>
              </a:ext>
            </a:extLst>
          </p:cNvPr>
          <p:cNvSpPr txBox="1"/>
          <p:nvPr/>
        </p:nvSpPr>
        <p:spPr>
          <a:xfrm>
            <a:off x="2897267" y="857907"/>
            <a:ext cx="63974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>
                <a:solidFill>
                  <a:schemeClr val="accent1">
                    <a:lumMod val="75000"/>
                  </a:schemeClr>
                </a:solidFill>
              </a:rPr>
              <a:t>Machine Learning (ML):</a:t>
            </a:r>
          </a:p>
          <a:p>
            <a:r>
              <a:rPr lang="en-IN" sz="1600"/>
              <a:t>	ML algorithms, particularly those related to supervised and unsupervised learning, are used to train models on large datasets to understand patterns and generate questions.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>
                <a:solidFill>
                  <a:schemeClr val="accent1">
                    <a:lumMod val="75000"/>
                  </a:schemeClr>
                </a:solidFill>
              </a:rPr>
              <a:t>Deep Learning: </a:t>
            </a:r>
          </a:p>
          <a:p>
            <a:r>
              <a:rPr lang="en-IN" sz="1600" b="1"/>
              <a:t>	</a:t>
            </a:r>
            <a:r>
              <a:rPr lang="en-IN" sz="1600"/>
              <a:t>Techniques such as neural networks and transformers (e.g., BERT, GPT) are employed to enhance the understanding of context and semantics in the text, which improves question generation.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>
                <a:solidFill>
                  <a:schemeClr val="accent1">
                    <a:lumMod val="75000"/>
                  </a:schemeClr>
                </a:solidFill>
              </a:rPr>
              <a:t>Text Summarization: </a:t>
            </a:r>
          </a:p>
          <a:p>
            <a:r>
              <a:rPr lang="en-IN" sz="1600" b="1"/>
              <a:t>	</a:t>
            </a:r>
            <a:r>
              <a:rPr lang="en-IN" sz="1600"/>
              <a:t>This involves condensing lengthy documents or paragraphs into concise summaries from which questions can be formulated.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>
                <a:solidFill>
                  <a:schemeClr val="accent1">
                    <a:lumMod val="75000"/>
                  </a:schemeClr>
                </a:solidFill>
              </a:rPr>
              <a:t>Information Extraction: </a:t>
            </a:r>
          </a:p>
          <a:p>
            <a:r>
              <a:rPr lang="en-IN" sz="1600" b="1"/>
              <a:t>	</a:t>
            </a:r>
            <a:r>
              <a:rPr lang="en-IN" sz="1600"/>
              <a:t>Methods used to identify and extract key pieces of information from text, which are then used to construct relevant questions.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Knowledge Graphs: </a:t>
            </a:r>
          </a:p>
          <a:p>
            <a:pPr lvl="1"/>
            <a:r>
              <a:rPr lang="en-US" sz="1600"/>
              <a:t>        These help in understanding relationships between different entities and facts, aiding in generating contextually accurate questions.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Generative Models: </a:t>
            </a:r>
          </a:p>
          <a:p>
            <a:pPr lvl="1"/>
            <a:r>
              <a:rPr lang="en-US" sz="1600"/>
              <a:t>       Models like GPT-3 or GPT-4 can generate coherent and contextually appropriate questions based on the</a:t>
            </a:r>
          </a:p>
          <a:p>
            <a:pPr lvl="1"/>
            <a:r>
              <a:rPr lang="en-US" sz="1600"/>
              <a:t>input they receive.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245415" y="204677"/>
            <a:ext cx="8172450" cy="368750"/>
          </a:xfrm>
        </p:spPr>
        <p:txBody>
          <a:bodyPr/>
          <a:lstStyle/>
          <a:p>
            <a:pPr algn="ctr"/>
            <a:r>
              <a:rPr lang="en-US"/>
              <a:t>Gen AI Tool Utilization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748C6-CA11-0164-89DC-2DFE2CE3C9A4}"/>
              </a:ext>
            </a:extLst>
          </p:cNvPr>
          <p:cNvSpPr/>
          <p:nvPr/>
        </p:nvSpPr>
        <p:spPr>
          <a:xfrm>
            <a:off x="2848620" y="782360"/>
            <a:ext cx="6628755" cy="615553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</a:t>
            </a:r>
            <a:r>
              <a:rPr lang="en-US" sz="2000" b="1" cap="none" spc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Context:</a:t>
            </a:r>
          </a:p>
          <a:p>
            <a:pPr algn="just"/>
            <a:r>
              <a:rPr lang="en-US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AI can grasp the context of text , ensuring The question align with the material’s  theme.</a:t>
            </a:r>
          </a:p>
          <a:p>
            <a:endParaRPr lang="en-US" sz="20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</a:t>
            </a:r>
            <a:r>
              <a:rPr lang="en-US" sz="2000" b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uestion </a:t>
            </a:r>
            <a:r>
              <a:rPr lang="en-US" sz="2000" b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ype:</a:t>
            </a:r>
          </a:p>
          <a:p>
            <a:pPr algn="just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can create various question types, such a</a:t>
            </a:r>
            <a:r>
              <a:rPr lang="en-US" b="0" cap="none" spc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multiple – choice , open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-ended, and true/</a:t>
            </a:r>
            <a:r>
              <a:rPr lang="en-US" b="0" cap="none" spc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False.</a:t>
            </a:r>
          </a:p>
          <a:p>
            <a:pPr algn="just"/>
            <a:endParaRPr lang="en-US" b="0" cap="none" spc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Ensure Variety and Depth:</a:t>
            </a:r>
          </a:p>
          <a:p>
            <a:pPr algn="just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US" b="0" cap="none" spc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using Ai , question can range from basic factual  queries to more complex 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Analytical once , catering to different levels </a:t>
            </a:r>
            <a:r>
              <a:rPr lang="en-US" cap="none" spc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understandin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g.</a:t>
            </a:r>
          </a:p>
          <a:p>
            <a:pPr algn="just"/>
            <a:endParaRPr lang="en-US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Personalize Questions:</a:t>
            </a:r>
          </a:p>
          <a:p>
            <a:pPr algn="just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can tailor questions based on user </a:t>
            </a:r>
            <a:r>
              <a:rPr lang="en-US" b="0" cap="none" spc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Profiles or performance , enhancing 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experiences.</a:t>
            </a:r>
          </a:p>
          <a:p>
            <a:pPr algn="just"/>
            <a:endParaRPr lang="en-US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  The Process:</a:t>
            </a:r>
          </a:p>
          <a:p>
            <a:pPr algn="just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US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reduces the manual effort required In question creation , saving time for Educators and content creators. </a:t>
            </a:r>
            <a:endParaRPr lang="en-US" b="0" cap="none" spc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/>
              <a:t>System Architecture, Functionalities and Design Diagram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2C8E77-5738-772E-4A80-DE54C06920E0}"/>
              </a:ext>
            </a:extLst>
          </p:cNvPr>
          <p:cNvSpPr/>
          <p:nvPr/>
        </p:nvSpPr>
        <p:spPr>
          <a:xfrm>
            <a:off x="2407293" y="783567"/>
            <a:ext cx="2146046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mam</a:t>
            </a:r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1591E6-63B9-FDD6-8065-ABB987FCB24D}"/>
              </a:ext>
            </a:extLst>
          </p:cNvPr>
          <p:cNvSpPr/>
          <p:nvPr/>
        </p:nvSpPr>
        <p:spPr>
          <a:xfrm>
            <a:off x="2407292" y="1297699"/>
            <a:ext cx="2146047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DF9B0E-A0A9-BB6A-4EF6-951E99B7FECD}"/>
              </a:ext>
            </a:extLst>
          </p:cNvPr>
          <p:cNvSpPr/>
          <p:nvPr/>
        </p:nvSpPr>
        <p:spPr>
          <a:xfrm>
            <a:off x="2407292" y="1829761"/>
            <a:ext cx="2138763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0ED2CF-1344-82AA-26C6-859652DEFA17}"/>
              </a:ext>
            </a:extLst>
          </p:cNvPr>
          <p:cNvSpPr/>
          <p:nvPr/>
        </p:nvSpPr>
        <p:spPr>
          <a:xfrm>
            <a:off x="2631224" y="4371197"/>
            <a:ext cx="221340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4C05CB-E6A1-8899-EA79-9EB0DF7902E8}"/>
              </a:ext>
            </a:extLst>
          </p:cNvPr>
          <p:cNvSpPr/>
          <p:nvPr/>
        </p:nvSpPr>
        <p:spPr>
          <a:xfrm>
            <a:off x="2640276" y="4910983"/>
            <a:ext cx="221340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B10A42-4DF9-B6C1-C7F8-6980C1CF79E2}"/>
              </a:ext>
            </a:extLst>
          </p:cNvPr>
          <p:cNvSpPr/>
          <p:nvPr/>
        </p:nvSpPr>
        <p:spPr>
          <a:xfrm>
            <a:off x="2640276" y="3823782"/>
            <a:ext cx="221340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D2034F-D41C-6107-E05F-5773A2D54B70}"/>
              </a:ext>
            </a:extLst>
          </p:cNvPr>
          <p:cNvSpPr/>
          <p:nvPr/>
        </p:nvSpPr>
        <p:spPr>
          <a:xfrm>
            <a:off x="8037029" y="4816329"/>
            <a:ext cx="210825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5BF144-40C6-A423-B7E5-FEEEBF6FF9A4}"/>
              </a:ext>
            </a:extLst>
          </p:cNvPr>
          <p:cNvSpPr/>
          <p:nvPr/>
        </p:nvSpPr>
        <p:spPr>
          <a:xfrm>
            <a:off x="8031593" y="4277023"/>
            <a:ext cx="2095032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BEA9D6-0014-17FB-8039-BA86BAB584DA}"/>
              </a:ext>
            </a:extLst>
          </p:cNvPr>
          <p:cNvSpPr/>
          <p:nvPr/>
        </p:nvSpPr>
        <p:spPr>
          <a:xfrm>
            <a:off x="7996334" y="3750910"/>
            <a:ext cx="2095032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D72C95-351C-E47C-1F7B-73B0876710F2}"/>
              </a:ext>
            </a:extLst>
          </p:cNvPr>
          <p:cNvSpPr/>
          <p:nvPr/>
        </p:nvSpPr>
        <p:spPr>
          <a:xfrm>
            <a:off x="7909866" y="1870295"/>
            <a:ext cx="200172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627EB7-FB89-C983-2C3A-A7EA8F31BE87}"/>
              </a:ext>
            </a:extLst>
          </p:cNvPr>
          <p:cNvSpPr/>
          <p:nvPr/>
        </p:nvSpPr>
        <p:spPr>
          <a:xfrm>
            <a:off x="7893696" y="1317790"/>
            <a:ext cx="2001729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157D9-E1C5-A365-AB7F-640B2EE6540A}"/>
              </a:ext>
            </a:extLst>
          </p:cNvPr>
          <p:cNvSpPr/>
          <p:nvPr/>
        </p:nvSpPr>
        <p:spPr>
          <a:xfrm>
            <a:off x="7893697" y="783567"/>
            <a:ext cx="200172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B61D21-61F4-241E-FDC0-5D32551F9FCA}"/>
              </a:ext>
            </a:extLst>
          </p:cNvPr>
          <p:cNvSpPr/>
          <p:nvPr/>
        </p:nvSpPr>
        <p:spPr>
          <a:xfrm>
            <a:off x="5339151" y="2238939"/>
            <a:ext cx="213876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5EEB67-EC6D-6E82-37AE-9B0EC7BF5643}"/>
              </a:ext>
            </a:extLst>
          </p:cNvPr>
          <p:cNvSpPr/>
          <p:nvPr/>
        </p:nvSpPr>
        <p:spPr>
          <a:xfrm>
            <a:off x="5367707" y="3262826"/>
            <a:ext cx="213876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DC33CA-8397-A55F-D82E-8F7D9A90564C}"/>
              </a:ext>
            </a:extLst>
          </p:cNvPr>
          <p:cNvSpPr/>
          <p:nvPr/>
        </p:nvSpPr>
        <p:spPr>
          <a:xfrm>
            <a:off x="5367707" y="2756792"/>
            <a:ext cx="2138768" cy="4451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4D9894-BC60-F582-861C-31F6867F27AB}"/>
              </a:ext>
            </a:extLst>
          </p:cNvPr>
          <p:cNvSpPr/>
          <p:nvPr/>
        </p:nvSpPr>
        <p:spPr>
          <a:xfrm>
            <a:off x="11060567" y="1460191"/>
            <a:ext cx="391885" cy="3852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1ACE70-7CE5-C2BC-E6F5-72F9FEA367D0}"/>
              </a:ext>
            </a:extLst>
          </p:cNvPr>
          <p:cNvCxnSpPr>
            <a:cxnSpLocks/>
          </p:cNvCxnSpPr>
          <p:nvPr/>
        </p:nvCxnSpPr>
        <p:spPr>
          <a:xfrm>
            <a:off x="10905054" y="1895078"/>
            <a:ext cx="765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0758-1B5C-0615-B538-C9546B79BFB9}"/>
              </a:ext>
            </a:extLst>
          </p:cNvPr>
          <p:cNvCxnSpPr>
            <a:cxnSpLocks/>
          </p:cNvCxnSpPr>
          <p:nvPr/>
        </p:nvCxnSpPr>
        <p:spPr>
          <a:xfrm>
            <a:off x="11262729" y="1832865"/>
            <a:ext cx="0" cy="42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95DC77-D43B-6D36-8C85-0E1B2DA62386}"/>
              </a:ext>
            </a:extLst>
          </p:cNvPr>
          <p:cNvCxnSpPr>
            <a:cxnSpLocks/>
          </p:cNvCxnSpPr>
          <p:nvPr/>
        </p:nvCxnSpPr>
        <p:spPr>
          <a:xfrm flipH="1">
            <a:off x="10977593" y="2256231"/>
            <a:ext cx="285136" cy="164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246EF8-6AC7-8DE5-0C76-2922616AB34C}"/>
              </a:ext>
            </a:extLst>
          </p:cNvPr>
          <p:cNvCxnSpPr>
            <a:cxnSpLocks/>
          </p:cNvCxnSpPr>
          <p:nvPr/>
        </p:nvCxnSpPr>
        <p:spPr>
          <a:xfrm>
            <a:off x="11262729" y="2274893"/>
            <a:ext cx="285136" cy="145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C4BF778-A888-3066-2513-638AEEFFAF37}"/>
              </a:ext>
            </a:extLst>
          </p:cNvPr>
          <p:cNvSpPr/>
          <p:nvPr/>
        </p:nvSpPr>
        <p:spPr>
          <a:xfrm>
            <a:off x="11142540" y="3985904"/>
            <a:ext cx="391885" cy="3852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8D6460-2632-5F8F-862C-0E0C933AA965}"/>
              </a:ext>
            </a:extLst>
          </p:cNvPr>
          <p:cNvCxnSpPr>
            <a:cxnSpLocks/>
          </p:cNvCxnSpPr>
          <p:nvPr/>
        </p:nvCxnSpPr>
        <p:spPr>
          <a:xfrm>
            <a:off x="10987027" y="4420791"/>
            <a:ext cx="765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752B18-3AFD-3DBD-B813-7FF8899FC79C}"/>
              </a:ext>
            </a:extLst>
          </p:cNvPr>
          <p:cNvCxnSpPr>
            <a:cxnSpLocks/>
          </p:cNvCxnSpPr>
          <p:nvPr/>
        </p:nvCxnSpPr>
        <p:spPr>
          <a:xfrm>
            <a:off x="11344702" y="4358578"/>
            <a:ext cx="0" cy="42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8C1D85-93AF-7349-A5E3-DF4BCD985A5D}"/>
              </a:ext>
            </a:extLst>
          </p:cNvPr>
          <p:cNvCxnSpPr>
            <a:cxnSpLocks/>
          </p:cNvCxnSpPr>
          <p:nvPr/>
        </p:nvCxnSpPr>
        <p:spPr>
          <a:xfrm flipH="1">
            <a:off x="11059566" y="4781944"/>
            <a:ext cx="285136" cy="164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3F8D47-10C6-3317-10FE-820285B80ABC}"/>
              </a:ext>
            </a:extLst>
          </p:cNvPr>
          <p:cNvCxnSpPr>
            <a:cxnSpLocks/>
          </p:cNvCxnSpPr>
          <p:nvPr/>
        </p:nvCxnSpPr>
        <p:spPr>
          <a:xfrm>
            <a:off x="11344702" y="4800606"/>
            <a:ext cx="285136" cy="145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869167E-9866-76D8-051F-F82AB9006C11}"/>
              </a:ext>
            </a:extLst>
          </p:cNvPr>
          <p:cNvSpPr/>
          <p:nvPr/>
        </p:nvSpPr>
        <p:spPr>
          <a:xfrm>
            <a:off x="967275" y="3085903"/>
            <a:ext cx="391885" cy="3852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69A470-9EA8-2550-F3EF-5908971D3ACF}"/>
              </a:ext>
            </a:extLst>
          </p:cNvPr>
          <p:cNvCxnSpPr>
            <a:cxnSpLocks/>
          </p:cNvCxnSpPr>
          <p:nvPr/>
        </p:nvCxnSpPr>
        <p:spPr>
          <a:xfrm>
            <a:off x="811762" y="3520790"/>
            <a:ext cx="765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2162F2-6E00-825F-3BBB-2D0EF7AC8923}"/>
              </a:ext>
            </a:extLst>
          </p:cNvPr>
          <p:cNvCxnSpPr>
            <a:cxnSpLocks/>
          </p:cNvCxnSpPr>
          <p:nvPr/>
        </p:nvCxnSpPr>
        <p:spPr>
          <a:xfrm>
            <a:off x="1169437" y="3458577"/>
            <a:ext cx="0" cy="42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1C482AD-EEA3-B4EA-D8A8-55C325ADB8F1}"/>
              </a:ext>
            </a:extLst>
          </p:cNvPr>
          <p:cNvCxnSpPr>
            <a:cxnSpLocks/>
          </p:cNvCxnSpPr>
          <p:nvPr/>
        </p:nvCxnSpPr>
        <p:spPr>
          <a:xfrm flipH="1">
            <a:off x="884301" y="3881943"/>
            <a:ext cx="285136" cy="164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F88B4F-71C4-36FF-9CB6-122320C3C1DC}"/>
              </a:ext>
            </a:extLst>
          </p:cNvPr>
          <p:cNvCxnSpPr>
            <a:cxnSpLocks/>
          </p:cNvCxnSpPr>
          <p:nvPr/>
        </p:nvCxnSpPr>
        <p:spPr>
          <a:xfrm>
            <a:off x="1169437" y="3900605"/>
            <a:ext cx="285136" cy="145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7C5F96-1FF2-BFD6-2CF3-047269B33EB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01769" y="1006133"/>
            <a:ext cx="1105524" cy="181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65902B-5D42-28E6-DDA8-18496155FB6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95796" y="1520265"/>
            <a:ext cx="1011496" cy="151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A0394B-A234-9426-C873-8A7FA4412A7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554341" y="2052327"/>
            <a:ext cx="852951" cy="103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D8A53D-1743-F136-20E1-269423138085}"/>
              </a:ext>
            </a:extLst>
          </p:cNvPr>
          <p:cNvCxnSpPr>
            <a:cxnSpLocks/>
          </p:cNvCxnSpPr>
          <p:nvPr/>
        </p:nvCxnSpPr>
        <p:spPr>
          <a:xfrm flipV="1">
            <a:off x="1576872" y="2414850"/>
            <a:ext cx="3762279" cy="72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EBABFD-FEEE-6EFA-5437-630954049B3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693655" y="2979358"/>
            <a:ext cx="3674052" cy="30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449B9B-CE2E-C2C9-E10B-BEC07E2BFDB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44296" y="3433879"/>
            <a:ext cx="3723411" cy="5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72ACAD-28A2-DB1F-3D9E-F1B4106A1F69}"/>
              </a:ext>
            </a:extLst>
          </p:cNvPr>
          <p:cNvCxnSpPr>
            <a:cxnSpLocks/>
          </p:cNvCxnSpPr>
          <p:nvPr/>
        </p:nvCxnSpPr>
        <p:spPr>
          <a:xfrm>
            <a:off x="1424678" y="3485392"/>
            <a:ext cx="1215091" cy="45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827425-5F85-3CF5-BD70-650C059368D5}"/>
              </a:ext>
            </a:extLst>
          </p:cNvPr>
          <p:cNvCxnSpPr>
            <a:cxnSpLocks/>
          </p:cNvCxnSpPr>
          <p:nvPr/>
        </p:nvCxnSpPr>
        <p:spPr>
          <a:xfrm>
            <a:off x="1454573" y="3664149"/>
            <a:ext cx="1146621" cy="90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6E209F-BD55-47AF-D51C-587DFC12FF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471333" y="3987056"/>
            <a:ext cx="1168943" cy="114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05138A7-E655-653B-ADDE-AE2BD4D898F0}"/>
              </a:ext>
            </a:extLst>
          </p:cNvPr>
          <p:cNvCxnSpPr>
            <a:cxnSpLocks/>
          </p:cNvCxnSpPr>
          <p:nvPr/>
        </p:nvCxnSpPr>
        <p:spPr>
          <a:xfrm>
            <a:off x="9909107" y="1006133"/>
            <a:ext cx="1077920" cy="40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B71CB-495B-37C6-E859-4BF718ECD34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895425" y="1540356"/>
            <a:ext cx="1009629" cy="3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E37A14C-D360-C003-83A4-9E446E335F4E}"/>
              </a:ext>
            </a:extLst>
          </p:cNvPr>
          <p:cNvCxnSpPr>
            <a:cxnSpLocks/>
          </p:cNvCxnSpPr>
          <p:nvPr/>
        </p:nvCxnSpPr>
        <p:spPr>
          <a:xfrm flipV="1">
            <a:off x="9895424" y="1829761"/>
            <a:ext cx="959871" cy="29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5DEFEEB-C063-C43C-1358-2AF3B3D3F718}"/>
              </a:ext>
            </a:extLst>
          </p:cNvPr>
          <p:cNvCxnSpPr>
            <a:cxnSpLocks/>
          </p:cNvCxnSpPr>
          <p:nvPr/>
        </p:nvCxnSpPr>
        <p:spPr>
          <a:xfrm flipV="1">
            <a:off x="7477919" y="2347677"/>
            <a:ext cx="3318285" cy="27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8665B5-C583-9865-009C-3A3B12F47EF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506475" y="2527774"/>
            <a:ext cx="3289729" cy="45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8806351-B104-E824-8D81-C7185C6AA576}"/>
              </a:ext>
            </a:extLst>
          </p:cNvPr>
          <p:cNvCxnSpPr>
            <a:cxnSpLocks/>
          </p:cNvCxnSpPr>
          <p:nvPr/>
        </p:nvCxnSpPr>
        <p:spPr>
          <a:xfrm flipV="1">
            <a:off x="7506475" y="2715306"/>
            <a:ext cx="3427135" cy="7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067CCC2-CD8E-9FE6-7184-F8911B6F1470}"/>
              </a:ext>
            </a:extLst>
          </p:cNvPr>
          <p:cNvCxnSpPr>
            <a:cxnSpLocks/>
          </p:cNvCxnSpPr>
          <p:nvPr/>
        </p:nvCxnSpPr>
        <p:spPr>
          <a:xfrm>
            <a:off x="7477919" y="2312223"/>
            <a:ext cx="3499674" cy="128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EDC4301-2E81-B66D-463A-54977DC87ED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06475" y="2979358"/>
            <a:ext cx="3358432" cy="70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9E2E31E-AB0F-2E7D-8CC9-AA4A077A03E3}"/>
              </a:ext>
            </a:extLst>
          </p:cNvPr>
          <p:cNvCxnSpPr>
            <a:cxnSpLocks/>
          </p:cNvCxnSpPr>
          <p:nvPr/>
        </p:nvCxnSpPr>
        <p:spPr>
          <a:xfrm>
            <a:off x="7506475" y="3373420"/>
            <a:ext cx="3348820" cy="43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C02ADC7-7303-93E6-8AAF-8E553C253B99}"/>
              </a:ext>
            </a:extLst>
          </p:cNvPr>
          <p:cNvCxnSpPr>
            <a:cxnSpLocks/>
          </p:cNvCxnSpPr>
          <p:nvPr/>
        </p:nvCxnSpPr>
        <p:spPr>
          <a:xfrm flipV="1">
            <a:off x="10140311" y="4648599"/>
            <a:ext cx="846716" cy="40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E605D1E-8590-6169-8077-E085B40AA9FA}"/>
              </a:ext>
            </a:extLst>
          </p:cNvPr>
          <p:cNvCxnSpPr>
            <a:cxnSpLocks/>
          </p:cNvCxnSpPr>
          <p:nvPr/>
        </p:nvCxnSpPr>
        <p:spPr>
          <a:xfrm flipV="1">
            <a:off x="10105052" y="4268914"/>
            <a:ext cx="917511" cy="30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9EEE19E-C845-1E1E-4914-5269D8EE812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0091366" y="3973476"/>
            <a:ext cx="893518" cy="4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5E3C496-0115-266F-7D29-B5809F5C56E3}"/>
              </a:ext>
            </a:extLst>
          </p:cNvPr>
          <p:cNvSpPr txBox="1"/>
          <p:nvPr/>
        </p:nvSpPr>
        <p:spPr>
          <a:xfrm>
            <a:off x="2596370" y="820464"/>
            <a:ext cx="28852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 Users And Full</a:t>
            </a:r>
          </a:p>
          <a:p>
            <a:pPr algn="l"/>
            <a:r>
              <a:rPr lang="en-US" sz="1200" b="1"/>
              <a:t> Application</a:t>
            </a:r>
            <a:endParaRPr lang="en-IN" sz="1200" b="1" err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EF052E-B903-FE36-141C-8D139A067188}"/>
              </a:ext>
            </a:extLst>
          </p:cNvPr>
          <p:cNvSpPr txBox="1"/>
          <p:nvPr/>
        </p:nvSpPr>
        <p:spPr>
          <a:xfrm>
            <a:off x="2851956" y="1414189"/>
            <a:ext cx="20017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Student</a:t>
            </a:r>
            <a:endParaRPr lang="en-IN" sz="1200" b="1" err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55281CC-2872-6303-9998-920475583F46}"/>
              </a:ext>
            </a:extLst>
          </p:cNvPr>
          <p:cNvSpPr txBox="1"/>
          <p:nvPr/>
        </p:nvSpPr>
        <p:spPr>
          <a:xfrm>
            <a:off x="2639769" y="1934897"/>
            <a:ext cx="17829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Question Paper</a:t>
            </a:r>
            <a:endParaRPr lang="en-IN" sz="1200" b="1" err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912567E-7B99-6AE1-8227-35EFF3334FE2}"/>
              </a:ext>
            </a:extLst>
          </p:cNvPr>
          <p:cNvSpPr txBox="1"/>
          <p:nvPr/>
        </p:nvSpPr>
        <p:spPr>
          <a:xfrm>
            <a:off x="3138581" y="3964145"/>
            <a:ext cx="18833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Exam</a:t>
            </a:r>
            <a:endParaRPr lang="en-IN" sz="1200" b="1" err="1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AB2F1A-088C-86B8-A256-37ED97E3BF22}"/>
              </a:ext>
            </a:extLst>
          </p:cNvPr>
          <p:cNvSpPr txBox="1"/>
          <p:nvPr/>
        </p:nvSpPr>
        <p:spPr>
          <a:xfrm>
            <a:off x="3047891" y="4462539"/>
            <a:ext cx="1891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Subject</a:t>
            </a:r>
            <a:endParaRPr lang="en-IN" sz="1200" b="1" err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3B227E3-7DFE-2376-413D-B23A8E5DC684}"/>
              </a:ext>
            </a:extLst>
          </p:cNvPr>
          <p:cNvSpPr txBox="1"/>
          <p:nvPr/>
        </p:nvSpPr>
        <p:spPr>
          <a:xfrm>
            <a:off x="3099978" y="5003942"/>
            <a:ext cx="22892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Class</a:t>
            </a:r>
            <a:endParaRPr lang="en-IN" sz="1200" b="1" err="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8F11EE8-1C97-9C30-CBD4-DA3E036BBF9A}"/>
              </a:ext>
            </a:extLst>
          </p:cNvPr>
          <p:cNvSpPr txBox="1"/>
          <p:nvPr/>
        </p:nvSpPr>
        <p:spPr>
          <a:xfrm>
            <a:off x="5436958" y="2380991"/>
            <a:ext cx="22814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Login And Logout from System</a:t>
            </a:r>
            <a:endParaRPr lang="en-IN" sz="1200" b="1" err="1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D1DE6ED-64E9-7BE3-6015-A565EB5CAEB4}"/>
              </a:ext>
            </a:extLst>
          </p:cNvPr>
          <p:cNvSpPr txBox="1"/>
          <p:nvPr/>
        </p:nvSpPr>
        <p:spPr>
          <a:xfrm>
            <a:off x="5649836" y="2855567"/>
            <a:ext cx="21615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Update My Profile</a:t>
            </a:r>
            <a:endParaRPr lang="en-IN" sz="1200" b="1" err="1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06E768C-2C63-B868-326D-71FE8804DED4}"/>
              </a:ext>
            </a:extLst>
          </p:cNvPr>
          <p:cNvSpPr txBox="1"/>
          <p:nvPr/>
        </p:nvSpPr>
        <p:spPr>
          <a:xfrm>
            <a:off x="5481576" y="3363474"/>
            <a:ext cx="2113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Change Account Password</a:t>
            </a:r>
            <a:endParaRPr lang="en-IN" sz="1200" b="1" err="1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B171D-F0D5-35A6-DCBD-661865464A67}"/>
              </a:ext>
            </a:extLst>
          </p:cNvPr>
          <p:cNvSpPr txBox="1"/>
          <p:nvPr/>
        </p:nvSpPr>
        <p:spPr>
          <a:xfrm>
            <a:off x="8311292" y="908613"/>
            <a:ext cx="17871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Create Topics</a:t>
            </a:r>
            <a:endParaRPr lang="en-IN" sz="1200" b="1" err="1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53E33C-9BC5-CD07-E3A6-5EDCE34EBA24}"/>
              </a:ext>
            </a:extLst>
          </p:cNvPr>
          <p:cNvSpPr txBox="1"/>
          <p:nvPr/>
        </p:nvSpPr>
        <p:spPr>
          <a:xfrm>
            <a:off x="8311292" y="1427169"/>
            <a:ext cx="1912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Upload Papers</a:t>
            </a:r>
            <a:endParaRPr lang="en-IN" sz="1200" b="1" err="1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AC67A64-FE42-F15D-0138-D72950065DEA}"/>
              </a:ext>
            </a:extLst>
          </p:cNvPr>
          <p:cNvSpPr txBox="1"/>
          <p:nvPr/>
        </p:nvSpPr>
        <p:spPr>
          <a:xfrm>
            <a:off x="8367770" y="3870642"/>
            <a:ext cx="16741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Search Papers</a:t>
            </a:r>
            <a:endParaRPr lang="en-IN" sz="1200" b="1" err="1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20FA691-C8E0-CCF7-B83D-D8BDD12A1B5D}"/>
              </a:ext>
            </a:extLst>
          </p:cNvPr>
          <p:cNvSpPr txBox="1"/>
          <p:nvPr/>
        </p:nvSpPr>
        <p:spPr>
          <a:xfrm>
            <a:off x="8300298" y="1972636"/>
            <a:ext cx="16735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Manage Subjects</a:t>
            </a:r>
            <a:endParaRPr lang="en-IN" sz="1200" b="1" err="1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D9CC457-0045-EBBF-14B8-F676A25BAC09}"/>
              </a:ext>
            </a:extLst>
          </p:cNvPr>
          <p:cNvSpPr txBox="1"/>
          <p:nvPr/>
        </p:nvSpPr>
        <p:spPr>
          <a:xfrm>
            <a:off x="8368193" y="4400537"/>
            <a:ext cx="17989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Download papers</a:t>
            </a:r>
            <a:endParaRPr lang="en-IN" sz="1200" b="1" err="1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4262E75-12F7-F6E6-E033-E078E7B4B648}"/>
              </a:ext>
            </a:extLst>
          </p:cNvPr>
          <p:cNvSpPr txBox="1"/>
          <p:nvPr/>
        </p:nvSpPr>
        <p:spPr>
          <a:xfrm>
            <a:off x="8356903" y="4936916"/>
            <a:ext cx="19501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/>
              <a:t>Search Answers</a:t>
            </a:r>
            <a:endParaRPr lang="en-IN" sz="1200" b="1" err="1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295DC04-1C2F-3388-7C43-B23334D05A4F}"/>
              </a:ext>
            </a:extLst>
          </p:cNvPr>
          <p:cNvSpPr txBox="1"/>
          <p:nvPr/>
        </p:nvSpPr>
        <p:spPr>
          <a:xfrm>
            <a:off x="11059566" y="2609746"/>
            <a:ext cx="11324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1"/>
              <a:t>Trainer</a:t>
            </a:r>
            <a:endParaRPr lang="en-IN" sz="1600" b="1" i="1" err="1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CDBB98-E552-E7D1-3F83-A0BCFD64EA02}"/>
              </a:ext>
            </a:extLst>
          </p:cNvPr>
          <p:cNvSpPr txBox="1"/>
          <p:nvPr/>
        </p:nvSpPr>
        <p:spPr>
          <a:xfrm>
            <a:off x="10933610" y="5188608"/>
            <a:ext cx="13641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1"/>
              <a:t>Employee</a:t>
            </a:r>
            <a:endParaRPr lang="en-IN" sz="1600" b="1" i="1" err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4B8D4F9-F9B1-4838-5122-E0D13620431C}"/>
              </a:ext>
            </a:extLst>
          </p:cNvPr>
          <p:cNvSpPr txBox="1"/>
          <p:nvPr/>
        </p:nvSpPr>
        <p:spPr>
          <a:xfrm>
            <a:off x="634482" y="4277023"/>
            <a:ext cx="123587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1"/>
              <a:t>Administrator</a:t>
            </a:r>
            <a:endParaRPr lang="en-IN" sz="1600" b="1" i="1" err="1"/>
          </a:p>
        </p:txBody>
      </p: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5DCF-8373-44B4-01DC-C862E604B624}"/>
              </a:ext>
            </a:extLst>
          </p:cNvPr>
          <p:cNvSpPr txBox="1"/>
          <p:nvPr/>
        </p:nvSpPr>
        <p:spPr>
          <a:xfrm>
            <a:off x="464908" y="1040069"/>
            <a:ext cx="91752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Functional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D6190-0E3C-8538-03D0-226741787295}"/>
              </a:ext>
            </a:extLst>
          </p:cNvPr>
          <p:cNvSpPr/>
          <p:nvPr/>
        </p:nvSpPr>
        <p:spPr>
          <a:xfrm>
            <a:off x="242597" y="1455575"/>
            <a:ext cx="1950098" cy="3452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7D2B23-82D2-BDBF-336D-6E23F5E0FD61}"/>
              </a:ext>
            </a:extLst>
          </p:cNvPr>
          <p:cNvCxnSpPr>
            <a:cxnSpLocks/>
          </p:cNvCxnSpPr>
          <p:nvPr/>
        </p:nvCxnSpPr>
        <p:spPr>
          <a:xfrm>
            <a:off x="2211352" y="2108718"/>
            <a:ext cx="1390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8D4E7D-B695-9176-E63A-B6600ADD6556}"/>
              </a:ext>
            </a:extLst>
          </p:cNvPr>
          <p:cNvCxnSpPr>
            <a:cxnSpLocks/>
          </p:cNvCxnSpPr>
          <p:nvPr/>
        </p:nvCxnSpPr>
        <p:spPr>
          <a:xfrm flipH="1">
            <a:off x="2192695" y="3993496"/>
            <a:ext cx="15162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61E23-C4FB-5191-52A5-BE9AB6598233}"/>
              </a:ext>
            </a:extLst>
          </p:cNvPr>
          <p:cNvCxnSpPr>
            <a:cxnSpLocks/>
          </p:cNvCxnSpPr>
          <p:nvPr/>
        </p:nvCxnSpPr>
        <p:spPr>
          <a:xfrm>
            <a:off x="2192695" y="4513108"/>
            <a:ext cx="15162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A3C0-5604-4B9A-7DD7-74A313FB7E45}"/>
              </a:ext>
            </a:extLst>
          </p:cNvPr>
          <p:cNvSpPr/>
          <p:nvPr/>
        </p:nvSpPr>
        <p:spPr>
          <a:xfrm>
            <a:off x="3601619" y="1548882"/>
            <a:ext cx="1586201" cy="1166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C5CE5-BD28-7362-83C2-797C49D3A654}"/>
              </a:ext>
            </a:extLst>
          </p:cNvPr>
          <p:cNvSpPr/>
          <p:nvPr/>
        </p:nvSpPr>
        <p:spPr>
          <a:xfrm>
            <a:off x="3601618" y="3545644"/>
            <a:ext cx="1922105" cy="136225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AA256D-2A86-45C5-FA92-03C72063F2F2}"/>
              </a:ext>
            </a:extLst>
          </p:cNvPr>
          <p:cNvCxnSpPr>
            <a:stCxn id="19" idx="2"/>
          </p:cNvCxnSpPr>
          <p:nvPr/>
        </p:nvCxnSpPr>
        <p:spPr>
          <a:xfrm flipH="1">
            <a:off x="4394719" y="2715189"/>
            <a:ext cx="1" cy="830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9F405C-0084-E165-CF56-40046CFF639F}"/>
              </a:ext>
            </a:extLst>
          </p:cNvPr>
          <p:cNvSpPr txBox="1"/>
          <p:nvPr/>
        </p:nvSpPr>
        <p:spPr>
          <a:xfrm>
            <a:off x="681134" y="2985797"/>
            <a:ext cx="11569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/>
              <a:t>Examiner</a:t>
            </a:r>
            <a:endParaRPr lang="en-IN" sz="2000" b="1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D8BD9-A64C-729D-6D48-9F94F7FF0E4C}"/>
              </a:ext>
            </a:extLst>
          </p:cNvPr>
          <p:cNvSpPr txBox="1"/>
          <p:nvPr/>
        </p:nvSpPr>
        <p:spPr>
          <a:xfrm>
            <a:off x="2556591" y="1791478"/>
            <a:ext cx="8584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Enter</a:t>
            </a:r>
            <a:endParaRPr lang="en-IN" sz="1600" b="1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7CB79-BFFE-5DAC-168A-65843FE7A346}"/>
              </a:ext>
            </a:extLst>
          </p:cNvPr>
          <p:cNvSpPr txBox="1"/>
          <p:nvPr/>
        </p:nvSpPr>
        <p:spPr>
          <a:xfrm>
            <a:off x="3872209" y="1881871"/>
            <a:ext cx="998371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Question</a:t>
            </a:r>
          </a:p>
          <a:p>
            <a:pPr algn="l"/>
            <a:r>
              <a:rPr lang="en-US" sz="1600" b="1"/>
              <a:t>Items</a:t>
            </a:r>
            <a:endParaRPr lang="en-IN" sz="1600" b="1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12A5D2-6724-5CE9-9F74-D1FC08EAE4BD}"/>
              </a:ext>
            </a:extLst>
          </p:cNvPr>
          <p:cNvSpPr txBox="1"/>
          <p:nvPr/>
        </p:nvSpPr>
        <p:spPr>
          <a:xfrm>
            <a:off x="3858212" y="3996429"/>
            <a:ext cx="17308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Test paper Generator Agent</a:t>
            </a:r>
            <a:endParaRPr lang="en-IN" sz="1600" b="1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C444F-A156-93F2-4016-FAB5B166FA15}"/>
              </a:ext>
            </a:extLst>
          </p:cNvPr>
          <p:cNvSpPr txBox="1"/>
          <p:nvPr/>
        </p:nvSpPr>
        <p:spPr>
          <a:xfrm>
            <a:off x="2432072" y="3978361"/>
            <a:ext cx="12176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 Generator Test Paper</a:t>
            </a:r>
            <a:endParaRPr lang="en-IN" sz="1600" b="1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F60D57-9418-04F5-64E9-E071D3781813}"/>
              </a:ext>
            </a:extLst>
          </p:cNvPr>
          <p:cNvSpPr txBox="1"/>
          <p:nvPr/>
        </p:nvSpPr>
        <p:spPr>
          <a:xfrm>
            <a:off x="2286001" y="4572002"/>
            <a:ext cx="14369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Select Difficulty Level</a:t>
            </a:r>
            <a:endParaRPr lang="en-IN" sz="1600" b="1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1585CC-09A2-289D-7A16-482FE28A2CE1}"/>
              </a:ext>
            </a:extLst>
          </p:cNvPr>
          <p:cNvSpPr txBox="1"/>
          <p:nvPr/>
        </p:nvSpPr>
        <p:spPr>
          <a:xfrm>
            <a:off x="4516016" y="2985797"/>
            <a:ext cx="10730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Questions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13030-DCA9-E1D2-6B5E-81F9E36FEC9B}"/>
              </a:ext>
            </a:extLst>
          </p:cNvPr>
          <p:cNvSpPr txBox="1"/>
          <p:nvPr/>
        </p:nvSpPr>
        <p:spPr>
          <a:xfrm>
            <a:off x="6821704" y="1688841"/>
            <a:ext cx="4514762" cy="3323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Input Analysis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Content Understanding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Topic Extraction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Question Type Selection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Question Formulation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Distractor Generation (for MCQs)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Validation and Refinement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Output Delivery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b="1"/>
              <a:t>Continuous Learning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321022" y="210281"/>
            <a:ext cx="8643648" cy="368750"/>
          </a:xfrm>
        </p:spPr>
        <p:txBody>
          <a:bodyPr/>
          <a:lstStyle/>
          <a:p>
            <a:pPr algn="ctr"/>
            <a:r>
              <a:rPr lang="en-US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1321022" y="750770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Technical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D92CE-74ED-BE93-BD83-4BB0C2886CC6}"/>
              </a:ext>
            </a:extLst>
          </p:cNvPr>
          <p:cNvSpPr txBox="1"/>
          <p:nvPr/>
        </p:nvSpPr>
        <p:spPr>
          <a:xfrm rot="10800000" flipH="1" flipV="1">
            <a:off x="331238" y="2044972"/>
            <a:ext cx="5311608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accent4">
                    <a:lumMod val="90000"/>
                    <a:lumOff val="10000"/>
                  </a:schemeClr>
                </a:solidFill>
              </a:rPr>
              <a:t>Step 1.Data Collection Algorithm:</a:t>
            </a:r>
          </a:p>
          <a:p>
            <a:pPr algn="l"/>
            <a:r>
              <a:rPr lang="en-IN" sz="1400" b="1">
                <a:solidFill>
                  <a:schemeClr val="accent4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1600" b="1"/>
              <a:t>Gather data from various sources (e.g., textbooks, articles, websites) to form the basis of question generation.</a:t>
            </a:r>
            <a:endParaRPr lang="en-IN" sz="1600" b="1"/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rgbClr val="08126E"/>
                </a:solidFill>
              </a:rPr>
              <a:t>Step 2.Data Preprocessing Algorithm:</a:t>
            </a:r>
          </a:p>
          <a:p>
            <a:pPr algn="l"/>
            <a:r>
              <a:rPr lang="en-IN" sz="1400" b="1">
                <a:solidFill>
                  <a:srgbClr val="08126E"/>
                </a:solidFill>
              </a:rPr>
              <a:t>	</a:t>
            </a:r>
            <a:r>
              <a:rPr lang="en-US" sz="1600" b="1"/>
              <a:t>Clean and preprocess the collected data to make it suitable for question generation</a:t>
            </a:r>
            <a:r>
              <a:rPr lang="en-US" sz="1600" b="1">
                <a:solidFill>
                  <a:srgbClr val="08126E"/>
                </a:solidFill>
              </a:rPr>
              <a:t>.</a:t>
            </a:r>
            <a:endParaRPr lang="en-IN" sz="1600" b="1">
              <a:solidFill>
                <a:srgbClr val="08126E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rgbClr val="08126E"/>
                </a:solidFill>
              </a:rPr>
              <a:t>Step 3. Question Generation Algorithm:</a:t>
            </a:r>
          </a:p>
          <a:p>
            <a:pPr algn="l"/>
            <a:r>
              <a:rPr lang="en-US" sz="1400" b="1">
                <a:solidFill>
                  <a:srgbClr val="08126E"/>
                </a:solidFill>
              </a:rPr>
              <a:t> 	</a:t>
            </a:r>
            <a:r>
              <a:rPr lang="en-US" sz="1600" b="1"/>
              <a:t>Generate questions from the processed data using Natural Language Processing (NLP) techniques</a:t>
            </a:r>
            <a:r>
              <a:rPr lang="en-US" sz="1400" b="1">
                <a:solidFill>
                  <a:srgbClr val="08126E"/>
                </a:solidFill>
              </a:rPr>
              <a:t>.</a:t>
            </a:r>
            <a:endParaRPr lang="en-IN" sz="1400" b="1">
              <a:solidFill>
                <a:srgbClr val="08126E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rgbClr val="08126E"/>
                </a:solidFill>
              </a:rPr>
              <a:t>Step 4. Difficulty Level Assessment Algorithm:</a:t>
            </a:r>
          </a:p>
          <a:p>
            <a:pPr algn="l"/>
            <a:r>
              <a:rPr lang="en-IN" sz="1400" b="1">
                <a:solidFill>
                  <a:srgbClr val="08126E"/>
                </a:solidFill>
              </a:rPr>
              <a:t>	</a:t>
            </a:r>
            <a:r>
              <a:rPr lang="en-US" sz="1600" b="1"/>
              <a:t>Assign a difficulty level to each generated question based on complexity and context</a:t>
            </a:r>
            <a:r>
              <a:rPr lang="en-US" sz="1400" b="1">
                <a:solidFill>
                  <a:srgbClr val="08126E"/>
                </a:solidFill>
              </a:rPr>
              <a:t>.</a:t>
            </a:r>
            <a:endParaRPr lang="en-IN" sz="1400" b="1">
              <a:solidFill>
                <a:srgbClr val="08126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80A6D-1EF5-1CDF-B832-62971C2A4FC3}"/>
              </a:ext>
            </a:extLst>
          </p:cNvPr>
          <p:cNvSpPr txBox="1"/>
          <p:nvPr/>
        </p:nvSpPr>
        <p:spPr>
          <a:xfrm>
            <a:off x="4845079" y="1199508"/>
            <a:ext cx="159553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>
                <a:latin typeface="Aptos Narrow" panose="020B0004020202020204" pitchFamily="34" charset="0"/>
              </a:rPr>
              <a:t>‘ALGORITHM’</a:t>
            </a:r>
            <a:endParaRPr lang="en-IN" sz="2000" b="1" err="1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C192-B86E-6742-9482-87939CFCC2E4}"/>
              </a:ext>
            </a:extLst>
          </p:cNvPr>
          <p:cNvSpPr txBox="1"/>
          <p:nvPr/>
        </p:nvSpPr>
        <p:spPr>
          <a:xfrm>
            <a:off x="5830804" y="2114222"/>
            <a:ext cx="6466114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1">
                <a:solidFill>
                  <a:srgbClr val="08126E"/>
                </a:solidFill>
              </a:rPr>
              <a:t>Step 5.</a:t>
            </a:r>
            <a:r>
              <a:rPr lang="en-US" b="1">
                <a:solidFill>
                  <a:srgbClr val="08126E"/>
                </a:solidFill>
              </a:rPr>
              <a:t> Question Review and Filtering Algorithm:</a:t>
            </a:r>
            <a:endParaRPr lang="en-IN" b="1">
              <a:solidFill>
                <a:srgbClr val="08126E"/>
              </a:solidFill>
            </a:endParaRPr>
          </a:p>
          <a:p>
            <a:pPr algn="l"/>
            <a:r>
              <a:rPr lang="en-IN" sz="1800" b="1">
                <a:solidFill>
                  <a:srgbClr val="08126E"/>
                </a:solidFill>
              </a:rPr>
              <a:t>	</a:t>
            </a:r>
            <a:r>
              <a:rPr lang="en-US" sz="1600" b="1"/>
              <a:t>Review and filter out low-quality or redundant questions</a:t>
            </a:r>
            <a:r>
              <a:rPr lang="en-US" sz="1600" b="1">
                <a:solidFill>
                  <a:srgbClr val="08126E"/>
                </a:solidFill>
              </a:rPr>
              <a:t>.   </a:t>
            </a:r>
            <a:endParaRPr lang="en-IN" sz="1600" b="1">
              <a:solidFill>
                <a:srgbClr val="08126E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b="1">
                <a:solidFill>
                  <a:srgbClr val="08126E"/>
                </a:solidFill>
              </a:rPr>
              <a:t>Step 6. Question Personalization Algorithm:</a:t>
            </a:r>
          </a:p>
          <a:p>
            <a:pPr algn="l"/>
            <a:r>
              <a:rPr lang="en-US" sz="1800" b="1">
                <a:solidFill>
                  <a:srgbClr val="08126E"/>
                </a:solidFill>
              </a:rPr>
              <a:t>	</a:t>
            </a:r>
            <a:r>
              <a:rPr lang="en-US" sz="1600" b="1"/>
              <a:t>Tailor questions to match user preferences, learning levels, or specific requirements</a:t>
            </a:r>
            <a:r>
              <a:rPr lang="en-US" sz="1800" b="1"/>
              <a:t>.</a:t>
            </a:r>
            <a:endParaRPr lang="en-IN" sz="1800" b="1"/>
          </a:p>
          <a:p>
            <a:pPr algn="l">
              <a:lnSpc>
                <a:spcPct val="150000"/>
              </a:lnSpc>
            </a:pPr>
            <a:r>
              <a:rPr lang="en-US" sz="1800" b="1">
                <a:solidFill>
                  <a:srgbClr val="08126E"/>
                </a:solidFill>
              </a:rPr>
              <a:t>Step 7. User Feedback and Learning Loop Algorithm:</a:t>
            </a:r>
          </a:p>
          <a:p>
            <a:pPr algn="l"/>
            <a:r>
              <a:rPr lang="en-US" sz="1800" b="1">
                <a:solidFill>
                  <a:srgbClr val="08126E"/>
                </a:solidFill>
              </a:rPr>
              <a:t>	</a:t>
            </a:r>
            <a:r>
              <a:rPr lang="en-US" sz="1600" b="1"/>
              <a:t>Incorporate user feedback to improve the quality of generated questions.</a:t>
            </a:r>
            <a:endParaRPr lang="en-IN" sz="1600" b="1"/>
          </a:p>
          <a:p>
            <a:pPr algn="l"/>
            <a:r>
              <a:rPr lang="en-IN" b="1">
                <a:solidFill>
                  <a:srgbClr val="08126E"/>
                </a:solidFill>
              </a:rPr>
              <a:t>Step 8. Deployment and Scalability Algorithm:</a:t>
            </a:r>
          </a:p>
          <a:p>
            <a:pPr algn="l"/>
            <a:r>
              <a:rPr lang="en-IN" sz="1800" b="1"/>
              <a:t>                  </a:t>
            </a:r>
            <a:r>
              <a:rPr lang="en-US" sz="1600" b="1"/>
              <a:t>Ensure the application can scale efficiently and handle large volumes of users</a:t>
            </a:r>
            <a:r>
              <a:rPr lang="en-US" sz="1600"/>
              <a:t>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19225</TotalTime>
  <Words>1733</Words>
  <Application>Microsoft Office PowerPoint</Application>
  <PresentationFormat>Widescreen</PresentationFormat>
  <Paragraphs>247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 Narrow</vt:lpstr>
      <vt:lpstr>Arial</vt:lpstr>
      <vt:lpstr>Calibri</vt:lpstr>
      <vt:lpstr>Manrope</vt:lpstr>
      <vt:lpstr>Mokoto</vt:lpstr>
      <vt:lpstr>Wingdings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ulageshwarimurugappanmp@outlook.com</cp:lastModifiedBy>
  <cp:revision>60</cp:revision>
  <dcterms:created xsi:type="dcterms:W3CDTF">2023-12-01T15:20:00Z</dcterms:created>
  <dcterms:modified xsi:type="dcterms:W3CDTF">2024-09-02T08:15:42Z</dcterms:modified>
</cp:coreProperties>
</file>