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78" y="-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27228-39F1-48DC-9365-C069E5D67A7E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0665-D45C-4F8A-9FC9-1A3A48A307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09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A938-EFF3-4039-AEB3-F45F3227D94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1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5DB-8B46-4406-9BE9-7FC2BCC26CD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839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7626-2F6B-45FF-BCB6-9CB651A3E47A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879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AB3F-6B07-409B-BAE1-563E393CDDB1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348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5F38-0A21-4B24-AA16-C68F6BFD6E2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65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CD4D-E135-4DED-9AC4-D2362FF8AE38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32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ED1-62CB-43ED-A86B-E8FDF651447E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99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266-3743-43BE-8961-12066C4C05A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875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557-95CA-4B1F-9B5D-DFD54FD4FCCF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154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B534-2D48-4B6A-A743-A51533CF1944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57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752-C6BD-457E-9004-19404342D8B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76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BC86-8941-4899-ADB6-2594AD6532D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41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Исследование наносекундного поверхностного скользящего разряда в сверхзвуковом воздушном потоке с косой ударной волной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981992"/>
            <a:ext cx="7620000" cy="499018"/>
          </a:xfrm>
        </p:spPr>
        <p:txBody>
          <a:bodyPr/>
          <a:lstStyle/>
          <a:p>
            <a:r>
              <a:rPr lang="ru-RU" dirty="0" err="1" smtClean="0"/>
              <a:t>Мурсенкова</a:t>
            </a:r>
            <a:r>
              <a:rPr lang="ru-RU" dirty="0" smtClean="0"/>
              <a:t> И., Иванов И., Уланов П., </a:t>
            </a:r>
            <a:r>
              <a:rPr lang="ru-RU" dirty="0" err="1" smtClean="0"/>
              <a:t>Ляо</a:t>
            </a:r>
            <a:r>
              <a:rPr lang="ru-RU" dirty="0" smtClean="0"/>
              <a:t> Ю., Сазонов 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9715" y="819664"/>
            <a:ext cx="6912571" cy="518442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Спектры излучения</a:t>
            </a:r>
            <a:endParaRPr lang="ru-RU" sz="32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749527" y="987890"/>
            <a:ext cx="116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852030" y="5061857"/>
            <a:ext cx="8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λ,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endParaRPr lang="ru-RU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8940" y="571500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Спектры излучения в воздушном потоке (1) и в неподвижном воздухе (2). Число Маха потока 1.37, плотность 0.10 </a:t>
            </a:r>
            <a:r>
              <a:rPr lang="en-US" dirty="0" smtClean="0"/>
              <a:t>kg/m</a:t>
            </a:r>
            <a:r>
              <a:rPr lang="en-US" baseline="30000" dirty="0" smtClean="0"/>
              <a:t>3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 rot="16200000">
            <a:off x="4839943" y="1027047"/>
            <a:ext cx="220263" cy="1072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 rot="19664488">
            <a:off x="-244718" y="1338723"/>
            <a:ext cx="668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Доделать формулы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7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Определение концентрации электронов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1877785"/>
            <a:ext cx="404948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Концентрация электронов определялась по </a:t>
            </a:r>
            <a:r>
              <a:rPr lang="ru-RU" sz="2000" dirty="0" err="1" smtClean="0"/>
              <a:t>штарковскому</a:t>
            </a:r>
            <a:r>
              <a:rPr lang="ru-RU" sz="2000" dirty="0" smtClean="0"/>
              <a:t> уширению линии </a:t>
            </a:r>
            <a:r>
              <a:rPr lang="en-US" sz="2000" dirty="0" smtClean="0"/>
              <a:t>H</a:t>
            </a:r>
            <a:r>
              <a:rPr lang="el-GR" sz="2000" baseline="-25000" dirty="0" smtClean="0"/>
              <a:t>α</a:t>
            </a:r>
            <a:r>
              <a:rPr lang="ru-RU" sz="2000" dirty="0" smtClean="0"/>
              <a:t> </a:t>
            </a:r>
            <a:r>
              <a:rPr lang="en-US" sz="2000" dirty="0" smtClean="0"/>
              <a:t> (656,3 </a:t>
            </a:r>
            <a:r>
              <a:rPr lang="ru-RU" sz="2000" dirty="0" smtClean="0"/>
              <a:t>нм)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14458" y="2830285"/>
            <a:ext cx="40494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Линия </a:t>
            </a:r>
            <a:r>
              <a:rPr lang="ru-RU" sz="2000" dirty="0" err="1" smtClean="0"/>
              <a:t>аппроксимировалась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гауссовским</a:t>
            </a:r>
            <a:r>
              <a:rPr lang="ru-RU" sz="2000" dirty="0" smtClean="0"/>
              <a:t> профилем 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72243" y="4354285"/>
            <a:ext cx="436517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Определялась полуширина профиля и высчитывалась концентрация электронов по формуле:</a:t>
            </a:r>
            <a:endParaRPr lang="ru-RU" sz="2000" dirty="0"/>
          </a:p>
        </p:txBody>
      </p:sp>
      <p:cxnSp>
        <p:nvCxnSpPr>
          <p:cNvPr id="10" name="Прямая соединительная линия 9"/>
          <p:cNvCxnSpPr>
            <a:stCxn id="7" idx="1"/>
            <a:endCxn id="6" idx="3"/>
          </p:cNvCxnSpPr>
          <p:nvPr/>
        </p:nvCxnSpPr>
        <p:spPr>
          <a:xfrm rot="10800000">
            <a:off x="5078186" y="2385618"/>
            <a:ext cx="1736272" cy="798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1"/>
            <a:endCxn id="8" idx="3"/>
          </p:cNvCxnSpPr>
          <p:nvPr/>
        </p:nvCxnSpPr>
        <p:spPr>
          <a:xfrm rot="10800000" flipV="1">
            <a:off x="5437414" y="3184227"/>
            <a:ext cx="1377044" cy="1677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576" y="5517232"/>
            <a:ext cx="6624736" cy="8748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20" name="TextBox 19"/>
          <p:cNvSpPr txBox="1"/>
          <p:nvPr/>
        </p:nvSpPr>
        <p:spPr>
          <a:xfrm rot="19664488">
            <a:off x="32868" y="4718737"/>
            <a:ext cx="668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Доделать формулы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78486" y="4898572"/>
            <a:ext cx="38698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/>
              <a:t>Значения для концентрации электронов:</a:t>
            </a:r>
            <a:r>
              <a:rPr lang="en-US" sz="2400" dirty="0" smtClean="0"/>
              <a:t>  </a:t>
            </a:r>
            <a:r>
              <a:rPr lang="ru-RU" sz="2400" b="1" u="sng" dirty="0" smtClean="0"/>
              <a:t>(</a:t>
            </a:r>
            <a:r>
              <a:rPr lang="ru-RU" sz="2400" b="1" u="sng" dirty="0" smtClean="0"/>
              <a:t>0.7 – 1.4) </a:t>
            </a:r>
            <a:r>
              <a:rPr lang="ru-RU" sz="2400" b="1" u="sng" dirty="0" err="1" smtClean="0"/>
              <a:t>х</a:t>
            </a:r>
            <a:r>
              <a:rPr lang="ru-RU" sz="2400" b="1" u="sng" dirty="0" smtClean="0"/>
              <a:t> 10</a:t>
            </a:r>
            <a:r>
              <a:rPr lang="en-US" sz="2400" b="1" u="sng" dirty="0" smtClean="0"/>
              <a:t>^15 </a:t>
            </a:r>
            <a:r>
              <a:rPr lang="ru-RU" sz="2400" b="1" u="sng" dirty="0" smtClean="0"/>
              <a:t>см</a:t>
            </a:r>
            <a:r>
              <a:rPr lang="en-US" sz="2400" b="1" u="sng" dirty="0" smtClean="0"/>
              <a:t>^-3</a:t>
            </a:r>
            <a:endParaRPr lang="ru-RU" sz="2400" b="1" u="sng" dirty="0"/>
          </a:p>
        </p:txBody>
      </p:sp>
      <p:cxnSp>
        <p:nvCxnSpPr>
          <p:cNvPr id="24" name="Прямая соединительная линия 23"/>
          <p:cNvCxnSpPr>
            <a:stCxn id="8" idx="3"/>
            <a:endCxn id="21" idx="1"/>
          </p:cNvCxnSpPr>
          <p:nvPr/>
        </p:nvCxnSpPr>
        <p:spPr>
          <a:xfrm>
            <a:off x="5437414" y="4862117"/>
            <a:ext cx="2041072" cy="636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9715" y="933967"/>
            <a:ext cx="6912571" cy="5184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Определение энергии электронов</a:t>
            </a:r>
            <a:endParaRPr lang="ru-RU" sz="3200" b="1" u="sng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635227" y="1200165"/>
            <a:ext cx="7112931" cy="5210742"/>
            <a:chOff x="2635227" y="1069533"/>
            <a:chExt cx="7112931" cy="521074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902529" y="1420586"/>
              <a:ext cx="3673928" cy="4016828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6728" y="5910943"/>
              <a:ext cx="594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Непрерывная часть спектра – 200 – 900 нм 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5227" y="1069533"/>
              <a:ext cx="1169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е</a:t>
              </a:r>
              <a:r>
                <a:rPr lang="ru-RU" sz="2400" i="1" dirty="0" smtClean="0"/>
                <a:t>.</a:t>
              </a:r>
              <a:r>
                <a:rPr lang="ru-RU" sz="2400" dirty="0" smtClean="0"/>
                <a:t> </a:t>
              </a:r>
              <a:endParaRPr lang="ru-RU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2030" y="5061857"/>
              <a:ext cx="89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</a:t>
              </a:r>
              <a:r>
                <a:rPr lang="ru-RU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нм</a:t>
              </a:r>
              <a:endParaRPr lang="ru-RU" sz="2400" i="1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Причины возникновения непрерывного спектра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14500" y="524147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Тормозной спектр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24698" y="5295900"/>
            <a:ext cx="32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Рекомбинационный спектр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Методика обработки спектра для определения энергии электронов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71499" y="2090055"/>
            <a:ext cx="53067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 Спектры излучения нормировались на определенную длину волны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 На получившийся спектр наносятся теоретические зависимости для разных энергий электронов</a:t>
            </a:r>
          </a:p>
          <a:p>
            <a:r>
              <a:rPr lang="ru-RU" sz="2800" u="sng" dirty="0" smtClean="0"/>
              <a:t>Теоретическая зависимость: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8956" y="1773278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9664488">
            <a:off x="32868" y="4718737"/>
            <a:ext cx="668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Доделать формулы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Актуальность применения поверхностных разрядов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303210" y="2177425"/>
            <a:ext cx="6117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Воздействие на режимы течения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</a:t>
            </a:r>
            <a:r>
              <a:rPr lang="ru-RU" sz="2400" dirty="0" err="1"/>
              <a:t>ламинарно</a:t>
            </a:r>
            <a:r>
              <a:rPr lang="ru-RU" sz="2400" dirty="0"/>
              <a:t> – турбулентным переходом в пограничном </a:t>
            </a:r>
            <a:r>
              <a:rPr lang="ru-RU" sz="2400" dirty="0" smtClean="0"/>
              <a:t>слое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положением зон отрыва и ударных </a:t>
            </a:r>
            <a:r>
              <a:rPr lang="ru-RU" sz="2400" dirty="0" smtClean="0"/>
              <a:t>волн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процессами горения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10000" b="90000" l="2500" r="99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2319" y="2620980"/>
            <a:ext cx="2987824" cy="19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89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Цель работы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67542" y="2139043"/>
            <a:ext cx="7805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 С помощью методов эмиссионной спектроскопии оценить характер разряда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Анализ развития поверхностного скользящего разряда наносекундной длительности в сверхзвуковом потоке воздуха с наклонной ударной волной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Определение структуры поля течения после разряда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Диагностика параметров плазмы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75191" y="1887330"/>
            <a:ext cx="523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эффективного использования поверхностного разряда необходима диагностика параметров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09359" y="2986391"/>
            <a:ext cx="541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Преимущество бесконтактных методов исследования плазмы – отсутствие возмущений объекта диагностической аппаратурой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191" y="4328636"/>
            <a:ext cx="4810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Энергия электронов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4406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003752" y="1987691"/>
            <a:ext cx="8184496" cy="3823537"/>
            <a:chOff x="579279" y="1549679"/>
            <a:chExt cx="8184496" cy="382353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9279" y="1556792"/>
              <a:ext cx="7988664" cy="38164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Прямая со стрелкой 8"/>
            <p:cNvCxnSpPr/>
            <p:nvPr/>
          </p:nvCxnSpPr>
          <p:spPr>
            <a:xfrm>
              <a:off x="7883607" y="2204864"/>
              <a:ext cx="61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7883607" y="1592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27438" y="2204864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1438" y="1549679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6156" y="1399324"/>
            <a:ext cx="717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Ударная труба с разрядной камерой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1610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656693" y="6156295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Подаваемое напряжение 25 </a:t>
            </a:r>
            <a:r>
              <a:rPr lang="ru-RU" sz="2000" dirty="0" err="1" smtClean="0"/>
              <a:t>кВ.</a:t>
            </a: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548681" y="1648632"/>
            <a:ext cx="7976153" cy="4567073"/>
            <a:chOff x="3088295" y="1885735"/>
            <a:chExt cx="6693467" cy="406287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295" y="1885735"/>
              <a:ext cx="5745549" cy="4062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Прямая со стрелкой 12"/>
            <p:cNvCxnSpPr/>
            <p:nvPr/>
          </p:nvCxnSpPr>
          <p:spPr>
            <a:xfrm flipV="1">
              <a:off x="8921371" y="2073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 flipV="1">
              <a:off x="9227371" y="2379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45425" y="269553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9202" y="2041218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48681" y="1289169"/>
            <a:ext cx="669674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solidFill>
                  <a:prstClr val="black"/>
                </a:solidFill>
              </a:rPr>
              <a:t>Схема разрядной камеры (вид сверху</a:t>
            </a:r>
            <a:r>
              <a:rPr lang="ru-RU" b="1" i="1" dirty="0" smtClean="0">
                <a:solidFill>
                  <a:prstClr val="black"/>
                </a:solidFill>
              </a:rPr>
              <a:t>)</a:t>
            </a:r>
            <a:endParaRPr lang="ru-RU" b="1" i="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5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Регистрация эмиссионных спектров</a:t>
            </a:r>
            <a:endParaRPr lang="ru-RU" sz="3200" b="1" u="sng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3893" y="1833631"/>
            <a:ext cx="8304213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692847" y="1326106"/>
            <a:ext cx="1005641" cy="1015049"/>
            <a:chOff x="8100392" y="913151"/>
            <a:chExt cx="1005641" cy="1015049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774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Оборудование 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72160" y="1889760"/>
            <a:ext cx="7838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Спектрометр </a:t>
            </a:r>
            <a:r>
              <a:rPr lang="en-US" sz="2400" dirty="0" smtClean="0"/>
              <a:t>AvaSpec-2048</a:t>
            </a:r>
            <a:r>
              <a:rPr lang="ru-RU" sz="2400" dirty="0"/>
              <a:t> </a:t>
            </a:r>
            <a:r>
              <a:rPr lang="ru-RU" sz="2400" dirty="0" smtClean="0"/>
              <a:t>с диапазоном регистрации излучения 200 – 1100 </a:t>
            </a:r>
            <a:r>
              <a:rPr lang="ru-RU" sz="2400" dirty="0" err="1" smtClean="0"/>
              <a:t>нм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Специальный шунт регистрировал ток разряда, данные выводились на осциллограф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Фотокамеры фиксировали излучение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Высокоскоростной камерой ( частота кадров 150000 кадров в секунду, время экспозиции 1 </a:t>
            </a:r>
            <a:r>
              <a:rPr lang="ru-RU" sz="2400" dirty="0" err="1" smtClean="0"/>
              <a:t>мкс</a:t>
            </a:r>
            <a:r>
              <a:rPr lang="ru-RU" sz="2400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Эволюция структуры потока регистрировалась с помощью высокоскоростного теневого изображения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4002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Схема течения в разрядной камере</a:t>
            </a:r>
            <a:endParaRPr lang="ru-RU" sz="32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150" y="1570870"/>
            <a:ext cx="6643364" cy="333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Группа 6"/>
          <p:cNvGrpSpPr/>
          <p:nvPr/>
        </p:nvGrpSpPr>
        <p:grpSpPr>
          <a:xfrm>
            <a:off x="7472127" y="1570870"/>
            <a:ext cx="1005641" cy="1015049"/>
            <a:chOff x="8100392" y="913151"/>
            <a:chExt cx="1005641" cy="1015049"/>
          </a:xfrm>
        </p:grpSpPr>
        <p:cxnSp>
          <p:nvCxnSpPr>
            <p:cNvPr id="8" name="Прямая со стрелкой 7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1431" y="4725848"/>
            <a:ext cx="3868822" cy="181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8548893" y="3619955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Фотоизображение свечения разряда на верхней стенке </a:t>
            </a:r>
          </a:p>
          <a:p>
            <a:pPr algn="r"/>
            <a:r>
              <a:rPr lang="ru-RU" dirty="0"/>
              <a:t>в разрядной камере</a:t>
            </a:r>
          </a:p>
        </p:txBody>
      </p:sp>
    </p:spTree>
    <p:extLst>
      <p:ext uri="{BB962C8B-B14F-4D97-AF65-F5344CB8AC3E}">
        <p14:creationId xmlns:p14="http://schemas.microsoft.com/office/powerpoint/2010/main" xmlns="" val="9005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380</Words>
  <Application>Microsoft Office PowerPoint</Application>
  <PresentationFormat>Произвольный</PresentationFormat>
  <Paragraphs>85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Исследование наносекундного поверхностного скользящего разряда в сверхзвуковом воздушном потоке с косой ударной волной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наносекундного поверхностного скользящего разряда в сверхзвуковом воздушном потоке с косой ударной волной</dc:title>
  <dc:creator>Наталья Скворцова</dc:creator>
  <cp:lastModifiedBy>VNIIEM</cp:lastModifiedBy>
  <cp:revision>26</cp:revision>
  <dcterms:created xsi:type="dcterms:W3CDTF">2020-09-09T17:33:19Z</dcterms:created>
  <dcterms:modified xsi:type="dcterms:W3CDTF">2020-09-10T13:18:24Z</dcterms:modified>
</cp:coreProperties>
</file>