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70" r:id="rId14"/>
    <p:sldId id="268" r:id="rId15"/>
    <p:sldId id="272" r:id="rId16"/>
    <p:sldId id="271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579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27228-39F1-48DC-9365-C069E5D67A7E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0665-D45C-4F8A-9FC9-1A3A48A307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A938-EFF3-4039-AEB3-F45F3227D94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5DB-8B46-4406-9BE9-7FC2BCC26CD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7626-2F6B-45FF-BCB6-9CB651A3E47A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9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AB3F-6B07-409B-BAE1-563E393CDDB1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8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5F38-0A21-4B24-AA16-C68F6BFD6E2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CD4D-E135-4DED-9AC4-D2362FF8AE38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21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ED1-62CB-43ED-A86B-E8FDF651447E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97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266-3743-43BE-8961-12066C4C05A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75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557-95CA-4B1F-9B5D-DFD54FD4FCCF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4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B534-2D48-4B6A-A743-A51533CF1944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752-C6BD-457E-9004-19404342D8B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3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BC86-8941-4899-ADB6-2594AD6532D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1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Исследование наносекундного поверхностного скользящего разряда в сверхзвуковом воздушном потоке с косой ударной волной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981992"/>
            <a:ext cx="7620000" cy="499018"/>
          </a:xfrm>
        </p:spPr>
        <p:txBody>
          <a:bodyPr/>
          <a:lstStyle/>
          <a:p>
            <a:r>
              <a:rPr lang="ru-RU" dirty="0" err="1" smtClean="0"/>
              <a:t>Мурсенкова</a:t>
            </a:r>
            <a:r>
              <a:rPr lang="ru-RU" dirty="0" smtClean="0"/>
              <a:t> И., Иванов И., Уланов П., </a:t>
            </a:r>
            <a:r>
              <a:rPr lang="ru-RU" dirty="0" err="1" smtClean="0"/>
              <a:t>Ляо</a:t>
            </a:r>
            <a:r>
              <a:rPr lang="ru-RU" dirty="0" smtClean="0"/>
              <a:t> Ю., Сазонов 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15" y="819664"/>
            <a:ext cx="6912571" cy="518442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Спектры излучения</a:t>
            </a:r>
            <a:endParaRPr lang="ru-RU" sz="32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749527" y="987890"/>
            <a:ext cx="116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о.е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852030" y="5061857"/>
            <a:ext cx="8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λ,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endParaRPr lang="ru-RU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8940" y="571500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Спектры излучения в воздушном потоке (1) и в неподвижном воздухе (2). Число Маха потока 1.37, плотность 0.10 </a:t>
            </a:r>
            <a:r>
              <a:rPr lang="en-US" dirty="0" smtClean="0"/>
              <a:t>kg/m</a:t>
            </a:r>
            <a:r>
              <a:rPr lang="en-US" baseline="30000" dirty="0" smtClean="0"/>
              <a:t>3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 rot="16200000">
            <a:off x="4839943" y="1027047"/>
            <a:ext cx="220263" cy="1072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05011" y="1039985"/>
                <a:ext cx="1490126" cy="37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  <m:sup/>
                      </m:sSup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𝐶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11" y="1039985"/>
                <a:ext cx="1490126" cy="375359"/>
              </a:xfrm>
              <a:prstGeom prst="rect">
                <a:avLst/>
              </a:prstGeom>
              <a:blipFill>
                <a:blip r:embed="rId3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>
            <a:off x="6112290" y="1480228"/>
            <a:ext cx="147000" cy="694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313681" y="1480228"/>
            <a:ext cx="782319" cy="500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801360" y="1981200"/>
            <a:ext cx="98770" cy="37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6990080" y="1472902"/>
            <a:ext cx="246483" cy="41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766560" y="2733040"/>
            <a:ext cx="829485" cy="274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181302" y="2733040"/>
            <a:ext cx="414743" cy="678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7467600" y="2733040"/>
            <a:ext cx="128445" cy="698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728211" y="1139537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11" y="1139537"/>
                <a:ext cx="807151" cy="310018"/>
              </a:xfrm>
              <a:prstGeom prst="rect">
                <a:avLst/>
              </a:prstGeom>
              <a:blipFill>
                <a:blip r:embed="rId4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556498" y="1607913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𝐶𝑢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98" y="1607913"/>
                <a:ext cx="807151" cy="310018"/>
              </a:xfrm>
              <a:prstGeom prst="rect">
                <a:avLst/>
              </a:prstGeom>
              <a:blipFill>
                <a:blip r:embed="rId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985097" y="1085457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97" y="1085457"/>
                <a:ext cx="807151" cy="310018"/>
              </a:xfrm>
              <a:prstGeom prst="rect">
                <a:avLst/>
              </a:prstGeom>
              <a:blipFill>
                <a:blip r:embed="rId6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192469" y="2356221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𝑁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469" y="2356221"/>
                <a:ext cx="807151" cy="310018"/>
              </a:xfrm>
              <a:prstGeom prst="rect">
                <a:avLst/>
              </a:prstGeom>
              <a:blipFill>
                <a:blip r:embed="rId7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72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Определение концентрации электронов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1877785"/>
            <a:ext cx="404948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Концентрация электронов определялась по </a:t>
            </a:r>
            <a:r>
              <a:rPr lang="ru-RU" sz="2000" dirty="0" err="1" smtClean="0"/>
              <a:t>штарковскому</a:t>
            </a:r>
            <a:r>
              <a:rPr lang="ru-RU" sz="2000" dirty="0" smtClean="0"/>
              <a:t> уширению линии </a:t>
            </a:r>
            <a:r>
              <a:rPr lang="en-US" sz="2000" dirty="0" smtClean="0"/>
              <a:t>H</a:t>
            </a:r>
            <a:r>
              <a:rPr lang="el-GR" sz="2000" baseline="-25000" dirty="0" smtClean="0"/>
              <a:t>α</a:t>
            </a:r>
            <a:r>
              <a:rPr lang="ru-RU" sz="2000" dirty="0" smtClean="0"/>
              <a:t> </a:t>
            </a:r>
            <a:r>
              <a:rPr lang="en-US" sz="2000" dirty="0" smtClean="0"/>
              <a:t> (656,3 </a:t>
            </a:r>
            <a:r>
              <a:rPr lang="ru-RU" sz="2000" dirty="0" smtClean="0"/>
              <a:t>нм)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14458" y="2830285"/>
            <a:ext cx="40494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Линия </a:t>
            </a:r>
            <a:r>
              <a:rPr lang="ru-RU" sz="2000" dirty="0" err="1" smtClean="0"/>
              <a:t>аппроксимировалась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гауссовским</a:t>
            </a:r>
            <a:r>
              <a:rPr lang="ru-RU" sz="2000" dirty="0" smtClean="0"/>
              <a:t> профилем 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1760" y="3865594"/>
                <a:ext cx="6309359" cy="14833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Определялась полуширина профиля и высчитывалась концентрация электронов по формуле</a:t>
                </a:r>
                <a:r>
                  <a:rPr lang="ru-RU" sz="2000" dirty="0" smtClean="0"/>
                  <a:t>:</a:t>
                </a:r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,где  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3865594"/>
                <a:ext cx="6309359" cy="1483355"/>
              </a:xfrm>
              <a:prstGeom prst="rect">
                <a:avLst/>
              </a:prstGeom>
              <a:blipFill>
                <a:blip r:embed="rId2"/>
                <a:stretch>
                  <a:fillRect t="-1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>
            <a:stCxn id="7" idx="1"/>
            <a:endCxn id="6" idx="3"/>
          </p:cNvCxnSpPr>
          <p:nvPr/>
        </p:nvCxnSpPr>
        <p:spPr>
          <a:xfrm rot="10800000">
            <a:off x="5078186" y="2385618"/>
            <a:ext cx="1736272" cy="798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1"/>
            <a:endCxn id="8" idx="3"/>
          </p:cNvCxnSpPr>
          <p:nvPr/>
        </p:nvCxnSpPr>
        <p:spPr>
          <a:xfrm flipH="1">
            <a:off x="6421119" y="3184228"/>
            <a:ext cx="393339" cy="1423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78486" y="4898572"/>
                <a:ext cx="3869871" cy="12141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Значения для концентрации электронов:</a:t>
                </a:r>
                <a:r>
                  <a:rPr lang="en-US" sz="2400" dirty="0" smtClean="0"/>
                  <a:t>  </a:t>
                </a:r>
                <a:r>
                  <a:rPr lang="ru-RU" sz="2400" b="1" u="sng" dirty="0" smtClean="0"/>
                  <a:t>(0.7 – 1.4) </a:t>
                </a:r>
                <a14:m>
                  <m:oMath xmlns:m="http://schemas.openxmlformats.org/officeDocument/2006/math">
                    <m:r>
                      <a:rPr lang="en-US" sz="2400" b="1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ru-RU" sz="2400" b="1" u="sng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86" y="4898572"/>
                <a:ext cx="3869871" cy="1214115"/>
              </a:xfrm>
              <a:prstGeom prst="rect">
                <a:avLst/>
              </a:prstGeom>
              <a:blipFill>
                <a:blip r:embed="rId3"/>
                <a:stretch>
                  <a:fillRect l="-2355" t="-3483" b="-99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/>
          <p:cNvCxnSpPr>
            <a:stCxn id="8" idx="3"/>
            <a:endCxn id="21" idx="1"/>
          </p:cNvCxnSpPr>
          <p:nvPr/>
        </p:nvCxnSpPr>
        <p:spPr>
          <a:xfrm>
            <a:off x="6421119" y="4607272"/>
            <a:ext cx="1057367" cy="89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15" y="933967"/>
            <a:ext cx="6912571" cy="5184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Определение энергии электронов</a:t>
            </a:r>
            <a:endParaRPr lang="ru-RU" sz="3200" b="1" u="sng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635227" y="1200165"/>
            <a:ext cx="7112931" cy="5210742"/>
            <a:chOff x="2635227" y="1069533"/>
            <a:chExt cx="7112931" cy="521074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902529" y="1420586"/>
              <a:ext cx="3673928" cy="4016828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6728" y="5910943"/>
              <a:ext cx="594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Непрерывная часть спектра – 200 – 900 нм 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5227" y="1069533"/>
              <a:ext cx="1169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о.е</a:t>
              </a:r>
              <a:r>
                <a:rPr lang="ru-RU" sz="2400" i="1" dirty="0" smtClean="0"/>
                <a:t>.</a:t>
              </a:r>
              <a:r>
                <a:rPr lang="ru-RU" sz="2400" dirty="0" smtClean="0"/>
                <a:t> </a:t>
              </a:r>
              <a:endParaRPr lang="ru-RU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2030" y="5061857"/>
              <a:ext cx="89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</a:t>
              </a:r>
              <a:r>
                <a:rPr lang="ru-RU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endParaRPr lang="ru-RU" sz="2400" i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Причины возникновения непрерывного спектра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14500" y="524147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Тормозной спектр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24698" y="5295900"/>
            <a:ext cx="32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Рекомбинационный спектр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1524182"/>
            <a:ext cx="3321834" cy="37172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701548">
            <a:off x="6107285" y="2917830"/>
            <a:ext cx="425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Вставить пример рекомбинационного спектра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Методика обработки спектра для определения энергии электронов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738" y="2088078"/>
            <a:ext cx="53067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 Спектры излучения нормировались на определенную длину </a:t>
            </a:r>
            <a:r>
              <a:rPr lang="ru-RU" sz="2800" dirty="0" smtClean="0"/>
              <a:t>волны.</a:t>
            </a: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 На получившийся спектр наносятся теоретические зависимости для разных энергий </a:t>
            </a:r>
            <a:r>
              <a:rPr lang="ru-RU" sz="2800" dirty="0" smtClean="0"/>
              <a:t>электронов.</a:t>
            </a:r>
            <a:endParaRPr lang="ru-RU" sz="2800" dirty="0" smtClean="0"/>
          </a:p>
          <a:p>
            <a:r>
              <a:rPr lang="ru-RU" sz="2800" u="sng" dirty="0" smtClean="0"/>
              <a:t>Теоретическая зависимость: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56" y="1773278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93738" y="5689489"/>
                <a:ext cx="4637808" cy="945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8" y="5689489"/>
                <a:ext cx="4637808" cy="945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/>
              <a:t>Газодинамический поток после разряда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499153" y="1915049"/>
            <a:ext cx="7740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/>
              <a:t>Динамика газового потока после импульсной ионизации исследовалась с помощью высокоскоростного теневого метода.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/>
              <a:t>В результате образуется квазистационарное сверхзвуковое течение длительностью 100-500 </a:t>
            </a:r>
            <a:r>
              <a:rPr lang="ru-RU" sz="2400" dirty="0" err="1" smtClean="0"/>
              <a:t>мкс</a:t>
            </a:r>
            <a:r>
              <a:rPr lang="ru-RU" sz="2400" dirty="0"/>
              <a:t> </a:t>
            </a:r>
            <a:r>
              <a:rPr lang="ru-RU" sz="2400" dirty="0" smtClean="0"/>
              <a:t>после дифракции плоской ударной волны на препятствие.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/>
              <a:t>Быстрое выделение энергии вблизи наклонной ударной волны с изменением параметров газа приводит к генерированию сильной ударной волны взрывного типа.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954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Выводы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936240" y="374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52930" y="1849321"/>
                <a:ext cx="9031025" cy="379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 smtClean="0"/>
                  <a:t>Исследован поверхностный скользящий разряд наносекундной длительности в сверхзвуковых потоках воздуха и неподвижном воздухе с наклонной ударной волной в канале.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Концентрация электронов в канале разряда составляла </a:t>
                </a:r>
                <a:r>
                  <a:rPr lang="ru-RU" sz="2400" b="1" dirty="0"/>
                  <a:t>(0.7 – 1.4)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 smtClean="0"/>
                  <a:t>Энергия </a:t>
                </a:r>
                <a:r>
                  <a:rPr lang="ru-RU" sz="2400" dirty="0"/>
                  <a:t>электронов составляла </a:t>
                </a:r>
                <a:r>
                  <a:rPr lang="ru-RU" sz="2400" b="1" dirty="0"/>
                  <a:t>1,8-2,2 </a:t>
                </a:r>
                <a:r>
                  <a:rPr lang="ru-RU" sz="2400" b="1" dirty="0" smtClean="0"/>
                  <a:t>эВ.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 smtClean="0"/>
                  <a:t>Канал </a:t>
                </a:r>
                <a:r>
                  <a:rPr lang="ru-RU" sz="2400" dirty="0"/>
                  <a:t>локализованного разряда генерирует сильную ударную волну в потоке, приводящую к перестройке ударно-волновой структуры потока в течение </a:t>
                </a:r>
                <a:r>
                  <a:rPr lang="ru-RU" sz="2400" dirty="0" smtClean="0"/>
                  <a:t>100 </a:t>
                </a:r>
                <a:r>
                  <a:rPr lang="ru-RU" sz="2400" dirty="0" err="1"/>
                  <a:t>мкс</a:t>
                </a:r>
                <a:r>
                  <a:rPr lang="ru-RU" sz="2400" dirty="0"/>
                  <a:t> и последующей релаксации до стационарной конфигурации.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30" y="1849321"/>
                <a:ext cx="9031025" cy="3799438"/>
              </a:xfrm>
              <a:prstGeom prst="rect">
                <a:avLst/>
              </a:prstGeom>
              <a:blipFill>
                <a:blip r:embed="rId2"/>
                <a:stretch>
                  <a:fillRect l="-945" t="-1282" r="-68" b="-2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18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Спектр тормозного излучения</a:t>
            </a:r>
            <a:endParaRPr lang="ru-RU" sz="3200" b="1" u="sng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" y="2511424"/>
            <a:ext cx="4640898" cy="3228976"/>
          </a:xfrm>
          <a:prstGeom prst="rect">
            <a:avLst/>
          </a:prstGeom>
          <a:noFill/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667952"/>
            <a:ext cx="4826000" cy="291592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777096" y="1308892"/>
                <a:ext cx="4637808" cy="945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096" y="1308892"/>
                <a:ext cx="4637808" cy="945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12609" y="5697032"/>
            <a:ext cx="385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1 Зависимость интенсивности тормозного спектра от энергии электронов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8240" y="5735486"/>
            <a:ext cx="385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1 Зависимость интенсивности тормозного спектра от длины волны</a:t>
            </a:r>
            <a:endParaRPr lang="ru-RU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Актуальность применения поверхностных разрядов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303210" y="2177425"/>
            <a:ext cx="6117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Воздействие на режимы </a:t>
            </a:r>
            <a:r>
              <a:rPr lang="ru-RU" sz="2400" dirty="0" smtClean="0"/>
              <a:t>течения.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</a:t>
            </a:r>
            <a:r>
              <a:rPr lang="ru-RU" sz="2400" dirty="0" err="1"/>
              <a:t>ламинарно</a:t>
            </a:r>
            <a:r>
              <a:rPr lang="ru-RU" sz="2400" dirty="0"/>
              <a:t> – турбулентным переходом в пограничном </a:t>
            </a:r>
            <a:r>
              <a:rPr lang="ru-RU" sz="2400" dirty="0" smtClean="0"/>
              <a:t>слое.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положением зон отрыва и ударных </a:t>
            </a:r>
            <a:r>
              <a:rPr lang="ru-RU" sz="2400" dirty="0" smtClean="0"/>
              <a:t>волн.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процессами </a:t>
            </a:r>
            <a:r>
              <a:rPr lang="ru-RU" sz="2400" dirty="0" smtClean="0"/>
              <a:t>горения.</a:t>
            </a:r>
            <a:endParaRPr lang="ru-RU" sz="2400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9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19" y="2620980"/>
            <a:ext cx="2987824" cy="19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2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Цель работы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67542" y="2139043"/>
            <a:ext cx="7805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С помощью методов эмиссионной спектроскопии оценить характер </a:t>
            </a:r>
            <a:r>
              <a:rPr lang="ru-RU" sz="2400" dirty="0" smtClean="0"/>
              <a:t>и параметры разряда.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Анализ развития поверхностного скользящего разряда наносекундной длительности в сверхзвуковом потоке воздуха с наклонной ударной </a:t>
            </a:r>
            <a:r>
              <a:rPr lang="ru-RU" sz="2400" dirty="0" smtClean="0"/>
              <a:t>волной.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Определение структуры поля течения после </a:t>
            </a:r>
            <a:r>
              <a:rPr lang="ru-RU" sz="2400" dirty="0" smtClean="0"/>
              <a:t>разряда.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Диагностика </a:t>
            </a:r>
            <a:r>
              <a:rPr lang="ru-RU" sz="3200" b="1" u="sng" dirty="0" smtClean="0"/>
              <a:t>параметров разряда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75191" y="1887330"/>
            <a:ext cx="523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эффективного использования поверхностного разряда необходима диагностика </a:t>
            </a:r>
            <a:r>
              <a:rPr lang="ru-RU" sz="2400" dirty="0" smtClean="0"/>
              <a:t>параметров.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09359" y="2986391"/>
            <a:ext cx="541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Преимущество бесконтактных методов исследования плазмы – отсутствие возмущений объекта диагностической </a:t>
            </a:r>
            <a:r>
              <a:rPr lang="ru-RU" sz="2400" dirty="0" smtClean="0"/>
              <a:t>аппаратурой.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75191" y="4328636"/>
            <a:ext cx="4810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Энергия электронов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060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003752" y="1987691"/>
            <a:ext cx="8184496" cy="3823537"/>
            <a:chOff x="579279" y="1549679"/>
            <a:chExt cx="8184496" cy="382353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79" y="1556792"/>
              <a:ext cx="7988664" cy="38164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Прямая со стрелкой 8"/>
            <p:cNvCxnSpPr/>
            <p:nvPr/>
          </p:nvCxnSpPr>
          <p:spPr>
            <a:xfrm>
              <a:off x="7883607" y="2204864"/>
              <a:ext cx="61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7883607" y="1592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27438" y="2204864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1438" y="1549679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6156" y="1399324"/>
            <a:ext cx="717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Ударная труба с разрядной камерой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6100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656693" y="6156295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Подаваемое напряжение 25 </a:t>
            </a:r>
            <a:r>
              <a:rPr lang="ru-RU" sz="2000" dirty="0" err="1" smtClean="0"/>
              <a:t>кВ.</a:t>
            </a: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548681" y="1648632"/>
            <a:ext cx="7976153" cy="4567073"/>
            <a:chOff x="3088295" y="1885735"/>
            <a:chExt cx="6693467" cy="406287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295" y="1885735"/>
              <a:ext cx="5745549" cy="4062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Прямая со стрелкой 12"/>
            <p:cNvCxnSpPr/>
            <p:nvPr/>
          </p:nvCxnSpPr>
          <p:spPr>
            <a:xfrm flipV="1">
              <a:off x="8921371" y="2073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 flipV="1">
              <a:off x="9227371" y="2379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45425" y="269553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9202" y="2041218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48681" y="1289169"/>
            <a:ext cx="669674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solidFill>
                  <a:prstClr val="black"/>
                </a:solidFill>
              </a:rPr>
              <a:t>Схема разрядной камеры (вид сверху</a:t>
            </a:r>
            <a:r>
              <a:rPr lang="ru-RU" b="1" i="1" dirty="0" smtClean="0">
                <a:solidFill>
                  <a:prstClr val="black"/>
                </a:solidFill>
              </a:rPr>
              <a:t>)</a:t>
            </a:r>
            <a:endParaRPr lang="ru-RU" b="1" i="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52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Регистрация эмиссионных спектров</a:t>
            </a:r>
            <a:endParaRPr lang="ru-RU" sz="3200" b="1" u="sng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93" y="1833631"/>
            <a:ext cx="8304213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692847" y="1326106"/>
            <a:ext cx="1005641" cy="1015049"/>
            <a:chOff x="8100392" y="913151"/>
            <a:chExt cx="1005641" cy="1015049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48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Оборудование 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72160" y="1889760"/>
            <a:ext cx="7838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Спектрометр </a:t>
            </a:r>
            <a:r>
              <a:rPr lang="en-US" sz="2400" dirty="0" smtClean="0"/>
              <a:t>AvaSpec-2048</a:t>
            </a:r>
            <a:r>
              <a:rPr lang="ru-RU" sz="2400" dirty="0"/>
              <a:t> </a:t>
            </a:r>
            <a:r>
              <a:rPr lang="ru-RU" sz="2400" dirty="0" smtClean="0"/>
              <a:t>с диапазоном регистрации излучения 200 – 1100 </a:t>
            </a:r>
            <a:r>
              <a:rPr lang="ru-RU" sz="2400" dirty="0" err="1" smtClean="0"/>
              <a:t>нм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Специальный шунт регистрировал ток разряда, данные выводились на </a:t>
            </a:r>
            <a:r>
              <a:rPr lang="ru-RU" sz="2400" dirty="0" smtClean="0"/>
              <a:t>осциллограф.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Фотокамеры фиксировали излучение </a:t>
            </a:r>
            <a:r>
              <a:rPr lang="ru-RU" sz="2400" dirty="0" smtClean="0"/>
              <a:t>разряда.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Высокоскоростной камерой ( частота кадров 150000 кадров в секунду, время экспозиции 1 </a:t>
            </a:r>
            <a:r>
              <a:rPr lang="ru-RU" sz="2400" dirty="0" err="1" smtClean="0"/>
              <a:t>мкс</a:t>
            </a:r>
            <a:r>
              <a:rPr lang="ru-RU" sz="2400" dirty="0" smtClean="0"/>
              <a:t>).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Эволюция структуры потока регистрировалась с помощью высокоскоростного теневого </a:t>
            </a:r>
            <a:r>
              <a:rPr lang="ru-RU" sz="2400" dirty="0" smtClean="0"/>
              <a:t>изображения.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27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Схема течения в разрядной камере</a:t>
            </a:r>
            <a:endParaRPr lang="ru-RU" sz="32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0" y="1570870"/>
            <a:ext cx="6643364" cy="333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Группа 6"/>
          <p:cNvGrpSpPr/>
          <p:nvPr/>
        </p:nvGrpSpPr>
        <p:grpSpPr>
          <a:xfrm>
            <a:off x="7472127" y="1570870"/>
            <a:ext cx="1005641" cy="1015049"/>
            <a:chOff x="8100392" y="913151"/>
            <a:chExt cx="1005641" cy="1015049"/>
          </a:xfrm>
        </p:grpSpPr>
        <p:cxnSp>
          <p:nvCxnSpPr>
            <p:cNvPr id="8" name="Прямая со стрелкой 7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31" y="4725848"/>
            <a:ext cx="3868822" cy="181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8548893" y="3619955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Фотоизображение свечения разряда на верхней стенке </a:t>
            </a:r>
          </a:p>
          <a:p>
            <a:pPr algn="r"/>
            <a:r>
              <a:rPr lang="ru-RU" dirty="0"/>
              <a:t>в разрядной камере</a:t>
            </a:r>
          </a:p>
        </p:txBody>
      </p:sp>
    </p:spTree>
    <p:extLst>
      <p:ext uri="{BB962C8B-B14F-4D97-AF65-F5344CB8AC3E}">
        <p14:creationId xmlns:p14="http://schemas.microsoft.com/office/powerpoint/2010/main" val="90059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513</Words>
  <Application>Microsoft Office PowerPoint</Application>
  <PresentationFormat>Широкоэкранный</PresentationFormat>
  <Paragraphs>104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Gotham Pro</vt:lpstr>
      <vt:lpstr>Times New Roman</vt:lpstr>
      <vt:lpstr>Wingdings</vt:lpstr>
      <vt:lpstr>Тема Office</vt:lpstr>
      <vt:lpstr>Исследование наносекундного поверхностного скользящего разряда в сверхзвуковом воздушном потоке с косой ударной волной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наносекундного поверхностного скользящего разряда в сверхзвуковом воздушном потоке с косой ударной волной</dc:title>
  <dc:creator>Наталья Скворцова</dc:creator>
  <cp:lastModifiedBy>Павел Уланов</cp:lastModifiedBy>
  <cp:revision>36</cp:revision>
  <dcterms:created xsi:type="dcterms:W3CDTF">2020-09-09T17:33:19Z</dcterms:created>
  <dcterms:modified xsi:type="dcterms:W3CDTF">2020-09-10T20:35:52Z</dcterms:modified>
</cp:coreProperties>
</file>