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6" r:id="rId4"/>
    <p:sldId id="258" r:id="rId5"/>
    <p:sldId id="259" r:id="rId6"/>
    <p:sldId id="260" r:id="rId7"/>
    <p:sldId id="268" r:id="rId8"/>
    <p:sldId id="262" r:id="rId9"/>
    <p:sldId id="263" r:id="rId10"/>
    <p:sldId id="282" r:id="rId11"/>
    <p:sldId id="265" r:id="rId12"/>
    <p:sldId id="270" r:id="rId13"/>
    <p:sldId id="266" r:id="rId14"/>
    <p:sldId id="278" r:id="rId15"/>
    <p:sldId id="271" r:id="rId16"/>
    <p:sldId id="272" r:id="rId17"/>
    <p:sldId id="279" r:id="rId18"/>
    <p:sldId id="267" r:id="rId19"/>
    <p:sldId id="283" r:id="rId20"/>
    <p:sldId id="274" r:id="rId21"/>
    <p:sldId id="275" r:id="rId22"/>
    <p:sldId id="284" r:id="rId23"/>
    <p:sldId id="273" r:id="rId24"/>
    <p:sldId id="280" r:id="rId25"/>
    <p:sldId id="28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25.04.2021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25.04.2021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25.04.2021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25.04.2021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960571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Спектральная диагностика наносекундных разрядов в сверхзвуковых потоках воздуха</a:t>
            </a: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58013" y="263131"/>
            <a:ext cx="10908632" cy="185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Gotham Pro" panose="02000503040000020004" pitchFamily="2" charset="0"/>
              </a:rPr>
              <a:t>ФЕДЕРАЛЬНОЕ ГОСУДАРСТВЕННОЕ БЮДЖЕТНОЕ ОБРАЗОВАТЕЛЬНОЕ УЧРЕЖДЕНИЕ ВЫСШЕГО </a:t>
            </a:r>
            <a:r>
              <a:rPr lang="ru-RU" sz="2000" dirty="0" smtClean="0">
                <a:ea typeface="Calibri" panose="020F0502020204030204" pitchFamily="34" charset="0"/>
                <a:cs typeface="Gotham Pro" panose="02000503040000020004" pitchFamily="2" charset="0"/>
              </a:rPr>
              <a:t>ОБРАЗОВАНИЯ </a:t>
            </a:r>
            <a:r>
              <a:rPr lang="ru-RU" sz="2000" dirty="0">
                <a:ea typeface="Calibri" panose="020F0502020204030204" pitchFamily="34" charset="0"/>
                <a:cs typeface="Gotham Pro" panose="02000503040000020004" pitchFamily="2" charset="0"/>
              </a:rPr>
              <a:t>«МОСКОВСКИЙ ГОСУДАРСТВЕННЫЙ УНИВЕРСИТЕТ </a:t>
            </a:r>
            <a:r>
              <a:rPr lang="ru-RU" sz="2000" dirty="0" smtClean="0">
                <a:ea typeface="Calibri" panose="020F0502020204030204" pitchFamily="34" charset="0"/>
                <a:cs typeface="Gotham Pro" panose="02000503040000020004" pitchFamily="2" charset="0"/>
              </a:rPr>
              <a:t>имени М.В. Ломоносова»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endParaRPr lang="ru-RU" sz="2000" dirty="0" smtClean="0">
              <a:solidFill>
                <a:prstClr val="black"/>
              </a:solidFill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20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</a:t>
            </a:r>
            <a:r>
              <a:rPr lang="ru-RU" sz="20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sz="2000" dirty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</a:t>
            </a:r>
            <a:r>
              <a:rPr lang="ru-RU" sz="2000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вещества</a:t>
            </a:r>
            <a:endParaRPr lang="ru-RU" sz="2000" dirty="0">
              <a:effectLst/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49389" y="4879022"/>
            <a:ext cx="34172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Выполнил студент </a:t>
            </a:r>
            <a:r>
              <a:rPr lang="en-US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20</a:t>
            </a:r>
            <a:r>
              <a:rPr lang="ru-RU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4М </a:t>
            </a: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группы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Уланов П.Ю.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endParaRPr lang="ru-RU" altLang="ru-RU" dirty="0" smtClean="0">
              <a:ea typeface="Calibri" panose="020F0502020204030204" pitchFamily="34" charset="0"/>
              <a:cs typeface="Gotham Pro" panose="02000503040000020004" pitchFamily="2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Научный руководитель: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доцент </a:t>
            </a:r>
            <a:r>
              <a:rPr lang="ru-RU" altLang="ru-RU" dirty="0" err="1">
                <a:ea typeface="Calibri" panose="020F0502020204030204" pitchFamily="34" charset="0"/>
                <a:cs typeface="Gotham Pro" panose="02000503040000020004" pitchFamily="2" charset="0"/>
              </a:rPr>
              <a:t>Мурсенкова</a:t>
            </a:r>
            <a:r>
              <a:rPr lang="ru-RU" altLang="ru-RU" dirty="0">
                <a:ea typeface="Calibri" panose="020F0502020204030204" pitchFamily="34" charset="0"/>
                <a:cs typeface="Gotham Pro" panose="02000503040000020004" pitchFamily="2" charset="0"/>
              </a:rPr>
              <a:t> </a:t>
            </a:r>
            <a:r>
              <a:rPr lang="ru-RU" altLang="ru-RU" dirty="0" err="1">
                <a:ea typeface="Calibri" panose="020F0502020204030204" pitchFamily="34" charset="0"/>
                <a:cs typeface="Gotham Pro" panose="02000503040000020004" pitchFamily="2" charset="0"/>
              </a:rPr>
              <a:t>И.В</a:t>
            </a:r>
            <a:r>
              <a:rPr lang="ru-RU" altLang="ru-RU" dirty="0" smtClean="0">
                <a:ea typeface="Calibri" panose="020F0502020204030204" pitchFamily="34" charset="0"/>
                <a:cs typeface="Gotham Pro" panose="02000503040000020004" pitchFamily="2" charset="0"/>
              </a:rPr>
              <a:t>.</a:t>
            </a:r>
            <a:endParaRPr lang="ru-RU" alt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98443" y="329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концентрации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Концентрация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47582" y="1293685"/>
            <a:ext cx="5972907" cy="4389129"/>
            <a:chOff x="3099575" y="1190474"/>
            <a:chExt cx="5972907" cy="4389129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575" y="1190474"/>
              <a:ext cx="5852172" cy="4389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99575" y="1362808"/>
                  <a:ext cx="1951892" cy="34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𝟏𝟓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75" y="1362808"/>
                  <a:ext cx="1951892" cy="347788"/>
                </a:xfrm>
                <a:prstGeom prst="rect">
                  <a:avLst/>
                </a:prstGeom>
                <a:blipFill>
                  <a:blip r:embed="rId3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20590" y="5235470"/>
                  <a:ext cx="1951892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кг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590" y="5235470"/>
                  <a:ext cx="1951892" cy="344133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/>
          <p:cNvSpPr txBox="1"/>
          <p:nvPr/>
        </p:nvSpPr>
        <p:spPr>
          <a:xfrm>
            <a:off x="420278" y="4969349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5951621" y="1293685"/>
            <a:ext cx="5852172" cy="4389129"/>
            <a:chOff x="2633583" y="1102551"/>
            <a:chExt cx="5852172" cy="4389129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83" y="1102551"/>
              <a:ext cx="5852172" cy="4389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33583" y="1213338"/>
                  <a:ext cx="1951892" cy="347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𝟏𝟓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83" y="1213338"/>
                  <a:ext cx="1951892" cy="347788"/>
                </a:xfrm>
                <a:prstGeom prst="rect">
                  <a:avLst/>
                </a:prstGeom>
                <a:blipFill>
                  <a:blip r:embed="rId6"/>
                  <a:stretch>
                    <a:fillRect b="-1228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533863" y="5147547"/>
                  <a:ext cx="1951892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кг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863" y="5147547"/>
                  <a:ext cx="1951892" cy="344133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6159001" y="5020238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582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>
                <a:latin typeface="Arial Black" panose="020B0A04020102020204" pitchFamily="34" charset="0"/>
              </a:rPr>
              <a:t>Определение </a:t>
            </a:r>
            <a:r>
              <a:rPr lang="ru-RU" sz="3600" b="1" u="sng" dirty="0" smtClean="0">
                <a:latin typeface="Arial Black" panose="020B0A04020102020204" pitchFamily="34" charset="0"/>
              </a:rPr>
              <a:t>энергии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Спектры </a:t>
            </a:r>
            <a:r>
              <a:rPr lang="ru-RU" sz="2400" dirty="0"/>
              <a:t>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</a:t>
            </a:r>
            <a:r>
              <a:rPr lang="ru-RU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ru-RU" sz="2400" dirty="0"/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9474406" y="5314245"/>
            <a:ext cx="1114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(</a:t>
            </a:r>
            <a:r>
              <a:rPr lang="ru-RU" sz="1400" dirty="0" err="1" smtClean="0"/>
              <a:t>нм</a:t>
            </a:r>
            <a:r>
              <a:rPr lang="ru-RU" sz="1400" dirty="0" smtClean="0"/>
              <a:t>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1051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951621" y="1451663"/>
            <a:ext cx="6098357" cy="4464480"/>
            <a:chOff x="2211552" y="847574"/>
            <a:chExt cx="6098357" cy="4464480"/>
          </a:xfrm>
        </p:grpSpPr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91" y="847574"/>
              <a:ext cx="5852172" cy="438912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11552" y="1011116"/>
                  <a:ext cx="19518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эВ</m:t>
                        </m:r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552" y="1011116"/>
                  <a:ext cx="1951892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358017" y="4967921"/>
                  <a:ext cx="1951892" cy="3441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кг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ru-RU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ru-RU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017" y="4967921"/>
                  <a:ext cx="1951892" cy="344133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6338260" y="15060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94021" y="588745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Энергия электронов (а) неподвижный воздух, (</a:t>
            </a:r>
            <a:r>
              <a:rPr lang="en-US" sz="2000" b="1" u="sng" dirty="0" smtClean="0"/>
              <a:t>b) </a:t>
            </a:r>
            <a:r>
              <a:rPr lang="ru-RU" sz="2000" b="1" u="sng" dirty="0" smtClean="0"/>
              <a:t>в сверхзвуковые потоки </a:t>
            </a:r>
            <a:endParaRPr lang="ru-RU" sz="2000" b="1" u="sng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147113" y="1436777"/>
            <a:ext cx="6098357" cy="4468260"/>
            <a:chOff x="2211552" y="843794"/>
            <a:chExt cx="6098357" cy="4468260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6191" y="843794"/>
              <a:ext cx="5852172" cy="4389129"/>
            </a:xfrm>
            <a:prstGeom prst="rect">
              <a:avLst/>
            </a:prstGeom>
          </p:spPr>
        </p:pic>
        <p:grpSp>
          <p:nvGrpSpPr>
            <p:cNvPr id="18" name="Группа 17"/>
            <p:cNvGrpSpPr/>
            <p:nvPr/>
          </p:nvGrpSpPr>
          <p:grpSpPr>
            <a:xfrm>
              <a:off x="2211552" y="1011116"/>
              <a:ext cx="6098357" cy="4300938"/>
              <a:chOff x="2211552" y="1011116"/>
              <a:chExt cx="6098357" cy="43009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211552" y="1011116"/>
                    <a:ext cx="195189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эВ</m:t>
                          </m:r>
                        </m:oMath>
                      </m:oMathPara>
                    </a14:m>
                    <a:endParaRPr lang="ru-RU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1552" y="1011116"/>
                    <a:ext cx="1951892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358017" y="4967921"/>
                    <a:ext cx="1951892" cy="3441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ru-RU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кг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ru-RU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endParaRPr lang="ru-RU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8017" y="4967921"/>
                    <a:ext cx="1951892" cy="34413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462656" y="1509922"/>
            <a:ext cx="10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62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напряжённости электрического поля в неподвижном воздухе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13</a:t>
            </a:fld>
            <a:endParaRPr lang="ru-RU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520" y="3921220"/>
            <a:ext cx="3836959" cy="2770078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228" y="1278737"/>
            <a:ext cx="3667545" cy="27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43" y="1517375"/>
            <a:ext cx="5744478" cy="430835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10420141" y="3288632"/>
            <a:ext cx="39312" cy="1439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7105" y="1968052"/>
            <a:ext cx="1445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(0-0)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982200" y="2780435"/>
            <a:ext cx="138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r>
              <a:rPr lang="ru-RU" sz="2400" dirty="0" smtClean="0"/>
              <a:t>(0-0)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251019" y="5502568"/>
            <a:ext cx="310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 полученные в потоке в диапазонах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2" t="66113" r="53634" b="6937"/>
          <a:stretch/>
        </p:blipFill>
        <p:spPr>
          <a:xfrm flipH="1">
            <a:off x="452176" y="1649036"/>
            <a:ext cx="2527162" cy="164290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266" t="70696" r="11335" b="4396"/>
          <a:stretch/>
        </p:blipFill>
        <p:spPr>
          <a:xfrm>
            <a:off x="3277437" y="1649036"/>
            <a:ext cx="2818563" cy="17082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6914" y="3431512"/>
            <a:ext cx="2733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Направление потока вправо. Один и тот же разряд разные фотоаппараты.  Поток 4,75 число Маха</a:t>
            </a:r>
            <a:endParaRPr lang="ru-RU" dirty="0"/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напряжённости электрического поля в потоке с УВ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2143" y="4253948"/>
            <a:ext cx="1958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</a:t>
            </a:r>
            <a:r>
              <a:rPr lang="en-US" dirty="0" smtClean="0"/>
              <a:t> E/N </a:t>
            </a:r>
            <a:r>
              <a:rPr lang="ru-RU" dirty="0" smtClean="0"/>
              <a:t>от плотности: два ряда – в спектре, расчет среднего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9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Динамика свечения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10" y="1648113"/>
            <a:ext cx="4962525" cy="4219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218947" y="5910263"/>
            <a:ext cx="4134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яркого канала в сверхзвуковом потоке число Маха(3,7)</a:t>
            </a:r>
            <a:endParaRPr lang="ru-RU" i="1" dirty="0"/>
          </a:p>
        </p:txBody>
      </p:sp>
      <p:sp>
        <p:nvSpPr>
          <p:cNvPr id="9" name="TextBox 8"/>
          <p:cNvSpPr txBox="1"/>
          <p:nvPr/>
        </p:nvSpPr>
        <p:spPr>
          <a:xfrm>
            <a:off x="1351311" y="5883307"/>
            <a:ext cx="357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Свечение разряда в неподвижном воздухе (давление 53 </a:t>
            </a:r>
            <a:r>
              <a:rPr lang="ru-RU" i="1" dirty="0" err="1" smtClean="0"/>
              <a:t>Торр</a:t>
            </a:r>
            <a:r>
              <a:rPr lang="ru-RU" i="1" dirty="0" smtClean="0"/>
              <a:t>)</a:t>
            </a:r>
            <a:endParaRPr lang="ru-RU" i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3" y="1690688"/>
            <a:ext cx="5163271" cy="4134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34297" y="-46083"/>
            <a:ext cx="37351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 smtClean="0">
                <a:latin typeface="Arial Black" panose="020B0A04020102020204" pitchFamily="34" charset="0"/>
              </a:rPr>
              <a:t>9-ти кадровая съемка К011 (380-800 </a:t>
            </a:r>
            <a:r>
              <a:rPr lang="ru-RU" sz="1800" b="1" dirty="0" err="1" smtClean="0">
                <a:latin typeface="Arial Black" panose="020B0A04020102020204" pitchFamily="34" charset="0"/>
              </a:rPr>
              <a:t>нм</a:t>
            </a:r>
            <a:r>
              <a:rPr lang="ru-RU" sz="1800" b="1" dirty="0" smtClean="0">
                <a:latin typeface="Arial Black" panose="020B0A04020102020204" pitchFamily="34" charset="0"/>
              </a:rPr>
              <a:t>)</a:t>
            </a:r>
            <a:endParaRPr lang="ru-RU" sz="1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40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Длительность свечения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5609" y="2090057"/>
            <a:ext cx="327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Неподвижный и поток графики </a:t>
            </a:r>
            <a:r>
              <a:rPr lang="ru-RU" dirty="0" err="1" smtClean="0"/>
              <a:t>зтухания</a:t>
            </a:r>
            <a:r>
              <a:rPr lang="ru-RU" dirty="0" smtClean="0"/>
              <a:t> свечения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17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Поток в канале после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8418" y="3049675"/>
            <a:ext cx="1944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с </a:t>
            </a:r>
            <a:r>
              <a:rPr lang="ru-RU" dirty="0" err="1" smtClean="0"/>
              <a:t>фотрона</a:t>
            </a:r>
            <a:r>
              <a:rPr lang="ru-RU" dirty="0" smtClean="0"/>
              <a:t> кадры ( до разряда, разряд, после разряда) где то 6 штук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15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Исследованы разряды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наносекундной длительности в сверхзвуковых потоках воздуха с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ударной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волной в канале. </a:t>
                </a:r>
                <a:r>
                  <a:rPr lang="ru-RU" sz="1600" spc="-1" dirty="0">
                    <a:solidFill>
                      <a:schemeClr val="accent1">
                        <a:lumMod val="75000"/>
                      </a:schemeClr>
                    </a:solidFill>
                    <a:uFill>
                      <a:solidFill>
                        <a:srgbClr val="FFFFFF"/>
                      </a:solidFill>
                    </a:uFill>
                  </a:rPr>
                  <a:t>Показано, что разряд локализуется в разрядный канал шириной около 1 см в области взаимодействия наклонной ударной волны с пограничным слоем. 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Показано, что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разрядном канале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потоке с наклонной ударной волной концентрация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электронов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составила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ru-RU" sz="1600" b="1" i="1">
                            <a:latin typeface="Cambria Math"/>
                          </a:rPr>
                          <m:t>÷</m:t>
                        </m:r>
                        <m:r>
                          <a:rPr lang="ru-RU" sz="1600" b="1" i="1">
                            <a:latin typeface="Cambria Math"/>
                          </a:rPr>
                          <m:t>𝟏</m:t>
                        </m:r>
                        <m:r>
                          <a:rPr lang="ru-RU" sz="1600" b="1" i="1">
                            <a:latin typeface="Cambria Math"/>
                          </a:rPr>
                          <m:t>,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1600" b="1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latin typeface="Cambria Math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ru-RU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latin typeface="Cambria Math"/>
                          </a:rPr>
                          <m:t>см</m:t>
                        </m:r>
                      </m:e>
                      <m:sup>
                        <m:r>
                          <a:rPr lang="ru-RU" sz="1600" b="1" i="1">
                            <a:latin typeface="Cambria Math"/>
                          </a:rPr>
                          <m:t>−</m:t>
                        </m:r>
                        <m:r>
                          <a:rPr lang="ru-RU" sz="1600" b="1" i="1"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1600" b="1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; энергия электронов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sym typeface="Symbol" panose="05050102010706020507" pitchFamily="18" charset="2"/>
                  </a:rPr>
                  <a:t>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</a:t>
                </a:r>
                <a:r>
                  <a:rPr lang="ru-RU" sz="1600" b="1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2.0 – 3.5 </a:t>
                </a:r>
                <a:r>
                  <a:rPr lang="ru-RU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эВ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, приведенное электрическое поле </a:t>
                </a:r>
                <a:r>
                  <a:rPr lang="ru-RU" sz="1600" b="1" dirty="0"/>
                  <a:t>700 – 1000 </a:t>
                </a:r>
                <a:r>
                  <a:rPr lang="ru-RU" sz="1600" b="1" dirty="0" err="1" smtClean="0"/>
                  <a:t>Тд</a:t>
                </a:r>
                <a:r>
                  <a:rPr lang="ru-RU" sz="1600" b="1" dirty="0"/>
                  <a:t>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(при плотности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 panose="020F0502020204030204" pitchFamily="34" charset="0"/>
                  </a:rPr>
                  <a:t>потока 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11-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0.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13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 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кг</a:t>
                </a:r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ru-RU" sz="16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м</a:t>
                </a:r>
                <a:r>
                  <a:rPr lang="en-US" sz="1600" baseline="30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). 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В потоках  с плоской ударной волной в области объемного разряда перед плоской ударной волной концентрация – _ , энергия  - _ </a:t>
                </a:r>
                <a:r>
                  <a:rPr lang="en-US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;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 в области поверхностного разряда концентрация - _ , энергия - _ . </a:t>
                </a: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Длительность свечения разрядного канала в потоках с ударной волной - _ </a:t>
                </a:r>
                <a:r>
                  <a:rPr lang="ru-RU" sz="16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мкс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. Эти значения в _ раз больше, чем в неподвижном воздухе.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343080" indent="-342720">
                  <a:lnSpc>
                    <a:spcPct val="100000"/>
                  </a:lnSpc>
                  <a:buClr>
                    <a:srgbClr val="000000"/>
                  </a:buClr>
                  <a:buFont typeface="Wingdings" charset="2"/>
                  <a:buChar char=""/>
                </a:pP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На основе высокоскоростной теневой регистрации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поля течения после </a:t>
                </a:r>
                <a:r>
                  <a:rPr lang="ru-RU" sz="1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разряда </a:t>
                </a:r>
                <a:r>
                  <a:rPr lang="ru-RU" sz="16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</a:rPr>
                  <a:t>установлено, что  локализованный разрядный канал генерирует ударную волну взрывного типа, приводящую к перестройке ударно-волновой структуры потока в течение 100 мкс и последующей релаксации до стационарной конфигурации.</a:t>
                </a:r>
                <a:endParaRPr lang="ru-RU" sz="16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232" t="-373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 и выводы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640624" y="2778368"/>
            <a:ext cx="7069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/>
              <a:t>Спасибо за внимание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5480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46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Актуальность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44905" y="3048750"/>
            <a:ext cx="4404020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Первые эксперименты по исследованию применения плазменных актуаторов для управления потоками начали проводиться в начале 21 века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4905" y="1339836"/>
            <a:ext cx="464820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Во второй половине 20 века поверхностные разряда широко применялись для создания </a:t>
            </a:r>
            <a:r>
              <a:rPr lang="ru-RU" sz="1600" dirty="0" err="1" smtClean="0"/>
              <a:t>предыонизации</a:t>
            </a:r>
            <a:r>
              <a:rPr lang="ru-RU" sz="1600" dirty="0" smtClean="0"/>
              <a:t> в </a:t>
            </a:r>
            <a:r>
              <a:rPr lang="ru-RU" sz="1600" dirty="0" err="1" smtClean="0"/>
              <a:t>электроразрядных</a:t>
            </a:r>
            <a:r>
              <a:rPr lang="ru-RU" sz="1600" dirty="0" smtClean="0"/>
              <a:t> эксимерных лазерах </a:t>
            </a:r>
            <a:r>
              <a:rPr lang="en-US" sz="1600" dirty="0" smtClean="0"/>
              <a:t>[1]</a:t>
            </a:r>
            <a:endParaRPr lang="ru-RU" sz="1600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5372100" y="1055269"/>
            <a:ext cx="2726994" cy="1901476"/>
            <a:chOff x="7416999" y="1008437"/>
            <a:chExt cx="2998177" cy="2220233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/>
            <a:srcRect l="49118" t="51264" r="39264" b="36884"/>
            <a:stretch/>
          </p:blipFill>
          <p:spPr>
            <a:xfrm>
              <a:off x="7499837" y="1008437"/>
              <a:ext cx="2832503" cy="16254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7416999" y="2743519"/>
              <a:ext cx="2998177" cy="485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50" i="1" dirty="0" smtClean="0"/>
                <a:t>Экспериментальная электро-разрядная система с плазменными электродами</a:t>
              </a:r>
              <a:endParaRPr lang="ru-RU" sz="1050" i="1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7963973" y="2540056"/>
            <a:ext cx="4090110" cy="2339224"/>
            <a:chOff x="491232" y="3357011"/>
            <a:chExt cx="4090110" cy="2339224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460" y="3357011"/>
              <a:ext cx="2693655" cy="186410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491232" y="5296125"/>
              <a:ext cx="4090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err="1" smtClean="0"/>
                <a:t>Шлирен</a:t>
              </a:r>
              <a:r>
                <a:rPr lang="ru-RU" sz="1000" i="1" dirty="0" smtClean="0"/>
                <a:t> изображение взаимодействия отошедшей </a:t>
              </a:r>
              <a:r>
                <a:rPr lang="ru-RU" sz="1000" i="1" dirty="0"/>
                <a:t>ударной волны с возмущением, созданным поверхностным разрядом. </a:t>
              </a:r>
              <a:endParaRPr lang="ru-RU" sz="1000" i="1" dirty="0"/>
            </a:p>
          </p:txBody>
        </p:sp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281" y="4879280"/>
            <a:ext cx="1884632" cy="160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344906" y="4971580"/>
            <a:ext cx="4404020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u="sng" dirty="0"/>
              <a:t>Изучение параметров плазмы </a:t>
            </a:r>
            <a:r>
              <a:rPr lang="ru-RU" sz="1600" b="1" u="sng" dirty="0" smtClean="0"/>
              <a:t>в высокоскоростных потоках позволяет </a:t>
            </a:r>
            <a:r>
              <a:rPr lang="ru-RU" sz="1600" b="1" u="sng" dirty="0"/>
              <a:t>оценить </a:t>
            </a:r>
            <a:r>
              <a:rPr lang="ru-RU" sz="1600" b="1" u="sng" dirty="0" smtClean="0"/>
              <a:t>эффективность ее воздействия на поток</a:t>
            </a:r>
            <a:endParaRPr lang="ru-RU" sz="1600" b="1" u="sng" dirty="0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20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Статьи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841334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Radiation of the sliding surface discharge interacting with the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Kuznetsov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XXXIV ICPIG &amp; ICRP-10 (E-Book),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Sapporo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Japan,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PO18AM-034-1-PO18AM-034-2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Динамика излучения наносекундного поверхностного скользящего разряда в потоке с ударной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волной. Кузнецов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А.Ю.,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Мурсенкова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И.В., Уланов П.Ю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Письма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"Журнал технической физики",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Петерб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отд-ние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(СПб.), том 45, № 24, с. 48-51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Nanosecond surface sliding discharge in a supersonic 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Proceedings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19th Workshop on Magneto-Plasma Aerodynamics Ed. V.A.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Bityurin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for High Temperatures of Russian Academy of Sciences Moscow, JIHT RAS,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Investigation on nanosecond surface sliding discharge in a supersonic airflow with oblique shock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Mursenkova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Ivanov I.E.,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P., Liao Yu,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Sazonov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Physics: Conference Series,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 ([Bristol, UK], England),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 1698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3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Доклады на конференциях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02568"/>
            <a:ext cx="8955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2019 Излучение импульсного поверхностного скользящего разряда в сверхзвуковом потоке с ударной волной. (Стендовый</a:t>
            </a:r>
            <a:r>
              <a:rPr lang="ru-RU" dirty="0" smtClean="0"/>
              <a:t>). Сазонов </a:t>
            </a:r>
            <a:r>
              <a:rPr lang="ru-RU" dirty="0"/>
              <a:t>А.С., Уланов П.Ю., Кузнецов А.Ю., </a:t>
            </a:r>
            <a:r>
              <a:rPr lang="ru-RU" dirty="0" err="1"/>
              <a:t>Мурсенкова</a:t>
            </a:r>
            <a:r>
              <a:rPr lang="ru-RU" dirty="0"/>
              <a:t> </a:t>
            </a:r>
            <a:r>
              <a:rPr lang="ru-RU" dirty="0" smtClean="0"/>
              <a:t>И.В. XLVI </a:t>
            </a:r>
            <a:r>
              <a:rPr lang="ru-RU" dirty="0"/>
              <a:t>МЕЖДУНАРОДНАЯ (ЗВЕНИГОРОДСКАЯ) КОНФЕРЕНЦИЯ ПО ФИЗИКЕ ПЛАЗМЫ И УПРАВЛЯЕМОМУ ТЕРМОЯДЕРНОМУ СИНТЕЗУ, Звенигород, Россия, 18-22 марта </a:t>
            </a:r>
            <a:r>
              <a:rPr lang="ru-RU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2020 Наносекундный поверхностный скользящий разряд в сверхзвуковом потоке с косым скачком уплотнения (Устный</a:t>
            </a:r>
            <a:r>
              <a:rPr lang="ru-RU" dirty="0" smtClean="0"/>
              <a:t>). </a:t>
            </a:r>
            <a:r>
              <a:rPr lang="ru-RU" dirty="0" err="1" smtClean="0"/>
              <a:t>Мурсенкова</a:t>
            </a:r>
            <a:r>
              <a:rPr lang="ru-RU" dirty="0" smtClean="0"/>
              <a:t> </a:t>
            </a:r>
            <a:r>
              <a:rPr lang="ru-RU" dirty="0"/>
              <a:t>И.В., Иванов И.Э., </a:t>
            </a:r>
            <a:r>
              <a:rPr lang="ru-RU" dirty="0" err="1"/>
              <a:t>Ляо</a:t>
            </a:r>
            <a:r>
              <a:rPr lang="ru-RU" dirty="0"/>
              <a:t> Ю., Уланов П., Сазонов </a:t>
            </a:r>
            <a:r>
              <a:rPr lang="ru-RU" dirty="0" smtClean="0"/>
              <a:t>А.С. XIX </a:t>
            </a:r>
            <a:r>
              <a:rPr lang="ru-RU" dirty="0"/>
              <a:t>Международное Совещание по Магнитоплазменной </a:t>
            </a:r>
            <a:r>
              <a:rPr lang="ru-RU" dirty="0" smtClean="0"/>
              <a:t>Аэродинамике, </a:t>
            </a:r>
            <a:r>
              <a:rPr lang="ru-RU" dirty="0"/>
              <a:t>Москва, ОИВТ РАН, Россия, 15-17 сентября 2020</a:t>
            </a:r>
          </a:p>
        </p:txBody>
      </p:sp>
    </p:spTree>
    <p:extLst>
      <p:ext uri="{BB962C8B-B14F-4D97-AF65-F5344CB8AC3E}">
        <p14:creationId xmlns:p14="http://schemas.microsoft.com/office/powerpoint/2010/main" val="25789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22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u="sng" dirty="0" smtClean="0">
                <a:latin typeface="Arial Black" panose="020B0A04020102020204" pitchFamily="34" charset="0"/>
              </a:rPr>
              <a:t>Список литературы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502568"/>
            <a:ext cx="895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- </a:t>
            </a:r>
            <a:r>
              <a:rPr lang="ru-RU" dirty="0"/>
              <a:t>Баранов В.Ю., Борисов В.М., Степанов Ю.Ю. </a:t>
            </a:r>
            <a:r>
              <a:rPr lang="ru-RU" dirty="0" err="1"/>
              <a:t>Электроразрядные</a:t>
            </a:r>
            <a:r>
              <a:rPr lang="ru-RU" dirty="0"/>
              <a:t> эксимерные лазеры на галогенидах инертных газов.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3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Пример соответствия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40" y="1314645"/>
            <a:ext cx="5729445" cy="4297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6092" y="5637919"/>
            <a:ext cx="7213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smtClean="0"/>
              <a:t>Красный – экспериментальные данные (параметры)</a:t>
            </a:r>
            <a:r>
              <a:rPr lang="en-US" i="1" dirty="0" smtClean="0"/>
              <a:t>; </a:t>
            </a:r>
            <a:r>
              <a:rPr lang="ru-RU" i="1" dirty="0" smtClean="0"/>
              <a:t>Синий – теоретические спектр тормозного излучения при энергии электронов 3 </a:t>
            </a:r>
            <a:r>
              <a:rPr lang="ru-RU" i="1" dirty="0" err="1" smtClean="0"/>
              <a:t>еВ</a:t>
            </a:r>
            <a:r>
              <a:rPr lang="ru-RU" i="1" dirty="0" smtClean="0"/>
              <a:t>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579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ТЗ к СПО СПЕКТР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Программа обработки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8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Определение концентрации электронов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 smtClean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r>
                        <a:rPr lang="ru-RU" i="1">
                          <a:latin typeface="Cambria Math"/>
                        </a:rPr>
                        <m:t>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25</a:t>
            </a:fld>
            <a:endParaRPr lang="ru-RU"/>
          </a:p>
        </p:txBody>
      </p:sp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79131" y="4109946"/>
            <a:ext cx="3584556" cy="26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64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Цели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плазмы импульсных разрядов в сверхзвуковых потоках.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8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42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7672751" y="1492432"/>
            <a:ext cx="3168000" cy="4749834"/>
            <a:chOff x="7593620" y="1550959"/>
            <a:chExt cx="3168000" cy="4749834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620" y="1550959"/>
              <a:ext cx="3168000" cy="2376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620" y="3924793"/>
              <a:ext cx="3168000" cy="23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4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7968261" y="4819595"/>
            <a:ext cx="4027877" cy="216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течения в ударной </a:t>
            </a:r>
            <a:r>
              <a:rPr lang="ru-RU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трубе</a:t>
            </a:r>
            <a:r>
              <a:rPr 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Маха УВ 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÷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4.8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потока до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м/с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числа Маха потока до 1.6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кг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Рейнольдса  ~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Arial" panose="020B0604020202020204" pitchFamily="34" charset="0"/>
              <a:buChar char="•"/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сечение канала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48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мм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ru-RU" sz="12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838200" y="4819595"/>
            <a:ext cx="4482783" cy="1806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ru-RU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  <a:r>
              <a:rPr lang="en-US" sz="1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визуализация)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Девятикадровая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электронно-оптическая камера К011</a:t>
            </a:r>
            <a:endParaRPr lang="ru-RU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56" y="1575839"/>
            <a:ext cx="9348488" cy="31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38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4643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Параметры разрядов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2188070" y="1599421"/>
            <a:ext cx="2483750" cy="174919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200" b="1" dirty="0" smtClean="0">
                <a:latin typeface="Arial" panose="020B0604020202020204" pitchFamily="34" charset="0"/>
              </a:rPr>
              <a:t>Параметры</a:t>
            </a:r>
            <a:r>
              <a:rPr lang="ru-RU" altLang="ru-RU" sz="1200" dirty="0" smtClean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напряжение 24-30 </a:t>
            </a:r>
            <a:r>
              <a:rPr lang="ru-RU" altLang="ru-RU" sz="1200" dirty="0" err="1">
                <a:latin typeface="Arial" panose="020B0604020202020204" pitchFamily="34" charset="0"/>
              </a:rPr>
              <a:t>кВ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ток </a:t>
            </a:r>
            <a:r>
              <a:rPr lang="ru-RU" altLang="ru-RU" sz="12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2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длительность </a:t>
            </a:r>
            <a:r>
              <a:rPr lang="ru-RU" altLang="ru-RU" sz="1200" dirty="0">
                <a:latin typeface="Arial" panose="020B0604020202020204" pitchFamily="34" charset="0"/>
              </a:rPr>
              <a:t>тока </a:t>
            </a:r>
            <a:r>
              <a:rPr lang="ru-RU" altLang="ru-RU" sz="12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 smtClean="0">
                <a:latin typeface="Arial" panose="020B0604020202020204" pitchFamily="34" charset="0"/>
              </a:rPr>
              <a:t>300 </a:t>
            </a:r>
            <a:r>
              <a:rPr lang="ru-RU" altLang="ru-RU" sz="1200" dirty="0" err="1">
                <a:latin typeface="Arial" panose="020B0604020202020204" pitchFamily="34" charset="0"/>
              </a:rPr>
              <a:t>нс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i="1" dirty="0" smtClean="0">
                <a:latin typeface="Arial" panose="020B0604020202020204" pitchFamily="34" charset="0"/>
              </a:rPr>
              <a:t>E/N  </a:t>
            </a:r>
            <a:r>
              <a:rPr lang="ru-RU" altLang="ru-RU" sz="1200" i="1" dirty="0">
                <a:latin typeface="Arial" panose="020B0604020202020204" pitchFamily="34" charset="0"/>
              </a:rPr>
              <a:t> </a:t>
            </a:r>
            <a:r>
              <a:rPr lang="en-US" altLang="ru-RU" sz="1200" dirty="0">
                <a:latin typeface="Arial" panose="020B0604020202020204" pitchFamily="34" charset="0"/>
              </a:rPr>
              <a:t>~</a:t>
            </a:r>
            <a:r>
              <a:rPr lang="ru-RU" altLang="ru-RU" sz="1200" dirty="0">
                <a:latin typeface="Arial" panose="020B0604020202020204" pitchFamily="34" charset="0"/>
              </a:rPr>
              <a:t>200-1000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Тд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давление </a:t>
            </a:r>
            <a:r>
              <a:rPr lang="ru-RU" altLang="ru-RU" sz="1200" dirty="0" smtClean="0">
                <a:latin typeface="Arial" panose="020B0604020202020204" pitchFamily="34" charset="0"/>
              </a:rPr>
              <a:t>2-250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торр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плотность </a:t>
            </a:r>
            <a:r>
              <a:rPr lang="ru-RU" altLang="ru-RU" sz="1200" dirty="0" smtClean="0">
                <a:latin typeface="Arial" panose="020B0604020202020204" pitchFamily="34" charset="0"/>
              </a:rPr>
              <a:t>0.003-0.420 кг/м</a:t>
            </a:r>
            <a:r>
              <a:rPr lang="ru-RU" altLang="ru-RU" sz="12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2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площадь </a:t>
            </a:r>
            <a:r>
              <a:rPr lang="ru-RU" altLang="ru-RU" sz="1200" dirty="0" smtClean="0">
                <a:latin typeface="Arial" panose="020B0604020202020204" pitchFamily="34" charset="0"/>
              </a:rPr>
              <a:t>10</a:t>
            </a:r>
            <a:r>
              <a:rPr lang="ru-RU" altLang="ru-RU" sz="12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200" dirty="0" smtClean="0">
                <a:latin typeface="Arial" panose="020B0604020202020204" pitchFamily="34" charset="0"/>
              </a:rPr>
              <a:t>3 </a:t>
            </a:r>
            <a:r>
              <a:rPr lang="ru-RU" altLang="ru-RU" sz="1200" dirty="0">
                <a:latin typeface="Arial" panose="020B0604020202020204" pitchFamily="34" charset="0"/>
              </a:rPr>
              <a:t>см</a:t>
            </a:r>
            <a:r>
              <a:rPr lang="ru-RU" altLang="ru-RU" sz="1200" baseline="30000" dirty="0">
                <a:latin typeface="Arial" panose="020B0604020202020204" pitchFamily="34" charset="0"/>
              </a:rPr>
              <a:t>2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82449" y="1134405"/>
            <a:ext cx="389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Поверхностный скользящий разряд</a:t>
            </a:r>
            <a:endParaRPr lang="ru-RU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54671" y="1134405"/>
            <a:ext cx="221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Объемный разряд</a:t>
            </a:r>
            <a:endParaRPr lang="ru-RU" b="1" i="1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1907231" y="3572204"/>
            <a:ext cx="3045428" cy="2472147"/>
            <a:chOff x="1226658" y="1994345"/>
            <a:chExt cx="3045428" cy="2472147"/>
          </a:xfrm>
        </p:grpSpPr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</a:extLst>
            </a:blip>
            <a:srcRect r="19926"/>
            <a:stretch/>
          </p:blipFill>
          <p:spPr>
            <a:xfrm>
              <a:off x="1226659" y="1994345"/>
              <a:ext cx="3045427" cy="1214869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b="10124"/>
            <a:stretch/>
          </p:blipFill>
          <p:spPr>
            <a:xfrm>
              <a:off x="1226658" y="3304898"/>
              <a:ext cx="3045427" cy="116159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662690" y="6233191"/>
            <a:ext cx="3534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Свечение разряда (а) – 0.05 кг</a:t>
            </a:r>
            <a:r>
              <a:rPr lang="en-US" sz="1200" dirty="0" smtClean="0"/>
              <a:t>/</a:t>
            </a:r>
            <a:r>
              <a:rPr lang="ru-RU" sz="1200" dirty="0" smtClean="0"/>
              <a:t>м</a:t>
            </a:r>
            <a:r>
              <a:rPr lang="ru-RU" sz="1200" baseline="30000" dirty="0" smtClean="0"/>
              <a:t>3</a:t>
            </a:r>
            <a:r>
              <a:rPr lang="ru-RU" sz="1200" dirty="0" smtClean="0"/>
              <a:t> , (б) – 0.25 </a:t>
            </a:r>
            <a:r>
              <a:rPr lang="ru-RU" sz="1200" dirty="0"/>
              <a:t>кг</a:t>
            </a:r>
            <a:r>
              <a:rPr lang="en-US" sz="1200" dirty="0"/>
              <a:t>/</a:t>
            </a:r>
            <a:r>
              <a:rPr lang="ru-RU" sz="1200" dirty="0"/>
              <a:t>м</a:t>
            </a:r>
            <a:r>
              <a:rPr lang="ru-RU" sz="1200" baseline="30000" dirty="0"/>
              <a:t>3</a:t>
            </a:r>
            <a:r>
              <a:rPr lang="ru-RU" sz="1200" dirty="0"/>
              <a:t> 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7410617" y="3511245"/>
            <a:ext cx="2903907" cy="2480940"/>
            <a:chOff x="8024545" y="3516046"/>
            <a:chExt cx="2907224" cy="2573046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85" t="26026" b="39615"/>
            <a:stretch/>
          </p:blipFill>
          <p:spPr>
            <a:xfrm>
              <a:off x="8024546" y="4874223"/>
              <a:ext cx="2907223" cy="1214869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2" t="28462" r="16353" b="37436"/>
            <a:stretch/>
          </p:blipFill>
          <p:spPr>
            <a:xfrm>
              <a:off x="8024545" y="3516046"/>
              <a:ext cx="2907223" cy="1235338"/>
            </a:xfrm>
            <a:prstGeom prst="rect">
              <a:avLst/>
            </a:prstGeom>
          </p:spPr>
        </p:pic>
      </p:grpSp>
      <p:sp>
        <p:nvSpPr>
          <p:cNvPr id="21" name="Rectangle 277"/>
          <p:cNvSpPr>
            <a:spLocks noChangeArrowheads="1"/>
          </p:cNvSpPr>
          <p:nvPr/>
        </p:nvSpPr>
        <p:spPr bwMode="auto">
          <a:xfrm>
            <a:off x="7620697" y="1608883"/>
            <a:ext cx="2483750" cy="153888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200" b="1" dirty="0" smtClean="0">
                <a:latin typeface="Arial" panose="020B0604020202020204" pitchFamily="34" charset="0"/>
              </a:rPr>
              <a:t>Параметры</a:t>
            </a:r>
            <a:r>
              <a:rPr lang="ru-RU" altLang="ru-RU" sz="1200" dirty="0" smtClean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напряжение 24-30 </a:t>
            </a:r>
            <a:r>
              <a:rPr lang="ru-RU" altLang="ru-RU" sz="1200" dirty="0" err="1">
                <a:latin typeface="Arial" panose="020B0604020202020204" pitchFamily="34" charset="0"/>
              </a:rPr>
              <a:t>кВ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ток </a:t>
            </a:r>
            <a:r>
              <a:rPr lang="ru-RU" altLang="ru-RU" sz="12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2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длительность </a:t>
            </a:r>
            <a:r>
              <a:rPr lang="ru-RU" altLang="ru-RU" sz="1200" dirty="0">
                <a:latin typeface="Arial" panose="020B0604020202020204" pitchFamily="34" charset="0"/>
              </a:rPr>
              <a:t>тока </a:t>
            </a:r>
            <a:r>
              <a:rPr lang="ru-RU" altLang="ru-RU" sz="12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200" dirty="0">
                <a:latin typeface="Arial" panose="020B0604020202020204" pitchFamily="34" charset="0"/>
              </a:rPr>
              <a:t> </a:t>
            </a:r>
            <a:r>
              <a:rPr lang="ru-RU" altLang="ru-RU" sz="1200" dirty="0" smtClean="0">
                <a:latin typeface="Arial" panose="020B0604020202020204" pitchFamily="34" charset="0"/>
              </a:rPr>
              <a:t>300 </a:t>
            </a:r>
            <a:r>
              <a:rPr lang="ru-RU" altLang="ru-RU" sz="1200" dirty="0" err="1">
                <a:latin typeface="Arial" panose="020B0604020202020204" pitchFamily="34" charset="0"/>
              </a:rPr>
              <a:t>нс</a:t>
            </a:r>
            <a:endParaRPr lang="ru-RU" altLang="ru-RU" sz="12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i="1" dirty="0" smtClean="0">
                <a:latin typeface="Arial" panose="020B0604020202020204" pitchFamily="34" charset="0"/>
              </a:rPr>
              <a:t>E/N  </a:t>
            </a:r>
            <a:r>
              <a:rPr lang="ru-RU" altLang="ru-RU" sz="1200" i="1" dirty="0">
                <a:latin typeface="Arial" panose="020B0604020202020204" pitchFamily="34" charset="0"/>
              </a:rPr>
              <a:t> </a:t>
            </a:r>
            <a:r>
              <a:rPr lang="en-US" altLang="ru-RU" sz="1200" dirty="0">
                <a:latin typeface="Arial" panose="020B0604020202020204" pitchFamily="34" charset="0"/>
              </a:rPr>
              <a:t>~</a:t>
            </a:r>
            <a:r>
              <a:rPr lang="ru-RU" altLang="ru-RU" sz="1200" dirty="0">
                <a:latin typeface="Arial" panose="020B0604020202020204" pitchFamily="34" charset="0"/>
              </a:rPr>
              <a:t>200-1000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Тд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давление 2-100 </a:t>
            </a:r>
            <a:r>
              <a:rPr lang="ru-RU" altLang="ru-RU" sz="1200" dirty="0" err="1" smtClean="0">
                <a:latin typeface="Arial" panose="020B0604020202020204" pitchFamily="34" charset="0"/>
              </a:rPr>
              <a:t>торр</a:t>
            </a:r>
            <a:endParaRPr lang="ru-RU" altLang="ru-RU" sz="12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200" dirty="0" smtClean="0">
                <a:latin typeface="Arial" panose="020B0604020202020204" pitchFamily="34" charset="0"/>
              </a:rPr>
              <a:t>объем </a:t>
            </a:r>
            <a:r>
              <a:rPr lang="ru-RU" altLang="ru-RU" sz="1200" dirty="0">
                <a:latin typeface="Arial" panose="020B0604020202020204" pitchFamily="34" charset="0"/>
              </a:rPr>
              <a:t>72 </a:t>
            </a:r>
            <a:r>
              <a:rPr lang="ru-RU" altLang="ru-RU" sz="1200" dirty="0" smtClean="0">
                <a:latin typeface="Arial" panose="020B0604020202020204" pitchFamily="34" charset="0"/>
              </a:rPr>
              <a:t>см</a:t>
            </a:r>
            <a:r>
              <a:rPr lang="ru-RU" altLang="ru-RU" sz="1200" baseline="30000" dirty="0" smtClean="0">
                <a:latin typeface="Arial" panose="020B0604020202020204" pitchFamily="34" charset="0"/>
              </a:rPr>
              <a:t>3</a:t>
            </a:r>
            <a:endParaRPr lang="ru-RU" altLang="ru-RU" sz="1200" dirty="0"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95316" y="6083403"/>
            <a:ext cx="353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Свечение объемного разряда (а) – с УВ число Маха 3,2</a:t>
            </a:r>
            <a:r>
              <a:rPr lang="en-US" sz="1200" dirty="0" smtClean="0"/>
              <a:t>;</a:t>
            </a:r>
            <a:r>
              <a:rPr lang="ru-RU" sz="1200" dirty="0" smtClean="0"/>
              <a:t> (б) – неподвижный воздух 0.04 </a:t>
            </a:r>
            <a:r>
              <a:rPr lang="ru-RU" sz="1200" dirty="0"/>
              <a:t>кг</a:t>
            </a:r>
            <a:r>
              <a:rPr lang="en-US" sz="1200" dirty="0"/>
              <a:t>/</a:t>
            </a:r>
            <a:r>
              <a:rPr lang="ru-RU" sz="1200" dirty="0"/>
              <a:t>м</a:t>
            </a:r>
            <a:r>
              <a:rPr lang="ru-RU" sz="1200" baseline="30000" dirty="0"/>
              <a:t>3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47868" y="571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Течение </a:t>
            </a:r>
            <a:r>
              <a:rPr lang="ru-RU" sz="3600" b="1" u="sng" dirty="0" smtClean="0">
                <a:latin typeface="Arial Black" panose="020B0A04020102020204" pitchFamily="34" charset="0"/>
              </a:rPr>
              <a:t>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67577" y="2566302"/>
            <a:ext cx="7506877" cy="2399510"/>
            <a:chOff x="263474" y="1946087"/>
            <a:chExt cx="8340974" cy="2666122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28730" y="3240715"/>
              <a:ext cx="743068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24 мм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714082" y="2172532"/>
              <a:ext cx="6301509" cy="103691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Параллелограмм 4"/>
            <p:cNvSpPr/>
            <p:nvPr/>
          </p:nvSpPr>
          <p:spPr>
            <a:xfrm>
              <a:off x="729866" y="3208711"/>
              <a:ext cx="7269743" cy="658438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823212"/>
                <a:gd name="connsiteY0" fmla="*/ 823166 h 823166"/>
                <a:gd name="connsiteX1" fmla="*/ 103170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675792"/>
                <a:gd name="connsiteY0" fmla="*/ 835326 h 835326"/>
                <a:gd name="connsiteX1" fmla="*/ 1031705 w 7675792"/>
                <a:gd name="connsiteY1" fmla="*/ 12161 h 835326"/>
                <a:gd name="connsiteX2" fmla="*/ 7675792 w 7675792"/>
                <a:gd name="connsiteY2" fmla="*/ 0 h 835326"/>
                <a:gd name="connsiteX3" fmla="*/ 6543000 w 7675792"/>
                <a:gd name="connsiteY3" fmla="*/ 835326 h 835326"/>
                <a:gd name="connsiteX4" fmla="*/ 0 w 7675792"/>
                <a:gd name="connsiteY4" fmla="*/ 835326 h 83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5792" h="835326">
                  <a:moveTo>
                    <a:pt x="0" y="835326"/>
                  </a:moveTo>
                  <a:lnTo>
                    <a:pt x="1031705" y="12161"/>
                  </a:lnTo>
                  <a:lnTo>
                    <a:pt x="7675792" y="0"/>
                  </a:lnTo>
                  <a:lnTo>
                    <a:pt x="6543000" y="835326"/>
                  </a:lnTo>
                  <a:lnTo>
                    <a:pt x="0" y="835326"/>
                  </a:lnTo>
                  <a:close/>
                </a:path>
              </a:pathLst>
            </a:custGeom>
            <a:solidFill>
              <a:schemeClr val="bg2">
                <a:lumMod val="90000"/>
                <a:alpha val="40000"/>
              </a:schemeClr>
            </a:solidFill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746788" y="2821923"/>
              <a:ext cx="6208489" cy="1036915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4422" y="2348880"/>
              <a:ext cx="1382830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i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область разряда</a:t>
              </a:r>
              <a:endParaRPr lang="ru-RU" sz="10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584433" y="2793238"/>
              <a:ext cx="0" cy="1065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>
              <a:off x="584433" y="2138324"/>
              <a:ext cx="895077" cy="6319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V="1">
              <a:off x="2587152" y="2276872"/>
              <a:ext cx="3713040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 flipH="1">
              <a:off x="1785014" y="2305986"/>
              <a:ext cx="695609" cy="32952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9528330">
              <a:off x="609881" y="2163156"/>
              <a:ext cx="730922" cy="27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48 мм</a:t>
              </a:r>
              <a:endParaRPr lang="ru-RU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9992501">
              <a:off x="1732718" y="2183108"/>
              <a:ext cx="726651" cy="2827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 мм</a:t>
              </a:r>
              <a:endParaRPr lang="ru-RU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876627" y="2889845"/>
              <a:ext cx="691025" cy="403249"/>
              <a:chOff x="831190" y="2929677"/>
              <a:chExt cx="748866" cy="403249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1083837" y="2969823"/>
                <a:ext cx="496219" cy="363103"/>
                <a:chOff x="1034940" y="3144807"/>
                <a:chExt cx="621890" cy="363103"/>
              </a:xfrm>
            </p:grpSpPr>
            <p:cxnSp>
              <p:nvCxnSpPr>
                <p:cNvPr id="64" name="Прямая со стрелкой 63"/>
                <p:cNvCxnSpPr/>
                <p:nvPr/>
              </p:nvCxnSpPr>
              <p:spPr>
                <a:xfrm>
                  <a:off x="1034940" y="3507910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/>
                <p:cNvCxnSpPr/>
                <p:nvPr/>
              </p:nvCxnSpPr>
              <p:spPr>
                <a:xfrm>
                  <a:off x="1034940" y="3338871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Прямая со стрелкой 65"/>
                <p:cNvCxnSpPr/>
                <p:nvPr/>
              </p:nvCxnSpPr>
              <p:spPr>
                <a:xfrm>
                  <a:off x="1034940" y="3144807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/>
              <p:cNvSpPr txBox="1"/>
              <p:nvPr/>
            </p:nvSpPr>
            <p:spPr>
              <a:xfrm>
                <a:off x="831190" y="2929677"/>
                <a:ext cx="7272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100" i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поток</a:t>
                </a:r>
                <a:endParaRPr lang="ru-RU" sz="1100" i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178464" y="4313660"/>
              <a:ext cx="11916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препятствие</a:t>
              </a:r>
            </a:p>
          </p:txBody>
        </p:sp>
        <p:sp>
          <p:nvSpPr>
            <p:cNvPr id="31" name="Куб 9"/>
            <p:cNvSpPr>
              <a:spLocks noChangeAspect="1"/>
            </p:cNvSpPr>
            <p:nvPr/>
          </p:nvSpPr>
          <p:spPr>
            <a:xfrm>
              <a:off x="2030391" y="3120285"/>
              <a:ext cx="1317474" cy="740763"/>
            </a:xfrm>
            <a:custGeom>
              <a:avLst/>
              <a:gdLst>
                <a:gd name="connsiteX0" fmla="*/ 0 w 1093242"/>
                <a:gd name="connsiteY0" fmla="*/ 847469 h 957668"/>
                <a:gd name="connsiteX1" fmla="*/ 245773 w 1093242"/>
                <a:gd name="connsiteY1" fmla="*/ 847469 h 957668"/>
                <a:gd name="connsiteX2" fmla="*/ 245773 w 1093242"/>
                <a:gd name="connsiteY2" fmla="*/ 957668 h 957668"/>
                <a:gd name="connsiteX3" fmla="*/ 0 w 1093242"/>
                <a:gd name="connsiteY3" fmla="*/ 957668 h 957668"/>
                <a:gd name="connsiteX4" fmla="*/ 0 w 1093242"/>
                <a:gd name="connsiteY4" fmla="*/ 847469 h 957668"/>
                <a:gd name="connsiteX0" fmla="*/ 245773 w 1093242"/>
                <a:gd name="connsiteY0" fmla="*/ 847469 h 957668"/>
                <a:gd name="connsiteX1" fmla="*/ 1093242 w 1093242"/>
                <a:gd name="connsiteY1" fmla="*/ 0 h 957668"/>
                <a:gd name="connsiteX2" fmla="*/ 1093242 w 1093242"/>
                <a:gd name="connsiteY2" fmla="*/ 110199 h 957668"/>
                <a:gd name="connsiteX3" fmla="*/ 245773 w 1093242"/>
                <a:gd name="connsiteY3" fmla="*/ 957668 h 957668"/>
                <a:gd name="connsiteX4" fmla="*/ 245773 w 1093242"/>
                <a:gd name="connsiteY4" fmla="*/ 847469 h 957668"/>
                <a:gd name="connsiteX0" fmla="*/ 0 w 1093242"/>
                <a:gd name="connsiteY0" fmla="*/ 847469 h 957668"/>
                <a:gd name="connsiteX1" fmla="*/ 847469 w 1093242"/>
                <a:gd name="connsiteY1" fmla="*/ 0 h 957668"/>
                <a:gd name="connsiteX2" fmla="*/ 1093242 w 1093242"/>
                <a:gd name="connsiteY2" fmla="*/ 0 h 957668"/>
                <a:gd name="connsiteX3" fmla="*/ 245773 w 1093242"/>
                <a:gd name="connsiteY3" fmla="*/ 847469 h 957668"/>
                <a:gd name="connsiteX4" fmla="*/ 0 w 1093242"/>
                <a:gd name="connsiteY4" fmla="*/ 847469 h 957668"/>
                <a:gd name="connsiteX0" fmla="*/ 0 w 1093242"/>
                <a:gd name="connsiteY0" fmla="*/ 847469 h 957668"/>
                <a:gd name="connsiteX1" fmla="*/ 847469 w 1093242"/>
                <a:gd name="connsiteY1" fmla="*/ 0 h 957668"/>
                <a:gd name="connsiteX2" fmla="*/ 1093242 w 1093242"/>
                <a:gd name="connsiteY2" fmla="*/ 0 h 957668"/>
                <a:gd name="connsiteX3" fmla="*/ 1093242 w 1093242"/>
                <a:gd name="connsiteY3" fmla="*/ 110199 h 957668"/>
                <a:gd name="connsiteX4" fmla="*/ 245773 w 1093242"/>
                <a:gd name="connsiteY4" fmla="*/ 957668 h 957668"/>
                <a:gd name="connsiteX5" fmla="*/ 0 w 1093242"/>
                <a:gd name="connsiteY5" fmla="*/ 957668 h 957668"/>
                <a:gd name="connsiteX6" fmla="*/ 0 w 1093242"/>
                <a:gd name="connsiteY6" fmla="*/ 847469 h 957668"/>
                <a:gd name="connsiteX7" fmla="*/ 0 w 1093242"/>
                <a:gd name="connsiteY7" fmla="*/ 847469 h 957668"/>
                <a:gd name="connsiteX8" fmla="*/ 245773 w 1093242"/>
                <a:gd name="connsiteY8" fmla="*/ 847469 h 957668"/>
                <a:gd name="connsiteX9" fmla="*/ 1093242 w 1093242"/>
                <a:gd name="connsiteY9" fmla="*/ 0 h 957668"/>
                <a:gd name="connsiteX10" fmla="*/ 245773 w 1093242"/>
                <a:gd name="connsiteY10" fmla="*/ 847469 h 957668"/>
                <a:gd name="connsiteX11" fmla="*/ 245773 w 1093242"/>
                <a:gd name="connsiteY11" fmla="*/ 957668 h 957668"/>
                <a:gd name="connsiteX0" fmla="*/ 0 w 1341436"/>
                <a:gd name="connsiteY0" fmla="*/ 847469 h 957668"/>
                <a:gd name="connsiteX1" fmla="*/ 245773 w 1341436"/>
                <a:gd name="connsiteY1" fmla="*/ 847469 h 957668"/>
                <a:gd name="connsiteX2" fmla="*/ 245773 w 1341436"/>
                <a:gd name="connsiteY2" fmla="*/ 957668 h 957668"/>
                <a:gd name="connsiteX3" fmla="*/ 0 w 1341436"/>
                <a:gd name="connsiteY3" fmla="*/ 957668 h 957668"/>
                <a:gd name="connsiteX4" fmla="*/ 0 w 1341436"/>
                <a:gd name="connsiteY4" fmla="*/ 847469 h 957668"/>
                <a:gd name="connsiteX0" fmla="*/ 245773 w 1341436"/>
                <a:gd name="connsiteY0" fmla="*/ 847469 h 957668"/>
                <a:gd name="connsiteX1" fmla="*/ 1093242 w 1341436"/>
                <a:gd name="connsiteY1" fmla="*/ 0 h 957668"/>
                <a:gd name="connsiteX2" fmla="*/ 1093242 w 1341436"/>
                <a:gd name="connsiteY2" fmla="*/ 110199 h 957668"/>
                <a:gd name="connsiteX3" fmla="*/ 245773 w 1341436"/>
                <a:gd name="connsiteY3" fmla="*/ 957668 h 957668"/>
                <a:gd name="connsiteX4" fmla="*/ 245773 w 1341436"/>
                <a:gd name="connsiteY4" fmla="*/ 847469 h 957668"/>
                <a:gd name="connsiteX0" fmla="*/ 0 w 1341436"/>
                <a:gd name="connsiteY0" fmla="*/ 847469 h 957668"/>
                <a:gd name="connsiteX1" fmla="*/ 847469 w 1341436"/>
                <a:gd name="connsiteY1" fmla="*/ 0 h 957668"/>
                <a:gd name="connsiteX2" fmla="*/ 1093242 w 1341436"/>
                <a:gd name="connsiteY2" fmla="*/ 0 h 957668"/>
                <a:gd name="connsiteX3" fmla="*/ 245773 w 1341436"/>
                <a:gd name="connsiteY3" fmla="*/ 847469 h 957668"/>
                <a:gd name="connsiteX4" fmla="*/ 0 w 1341436"/>
                <a:gd name="connsiteY4" fmla="*/ 847469 h 957668"/>
                <a:gd name="connsiteX0" fmla="*/ 0 w 1341436"/>
                <a:gd name="connsiteY0" fmla="*/ 847469 h 957668"/>
                <a:gd name="connsiteX1" fmla="*/ 847469 w 1341436"/>
                <a:gd name="connsiteY1" fmla="*/ 0 h 957668"/>
                <a:gd name="connsiteX2" fmla="*/ 1093242 w 1341436"/>
                <a:gd name="connsiteY2" fmla="*/ 0 h 957668"/>
                <a:gd name="connsiteX3" fmla="*/ 1341436 w 1341436"/>
                <a:gd name="connsiteY3" fmla="*/ 136325 h 957668"/>
                <a:gd name="connsiteX4" fmla="*/ 245773 w 1341436"/>
                <a:gd name="connsiteY4" fmla="*/ 957668 h 957668"/>
                <a:gd name="connsiteX5" fmla="*/ 0 w 1341436"/>
                <a:gd name="connsiteY5" fmla="*/ 957668 h 957668"/>
                <a:gd name="connsiteX6" fmla="*/ 0 w 1341436"/>
                <a:gd name="connsiteY6" fmla="*/ 847469 h 957668"/>
                <a:gd name="connsiteX7" fmla="*/ 0 w 1341436"/>
                <a:gd name="connsiteY7" fmla="*/ 847469 h 957668"/>
                <a:gd name="connsiteX8" fmla="*/ 245773 w 1341436"/>
                <a:gd name="connsiteY8" fmla="*/ 847469 h 957668"/>
                <a:gd name="connsiteX9" fmla="*/ 1093242 w 1341436"/>
                <a:gd name="connsiteY9" fmla="*/ 0 h 957668"/>
                <a:gd name="connsiteX10" fmla="*/ 245773 w 1341436"/>
                <a:gd name="connsiteY10" fmla="*/ 847469 h 957668"/>
                <a:gd name="connsiteX11" fmla="*/ 245773 w 1341436"/>
                <a:gd name="connsiteY11" fmla="*/ 957668 h 957668"/>
                <a:gd name="connsiteX0" fmla="*/ 0 w 1354499"/>
                <a:gd name="connsiteY0" fmla="*/ 847469 h 957668"/>
                <a:gd name="connsiteX1" fmla="*/ 245773 w 1354499"/>
                <a:gd name="connsiteY1" fmla="*/ 847469 h 957668"/>
                <a:gd name="connsiteX2" fmla="*/ 245773 w 1354499"/>
                <a:gd name="connsiteY2" fmla="*/ 957668 h 957668"/>
                <a:gd name="connsiteX3" fmla="*/ 0 w 1354499"/>
                <a:gd name="connsiteY3" fmla="*/ 957668 h 957668"/>
                <a:gd name="connsiteX4" fmla="*/ 0 w 1354499"/>
                <a:gd name="connsiteY4" fmla="*/ 847469 h 957668"/>
                <a:gd name="connsiteX0" fmla="*/ 245773 w 1354499"/>
                <a:gd name="connsiteY0" fmla="*/ 847469 h 957668"/>
                <a:gd name="connsiteX1" fmla="*/ 1093242 w 1354499"/>
                <a:gd name="connsiteY1" fmla="*/ 0 h 957668"/>
                <a:gd name="connsiteX2" fmla="*/ 1354499 w 1354499"/>
                <a:gd name="connsiteY2" fmla="*/ 123262 h 957668"/>
                <a:gd name="connsiteX3" fmla="*/ 245773 w 1354499"/>
                <a:gd name="connsiteY3" fmla="*/ 957668 h 957668"/>
                <a:gd name="connsiteX4" fmla="*/ 245773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245773 w 1354499"/>
                <a:gd name="connsiteY3" fmla="*/ 847469 h 957668"/>
                <a:gd name="connsiteX4" fmla="*/ 0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1341436 w 1354499"/>
                <a:gd name="connsiteY3" fmla="*/ 136325 h 957668"/>
                <a:gd name="connsiteX4" fmla="*/ 245773 w 1354499"/>
                <a:gd name="connsiteY4" fmla="*/ 957668 h 957668"/>
                <a:gd name="connsiteX5" fmla="*/ 0 w 1354499"/>
                <a:gd name="connsiteY5" fmla="*/ 957668 h 957668"/>
                <a:gd name="connsiteX6" fmla="*/ 0 w 1354499"/>
                <a:gd name="connsiteY6" fmla="*/ 847469 h 957668"/>
                <a:gd name="connsiteX7" fmla="*/ 0 w 1354499"/>
                <a:gd name="connsiteY7" fmla="*/ 847469 h 957668"/>
                <a:gd name="connsiteX8" fmla="*/ 245773 w 1354499"/>
                <a:gd name="connsiteY8" fmla="*/ 847469 h 957668"/>
                <a:gd name="connsiteX9" fmla="*/ 1093242 w 1354499"/>
                <a:gd name="connsiteY9" fmla="*/ 0 h 957668"/>
                <a:gd name="connsiteX10" fmla="*/ 245773 w 1354499"/>
                <a:gd name="connsiteY10" fmla="*/ 847469 h 957668"/>
                <a:gd name="connsiteX11" fmla="*/ 245773 w 1354499"/>
                <a:gd name="connsiteY11" fmla="*/ 957668 h 957668"/>
                <a:gd name="connsiteX0" fmla="*/ 0 w 1354499"/>
                <a:gd name="connsiteY0" fmla="*/ 847469 h 957668"/>
                <a:gd name="connsiteX1" fmla="*/ 245773 w 1354499"/>
                <a:gd name="connsiteY1" fmla="*/ 847469 h 957668"/>
                <a:gd name="connsiteX2" fmla="*/ 245773 w 1354499"/>
                <a:gd name="connsiteY2" fmla="*/ 957668 h 957668"/>
                <a:gd name="connsiteX3" fmla="*/ 0 w 1354499"/>
                <a:gd name="connsiteY3" fmla="*/ 957668 h 957668"/>
                <a:gd name="connsiteX4" fmla="*/ 0 w 1354499"/>
                <a:gd name="connsiteY4" fmla="*/ 847469 h 957668"/>
                <a:gd name="connsiteX0" fmla="*/ 245773 w 1354499"/>
                <a:gd name="connsiteY0" fmla="*/ 847469 h 957668"/>
                <a:gd name="connsiteX1" fmla="*/ 1093242 w 1354499"/>
                <a:gd name="connsiteY1" fmla="*/ 0 h 957668"/>
                <a:gd name="connsiteX2" fmla="*/ 1354499 w 1354499"/>
                <a:gd name="connsiteY2" fmla="*/ 123262 h 957668"/>
                <a:gd name="connsiteX3" fmla="*/ 245773 w 1354499"/>
                <a:gd name="connsiteY3" fmla="*/ 957668 h 957668"/>
                <a:gd name="connsiteX4" fmla="*/ 245773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245773 w 1354499"/>
                <a:gd name="connsiteY3" fmla="*/ 847469 h 957668"/>
                <a:gd name="connsiteX4" fmla="*/ 0 w 1354499"/>
                <a:gd name="connsiteY4" fmla="*/ 847469 h 957668"/>
                <a:gd name="connsiteX0" fmla="*/ 0 w 1354499"/>
                <a:gd name="connsiteY0" fmla="*/ 847469 h 957668"/>
                <a:gd name="connsiteX1" fmla="*/ 847469 w 1354499"/>
                <a:gd name="connsiteY1" fmla="*/ 0 h 957668"/>
                <a:gd name="connsiteX2" fmla="*/ 1093242 w 1354499"/>
                <a:gd name="connsiteY2" fmla="*/ 0 h 957668"/>
                <a:gd name="connsiteX3" fmla="*/ 1341436 w 1354499"/>
                <a:gd name="connsiteY3" fmla="*/ 136325 h 957668"/>
                <a:gd name="connsiteX4" fmla="*/ 245773 w 1354499"/>
                <a:gd name="connsiteY4" fmla="*/ 957668 h 957668"/>
                <a:gd name="connsiteX5" fmla="*/ 0 w 1354499"/>
                <a:gd name="connsiteY5" fmla="*/ 957668 h 957668"/>
                <a:gd name="connsiteX6" fmla="*/ 0 w 1354499"/>
                <a:gd name="connsiteY6" fmla="*/ 847469 h 957668"/>
                <a:gd name="connsiteX7" fmla="*/ 0 w 1354499"/>
                <a:gd name="connsiteY7" fmla="*/ 847469 h 957668"/>
                <a:gd name="connsiteX8" fmla="*/ 245773 w 1354499"/>
                <a:gd name="connsiteY8" fmla="*/ 847469 h 957668"/>
                <a:gd name="connsiteX9" fmla="*/ 1354499 w 1354499"/>
                <a:gd name="connsiteY9" fmla="*/ 0 h 957668"/>
                <a:gd name="connsiteX10" fmla="*/ 245773 w 1354499"/>
                <a:gd name="connsiteY10" fmla="*/ 847469 h 957668"/>
                <a:gd name="connsiteX11" fmla="*/ 245773 w 1354499"/>
                <a:gd name="connsiteY11" fmla="*/ 957668 h 957668"/>
                <a:gd name="connsiteX0" fmla="*/ 0 w 1354499"/>
                <a:gd name="connsiteY0" fmla="*/ 860532 h 970731"/>
                <a:gd name="connsiteX1" fmla="*/ 245773 w 1354499"/>
                <a:gd name="connsiteY1" fmla="*/ 860532 h 970731"/>
                <a:gd name="connsiteX2" fmla="*/ 245773 w 1354499"/>
                <a:gd name="connsiteY2" fmla="*/ 970731 h 970731"/>
                <a:gd name="connsiteX3" fmla="*/ 0 w 1354499"/>
                <a:gd name="connsiteY3" fmla="*/ 970731 h 970731"/>
                <a:gd name="connsiteX4" fmla="*/ 0 w 1354499"/>
                <a:gd name="connsiteY4" fmla="*/ 860532 h 970731"/>
                <a:gd name="connsiteX0" fmla="*/ 245773 w 1354499"/>
                <a:gd name="connsiteY0" fmla="*/ 860532 h 970731"/>
                <a:gd name="connsiteX1" fmla="*/ 1093242 w 1354499"/>
                <a:gd name="connsiteY1" fmla="*/ 13063 h 970731"/>
                <a:gd name="connsiteX2" fmla="*/ 1354499 w 1354499"/>
                <a:gd name="connsiteY2" fmla="*/ 136325 h 970731"/>
                <a:gd name="connsiteX3" fmla="*/ 245773 w 1354499"/>
                <a:gd name="connsiteY3" fmla="*/ 970731 h 970731"/>
                <a:gd name="connsiteX4" fmla="*/ 245773 w 1354499"/>
                <a:gd name="connsiteY4" fmla="*/ 860532 h 970731"/>
                <a:gd name="connsiteX0" fmla="*/ 0 w 1354499"/>
                <a:gd name="connsiteY0" fmla="*/ 860532 h 970731"/>
                <a:gd name="connsiteX1" fmla="*/ 847469 w 1354499"/>
                <a:gd name="connsiteY1" fmla="*/ 13063 h 970731"/>
                <a:gd name="connsiteX2" fmla="*/ 1093242 w 1354499"/>
                <a:gd name="connsiteY2" fmla="*/ 13063 h 970731"/>
                <a:gd name="connsiteX3" fmla="*/ 245773 w 1354499"/>
                <a:gd name="connsiteY3" fmla="*/ 860532 h 970731"/>
                <a:gd name="connsiteX4" fmla="*/ 0 w 1354499"/>
                <a:gd name="connsiteY4" fmla="*/ 860532 h 970731"/>
                <a:gd name="connsiteX0" fmla="*/ 0 w 1354499"/>
                <a:gd name="connsiteY0" fmla="*/ 860532 h 970731"/>
                <a:gd name="connsiteX1" fmla="*/ 847469 w 1354499"/>
                <a:gd name="connsiteY1" fmla="*/ 13063 h 970731"/>
                <a:gd name="connsiteX2" fmla="*/ 1354499 w 1354499"/>
                <a:gd name="connsiteY2" fmla="*/ 0 h 970731"/>
                <a:gd name="connsiteX3" fmla="*/ 1341436 w 1354499"/>
                <a:gd name="connsiteY3" fmla="*/ 149388 h 970731"/>
                <a:gd name="connsiteX4" fmla="*/ 245773 w 1354499"/>
                <a:gd name="connsiteY4" fmla="*/ 970731 h 970731"/>
                <a:gd name="connsiteX5" fmla="*/ 0 w 1354499"/>
                <a:gd name="connsiteY5" fmla="*/ 970731 h 970731"/>
                <a:gd name="connsiteX6" fmla="*/ 0 w 1354499"/>
                <a:gd name="connsiteY6" fmla="*/ 860532 h 970731"/>
                <a:gd name="connsiteX7" fmla="*/ 0 w 1354499"/>
                <a:gd name="connsiteY7" fmla="*/ 860532 h 970731"/>
                <a:gd name="connsiteX8" fmla="*/ 245773 w 1354499"/>
                <a:gd name="connsiteY8" fmla="*/ 860532 h 970731"/>
                <a:gd name="connsiteX9" fmla="*/ 1354499 w 1354499"/>
                <a:gd name="connsiteY9" fmla="*/ 13063 h 970731"/>
                <a:gd name="connsiteX10" fmla="*/ 245773 w 1354499"/>
                <a:gd name="connsiteY10" fmla="*/ 860532 h 970731"/>
                <a:gd name="connsiteX11" fmla="*/ 245773 w 1354499"/>
                <a:gd name="connsiteY11" fmla="*/ 970731 h 970731"/>
                <a:gd name="connsiteX0" fmla="*/ 0 w 1380625"/>
                <a:gd name="connsiteY0" fmla="*/ 860532 h 970731"/>
                <a:gd name="connsiteX1" fmla="*/ 245773 w 1380625"/>
                <a:gd name="connsiteY1" fmla="*/ 860532 h 970731"/>
                <a:gd name="connsiteX2" fmla="*/ 245773 w 1380625"/>
                <a:gd name="connsiteY2" fmla="*/ 970731 h 970731"/>
                <a:gd name="connsiteX3" fmla="*/ 0 w 1380625"/>
                <a:gd name="connsiteY3" fmla="*/ 970731 h 970731"/>
                <a:gd name="connsiteX4" fmla="*/ 0 w 1380625"/>
                <a:gd name="connsiteY4" fmla="*/ 860532 h 970731"/>
                <a:gd name="connsiteX0" fmla="*/ 245773 w 1380625"/>
                <a:gd name="connsiteY0" fmla="*/ 860532 h 970731"/>
                <a:gd name="connsiteX1" fmla="*/ 1093242 w 1380625"/>
                <a:gd name="connsiteY1" fmla="*/ 13063 h 970731"/>
                <a:gd name="connsiteX2" fmla="*/ 1354499 w 1380625"/>
                <a:gd name="connsiteY2" fmla="*/ 136325 h 970731"/>
                <a:gd name="connsiteX3" fmla="*/ 245773 w 1380625"/>
                <a:gd name="connsiteY3" fmla="*/ 970731 h 970731"/>
                <a:gd name="connsiteX4" fmla="*/ 245773 w 1380625"/>
                <a:gd name="connsiteY4" fmla="*/ 860532 h 970731"/>
                <a:gd name="connsiteX0" fmla="*/ 0 w 1380625"/>
                <a:gd name="connsiteY0" fmla="*/ 860532 h 970731"/>
                <a:gd name="connsiteX1" fmla="*/ 847469 w 1380625"/>
                <a:gd name="connsiteY1" fmla="*/ 13063 h 970731"/>
                <a:gd name="connsiteX2" fmla="*/ 1380625 w 1380625"/>
                <a:gd name="connsiteY2" fmla="*/ 26126 h 970731"/>
                <a:gd name="connsiteX3" fmla="*/ 245773 w 1380625"/>
                <a:gd name="connsiteY3" fmla="*/ 860532 h 970731"/>
                <a:gd name="connsiteX4" fmla="*/ 0 w 1380625"/>
                <a:gd name="connsiteY4" fmla="*/ 860532 h 970731"/>
                <a:gd name="connsiteX0" fmla="*/ 0 w 1380625"/>
                <a:gd name="connsiteY0" fmla="*/ 860532 h 970731"/>
                <a:gd name="connsiteX1" fmla="*/ 847469 w 1380625"/>
                <a:gd name="connsiteY1" fmla="*/ 13063 h 970731"/>
                <a:gd name="connsiteX2" fmla="*/ 1354499 w 1380625"/>
                <a:gd name="connsiteY2" fmla="*/ 0 h 970731"/>
                <a:gd name="connsiteX3" fmla="*/ 1341436 w 1380625"/>
                <a:gd name="connsiteY3" fmla="*/ 149388 h 970731"/>
                <a:gd name="connsiteX4" fmla="*/ 245773 w 1380625"/>
                <a:gd name="connsiteY4" fmla="*/ 970731 h 970731"/>
                <a:gd name="connsiteX5" fmla="*/ 0 w 1380625"/>
                <a:gd name="connsiteY5" fmla="*/ 970731 h 970731"/>
                <a:gd name="connsiteX6" fmla="*/ 0 w 1380625"/>
                <a:gd name="connsiteY6" fmla="*/ 860532 h 970731"/>
                <a:gd name="connsiteX7" fmla="*/ 0 w 1380625"/>
                <a:gd name="connsiteY7" fmla="*/ 860532 h 970731"/>
                <a:gd name="connsiteX8" fmla="*/ 245773 w 1380625"/>
                <a:gd name="connsiteY8" fmla="*/ 860532 h 970731"/>
                <a:gd name="connsiteX9" fmla="*/ 1354499 w 1380625"/>
                <a:gd name="connsiteY9" fmla="*/ 13063 h 970731"/>
                <a:gd name="connsiteX10" fmla="*/ 245773 w 1380625"/>
                <a:gd name="connsiteY10" fmla="*/ 860532 h 970731"/>
                <a:gd name="connsiteX11" fmla="*/ 245773 w 1380625"/>
                <a:gd name="connsiteY11" fmla="*/ 970731 h 970731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847469 w 1380625"/>
                <a:gd name="connsiteY1" fmla="*/ 26126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1069538 w 1380625"/>
                <a:gd name="connsiteY1" fmla="*/ 39189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13063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  <a:gd name="connsiteX0" fmla="*/ 0 w 1380625"/>
                <a:gd name="connsiteY0" fmla="*/ 873595 h 983794"/>
                <a:gd name="connsiteX1" fmla="*/ 245773 w 1380625"/>
                <a:gd name="connsiteY1" fmla="*/ 873595 h 983794"/>
                <a:gd name="connsiteX2" fmla="*/ 245773 w 1380625"/>
                <a:gd name="connsiteY2" fmla="*/ 983794 h 983794"/>
                <a:gd name="connsiteX3" fmla="*/ 0 w 1380625"/>
                <a:gd name="connsiteY3" fmla="*/ 983794 h 983794"/>
                <a:gd name="connsiteX4" fmla="*/ 0 w 1380625"/>
                <a:gd name="connsiteY4" fmla="*/ 873595 h 983794"/>
                <a:gd name="connsiteX0" fmla="*/ 245773 w 1380625"/>
                <a:gd name="connsiteY0" fmla="*/ 873595 h 983794"/>
                <a:gd name="connsiteX1" fmla="*/ 1380625 w 1380625"/>
                <a:gd name="connsiteY1" fmla="*/ 0 h 983794"/>
                <a:gd name="connsiteX2" fmla="*/ 1354499 w 1380625"/>
                <a:gd name="connsiteY2" fmla="*/ 149388 h 983794"/>
                <a:gd name="connsiteX3" fmla="*/ 245773 w 1380625"/>
                <a:gd name="connsiteY3" fmla="*/ 983794 h 983794"/>
                <a:gd name="connsiteX4" fmla="*/ 245773 w 1380625"/>
                <a:gd name="connsiteY4" fmla="*/ 873595 h 983794"/>
                <a:gd name="connsiteX0" fmla="*/ 0 w 1380625"/>
                <a:gd name="connsiteY0" fmla="*/ 873595 h 983794"/>
                <a:gd name="connsiteX1" fmla="*/ 1069538 w 1380625"/>
                <a:gd name="connsiteY1" fmla="*/ 39189 h 983794"/>
                <a:gd name="connsiteX2" fmla="*/ 1380625 w 1380625"/>
                <a:gd name="connsiteY2" fmla="*/ 39189 h 983794"/>
                <a:gd name="connsiteX3" fmla="*/ 245773 w 1380625"/>
                <a:gd name="connsiteY3" fmla="*/ 873595 h 983794"/>
                <a:gd name="connsiteX4" fmla="*/ 0 w 1380625"/>
                <a:gd name="connsiteY4" fmla="*/ 873595 h 983794"/>
                <a:gd name="connsiteX0" fmla="*/ 0 w 1380625"/>
                <a:gd name="connsiteY0" fmla="*/ 873595 h 983794"/>
                <a:gd name="connsiteX1" fmla="*/ 1069537 w 1380625"/>
                <a:gd name="connsiteY1" fmla="*/ 26126 h 983794"/>
                <a:gd name="connsiteX2" fmla="*/ 1354499 w 1380625"/>
                <a:gd name="connsiteY2" fmla="*/ 39188 h 983794"/>
                <a:gd name="connsiteX3" fmla="*/ 1341436 w 1380625"/>
                <a:gd name="connsiteY3" fmla="*/ 162451 h 983794"/>
                <a:gd name="connsiteX4" fmla="*/ 245773 w 1380625"/>
                <a:gd name="connsiteY4" fmla="*/ 983794 h 983794"/>
                <a:gd name="connsiteX5" fmla="*/ 0 w 1380625"/>
                <a:gd name="connsiteY5" fmla="*/ 983794 h 983794"/>
                <a:gd name="connsiteX6" fmla="*/ 0 w 1380625"/>
                <a:gd name="connsiteY6" fmla="*/ 873595 h 983794"/>
                <a:gd name="connsiteX7" fmla="*/ 0 w 1380625"/>
                <a:gd name="connsiteY7" fmla="*/ 873595 h 983794"/>
                <a:gd name="connsiteX8" fmla="*/ 245773 w 1380625"/>
                <a:gd name="connsiteY8" fmla="*/ 873595 h 983794"/>
                <a:gd name="connsiteX9" fmla="*/ 1354499 w 1380625"/>
                <a:gd name="connsiteY9" fmla="*/ 26126 h 983794"/>
                <a:gd name="connsiteX10" fmla="*/ 245773 w 1380625"/>
                <a:gd name="connsiteY10" fmla="*/ 873595 h 983794"/>
                <a:gd name="connsiteX11" fmla="*/ 245773 w 1380625"/>
                <a:gd name="connsiteY11" fmla="*/ 983794 h 98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0625" h="983794" stroke="0" extrusionOk="0">
                  <a:moveTo>
                    <a:pt x="0" y="873595"/>
                  </a:moveTo>
                  <a:lnTo>
                    <a:pt x="245773" y="873595"/>
                  </a:lnTo>
                  <a:lnTo>
                    <a:pt x="245773" y="983794"/>
                  </a:lnTo>
                  <a:lnTo>
                    <a:pt x="0" y="983794"/>
                  </a:lnTo>
                  <a:lnTo>
                    <a:pt x="0" y="873595"/>
                  </a:lnTo>
                  <a:close/>
                </a:path>
                <a:path w="1380625" h="983794" fill="darkenLess" stroke="0" extrusionOk="0">
                  <a:moveTo>
                    <a:pt x="245773" y="873595"/>
                  </a:moveTo>
                  <a:lnTo>
                    <a:pt x="1380625" y="0"/>
                  </a:lnTo>
                  <a:lnTo>
                    <a:pt x="1354499" y="149388"/>
                  </a:lnTo>
                  <a:lnTo>
                    <a:pt x="245773" y="983794"/>
                  </a:lnTo>
                  <a:lnTo>
                    <a:pt x="245773" y="873595"/>
                  </a:lnTo>
                  <a:close/>
                </a:path>
                <a:path w="1380625" h="983794" fill="lightenLess" stroke="0" extrusionOk="0">
                  <a:moveTo>
                    <a:pt x="0" y="873595"/>
                  </a:moveTo>
                  <a:lnTo>
                    <a:pt x="1069538" y="39189"/>
                  </a:lnTo>
                  <a:lnTo>
                    <a:pt x="1380625" y="39189"/>
                  </a:lnTo>
                  <a:lnTo>
                    <a:pt x="245773" y="873595"/>
                  </a:lnTo>
                  <a:lnTo>
                    <a:pt x="0" y="873595"/>
                  </a:lnTo>
                  <a:close/>
                </a:path>
                <a:path w="1380625" h="983794" fill="none" extrusionOk="0">
                  <a:moveTo>
                    <a:pt x="0" y="873595"/>
                  </a:moveTo>
                  <a:lnTo>
                    <a:pt x="1069537" y="26126"/>
                  </a:lnTo>
                  <a:lnTo>
                    <a:pt x="1354499" y="39188"/>
                  </a:lnTo>
                  <a:lnTo>
                    <a:pt x="1341436" y="162451"/>
                  </a:lnTo>
                  <a:lnTo>
                    <a:pt x="245773" y="983794"/>
                  </a:lnTo>
                  <a:lnTo>
                    <a:pt x="0" y="983794"/>
                  </a:lnTo>
                  <a:lnTo>
                    <a:pt x="0" y="873595"/>
                  </a:lnTo>
                  <a:close/>
                  <a:moveTo>
                    <a:pt x="0" y="873595"/>
                  </a:moveTo>
                  <a:lnTo>
                    <a:pt x="245773" y="873595"/>
                  </a:lnTo>
                  <a:lnTo>
                    <a:pt x="1354499" y="26126"/>
                  </a:lnTo>
                  <a:moveTo>
                    <a:pt x="245773" y="873595"/>
                  </a:moveTo>
                  <a:lnTo>
                    <a:pt x="245773" y="983794"/>
                  </a:lnTo>
                </a:path>
              </a:pathLst>
            </a:custGeom>
            <a:solidFill>
              <a:srgbClr val="EEEFDD"/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Параллелограмм 10"/>
            <p:cNvSpPr/>
            <p:nvPr/>
          </p:nvSpPr>
          <p:spPr>
            <a:xfrm>
              <a:off x="2453904" y="2160440"/>
              <a:ext cx="2181528" cy="1588599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55981 h 1955981"/>
                <a:gd name="connsiteX1" fmla="*/ 2210028 w 3536910"/>
                <a:gd name="connsiteY1" fmla="*/ 796835 h 1955981"/>
                <a:gd name="connsiteX2" fmla="*/ 3536910 w 3536910"/>
                <a:gd name="connsiteY2" fmla="*/ 0 h 1955981"/>
                <a:gd name="connsiteX3" fmla="*/ 1065624 w 3536910"/>
                <a:gd name="connsiteY3" fmla="*/ 1093832 h 1955981"/>
                <a:gd name="connsiteX4" fmla="*/ 0 w 3536910"/>
                <a:gd name="connsiteY4" fmla="*/ 1955981 h 1955981"/>
                <a:gd name="connsiteX0" fmla="*/ 0 w 2397906"/>
                <a:gd name="connsiteY0" fmla="*/ 1423589 h 1423589"/>
                <a:gd name="connsiteX1" fmla="*/ 2210028 w 2397906"/>
                <a:gd name="connsiteY1" fmla="*/ 264443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397906"/>
                <a:gd name="connsiteY0" fmla="*/ 1423589 h 1423589"/>
                <a:gd name="connsiteX1" fmla="*/ 1111704 w 2397906"/>
                <a:gd name="connsiteY1" fmla="*/ 836766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263059"/>
                <a:gd name="connsiteY0" fmla="*/ 2168938 h 2168938"/>
                <a:gd name="connsiteX1" fmla="*/ 1111704 w 2263059"/>
                <a:gd name="connsiteY1" fmla="*/ 158211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84887 w 2263059"/>
                <a:gd name="connsiteY3" fmla="*/ 1333408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55991 w 2263059"/>
                <a:gd name="connsiteY3" fmla="*/ 1320098 h 2168938"/>
                <a:gd name="connsiteX4" fmla="*/ 0 w 2263059"/>
                <a:gd name="connsiteY4" fmla="*/ 2168938 h 216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59" h="2168938">
                  <a:moveTo>
                    <a:pt x="0" y="2168938"/>
                  </a:moveTo>
                  <a:lnTo>
                    <a:pt x="1304343" y="863385"/>
                  </a:lnTo>
                  <a:lnTo>
                    <a:pt x="2263059" y="0"/>
                  </a:lnTo>
                  <a:lnTo>
                    <a:pt x="1055991" y="1320098"/>
                  </a:lnTo>
                  <a:lnTo>
                    <a:pt x="0" y="2168938"/>
                  </a:lnTo>
                  <a:close/>
                </a:path>
              </a:pathLst>
            </a:custGeom>
            <a:solidFill>
              <a:srgbClr val="99CCFF">
                <a:alpha val="65098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Параллелограмм 10"/>
            <p:cNvSpPr/>
            <p:nvPr/>
          </p:nvSpPr>
          <p:spPr>
            <a:xfrm>
              <a:off x="3711523" y="2183865"/>
              <a:ext cx="2101315" cy="1674805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3618412 h 3618412"/>
                <a:gd name="connsiteX1" fmla="*/ 2210028 w 3536910"/>
                <a:gd name="connsiteY1" fmla="*/ 2446203 h 3618412"/>
                <a:gd name="connsiteX2" fmla="*/ 3536910 w 3536910"/>
                <a:gd name="connsiteY2" fmla="*/ 1649368 h 3618412"/>
                <a:gd name="connsiteX3" fmla="*/ 2202092 w 3536910"/>
                <a:gd name="connsiteY3" fmla="*/ 0 h 3618412"/>
                <a:gd name="connsiteX4" fmla="*/ 0 w 3536910"/>
                <a:gd name="connsiteY4" fmla="*/ 3618412 h 3618412"/>
                <a:gd name="connsiteX0" fmla="*/ 0 w 2661699"/>
                <a:gd name="connsiteY0" fmla="*/ 757646 h 2446203"/>
                <a:gd name="connsiteX1" fmla="*/ 1334817 w 2661699"/>
                <a:gd name="connsiteY1" fmla="*/ 2446203 h 2446203"/>
                <a:gd name="connsiteX2" fmla="*/ 2661699 w 2661699"/>
                <a:gd name="connsiteY2" fmla="*/ 1649368 h 2446203"/>
                <a:gd name="connsiteX3" fmla="*/ 1326881 w 2661699"/>
                <a:gd name="connsiteY3" fmla="*/ 0 h 2446203"/>
                <a:gd name="connsiteX4" fmla="*/ 0 w 2661699"/>
                <a:gd name="connsiteY4" fmla="*/ 757646 h 2446203"/>
                <a:gd name="connsiteX0" fmla="*/ 0 w 2727014"/>
                <a:gd name="connsiteY0" fmla="*/ 757646 h 2446203"/>
                <a:gd name="connsiteX1" fmla="*/ 1334817 w 2727014"/>
                <a:gd name="connsiteY1" fmla="*/ 2446203 h 2446203"/>
                <a:gd name="connsiteX2" fmla="*/ 2727014 w 2727014"/>
                <a:gd name="connsiteY2" fmla="*/ 1218294 h 2446203"/>
                <a:gd name="connsiteX3" fmla="*/ 1326881 w 2727014"/>
                <a:gd name="connsiteY3" fmla="*/ 0 h 2446203"/>
                <a:gd name="connsiteX4" fmla="*/ 0 w 2727014"/>
                <a:gd name="connsiteY4" fmla="*/ 757646 h 2446203"/>
                <a:gd name="connsiteX0" fmla="*/ 0 w 2727014"/>
                <a:gd name="connsiteY0" fmla="*/ 757646 h 2067381"/>
                <a:gd name="connsiteX1" fmla="*/ 1713640 w 2727014"/>
                <a:gd name="connsiteY1" fmla="*/ 2067381 h 2067381"/>
                <a:gd name="connsiteX2" fmla="*/ 2727014 w 2727014"/>
                <a:gd name="connsiteY2" fmla="*/ 1218294 h 2067381"/>
                <a:gd name="connsiteX3" fmla="*/ 1326881 w 2727014"/>
                <a:gd name="connsiteY3" fmla="*/ 0 h 2067381"/>
                <a:gd name="connsiteX4" fmla="*/ 0 w 2727014"/>
                <a:gd name="connsiteY4" fmla="*/ 757646 h 2067381"/>
                <a:gd name="connsiteX0" fmla="*/ 0 w 2727014"/>
                <a:gd name="connsiteY0" fmla="*/ 757646 h 2067381"/>
                <a:gd name="connsiteX1" fmla="*/ 1360943 w 2727014"/>
                <a:gd name="connsiteY1" fmla="*/ 2067381 h 2067381"/>
                <a:gd name="connsiteX2" fmla="*/ 2727014 w 2727014"/>
                <a:gd name="connsiteY2" fmla="*/ 1218294 h 2067381"/>
                <a:gd name="connsiteX3" fmla="*/ 1326881 w 2727014"/>
                <a:gd name="connsiteY3" fmla="*/ 0 h 2067381"/>
                <a:gd name="connsiteX4" fmla="*/ 0 w 2727014"/>
                <a:gd name="connsiteY4" fmla="*/ 757646 h 2067381"/>
                <a:gd name="connsiteX0" fmla="*/ 0 w 2727014"/>
                <a:gd name="connsiteY0" fmla="*/ 796834 h 2106569"/>
                <a:gd name="connsiteX1" fmla="*/ 1360943 w 2727014"/>
                <a:gd name="connsiteY1" fmla="*/ 2106569 h 2106569"/>
                <a:gd name="connsiteX2" fmla="*/ 2727014 w 2727014"/>
                <a:gd name="connsiteY2" fmla="*/ 1257482 h 2106569"/>
                <a:gd name="connsiteX3" fmla="*/ 1326881 w 2727014"/>
                <a:gd name="connsiteY3" fmla="*/ 0 h 2106569"/>
                <a:gd name="connsiteX4" fmla="*/ 0 w 2727014"/>
                <a:gd name="connsiteY4" fmla="*/ 796834 h 2106569"/>
                <a:gd name="connsiteX0" fmla="*/ 0 w 2727014"/>
                <a:gd name="connsiteY0" fmla="*/ 796834 h 2093507"/>
                <a:gd name="connsiteX1" fmla="*/ 1844268 w 2727014"/>
                <a:gd name="connsiteY1" fmla="*/ 2093507 h 2093507"/>
                <a:gd name="connsiteX2" fmla="*/ 2727014 w 2727014"/>
                <a:gd name="connsiteY2" fmla="*/ 1257482 h 2093507"/>
                <a:gd name="connsiteX3" fmla="*/ 1326881 w 2727014"/>
                <a:gd name="connsiteY3" fmla="*/ 0 h 2093507"/>
                <a:gd name="connsiteX4" fmla="*/ 0 w 2727014"/>
                <a:gd name="connsiteY4" fmla="*/ 796834 h 2093507"/>
                <a:gd name="connsiteX0" fmla="*/ 0 w 3184214"/>
                <a:gd name="connsiteY0" fmla="*/ 796834 h 2093507"/>
                <a:gd name="connsiteX1" fmla="*/ 1844268 w 3184214"/>
                <a:gd name="connsiteY1" fmla="*/ 2093507 h 2093507"/>
                <a:gd name="connsiteX2" fmla="*/ 3184214 w 3184214"/>
                <a:gd name="connsiteY2" fmla="*/ 1283608 h 2093507"/>
                <a:gd name="connsiteX3" fmla="*/ 1326881 w 3184214"/>
                <a:gd name="connsiteY3" fmla="*/ 0 h 2093507"/>
                <a:gd name="connsiteX4" fmla="*/ 0 w 3184214"/>
                <a:gd name="connsiteY4" fmla="*/ 796834 h 2093507"/>
                <a:gd name="connsiteX0" fmla="*/ 0 w 2988271"/>
                <a:gd name="connsiteY0" fmla="*/ 796834 h 2093507"/>
                <a:gd name="connsiteX1" fmla="*/ 1844268 w 2988271"/>
                <a:gd name="connsiteY1" fmla="*/ 2093507 h 2093507"/>
                <a:gd name="connsiteX2" fmla="*/ 2988271 w 2988271"/>
                <a:gd name="connsiteY2" fmla="*/ 1283608 h 2093507"/>
                <a:gd name="connsiteX3" fmla="*/ 1326881 w 2988271"/>
                <a:gd name="connsiteY3" fmla="*/ 0 h 2093507"/>
                <a:gd name="connsiteX4" fmla="*/ 0 w 2988271"/>
                <a:gd name="connsiteY4" fmla="*/ 796834 h 2093507"/>
                <a:gd name="connsiteX0" fmla="*/ 0 w 2988271"/>
                <a:gd name="connsiteY0" fmla="*/ 796834 h 2093507"/>
                <a:gd name="connsiteX1" fmla="*/ 1778953 w 2988271"/>
                <a:gd name="connsiteY1" fmla="*/ 2093507 h 2093507"/>
                <a:gd name="connsiteX2" fmla="*/ 2988271 w 2988271"/>
                <a:gd name="connsiteY2" fmla="*/ 1283608 h 2093507"/>
                <a:gd name="connsiteX3" fmla="*/ 1326881 w 2988271"/>
                <a:gd name="connsiteY3" fmla="*/ 0 h 2093507"/>
                <a:gd name="connsiteX4" fmla="*/ 0 w 2988271"/>
                <a:gd name="connsiteY4" fmla="*/ 796834 h 2093507"/>
                <a:gd name="connsiteX0" fmla="*/ 0 w 3133500"/>
                <a:gd name="connsiteY0" fmla="*/ 796834 h 2093507"/>
                <a:gd name="connsiteX1" fmla="*/ 1778953 w 3133500"/>
                <a:gd name="connsiteY1" fmla="*/ 2093507 h 2093507"/>
                <a:gd name="connsiteX2" fmla="*/ 3133500 w 3133500"/>
                <a:gd name="connsiteY2" fmla="*/ 1307927 h 2093507"/>
                <a:gd name="connsiteX3" fmla="*/ 1326881 w 3133500"/>
                <a:gd name="connsiteY3" fmla="*/ 0 h 2093507"/>
                <a:gd name="connsiteX4" fmla="*/ 0 w 3133500"/>
                <a:gd name="connsiteY4" fmla="*/ 796834 h 2093507"/>
                <a:gd name="connsiteX0" fmla="*/ 0 w 3133500"/>
                <a:gd name="connsiteY0" fmla="*/ 796834 h 2093507"/>
                <a:gd name="connsiteX1" fmla="*/ 1778953 w 3133500"/>
                <a:gd name="connsiteY1" fmla="*/ 2093507 h 2093507"/>
                <a:gd name="connsiteX2" fmla="*/ 3133500 w 3133500"/>
                <a:gd name="connsiteY2" fmla="*/ 1283608 h 2093507"/>
                <a:gd name="connsiteX3" fmla="*/ 1326881 w 3133500"/>
                <a:gd name="connsiteY3" fmla="*/ 0 h 2093507"/>
                <a:gd name="connsiteX4" fmla="*/ 0 w 3133500"/>
                <a:gd name="connsiteY4" fmla="*/ 796834 h 209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3500" h="2093507">
                  <a:moveTo>
                    <a:pt x="0" y="796834"/>
                  </a:moveTo>
                  <a:lnTo>
                    <a:pt x="1778953" y="2093507"/>
                  </a:lnTo>
                  <a:lnTo>
                    <a:pt x="3133500" y="1283608"/>
                  </a:lnTo>
                  <a:lnTo>
                    <a:pt x="1326881" y="0"/>
                  </a:lnTo>
                  <a:lnTo>
                    <a:pt x="0" y="796834"/>
                  </a:lnTo>
                  <a:close/>
                </a:path>
              </a:pathLst>
            </a:custGeom>
            <a:solidFill>
              <a:srgbClr val="99CCFF">
                <a:alpha val="30196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араллелограмм 4"/>
            <p:cNvSpPr/>
            <p:nvPr/>
          </p:nvSpPr>
          <p:spPr>
            <a:xfrm>
              <a:off x="1875485" y="2332875"/>
              <a:ext cx="4399609" cy="329266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212" h="823166">
                  <a:moveTo>
                    <a:pt x="0" y="823166"/>
                  </a:moveTo>
                  <a:lnTo>
                    <a:pt x="1254085" y="1"/>
                  </a:lnTo>
                  <a:lnTo>
                    <a:pt x="7823212" y="0"/>
                  </a:lnTo>
                  <a:lnTo>
                    <a:pt x="6543000" y="823166"/>
                  </a:lnTo>
                  <a:lnTo>
                    <a:pt x="0" y="823166"/>
                  </a:lnTo>
                  <a:close/>
                </a:path>
              </a:pathLst>
            </a:custGeom>
            <a:solidFill>
              <a:srgbClr val="CC99FF">
                <a:alpha val="30196"/>
              </a:srgb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49234" y="4317584"/>
              <a:ext cx="2073979" cy="2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наклонная ударная волна</a:t>
              </a:r>
              <a:endParaRPr lang="ru-RU" sz="105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flipV="1">
              <a:off x="3025242" y="3446856"/>
              <a:ext cx="0" cy="90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Группа 36"/>
            <p:cNvGrpSpPr/>
            <p:nvPr/>
          </p:nvGrpSpPr>
          <p:grpSpPr>
            <a:xfrm>
              <a:off x="7177335" y="2172532"/>
              <a:ext cx="1427113" cy="1707516"/>
              <a:chOff x="7717395" y="2172532"/>
              <a:chExt cx="1427113" cy="1707516"/>
            </a:xfrm>
          </p:grpSpPr>
          <p:sp>
            <p:nvSpPr>
              <p:cNvPr id="58" name="Параллелограмм 57"/>
              <p:cNvSpPr/>
              <p:nvPr/>
            </p:nvSpPr>
            <p:spPr>
              <a:xfrm rot="5400000" flipH="1">
                <a:off x="7381786" y="2508141"/>
                <a:ext cx="1707516" cy="1036298"/>
              </a:xfrm>
              <a:prstGeom prst="parallelogram">
                <a:avLst>
                  <a:gd name="adj" fmla="val 64593"/>
                </a:avLst>
              </a:prstGeom>
              <a:solidFill>
                <a:schemeClr val="accent1">
                  <a:lumMod val="75000"/>
                  <a:alpha val="549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" name="Группа 58"/>
              <p:cNvGrpSpPr/>
              <p:nvPr/>
            </p:nvGrpSpPr>
            <p:grpSpPr>
              <a:xfrm>
                <a:off x="7950908" y="2653820"/>
                <a:ext cx="1193600" cy="372931"/>
                <a:chOff x="7950908" y="2653820"/>
                <a:chExt cx="1193600" cy="372931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7950908" y="2653820"/>
                  <a:ext cx="569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b="1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УВ</a:t>
                  </a:r>
                  <a:endParaRPr lang="ru-RU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1" name="Прямая со стрелкой 60"/>
                <p:cNvCxnSpPr/>
                <p:nvPr/>
              </p:nvCxnSpPr>
              <p:spPr>
                <a:xfrm>
                  <a:off x="8329463" y="3026751"/>
                  <a:ext cx="815045" cy="0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Параллелограмм 4"/>
            <p:cNvSpPr/>
            <p:nvPr/>
          </p:nvSpPr>
          <p:spPr>
            <a:xfrm>
              <a:off x="729866" y="2173118"/>
              <a:ext cx="7295453" cy="648805"/>
            </a:xfrm>
            <a:custGeom>
              <a:avLst/>
              <a:gdLst>
                <a:gd name="connsiteX0" fmla="*/ 0 w 6948000"/>
                <a:gd name="connsiteY0" fmla="*/ 1620000 h 1620000"/>
                <a:gd name="connsiteX1" fmla="*/ 405000 w 6948000"/>
                <a:gd name="connsiteY1" fmla="*/ 0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405000 w 6948000"/>
                <a:gd name="connsiteY1" fmla="*/ 26126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6948000"/>
                <a:gd name="connsiteY0" fmla="*/ 1620000 h 1620000"/>
                <a:gd name="connsiteX1" fmla="*/ 1254085 w 6948000"/>
                <a:gd name="connsiteY1" fmla="*/ 796835 h 1620000"/>
                <a:gd name="connsiteX2" fmla="*/ 6948000 w 6948000"/>
                <a:gd name="connsiteY2" fmla="*/ 0 h 1620000"/>
                <a:gd name="connsiteX3" fmla="*/ 6543000 w 6948000"/>
                <a:gd name="connsiteY3" fmla="*/ 1620000 h 1620000"/>
                <a:gd name="connsiteX4" fmla="*/ 0 w 6948000"/>
                <a:gd name="connsiteY4" fmla="*/ 1620000 h 1620000"/>
                <a:gd name="connsiteX0" fmla="*/ 0 w 7509703"/>
                <a:gd name="connsiteY0" fmla="*/ 823165 h 823165"/>
                <a:gd name="connsiteX1" fmla="*/ 1254085 w 7509703"/>
                <a:gd name="connsiteY1" fmla="*/ 0 h 823165"/>
                <a:gd name="connsiteX2" fmla="*/ 7509703 w 7509703"/>
                <a:gd name="connsiteY2" fmla="*/ 52250 h 823165"/>
                <a:gd name="connsiteX3" fmla="*/ 6543000 w 7509703"/>
                <a:gd name="connsiteY3" fmla="*/ 823165 h 823165"/>
                <a:gd name="connsiteX4" fmla="*/ 0 w 7509703"/>
                <a:gd name="connsiteY4" fmla="*/ 823165 h 823165"/>
                <a:gd name="connsiteX0" fmla="*/ 0 w 7522766"/>
                <a:gd name="connsiteY0" fmla="*/ 823165 h 823165"/>
                <a:gd name="connsiteX1" fmla="*/ 1254085 w 7522766"/>
                <a:gd name="connsiteY1" fmla="*/ 0 h 823165"/>
                <a:gd name="connsiteX2" fmla="*/ 7522766 w 7522766"/>
                <a:gd name="connsiteY2" fmla="*/ 26124 h 823165"/>
                <a:gd name="connsiteX3" fmla="*/ 6543000 w 7522766"/>
                <a:gd name="connsiteY3" fmla="*/ 823165 h 823165"/>
                <a:gd name="connsiteX4" fmla="*/ 0 w 7522766"/>
                <a:gd name="connsiteY4" fmla="*/ 823165 h 823165"/>
                <a:gd name="connsiteX0" fmla="*/ 0 w 7640332"/>
                <a:gd name="connsiteY0" fmla="*/ 823165 h 823165"/>
                <a:gd name="connsiteX1" fmla="*/ 1254085 w 7640332"/>
                <a:gd name="connsiteY1" fmla="*/ 0 h 823165"/>
                <a:gd name="connsiteX2" fmla="*/ 7640332 w 7640332"/>
                <a:gd name="connsiteY2" fmla="*/ 26124 h 823165"/>
                <a:gd name="connsiteX3" fmla="*/ 6543000 w 7640332"/>
                <a:gd name="connsiteY3" fmla="*/ 823165 h 823165"/>
                <a:gd name="connsiteX4" fmla="*/ 0 w 7640332"/>
                <a:gd name="connsiteY4" fmla="*/ 823165 h 823165"/>
                <a:gd name="connsiteX0" fmla="*/ 0 w 7823212"/>
                <a:gd name="connsiteY0" fmla="*/ 823166 h 823166"/>
                <a:gd name="connsiteX1" fmla="*/ 1254085 w 7823212"/>
                <a:gd name="connsiteY1" fmla="*/ 1 h 823166"/>
                <a:gd name="connsiteX2" fmla="*/ 7823212 w 7823212"/>
                <a:gd name="connsiteY2" fmla="*/ 0 h 823166"/>
                <a:gd name="connsiteX3" fmla="*/ 6543000 w 7823212"/>
                <a:gd name="connsiteY3" fmla="*/ 823166 h 823166"/>
                <a:gd name="connsiteX4" fmla="*/ 0 w 7823212"/>
                <a:gd name="connsiteY4" fmla="*/ 823166 h 823166"/>
                <a:gd name="connsiteX0" fmla="*/ 0 w 7522676"/>
                <a:gd name="connsiteY0" fmla="*/ 823166 h 823166"/>
                <a:gd name="connsiteX1" fmla="*/ 953549 w 7522676"/>
                <a:gd name="connsiteY1" fmla="*/ 1 h 823166"/>
                <a:gd name="connsiteX2" fmla="*/ 7522676 w 7522676"/>
                <a:gd name="connsiteY2" fmla="*/ 0 h 823166"/>
                <a:gd name="connsiteX3" fmla="*/ 6242464 w 7522676"/>
                <a:gd name="connsiteY3" fmla="*/ 823166 h 823166"/>
                <a:gd name="connsiteX4" fmla="*/ 0 w 7522676"/>
                <a:gd name="connsiteY4" fmla="*/ 823166 h 823166"/>
                <a:gd name="connsiteX0" fmla="*/ 0 w 7522676"/>
                <a:gd name="connsiteY0" fmla="*/ 823166 h 823166"/>
                <a:gd name="connsiteX1" fmla="*/ 1003932 w 7522676"/>
                <a:gd name="connsiteY1" fmla="*/ 12161 h 823166"/>
                <a:gd name="connsiteX2" fmla="*/ 7522676 w 7522676"/>
                <a:gd name="connsiteY2" fmla="*/ 0 h 823166"/>
                <a:gd name="connsiteX3" fmla="*/ 6242464 w 7522676"/>
                <a:gd name="connsiteY3" fmla="*/ 823166 h 823166"/>
                <a:gd name="connsiteX4" fmla="*/ 0 w 7522676"/>
                <a:gd name="connsiteY4" fmla="*/ 823166 h 823166"/>
                <a:gd name="connsiteX0" fmla="*/ 0 w 7331217"/>
                <a:gd name="connsiteY0" fmla="*/ 811006 h 811006"/>
                <a:gd name="connsiteX1" fmla="*/ 1003932 w 7331217"/>
                <a:gd name="connsiteY1" fmla="*/ 1 h 811006"/>
                <a:gd name="connsiteX2" fmla="*/ 7331217 w 7331217"/>
                <a:gd name="connsiteY2" fmla="*/ 0 h 811006"/>
                <a:gd name="connsiteX3" fmla="*/ 6242464 w 7331217"/>
                <a:gd name="connsiteY3" fmla="*/ 811006 h 811006"/>
                <a:gd name="connsiteX4" fmla="*/ 0 w 7331217"/>
                <a:gd name="connsiteY4" fmla="*/ 811006 h 811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1217" h="811006">
                  <a:moveTo>
                    <a:pt x="0" y="811006"/>
                  </a:moveTo>
                  <a:lnTo>
                    <a:pt x="1003932" y="1"/>
                  </a:lnTo>
                  <a:lnTo>
                    <a:pt x="7331217" y="0"/>
                  </a:lnTo>
                  <a:lnTo>
                    <a:pt x="6242464" y="811006"/>
                  </a:lnTo>
                  <a:lnTo>
                    <a:pt x="0" y="811006"/>
                  </a:lnTo>
                  <a:close/>
                </a:path>
              </a:pathLst>
            </a:custGeom>
            <a:noFill/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Прямая со стрелкой 38"/>
            <p:cNvCxnSpPr>
              <a:cxnSpLocks/>
            </p:cNvCxnSpPr>
            <p:nvPr/>
          </p:nvCxnSpPr>
          <p:spPr>
            <a:xfrm flipV="1">
              <a:off x="2109601" y="3912788"/>
              <a:ext cx="0" cy="396000"/>
            </a:xfrm>
            <a:prstGeom prst="straightConnector1">
              <a:avLst/>
            </a:prstGeom>
            <a:ln w="9525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47"/>
            <p:cNvGrpSpPr>
              <a:grpSpLocks/>
            </p:cNvGrpSpPr>
            <p:nvPr/>
          </p:nvGrpSpPr>
          <p:grpSpPr bwMode="auto">
            <a:xfrm>
              <a:off x="1327656" y="2894670"/>
              <a:ext cx="1957766" cy="1328337"/>
              <a:chOff x="5347" y="1375"/>
              <a:chExt cx="2897" cy="1368"/>
            </a:xfrm>
          </p:grpSpPr>
          <p:sp>
            <p:nvSpPr>
              <p:cNvPr id="51" name="Text Box 48"/>
              <p:cNvSpPr txBox="1">
                <a:spLocks noChangeArrowheads="1"/>
              </p:cNvSpPr>
              <p:nvPr/>
            </p:nvSpPr>
            <p:spPr bwMode="auto">
              <a:xfrm>
                <a:off x="6048" y="1375"/>
                <a:ext cx="373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 Box 49"/>
              <p:cNvSpPr txBox="1">
                <a:spLocks noChangeArrowheads="1"/>
              </p:cNvSpPr>
              <p:nvPr/>
            </p:nvSpPr>
            <p:spPr bwMode="auto">
              <a:xfrm>
                <a:off x="7926" y="2359"/>
                <a:ext cx="31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3" name="Group 50"/>
              <p:cNvGrpSpPr>
                <a:grpSpLocks/>
              </p:cNvGrpSpPr>
              <p:nvPr/>
            </p:nvGrpSpPr>
            <p:grpSpPr bwMode="auto">
              <a:xfrm>
                <a:off x="5537" y="1527"/>
                <a:ext cx="2631" cy="1216"/>
                <a:chOff x="4858" y="1887"/>
                <a:chExt cx="2631" cy="1216"/>
              </a:xfrm>
            </p:grpSpPr>
            <p:sp>
              <p:nvSpPr>
                <p:cNvPr id="5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17" y="1887"/>
                  <a:ext cx="0" cy="8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n>
                      <a:solidFill>
                        <a:schemeClr val="bg2">
                          <a:lumMod val="9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5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858" y="2731"/>
                  <a:ext cx="852" cy="3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n>
                      <a:solidFill>
                        <a:schemeClr val="tx1"/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5731" y="2733"/>
                  <a:ext cx="17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ru-RU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4" name="Text Box 54"/>
              <p:cNvSpPr txBox="1">
                <a:spLocks noChangeArrowheads="1"/>
              </p:cNvSpPr>
              <p:nvPr/>
            </p:nvSpPr>
            <p:spPr bwMode="auto">
              <a:xfrm>
                <a:off x="5347" y="2413"/>
                <a:ext cx="44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ru-RU" altLang="ru-RU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463325" y="4330080"/>
              <a:ext cx="2286917" cy="28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50" i="1" dirty="0" smtClean="0">
                  <a:solidFill>
                    <a:srgbClr val="648F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отраженная ударная волна</a:t>
              </a:r>
              <a:endParaRPr lang="ru-RU" sz="1050" i="1" dirty="0">
                <a:solidFill>
                  <a:srgbClr val="648F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Прямая со стрелкой 41"/>
            <p:cNvCxnSpPr/>
            <p:nvPr/>
          </p:nvCxnSpPr>
          <p:spPr>
            <a:xfrm flipV="1">
              <a:off x="4593288" y="3645108"/>
              <a:ext cx="0" cy="72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996545" y="1946087"/>
              <a:ext cx="6723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 мм</a:t>
              </a:r>
              <a:endParaRPr lang="ru-RU" sz="1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Параллелограмм 10"/>
            <p:cNvSpPr/>
            <p:nvPr/>
          </p:nvSpPr>
          <p:spPr>
            <a:xfrm>
              <a:off x="4860032" y="2793237"/>
              <a:ext cx="1604246" cy="1101181"/>
            </a:xfrm>
            <a:custGeom>
              <a:avLst/>
              <a:gdLst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804368 w 1512168"/>
                <a:gd name="connsiteY3" fmla="*/ 1368152 h 1368152"/>
                <a:gd name="connsiteX4" fmla="*/ 0 w 1512168"/>
                <a:gd name="connsiteY4" fmla="*/ 1368152 h 1368152"/>
                <a:gd name="connsiteX0" fmla="*/ 0 w 1512168"/>
                <a:gd name="connsiteY0" fmla="*/ 1368152 h 1368152"/>
                <a:gd name="connsiteX1" fmla="*/ 707800 w 1512168"/>
                <a:gd name="connsiteY1" fmla="*/ 0 h 1368152"/>
                <a:gd name="connsiteX2" fmla="*/ 1512168 w 1512168"/>
                <a:gd name="connsiteY2" fmla="*/ 0 h 1368152"/>
                <a:gd name="connsiteX3" fmla="*/ 791305 w 1512168"/>
                <a:gd name="connsiteY3" fmla="*/ 910952 h 1368152"/>
                <a:gd name="connsiteX4" fmla="*/ 0 w 1512168"/>
                <a:gd name="connsiteY4" fmla="*/ 1368152 h 1368152"/>
                <a:gd name="connsiteX0" fmla="*/ 0 w 1433790"/>
                <a:gd name="connsiteY0" fmla="*/ 1616347 h 1616347"/>
                <a:gd name="connsiteX1" fmla="*/ 629422 w 1433790"/>
                <a:gd name="connsiteY1" fmla="*/ 0 h 1616347"/>
                <a:gd name="connsiteX2" fmla="*/ 1433790 w 1433790"/>
                <a:gd name="connsiteY2" fmla="*/ 0 h 1616347"/>
                <a:gd name="connsiteX3" fmla="*/ 712927 w 1433790"/>
                <a:gd name="connsiteY3" fmla="*/ 910952 h 1616347"/>
                <a:gd name="connsiteX4" fmla="*/ 0 w 1433790"/>
                <a:gd name="connsiteY4" fmla="*/ 1616347 h 1616347"/>
                <a:gd name="connsiteX0" fmla="*/ 0 w 1504633"/>
                <a:gd name="connsiteY0" fmla="*/ 1616347 h 1616347"/>
                <a:gd name="connsiteX1" fmla="*/ 1504633 w 1504633"/>
                <a:gd name="connsiteY1" fmla="*/ 496389 h 1616347"/>
                <a:gd name="connsiteX2" fmla="*/ 1433790 w 1504633"/>
                <a:gd name="connsiteY2" fmla="*/ 0 h 1616347"/>
                <a:gd name="connsiteX3" fmla="*/ 712927 w 1504633"/>
                <a:gd name="connsiteY3" fmla="*/ 910952 h 1616347"/>
                <a:gd name="connsiteX4" fmla="*/ 0 w 1504633"/>
                <a:gd name="connsiteY4" fmla="*/ 1616347 h 1616347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392196 w 2183902"/>
                <a:gd name="connsiteY3" fmla="*/ 910952 h 1511844"/>
                <a:gd name="connsiteX4" fmla="*/ 0 w 2183902"/>
                <a:gd name="connsiteY4" fmla="*/ 1511844 h 1511844"/>
                <a:gd name="connsiteX0" fmla="*/ 0 w 2183902"/>
                <a:gd name="connsiteY0" fmla="*/ 1511844 h 1511844"/>
                <a:gd name="connsiteX1" fmla="*/ 2183902 w 2183902"/>
                <a:gd name="connsiteY1" fmla="*/ 496389 h 1511844"/>
                <a:gd name="connsiteX2" fmla="*/ 2113059 w 2183902"/>
                <a:gd name="connsiteY2" fmla="*/ 0 h 1511844"/>
                <a:gd name="connsiteX3" fmla="*/ 1013373 w 2183902"/>
                <a:gd name="connsiteY3" fmla="*/ 649695 h 1511844"/>
                <a:gd name="connsiteX4" fmla="*/ 0 w 2183902"/>
                <a:gd name="connsiteY4" fmla="*/ 1511844 h 1511844"/>
                <a:gd name="connsiteX0" fmla="*/ 0 w 3536910"/>
                <a:gd name="connsiteY0" fmla="*/ 1969044 h 1969044"/>
                <a:gd name="connsiteX1" fmla="*/ 2183902 w 3536910"/>
                <a:gd name="connsiteY1" fmla="*/ 953589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13373 w 3536910"/>
                <a:gd name="connsiteY3" fmla="*/ 1106895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987247 w 3536910"/>
                <a:gd name="connsiteY3" fmla="*/ 1211398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549662 w 3536910"/>
                <a:gd name="connsiteY1" fmla="*/ 783772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69044 h 1969044"/>
                <a:gd name="connsiteX1" fmla="*/ 2210028 w 3536910"/>
                <a:gd name="connsiteY1" fmla="*/ 796835 h 1969044"/>
                <a:gd name="connsiteX2" fmla="*/ 3536910 w 3536910"/>
                <a:gd name="connsiteY2" fmla="*/ 0 h 1969044"/>
                <a:gd name="connsiteX3" fmla="*/ 1065624 w 3536910"/>
                <a:gd name="connsiteY3" fmla="*/ 1093832 h 1969044"/>
                <a:gd name="connsiteX4" fmla="*/ 0 w 3536910"/>
                <a:gd name="connsiteY4" fmla="*/ 1969044 h 1969044"/>
                <a:gd name="connsiteX0" fmla="*/ 0 w 3536910"/>
                <a:gd name="connsiteY0" fmla="*/ 1955981 h 1955981"/>
                <a:gd name="connsiteX1" fmla="*/ 2210028 w 3536910"/>
                <a:gd name="connsiteY1" fmla="*/ 796835 h 1955981"/>
                <a:gd name="connsiteX2" fmla="*/ 3536910 w 3536910"/>
                <a:gd name="connsiteY2" fmla="*/ 0 h 1955981"/>
                <a:gd name="connsiteX3" fmla="*/ 1065624 w 3536910"/>
                <a:gd name="connsiteY3" fmla="*/ 1093832 h 1955981"/>
                <a:gd name="connsiteX4" fmla="*/ 0 w 3536910"/>
                <a:gd name="connsiteY4" fmla="*/ 1955981 h 1955981"/>
                <a:gd name="connsiteX0" fmla="*/ 0 w 2397906"/>
                <a:gd name="connsiteY0" fmla="*/ 1423589 h 1423589"/>
                <a:gd name="connsiteX1" fmla="*/ 2210028 w 2397906"/>
                <a:gd name="connsiteY1" fmla="*/ 264443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397906"/>
                <a:gd name="connsiteY0" fmla="*/ 1423589 h 1423589"/>
                <a:gd name="connsiteX1" fmla="*/ 1111704 w 2397906"/>
                <a:gd name="connsiteY1" fmla="*/ 836766 h 1423589"/>
                <a:gd name="connsiteX2" fmla="*/ 2397906 w 2397906"/>
                <a:gd name="connsiteY2" fmla="*/ 0 h 1423589"/>
                <a:gd name="connsiteX3" fmla="*/ 1065624 w 2397906"/>
                <a:gd name="connsiteY3" fmla="*/ 561440 h 1423589"/>
                <a:gd name="connsiteX4" fmla="*/ 0 w 2397906"/>
                <a:gd name="connsiteY4" fmla="*/ 1423589 h 1423589"/>
                <a:gd name="connsiteX0" fmla="*/ 0 w 2263059"/>
                <a:gd name="connsiteY0" fmla="*/ 2168938 h 2168938"/>
                <a:gd name="connsiteX1" fmla="*/ 1111704 w 2263059"/>
                <a:gd name="connsiteY1" fmla="*/ 158211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65624 w 2263059"/>
                <a:gd name="connsiteY3" fmla="*/ 1306789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84887 w 2263059"/>
                <a:gd name="connsiteY3" fmla="*/ 1333408 h 2168938"/>
                <a:gd name="connsiteX4" fmla="*/ 0 w 2263059"/>
                <a:gd name="connsiteY4" fmla="*/ 2168938 h 2168938"/>
                <a:gd name="connsiteX0" fmla="*/ 0 w 2263059"/>
                <a:gd name="connsiteY0" fmla="*/ 2168938 h 2168938"/>
                <a:gd name="connsiteX1" fmla="*/ 1304343 w 2263059"/>
                <a:gd name="connsiteY1" fmla="*/ 863385 h 2168938"/>
                <a:gd name="connsiteX2" fmla="*/ 2263059 w 2263059"/>
                <a:gd name="connsiteY2" fmla="*/ 0 h 2168938"/>
                <a:gd name="connsiteX3" fmla="*/ 1055991 w 2263059"/>
                <a:gd name="connsiteY3" fmla="*/ 1320098 h 2168938"/>
                <a:gd name="connsiteX4" fmla="*/ 0 w 2263059"/>
                <a:gd name="connsiteY4" fmla="*/ 2168938 h 216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3059" h="2168938">
                  <a:moveTo>
                    <a:pt x="0" y="2168938"/>
                  </a:moveTo>
                  <a:lnTo>
                    <a:pt x="1304343" y="863385"/>
                  </a:lnTo>
                  <a:lnTo>
                    <a:pt x="2263059" y="0"/>
                  </a:lnTo>
                  <a:lnTo>
                    <a:pt x="1055991" y="1320098"/>
                  </a:lnTo>
                  <a:lnTo>
                    <a:pt x="0" y="2168938"/>
                  </a:lnTo>
                  <a:close/>
                </a:path>
              </a:pathLst>
            </a:custGeom>
            <a:solidFill>
              <a:srgbClr val="99CCFF">
                <a:alpha val="65098"/>
              </a:srgb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6169215" y="2889845"/>
              <a:ext cx="721441" cy="403249"/>
              <a:chOff x="798228" y="2929677"/>
              <a:chExt cx="781828" cy="403249"/>
            </a:xfrm>
          </p:grpSpPr>
          <p:grpSp>
            <p:nvGrpSpPr>
              <p:cNvPr id="46" name="Группа 45"/>
              <p:cNvGrpSpPr/>
              <p:nvPr/>
            </p:nvGrpSpPr>
            <p:grpSpPr>
              <a:xfrm>
                <a:off x="1083837" y="2969823"/>
                <a:ext cx="496219" cy="363103"/>
                <a:chOff x="1034940" y="3144807"/>
                <a:chExt cx="621890" cy="363103"/>
              </a:xfrm>
            </p:grpSpPr>
            <p:cxnSp>
              <p:nvCxnSpPr>
                <p:cNvPr id="48" name="Прямая со стрелкой 47"/>
                <p:cNvCxnSpPr/>
                <p:nvPr/>
              </p:nvCxnSpPr>
              <p:spPr>
                <a:xfrm>
                  <a:off x="1034940" y="3507910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 стрелкой 48"/>
                <p:cNvCxnSpPr/>
                <p:nvPr/>
              </p:nvCxnSpPr>
              <p:spPr>
                <a:xfrm>
                  <a:off x="1034940" y="3338871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 стрелкой 49"/>
                <p:cNvCxnSpPr/>
                <p:nvPr/>
              </p:nvCxnSpPr>
              <p:spPr>
                <a:xfrm>
                  <a:off x="1034940" y="3144807"/>
                  <a:ext cx="62189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798228" y="2929677"/>
                <a:ext cx="7272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ru-RU" sz="1100" i="1" dirty="0" smtClean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поток</a:t>
                </a:r>
                <a:endParaRPr lang="ru-RU" sz="1100" i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8" name="Группа 67"/>
          <p:cNvGrpSpPr/>
          <p:nvPr/>
        </p:nvGrpSpPr>
        <p:grpSpPr>
          <a:xfrm>
            <a:off x="8256416" y="2038496"/>
            <a:ext cx="3233574" cy="2871186"/>
            <a:chOff x="2142392" y="1134208"/>
            <a:chExt cx="5032131" cy="4378568"/>
          </a:xfrm>
        </p:grpSpPr>
        <p:pic>
          <p:nvPicPr>
            <p:cNvPr id="69" name="Рисунок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2" y="1134208"/>
              <a:ext cx="2438400" cy="1371600"/>
            </a:xfrm>
            <a:prstGeom prst="rect">
              <a:avLst/>
            </a:prstGeom>
          </p:spPr>
        </p:pic>
        <p:pic>
          <p:nvPicPr>
            <p:cNvPr id="70" name="Рисунок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123" y="1134208"/>
              <a:ext cx="2438400" cy="1371600"/>
            </a:xfrm>
            <a:prstGeom prst="rect">
              <a:avLst/>
            </a:prstGeom>
          </p:spPr>
        </p:pic>
        <p:pic>
          <p:nvPicPr>
            <p:cNvPr id="71" name="Рисунок 7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2" y="2637692"/>
              <a:ext cx="2438400" cy="1371600"/>
            </a:xfrm>
            <a:prstGeom prst="rect">
              <a:avLst/>
            </a:prstGeom>
          </p:spPr>
        </p:pic>
        <p:pic>
          <p:nvPicPr>
            <p:cNvPr id="72" name="Рисунок 7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123" y="2637692"/>
              <a:ext cx="2438400" cy="1371600"/>
            </a:xfrm>
            <a:prstGeom prst="rect">
              <a:avLst/>
            </a:prstGeom>
          </p:spPr>
        </p:pic>
        <p:pic>
          <p:nvPicPr>
            <p:cNvPr id="73" name="Рисунок 7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392" y="4141176"/>
              <a:ext cx="2438400" cy="1371600"/>
            </a:xfrm>
            <a:prstGeom prst="rect">
              <a:avLst/>
            </a:prstGeom>
          </p:spPr>
        </p:pic>
        <p:pic>
          <p:nvPicPr>
            <p:cNvPr id="74" name="Рисунок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123" y="4141176"/>
              <a:ext cx="2438400" cy="137160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082805" y="5177384"/>
            <a:ext cx="3394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u="sng" dirty="0" smtClean="0"/>
              <a:t>Схема течения в разрядной камере</a:t>
            </a:r>
            <a:endParaRPr lang="ru-RU" sz="1600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8213798" y="5023495"/>
            <a:ext cx="34186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u="sng" dirty="0" smtClean="0"/>
              <a:t>Динамика установления наклонной ударной волны</a:t>
            </a:r>
          </a:p>
          <a:p>
            <a:pPr algn="ctr"/>
            <a:r>
              <a:rPr lang="ru-RU" sz="1400" i="1" u="sng" dirty="0" smtClean="0"/>
              <a:t>(фотоизображения в высокоскоростной камеры</a:t>
            </a:r>
            <a:r>
              <a:rPr lang="ru-RU" sz="1600" i="1" u="sng" dirty="0" smtClean="0"/>
              <a:t>)</a:t>
            </a:r>
            <a:endParaRPr lang="ru-RU" sz="1600" i="1" u="sng" dirty="0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4130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 flipH="1">
                <a:off x="6533286" y="1617450"/>
                <a:ext cx="520554" cy="3823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>
                <a:stCxn id="24" idx="2"/>
              </p:cNvCxnSpPr>
              <p:nvPr/>
            </p:nvCxnSpPr>
            <p:spPr>
              <a:xfrm flipH="1">
                <a:off x="5460636" y="1528854"/>
                <a:ext cx="592650" cy="1137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665598" y="1222375"/>
                    <a:ext cx="807151" cy="3760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i="1" baseline="-25000">
                              <a:sym typeface="Symbol" panose="05050102010706020507" pitchFamily="18" charset="2"/>
                            </a:rPr>
                            <m:t></m:t>
                          </m:r>
                        </m:oMath>
                      </m:oMathPara>
                    </a14:m>
                    <a:endParaRPr lang="ru-RU" sz="2000" i="1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5598" y="1222375"/>
                    <a:ext cx="807151" cy="376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802570" y="1926920"/>
                <a:ext cx="7884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>
                          <a:sym typeface="Symbol" panose="05050102010706020507" pitchFamily="18" charset="2"/>
                        </a:rPr>
                        <m:t></m:t>
                      </m:r>
                    </m:oMath>
                  </m:oMathPara>
                </a14:m>
                <a:endParaRPr lang="ru-RU" sz="2000" i="1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70" y="1926920"/>
                <a:ext cx="788407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1164</Words>
  <Application>Microsoft Office PowerPoint</Application>
  <PresentationFormat>Широкоэкранный</PresentationFormat>
  <Paragraphs>186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Спектральная диагностика наносекундных разрядов в сверхзвуковых потоках воздуха</vt:lpstr>
      <vt:lpstr>Актуальность</vt:lpstr>
      <vt:lpstr>Цели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Параметры разрядов</vt:lpstr>
      <vt:lpstr>Течение в разрядной секции</vt:lpstr>
      <vt:lpstr>Спектры излучения</vt:lpstr>
      <vt:lpstr>Определение концентрации электронов</vt:lpstr>
      <vt:lpstr>Определение энергии электронов</vt:lpstr>
      <vt:lpstr>Результаты обработки спектров</vt:lpstr>
      <vt:lpstr>Определение напряжённости электрического поля в неподвижном воздухе</vt:lpstr>
      <vt:lpstr>Определение напряжённости электрического поля в потоке с УВ</vt:lpstr>
      <vt:lpstr>Динамика свечения разряда</vt:lpstr>
      <vt:lpstr>Длительность свечения</vt:lpstr>
      <vt:lpstr>Поток в канале после разряда</vt:lpstr>
      <vt:lpstr>Результаты и выводы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соответствия спектров</vt:lpstr>
      <vt:lpstr>Программа обработки спектров</vt:lpstr>
      <vt:lpstr>Определение концентрации электронов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74</cp:revision>
  <dcterms:created xsi:type="dcterms:W3CDTF">2021-03-10T17:47:19Z</dcterms:created>
  <dcterms:modified xsi:type="dcterms:W3CDTF">2021-04-25T18:40:37Z</dcterms:modified>
</cp:coreProperties>
</file>