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Спектры </a:t>
            </a:r>
            <a:r>
              <a:rPr lang="ru-RU" sz="2400" dirty="0"/>
              <a:t>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474406" y="5314245"/>
            <a:ext cx="11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</a:t>
            </a:r>
            <a:r>
              <a:rPr lang="ru-RU" sz="1400" dirty="0" err="1" smtClean="0"/>
              <a:t>нм</a:t>
            </a:r>
            <a:r>
              <a:rPr lang="ru-RU" sz="1400" dirty="0" smtClean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1459024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7105" y="1968052"/>
            <a:ext cx="14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(0-0)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2200" y="2780435"/>
            <a:ext cx="138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r>
              <a:rPr lang="ru-RU" sz="2400" dirty="0" smtClean="0"/>
              <a:t>(0-0)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82561"/>
            <a:ext cx="5852172" cy="43891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2561"/>
            <a:ext cx="5852172" cy="4389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Концентрация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43828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6644" y="1429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456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60" y="1474421"/>
            <a:ext cx="5852172" cy="43891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65" y="1474420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28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8260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Энергия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</p:spTree>
    <p:extLst>
      <p:ext uri="{BB962C8B-B14F-4D97-AF65-F5344CB8AC3E}">
        <p14:creationId xmlns:p14="http://schemas.microsoft.com/office/powerpoint/2010/main" val="326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9-ти кадровая съемка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10" y="1648113"/>
            <a:ext cx="4962525" cy="421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18947" y="5910263"/>
            <a:ext cx="413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яркого канала в сверхзвуковом потоке число Маха(-)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51311" y="5883307"/>
            <a:ext cx="35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разряда в неподвижном воздухе (давление 53 </a:t>
            </a:r>
            <a:r>
              <a:rPr lang="ru-RU" i="1" dirty="0" err="1" smtClean="0"/>
              <a:t>Торр</a:t>
            </a:r>
            <a:r>
              <a:rPr lang="ru-RU" i="1" dirty="0" smtClean="0"/>
              <a:t>)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3" y="1690688"/>
            <a:ext cx="516327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Длительность свечения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Был исследован </a:t>
                </a:r>
                <a:r>
                  <a:rPr lang="ru-RU" dirty="0"/>
                  <a:t>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r>
                  <a:rPr lang="ru-RU" dirty="0"/>
                  <a:t>Концентрация электронов в канале разряда составляла </a:t>
                </a:r>
                <a:r>
                  <a:rPr lang="ru-RU" b="1" dirty="0"/>
                  <a:t>(</a:t>
                </a:r>
                <a:r>
                  <a:rPr lang="ru-RU" b="1" dirty="0" smtClean="0"/>
                  <a:t>0.3 </a:t>
                </a:r>
                <a:r>
                  <a:rPr lang="ru-RU" b="1" dirty="0"/>
                  <a:t>– 1.</a:t>
                </a:r>
                <a:r>
                  <a:rPr lang="ru-RU" b="1" dirty="0" smtClean="0"/>
                  <a:t>2</a:t>
                </a:r>
                <a:r>
                  <a:rPr lang="ru-RU" b="1" dirty="0"/>
                  <a:t>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При высоких числах Маха (</a:t>
                </a:r>
                <a:r>
                  <a:rPr lang="en-US" dirty="0" smtClean="0"/>
                  <a:t> &gt;4 )</a:t>
                </a:r>
                <a:r>
                  <a:rPr lang="ru-RU" dirty="0" smtClean="0"/>
                  <a:t> концентрация электронов </a:t>
                </a:r>
                <a:r>
                  <a:rPr lang="ru-RU" b="1" dirty="0" smtClean="0"/>
                  <a:t>2.1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электронов составляла </a:t>
                </a:r>
                <a:r>
                  <a:rPr lang="ru-RU" b="1" dirty="0" smtClean="0"/>
                  <a:t>2</a:t>
                </a:r>
                <a:r>
                  <a:rPr lang="ru-RU" b="1" dirty="0" smtClean="0"/>
                  <a:t>-3.5 </a:t>
                </a:r>
                <a:r>
                  <a:rPr lang="ru-RU" b="1" dirty="0" smtClean="0"/>
                  <a:t>эВ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Было оценено приведенное электрическое поле</a:t>
                </a:r>
                <a:r>
                  <a:rPr lang="ru-RU" b="1" dirty="0" smtClean="0"/>
                  <a:t> 700 – 1000 </a:t>
                </a:r>
                <a:r>
                  <a:rPr lang="ru-RU" b="1" dirty="0" err="1" smtClean="0"/>
                  <a:t>Тд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Канал локализованного разряда генерирует сильную ударную волну в потоке, приводящую к перестройке ударно-волновой структуры потока в течение 100 </a:t>
                </a:r>
                <a:r>
                  <a:rPr lang="ru-RU" dirty="0" err="1"/>
                  <a:t>мкс</a:t>
                </a:r>
                <a:r>
                  <a:rPr lang="ru-RU" dirty="0"/>
                  <a:t> и последующей релаксации до стационарной конфигурации.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736" r="-754" b="-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Цель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разряда.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9" y="2615298"/>
            <a:ext cx="5099574" cy="23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491917"/>
            <a:ext cx="5979055" cy="5085347"/>
            <a:chOff x="5309419" y="854559"/>
            <a:chExt cx="6616458" cy="573305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5309419" y="854559"/>
              <a:ext cx="6489291" cy="5733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69" y="1011615"/>
              <a:ext cx="6217791" cy="472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5839710" y="5253473"/>
              <a:ext cx="6086167" cy="88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1 – ударная труба;			7 – </a:t>
              </a:r>
              <a:r>
                <a:rPr lang="ru-RU" altLang="ru-RU" sz="1100" dirty="0" err="1">
                  <a:latin typeface="Arial" panose="020B0604020202020204" pitchFamily="34" charset="0"/>
                </a:rPr>
                <a:t>пьезодатчики</a:t>
              </a:r>
              <a:r>
                <a:rPr lang="ru-RU" altLang="ru-RU" sz="1100" dirty="0">
                  <a:latin typeface="Arial" panose="020B0604020202020204" pitchFamily="34" charset="0"/>
                </a:rPr>
                <a:t>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2 – разрядная камера;			8 – блок синхронизации;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3 – камеры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(фото-</a:t>
              </a:r>
              <a:r>
                <a:rPr lang="ru-RU" altLang="ru-RU" sz="1100" dirty="0">
                  <a:latin typeface="Arial" panose="020B0604020202020204" pitchFamily="34" charset="0"/>
                </a:rPr>
                <a:t>,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высокоскоростные);</a:t>
              </a:r>
              <a:r>
                <a:rPr lang="ru-RU" altLang="ru-RU" sz="1100" dirty="0">
                  <a:latin typeface="Arial" panose="020B0604020202020204" pitchFamily="34" charset="0"/>
                </a:rPr>
                <a:t>		9 – блок управления разрядом;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4, 5, 6 – спектрометр, оптоволокно, линза;	10, 11 – осциллограф, ПК</a:t>
              </a:r>
            </a:p>
          </p:txBody>
        </p:sp>
      </p:grp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16115" y="1648367"/>
            <a:ext cx="4027877" cy="23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Параметры </a:t>
            </a:r>
            <a:r>
              <a:rPr lang="ru-RU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течения в ударной трубе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q"/>
              <a:defRPr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числа </a:t>
            </a:r>
            <a:r>
              <a:rPr lang="ru-RU" sz="1400" dirty="0">
                <a:latin typeface="Arial" panose="020B0604020202020204" pitchFamily="34" charset="0"/>
              </a:rPr>
              <a:t>Маха УВ  </a:t>
            </a:r>
            <a:r>
              <a:rPr lang="ru-RU" sz="1400" dirty="0" smtClean="0">
                <a:latin typeface="Arial" panose="020B0604020202020204" pitchFamily="34" charset="0"/>
              </a:rPr>
              <a:t>2.8</a:t>
            </a:r>
            <a:r>
              <a:rPr lang="en-US" sz="1400" dirty="0" smtClean="0">
                <a:latin typeface="Arial" panose="020B0604020202020204" pitchFamily="34" charset="0"/>
              </a:rPr>
              <a:t>÷</a:t>
            </a:r>
            <a:r>
              <a:rPr lang="ru-RU" sz="1400" dirty="0" smtClean="0">
                <a:latin typeface="Arial" panose="020B0604020202020204" pitchFamily="34" charset="0"/>
              </a:rPr>
              <a:t>4.28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скорость потока до </a:t>
            </a:r>
            <a:r>
              <a:rPr lang="ru-RU" sz="1400" dirty="0" smtClean="0">
                <a:latin typeface="Arial" panose="020B0604020202020204" pitchFamily="34" charset="0"/>
              </a:rPr>
              <a:t>1100 </a:t>
            </a:r>
            <a:r>
              <a:rPr lang="ru-RU" sz="1400" dirty="0">
                <a:latin typeface="Arial" panose="020B0604020202020204" pitchFamily="34" charset="0"/>
              </a:rPr>
              <a:t>м/с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</a:rPr>
            </a:br>
            <a:r>
              <a:rPr lang="en-US" sz="1400" i="1" dirty="0">
                <a:latin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</a:rPr>
              <a:t>числа Маха потока до </a:t>
            </a:r>
            <a:r>
              <a:rPr lang="ru-RU" sz="1400" i="1" dirty="0" smtClean="0">
                <a:latin typeface="Arial" panose="020B0604020202020204" pitchFamily="34" charset="0"/>
              </a:rPr>
              <a:t>1.6</a:t>
            </a:r>
            <a:r>
              <a:rPr lang="en-US" sz="1400" i="1" dirty="0" smtClean="0">
                <a:latin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плотность 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05-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35</a:t>
            </a:r>
            <a:r>
              <a:rPr lang="en-US" sz="1400" dirty="0">
                <a:latin typeface="Arial" panose="020B0604020202020204" pitchFamily="34" charset="0"/>
              </a:rPr>
              <a:t> </a:t>
            </a:r>
            <a:r>
              <a:rPr lang="ru-RU" sz="1400" dirty="0">
                <a:latin typeface="Arial" panose="020B0604020202020204" pitchFamily="34" charset="0"/>
              </a:rPr>
              <a:t>кг</a:t>
            </a:r>
            <a:r>
              <a:rPr lang="en-US" sz="1400" dirty="0">
                <a:latin typeface="Arial" panose="020B0604020202020204" pitchFamily="34" charset="0"/>
              </a:rPr>
              <a:t>/</a:t>
            </a:r>
            <a:r>
              <a:rPr lang="ru-RU" sz="1400" dirty="0">
                <a:latin typeface="Arial" panose="020B0604020202020204" pitchFamily="34" charset="0"/>
              </a:rPr>
              <a:t>м</a:t>
            </a:r>
            <a:r>
              <a:rPr lang="en-US" sz="1400" baseline="30000" dirty="0">
                <a:latin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числа Рейнольдса  ~</a:t>
            </a:r>
            <a:r>
              <a:rPr lang="ru-RU" sz="1400" dirty="0" smtClean="0">
                <a:latin typeface="Arial" panose="020B0604020202020204" pitchFamily="34" charset="0"/>
              </a:rPr>
              <a:t>10</a:t>
            </a:r>
            <a:r>
              <a:rPr lang="ru-RU" sz="1400" baseline="30000" dirty="0" smtClean="0">
                <a:latin typeface="Arial" panose="020B0604020202020204" pitchFamily="34" charset="0"/>
              </a:rPr>
              <a:t>5</a:t>
            </a:r>
            <a:endParaRPr lang="ru-RU" sz="1400" baseline="300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сечение канала </a:t>
            </a:r>
            <a:r>
              <a:rPr lang="en-US" sz="1400" dirty="0">
                <a:latin typeface="Arial" panose="020B0604020202020204" pitchFamily="34" charset="0"/>
              </a:rPr>
              <a:t>24</a:t>
            </a:r>
            <a:r>
              <a:rPr lang="en-US" sz="1400" dirty="0">
                <a:latin typeface="Arial" panose="020B0604020202020204" pitchFamily="34" charset="0"/>
                <a:sym typeface="Symbol" pitchFamily="18" charset="2"/>
              </a:rPr>
              <a:t>48 </a:t>
            </a:r>
            <a:r>
              <a:rPr lang="ru-RU" sz="1400" dirty="0">
                <a:latin typeface="Arial" panose="020B0604020202020204" pitchFamily="34" charset="0"/>
                <a:sym typeface="Symbol" pitchFamily="18" charset="2"/>
              </a:rPr>
              <a:t>мм</a:t>
            </a:r>
            <a:r>
              <a:rPr lang="en-US" sz="1400" baseline="30000" dirty="0">
                <a:latin typeface="Arial" panose="020B0604020202020204" pitchFamily="34" charset="0"/>
                <a:sym typeface="Symbol" pitchFamily="18" charset="2"/>
              </a:rPr>
              <a:t>2</a:t>
            </a:r>
            <a:endParaRPr lang="ru-RU" sz="1400" baseline="30000" dirty="0"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47478" y="4269122"/>
            <a:ext cx="4565153" cy="230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ru-RU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Девятикадровая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электронно-оптическая камера К011</a:t>
            </a:r>
            <a:endParaRPr lang="ru-RU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838200" y="1690688"/>
            <a:ext cx="344504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600" dirty="0" smtClean="0">
                <a:latin typeface="Arial" panose="020B0604020202020204" pitchFamily="34" charset="0"/>
              </a:rPr>
              <a:t>Параметры: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напряжение 25 </a:t>
            </a:r>
            <a:r>
              <a:rPr lang="ru-RU" altLang="ru-RU" sz="1600" dirty="0" err="1">
                <a:latin typeface="Arial" panose="020B0604020202020204" pitchFamily="34" charset="0"/>
              </a:rPr>
              <a:t>кВ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ток 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6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en-US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длительность тока </a:t>
            </a:r>
            <a:r>
              <a:rPr lang="ru-RU" altLang="ru-RU" sz="16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 smtClean="0">
                <a:latin typeface="Arial" panose="020B0604020202020204" pitchFamily="34" charset="0"/>
              </a:rPr>
              <a:t>300 </a:t>
            </a:r>
            <a:r>
              <a:rPr lang="ru-RU" altLang="ru-RU" sz="1600" dirty="0" err="1">
                <a:latin typeface="Arial" panose="020B0604020202020204" pitchFamily="34" charset="0"/>
              </a:rPr>
              <a:t>нс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i="1" dirty="0">
                <a:latin typeface="Arial" panose="020B0604020202020204" pitchFamily="34" charset="0"/>
              </a:rPr>
              <a:t>E/N   </a:t>
            </a:r>
            <a:r>
              <a:rPr lang="en-US" altLang="ru-RU" sz="1600" dirty="0">
                <a:latin typeface="Arial" panose="020B0604020202020204" pitchFamily="34" charset="0"/>
              </a:rPr>
              <a:t>~</a:t>
            </a:r>
            <a:r>
              <a:rPr lang="ru-RU" altLang="ru-RU" sz="1600" dirty="0">
                <a:latin typeface="Arial" panose="020B0604020202020204" pitchFamily="34" charset="0"/>
              </a:rPr>
              <a:t>200-1000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Тд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давление 2-250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торр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плотность 0.003-0.420 кг/м</a:t>
            </a:r>
            <a:r>
              <a:rPr lang="ru-RU" altLang="ru-RU" sz="16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6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площадь 10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600" dirty="0" smtClean="0">
                <a:latin typeface="Arial" panose="020B0604020202020204" pitchFamily="34" charset="0"/>
              </a:rPr>
              <a:t>3 </a:t>
            </a:r>
            <a:r>
              <a:rPr lang="ru-RU" altLang="ru-RU" sz="1600" dirty="0">
                <a:latin typeface="Arial" panose="020B0604020202020204" pitchFamily="34" charset="0"/>
              </a:rPr>
              <a:t>см</a:t>
            </a:r>
            <a:r>
              <a:rPr lang="ru-RU" altLang="ru-RU" sz="1600" baseline="30000" dirty="0">
                <a:latin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1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4" y="4186489"/>
            <a:ext cx="2386264" cy="1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1"/>
          <a:stretch>
            <a:fillRect/>
          </a:stretch>
        </p:blipFill>
        <p:spPr bwMode="auto">
          <a:xfrm>
            <a:off x="838200" y="4186489"/>
            <a:ext cx="5349240" cy="2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6187440" y="6065002"/>
            <a:ext cx="572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40000"/>
              </a:spcBef>
              <a:buClr>
                <a:srgbClr val="9900FF"/>
              </a:buClr>
              <a:buSzPct val="120000"/>
              <a:buNone/>
              <a:defRPr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Фотоизображения свечения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вид 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в поперечном сечении разрядной камеры; вид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сбоку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34" y="1501078"/>
            <a:ext cx="3386764" cy="2068123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753454" y="3624550"/>
            <a:ext cx="259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altLang="ru-RU" sz="1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разряда,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altLang="ru-RU" sz="1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Торр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804"/>
            <a:ext cx="6671975" cy="335051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Группа 5"/>
          <p:cNvGrpSpPr/>
          <p:nvPr/>
        </p:nvGrpSpPr>
        <p:grpSpPr>
          <a:xfrm>
            <a:off x="5316453" y="2352438"/>
            <a:ext cx="1005641" cy="1015049"/>
            <a:chOff x="8100392" y="913151"/>
            <a:chExt cx="1005641" cy="1015049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3" name="Рисунок 12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2352438"/>
            <a:ext cx="3825065" cy="193128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671975" y="4699975"/>
            <a:ext cx="5192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Свечение поверхностного скользящего разряда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с косым скачком уплотнения (число Маха 1.37). </a:t>
            </a:r>
          </a:p>
          <a:p>
            <a:pPr lvl="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Нижнее изображение получено через светофильтр, пропускающий излучение с длиной волны 405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Инициировался верхний плазменный лист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79131" y="4109946"/>
            <a:ext cx="3584556" cy="2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519</Words>
  <Application>Microsoft Office PowerPoint</Application>
  <PresentationFormat>Широкоэкранный</PresentationFormat>
  <Paragraphs>116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Цель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Поверхностный скользящий разряд</vt:lpstr>
      <vt:lpstr>Схема течения в разрядной секции</vt:lpstr>
      <vt:lpstr>Спектры излучения</vt:lpstr>
      <vt:lpstr>Обработка спектров</vt:lpstr>
      <vt:lpstr>Обработка спектров</vt:lpstr>
      <vt:lpstr>Обработка спектров</vt:lpstr>
      <vt:lpstr>Результаты обработки спектров</vt:lpstr>
      <vt:lpstr>Результаты обработки спектров</vt:lpstr>
      <vt:lpstr>9-ти кадровая съемка</vt:lpstr>
      <vt:lpstr>Длительность свечения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31</cp:revision>
  <dcterms:created xsi:type="dcterms:W3CDTF">2021-03-10T17:47:19Z</dcterms:created>
  <dcterms:modified xsi:type="dcterms:W3CDTF">2021-04-21T20:02:52Z</dcterms:modified>
</cp:coreProperties>
</file>