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3B83-622F-4903-820A-63C58DEEEDB0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40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3B83-622F-4903-820A-63C58DEEEDB0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01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3B83-622F-4903-820A-63C58DEEEDB0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08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3B83-622F-4903-820A-63C58DEEEDB0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08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3B83-622F-4903-820A-63C58DEEEDB0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33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3B83-622F-4903-820A-63C58DEEEDB0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97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3B83-622F-4903-820A-63C58DEEEDB0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56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3B83-622F-4903-820A-63C58DEEEDB0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41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3B83-622F-4903-820A-63C58DEEEDB0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85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3B83-622F-4903-820A-63C58DEEEDB0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33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3B83-622F-4903-820A-63C58DEEEDB0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74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33B83-622F-4903-820A-63C58DEEEDB0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33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540329" y="2784109"/>
            <a:ext cx="9144000" cy="891075"/>
          </a:xfrm>
        </p:spPr>
        <p:txBody>
          <a:bodyPr>
            <a:noAutofit/>
          </a:bodyPr>
          <a:lstStyle/>
          <a:p>
            <a:r>
              <a:rPr lang="ru-RU" sz="2800" b="1" cap="all" dirty="0"/>
              <a:t>Параметры плазмы наносекундного поверхностного скользящего разряда в сверхзвуковом потоке воздуха</a:t>
            </a: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0" y="5981992"/>
            <a:ext cx="7620000" cy="499018"/>
          </a:xfrm>
        </p:spPr>
        <p:txBody>
          <a:bodyPr/>
          <a:lstStyle/>
          <a:p>
            <a:r>
              <a:rPr lang="ru-RU" dirty="0" err="1"/>
              <a:t>Мурсенкова</a:t>
            </a:r>
            <a:r>
              <a:rPr lang="ru-RU" dirty="0"/>
              <a:t> И.В., Уланов П.Ю., Кузнецов А.Ю., </a:t>
            </a:r>
            <a:r>
              <a:rPr lang="ru-RU" dirty="0" err="1"/>
              <a:t>Ляо</a:t>
            </a:r>
            <a:r>
              <a:rPr lang="ru-RU" dirty="0"/>
              <a:t> Ю.</a:t>
            </a: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ACD6DE-6B5C-4860-B48C-56B6DE2E5FCB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048000" y="549854"/>
            <a:ext cx="6096000" cy="85972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80000"/>
              </a:lnSpc>
              <a:spcAft>
                <a:spcPts val="800"/>
              </a:spcAft>
            </a:pPr>
            <a:r>
              <a:rPr lang="ru-RU" dirty="0" smtClean="0">
                <a:solidFill>
                  <a:prstClr val="black"/>
                </a:solidFill>
                <a:ea typeface="Calibri" panose="020F0502020204030204" pitchFamily="34" charset="0"/>
                <a:cs typeface="Gotham Pro" panose="02000503040000020004" pitchFamily="2" charset="0"/>
              </a:rPr>
              <a:t>Физический факультет</a:t>
            </a:r>
          </a:p>
          <a:p>
            <a:pPr lvl="0" algn="ctr">
              <a:lnSpc>
                <a:spcPct val="80000"/>
              </a:lnSpc>
              <a:spcAft>
                <a:spcPts val="800"/>
              </a:spcAft>
            </a:pPr>
            <a:r>
              <a:rPr lang="ru-RU" dirty="0" smtClean="0">
                <a:solidFill>
                  <a:prstClr val="black"/>
                </a:solidFill>
                <a:ea typeface="Calibri" panose="020F0502020204030204" pitchFamily="34" charset="0"/>
                <a:cs typeface="Gotham Pro" panose="02000503040000020004" pitchFamily="2" charset="0"/>
              </a:rPr>
              <a:t>Кафедра молекулярных процессов и экстремальных состояний вещества</a:t>
            </a:r>
            <a:endParaRPr lang="ru-RU" dirty="0">
              <a:ea typeface="Calibri" panose="020F0502020204030204" pitchFamily="34" charset="0"/>
              <a:cs typeface="Gotham Pro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65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Обработка спектров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93821" y="212886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/>
              <a:t>Спектры излучения нормировались на определенную длину волны.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/>
              <a:t>  На получившийся спектр наносятся теоретические зависимости для разных энергий электронов.</a:t>
            </a:r>
          </a:p>
          <a:p>
            <a:r>
              <a:rPr lang="ru-RU" sz="2400" u="sng" dirty="0"/>
              <a:t>Теоретическая зависимость: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693821" y="4875360"/>
                <a:ext cx="4637310" cy="9458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ru-RU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h𝑐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ru-RU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21" y="4875360"/>
                <a:ext cx="4637310" cy="9458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0477"/>
            <a:ext cx="5852172" cy="43891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53463" y="5639606"/>
            <a:ext cx="4700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dirty="0" smtClean="0"/>
              <a:t>Теоретическая зависимость построена для энергии электронов </a:t>
            </a:r>
            <a:r>
              <a:rPr lang="ru-RU" b="1" i="1" dirty="0" smtClean="0"/>
              <a:t>2.8 </a:t>
            </a:r>
            <a:r>
              <a:rPr lang="ru-RU" b="1" i="1" dirty="0" smtClean="0"/>
              <a:t>эВ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112154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Обработка спектров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14" y="1459024"/>
            <a:ext cx="5852172" cy="4389129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>
            <a:off x="7940842" y="2374244"/>
            <a:ext cx="769222" cy="192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10459453" y="3288632"/>
            <a:ext cx="344905" cy="1086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75621" y="2105072"/>
            <a:ext cx="641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N</a:t>
            </a:r>
            <a:r>
              <a:rPr lang="ru-RU" sz="2400" baseline="-25000" dirty="0" smtClean="0"/>
              <a:t>2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0186736" y="2759242"/>
            <a:ext cx="6176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N</a:t>
            </a:r>
            <a:r>
              <a:rPr lang="ru-RU" sz="2400" baseline="-25000" dirty="0"/>
              <a:t>2</a:t>
            </a:r>
            <a:r>
              <a:rPr lang="ru-RU" sz="2400" baseline="30000" dirty="0"/>
              <a:t>+</a:t>
            </a:r>
            <a:endParaRPr lang="ru-RU" sz="2400" dirty="0"/>
          </a:p>
          <a:p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962526" y="2159078"/>
            <a:ext cx="46626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Приведенное электрическое поле рассчитывалось по отношению интенсивностей второй положительной системы азота N</a:t>
            </a:r>
            <a:r>
              <a:rPr lang="ru-RU" sz="2400" baseline="-25000" dirty="0" smtClean="0"/>
              <a:t>2</a:t>
            </a:r>
            <a:r>
              <a:rPr lang="ru-RU" sz="2400" dirty="0" smtClean="0"/>
              <a:t> и первой отрицательной системы иона азота N</a:t>
            </a:r>
            <a:r>
              <a:rPr lang="ru-RU" sz="2400" baseline="-25000" dirty="0" smtClean="0"/>
              <a:t>2</a:t>
            </a:r>
            <a:r>
              <a:rPr lang="ru-RU" sz="2400" baseline="30000" dirty="0" smtClean="0"/>
              <a:t>+</a:t>
            </a:r>
            <a:r>
              <a:rPr lang="en-US" sz="2400" dirty="0" smtClean="0"/>
              <a:t> :</a:t>
            </a:r>
            <a:endParaRPr lang="ru-RU" sz="2400" baseline="30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1722597" y="4820838"/>
                <a:ext cx="2799292" cy="970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  <m: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597" y="4820838"/>
                <a:ext cx="2799292" cy="970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95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dirty="0" smtClean="0"/>
                  <a:t>Был исследован </a:t>
                </a:r>
                <a:r>
                  <a:rPr lang="ru-RU" dirty="0"/>
                  <a:t>поверхностный скользящий разряд наносекундной длительности в сверхзвуковых потоках воздуха и неподвижном воздухе с наклонной ударной волной в канале. </a:t>
                </a:r>
              </a:p>
              <a:p>
                <a:r>
                  <a:rPr lang="ru-RU" dirty="0"/>
                  <a:t>Концентрация электронов в канале разряда составляла </a:t>
                </a:r>
                <a:r>
                  <a:rPr lang="ru-RU" b="1" dirty="0"/>
                  <a:t>(0.7 – 1.4)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ru-RU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𝟏𝟓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см</m:t>
                        </m:r>
                      </m:e>
                      <m:sup>
                        <m:r>
                          <a:rPr lang="ru-RU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ru-RU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ru-RU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Энергия электронов составляла </a:t>
                </a:r>
                <a:r>
                  <a:rPr lang="ru-RU" b="1" dirty="0" smtClean="0"/>
                  <a:t>1</a:t>
                </a:r>
                <a:r>
                  <a:rPr lang="ru-RU" b="1" dirty="0" smtClean="0"/>
                  <a:t>.4-2.8 </a:t>
                </a:r>
                <a:r>
                  <a:rPr lang="ru-RU" b="1" dirty="0" smtClean="0"/>
                  <a:t>эВ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Было оценено приведенное электрическое поле</a:t>
                </a:r>
                <a:r>
                  <a:rPr lang="ru-RU" b="1" dirty="0" smtClean="0"/>
                  <a:t> 700 – 1000 </a:t>
                </a:r>
                <a:r>
                  <a:rPr lang="ru-RU" b="1" dirty="0" err="1" smtClean="0"/>
                  <a:t>Тд</a:t>
                </a:r>
                <a:r>
                  <a:rPr lang="ru-RU" dirty="0" smtClean="0"/>
                  <a:t>.</a:t>
                </a:r>
                <a:endParaRPr lang="ru-RU" dirty="0"/>
              </a:p>
              <a:p>
                <a:r>
                  <a:rPr lang="ru-RU" dirty="0"/>
                  <a:t>Канал локализованного разряда генерирует сильную ударную волну в потоке, приводящую к перестройке ударно-волновой структуры потока в течение 100 </a:t>
                </a:r>
                <a:r>
                  <a:rPr lang="ru-RU" dirty="0" err="1"/>
                  <a:t>мкс</a:t>
                </a:r>
                <a:r>
                  <a:rPr lang="ru-RU" dirty="0"/>
                  <a:t> и последующей релаксации до стационарной конфигурации.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1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Результаты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73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Цель работы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74805"/>
            <a:ext cx="10515600" cy="4351338"/>
          </a:xfrm>
        </p:spPr>
        <p:txBody>
          <a:bodyPr/>
          <a:lstStyle/>
          <a:p>
            <a:r>
              <a:rPr lang="ru-RU" dirty="0" smtClean="0"/>
              <a:t>С помощью методов эмиссионной спектроскопии оценить параметры разряда.</a:t>
            </a:r>
          </a:p>
          <a:p>
            <a:endParaRPr lang="ru-RU" dirty="0" smtClean="0"/>
          </a:p>
          <a:p>
            <a:r>
              <a:rPr lang="ru-RU" dirty="0" smtClean="0"/>
              <a:t>Анализ формирования поверхностного разряда в сверхзвуковом потоке для двух конфигураций: плоская ударная волна и наклонная ударная волна.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595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Диагностика параметров разряда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876926"/>
            <a:ext cx="4267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Применение бесконтактных методов обеспечивает отсутствие внешних возмущений в процессах формирования разряда</a:t>
            </a:r>
          </a:p>
          <a:p>
            <a:endParaRPr lang="ru-RU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38200" y="4309933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/>
              <a:t>Параметры поверхностного разряда: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Ток разряда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Концентрация электронов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Энергия электронов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978" y="3000310"/>
            <a:ext cx="3868822" cy="1813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122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Экспериментальная установка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003752" y="1795187"/>
            <a:ext cx="8184496" cy="3823537"/>
            <a:chOff x="579279" y="1549679"/>
            <a:chExt cx="8184496" cy="3823537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279" y="1556792"/>
              <a:ext cx="7988664" cy="381642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7" name="Прямая со стрелкой 6"/>
            <p:cNvCxnSpPr/>
            <p:nvPr/>
          </p:nvCxnSpPr>
          <p:spPr>
            <a:xfrm>
              <a:off x="7883607" y="2204864"/>
              <a:ext cx="61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Прямая со стрелкой 7"/>
            <p:cNvCxnSpPr/>
            <p:nvPr/>
          </p:nvCxnSpPr>
          <p:spPr>
            <a:xfrm flipV="1">
              <a:off x="7883607" y="1592864"/>
              <a:ext cx="0" cy="61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8227438" y="2204864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x</a:t>
              </a:r>
              <a:endParaRPr lang="ru-RU" sz="16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921438" y="1549679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z</a:t>
              </a:r>
              <a:endParaRPr lang="ru-RU" sz="1600" b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506156" y="5847300"/>
            <a:ext cx="7179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1" dirty="0" smtClean="0"/>
              <a:t>Ударная труба с разрядной камерой</a:t>
            </a:r>
            <a:endParaRPr lang="ru-RU" sz="2400" b="1" i="1" dirty="0"/>
          </a:p>
        </p:txBody>
      </p:sp>
    </p:spTree>
    <p:extLst>
      <p:ext uri="{BB962C8B-B14F-4D97-AF65-F5344CB8AC3E}">
        <p14:creationId xmlns:p14="http://schemas.microsoft.com/office/powerpoint/2010/main" val="692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Экспериментальная установка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548681" y="1648632"/>
            <a:ext cx="7976153" cy="4567073"/>
            <a:chOff x="3088295" y="1885735"/>
            <a:chExt cx="6693467" cy="4062877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8295" y="1885735"/>
              <a:ext cx="5745549" cy="406287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Прямая со стрелкой 6"/>
            <p:cNvCxnSpPr/>
            <p:nvPr/>
          </p:nvCxnSpPr>
          <p:spPr>
            <a:xfrm flipV="1">
              <a:off x="8921371" y="2073772"/>
              <a:ext cx="0" cy="61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Прямая со стрелкой 7"/>
            <p:cNvCxnSpPr/>
            <p:nvPr/>
          </p:nvCxnSpPr>
          <p:spPr>
            <a:xfrm rot="5400000" flipV="1">
              <a:off x="9227371" y="2379772"/>
              <a:ext cx="0" cy="61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9245425" y="2695536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x</a:t>
              </a:r>
              <a:endParaRPr lang="ru-RU" sz="16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959202" y="2041218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y</a:t>
              </a:r>
              <a:endParaRPr lang="ru-RU" sz="1600" b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747628" y="6111249"/>
            <a:ext cx="6696744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b="1" i="1" dirty="0">
                <a:solidFill>
                  <a:prstClr val="black"/>
                </a:solidFill>
              </a:rPr>
              <a:t>Схема разрядной </a:t>
            </a:r>
            <a:r>
              <a:rPr lang="ru-RU" sz="2000" b="1" i="1" dirty="0" smtClean="0">
                <a:solidFill>
                  <a:prstClr val="black"/>
                </a:solidFill>
              </a:rPr>
              <a:t>камеры </a:t>
            </a:r>
            <a:r>
              <a:rPr lang="ru-RU" sz="2000" b="1" i="1" dirty="0">
                <a:solidFill>
                  <a:prstClr val="black"/>
                </a:solidFill>
              </a:rPr>
              <a:t>(вид сверху</a:t>
            </a:r>
            <a:r>
              <a:rPr lang="ru-RU" sz="2000" b="1" i="1" dirty="0" smtClean="0">
                <a:solidFill>
                  <a:prstClr val="black"/>
                </a:solidFill>
              </a:rPr>
              <a:t>)</a:t>
            </a:r>
            <a:endParaRPr lang="ru-RU" sz="2000" b="1" i="1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008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893" y="1833631"/>
            <a:ext cx="8304213" cy="408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Разрядная секция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99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Схема течения в разрядной секции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212" y="1690688"/>
            <a:ext cx="8691576" cy="43647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" name="Группа 5"/>
          <p:cNvGrpSpPr/>
          <p:nvPr/>
        </p:nvGrpSpPr>
        <p:grpSpPr>
          <a:xfrm>
            <a:off x="10850979" y="1570870"/>
            <a:ext cx="1005641" cy="1015049"/>
            <a:chOff x="8100392" y="913151"/>
            <a:chExt cx="1005641" cy="1015049"/>
          </a:xfrm>
        </p:grpSpPr>
        <p:cxnSp>
          <p:nvCxnSpPr>
            <p:cNvPr id="7" name="Прямая со стрелкой 6"/>
            <p:cNvCxnSpPr/>
            <p:nvPr/>
          </p:nvCxnSpPr>
          <p:spPr>
            <a:xfrm flipV="1">
              <a:off x="8100392" y="980864"/>
              <a:ext cx="0" cy="61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Прямая со стрелкой 7"/>
            <p:cNvCxnSpPr/>
            <p:nvPr/>
          </p:nvCxnSpPr>
          <p:spPr>
            <a:xfrm rot="5400000" flipV="1">
              <a:off x="8406392" y="1286864"/>
              <a:ext cx="0" cy="61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/>
            <p:cNvCxnSpPr/>
            <p:nvPr/>
          </p:nvCxnSpPr>
          <p:spPr>
            <a:xfrm flipV="1">
              <a:off x="8100393" y="1196752"/>
              <a:ext cx="504055" cy="39611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444223" y="1589646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x</a:t>
              </a:r>
              <a:endParaRPr lang="ru-RU" sz="16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138223" y="913151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z</a:t>
              </a:r>
              <a:endParaRPr lang="ru-RU" sz="1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569696" y="1117587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y</a:t>
              </a:r>
              <a:endParaRPr lang="ru-RU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9324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Спектры излучения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grpSp>
        <p:nvGrpSpPr>
          <p:cNvPr id="34" name="Группа 33"/>
          <p:cNvGrpSpPr/>
          <p:nvPr/>
        </p:nvGrpSpPr>
        <p:grpSpPr>
          <a:xfrm>
            <a:off x="994611" y="1262462"/>
            <a:ext cx="6770307" cy="5106254"/>
            <a:chOff x="2646656" y="1294546"/>
            <a:chExt cx="6931267" cy="519845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6656" y="1294546"/>
              <a:ext cx="6931267" cy="5198450"/>
            </a:xfrm>
            <a:prstGeom prst="rect">
              <a:avLst/>
            </a:prstGeom>
          </p:spPr>
        </p:pic>
        <p:grpSp>
          <p:nvGrpSpPr>
            <p:cNvPr id="19" name="Группа 18"/>
            <p:cNvGrpSpPr/>
            <p:nvPr/>
          </p:nvGrpSpPr>
          <p:grpSpPr>
            <a:xfrm>
              <a:off x="4076674" y="1858132"/>
              <a:ext cx="3838703" cy="3491640"/>
              <a:chOff x="4205011" y="1039985"/>
              <a:chExt cx="3838703" cy="3491640"/>
            </a:xfrm>
          </p:grpSpPr>
          <p:sp>
            <p:nvSpPr>
              <p:cNvPr id="6" name="Правая фигурная скобка 5"/>
              <p:cNvSpPr/>
              <p:nvPr/>
            </p:nvSpPr>
            <p:spPr>
              <a:xfrm rot="16200000">
                <a:off x="4839943" y="1027047"/>
                <a:ext cx="220263" cy="1072651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4205011" y="1039985"/>
                    <a:ext cx="1490126" cy="37535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ru-RU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/>
                              </m:sSubSup>
                            </m:e>
                            <m:sup/>
                          </m:sSup>
                          <m:r>
                            <a:rPr lang="en-US" sz="1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oMath>
                      </m:oMathPara>
                    </a14:m>
                    <a:endParaRPr lang="ru-RU" sz="16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5011" y="1039985"/>
                    <a:ext cx="1490126" cy="3753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8333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Прямая со стрелкой 7"/>
              <p:cNvCxnSpPr/>
              <p:nvPr/>
            </p:nvCxnSpPr>
            <p:spPr>
              <a:xfrm>
                <a:off x="6112290" y="1480228"/>
                <a:ext cx="268189" cy="59300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 стрелкой 8"/>
              <p:cNvCxnSpPr/>
              <p:nvPr/>
            </p:nvCxnSpPr>
            <p:spPr>
              <a:xfrm flipH="1">
                <a:off x="5460636" y="1480228"/>
                <a:ext cx="635365" cy="11860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 стрелкой 9"/>
              <p:cNvCxnSpPr/>
              <p:nvPr/>
            </p:nvCxnSpPr>
            <p:spPr>
              <a:xfrm flipH="1">
                <a:off x="5960073" y="2666239"/>
                <a:ext cx="47858" cy="7655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/>
              <p:cNvCxnSpPr/>
              <p:nvPr/>
            </p:nvCxnSpPr>
            <p:spPr>
              <a:xfrm flipH="1">
                <a:off x="7026050" y="3285642"/>
                <a:ext cx="55578" cy="6985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/>
              <p:cNvCxnSpPr/>
              <p:nvPr/>
            </p:nvCxnSpPr>
            <p:spPr>
              <a:xfrm flipH="1">
                <a:off x="6985099" y="3626985"/>
                <a:ext cx="610945" cy="71431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 стрелкой 12"/>
              <p:cNvCxnSpPr/>
              <p:nvPr/>
            </p:nvCxnSpPr>
            <p:spPr>
              <a:xfrm flipH="1">
                <a:off x="7373573" y="3595660"/>
                <a:ext cx="222471" cy="7456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 стрелкой 13"/>
              <p:cNvCxnSpPr/>
              <p:nvPr/>
            </p:nvCxnSpPr>
            <p:spPr>
              <a:xfrm flipH="1">
                <a:off x="7550378" y="3626985"/>
                <a:ext cx="45666" cy="9046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5728211" y="1139537"/>
                    <a:ext cx="807151" cy="3100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/>
                            </a:rPr>
                            <m:t>𝐻</m:t>
                          </m:r>
                        </m:oMath>
                      </m:oMathPara>
                    </a14:m>
                    <a:endParaRPr lang="ru-RU" sz="20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28211" y="1139537"/>
                    <a:ext cx="807151" cy="31001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2000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5604355" y="2280364"/>
                    <a:ext cx="807151" cy="3100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/>
                            </a:rPr>
                            <m:t>𝐶𝑢</m:t>
                          </m:r>
                        </m:oMath>
                      </m:oMathPara>
                    </a14:m>
                    <a:endParaRPr lang="en-US" sz="2000" b="0" dirty="0" smtClean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4355" y="2280364"/>
                    <a:ext cx="807151" cy="31001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2000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743227" y="2915550"/>
                    <a:ext cx="807151" cy="3100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/>
                            </a:rPr>
                            <m:t>𝑂</m:t>
                          </m:r>
                        </m:oMath>
                      </m:oMathPara>
                    </a14:m>
                    <a:endParaRPr lang="ru-RU" sz="2000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3227" y="2915550"/>
                    <a:ext cx="807151" cy="31001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2000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7236563" y="3285642"/>
                    <a:ext cx="807151" cy="3100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𝐼</m:t>
                          </m:r>
                        </m:oMath>
                      </m:oMathPara>
                    </a14:m>
                    <a:endParaRPr lang="ru-RU" sz="2000" dirty="0"/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6563" y="3285642"/>
                    <a:ext cx="807151" cy="31001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2000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7" name="TextBox 36"/>
          <p:cNvSpPr txBox="1"/>
          <p:nvPr/>
        </p:nvSpPr>
        <p:spPr>
          <a:xfrm>
            <a:off x="7657791" y="2913663"/>
            <a:ext cx="411233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Спектры излучения в воздушном потоке (1) и в неподвижном воздухе (2). Число Маха потока 1.42, плотность 0.10 </a:t>
            </a:r>
            <a:r>
              <a:rPr lang="en-US" sz="2000" dirty="0" smtClean="0"/>
              <a:t>kg/m</a:t>
            </a:r>
            <a:r>
              <a:rPr lang="en-US" sz="2000" baseline="30000" dirty="0" smtClean="0"/>
              <a:t>3</a:t>
            </a:r>
            <a:endParaRPr lang="ru-RU" sz="20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64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Обработка спектров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199" y="2133600"/>
            <a:ext cx="56909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Концентрация электронов определялась по </a:t>
            </a:r>
            <a:r>
              <a:rPr lang="ru-RU" sz="2400" dirty="0" err="1"/>
              <a:t>штарковскому</a:t>
            </a:r>
            <a:r>
              <a:rPr lang="ru-RU" sz="2400" dirty="0"/>
              <a:t> уширению линии </a:t>
            </a:r>
            <a:r>
              <a:rPr lang="en-US" sz="2400" dirty="0"/>
              <a:t>H</a:t>
            </a:r>
            <a:r>
              <a:rPr lang="el-GR" sz="2400" baseline="-25000" dirty="0"/>
              <a:t>α</a:t>
            </a:r>
            <a:r>
              <a:rPr lang="ru-RU" sz="2400" dirty="0"/>
              <a:t> </a:t>
            </a:r>
            <a:r>
              <a:rPr lang="en-US" sz="2400" dirty="0"/>
              <a:t> (656,3 </a:t>
            </a:r>
            <a:r>
              <a:rPr lang="ru-RU" sz="2400" dirty="0" err="1" smtClean="0"/>
              <a:t>нм</a:t>
            </a:r>
            <a:r>
              <a:rPr lang="ru-RU" sz="2400" dirty="0" smtClean="0"/>
              <a:t>).</a:t>
            </a:r>
            <a:endParaRPr lang="ru-RU" sz="2400" dirty="0"/>
          </a:p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838199" y="4185549"/>
                <a:ext cx="6894095" cy="20623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Определялась полуширина профиля и высчитывалась концентрация электронов по формуле:</a:t>
                </a:r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ru-RU" sz="2000" b="0" i="1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ru-RU" sz="2000" b="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000" b="0" i="1">
                                      <a:latin typeface="Cambria Math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b="0" i="1">
                                          <a:latin typeface="Cambria Math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ru-RU" sz="2000" b="0" i="1">
                                          <a:latin typeface="Cambria Math"/>
                                        </a:rPr>
                                        <m:t>𝑆𝑡𝑎𝑟𝑘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sz="2000" b="0" i="1">
                                      <a:latin typeface="Cambria Math"/>
                                    </a:rPr>
                                    <m:t>8,33×</m:t>
                                  </m:r>
                                  <m:sSup>
                                    <m:sSup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000" b="0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ru-RU" sz="2000" b="0" i="1">
                                          <a:latin typeface="Cambria Math"/>
                                        </a:rPr>
                                        <m:t>−3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 b="0" i="1"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ru-RU" sz="2000" b="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ru-RU" sz="2000" b="0" i="1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000" b="0" i="1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ru-RU" sz="2000" b="0" i="1">
                              <a:latin typeface="Cambria Math"/>
                            </a:rPr>
                            <m:t>20</m:t>
                          </m:r>
                        </m:sup>
                      </m:sSup>
                      <m:r>
                        <a:rPr lang="ru-RU" sz="2000" b="0" i="1">
                          <a:latin typeface="Cambria Math"/>
                        </a:rPr>
                        <m:t>,где  ∆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ru-RU" sz="2000" b="0" i="1">
                              <a:latin typeface="Cambria Math"/>
                            </a:rPr>
                            <m:t>𝑆𝑡𝑎𝑟𝑘</m:t>
                          </m:r>
                        </m:sub>
                      </m:sSub>
                      <m:r>
                        <a:rPr lang="ru-RU" sz="2000" b="0" i="1">
                          <a:latin typeface="Cambria Math"/>
                        </a:rPr>
                        <m:t>=∆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>
                              <a:latin typeface="Cambria Math"/>
                            </a:rPr>
                            <m:t>𝑔𝑎𝑢𝑠𝑠</m:t>
                          </m:r>
                        </m:sub>
                      </m:sSub>
                      <m:r>
                        <a:rPr lang="ru-RU" sz="2000" b="0" i="1">
                          <a:latin typeface="Cambria Math"/>
                        </a:rPr>
                        <m:t>−∆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ru-RU" sz="2000" b="0" i="1">
                              <a:latin typeface="Cambria Math"/>
                            </a:rPr>
                            <m:t>𝑒𝑥</m:t>
                          </m:r>
                        </m:sub>
                      </m:sSub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185549"/>
                <a:ext cx="6894095" cy="2062359"/>
              </a:xfrm>
              <a:prstGeom prst="rect">
                <a:avLst/>
              </a:prstGeom>
              <a:blipFill>
                <a:blip r:embed="rId2"/>
                <a:stretch>
                  <a:fillRect l="-1326" t="-23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508" y="1635794"/>
            <a:ext cx="4774580" cy="35809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80735" y="5216729"/>
            <a:ext cx="309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smtClean="0"/>
              <a:t>Профиль линии </a:t>
            </a:r>
            <a:r>
              <a:rPr lang="en-US" b="1" i="1" dirty="0" smtClean="0"/>
              <a:t>H</a:t>
            </a:r>
            <a:r>
              <a:rPr lang="el-GR" b="1" i="1" baseline="-25000" dirty="0" smtClean="0"/>
              <a:t>α</a:t>
            </a:r>
            <a:r>
              <a:rPr lang="ru-RU" b="1" i="1" dirty="0" smtClean="0"/>
              <a:t> в потоке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91955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273</Words>
  <Application>Microsoft Office PowerPoint</Application>
  <PresentationFormat>Широкоэкранный</PresentationFormat>
  <Paragraphs>57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Cambria Math</vt:lpstr>
      <vt:lpstr>Gotham Pro</vt:lpstr>
      <vt:lpstr>Тема Office</vt:lpstr>
      <vt:lpstr>Параметры плазмы наносекундного поверхностного скользящего разряда в сверхзвуковом потоке воздуха</vt:lpstr>
      <vt:lpstr>Цель работы</vt:lpstr>
      <vt:lpstr>Диагностика параметров разряда</vt:lpstr>
      <vt:lpstr>Экспериментальная установка</vt:lpstr>
      <vt:lpstr>Экспериментальная установка</vt:lpstr>
      <vt:lpstr>Разрядная секция</vt:lpstr>
      <vt:lpstr>Схема течения в разрядной секции</vt:lpstr>
      <vt:lpstr>Спектры излучения</vt:lpstr>
      <vt:lpstr>Обработка спектров</vt:lpstr>
      <vt:lpstr>Обработка спектров</vt:lpstr>
      <vt:lpstr>Обработка спектров</vt:lpstr>
      <vt:lpstr>Результаты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Параметры плазмы наносекундного поверхностного скользящего разряда в сверхзвуковом потоке воздуха</dc:title>
  <dc:creator>Наталья Скворцова</dc:creator>
  <cp:lastModifiedBy>Наталья Скворцова</cp:lastModifiedBy>
  <cp:revision>10</cp:revision>
  <dcterms:created xsi:type="dcterms:W3CDTF">2021-03-10T17:47:19Z</dcterms:created>
  <dcterms:modified xsi:type="dcterms:W3CDTF">2021-03-10T19:39:17Z</dcterms:modified>
</cp:coreProperties>
</file>