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-78" y="-13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27228-39F1-48DC-9365-C069E5D67A7E}" type="datetimeFigureOut">
              <a:rPr lang="ru-RU" smtClean="0"/>
              <a:pPr/>
              <a:t>10.09.2020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50665-D45C-4F8A-9FC9-1A3A48A307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80901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A938-EFF3-4039-AEB3-F45F3227D94C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319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C5DB-8B46-4406-9BE9-7FC2BCC26CDC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6839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7626-2F6B-45FF-BCB6-9CB651A3E47A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879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AB3F-6B07-409B-BAE1-563E393CDDB1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1348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5F38-0A21-4B24-AA16-C68F6BFD6E23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5659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CD4D-E135-4DED-9AC4-D2362FF8AE38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7321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BED1-62CB-43ED-A86B-E8FDF651447E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4997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266-3743-43BE-8961-12066C4C05AD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3875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7557-95CA-4B1F-9B5D-DFD54FD4FCCF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5154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6B534-2D48-4B6A-A743-A51533CF1944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6571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0752-C6BD-457E-9004-19404342D8BD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763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3BC86-8941-4899-ADB6-2594AD6532D3}" type="datetime1">
              <a:rPr lang="ru-RU" smtClean="0"/>
              <a:pPr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CD6DE-6B5C-4860-B48C-56B6DE2E5F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3412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0329" y="2784109"/>
            <a:ext cx="9144000" cy="891075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Исследование наносекундного поверхностного скользящего разряда в сверхзвуковом воздушном потоке с косой ударной волной</a:t>
            </a:r>
            <a:endParaRPr lang="ru-RU" sz="2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0" y="5981992"/>
            <a:ext cx="7620000" cy="499018"/>
          </a:xfrm>
        </p:spPr>
        <p:txBody>
          <a:bodyPr/>
          <a:lstStyle/>
          <a:p>
            <a:r>
              <a:rPr lang="ru-RU" dirty="0" err="1" smtClean="0"/>
              <a:t>Мурсенкова</a:t>
            </a:r>
            <a:r>
              <a:rPr lang="ru-RU" dirty="0" smtClean="0"/>
              <a:t> И., Иванов И., Уланов П., </a:t>
            </a:r>
            <a:r>
              <a:rPr lang="ru-RU" dirty="0" err="1" smtClean="0"/>
              <a:t>Ляо</a:t>
            </a:r>
            <a:r>
              <a:rPr lang="ru-RU" dirty="0" smtClean="0"/>
              <a:t> Ю., Сазонов 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048000" y="549854"/>
            <a:ext cx="6096000" cy="85972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80000"/>
              </a:lnSpc>
              <a:spcAft>
                <a:spcPts val="800"/>
              </a:spcAft>
            </a:pPr>
            <a:r>
              <a:rPr lang="ru-RU" dirty="0" smtClean="0">
                <a:solidFill>
                  <a:prstClr val="black"/>
                </a:solidFill>
                <a:ea typeface="Calibri" panose="020F0502020204030204" pitchFamily="34" charset="0"/>
                <a:cs typeface="Gotham Pro" panose="02000503040000020004" pitchFamily="2" charset="0"/>
              </a:rPr>
              <a:t>Физический факультет</a:t>
            </a:r>
          </a:p>
          <a:p>
            <a:pPr lvl="0" algn="ctr">
              <a:lnSpc>
                <a:spcPct val="80000"/>
              </a:lnSpc>
              <a:spcAft>
                <a:spcPts val="800"/>
              </a:spcAft>
            </a:pPr>
            <a:r>
              <a:rPr lang="ru-RU" dirty="0" smtClean="0">
                <a:solidFill>
                  <a:prstClr val="black"/>
                </a:solidFill>
                <a:ea typeface="Calibri" panose="020F0502020204030204" pitchFamily="34" charset="0"/>
                <a:cs typeface="Gotham Pro" panose="02000503040000020004" pitchFamily="2" charset="0"/>
              </a:rPr>
              <a:t>Кафедра молекулярных процессов и экстремальных состояний вещества</a:t>
            </a:r>
            <a:endParaRPr lang="ru-RU" dirty="0">
              <a:ea typeface="Calibri" panose="020F0502020204030204" pitchFamily="34" charset="0"/>
              <a:cs typeface="Gotham Pro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7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39715" y="819664"/>
            <a:ext cx="6912571" cy="5184429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Спектры излучения</a:t>
            </a:r>
            <a:endParaRPr lang="ru-RU" sz="3200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2749527" y="987890"/>
            <a:ext cx="1169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sz="2400" i="1" dirty="0" smtClean="0"/>
              <a:t>.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852030" y="5061857"/>
            <a:ext cx="896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λ,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нм</a:t>
            </a:r>
            <a:endParaRPr lang="ru-RU" sz="2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458940" y="5715001"/>
            <a:ext cx="560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Спектры излучения в воздушном потоке (1) и в неподвижном воздухе (2). Число Маха потока 1.37, плотность 0.10 </a:t>
            </a:r>
            <a:r>
              <a:rPr lang="en-US" dirty="0" smtClean="0"/>
              <a:t>kg/m</a:t>
            </a:r>
            <a:r>
              <a:rPr lang="en-US" baseline="30000" dirty="0" smtClean="0"/>
              <a:t>3</a:t>
            </a:r>
            <a:endParaRPr lang="ru-RU" dirty="0"/>
          </a:p>
        </p:txBody>
      </p:sp>
      <p:sp>
        <p:nvSpPr>
          <p:cNvPr id="12" name="Правая фигурная скобка 11"/>
          <p:cNvSpPr/>
          <p:nvPr/>
        </p:nvSpPr>
        <p:spPr>
          <a:xfrm rot="16200000">
            <a:off x="4839943" y="1027047"/>
            <a:ext cx="220263" cy="107265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 rot="19664488">
            <a:off x="-244718" y="1338723"/>
            <a:ext cx="66830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solidFill>
                  <a:srgbClr val="FF0000"/>
                </a:solidFill>
              </a:rPr>
              <a:t>Доделать формулы</a:t>
            </a:r>
            <a:endParaRPr lang="ru-RU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272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Определение концентрации электронов</a:t>
            </a:r>
            <a:endParaRPr lang="ru-RU" sz="32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028700" y="1877785"/>
            <a:ext cx="4049486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Концентрация электронов определялась по </a:t>
            </a:r>
            <a:r>
              <a:rPr lang="ru-RU" sz="2000" dirty="0" err="1" smtClean="0"/>
              <a:t>штарковскому</a:t>
            </a:r>
            <a:r>
              <a:rPr lang="ru-RU" sz="2000" dirty="0" smtClean="0"/>
              <a:t> уширению линии </a:t>
            </a:r>
            <a:r>
              <a:rPr lang="en-US" sz="2000" dirty="0" smtClean="0"/>
              <a:t>H</a:t>
            </a:r>
            <a:r>
              <a:rPr lang="el-GR" sz="2000" baseline="-25000" dirty="0" smtClean="0"/>
              <a:t>α</a:t>
            </a:r>
            <a:r>
              <a:rPr lang="ru-RU" sz="2000" dirty="0" smtClean="0"/>
              <a:t> </a:t>
            </a:r>
            <a:r>
              <a:rPr lang="en-US" sz="2000" dirty="0" smtClean="0"/>
              <a:t> (656,3 </a:t>
            </a:r>
            <a:r>
              <a:rPr lang="ru-RU" sz="2000" dirty="0" smtClean="0"/>
              <a:t>нм)</a:t>
            </a:r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814458" y="2830285"/>
            <a:ext cx="4049486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Линия </a:t>
            </a:r>
            <a:r>
              <a:rPr lang="ru-RU" sz="2000" dirty="0" err="1" smtClean="0"/>
              <a:t>аппроксимировалась</a:t>
            </a:r>
            <a:r>
              <a:rPr lang="ru-RU" sz="2000" dirty="0" smtClean="0"/>
              <a:t> </a:t>
            </a:r>
            <a:r>
              <a:rPr lang="ru-RU" sz="2000" b="1" dirty="0" err="1" smtClean="0"/>
              <a:t>гауссовским</a:t>
            </a:r>
            <a:r>
              <a:rPr lang="ru-RU" sz="2000" dirty="0" smtClean="0"/>
              <a:t> профилем 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072243" y="4354285"/>
            <a:ext cx="4365171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Определялась полуширина профиля и высчитывалась концентрация электронов по формуле:</a:t>
            </a:r>
            <a:endParaRPr lang="ru-RU" sz="2000" dirty="0"/>
          </a:p>
        </p:txBody>
      </p:sp>
      <p:cxnSp>
        <p:nvCxnSpPr>
          <p:cNvPr id="10" name="Прямая соединительная линия 9"/>
          <p:cNvCxnSpPr>
            <a:stCxn id="7" idx="1"/>
            <a:endCxn id="6" idx="3"/>
          </p:cNvCxnSpPr>
          <p:nvPr/>
        </p:nvCxnSpPr>
        <p:spPr>
          <a:xfrm rot="10800000">
            <a:off x="5078186" y="2385618"/>
            <a:ext cx="1736272" cy="798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7" idx="1"/>
            <a:endCxn id="8" idx="3"/>
          </p:cNvCxnSpPr>
          <p:nvPr/>
        </p:nvCxnSpPr>
        <p:spPr>
          <a:xfrm rot="10800000" flipV="1">
            <a:off x="5437414" y="3184227"/>
            <a:ext cx="1377044" cy="1677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55576" y="5517232"/>
            <a:ext cx="6624736" cy="87485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20" name="TextBox 19"/>
          <p:cNvSpPr txBox="1"/>
          <p:nvPr/>
        </p:nvSpPr>
        <p:spPr>
          <a:xfrm rot="19664488">
            <a:off x="32868" y="4718737"/>
            <a:ext cx="66830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solidFill>
                  <a:srgbClr val="FF0000"/>
                </a:solidFill>
              </a:rPr>
              <a:t>Доделать формулы</a:t>
            </a:r>
            <a:endParaRPr lang="ru-RU" sz="60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78486" y="4898572"/>
            <a:ext cx="386987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dirty="0" smtClean="0"/>
              <a:t>Значения для концентрации электронов:</a:t>
            </a:r>
            <a:r>
              <a:rPr lang="en-US" sz="2400" dirty="0" smtClean="0"/>
              <a:t>  </a:t>
            </a:r>
            <a:r>
              <a:rPr lang="ru-RU" sz="2400" b="1" u="sng" dirty="0" smtClean="0"/>
              <a:t>(</a:t>
            </a:r>
            <a:r>
              <a:rPr lang="ru-RU" sz="2400" b="1" u="sng" dirty="0" smtClean="0"/>
              <a:t>0.7 – 1.4) </a:t>
            </a:r>
            <a:r>
              <a:rPr lang="ru-RU" sz="2400" b="1" u="sng" dirty="0" err="1" smtClean="0"/>
              <a:t>х</a:t>
            </a:r>
            <a:r>
              <a:rPr lang="ru-RU" sz="2400" b="1" u="sng" dirty="0" smtClean="0"/>
              <a:t> 10</a:t>
            </a:r>
            <a:r>
              <a:rPr lang="en-US" sz="2400" b="1" u="sng" dirty="0" smtClean="0"/>
              <a:t>^15 </a:t>
            </a:r>
            <a:r>
              <a:rPr lang="ru-RU" sz="2400" b="1" u="sng" dirty="0" smtClean="0"/>
              <a:t>см</a:t>
            </a:r>
            <a:r>
              <a:rPr lang="en-US" sz="2400" b="1" u="sng" dirty="0" smtClean="0"/>
              <a:t>^-3</a:t>
            </a:r>
            <a:endParaRPr lang="ru-RU" sz="2400" b="1" u="sng" dirty="0"/>
          </a:p>
        </p:txBody>
      </p:sp>
      <p:cxnSp>
        <p:nvCxnSpPr>
          <p:cNvPr id="24" name="Прямая соединительная линия 23"/>
          <p:cNvCxnSpPr>
            <a:stCxn id="8" idx="3"/>
            <a:endCxn id="21" idx="1"/>
          </p:cNvCxnSpPr>
          <p:nvPr/>
        </p:nvCxnSpPr>
        <p:spPr>
          <a:xfrm>
            <a:off x="5437414" y="4862117"/>
            <a:ext cx="2041072" cy="636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2" y="601317"/>
            <a:ext cx="9524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Актуальность применения поверхностных разрядов</a:t>
            </a:r>
            <a:endParaRPr lang="ru-RU" sz="32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303210" y="2177425"/>
            <a:ext cx="61174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Воздействие на режимы течения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Управление </a:t>
            </a:r>
            <a:r>
              <a:rPr lang="ru-RU" sz="2400" dirty="0" err="1"/>
              <a:t>ламинарно</a:t>
            </a:r>
            <a:r>
              <a:rPr lang="ru-RU" sz="2400" dirty="0"/>
              <a:t> – турбулентным переходом в пограничном </a:t>
            </a:r>
            <a:r>
              <a:rPr lang="ru-RU" sz="2400" dirty="0" smtClean="0"/>
              <a:t>слое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Управление положением зон отрыва и ударных </a:t>
            </a:r>
            <a:r>
              <a:rPr lang="ru-RU" sz="2400" dirty="0" smtClean="0"/>
              <a:t>волн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Управление процессами горения</a:t>
            </a:r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ackgroundRemoval t="10000" b="90000" l="2500" r="990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82319" y="2620980"/>
            <a:ext cx="2987824" cy="199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5892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2" y="601317"/>
            <a:ext cx="9524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Цель работы</a:t>
            </a:r>
            <a:endParaRPr lang="ru-RU" sz="32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567542" y="2139043"/>
            <a:ext cx="78050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dirty="0" smtClean="0"/>
              <a:t> </a:t>
            </a:r>
            <a:r>
              <a:rPr lang="ru-RU" sz="2400" dirty="0" smtClean="0"/>
              <a:t> С помощью методов эмиссионной спектроскопии оценить характер разряда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dirty="0" smtClean="0"/>
              <a:t>  Анализ развития поверхностного скользящего разряда наносекундной длительности в сверхзвуковом потоке воздуха с наклонной ударной волной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dirty="0" smtClean="0"/>
              <a:t>  Определение структуры поля течения после разряда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Диагностика параметров плазмы</a:t>
            </a:r>
            <a:endParaRPr lang="ru-RU" sz="32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075191" y="1887330"/>
            <a:ext cx="5234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Для эффективного использования поверхностного разряда необходима диагностика параметров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309359" y="2986391"/>
            <a:ext cx="5415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Преимущество бесконтактных методов исследования плазмы – отсутствие возмущений объекта диагностической аппаратурой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191" y="4328636"/>
            <a:ext cx="48102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Параметры поверхностного разряда: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Ток разряда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Концентрация электронов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Энергия электронов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244060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Экспериментальная установка</a:t>
            </a:r>
            <a:endParaRPr lang="ru-RU" sz="3200" b="1" u="sng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2003752" y="1987691"/>
            <a:ext cx="8184496" cy="3823537"/>
            <a:chOff x="579279" y="1549679"/>
            <a:chExt cx="8184496" cy="3823537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79279" y="1556792"/>
              <a:ext cx="7988664" cy="381642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9" name="Прямая со стрелкой 8"/>
            <p:cNvCxnSpPr/>
            <p:nvPr/>
          </p:nvCxnSpPr>
          <p:spPr>
            <a:xfrm>
              <a:off x="7883607" y="2204864"/>
              <a:ext cx="61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 flipV="1">
              <a:off x="7883607" y="1592864"/>
              <a:ext cx="0" cy="61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227438" y="2204864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x</a:t>
              </a:r>
              <a:endParaRPr lang="ru-RU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21438" y="1549679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z</a:t>
              </a:r>
              <a:endParaRPr lang="ru-RU" sz="1600" b="1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6156" y="1399324"/>
            <a:ext cx="7179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 smtClean="0"/>
              <a:t>Ударная труба с разрядной камерой</a:t>
            </a:r>
            <a:endParaRPr lang="ru-RU" sz="2400" b="1" i="1" dirty="0"/>
          </a:p>
        </p:txBody>
      </p:sp>
    </p:spTree>
    <p:extLst>
      <p:ext uri="{BB962C8B-B14F-4D97-AF65-F5344CB8AC3E}">
        <p14:creationId xmlns:p14="http://schemas.microsoft.com/office/powerpoint/2010/main" xmlns="" val="16100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Экспериментальная установка</a:t>
            </a:r>
            <a:endParaRPr lang="ru-RU" sz="3200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2656693" y="6156295"/>
            <a:ext cx="6480720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Подаваемое напряжение 25 </a:t>
            </a:r>
            <a:r>
              <a:rPr lang="ru-RU" sz="2000" dirty="0" err="1" smtClean="0"/>
              <a:t>кВ.</a:t>
            </a:r>
            <a:endParaRPr lang="ru-RU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2548681" y="1648632"/>
            <a:ext cx="7976153" cy="4567073"/>
            <a:chOff x="3088295" y="1885735"/>
            <a:chExt cx="6693467" cy="4062877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8295" y="1885735"/>
              <a:ext cx="5745549" cy="406287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" name="Прямая со стрелкой 12"/>
            <p:cNvCxnSpPr/>
            <p:nvPr/>
          </p:nvCxnSpPr>
          <p:spPr>
            <a:xfrm flipV="1">
              <a:off x="8921371" y="2073772"/>
              <a:ext cx="0" cy="61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 flipV="1">
              <a:off x="9227371" y="2379772"/>
              <a:ext cx="0" cy="61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245425" y="2695536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x</a:t>
              </a:r>
              <a:endParaRPr lang="ru-RU" sz="16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959202" y="2041218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y</a:t>
              </a:r>
              <a:endParaRPr lang="ru-RU" sz="1600" b="1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548681" y="1289169"/>
            <a:ext cx="6696744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b="1" i="1" dirty="0">
                <a:solidFill>
                  <a:prstClr val="black"/>
                </a:solidFill>
              </a:rPr>
              <a:t>Схема разрядной камеры (вид сверху</a:t>
            </a:r>
            <a:r>
              <a:rPr lang="ru-RU" b="1" i="1" dirty="0" smtClean="0">
                <a:solidFill>
                  <a:prstClr val="black"/>
                </a:solidFill>
              </a:rPr>
              <a:t>)</a:t>
            </a:r>
            <a:endParaRPr lang="ru-RU" b="1" i="1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352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Регистрация эмиссионных спектров</a:t>
            </a:r>
            <a:endParaRPr lang="ru-RU" sz="3200" b="1" u="sng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43893" y="1833631"/>
            <a:ext cx="8304213" cy="408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Группа 7"/>
          <p:cNvGrpSpPr/>
          <p:nvPr/>
        </p:nvGrpSpPr>
        <p:grpSpPr>
          <a:xfrm>
            <a:off x="10692847" y="1326106"/>
            <a:ext cx="1005641" cy="1015049"/>
            <a:chOff x="8100392" y="913151"/>
            <a:chExt cx="1005641" cy="1015049"/>
          </a:xfrm>
        </p:grpSpPr>
        <p:cxnSp>
          <p:nvCxnSpPr>
            <p:cNvPr id="9" name="Прямая со стрелкой 8"/>
            <p:cNvCxnSpPr/>
            <p:nvPr/>
          </p:nvCxnSpPr>
          <p:spPr>
            <a:xfrm flipV="1">
              <a:off x="8100392" y="980864"/>
              <a:ext cx="0" cy="61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 rot="5400000" flipV="1">
              <a:off x="8406392" y="1286864"/>
              <a:ext cx="0" cy="61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 flipV="1">
              <a:off x="8100393" y="1196752"/>
              <a:ext cx="504055" cy="39611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444223" y="1589646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x</a:t>
              </a:r>
              <a:endParaRPr lang="ru-RU" sz="16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38223" y="913151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z</a:t>
              </a:r>
              <a:endParaRPr lang="ru-RU" sz="16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69696" y="1117587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y</a:t>
              </a:r>
              <a:endParaRPr lang="ru-RU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27748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Оборудование </a:t>
            </a:r>
            <a:endParaRPr lang="ru-RU" sz="32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772160" y="1889760"/>
            <a:ext cx="7838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Спектрометр </a:t>
            </a:r>
            <a:r>
              <a:rPr lang="en-US" sz="2400" dirty="0" smtClean="0"/>
              <a:t>AvaSpec-2048</a:t>
            </a:r>
            <a:r>
              <a:rPr lang="ru-RU" sz="2400" dirty="0"/>
              <a:t> </a:t>
            </a:r>
            <a:r>
              <a:rPr lang="ru-RU" sz="2400" dirty="0" smtClean="0"/>
              <a:t>с диапазоном регистрации излучения 200 – 1100 </a:t>
            </a:r>
            <a:r>
              <a:rPr lang="ru-RU" sz="2400" dirty="0" err="1" smtClean="0"/>
              <a:t>нм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Специальный шунт регистрировал ток разряда, данные выводились на осциллограф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Фотокамеры фиксировали излучение разряда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Высокоскоростной камерой ( частота кадров 150000 кадров в секунду, время экспозиции 1 </a:t>
            </a:r>
            <a:r>
              <a:rPr lang="ru-RU" sz="2400" dirty="0" err="1" smtClean="0"/>
              <a:t>мкс</a:t>
            </a:r>
            <a:r>
              <a:rPr lang="ru-RU" sz="2400" dirty="0" smtClean="0"/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Эволюция структуры потока регистрировалась с помощью высокоскоростного теневого изображения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140027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6DE-6B5C-4860-B48C-56B6DE2E5FCB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99153" y="601317"/>
            <a:ext cx="91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/>
              <a:t>Схема течения в разрядной камере</a:t>
            </a:r>
            <a:endParaRPr lang="ru-RU" sz="3200" b="1" u="sng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3150" y="1570870"/>
            <a:ext cx="6643364" cy="3336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Группа 6"/>
          <p:cNvGrpSpPr/>
          <p:nvPr/>
        </p:nvGrpSpPr>
        <p:grpSpPr>
          <a:xfrm>
            <a:off x="7472127" y="1570870"/>
            <a:ext cx="1005641" cy="1015049"/>
            <a:chOff x="8100392" y="913151"/>
            <a:chExt cx="1005641" cy="1015049"/>
          </a:xfrm>
        </p:grpSpPr>
        <p:cxnSp>
          <p:nvCxnSpPr>
            <p:cNvPr id="8" name="Прямая со стрелкой 7"/>
            <p:cNvCxnSpPr/>
            <p:nvPr/>
          </p:nvCxnSpPr>
          <p:spPr>
            <a:xfrm flipV="1">
              <a:off x="8100392" y="980864"/>
              <a:ext cx="0" cy="61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/>
            <p:cNvCxnSpPr/>
            <p:nvPr/>
          </p:nvCxnSpPr>
          <p:spPr>
            <a:xfrm rot="5400000" flipV="1">
              <a:off x="8406392" y="1286864"/>
              <a:ext cx="0" cy="61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 flipV="1">
              <a:off x="8100393" y="1196752"/>
              <a:ext cx="504055" cy="39611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444223" y="1589646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x</a:t>
              </a:r>
              <a:endParaRPr lang="ru-RU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38223" y="913151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z</a:t>
              </a:r>
              <a:endParaRPr lang="ru-RU" sz="16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569696" y="1117587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y</a:t>
              </a:r>
              <a:endParaRPr lang="ru-RU" sz="1600" b="1" dirty="0"/>
            </a:p>
          </p:txBody>
        </p:sp>
      </p:grpSp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41431" y="4725848"/>
            <a:ext cx="3868822" cy="1813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Прямоугольник 14"/>
          <p:cNvSpPr/>
          <p:nvPr/>
        </p:nvSpPr>
        <p:spPr>
          <a:xfrm>
            <a:off x="8548893" y="3619955"/>
            <a:ext cx="3261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/>
              <a:t>Фотоизображение свечения разряда на верхней стенке </a:t>
            </a:r>
          </a:p>
          <a:p>
            <a:pPr algn="r"/>
            <a:r>
              <a:rPr lang="ru-RU" dirty="0"/>
              <a:t>в разрядной камере</a:t>
            </a:r>
          </a:p>
        </p:txBody>
      </p:sp>
    </p:spTree>
    <p:extLst>
      <p:ext uri="{BB962C8B-B14F-4D97-AF65-F5344CB8AC3E}">
        <p14:creationId xmlns:p14="http://schemas.microsoft.com/office/powerpoint/2010/main" xmlns="" val="90059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320</Words>
  <Application>Microsoft Office PowerPoint</Application>
  <PresentationFormat>Произвольный</PresentationFormat>
  <Paragraphs>70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Исследование наносекундного поверхностного скользящего разряда в сверхзвуковом воздушном потоке с косой ударной волной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наносекундного поверхностного скользящего разряда в сверхзвуковом воздушном потоке с косой ударной волной</dc:title>
  <dc:creator>Наталья Скворцова</dc:creator>
  <cp:lastModifiedBy>VNIIEM</cp:lastModifiedBy>
  <cp:revision>21</cp:revision>
  <dcterms:created xsi:type="dcterms:W3CDTF">2020-09-09T17:33:19Z</dcterms:created>
  <dcterms:modified xsi:type="dcterms:W3CDTF">2020-09-10T11:46:13Z</dcterms:modified>
</cp:coreProperties>
</file>