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6" r:id="rId4"/>
    <p:sldId id="258" r:id="rId5"/>
    <p:sldId id="259" r:id="rId6"/>
    <p:sldId id="260" r:id="rId7"/>
    <p:sldId id="268" r:id="rId8"/>
    <p:sldId id="262" r:id="rId9"/>
    <p:sldId id="277" r:id="rId10"/>
    <p:sldId id="263" r:id="rId11"/>
    <p:sldId id="282" r:id="rId12"/>
    <p:sldId id="265" r:id="rId13"/>
    <p:sldId id="270" r:id="rId14"/>
    <p:sldId id="266" r:id="rId15"/>
    <p:sldId id="278" r:id="rId16"/>
    <p:sldId id="271" r:id="rId17"/>
    <p:sldId id="272" r:id="rId18"/>
    <p:sldId id="279" r:id="rId19"/>
    <p:sldId id="267" r:id="rId20"/>
    <p:sldId id="283" r:id="rId21"/>
    <p:sldId id="274" r:id="rId22"/>
    <p:sldId id="275" r:id="rId23"/>
    <p:sldId id="273" r:id="rId24"/>
    <p:sldId id="280" r:id="rId25"/>
    <p:sldId id="281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5C1D-A154-4711-9524-B1FA3FCBE86D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04618-45CB-4720-BBC2-50101EF333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78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FBBF-EC8C-4C87-8117-70FE4D6E7A1B}" type="datetime1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40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4E4C-D519-4C53-B50C-5505EB2683C8}" type="datetime1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01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B224-0C90-4764-BECE-2371B5D94BD4}" type="datetime1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08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A512-79AF-4C1F-BF9D-462BC1FCCFA0}" type="datetime1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08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4C7E-E627-4DA4-B6B8-850AEF4F7BC2}" type="datetime1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6BA5-4F41-41AF-8BD8-E2CD42C6862F}" type="datetime1">
              <a:rPr lang="ru-RU" smtClean="0"/>
              <a:t>22.04.2021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97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87A4-7DE3-4860-85C9-49FDD669A906}" type="datetime1">
              <a:rPr lang="ru-RU" smtClean="0"/>
              <a:t>22.04.2021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56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8C33-8A17-400A-8B56-D24460C5C0DC}" type="datetime1">
              <a:rPr lang="ru-RU" smtClean="0"/>
              <a:t>22.04.2021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41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C61-00AA-4FB4-B27D-4EF80EAEFA5D}" type="datetime1">
              <a:rPr lang="ru-RU" smtClean="0"/>
              <a:t>22.04.2021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85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2D40-F6CA-4D8C-8966-EBED997BC50D}" type="datetime1">
              <a:rPr lang="ru-RU" smtClean="0"/>
              <a:t>22.04.2021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33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C45A-2710-42A3-8015-E825D0DB8249}" type="datetime1">
              <a:rPr lang="ru-RU" smtClean="0"/>
              <a:t>22.04.2021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74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DAB0A-51D9-4FE7-8B34-B080672EA6C6}" type="datetime1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33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540329" y="2784109"/>
            <a:ext cx="9144000" cy="891075"/>
          </a:xfrm>
        </p:spPr>
        <p:txBody>
          <a:bodyPr>
            <a:noAutofit/>
          </a:bodyPr>
          <a:lstStyle/>
          <a:p>
            <a:r>
              <a:rPr lang="ru-RU" sz="2800" b="1" cap="all" dirty="0"/>
              <a:t>Спектральная диагностика наносекундных разрядов в сверхзвуковых потоках воздуха</a:t>
            </a: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ACD6DE-6B5C-4860-B48C-56B6DE2E5FCB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048000" y="549854"/>
            <a:ext cx="6096000" cy="8597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80000"/>
              </a:lnSpc>
              <a:spcAft>
                <a:spcPts val="800"/>
              </a:spcAft>
            </a:pPr>
            <a:r>
              <a:rPr lang="ru-RU" dirty="0" smtClean="0">
                <a:solidFill>
                  <a:prstClr val="black"/>
                </a:solidFill>
                <a:ea typeface="Calibri" panose="020F0502020204030204" pitchFamily="34" charset="0"/>
                <a:cs typeface="Gotham Pro" panose="02000503040000020004" pitchFamily="2" charset="0"/>
              </a:rPr>
              <a:t>Физический факультет</a:t>
            </a:r>
          </a:p>
          <a:p>
            <a:pPr lvl="0" algn="ctr">
              <a:lnSpc>
                <a:spcPct val="80000"/>
              </a:lnSpc>
              <a:spcAft>
                <a:spcPts val="800"/>
              </a:spcAft>
            </a:pPr>
            <a:r>
              <a:rPr lang="ru-RU" dirty="0" smtClean="0">
                <a:solidFill>
                  <a:prstClr val="black"/>
                </a:solidFill>
                <a:ea typeface="Calibri" panose="020F0502020204030204" pitchFamily="34" charset="0"/>
                <a:cs typeface="Gotham Pro" panose="02000503040000020004" pitchFamily="2" charset="0"/>
              </a:rPr>
              <a:t>Кафедра молекулярных процессов и экстремальных состояний вещества</a:t>
            </a:r>
            <a:endParaRPr lang="ru-RU" dirty="0">
              <a:ea typeface="Calibri" panose="020F0502020204030204" pitchFamily="34" charset="0"/>
              <a:cs typeface="Gotham Pro" panose="02000503040000020004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2048" y="213691"/>
            <a:ext cx="1391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Шапка диплома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65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Спектры излучения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grpSp>
        <p:nvGrpSpPr>
          <p:cNvPr id="34" name="Группа 33"/>
          <p:cNvGrpSpPr/>
          <p:nvPr/>
        </p:nvGrpSpPr>
        <p:grpSpPr>
          <a:xfrm>
            <a:off x="994611" y="1262462"/>
            <a:ext cx="6770307" cy="5106254"/>
            <a:chOff x="2646656" y="1294546"/>
            <a:chExt cx="6931267" cy="51984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6656" y="1294546"/>
              <a:ext cx="6931267" cy="5198450"/>
            </a:xfrm>
            <a:prstGeom prst="rect">
              <a:avLst/>
            </a:prstGeom>
          </p:spPr>
        </p:pic>
        <p:grpSp>
          <p:nvGrpSpPr>
            <p:cNvPr id="19" name="Группа 18"/>
            <p:cNvGrpSpPr/>
            <p:nvPr/>
          </p:nvGrpSpPr>
          <p:grpSpPr>
            <a:xfrm>
              <a:off x="4076674" y="1858132"/>
              <a:ext cx="3838703" cy="3491640"/>
              <a:chOff x="4205011" y="1039985"/>
              <a:chExt cx="3838703" cy="3491640"/>
            </a:xfrm>
          </p:grpSpPr>
          <p:sp>
            <p:nvSpPr>
              <p:cNvPr id="6" name="Правая фигурная скобка 5"/>
              <p:cNvSpPr/>
              <p:nvPr/>
            </p:nvSpPr>
            <p:spPr>
              <a:xfrm rot="16200000">
                <a:off x="4839943" y="1027047"/>
                <a:ext cx="220263" cy="1072651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4205011" y="1039985"/>
                    <a:ext cx="1490126" cy="4130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ru-RU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e>
                            <m:sup/>
                          </m:sSup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oMath>
                      </m:oMathPara>
                    </a14:m>
                    <a:endParaRPr lang="ru-RU" sz="16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5011" y="1039985"/>
                    <a:ext cx="1490126" cy="41301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Прямая со стрелкой 7"/>
              <p:cNvCxnSpPr/>
              <p:nvPr/>
            </p:nvCxnSpPr>
            <p:spPr>
              <a:xfrm>
                <a:off x="6112290" y="1480228"/>
                <a:ext cx="268189" cy="59300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 стрелкой 8"/>
              <p:cNvCxnSpPr/>
              <p:nvPr/>
            </p:nvCxnSpPr>
            <p:spPr>
              <a:xfrm flipH="1">
                <a:off x="5460636" y="1480228"/>
                <a:ext cx="635365" cy="11860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 стрелкой 9"/>
              <p:cNvCxnSpPr/>
              <p:nvPr/>
            </p:nvCxnSpPr>
            <p:spPr>
              <a:xfrm flipH="1">
                <a:off x="5960073" y="2666239"/>
                <a:ext cx="47858" cy="7655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/>
              <p:cNvCxnSpPr/>
              <p:nvPr/>
            </p:nvCxnSpPr>
            <p:spPr>
              <a:xfrm flipH="1">
                <a:off x="7026050" y="3285642"/>
                <a:ext cx="55578" cy="6985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/>
              <p:nvPr/>
            </p:nvCxnSpPr>
            <p:spPr>
              <a:xfrm flipH="1">
                <a:off x="6985099" y="3626985"/>
                <a:ext cx="610945" cy="7143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 стрелкой 12"/>
              <p:cNvCxnSpPr/>
              <p:nvPr/>
            </p:nvCxnSpPr>
            <p:spPr>
              <a:xfrm flipH="1">
                <a:off x="7373573" y="3595660"/>
                <a:ext cx="222471" cy="7456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/>
              <p:cNvCxnSpPr/>
              <p:nvPr/>
            </p:nvCxnSpPr>
            <p:spPr>
              <a:xfrm flipH="1">
                <a:off x="7550378" y="3626985"/>
                <a:ext cx="45666" cy="9046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728211" y="1139537"/>
                    <a:ext cx="807151" cy="3100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/>
                            </a:rPr>
                            <m:t>𝐻</m:t>
                          </m:r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8211" y="1139537"/>
                    <a:ext cx="807151" cy="31001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2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604355" y="2280364"/>
                    <a:ext cx="807151" cy="3100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/>
                            </a:rPr>
                            <m:t>𝐶𝑢</m:t>
                          </m:r>
                        </m:oMath>
                      </m:oMathPara>
                    </a14:m>
                    <a:endParaRPr lang="en-US" sz="2000" b="0" dirty="0" smtClean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4355" y="2280364"/>
                    <a:ext cx="807151" cy="31001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2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743227" y="2915550"/>
                    <a:ext cx="807151" cy="3100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/>
                            </a:rPr>
                            <m:t>𝑂</m:t>
                          </m:r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3227" y="2915550"/>
                    <a:ext cx="807151" cy="31001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2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236563" y="3285642"/>
                    <a:ext cx="807151" cy="3100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𝐼</m:t>
                          </m:r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6563" y="3285642"/>
                    <a:ext cx="807151" cy="31001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2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7" name="TextBox 36"/>
          <p:cNvSpPr txBox="1"/>
          <p:nvPr/>
        </p:nvSpPr>
        <p:spPr>
          <a:xfrm>
            <a:off x="7657791" y="2913663"/>
            <a:ext cx="41123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Спектры излучения в воздушном потоке (1) и в неподвижном воздухе (2). Число Маха потока 1.42, плотность 0.10 </a:t>
            </a:r>
            <a:r>
              <a:rPr lang="en-US" sz="2000" dirty="0" smtClean="0"/>
              <a:t>kg/m</a:t>
            </a:r>
            <a:r>
              <a:rPr lang="en-US" sz="2000" baseline="30000" dirty="0" smtClean="0"/>
              <a:t>3</a:t>
            </a:r>
            <a:endParaRPr lang="ru-RU" sz="2000" dirty="0" smtClean="0"/>
          </a:p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10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7608404" y="1386509"/>
            <a:ext cx="3583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Спектры до 900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Ha </a:t>
            </a:r>
            <a:r>
              <a:rPr lang="en-US" dirty="0" err="1" smtClean="0">
                <a:solidFill>
                  <a:srgbClr val="FF0000"/>
                </a:solidFill>
              </a:rPr>
              <a:t>Hb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отдельно подписать </a:t>
            </a:r>
          </a:p>
          <a:p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64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11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798443" y="-31878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Определение концентрации электронов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282561"/>
            <a:ext cx="5852172" cy="438912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2561"/>
            <a:ext cx="5852172" cy="43891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94021" y="5887453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u="sng" dirty="0" smtClean="0"/>
              <a:t>Концентрация электронов (а) неподвижный воздух, (</a:t>
            </a:r>
            <a:r>
              <a:rPr lang="en-US" sz="2000" b="1" u="sng" dirty="0" smtClean="0"/>
              <a:t>b) </a:t>
            </a:r>
            <a:r>
              <a:rPr lang="ru-RU" sz="2000" b="1" u="sng" dirty="0" smtClean="0"/>
              <a:t>в сверхзвуковые потоки </a:t>
            </a:r>
            <a:endParaRPr lang="ru-RU" sz="2000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243828" y="1429238"/>
            <a:ext cx="100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a)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186644" y="1429238"/>
            <a:ext cx="100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  <a:r>
              <a:rPr lang="en-US" b="1" dirty="0" smtClean="0"/>
              <a:t>)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332843" y="365125"/>
            <a:ext cx="3258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 перевести в плотность потока. Для числа Маха в запас</a:t>
            </a:r>
          </a:p>
          <a:p>
            <a:r>
              <a:rPr lang="ru-RU" dirty="0" smtClean="0"/>
              <a:t>Точки разным цветом для потока и </a:t>
            </a:r>
            <a:r>
              <a:rPr lang="ru-RU" dirty="0" err="1" smtClean="0"/>
              <a:t>н.в</a:t>
            </a:r>
            <a:r>
              <a:rPr lang="ru-RU" dirty="0" smtClean="0"/>
              <a:t>. </a:t>
            </a:r>
            <a:r>
              <a:rPr lang="en-US" dirty="0" err="1" smtClean="0"/>
              <a:t>errorbar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821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>
                <a:latin typeface="Arial Black" panose="020B0A04020102020204" pitchFamily="34" charset="0"/>
              </a:rPr>
              <a:t>Определение </a:t>
            </a:r>
            <a:r>
              <a:rPr lang="ru-RU" sz="3600" b="1" u="sng" dirty="0" smtClean="0">
                <a:latin typeface="Arial Black" panose="020B0A04020102020204" pitchFamily="34" charset="0"/>
              </a:rPr>
              <a:t>энергии электронов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93821" y="2128862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ru-RU" sz="2400" dirty="0" smtClean="0"/>
              <a:t>Спектры </a:t>
            </a:r>
            <a:r>
              <a:rPr lang="ru-RU" sz="2400" dirty="0"/>
              <a:t>излучения нормировались на определенную длину волны.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  На получившийся спектр наносятся теоретические зависимости для разных энергий электронов</a:t>
            </a:r>
            <a:r>
              <a:rPr lang="ru-RU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ru-RU" sz="2400" dirty="0"/>
          </a:p>
          <a:p>
            <a:r>
              <a:rPr lang="ru-RU" sz="2400" u="sng" dirty="0"/>
              <a:t>Теоретическая зависимость: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93821" y="4875360"/>
                <a:ext cx="4637310" cy="9458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ru-RU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h𝑐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ru-RU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21" y="4875360"/>
                <a:ext cx="4637310" cy="945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0477"/>
            <a:ext cx="5852172" cy="43891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53463" y="5639606"/>
            <a:ext cx="4700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 smtClean="0"/>
              <a:t>Теоретическая зависимость построена для энергии электронов 2.8 эВ</a:t>
            </a:r>
            <a:endParaRPr lang="ru-RU" b="1" i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12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9474406" y="5314245"/>
            <a:ext cx="11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(</a:t>
            </a:r>
            <a:r>
              <a:rPr lang="ru-RU" sz="1400" dirty="0" err="1" smtClean="0"/>
              <a:t>нм</a:t>
            </a:r>
            <a:r>
              <a:rPr lang="ru-RU" sz="1400" dirty="0" smtClean="0"/>
              <a:t>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1215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13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Результаты обработки спектров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60" y="1474421"/>
            <a:ext cx="5852172" cy="438912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65" y="1474420"/>
            <a:ext cx="5852172" cy="43891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3828" y="1506022"/>
            <a:ext cx="100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a)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38260" y="1506022"/>
            <a:ext cx="100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  <a:r>
              <a:rPr lang="en-US" b="1" dirty="0" smtClean="0"/>
              <a:t>)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94021" y="5887453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u="sng" dirty="0" smtClean="0"/>
              <a:t>Энергия электронов (а) неподвижный воздух, (</a:t>
            </a:r>
            <a:r>
              <a:rPr lang="en-US" sz="2000" b="1" u="sng" dirty="0" smtClean="0"/>
              <a:t>b) </a:t>
            </a:r>
            <a:r>
              <a:rPr lang="ru-RU" sz="2000" b="1" u="sng" dirty="0" smtClean="0"/>
              <a:t>в сверхзвуковые потоки </a:t>
            </a:r>
            <a:endParaRPr lang="ru-RU" sz="20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9332843" y="365125"/>
            <a:ext cx="3258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 перевести в плотность потока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2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Определение напряжённости электрического поля в неподвижном воздухе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679" y="1422952"/>
            <a:ext cx="5852172" cy="4389129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>
            <a:off x="7940842" y="2374244"/>
            <a:ext cx="769222" cy="192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10459453" y="3288632"/>
            <a:ext cx="344905" cy="1086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17105" y="1968052"/>
            <a:ext cx="1445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N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 (0-0)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982200" y="2780435"/>
            <a:ext cx="138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N</a:t>
            </a:r>
            <a:r>
              <a:rPr lang="ru-RU" sz="2400" baseline="-25000" dirty="0"/>
              <a:t>2</a:t>
            </a:r>
            <a:r>
              <a:rPr lang="ru-RU" sz="2400" baseline="30000" dirty="0"/>
              <a:t>+</a:t>
            </a:r>
            <a:r>
              <a:rPr lang="ru-RU" sz="2400" dirty="0" smtClean="0"/>
              <a:t>(0-0)</a:t>
            </a:r>
            <a:endParaRPr lang="ru-R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962526" y="2159078"/>
            <a:ext cx="4662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Приведенное электрическое поле рассчитывалось по отношению интенсивностей второй положительной системы азота N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 и первой отрицательной системы иона азота N</a:t>
            </a:r>
            <a:r>
              <a:rPr lang="ru-RU" sz="2400" baseline="-25000" dirty="0" smtClean="0"/>
              <a:t>2</a:t>
            </a:r>
            <a:r>
              <a:rPr lang="ru-RU" sz="2400" baseline="30000" dirty="0" smtClean="0"/>
              <a:t>+</a:t>
            </a:r>
            <a:r>
              <a:rPr lang="en-US" sz="2400" dirty="0" smtClean="0"/>
              <a:t> :</a:t>
            </a:r>
            <a:endParaRPr lang="ru-RU" sz="2400" baseline="30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1722597" y="4820838"/>
                <a:ext cx="2799292" cy="970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597" y="4820838"/>
                <a:ext cx="2799292" cy="970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14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768788" y="1552553"/>
            <a:ext cx="3104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Результаты полученные в неподвижном в диапазонах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95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743" y="1517375"/>
            <a:ext cx="5744478" cy="4308359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>
            <a:off x="7940842" y="2374244"/>
            <a:ext cx="769222" cy="192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10420141" y="3288632"/>
            <a:ext cx="39312" cy="1439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17105" y="1968052"/>
            <a:ext cx="1445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N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 (0-0)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982200" y="2780435"/>
            <a:ext cx="138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N</a:t>
            </a:r>
            <a:r>
              <a:rPr lang="ru-RU" sz="2400" baseline="-25000" dirty="0"/>
              <a:t>2</a:t>
            </a:r>
            <a:r>
              <a:rPr lang="ru-RU" sz="2400" baseline="30000" dirty="0"/>
              <a:t>+</a:t>
            </a:r>
            <a:r>
              <a:rPr lang="ru-RU" sz="2400" dirty="0" smtClean="0"/>
              <a:t>(0-0)</a:t>
            </a:r>
            <a:endParaRPr lang="ru-RU"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251019" y="5502568"/>
            <a:ext cx="3104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Результаты полученные в потоке в диапазонах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2" t="66113" r="53634" b="6937"/>
          <a:stretch/>
        </p:blipFill>
        <p:spPr>
          <a:xfrm flipH="1">
            <a:off x="452176" y="1649036"/>
            <a:ext cx="2527162" cy="164290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266" t="70696" r="11335" b="4396"/>
          <a:stretch/>
        </p:blipFill>
        <p:spPr>
          <a:xfrm>
            <a:off x="3277437" y="1649036"/>
            <a:ext cx="2818563" cy="17082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36914" y="3431512"/>
            <a:ext cx="2733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Направление потока вправо. Один и тот же разряд разные фотоаппараты.  Поток 4,75 число Маха</a:t>
            </a:r>
            <a:endParaRPr lang="ru-RU" dirty="0"/>
          </a:p>
        </p:txBody>
      </p:sp>
      <p:sp>
        <p:nvSpPr>
          <p:cNvPr id="20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Определение напряжённости электрического поля в потоке с УВ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32143" y="4253948"/>
            <a:ext cx="1958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График</a:t>
            </a:r>
            <a:r>
              <a:rPr lang="en-US" dirty="0" smtClean="0"/>
              <a:t> E/N </a:t>
            </a:r>
            <a:r>
              <a:rPr lang="ru-RU" dirty="0" smtClean="0"/>
              <a:t>от плотности: два ряда – в спектре, расчет среднего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849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16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Динамика свечения разряда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110" y="1648113"/>
            <a:ext cx="4962525" cy="4219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218947" y="5910263"/>
            <a:ext cx="4134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Свечение яркого канала в сверхзвуковом потоке число </a:t>
            </a:r>
            <a:r>
              <a:rPr lang="ru-RU" i="1" dirty="0" smtClean="0"/>
              <a:t>Маха(3,7)</a:t>
            </a:r>
            <a:endParaRPr lang="ru-RU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351311" y="5883307"/>
            <a:ext cx="357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Свечение разряда в неподвижном воздухе (давление 53 </a:t>
            </a:r>
            <a:r>
              <a:rPr lang="ru-RU" i="1" dirty="0" err="1" smtClean="0"/>
              <a:t>Торр</a:t>
            </a:r>
            <a:r>
              <a:rPr lang="ru-RU" i="1" dirty="0" smtClean="0"/>
              <a:t>)</a:t>
            </a:r>
            <a:endParaRPr lang="ru-RU" i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3" y="1690688"/>
            <a:ext cx="5163271" cy="41344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8334297" y="-46083"/>
            <a:ext cx="37351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 smtClean="0">
                <a:latin typeface="Arial Black" panose="020B0A04020102020204" pitchFamily="34" charset="0"/>
              </a:rPr>
              <a:t>9-ти кадровая съемка К011 (380-800 </a:t>
            </a:r>
            <a:r>
              <a:rPr lang="ru-RU" sz="1800" b="1" dirty="0" err="1" smtClean="0">
                <a:latin typeface="Arial Black" panose="020B0A04020102020204" pitchFamily="34" charset="0"/>
              </a:rPr>
              <a:t>нм</a:t>
            </a:r>
            <a:r>
              <a:rPr lang="ru-RU" sz="1800" b="1" dirty="0" smtClean="0">
                <a:latin typeface="Arial Black" panose="020B0A04020102020204" pitchFamily="34" charset="0"/>
              </a:rPr>
              <a:t>)</a:t>
            </a:r>
            <a:endParaRPr lang="ru-RU" sz="1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40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17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Длительность свечения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5609" y="2090057"/>
            <a:ext cx="3275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Неподвижный и поток графики </a:t>
            </a:r>
            <a:r>
              <a:rPr lang="ru-RU" dirty="0" err="1" smtClean="0"/>
              <a:t>зтухания</a:t>
            </a:r>
            <a:r>
              <a:rPr lang="ru-RU" dirty="0" smtClean="0"/>
              <a:t> свечения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957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18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Поток в канале после разряда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8418" y="3049675"/>
            <a:ext cx="1944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Фото с </a:t>
            </a:r>
            <a:r>
              <a:rPr lang="ru-RU" dirty="0" err="1" smtClean="0"/>
              <a:t>фотрона</a:t>
            </a:r>
            <a:r>
              <a:rPr lang="ru-RU" dirty="0" smtClean="0"/>
              <a:t> кадры ( до разряда, разряд, после разряда) где то 6 штук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154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343080" indent="-342720">
                  <a:lnSpc>
                    <a:spcPct val="100000"/>
                  </a:lnSpc>
                  <a:buClr>
                    <a:srgbClr val="000000"/>
                  </a:buClr>
                  <a:buFont typeface="Wingdings" charset="2"/>
                  <a:buChar char=""/>
                </a:pP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Исследованы разряды </a:t>
                </a:r>
                <a:r>
                  <a:rPr lang="ru-RU" sz="16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наносекундной длительности в сверхзвуковых потоках воздуха с </a:t>
                </a: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ударной </a:t>
                </a:r>
                <a:r>
                  <a:rPr lang="ru-RU" sz="16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волной в канале. </a:t>
                </a:r>
                <a:r>
                  <a:rPr lang="ru-RU" sz="1600" spc="-1" dirty="0">
                    <a:solidFill>
                      <a:schemeClr val="accent1">
                        <a:lumMod val="75000"/>
                      </a:schemeClr>
                    </a:solidFill>
                    <a:uFill>
                      <a:solidFill>
                        <a:srgbClr val="FFFFFF"/>
                      </a:solidFill>
                    </a:uFill>
                  </a:rPr>
                  <a:t>Показано, что разряд локализуется в разрядный канал шириной около 1 см в области взаимодействия наклонной ударной волны с пограничным слоем. </a:t>
                </a:r>
                <a:endParaRPr lang="ru-RU" sz="16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343080" indent="-342720">
                  <a:lnSpc>
                    <a:spcPct val="100000"/>
                  </a:lnSpc>
                  <a:buClr>
                    <a:srgbClr val="000000"/>
                  </a:buClr>
                  <a:buFont typeface="Wingdings" charset="2"/>
                  <a:buChar char=""/>
                </a:pP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Показано, что </a:t>
                </a:r>
                <a:r>
                  <a:rPr lang="ru-RU" sz="16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в разрядном канале </a:t>
                </a: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в потоке с наклонной ударной волной концентрация </a:t>
                </a:r>
                <a:r>
                  <a:rPr lang="ru-RU" sz="16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электронов </a:t>
                </a: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составила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ru-RU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ru-RU" sz="1600" b="1" i="1">
                            <a:latin typeface="Cambria Math"/>
                          </a:rPr>
                          <m:t>÷</m:t>
                        </m:r>
                        <m:r>
                          <a:rPr lang="ru-RU" sz="1600" b="1" i="1">
                            <a:latin typeface="Cambria Math"/>
                          </a:rPr>
                          <m:t>𝟏</m:t>
                        </m:r>
                        <m:r>
                          <a:rPr lang="ru-RU" sz="1600" b="1" i="1">
                            <a:latin typeface="Cambria Math"/>
                          </a:rPr>
                          <m:t>,</m:t>
                        </m:r>
                        <m:r>
                          <a:rPr lang="ru-RU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ru-RU" sz="1600" b="1" i="1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ru-RU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latin typeface="Cambria Math"/>
                          </a:rPr>
                          <m:t>𝟏𝟎</m:t>
                        </m:r>
                      </m:e>
                      <m:sup>
                        <m:r>
                          <a:rPr lang="ru-RU" sz="1600" b="1" i="1">
                            <a:latin typeface="Cambria Math"/>
                          </a:rPr>
                          <m:t>𝟏𝟓</m:t>
                        </m:r>
                      </m:sup>
                    </m:sSup>
                    <m:sSup>
                      <m:sSupPr>
                        <m:ctrlPr>
                          <a:rPr lang="ru-RU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latin typeface="Cambria Math"/>
                          </a:rPr>
                          <m:t>см</m:t>
                        </m:r>
                      </m:e>
                      <m:sup>
                        <m:r>
                          <a:rPr lang="ru-RU" sz="1600" b="1" i="1">
                            <a:latin typeface="Cambria Math"/>
                          </a:rPr>
                          <m:t>−</m:t>
                        </m:r>
                        <m:r>
                          <a:rPr lang="ru-RU" sz="1600" b="1" i="1"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ru-RU" sz="1600" b="1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 </a:t>
                </a:r>
                <a:r>
                  <a:rPr lang="ru-RU" sz="16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; энергия электронов </a:t>
                </a: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sym typeface="Symbol" panose="05050102010706020507" pitchFamily="18" charset="2"/>
                  </a:rPr>
                  <a:t></a:t>
                </a: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 </a:t>
                </a:r>
                <a:r>
                  <a:rPr lang="ru-RU" sz="1600" b="1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2.0 – 3.5 </a:t>
                </a:r>
                <a:r>
                  <a:rPr lang="ru-RU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эВ</a:t>
                </a: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, приведенное электрическое поле </a:t>
                </a:r>
                <a:r>
                  <a:rPr lang="ru-RU" sz="1600" b="1" dirty="0"/>
                  <a:t>700 – 1000 </a:t>
                </a:r>
                <a:r>
                  <a:rPr lang="ru-RU" sz="1600" b="1" dirty="0" err="1" smtClean="0"/>
                  <a:t>Тд</a:t>
                </a:r>
                <a:r>
                  <a:rPr lang="ru-RU" sz="1600" b="1" dirty="0"/>
                  <a:t> </a:t>
                </a:r>
                <a:r>
                  <a:rPr lang="ru-RU" sz="16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(при плотности </a:t>
                </a:r>
                <a:r>
                  <a:rPr lang="ru-RU" sz="16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 panose="020F0502020204030204" pitchFamily="34" charset="0"/>
                  </a:rPr>
                  <a:t>потока </a:t>
                </a:r>
                <a:r>
                  <a:rPr lang="en-US" sz="16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0.</a:t>
                </a:r>
                <a:r>
                  <a:rPr lang="ru-RU" sz="16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11-</a:t>
                </a:r>
                <a:r>
                  <a:rPr lang="en-US" sz="16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0.</a:t>
                </a:r>
                <a:r>
                  <a:rPr lang="ru-RU" sz="16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13</a:t>
                </a:r>
                <a:r>
                  <a:rPr lang="en-US" sz="16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 </a:t>
                </a:r>
                <a:r>
                  <a:rPr lang="ru-RU" sz="16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кг</a:t>
                </a:r>
                <a:r>
                  <a:rPr lang="en-US" sz="16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/</a:t>
                </a:r>
                <a:r>
                  <a:rPr lang="ru-RU" sz="16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м</a:t>
                </a:r>
                <a:r>
                  <a:rPr lang="en-US" sz="1600" baseline="300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3</a:t>
                </a: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). </a:t>
                </a:r>
              </a:p>
              <a:p>
                <a:pPr marL="343080" indent="-342720">
                  <a:lnSpc>
                    <a:spcPct val="100000"/>
                  </a:lnSpc>
                  <a:buClr>
                    <a:srgbClr val="000000"/>
                  </a:buClr>
                  <a:buFont typeface="Wingdings" charset="2"/>
                  <a:buChar char=""/>
                </a:pP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В потоках  с плоской ударной волной в области объемного разряда перед плоской ударной волной концентрация – _ , энергия  - _ </a:t>
                </a:r>
                <a:r>
                  <a:rPr lang="en-US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;</a:t>
                </a: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 в области поверхностного разряда концентрация - _ , энергия - _ . </a:t>
                </a:r>
              </a:p>
              <a:p>
                <a:pPr marL="343080" indent="-342720">
                  <a:lnSpc>
                    <a:spcPct val="100000"/>
                  </a:lnSpc>
                  <a:buClr>
                    <a:srgbClr val="000000"/>
                  </a:buClr>
                  <a:buFont typeface="Wingdings" charset="2"/>
                  <a:buChar char=""/>
                </a:pP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Длительность свечения разрядного канала в потоках с ударной волной - _ </a:t>
                </a:r>
                <a:r>
                  <a:rPr lang="ru-RU" sz="1600" spc="-1" dirty="0" err="1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мкс</a:t>
                </a: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. Эти значения в _ раз больше, чем в неподвижном воздухе.</a:t>
                </a:r>
                <a:endParaRPr lang="ru-RU" sz="16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343080" indent="-342720">
                  <a:lnSpc>
                    <a:spcPct val="100000"/>
                  </a:lnSpc>
                  <a:buClr>
                    <a:srgbClr val="000000"/>
                  </a:buClr>
                  <a:buFont typeface="Wingdings" charset="2"/>
                  <a:buChar char=""/>
                </a:pP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На основе высокоскоростной теневой регистрации </a:t>
                </a:r>
                <a:r>
                  <a:rPr lang="ru-RU" sz="16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поля течения после </a:t>
                </a: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разряда </a:t>
                </a:r>
                <a:r>
                  <a:rPr lang="ru-RU" sz="16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установлено, что  локализованный разрядный канал генерирует ударную волну взрывного типа, приводящую к перестройке ударно-волновой структуры потока в течение 100 </a:t>
                </a:r>
                <a:r>
                  <a:rPr lang="ru-RU" sz="16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мкс и последующей релаксации до стационарной конфигурации.</a:t>
                </a:r>
                <a:endParaRPr lang="ru-RU" sz="16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endParaRPr lang="ru-RU" sz="16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232" t="-373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Результаты и выводы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73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Актуальность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74805"/>
            <a:ext cx="10515600" cy="4351338"/>
          </a:xfrm>
        </p:spPr>
        <p:txBody>
          <a:bodyPr/>
          <a:lstStyle/>
          <a:p>
            <a:r>
              <a:rPr lang="ru-RU" dirty="0" smtClean="0"/>
              <a:t>С помощью методов эмиссионной спектроскопии оценить параметры </a:t>
            </a:r>
            <a:r>
              <a:rPr lang="ru-RU" dirty="0" smtClean="0"/>
              <a:t>плазмы импульсных разрядов в сверхзвуковых потоках</a:t>
            </a:r>
            <a:r>
              <a:rPr lang="ru-RU" dirty="0" smtClean="0"/>
              <a:t>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Анализ формирования поверхностного разряда в сверхзвуковом потоке для двух конфигураций: плоская ударная волна и наклонная ударная волна.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2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6679096" y="432352"/>
            <a:ext cx="2092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Вставить работы, кто этим занимается результаты </a:t>
            </a:r>
            <a:r>
              <a:rPr lang="ru-RU" dirty="0" err="1" smtClean="0">
                <a:solidFill>
                  <a:srgbClr val="FF0000"/>
                </a:solidFill>
              </a:rPr>
              <a:t>итд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9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024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21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u="sng" dirty="0" smtClean="0">
                <a:latin typeface="Arial Black" panose="020B0A04020102020204" pitchFamily="34" charset="0"/>
              </a:rPr>
              <a:t>Статьи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1841334"/>
            <a:ext cx="9753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 Radiation of the sliding surface discharge interacting with the shock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Mursenkova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Kuznetsov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XXXIV ICPIG &amp; ICRP-10 (E-Book),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Sapporo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Japan,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PO18AM-034-1-PO18AM-034-2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 Динамика излучения наносекундного поверхностного скользящего разряда в потоке с ударной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волной. Кузнецов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А.Ю.,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Мурсенкова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И.В., Уланов П.Ю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Письма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"Журнал технической физики",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С.-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Петерб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отд-ние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(СПб.), том 45, № 24, с. 48-51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Nanosecond surface sliding discharge in a supersonic flow with oblique shock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Mursenkova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I., Ivanov I.E.,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P., Liao Yu,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Sazonov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Proceedings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19th Workshop on Magneto-Plasma Aerodynamics Ed. V.A.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Bityurin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for High Temperatures of Russian Academy of Sciences Moscow, JIHT RAS,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22-27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Investigation on nanosecond surface sliding discharge in a supersonic airflow with oblique shock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Mursenkova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I., Ivanov I.E.,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P., Liao Yu,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Sazonov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Journal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Physics: Conference Series,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Publishing ([Bristol, UK], England),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том 1698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236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22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u="sng" dirty="0" smtClean="0">
                <a:latin typeface="Arial Black" panose="020B0A04020102020204" pitchFamily="34" charset="0"/>
              </a:rPr>
              <a:t>Доклады на конференциях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2502568"/>
            <a:ext cx="89555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2019 Излучение импульсного поверхностного скользящего разряда в сверхзвуковом потоке с ударной волной. (Стендовый</a:t>
            </a:r>
            <a:r>
              <a:rPr lang="ru-RU" dirty="0" smtClean="0"/>
              <a:t>). Сазонов </a:t>
            </a:r>
            <a:r>
              <a:rPr lang="ru-RU" dirty="0"/>
              <a:t>А.С., Уланов П.Ю., Кузнецов А.Ю., </a:t>
            </a:r>
            <a:r>
              <a:rPr lang="ru-RU" dirty="0" err="1"/>
              <a:t>Мурсенкова</a:t>
            </a:r>
            <a:r>
              <a:rPr lang="ru-RU" dirty="0"/>
              <a:t> </a:t>
            </a:r>
            <a:r>
              <a:rPr lang="ru-RU" dirty="0" smtClean="0"/>
              <a:t>И.В. XLVI </a:t>
            </a:r>
            <a:r>
              <a:rPr lang="ru-RU" dirty="0"/>
              <a:t>МЕЖДУНАРОДНАЯ (ЗВЕНИГОРОДСКАЯ) КОНФЕРЕНЦИЯ ПО ФИЗИКЕ ПЛАЗМЫ И УПРАВЛЯЕМОМУ ТЕРМОЯДЕРНОМУ СИНТЕЗУ, Звенигород, Россия, 18-22 марта </a:t>
            </a:r>
            <a:r>
              <a:rPr lang="ru-RU" dirty="0" smtClean="0"/>
              <a:t>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2020 Наносекундный поверхностный скользящий разряд в сверхзвуковом потоке с косым скачком уплотнения (Устный</a:t>
            </a:r>
            <a:r>
              <a:rPr lang="ru-RU" dirty="0" smtClean="0"/>
              <a:t>). </a:t>
            </a:r>
            <a:r>
              <a:rPr lang="ru-RU" dirty="0" err="1" smtClean="0"/>
              <a:t>Мурсенкова</a:t>
            </a:r>
            <a:r>
              <a:rPr lang="ru-RU" dirty="0" smtClean="0"/>
              <a:t> </a:t>
            </a:r>
            <a:r>
              <a:rPr lang="ru-RU" dirty="0"/>
              <a:t>И.В., Иванов И.Э., </a:t>
            </a:r>
            <a:r>
              <a:rPr lang="ru-RU" dirty="0" err="1"/>
              <a:t>Ляо</a:t>
            </a:r>
            <a:r>
              <a:rPr lang="ru-RU" dirty="0"/>
              <a:t> Ю., Уланов П., Сазонов </a:t>
            </a:r>
            <a:r>
              <a:rPr lang="ru-RU" dirty="0" smtClean="0"/>
              <a:t>А.С. XIX </a:t>
            </a:r>
            <a:r>
              <a:rPr lang="ru-RU" dirty="0"/>
              <a:t>Международное Совещание по Магнитоплазменной </a:t>
            </a:r>
            <a:r>
              <a:rPr lang="ru-RU" dirty="0" smtClean="0"/>
              <a:t>Аэродинамике, </a:t>
            </a:r>
            <a:r>
              <a:rPr lang="ru-RU" dirty="0"/>
              <a:t>Москва, ОИВТ РАН, Россия, 15-17 сентября 2020</a:t>
            </a:r>
          </a:p>
        </p:txBody>
      </p:sp>
    </p:spTree>
    <p:extLst>
      <p:ext uri="{BB962C8B-B14F-4D97-AF65-F5344CB8AC3E}">
        <p14:creationId xmlns:p14="http://schemas.microsoft.com/office/powerpoint/2010/main" val="257896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23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Пример соответствия спектров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040" y="1314645"/>
            <a:ext cx="5729445" cy="42970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76092" y="5637919"/>
            <a:ext cx="7213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Красный – экспериментальные данные (параметры)</a:t>
            </a:r>
            <a:r>
              <a:rPr lang="en-US" i="1" dirty="0" smtClean="0"/>
              <a:t>; </a:t>
            </a:r>
            <a:r>
              <a:rPr lang="ru-RU" i="1" dirty="0" smtClean="0"/>
              <a:t>Синий – теоретические спектр тормозного излучения при энергии электронов 3 </a:t>
            </a:r>
            <a:r>
              <a:rPr lang="ru-RU" i="1" dirty="0" err="1" smtClean="0"/>
              <a:t>еВ</a:t>
            </a:r>
            <a:r>
              <a:rPr lang="ru-RU" i="1" dirty="0" smtClean="0"/>
              <a:t>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5792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ТЗ к СПО СПЕКТР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24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Программа обработки спектров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684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Определение концентрации электронов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4195" y="1909706"/>
            <a:ext cx="506077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Концентрация электронов определялась по </a:t>
            </a:r>
            <a:r>
              <a:rPr lang="ru-RU" dirty="0" err="1"/>
              <a:t>Ш</a:t>
            </a:r>
            <a:r>
              <a:rPr lang="ru-RU" dirty="0" err="1" smtClean="0"/>
              <a:t>тарковскому</a:t>
            </a:r>
            <a:r>
              <a:rPr lang="ru-RU" dirty="0" smtClean="0"/>
              <a:t> </a:t>
            </a:r>
            <a:r>
              <a:rPr lang="ru-RU" dirty="0"/>
              <a:t>уширению линии </a:t>
            </a:r>
            <a:r>
              <a:rPr lang="en-US" dirty="0"/>
              <a:t>H</a:t>
            </a:r>
            <a:r>
              <a:rPr lang="el-GR" baseline="-25000" dirty="0"/>
              <a:t>α</a:t>
            </a:r>
            <a:r>
              <a:rPr lang="ru-RU" dirty="0"/>
              <a:t> </a:t>
            </a:r>
            <a:r>
              <a:rPr lang="en-US" dirty="0"/>
              <a:t> (656,3 </a:t>
            </a:r>
            <a:r>
              <a:rPr lang="ru-RU" dirty="0" err="1" smtClean="0"/>
              <a:t>нм</a:t>
            </a:r>
            <a:r>
              <a:rPr lang="ru-RU" dirty="0" smtClean="0"/>
              <a:t>).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843955" y="4398789"/>
                <a:ext cx="6181249" cy="14217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ru-RU" dirty="0" smtClean="0"/>
                  <a:t>Определялась полуширина профиля и высчитывалась концентрация электронов по формуле:</a:t>
                </a:r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ru-RU" b="0" i="1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ru-RU" b="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b="0" i="1">
                                      <a:latin typeface="Cambria Math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b="0" i="1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ru-RU" b="0" i="1">
                                          <a:latin typeface="Cambria Math"/>
                                        </a:rPr>
                                        <m:t>𝑆𝑡𝑎𝑟𝑘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b="0" i="1">
                                      <a:latin typeface="Cambria Math"/>
                                    </a:rPr>
                                    <m:t>8,33×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b="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ru-RU" b="0" i="1">
                                          <a:latin typeface="Cambria Math"/>
                                        </a:rPr>
                                        <m:t>−3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b="0" i="1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ru-RU" b="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ru-RU" b="0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ru-RU" b="0" i="1">
                              <a:latin typeface="Cambria Math"/>
                            </a:rPr>
                            <m:t>20</m:t>
                          </m:r>
                        </m:sup>
                      </m:sSup>
                      <m:r>
                        <a:rPr lang="ru-RU" b="0" i="1">
                          <a:latin typeface="Cambria Math"/>
                        </a:rPr>
                        <m:t>,где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𝑔𝑎𝑢𝑠𝑠</m:t>
                          </m:r>
                        </m:sub>
                      </m:sSub>
                      <m:r>
                        <a:rPr lang="ru-RU" b="0" i="1">
                          <a:latin typeface="Cambria Math"/>
                        </a:rPr>
                        <m:t>=</m:t>
                      </m:r>
                      <m:r>
                        <a:rPr lang="ru-RU" i="1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𝑆𝑡𝑎𝑟𝑘</m:t>
                          </m:r>
                        </m:sub>
                      </m:sSub>
                      <m:r>
                        <a:rPr lang="ru-RU" b="0" i="1">
                          <a:latin typeface="Cambria Math"/>
                        </a:rPr>
                        <m:t>−∆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ru-RU" b="0" i="1">
                              <a:latin typeface="Cambria Math"/>
                            </a:rPr>
                            <m:t>𝑒𝑥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55" y="4398789"/>
                <a:ext cx="6181249" cy="1421799"/>
              </a:xfrm>
              <a:prstGeom prst="rect">
                <a:avLst/>
              </a:prstGeom>
              <a:blipFill>
                <a:blip r:embed="rId2"/>
                <a:stretch>
                  <a:fillRect t="-21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131" y="1027906"/>
            <a:ext cx="3397730" cy="25482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80735" y="3658409"/>
            <a:ext cx="309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Профиль линии </a:t>
            </a:r>
            <a:r>
              <a:rPr lang="en-US" b="1" i="1" dirty="0" smtClean="0"/>
              <a:t>H</a:t>
            </a:r>
            <a:r>
              <a:rPr lang="el-GR" b="1" i="1" baseline="-25000" dirty="0" smtClean="0"/>
              <a:t>α</a:t>
            </a:r>
            <a:r>
              <a:rPr lang="ru-RU" b="1" i="1" dirty="0" smtClean="0"/>
              <a:t> в потоке</a:t>
            </a:r>
            <a:endParaRPr lang="ru-RU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404196" y="3125817"/>
            <a:ext cx="506077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Линия аппроксимировалась </a:t>
            </a:r>
            <a:r>
              <a:rPr lang="ru-RU" dirty="0" err="1" smtClean="0"/>
              <a:t>гауссовским</a:t>
            </a:r>
            <a:r>
              <a:rPr lang="ru-RU" dirty="0" smtClean="0"/>
              <a:t> профилем</a:t>
            </a:r>
            <a:endParaRPr lang="ru-RU" dirty="0"/>
          </a:p>
        </p:txBody>
      </p:sp>
      <p:sp>
        <p:nvSpPr>
          <p:cNvPr id="45" name="Номер слайда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25</a:t>
            </a:fld>
            <a:endParaRPr lang="ru-RU"/>
          </a:p>
        </p:txBody>
      </p:sp>
      <p:pic>
        <p:nvPicPr>
          <p:cNvPr id="16" name="Рисунок 15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679131" y="4109946"/>
            <a:ext cx="3584556" cy="261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4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Цели </a:t>
            </a:r>
            <a:r>
              <a:rPr lang="ru-RU" sz="3600" b="1" u="sng" dirty="0" smtClean="0">
                <a:latin typeface="Arial Black" panose="020B0A04020102020204" pitchFamily="34" charset="0"/>
              </a:rPr>
              <a:t>работы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74805"/>
            <a:ext cx="10515600" cy="4351338"/>
          </a:xfrm>
        </p:spPr>
        <p:txBody>
          <a:bodyPr/>
          <a:lstStyle/>
          <a:p>
            <a:r>
              <a:rPr lang="ru-RU" dirty="0" smtClean="0"/>
              <a:t>С помощью методов эмиссионной спектроскопии оценить параметры </a:t>
            </a:r>
            <a:r>
              <a:rPr lang="ru-RU" dirty="0" smtClean="0"/>
              <a:t>плазмы импульсных разрядов в сверхзвуковых потоках</a:t>
            </a:r>
            <a:r>
              <a:rPr lang="ru-RU" dirty="0" smtClean="0"/>
              <a:t>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Анализ формирования поверхностного разряда в сверхзвуковом потоке для двух конфигураций: плоская ударная волна и наклонная ударная волна.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8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Диагностика параметров разряда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876926"/>
            <a:ext cx="426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Применение бесконтактных методов обеспечивает отсутствие внешних возмущений в процессах формирования разряда</a:t>
            </a:r>
          </a:p>
          <a:p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4309933"/>
            <a:ext cx="51294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Параметры поверхностного разряда: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Ток разряда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Концентрация электронов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Энергия </a:t>
            </a:r>
            <a:r>
              <a:rPr lang="ru-RU" sz="2400" dirty="0" smtClean="0"/>
              <a:t>электронов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Приведенное электрическое поле</a:t>
            </a:r>
            <a:endParaRPr lang="ru-RU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689" y="2615298"/>
            <a:ext cx="5099574" cy="2389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4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7230717" y="1415261"/>
            <a:ext cx="3612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Придумать другую картинку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Может быть спектр осциллограмма тока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2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Экспериментальная установка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6096000" y="1491917"/>
            <a:ext cx="5979055" cy="5085347"/>
            <a:chOff x="5309419" y="854559"/>
            <a:chExt cx="6616458" cy="5733054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5309419" y="854559"/>
              <a:ext cx="6489291" cy="57330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Рисунок 2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5169" y="1011615"/>
              <a:ext cx="6217791" cy="4726207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130"/>
            <p:cNvSpPr txBox="1">
              <a:spLocks noChangeArrowheads="1"/>
            </p:cNvSpPr>
            <p:nvPr/>
          </p:nvSpPr>
          <p:spPr bwMode="auto">
            <a:xfrm>
              <a:off x="5839710" y="5253473"/>
              <a:ext cx="6086167" cy="884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ts val="300"/>
                </a:spcBef>
                <a:buFontTx/>
                <a:buNone/>
              </a:pPr>
              <a:r>
                <a:rPr lang="ru-RU" altLang="ru-RU" sz="1100" dirty="0">
                  <a:latin typeface="Arial" panose="020B0604020202020204" pitchFamily="34" charset="0"/>
                </a:rPr>
                <a:t>1 – ударная труба;			7 – </a:t>
              </a:r>
              <a:r>
                <a:rPr lang="ru-RU" altLang="ru-RU" sz="1100" dirty="0" err="1">
                  <a:latin typeface="Arial" panose="020B0604020202020204" pitchFamily="34" charset="0"/>
                </a:rPr>
                <a:t>пьезодатчики</a:t>
              </a:r>
              <a:r>
                <a:rPr lang="ru-RU" altLang="ru-RU" sz="1100" dirty="0">
                  <a:latin typeface="Arial" panose="020B0604020202020204" pitchFamily="34" charset="0"/>
                </a:rPr>
                <a:t>;</a:t>
              </a:r>
            </a:p>
            <a:p>
              <a:pPr eaLnBrk="1" hangingPunct="1">
                <a:spcBef>
                  <a:spcPts val="300"/>
                </a:spcBef>
                <a:buFontTx/>
                <a:buNone/>
              </a:pPr>
              <a:r>
                <a:rPr lang="ru-RU" altLang="ru-RU" sz="1100" dirty="0">
                  <a:latin typeface="Arial" panose="020B0604020202020204" pitchFamily="34" charset="0"/>
                </a:rPr>
                <a:t>2 – разрядная камера;			8 – блок синхронизации;</a:t>
              </a:r>
            </a:p>
            <a:p>
              <a:pPr eaLnBrk="1" hangingPunct="1">
                <a:spcBef>
                  <a:spcPts val="300"/>
                </a:spcBef>
                <a:buFontTx/>
                <a:buNone/>
              </a:pPr>
              <a:r>
                <a:rPr lang="ru-RU" altLang="ru-RU" sz="1100" dirty="0">
                  <a:latin typeface="Arial" panose="020B0604020202020204" pitchFamily="34" charset="0"/>
                </a:rPr>
                <a:t>3 – камеры </a:t>
              </a:r>
              <a:r>
                <a:rPr lang="ru-RU" altLang="ru-RU" sz="1100" dirty="0" smtClean="0">
                  <a:latin typeface="Arial" panose="020B0604020202020204" pitchFamily="34" charset="0"/>
                </a:rPr>
                <a:t>(фото-</a:t>
              </a:r>
              <a:r>
                <a:rPr lang="ru-RU" altLang="ru-RU" sz="1100" dirty="0">
                  <a:latin typeface="Arial" panose="020B0604020202020204" pitchFamily="34" charset="0"/>
                </a:rPr>
                <a:t>, </a:t>
              </a:r>
              <a:r>
                <a:rPr lang="ru-RU" altLang="ru-RU" sz="1100" dirty="0" smtClean="0">
                  <a:latin typeface="Arial" panose="020B0604020202020204" pitchFamily="34" charset="0"/>
                </a:rPr>
                <a:t>высокоскоростные);</a:t>
              </a:r>
              <a:r>
                <a:rPr lang="ru-RU" altLang="ru-RU" sz="1100" dirty="0">
                  <a:latin typeface="Arial" panose="020B0604020202020204" pitchFamily="34" charset="0"/>
                </a:rPr>
                <a:t>		9 – блок управления разрядом;</a:t>
              </a:r>
            </a:p>
            <a:p>
              <a:pPr eaLnBrk="1" hangingPunct="1">
                <a:spcBef>
                  <a:spcPts val="300"/>
                </a:spcBef>
                <a:buFontTx/>
                <a:buNone/>
              </a:pPr>
              <a:r>
                <a:rPr lang="ru-RU" altLang="ru-RU" sz="1100" dirty="0">
                  <a:latin typeface="Arial" panose="020B0604020202020204" pitchFamily="34" charset="0"/>
                </a:rPr>
                <a:t>4, 5, 6 – спектрометр, оптоволокно, линза;	10, 11 – осциллограф, ПК</a:t>
              </a:r>
            </a:p>
          </p:txBody>
        </p:sp>
      </p:grpSp>
      <p:sp>
        <p:nvSpPr>
          <p:cNvPr id="16" name="Rectangle 34"/>
          <p:cNvSpPr>
            <a:spLocks noChangeArrowheads="1"/>
          </p:cNvSpPr>
          <p:nvPr/>
        </p:nvSpPr>
        <p:spPr bwMode="auto">
          <a:xfrm>
            <a:off x="516115" y="1648367"/>
            <a:ext cx="4027877" cy="238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ct val="120000"/>
              </a:lnSpc>
              <a:buClr>
                <a:srgbClr val="FF0000"/>
              </a:buClr>
              <a:buSzPct val="80000"/>
              <a:defRPr/>
            </a:pPr>
            <a:r>
              <a:rPr lang="ru-RU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Параметры </a:t>
            </a:r>
            <a:r>
              <a:rPr lang="ru-RU" sz="1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течения в ударной трубе</a:t>
            </a:r>
            <a:endParaRPr lang="ru-RU" sz="14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q"/>
              <a:defRPr/>
            </a:pPr>
            <a:endParaRPr lang="ru-RU" sz="1400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ts val="300"/>
              </a:spcBef>
              <a:buSzPct val="150000"/>
              <a:buFont typeface="Wingdings" pitchFamily="2" charset="2"/>
              <a:buChar char="§"/>
              <a:defRPr/>
            </a:pPr>
            <a:r>
              <a:rPr lang="ru-RU" sz="1400" dirty="0">
                <a:latin typeface="Arial" panose="020B0604020202020204" pitchFamily="34" charset="0"/>
              </a:rPr>
              <a:t>рабочий газ - воздух</a:t>
            </a:r>
          </a:p>
          <a:p>
            <a:pPr marL="342900" indent="-342900" eaLnBrk="0" hangingPunct="0">
              <a:spcBef>
                <a:spcPts val="300"/>
              </a:spcBef>
              <a:buSzPct val="150000"/>
              <a:buFont typeface="Wingdings" pitchFamily="2" charset="2"/>
              <a:buChar char="§"/>
              <a:defRPr/>
            </a:pPr>
            <a:r>
              <a:rPr lang="ru-RU" sz="1400" dirty="0" smtClean="0">
                <a:solidFill>
                  <a:srgbClr val="FF0000"/>
                </a:solidFill>
                <a:latin typeface="Arial" panose="020B0604020202020204" pitchFamily="34" charset="0"/>
              </a:rPr>
              <a:t>числа </a:t>
            </a:r>
            <a:r>
              <a:rPr lang="ru-RU" sz="1400" dirty="0">
                <a:solidFill>
                  <a:srgbClr val="FF0000"/>
                </a:solidFill>
                <a:latin typeface="Arial" panose="020B0604020202020204" pitchFamily="34" charset="0"/>
              </a:rPr>
              <a:t>Маха УВ  </a:t>
            </a:r>
            <a:r>
              <a:rPr lang="ru-RU" sz="1400" dirty="0" smtClean="0">
                <a:solidFill>
                  <a:srgbClr val="FF0000"/>
                </a:solidFill>
                <a:latin typeface="Arial" panose="020B0604020202020204" pitchFamily="34" charset="0"/>
              </a:rPr>
              <a:t>2.5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</a:rPr>
              <a:t>÷</a:t>
            </a:r>
            <a:r>
              <a:rPr lang="ru-RU" sz="1400" dirty="0" smtClean="0">
                <a:solidFill>
                  <a:srgbClr val="FF0000"/>
                </a:solidFill>
                <a:latin typeface="Arial" panose="020B0604020202020204" pitchFamily="34" charset="0"/>
              </a:rPr>
              <a:t>4.8</a:t>
            </a:r>
            <a:endParaRPr lang="ru-RU" sz="1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ts val="300"/>
              </a:spcBef>
              <a:buSzPct val="150000"/>
              <a:buFont typeface="Wingdings" pitchFamily="2" charset="2"/>
              <a:buChar char="§"/>
              <a:defRPr/>
            </a:pPr>
            <a:r>
              <a:rPr lang="ru-RU" sz="1400" dirty="0">
                <a:latin typeface="Arial" panose="020B0604020202020204" pitchFamily="34" charset="0"/>
              </a:rPr>
              <a:t>скорость потока до </a:t>
            </a:r>
            <a:r>
              <a:rPr lang="ru-RU" sz="1400" dirty="0" smtClean="0">
                <a:solidFill>
                  <a:srgbClr val="FF0000"/>
                </a:solidFill>
                <a:latin typeface="Arial" panose="020B0604020202020204" pitchFamily="34" charset="0"/>
              </a:rPr>
              <a:t>1100 </a:t>
            </a:r>
            <a:r>
              <a:rPr lang="ru-RU" sz="1400" dirty="0">
                <a:solidFill>
                  <a:srgbClr val="FF0000"/>
                </a:solidFill>
                <a:latin typeface="Arial" panose="020B0604020202020204" pitchFamily="34" charset="0"/>
              </a:rPr>
              <a:t>м/с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ru-RU" sz="1400" dirty="0">
                <a:latin typeface="Arial" panose="020B0604020202020204" pitchFamily="34" charset="0"/>
              </a:rPr>
              <a:t/>
            </a:r>
            <a:br>
              <a:rPr lang="ru-RU" sz="1400" dirty="0">
                <a:latin typeface="Arial" panose="020B0604020202020204" pitchFamily="34" charset="0"/>
              </a:rPr>
            </a:br>
            <a:r>
              <a:rPr lang="en-US" sz="1400" i="1" dirty="0">
                <a:latin typeface="Arial" panose="020B0604020202020204" pitchFamily="34" charset="0"/>
              </a:rPr>
              <a:t>(</a:t>
            </a:r>
            <a:r>
              <a:rPr lang="ru-RU" sz="1400" i="1" dirty="0">
                <a:solidFill>
                  <a:srgbClr val="FF0000"/>
                </a:solidFill>
                <a:latin typeface="Arial" panose="020B0604020202020204" pitchFamily="34" charset="0"/>
              </a:rPr>
              <a:t>числа Маха потока до </a:t>
            </a:r>
            <a:r>
              <a:rPr lang="ru-RU" sz="1400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1.6</a:t>
            </a:r>
            <a:r>
              <a:rPr lang="en-US" sz="1400" i="1" dirty="0" smtClean="0">
                <a:latin typeface="Arial" panose="020B0604020202020204" pitchFamily="34" charset="0"/>
              </a:rPr>
              <a:t>)</a:t>
            </a:r>
            <a:endParaRPr lang="ru-RU" sz="1400" i="1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ts val="300"/>
              </a:spcBef>
              <a:buSzPct val="150000"/>
              <a:buFont typeface="Wingdings" pitchFamily="2" charset="2"/>
              <a:buChar char="§"/>
              <a:defRPr/>
            </a:pPr>
            <a:r>
              <a:rPr lang="ru-RU" sz="1400" dirty="0" smtClean="0">
                <a:latin typeface="Arial" panose="020B0604020202020204" pitchFamily="34" charset="0"/>
              </a:rPr>
              <a:t>плотность </a:t>
            </a:r>
            <a:r>
              <a:rPr lang="en-US" sz="1400" dirty="0" smtClean="0">
                <a:latin typeface="Arial" panose="020B0604020202020204" pitchFamily="34" charset="0"/>
              </a:rPr>
              <a:t>0.</a:t>
            </a:r>
            <a:r>
              <a:rPr lang="ru-RU" sz="1400" dirty="0" smtClean="0">
                <a:latin typeface="Arial" panose="020B0604020202020204" pitchFamily="34" charset="0"/>
              </a:rPr>
              <a:t>05-</a:t>
            </a:r>
            <a:r>
              <a:rPr lang="en-US" sz="1400" dirty="0" smtClean="0">
                <a:latin typeface="Arial" panose="020B0604020202020204" pitchFamily="34" charset="0"/>
              </a:rPr>
              <a:t>0.</a:t>
            </a:r>
            <a:r>
              <a:rPr lang="ru-RU" sz="1400" dirty="0" smtClean="0">
                <a:latin typeface="Arial" panose="020B0604020202020204" pitchFamily="34" charset="0"/>
              </a:rPr>
              <a:t>35</a:t>
            </a:r>
            <a:r>
              <a:rPr lang="en-US" sz="1400" dirty="0">
                <a:latin typeface="Arial" panose="020B0604020202020204" pitchFamily="34" charset="0"/>
              </a:rPr>
              <a:t> </a:t>
            </a:r>
            <a:r>
              <a:rPr lang="ru-RU" sz="1400" dirty="0">
                <a:latin typeface="Arial" panose="020B0604020202020204" pitchFamily="34" charset="0"/>
              </a:rPr>
              <a:t>кг</a:t>
            </a:r>
            <a:r>
              <a:rPr lang="en-US" sz="1400" dirty="0">
                <a:latin typeface="Arial" panose="020B0604020202020204" pitchFamily="34" charset="0"/>
              </a:rPr>
              <a:t>/</a:t>
            </a:r>
            <a:r>
              <a:rPr lang="ru-RU" sz="1400" dirty="0">
                <a:latin typeface="Arial" panose="020B0604020202020204" pitchFamily="34" charset="0"/>
              </a:rPr>
              <a:t>м</a:t>
            </a:r>
            <a:r>
              <a:rPr lang="en-US" sz="1400" baseline="30000" dirty="0">
                <a:latin typeface="Arial" panose="020B0604020202020204" pitchFamily="34" charset="0"/>
              </a:rPr>
              <a:t>3</a:t>
            </a:r>
            <a:endParaRPr lang="ru-RU" sz="1400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ts val="300"/>
              </a:spcBef>
              <a:buSzPct val="150000"/>
              <a:buFont typeface="Wingdings" pitchFamily="2" charset="2"/>
              <a:buChar char="§"/>
              <a:defRPr/>
            </a:pPr>
            <a:r>
              <a:rPr lang="ru-RU" sz="1400" dirty="0">
                <a:latin typeface="Arial" panose="020B0604020202020204" pitchFamily="34" charset="0"/>
              </a:rPr>
              <a:t>числа Рейнольдса  ~</a:t>
            </a:r>
            <a:r>
              <a:rPr lang="ru-RU" sz="1400" dirty="0" smtClean="0">
                <a:latin typeface="Arial" panose="020B0604020202020204" pitchFamily="34" charset="0"/>
              </a:rPr>
              <a:t>10</a:t>
            </a:r>
            <a:r>
              <a:rPr lang="ru-RU" sz="1400" baseline="30000" dirty="0" smtClean="0">
                <a:latin typeface="Arial" panose="020B0604020202020204" pitchFamily="34" charset="0"/>
              </a:rPr>
              <a:t>5</a:t>
            </a:r>
            <a:endParaRPr lang="ru-RU" sz="1400" baseline="30000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ts val="300"/>
              </a:spcBef>
              <a:buSzPct val="150000"/>
              <a:buFont typeface="Wingdings" pitchFamily="2" charset="2"/>
              <a:buChar char="§"/>
              <a:defRPr/>
            </a:pPr>
            <a:r>
              <a:rPr lang="ru-RU" sz="1400" dirty="0">
                <a:latin typeface="Arial" panose="020B0604020202020204" pitchFamily="34" charset="0"/>
              </a:rPr>
              <a:t>сечение канала </a:t>
            </a:r>
            <a:r>
              <a:rPr lang="en-US" sz="1400" dirty="0">
                <a:latin typeface="Arial" panose="020B0604020202020204" pitchFamily="34" charset="0"/>
              </a:rPr>
              <a:t>24</a:t>
            </a:r>
            <a:r>
              <a:rPr lang="en-US" sz="1400" dirty="0">
                <a:latin typeface="Arial" panose="020B0604020202020204" pitchFamily="34" charset="0"/>
                <a:sym typeface="Symbol" pitchFamily="18" charset="2"/>
              </a:rPr>
              <a:t>48 </a:t>
            </a:r>
            <a:r>
              <a:rPr lang="ru-RU" sz="1400" dirty="0">
                <a:latin typeface="Arial" panose="020B0604020202020204" pitchFamily="34" charset="0"/>
                <a:sym typeface="Symbol" pitchFamily="18" charset="2"/>
              </a:rPr>
              <a:t>мм</a:t>
            </a:r>
            <a:r>
              <a:rPr lang="en-US" sz="1400" baseline="30000" dirty="0">
                <a:latin typeface="Arial" panose="020B0604020202020204" pitchFamily="34" charset="0"/>
                <a:sym typeface="Symbol" pitchFamily="18" charset="2"/>
              </a:rPr>
              <a:t>2</a:t>
            </a:r>
            <a:endParaRPr lang="ru-RU" sz="1400" baseline="30000" dirty="0">
              <a:latin typeface="Arial" panose="020B0604020202020204" pitchFamily="34" charset="0"/>
              <a:sym typeface="Symbol" pitchFamily="18" charset="2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247478" y="4269122"/>
            <a:ext cx="4565153" cy="23081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ctr">
              <a:lnSpc>
                <a:spcPct val="100000"/>
              </a:lnSpc>
              <a:buClr>
                <a:srgbClr val="000000"/>
              </a:buClr>
            </a:pPr>
            <a:r>
              <a:rPr lang="ru-RU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Оборудование</a:t>
            </a:r>
          </a:p>
          <a:p>
            <a:pPr marL="285840" indent="-285480">
              <a:spcBef>
                <a:spcPts val="600"/>
              </a:spcBef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Спектрометр AvaSpec-2048 (200-1100 </a:t>
            </a:r>
            <a:r>
              <a:rPr lang="ru-RU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нм</a:t>
            </a:r>
            <a:r>
              <a:rPr lang="ru-RU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480">
              <a:spcBef>
                <a:spcPts val="600"/>
              </a:spcBef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Малоиндуктивный</a:t>
            </a:r>
            <a:r>
              <a:rPr lang="ru-RU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шунт для регистрации тока разряда</a:t>
            </a:r>
            <a:endParaRPr lang="ru-RU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480">
              <a:spcBef>
                <a:spcPts val="600"/>
              </a:spcBef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Высокоскоростная камера (частота кадров 750000 к/с, время экспозиции 1 мкс) для регистрации поля течения (теневая визуализация)</a:t>
            </a:r>
          </a:p>
          <a:p>
            <a:pPr marL="285840" indent="-285480">
              <a:spcBef>
                <a:spcPts val="600"/>
              </a:spcBef>
              <a:buClr>
                <a:srgbClr val="000000"/>
              </a:buClr>
              <a:buFont typeface="Arial"/>
              <a:buChar char="•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Девятикадровая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электронно-оптическая камера К011</a:t>
            </a:r>
            <a:endParaRPr lang="ru-RU" sz="1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480">
              <a:spcBef>
                <a:spcPts val="600"/>
              </a:spcBef>
              <a:buClr>
                <a:srgbClr val="000000"/>
              </a:buClr>
              <a:buFont typeface="Arial"/>
              <a:buChar char="•"/>
            </a:pPr>
            <a:endParaRPr lang="ru-R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Поверхностный скользящий разряд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24" y="2300351"/>
            <a:ext cx="4835086" cy="3312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-527005" y="5612435"/>
            <a:ext cx="6696744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600" b="1" i="1" dirty="0">
                <a:solidFill>
                  <a:prstClr val="black"/>
                </a:solidFill>
              </a:rPr>
              <a:t>Схема разрядной </a:t>
            </a:r>
            <a:r>
              <a:rPr lang="ru-RU" sz="1600" b="1" i="1" dirty="0" smtClean="0">
                <a:solidFill>
                  <a:prstClr val="black"/>
                </a:solidFill>
              </a:rPr>
              <a:t>камеры </a:t>
            </a:r>
            <a:r>
              <a:rPr lang="ru-RU" sz="1600" b="1" i="1" dirty="0">
                <a:solidFill>
                  <a:prstClr val="black"/>
                </a:solidFill>
              </a:rPr>
              <a:t>(вид сверху</a:t>
            </a:r>
            <a:r>
              <a:rPr lang="ru-RU" sz="1600" b="1" i="1" dirty="0" smtClean="0">
                <a:solidFill>
                  <a:prstClr val="black"/>
                </a:solidFill>
              </a:rPr>
              <a:t>)</a:t>
            </a:r>
            <a:r>
              <a:rPr lang="en-US" sz="1600" b="1" i="1" dirty="0" smtClean="0">
                <a:solidFill>
                  <a:prstClr val="black"/>
                </a:solidFill>
              </a:rPr>
              <a:t>; </a:t>
            </a:r>
            <a:r>
              <a:rPr lang="ru-RU" sz="1600" b="1" i="1" dirty="0" smtClean="0">
                <a:solidFill>
                  <a:prstClr val="black"/>
                </a:solidFill>
              </a:rPr>
              <a:t>размеры в мм.</a:t>
            </a:r>
            <a:endParaRPr lang="ru-RU" sz="1600" b="1" i="1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63" y="2658610"/>
            <a:ext cx="5064516" cy="2595565"/>
          </a:xfrm>
          <a:prstGeom prst="rect">
            <a:avLst/>
          </a:prstGeom>
        </p:spPr>
      </p:pic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7855188" y="2338765"/>
            <a:ext cx="1074605" cy="669522"/>
            <a:chOff x="6130" y="1744"/>
            <a:chExt cx="1064" cy="661"/>
          </a:xfrm>
        </p:grpSpPr>
        <p:sp>
          <p:nvSpPr>
            <p:cNvPr id="14" name="Text Box 48"/>
            <p:cNvSpPr txBox="1">
              <a:spLocks noChangeArrowheads="1"/>
            </p:cNvSpPr>
            <p:nvPr/>
          </p:nvSpPr>
          <p:spPr bwMode="auto">
            <a:xfrm>
              <a:off x="6130" y="1744"/>
              <a:ext cx="42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ru-RU" sz="1400" i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altLang="ru-RU" sz="1400" i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49"/>
            <p:cNvSpPr txBox="1">
              <a:spLocks noChangeArrowheads="1"/>
            </p:cNvSpPr>
            <p:nvPr/>
          </p:nvSpPr>
          <p:spPr bwMode="auto">
            <a:xfrm>
              <a:off x="6553" y="1864"/>
              <a:ext cx="42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ru-RU" sz="14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altLang="ru-RU" sz="1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" name="Group 50"/>
            <p:cNvGrpSpPr>
              <a:grpSpLocks/>
            </p:cNvGrpSpPr>
            <p:nvPr/>
          </p:nvGrpSpPr>
          <p:grpSpPr bwMode="auto">
            <a:xfrm>
              <a:off x="6399" y="1837"/>
              <a:ext cx="578" cy="526"/>
              <a:chOff x="5720" y="2197"/>
              <a:chExt cx="578" cy="526"/>
            </a:xfrm>
          </p:grpSpPr>
          <p:sp>
            <p:nvSpPr>
              <p:cNvPr id="18" name="Line 51"/>
              <p:cNvSpPr>
                <a:spLocks noChangeShapeType="1"/>
              </p:cNvSpPr>
              <p:nvPr/>
            </p:nvSpPr>
            <p:spPr bwMode="auto">
              <a:xfrm flipV="1">
                <a:off x="5723" y="2197"/>
                <a:ext cx="0" cy="5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mtClean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9" name="Line 52"/>
              <p:cNvSpPr>
                <a:spLocks noChangeShapeType="1"/>
              </p:cNvSpPr>
              <p:nvPr/>
            </p:nvSpPr>
            <p:spPr bwMode="auto">
              <a:xfrm flipV="1">
                <a:off x="5720" y="2471"/>
                <a:ext cx="362" cy="2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mtClean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0" name="Line 53"/>
              <p:cNvSpPr>
                <a:spLocks noChangeShapeType="1"/>
              </p:cNvSpPr>
              <p:nvPr/>
            </p:nvSpPr>
            <p:spPr bwMode="auto">
              <a:xfrm flipV="1">
                <a:off x="5728" y="2716"/>
                <a:ext cx="570" cy="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mtClean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Text Box 54"/>
            <p:cNvSpPr txBox="1">
              <a:spLocks noChangeArrowheads="1"/>
            </p:cNvSpPr>
            <p:nvPr/>
          </p:nvSpPr>
          <p:spPr bwMode="auto">
            <a:xfrm>
              <a:off x="6770" y="2056"/>
              <a:ext cx="42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ru-RU" sz="14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altLang="ru-RU" sz="1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 Box 130"/>
          <p:cNvSpPr txBox="1">
            <a:spLocks noChangeArrowheads="1"/>
          </p:cNvSpPr>
          <p:nvPr/>
        </p:nvSpPr>
        <p:spPr bwMode="auto">
          <a:xfrm>
            <a:off x="6653316" y="5254175"/>
            <a:ext cx="5031063" cy="99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ru-RU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Конфигурация электродов поверхностного скользящего разряда</a:t>
            </a: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– </a:t>
            </a:r>
            <a:r>
              <a:rPr lang="ru-RU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высоковольтный электрод</a:t>
            </a: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 – </a:t>
            </a:r>
            <a:r>
              <a:rPr lang="ru-RU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заземленный электрод</a:t>
            </a: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3 – </a:t>
            </a:r>
            <a:r>
              <a:rPr lang="ru-RU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диэлектрик</a:t>
            </a: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C – </a:t>
            </a:r>
            <a:r>
              <a:rPr lang="ru-RU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емкость</a:t>
            </a: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S – </a:t>
            </a:r>
            <a:r>
              <a:rPr lang="ru-RU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управляемый разрядник</a:t>
            </a: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altLang="ru-RU" sz="1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0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Поверхностный скользящий разряд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6" name="Rectangle 277"/>
          <p:cNvSpPr>
            <a:spLocks noChangeArrowheads="1"/>
          </p:cNvSpPr>
          <p:nvPr/>
        </p:nvSpPr>
        <p:spPr bwMode="auto">
          <a:xfrm>
            <a:off x="838200" y="1690688"/>
            <a:ext cx="3445042" cy="224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200"/>
              </a:spcBef>
              <a:buClr>
                <a:srgbClr val="9900FF"/>
              </a:buClr>
              <a:buSzPct val="120000"/>
              <a:buNone/>
            </a:pPr>
            <a:r>
              <a:rPr lang="ru-RU" altLang="ru-RU" sz="1600" dirty="0" smtClean="0">
                <a:latin typeface="Arial" panose="020B0604020202020204" pitchFamily="34" charset="0"/>
              </a:rPr>
              <a:t>Параметры: </a:t>
            </a: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600" dirty="0" smtClean="0">
                <a:latin typeface="Arial" panose="020B0604020202020204" pitchFamily="34" charset="0"/>
              </a:rPr>
              <a:t>напряжение </a:t>
            </a:r>
            <a:r>
              <a:rPr lang="ru-RU" altLang="ru-RU" sz="1600" dirty="0" smtClean="0">
                <a:latin typeface="Arial" panose="020B0604020202020204" pitchFamily="34" charset="0"/>
              </a:rPr>
              <a:t>24-30 </a:t>
            </a:r>
            <a:r>
              <a:rPr lang="ru-RU" altLang="ru-RU" sz="1600" dirty="0" err="1">
                <a:latin typeface="Arial" panose="020B0604020202020204" pitchFamily="34" charset="0"/>
              </a:rPr>
              <a:t>кВ</a:t>
            </a:r>
            <a:endParaRPr lang="ru-RU" altLang="ru-RU" sz="1600" dirty="0">
              <a:latin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600" dirty="0">
                <a:latin typeface="Arial" panose="020B0604020202020204" pitchFamily="34" charset="0"/>
              </a:rPr>
              <a:t> ток </a:t>
            </a:r>
            <a:r>
              <a:rPr lang="ru-RU" altLang="ru-RU" sz="1600" dirty="0" smtClean="0">
                <a:latin typeface="Arial" panose="020B0604020202020204" pitchFamily="34" charset="0"/>
                <a:sym typeface="Symbol" panose="05050102010706020507" pitchFamily="18" charset="2"/>
              </a:rPr>
              <a:t> </a:t>
            </a:r>
            <a:r>
              <a:rPr lang="ru-RU" altLang="ru-RU" sz="1600" dirty="0">
                <a:latin typeface="Arial" panose="020B0604020202020204" pitchFamily="34" charset="0"/>
              </a:rPr>
              <a:t>1 кА</a:t>
            </a: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en-US" altLang="ru-RU" sz="1600" dirty="0">
                <a:latin typeface="Arial" panose="020B0604020202020204" pitchFamily="34" charset="0"/>
              </a:rPr>
              <a:t> </a:t>
            </a:r>
            <a:r>
              <a:rPr lang="ru-RU" altLang="ru-RU" sz="1600" dirty="0">
                <a:latin typeface="Arial" panose="020B0604020202020204" pitchFamily="34" charset="0"/>
              </a:rPr>
              <a:t>длительность тока </a:t>
            </a:r>
            <a:r>
              <a:rPr lang="ru-RU" altLang="ru-RU" sz="1600" dirty="0">
                <a:latin typeface="Arial" panose="020B0604020202020204" pitchFamily="34" charset="0"/>
                <a:sym typeface="Symbol" panose="05050102010706020507" pitchFamily="18" charset="2"/>
              </a:rPr>
              <a:t></a:t>
            </a:r>
            <a:r>
              <a:rPr lang="ru-RU" altLang="ru-RU" sz="1600" dirty="0">
                <a:latin typeface="Arial" panose="020B0604020202020204" pitchFamily="34" charset="0"/>
              </a:rPr>
              <a:t> </a:t>
            </a:r>
            <a:r>
              <a:rPr lang="ru-RU" altLang="ru-RU" sz="1600" dirty="0" smtClean="0">
                <a:latin typeface="Arial" panose="020B0604020202020204" pitchFamily="34" charset="0"/>
              </a:rPr>
              <a:t>300 </a:t>
            </a:r>
            <a:r>
              <a:rPr lang="ru-RU" altLang="ru-RU" sz="1600" dirty="0" err="1">
                <a:latin typeface="Arial" panose="020B0604020202020204" pitchFamily="34" charset="0"/>
              </a:rPr>
              <a:t>нс</a:t>
            </a:r>
            <a:endParaRPr lang="ru-RU" altLang="ru-RU" sz="1600" dirty="0">
              <a:latin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600" dirty="0">
                <a:latin typeface="Arial" panose="020B0604020202020204" pitchFamily="34" charset="0"/>
              </a:rPr>
              <a:t> </a:t>
            </a:r>
            <a:r>
              <a:rPr lang="ru-RU" altLang="ru-RU" sz="1600" i="1" dirty="0">
                <a:latin typeface="Arial" panose="020B0604020202020204" pitchFamily="34" charset="0"/>
              </a:rPr>
              <a:t>E/N   </a:t>
            </a:r>
            <a:r>
              <a:rPr lang="en-US" altLang="ru-RU" sz="1600" dirty="0">
                <a:latin typeface="Arial" panose="020B0604020202020204" pitchFamily="34" charset="0"/>
              </a:rPr>
              <a:t>~</a:t>
            </a:r>
            <a:r>
              <a:rPr lang="ru-RU" altLang="ru-RU" sz="1600" dirty="0">
                <a:latin typeface="Arial" panose="020B0604020202020204" pitchFamily="34" charset="0"/>
              </a:rPr>
              <a:t>200-1000 </a:t>
            </a:r>
            <a:r>
              <a:rPr lang="ru-RU" altLang="ru-RU" sz="1600" dirty="0" err="1" smtClean="0">
                <a:latin typeface="Arial" panose="020B0604020202020204" pitchFamily="34" charset="0"/>
              </a:rPr>
              <a:t>Тд</a:t>
            </a:r>
            <a:endParaRPr lang="ru-RU" altLang="ru-RU" sz="1600" dirty="0" smtClean="0">
              <a:latin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600" dirty="0" smtClean="0">
                <a:latin typeface="Arial" panose="020B0604020202020204" pitchFamily="34" charset="0"/>
              </a:rPr>
              <a:t> давление 2-250 </a:t>
            </a:r>
            <a:r>
              <a:rPr lang="ru-RU" altLang="ru-RU" sz="1600" dirty="0" err="1" smtClean="0">
                <a:latin typeface="Arial" panose="020B0604020202020204" pitchFamily="34" charset="0"/>
              </a:rPr>
              <a:t>торр</a:t>
            </a:r>
            <a:endParaRPr lang="ru-RU" altLang="ru-RU" sz="1600" dirty="0" smtClean="0">
              <a:latin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600" dirty="0" smtClean="0">
                <a:latin typeface="Arial" panose="020B0604020202020204" pitchFamily="34" charset="0"/>
              </a:rPr>
              <a:t> плотность 0.003-0.420 кг/м</a:t>
            </a:r>
            <a:r>
              <a:rPr lang="ru-RU" altLang="ru-RU" sz="1600" baseline="30000" dirty="0" smtClean="0">
                <a:latin typeface="Arial" panose="020B0604020202020204" pitchFamily="34" charset="0"/>
              </a:rPr>
              <a:t>3</a:t>
            </a:r>
            <a:r>
              <a:rPr lang="ru-RU" altLang="ru-RU" sz="1600" dirty="0" smtClean="0">
                <a:latin typeface="Arial" panose="020B0604020202020204" pitchFamily="34" charset="0"/>
              </a:rPr>
              <a:t> </a:t>
            </a: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600" dirty="0" smtClean="0">
                <a:latin typeface="Arial" panose="020B0604020202020204" pitchFamily="34" charset="0"/>
              </a:rPr>
              <a:t> площадь 10</a:t>
            </a:r>
            <a:r>
              <a:rPr lang="ru-RU" altLang="ru-RU" sz="1600" dirty="0" smtClean="0"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ru-RU" altLang="ru-RU" sz="1600" dirty="0" smtClean="0">
                <a:latin typeface="Arial" panose="020B0604020202020204" pitchFamily="34" charset="0"/>
              </a:rPr>
              <a:t>3 </a:t>
            </a:r>
            <a:r>
              <a:rPr lang="ru-RU" altLang="ru-RU" sz="1600" dirty="0">
                <a:latin typeface="Arial" panose="020B0604020202020204" pitchFamily="34" charset="0"/>
              </a:rPr>
              <a:t>см</a:t>
            </a:r>
            <a:r>
              <a:rPr lang="ru-RU" altLang="ru-RU" sz="1600" baseline="30000" dirty="0">
                <a:latin typeface="Arial" panose="020B0604020202020204" pitchFamily="34" charset="0"/>
              </a:rPr>
              <a:t>2</a:t>
            </a:r>
            <a:r>
              <a:rPr lang="ru-RU" altLang="ru-RU" sz="1600" dirty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8" name="Рисунок 14"/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234" y="4186489"/>
            <a:ext cx="2386264" cy="188596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Рисунок 13"/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21"/>
          <a:stretch>
            <a:fillRect/>
          </a:stretch>
        </p:blipFill>
        <p:spPr bwMode="auto">
          <a:xfrm>
            <a:off x="838200" y="4186489"/>
            <a:ext cx="5349240" cy="251745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7"/>
          <p:cNvSpPr>
            <a:spLocks noChangeArrowheads="1"/>
          </p:cNvSpPr>
          <p:nvPr/>
        </p:nvSpPr>
        <p:spPr bwMode="auto">
          <a:xfrm>
            <a:off x="6187440" y="6065002"/>
            <a:ext cx="57268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685800">
              <a:spcBef>
                <a:spcPct val="40000"/>
              </a:spcBef>
              <a:buClr>
                <a:srgbClr val="9900FF"/>
              </a:buClr>
              <a:buSzPct val="120000"/>
              <a:buNone/>
              <a:defRPr/>
            </a:pPr>
            <a:r>
              <a:rPr lang="ru-RU" altLang="ru-RU" sz="1400" b="1" kern="0" dirty="0">
                <a:latin typeface="Arial" panose="020B0604020202020204" pitchFamily="34" charset="0"/>
                <a:cs typeface="Arial" panose="020B0604020202020204" pitchFamily="34" charset="0"/>
              </a:rPr>
              <a:t>Фотоизображения свечения</a:t>
            </a:r>
            <a:r>
              <a:rPr lang="ru-RU" altLang="ru-RU" sz="1400" kern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altLang="ru-RU" sz="1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вид </a:t>
            </a:r>
            <a:r>
              <a:rPr lang="ru-RU" altLang="ru-RU" sz="1400" kern="0" dirty="0">
                <a:latin typeface="Arial" panose="020B0604020202020204" pitchFamily="34" charset="0"/>
                <a:cs typeface="Arial" panose="020B0604020202020204" pitchFamily="34" charset="0"/>
              </a:rPr>
              <a:t>в поперечном сечении разрядной камеры; вид </a:t>
            </a:r>
            <a:r>
              <a:rPr lang="ru-RU" altLang="ru-RU" sz="1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сбоку</a:t>
            </a:r>
            <a:endParaRPr lang="ru-RU" altLang="ru-RU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Рисунок 10"/>
          <p:cNvPicPr preferRelativeResize="0"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734" y="1501078"/>
            <a:ext cx="3386764" cy="206812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7753454" y="3624550"/>
            <a:ext cx="2594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ru-RU" altLang="ru-RU" sz="1400" b="1" kern="0" dirty="0">
                <a:latin typeface="Arial" panose="020B0604020202020204" pitchFamily="34" charset="0"/>
                <a:cs typeface="Arial" panose="020B0604020202020204" pitchFamily="34" charset="0"/>
              </a:rPr>
              <a:t>Ток </a:t>
            </a:r>
            <a:r>
              <a:rPr lang="ru-RU" altLang="ru-RU" sz="14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разряда, </a:t>
            </a:r>
            <a:r>
              <a:rPr lang="ru-RU" altLang="ru-RU" sz="1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32 </a:t>
            </a:r>
            <a:r>
              <a:rPr lang="ru-RU" altLang="ru-RU" sz="14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Торр</a:t>
            </a:r>
            <a:r>
              <a:rPr lang="ru-RU" altLang="ru-RU" sz="1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altLang="ru-RU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7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4283242" y="1621684"/>
            <a:ext cx="19679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Добавить про объемный разряд изображение свечения и параметры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57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015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Схема течения в разрядной секции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8</a:t>
            </a:fld>
            <a:endParaRPr lang="ru-RU"/>
          </a:p>
        </p:txBody>
      </p:sp>
      <p:grpSp>
        <p:nvGrpSpPr>
          <p:cNvPr id="16" name="Группа 15"/>
          <p:cNvGrpSpPr/>
          <p:nvPr/>
        </p:nvGrpSpPr>
        <p:grpSpPr>
          <a:xfrm>
            <a:off x="60035" y="2632986"/>
            <a:ext cx="7506877" cy="2399510"/>
            <a:chOff x="263474" y="1946087"/>
            <a:chExt cx="8340974" cy="2666122"/>
          </a:xfrm>
        </p:grpSpPr>
        <p:sp>
          <p:nvSpPr>
            <p:cNvPr id="18" name="TextBox 17"/>
            <p:cNvSpPr txBox="1"/>
            <p:nvPr/>
          </p:nvSpPr>
          <p:spPr>
            <a:xfrm rot="16200000">
              <a:off x="28730" y="3240715"/>
              <a:ext cx="743068" cy="273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24 мм</a:t>
              </a:r>
              <a:endParaRPr lang="ru-RU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1714082" y="2172532"/>
              <a:ext cx="6301509" cy="1036915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Параллелограмм 4"/>
            <p:cNvSpPr/>
            <p:nvPr/>
          </p:nvSpPr>
          <p:spPr>
            <a:xfrm>
              <a:off x="729866" y="3208711"/>
              <a:ext cx="7269743" cy="658438"/>
            </a:xfrm>
            <a:custGeom>
              <a:avLst/>
              <a:gdLst>
                <a:gd name="connsiteX0" fmla="*/ 0 w 6948000"/>
                <a:gd name="connsiteY0" fmla="*/ 1620000 h 1620000"/>
                <a:gd name="connsiteX1" fmla="*/ 405000 w 6948000"/>
                <a:gd name="connsiteY1" fmla="*/ 0 h 1620000"/>
                <a:gd name="connsiteX2" fmla="*/ 6948000 w 6948000"/>
                <a:gd name="connsiteY2" fmla="*/ 0 h 1620000"/>
                <a:gd name="connsiteX3" fmla="*/ 6543000 w 6948000"/>
                <a:gd name="connsiteY3" fmla="*/ 1620000 h 1620000"/>
                <a:gd name="connsiteX4" fmla="*/ 0 w 6948000"/>
                <a:gd name="connsiteY4" fmla="*/ 1620000 h 1620000"/>
                <a:gd name="connsiteX0" fmla="*/ 0 w 6948000"/>
                <a:gd name="connsiteY0" fmla="*/ 1620000 h 1620000"/>
                <a:gd name="connsiteX1" fmla="*/ 405000 w 6948000"/>
                <a:gd name="connsiteY1" fmla="*/ 26126 h 1620000"/>
                <a:gd name="connsiteX2" fmla="*/ 6948000 w 6948000"/>
                <a:gd name="connsiteY2" fmla="*/ 0 h 1620000"/>
                <a:gd name="connsiteX3" fmla="*/ 6543000 w 6948000"/>
                <a:gd name="connsiteY3" fmla="*/ 1620000 h 1620000"/>
                <a:gd name="connsiteX4" fmla="*/ 0 w 6948000"/>
                <a:gd name="connsiteY4" fmla="*/ 1620000 h 1620000"/>
                <a:gd name="connsiteX0" fmla="*/ 0 w 6948000"/>
                <a:gd name="connsiteY0" fmla="*/ 1620000 h 1620000"/>
                <a:gd name="connsiteX1" fmla="*/ 405000 w 6948000"/>
                <a:gd name="connsiteY1" fmla="*/ 26126 h 1620000"/>
                <a:gd name="connsiteX2" fmla="*/ 6948000 w 6948000"/>
                <a:gd name="connsiteY2" fmla="*/ 0 h 1620000"/>
                <a:gd name="connsiteX3" fmla="*/ 6543000 w 6948000"/>
                <a:gd name="connsiteY3" fmla="*/ 1620000 h 1620000"/>
                <a:gd name="connsiteX4" fmla="*/ 0 w 6948000"/>
                <a:gd name="connsiteY4" fmla="*/ 1620000 h 1620000"/>
                <a:gd name="connsiteX0" fmla="*/ 0 w 6948000"/>
                <a:gd name="connsiteY0" fmla="*/ 1620000 h 1620000"/>
                <a:gd name="connsiteX1" fmla="*/ 1254085 w 6948000"/>
                <a:gd name="connsiteY1" fmla="*/ 796835 h 1620000"/>
                <a:gd name="connsiteX2" fmla="*/ 6948000 w 6948000"/>
                <a:gd name="connsiteY2" fmla="*/ 0 h 1620000"/>
                <a:gd name="connsiteX3" fmla="*/ 6543000 w 6948000"/>
                <a:gd name="connsiteY3" fmla="*/ 1620000 h 1620000"/>
                <a:gd name="connsiteX4" fmla="*/ 0 w 6948000"/>
                <a:gd name="connsiteY4" fmla="*/ 1620000 h 1620000"/>
                <a:gd name="connsiteX0" fmla="*/ 0 w 7509703"/>
                <a:gd name="connsiteY0" fmla="*/ 823165 h 823165"/>
                <a:gd name="connsiteX1" fmla="*/ 1254085 w 7509703"/>
                <a:gd name="connsiteY1" fmla="*/ 0 h 823165"/>
                <a:gd name="connsiteX2" fmla="*/ 7509703 w 7509703"/>
                <a:gd name="connsiteY2" fmla="*/ 52250 h 823165"/>
                <a:gd name="connsiteX3" fmla="*/ 6543000 w 7509703"/>
                <a:gd name="connsiteY3" fmla="*/ 823165 h 823165"/>
                <a:gd name="connsiteX4" fmla="*/ 0 w 7509703"/>
                <a:gd name="connsiteY4" fmla="*/ 823165 h 823165"/>
                <a:gd name="connsiteX0" fmla="*/ 0 w 7522766"/>
                <a:gd name="connsiteY0" fmla="*/ 823165 h 823165"/>
                <a:gd name="connsiteX1" fmla="*/ 1254085 w 7522766"/>
                <a:gd name="connsiteY1" fmla="*/ 0 h 823165"/>
                <a:gd name="connsiteX2" fmla="*/ 7522766 w 7522766"/>
                <a:gd name="connsiteY2" fmla="*/ 26124 h 823165"/>
                <a:gd name="connsiteX3" fmla="*/ 6543000 w 7522766"/>
                <a:gd name="connsiteY3" fmla="*/ 823165 h 823165"/>
                <a:gd name="connsiteX4" fmla="*/ 0 w 7522766"/>
                <a:gd name="connsiteY4" fmla="*/ 823165 h 823165"/>
                <a:gd name="connsiteX0" fmla="*/ 0 w 7640332"/>
                <a:gd name="connsiteY0" fmla="*/ 823165 h 823165"/>
                <a:gd name="connsiteX1" fmla="*/ 1254085 w 7640332"/>
                <a:gd name="connsiteY1" fmla="*/ 0 h 823165"/>
                <a:gd name="connsiteX2" fmla="*/ 7640332 w 7640332"/>
                <a:gd name="connsiteY2" fmla="*/ 26124 h 823165"/>
                <a:gd name="connsiteX3" fmla="*/ 6543000 w 7640332"/>
                <a:gd name="connsiteY3" fmla="*/ 823165 h 823165"/>
                <a:gd name="connsiteX4" fmla="*/ 0 w 7640332"/>
                <a:gd name="connsiteY4" fmla="*/ 823165 h 823165"/>
                <a:gd name="connsiteX0" fmla="*/ 0 w 7823212"/>
                <a:gd name="connsiteY0" fmla="*/ 823166 h 823166"/>
                <a:gd name="connsiteX1" fmla="*/ 1254085 w 7823212"/>
                <a:gd name="connsiteY1" fmla="*/ 1 h 823166"/>
                <a:gd name="connsiteX2" fmla="*/ 7823212 w 7823212"/>
                <a:gd name="connsiteY2" fmla="*/ 0 h 823166"/>
                <a:gd name="connsiteX3" fmla="*/ 6543000 w 7823212"/>
                <a:gd name="connsiteY3" fmla="*/ 823166 h 823166"/>
                <a:gd name="connsiteX4" fmla="*/ 0 w 7823212"/>
                <a:gd name="connsiteY4" fmla="*/ 823166 h 823166"/>
                <a:gd name="connsiteX0" fmla="*/ 0 w 7823212"/>
                <a:gd name="connsiteY0" fmla="*/ 823166 h 823166"/>
                <a:gd name="connsiteX1" fmla="*/ 1031705 w 7823212"/>
                <a:gd name="connsiteY1" fmla="*/ 1 h 823166"/>
                <a:gd name="connsiteX2" fmla="*/ 7823212 w 7823212"/>
                <a:gd name="connsiteY2" fmla="*/ 0 h 823166"/>
                <a:gd name="connsiteX3" fmla="*/ 6543000 w 7823212"/>
                <a:gd name="connsiteY3" fmla="*/ 823166 h 823166"/>
                <a:gd name="connsiteX4" fmla="*/ 0 w 7823212"/>
                <a:gd name="connsiteY4" fmla="*/ 823166 h 823166"/>
                <a:gd name="connsiteX0" fmla="*/ 0 w 7675792"/>
                <a:gd name="connsiteY0" fmla="*/ 835326 h 835326"/>
                <a:gd name="connsiteX1" fmla="*/ 1031705 w 7675792"/>
                <a:gd name="connsiteY1" fmla="*/ 12161 h 835326"/>
                <a:gd name="connsiteX2" fmla="*/ 7675792 w 7675792"/>
                <a:gd name="connsiteY2" fmla="*/ 0 h 835326"/>
                <a:gd name="connsiteX3" fmla="*/ 6543000 w 7675792"/>
                <a:gd name="connsiteY3" fmla="*/ 835326 h 835326"/>
                <a:gd name="connsiteX4" fmla="*/ 0 w 7675792"/>
                <a:gd name="connsiteY4" fmla="*/ 835326 h 83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5792" h="835326">
                  <a:moveTo>
                    <a:pt x="0" y="835326"/>
                  </a:moveTo>
                  <a:lnTo>
                    <a:pt x="1031705" y="12161"/>
                  </a:lnTo>
                  <a:lnTo>
                    <a:pt x="7675792" y="0"/>
                  </a:lnTo>
                  <a:lnTo>
                    <a:pt x="6543000" y="835326"/>
                  </a:lnTo>
                  <a:lnTo>
                    <a:pt x="0" y="835326"/>
                  </a:lnTo>
                  <a:close/>
                </a:path>
              </a:pathLst>
            </a:custGeom>
            <a:solidFill>
              <a:schemeClr val="bg2">
                <a:lumMod val="90000"/>
                <a:alpha val="40000"/>
              </a:schemeClr>
            </a:solidFill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746788" y="2821923"/>
              <a:ext cx="6208489" cy="1036915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34422" y="2348880"/>
              <a:ext cx="1382830" cy="273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i="1" dirty="0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область разряда</a:t>
              </a:r>
              <a:endParaRPr lang="ru-RU" sz="10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Прямая со стрелкой 22"/>
            <p:cNvCxnSpPr/>
            <p:nvPr/>
          </p:nvCxnSpPr>
          <p:spPr>
            <a:xfrm>
              <a:off x="584433" y="2793238"/>
              <a:ext cx="0" cy="1065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/>
            <p:nvPr/>
          </p:nvCxnSpPr>
          <p:spPr>
            <a:xfrm flipH="1">
              <a:off x="584433" y="2138324"/>
              <a:ext cx="895077" cy="63193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 flipV="1">
              <a:off x="2587152" y="2276872"/>
              <a:ext cx="371304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 flipH="1">
              <a:off x="1785014" y="2305986"/>
              <a:ext cx="695609" cy="32952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19528330">
              <a:off x="609881" y="2163156"/>
              <a:ext cx="730922" cy="273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48 мм</a:t>
              </a:r>
              <a:endParaRPr lang="ru-RU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19992501">
              <a:off x="1732718" y="2183108"/>
              <a:ext cx="726651" cy="2827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sz="1000" dirty="0" smtClean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 мм</a:t>
              </a:r>
              <a:endParaRPr lang="ru-RU" sz="1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876627" y="2889845"/>
              <a:ext cx="691025" cy="403249"/>
              <a:chOff x="831190" y="2929677"/>
              <a:chExt cx="748866" cy="403249"/>
            </a:xfrm>
          </p:grpSpPr>
          <p:grpSp>
            <p:nvGrpSpPr>
              <p:cNvPr id="62" name="Группа 61"/>
              <p:cNvGrpSpPr/>
              <p:nvPr/>
            </p:nvGrpSpPr>
            <p:grpSpPr>
              <a:xfrm>
                <a:off x="1083837" y="2969823"/>
                <a:ext cx="496219" cy="363103"/>
                <a:chOff x="1034940" y="3144807"/>
                <a:chExt cx="621890" cy="363103"/>
              </a:xfrm>
            </p:grpSpPr>
            <p:cxnSp>
              <p:nvCxnSpPr>
                <p:cNvPr id="64" name="Прямая со стрелкой 63"/>
                <p:cNvCxnSpPr/>
                <p:nvPr/>
              </p:nvCxnSpPr>
              <p:spPr>
                <a:xfrm>
                  <a:off x="1034940" y="3507910"/>
                  <a:ext cx="62189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Прямая со стрелкой 64"/>
                <p:cNvCxnSpPr/>
                <p:nvPr/>
              </p:nvCxnSpPr>
              <p:spPr>
                <a:xfrm>
                  <a:off x="1034940" y="3338871"/>
                  <a:ext cx="62189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Прямая со стрелкой 65"/>
                <p:cNvCxnSpPr/>
                <p:nvPr/>
              </p:nvCxnSpPr>
              <p:spPr>
                <a:xfrm>
                  <a:off x="1034940" y="3144807"/>
                  <a:ext cx="62189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TextBox 62"/>
              <p:cNvSpPr txBox="1"/>
              <p:nvPr/>
            </p:nvSpPr>
            <p:spPr>
              <a:xfrm>
                <a:off x="831190" y="2929677"/>
                <a:ext cx="72720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ru-RU" sz="1100" i="1" dirty="0" smtClean="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поток</a:t>
                </a:r>
                <a:endParaRPr lang="ru-RU" sz="1100" i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178464" y="4313660"/>
              <a:ext cx="11916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0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препятствие</a:t>
              </a:r>
            </a:p>
          </p:txBody>
        </p:sp>
        <p:sp>
          <p:nvSpPr>
            <p:cNvPr id="31" name="Куб 9"/>
            <p:cNvSpPr>
              <a:spLocks noChangeAspect="1"/>
            </p:cNvSpPr>
            <p:nvPr/>
          </p:nvSpPr>
          <p:spPr>
            <a:xfrm>
              <a:off x="2030391" y="3120285"/>
              <a:ext cx="1317474" cy="740763"/>
            </a:xfrm>
            <a:custGeom>
              <a:avLst/>
              <a:gdLst>
                <a:gd name="connsiteX0" fmla="*/ 0 w 1093242"/>
                <a:gd name="connsiteY0" fmla="*/ 847469 h 957668"/>
                <a:gd name="connsiteX1" fmla="*/ 245773 w 1093242"/>
                <a:gd name="connsiteY1" fmla="*/ 847469 h 957668"/>
                <a:gd name="connsiteX2" fmla="*/ 245773 w 1093242"/>
                <a:gd name="connsiteY2" fmla="*/ 957668 h 957668"/>
                <a:gd name="connsiteX3" fmla="*/ 0 w 1093242"/>
                <a:gd name="connsiteY3" fmla="*/ 957668 h 957668"/>
                <a:gd name="connsiteX4" fmla="*/ 0 w 1093242"/>
                <a:gd name="connsiteY4" fmla="*/ 847469 h 957668"/>
                <a:gd name="connsiteX0" fmla="*/ 245773 w 1093242"/>
                <a:gd name="connsiteY0" fmla="*/ 847469 h 957668"/>
                <a:gd name="connsiteX1" fmla="*/ 1093242 w 1093242"/>
                <a:gd name="connsiteY1" fmla="*/ 0 h 957668"/>
                <a:gd name="connsiteX2" fmla="*/ 1093242 w 1093242"/>
                <a:gd name="connsiteY2" fmla="*/ 110199 h 957668"/>
                <a:gd name="connsiteX3" fmla="*/ 245773 w 1093242"/>
                <a:gd name="connsiteY3" fmla="*/ 957668 h 957668"/>
                <a:gd name="connsiteX4" fmla="*/ 245773 w 1093242"/>
                <a:gd name="connsiteY4" fmla="*/ 847469 h 957668"/>
                <a:gd name="connsiteX0" fmla="*/ 0 w 1093242"/>
                <a:gd name="connsiteY0" fmla="*/ 847469 h 957668"/>
                <a:gd name="connsiteX1" fmla="*/ 847469 w 1093242"/>
                <a:gd name="connsiteY1" fmla="*/ 0 h 957668"/>
                <a:gd name="connsiteX2" fmla="*/ 1093242 w 1093242"/>
                <a:gd name="connsiteY2" fmla="*/ 0 h 957668"/>
                <a:gd name="connsiteX3" fmla="*/ 245773 w 1093242"/>
                <a:gd name="connsiteY3" fmla="*/ 847469 h 957668"/>
                <a:gd name="connsiteX4" fmla="*/ 0 w 1093242"/>
                <a:gd name="connsiteY4" fmla="*/ 847469 h 957668"/>
                <a:gd name="connsiteX0" fmla="*/ 0 w 1093242"/>
                <a:gd name="connsiteY0" fmla="*/ 847469 h 957668"/>
                <a:gd name="connsiteX1" fmla="*/ 847469 w 1093242"/>
                <a:gd name="connsiteY1" fmla="*/ 0 h 957668"/>
                <a:gd name="connsiteX2" fmla="*/ 1093242 w 1093242"/>
                <a:gd name="connsiteY2" fmla="*/ 0 h 957668"/>
                <a:gd name="connsiteX3" fmla="*/ 1093242 w 1093242"/>
                <a:gd name="connsiteY3" fmla="*/ 110199 h 957668"/>
                <a:gd name="connsiteX4" fmla="*/ 245773 w 1093242"/>
                <a:gd name="connsiteY4" fmla="*/ 957668 h 957668"/>
                <a:gd name="connsiteX5" fmla="*/ 0 w 1093242"/>
                <a:gd name="connsiteY5" fmla="*/ 957668 h 957668"/>
                <a:gd name="connsiteX6" fmla="*/ 0 w 1093242"/>
                <a:gd name="connsiteY6" fmla="*/ 847469 h 957668"/>
                <a:gd name="connsiteX7" fmla="*/ 0 w 1093242"/>
                <a:gd name="connsiteY7" fmla="*/ 847469 h 957668"/>
                <a:gd name="connsiteX8" fmla="*/ 245773 w 1093242"/>
                <a:gd name="connsiteY8" fmla="*/ 847469 h 957668"/>
                <a:gd name="connsiteX9" fmla="*/ 1093242 w 1093242"/>
                <a:gd name="connsiteY9" fmla="*/ 0 h 957668"/>
                <a:gd name="connsiteX10" fmla="*/ 245773 w 1093242"/>
                <a:gd name="connsiteY10" fmla="*/ 847469 h 957668"/>
                <a:gd name="connsiteX11" fmla="*/ 245773 w 1093242"/>
                <a:gd name="connsiteY11" fmla="*/ 957668 h 957668"/>
                <a:gd name="connsiteX0" fmla="*/ 0 w 1341436"/>
                <a:gd name="connsiteY0" fmla="*/ 847469 h 957668"/>
                <a:gd name="connsiteX1" fmla="*/ 245773 w 1341436"/>
                <a:gd name="connsiteY1" fmla="*/ 847469 h 957668"/>
                <a:gd name="connsiteX2" fmla="*/ 245773 w 1341436"/>
                <a:gd name="connsiteY2" fmla="*/ 957668 h 957668"/>
                <a:gd name="connsiteX3" fmla="*/ 0 w 1341436"/>
                <a:gd name="connsiteY3" fmla="*/ 957668 h 957668"/>
                <a:gd name="connsiteX4" fmla="*/ 0 w 1341436"/>
                <a:gd name="connsiteY4" fmla="*/ 847469 h 957668"/>
                <a:gd name="connsiteX0" fmla="*/ 245773 w 1341436"/>
                <a:gd name="connsiteY0" fmla="*/ 847469 h 957668"/>
                <a:gd name="connsiteX1" fmla="*/ 1093242 w 1341436"/>
                <a:gd name="connsiteY1" fmla="*/ 0 h 957668"/>
                <a:gd name="connsiteX2" fmla="*/ 1093242 w 1341436"/>
                <a:gd name="connsiteY2" fmla="*/ 110199 h 957668"/>
                <a:gd name="connsiteX3" fmla="*/ 245773 w 1341436"/>
                <a:gd name="connsiteY3" fmla="*/ 957668 h 957668"/>
                <a:gd name="connsiteX4" fmla="*/ 245773 w 1341436"/>
                <a:gd name="connsiteY4" fmla="*/ 847469 h 957668"/>
                <a:gd name="connsiteX0" fmla="*/ 0 w 1341436"/>
                <a:gd name="connsiteY0" fmla="*/ 847469 h 957668"/>
                <a:gd name="connsiteX1" fmla="*/ 847469 w 1341436"/>
                <a:gd name="connsiteY1" fmla="*/ 0 h 957668"/>
                <a:gd name="connsiteX2" fmla="*/ 1093242 w 1341436"/>
                <a:gd name="connsiteY2" fmla="*/ 0 h 957668"/>
                <a:gd name="connsiteX3" fmla="*/ 245773 w 1341436"/>
                <a:gd name="connsiteY3" fmla="*/ 847469 h 957668"/>
                <a:gd name="connsiteX4" fmla="*/ 0 w 1341436"/>
                <a:gd name="connsiteY4" fmla="*/ 847469 h 957668"/>
                <a:gd name="connsiteX0" fmla="*/ 0 w 1341436"/>
                <a:gd name="connsiteY0" fmla="*/ 847469 h 957668"/>
                <a:gd name="connsiteX1" fmla="*/ 847469 w 1341436"/>
                <a:gd name="connsiteY1" fmla="*/ 0 h 957668"/>
                <a:gd name="connsiteX2" fmla="*/ 1093242 w 1341436"/>
                <a:gd name="connsiteY2" fmla="*/ 0 h 957668"/>
                <a:gd name="connsiteX3" fmla="*/ 1341436 w 1341436"/>
                <a:gd name="connsiteY3" fmla="*/ 136325 h 957668"/>
                <a:gd name="connsiteX4" fmla="*/ 245773 w 1341436"/>
                <a:gd name="connsiteY4" fmla="*/ 957668 h 957668"/>
                <a:gd name="connsiteX5" fmla="*/ 0 w 1341436"/>
                <a:gd name="connsiteY5" fmla="*/ 957668 h 957668"/>
                <a:gd name="connsiteX6" fmla="*/ 0 w 1341436"/>
                <a:gd name="connsiteY6" fmla="*/ 847469 h 957668"/>
                <a:gd name="connsiteX7" fmla="*/ 0 w 1341436"/>
                <a:gd name="connsiteY7" fmla="*/ 847469 h 957668"/>
                <a:gd name="connsiteX8" fmla="*/ 245773 w 1341436"/>
                <a:gd name="connsiteY8" fmla="*/ 847469 h 957668"/>
                <a:gd name="connsiteX9" fmla="*/ 1093242 w 1341436"/>
                <a:gd name="connsiteY9" fmla="*/ 0 h 957668"/>
                <a:gd name="connsiteX10" fmla="*/ 245773 w 1341436"/>
                <a:gd name="connsiteY10" fmla="*/ 847469 h 957668"/>
                <a:gd name="connsiteX11" fmla="*/ 245773 w 1341436"/>
                <a:gd name="connsiteY11" fmla="*/ 957668 h 957668"/>
                <a:gd name="connsiteX0" fmla="*/ 0 w 1354499"/>
                <a:gd name="connsiteY0" fmla="*/ 847469 h 957668"/>
                <a:gd name="connsiteX1" fmla="*/ 245773 w 1354499"/>
                <a:gd name="connsiteY1" fmla="*/ 847469 h 957668"/>
                <a:gd name="connsiteX2" fmla="*/ 245773 w 1354499"/>
                <a:gd name="connsiteY2" fmla="*/ 957668 h 957668"/>
                <a:gd name="connsiteX3" fmla="*/ 0 w 1354499"/>
                <a:gd name="connsiteY3" fmla="*/ 957668 h 957668"/>
                <a:gd name="connsiteX4" fmla="*/ 0 w 1354499"/>
                <a:gd name="connsiteY4" fmla="*/ 847469 h 957668"/>
                <a:gd name="connsiteX0" fmla="*/ 245773 w 1354499"/>
                <a:gd name="connsiteY0" fmla="*/ 847469 h 957668"/>
                <a:gd name="connsiteX1" fmla="*/ 1093242 w 1354499"/>
                <a:gd name="connsiteY1" fmla="*/ 0 h 957668"/>
                <a:gd name="connsiteX2" fmla="*/ 1354499 w 1354499"/>
                <a:gd name="connsiteY2" fmla="*/ 123262 h 957668"/>
                <a:gd name="connsiteX3" fmla="*/ 245773 w 1354499"/>
                <a:gd name="connsiteY3" fmla="*/ 957668 h 957668"/>
                <a:gd name="connsiteX4" fmla="*/ 245773 w 1354499"/>
                <a:gd name="connsiteY4" fmla="*/ 847469 h 957668"/>
                <a:gd name="connsiteX0" fmla="*/ 0 w 1354499"/>
                <a:gd name="connsiteY0" fmla="*/ 847469 h 957668"/>
                <a:gd name="connsiteX1" fmla="*/ 847469 w 1354499"/>
                <a:gd name="connsiteY1" fmla="*/ 0 h 957668"/>
                <a:gd name="connsiteX2" fmla="*/ 1093242 w 1354499"/>
                <a:gd name="connsiteY2" fmla="*/ 0 h 957668"/>
                <a:gd name="connsiteX3" fmla="*/ 245773 w 1354499"/>
                <a:gd name="connsiteY3" fmla="*/ 847469 h 957668"/>
                <a:gd name="connsiteX4" fmla="*/ 0 w 1354499"/>
                <a:gd name="connsiteY4" fmla="*/ 847469 h 957668"/>
                <a:gd name="connsiteX0" fmla="*/ 0 w 1354499"/>
                <a:gd name="connsiteY0" fmla="*/ 847469 h 957668"/>
                <a:gd name="connsiteX1" fmla="*/ 847469 w 1354499"/>
                <a:gd name="connsiteY1" fmla="*/ 0 h 957668"/>
                <a:gd name="connsiteX2" fmla="*/ 1093242 w 1354499"/>
                <a:gd name="connsiteY2" fmla="*/ 0 h 957668"/>
                <a:gd name="connsiteX3" fmla="*/ 1341436 w 1354499"/>
                <a:gd name="connsiteY3" fmla="*/ 136325 h 957668"/>
                <a:gd name="connsiteX4" fmla="*/ 245773 w 1354499"/>
                <a:gd name="connsiteY4" fmla="*/ 957668 h 957668"/>
                <a:gd name="connsiteX5" fmla="*/ 0 w 1354499"/>
                <a:gd name="connsiteY5" fmla="*/ 957668 h 957668"/>
                <a:gd name="connsiteX6" fmla="*/ 0 w 1354499"/>
                <a:gd name="connsiteY6" fmla="*/ 847469 h 957668"/>
                <a:gd name="connsiteX7" fmla="*/ 0 w 1354499"/>
                <a:gd name="connsiteY7" fmla="*/ 847469 h 957668"/>
                <a:gd name="connsiteX8" fmla="*/ 245773 w 1354499"/>
                <a:gd name="connsiteY8" fmla="*/ 847469 h 957668"/>
                <a:gd name="connsiteX9" fmla="*/ 1093242 w 1354499"/>
                <a:gd name="connsiteY9" fmla="*/ 0 h 957668"/>
                <a:gd name="connsiteX10" fmla="*/ 245773 w 1354499"/>
                <a:gd name="connsiteY10" fmla="*/ 847469 h 957668"/>
                <a:gd name="connsiteX11" fmla="*/ 245773 w 1354499"/>
                <a:gd name="connsiteY11" fmla="*/ 957668 h 957668"/>
                <a:gd name="connsiteX0" fmla="*/ 0 w 1354499"/>
                <a:gd name="connsiteY0" fmla="*/ 847469 h 957668"/>
                <a:gd name="connsiteX1" fmla="*/ 245773 w 1354499"/>
                <a:gd name="connsiteY1" fmla="*/ 847469 h 957668"/>
                <a:gd name="connsiteX2" fmla="*/ 245773 w 1354499"/>
                <a:gd name="connsiteY2" fmla="*/ 957668 h 957668"/>
                <a:gd name="connsiteX3" fmla="*/ 0 w 1354499"/>
                <a:gd name="connsiteY3" fmla="*/ 957668 h 957668"/>
                <a:gd name="connsiteX4" fmla="*/ 0 w 1354499"/>
                <a:gd name="connsiteY4" fmla="*/ 847469 h 957668"/>
                <a:gd name="connsiteX0" fmla="*/ 245773 w 1354499"/>
                <a:gd name="connsiteY0" fmla="*/ 847469 h 957668"/>
                <a:gd name="connsiteX1" fmla="*/ 1093242 w 1354499"/>
                <a:gd name="connsiteY1" fmla="*/ 0 h 957668"/>
                <a:gd name="connsiteX2" fmla="*/ 1354499 w 1354499"/>
                <a:gd name="connsiteY2" fmla="*/ 123262 h 957668"/>
                <a:gd name="connsiteX3" fmla="*/ 245773 w 1354499"/>
                <a:gd name="connsiteY3" fmla="*/ 957668 h 957668"/>
                <a:gd name="connsiteX4" fmla="*/ 245773 w 1354499"/>
                <a:gd name="connsiteY4" fmla="*/ 847469 h 957668"/>
                <a:gd name="connsiteX0" fmla="*/ 0 w 1354499"/>
                <a:gd name="connsiteY0" fmla="*/ 847469 h 957668"/>
                <a:gd name="connsiteX1" fmla="*/ 847469 w 1354499"/>
                <a:gd name="connsiteY1" fmla="*/ 0 h 957668"/>
                <a:gd name="connsiteX2" fmla="*/ 1093242 w 1354499"/>
                <a:gd name="connsiteY2" fmla="*/ 0 h 957668"/>
                <a:gd name="connsiteX3" fmla="*/ 245773 w 1354499"/>
                <a:gd name="connsiteY3" fmla="*/ 847469 h 957668"/>
                <a:gd name="connsiteX4" fmla="*/ 0 w 1354499"/>
                <a:gd name="connsiteY4" fmla="*/ 847469 h 957668"/>
                <a:gd name="connsiteX0" fmla="*/ 0 w 1354499"/>
                <a:gd name="connsiteY0" fmla="*/ 847469 h 957668"/>
                <a:gd name="connsiteX1" fmla="*/ 847469 w 1354499"/>
                <a:gd name="connsiteY1" fmla="*/ 0 h 957668"/>
                <a:gd name="connsiteX2" fmla="*/ 1093242 w 1354499"/>
                <a:gd name="connsiteY2" fmla="*/ 0 h 957668"/>
                <a:gd name="connsiteX3" fmla="*/ 1341436 w 1354499"/>
                <a:gd name="connsiteY3" fmla="*/ 136325 h 957668"/>
                <a:gd name="connsiteX4" fmla="*/ 245773 w 1354499"/>
                <a:gd name="connsiteY4" fmla="*/ 957668 h 957668"/>
                <a:gd name="connsiteX5" fmla="*/ 0 w 1354499"/>
                <a:gd name="connsiteY5" fmla="*/ 957668 h 957668"/>
                <a:gd name="connsiteX6" fmla="*/ 0 w 1354499"/>
                <a:gd name="connsiteY6" fmla="*/ 847469 h 957668"/>
                <a:gd name="connsiteX7" fmla="*/ 0 w 1354499"/>
                <a:gd name="connsiteY7" fmla="*/ 847469 h 957668"/>
                <a:gd name="connsiteX8" fmla="*/ 245773 w 1354499"/>
                <a:gd name="connsiteY8" fmla="*/ 847469 h 957668"/>
                <a:gd name="connsiteX9" fmla="*/ 1354499 w 1354499"/>
                <a:gd name="connsiteY9" fmla="*/ 0 h 957668"/>
                <a:gd name="connsiteX10" fmla="*/ 245773 w 1354499"/>
                <a:gd name="connsiteY10" fmla="*/ 847469 h 957668"/>
                <a:gd name="connsiteX11" fmla="*/ 245773 w 1354499"/>
                <a:gd name="connsiteY11" fmla="*/ 957668 h 957668"/>
                <a:gd name="connsiteX0" fmla="*/ 0 w 1354499"/>
                <a:gd name="connsiteY0" fmla="*/ 860532 h 970731"/>
                <a:gd name="connsiteX1" fmla="*/ 245773 w 1354499"/>
                <a:gd name="connsiteY1" fmla="*/ 860532 h 970731"/>
                <a:gd name="connsiteX2" fmla="*/ 245773 w 1354499"/>
                <a:gd name="connsiteY2" fmla="*/ 970731 h 970731"/>
                <a:gd name="connsiteX3" fmla="*/ 0 w 1354499"/>
                <a:gd name="connsiteY3" fmla="*/ 970731 h 970731"/>
                <a:gd name="connsiteX4" fmla="*/ 0 w 1354499"/>
                <a:gd name="connsiteY4" fmla="*/ 860532 h 970731"/>
                <a:gd name="connsiteX0" fmla="*/ 245773 w 1354499"/>
                <a:gd name="connsiteY0" fmla="*/ 860532 h 970731"/>
                <a:gd name="connsiteX1" fmla="*/ 1093242 w 1354499"/>
                <a:gd name="connsiteY1" fmla="*/ 13063 h 970731"/>
                <a:gd name="connsiteX2" fmla="*/ 1354499 w 1354499"/>
                <a:gd name="connsiteY2" fmla="*/ 136325 h 970731"/>
                <a:gd name="connsiteX3" fmla="*/ 245773 w 1354499"/>
                <a:gd name="connsiteY3" fmla="*/ 970731 h 970731"/>
                <a:gd name="connsiteX4" fmla="*/ 245773 w 1354499"/>
                <a:gd name="connsiteY4" fmla="*/ 860532 h 970731"/>
                <a:gd name="connsiteX0" fmla="*/ 0 w 1354499"/>
                <a:gd name="connsiteY0" fmla="*/ 860532 h 970731"/>
                <a:gd name="connsiteX1" fmla="*/ 847469 w 1354499"/>
                <a:gd name="connsiteY1" fmla="*/ 13063 h 970731"/>
                <a:gd name="connsiteX2" fmla="*/ 1093242 w 1354499"/>
                <a:gd name="connsiteY2" fmla="*/ 13063 h 970731"/>
                <a:gd name="connsiteX3" fmla="*/ 245773 w 1354499"/>
                <a:gd name="connsiteY3" fmla="*/ 860532 h 970731"/>
                <a:gd name="connsiteX4" fmla="*/ 0 w 1354499"/>
                <a:gd name="connsiteY4" fmla="*/ 860532 h 970731"/>
                <a:gd name="connsiteX0" fmla="*/ 0 w 1354499"/>
                <a:gd name="connsiteY0" fmla="*/ 860532 h 970731"/>
                <a:gd name="connsiteX1" fmla="*/ 847469 w 1354499"/>
                <a:gd name="connsiteY1" fmla="*/ 13063 h 970731"/>
                <a:gd name="connsiteX2" fmla="*/ 1354499 w 1354499"/>
                <a:gd name="connsiteY2" fmla="*/ 0 h 970731"/>
                <a:gd name="connsiteX3" fmla="*/ 1341436 w 1354499"/>
                <a:gd name="connsiteY3" fmla="*/ 149388 h 970731"/>
                <a:gd name="connsiteX4" fmla="*/ 245773 w 1354499"/>
                <a:gd name="connsiteY4" fmla="*/ 970731 h 970731"/>
                <a:gd name="connsiteX5" fmla="*/ 0 w 1354499"/>
                <a:gd name="connsiteY5" fmla="*/ 970731 h 970731"/>
                <a:gd name="connsiteX6" fmla="*/ 0 w 1354499"/>
                <a:gd name="connsiteY6" fmla="*/ 860532 h 970731"/>
                <a:gd name="connsiteX7" fmla="*/ 0 w 1354499"/>
                <a:gd name="connsiteY7" fmla="*/ 860532 h 970731"/>
                <a:gd name="connsiteX8" fmla="*/ 245773 w 1354499"/>
                <a:gd name="connsiteY8" fmla="*/ 860532 h 970731"/>
                <a:gd name="connsiteX9" fmla="*/ 1354499 w 1354499"/>
                <a:gd name="connsiteY9" fmla="*/ 13063 h 970731"/>
                <a:gd name="connsiteX10" fmla="*/ 245773 w 1354499"/>
                <a:gd name="connsiteY10" fmla="*/ 860532 h 970731"/>
                <a:gd name="connsiteX11" fmla="*/ 245773 w 1354499"/>
                <a:gd name="connsiteY11" fmla="*/ 970731 h 970731"/>
                <a:gd name="connsiteX0" fmla="*/ 0 w 1380625"/>
                <a:gd name="connsiteY0" fmla="*/ 860532 h 970731"/>
                <a:gd name="connsiteX1" fmla="*/ 245773 w 1380625"/>
                <a:gd name="connsiteY1" fmla="*/ 860532 h 970731"/>
                <a:gd name="connsiteX2" fmla="*/ 245773 w 1380625"/>
                <a:gd name="connsiteY2" fmla="*/ 970731 h 970731"/>
                <a:gd name="connsiteX3" fmla="*/ 0 w 1380625"/>
                <a:gd name="connsiteY3" fmla="*/ 970731 h 970731"/>
                <a:gd name="connsiteX4" fmla="*/ 0 w 1380625"/>
                <a:gd name="connsiteY4" fmla="*/ 860532 h 970731"/>
                <a:gd name="connsiteX0" fmla="*/ 245773 w 1380625"/>
                <a:gd name="connsiteY0" fmla="*/ 860532 h 970731"/>
                <a:gd name="connsiteX1" fmla="*/ 1093242 w 1380625"/>
                <a:gd name="connsiteY1" fmla="*/ 13063 h 970731"/>
                <a:gd name="connsiteX2" fmla="*/ 1354499 w 1380625"/>
                <a:gd name="connsiteY2" fmla="*/ 136325 h 970731"/>
                <a:gd name="connsiteX3" fmla="*/ 245773 w 1380625"/>
                <a:gd name="connsiteY3" fmla="*/ 970731 h 970731"/>
                <a:gd name="connsiteX4" fmla="*/ 245773 w 1380625"/>
                <a:gd name="connsiteY4" fmla="*/ 860532 h 970731"/>
                <a:gd name="connsiteX0" fmla="*/ 0 w 1380625"/>
                <a:gd name="connsiteY0" fmla="*/ 860532 h 970731"/>
                <a:gd name="connsiteX1" fmla="*/ 847469 w 1380625"/>
                <a:gd name="connsiteY1" fmla="*/ 13063 h 970731"/>
                <a:gd name="connsiteX2" fmla="*/ 1380625 w 1380625"/>
                <a:gd name="connsiteY2" fmla="*/ 26126 h 970731"/>
                <a:gd name="connsiteX3" fmla="*/ 245773 w 1380625"/>
                <a:gd name="connsiteY3" fmla="*/ 860532 h 970731"/>
                <a:gd name="connsiteX4" fmla="*/ 0 w 1380625"/>
                <a:gd name="connsiteY4" fmla="*/ 860532 h 970731"/>
                <a:gd name="connsiteX0" fmla="*/ 0 w 1380625"/>
                <a:gd name="connsiteY0" fmla="*/ 860532 h 970731"/>
                <a:gd name="connsiteX1" fmla="*/ 847469 w 1380625"/>
                <a:gd name="connsiteY1" fmla="*/ 13063 h 970731"/>
                <a:gd name="connsiteX2" fmla="*/ 1354499 w 1380625"/>
                <a:gd name="connsiteY2" fmla="*/ 0 h 970731"/>
                <a:gd name="connsiteX3" fmla="*/ 1341436 w 1380625"/>
                <a:gd name="connsiteY3" fmla="*/ 149388 h 970731"/>
                <a:gd name="connsiteX4" fmla="*/ 245773 w 1380625"/>
                <a:gd name="connsiteY4" fmla="*/ 970731 h 970731"/>
                <a:gd name="connsiteX5" fmla="*/ 0 w 1380625"/>
                <a:gd name="connsiteY5" fmla="*/ 970731 h 970731"/>
                <a:gd name="connsiteX6" fmla="*/ 0 w 1380625"/>
                <a:gd name="connsiteY6" fmla="*/ 860532 h 970731"/>
                <a:gd name="connsiteX7" fmla="*/ 0 w 1380625"/>
                <a:gd name="connsiteY7" fmla="*/ 860532 h 970731"/>
                <a:gd name="connsiteX8" fmla="*/ 245773 w 1380625"/>
                <a:gd name="connsiteY8" fmla="*/ 860532 h 970731"/>
                <a:gd name="connsiteX9" fmla="*/ 1354499 w 1380625"/>
                <a:gd name="connsiteY9" fmla="*/ 13063 h 970731"/>
                <a:gd name="connsiteX10" fmla="*/ 245773 w 1380625"/>
                <a:gd name="connsiteY10" fmla="*/ 860532 h 970731"/>
                <a:gd name="connsiteX11" fmla="*/ 245773 w 1380625"/>
                <a:gd name="connsiteY11" fmla="*/ 970731 h 970731"/>
                <a:gd name="connsiteX0" fmla="*/ 0 w 1380625"/>
                <a:gd name="connsiteY0" fmla="*/ 873595 h 983794"/>
                <a:gd name="connsiteX1" fmla="*/ 245773 w 1380625"/>
                <a:gd name="connsiteY1" fmla="*/ 873595 h 983794"/>
                <a:gd name="connsiteX2" fmla="*/ 245773 w 1380625"/>
                <a:gd name="connsiteY2" fmla="*/ 983794 h 983794"/>
                <a:gd name="connsiteX3" fmla="*/ 0 w 1380625"/>
                <a:gd name="connsiteY3" fmla="*/ 983794 h 983794"/>
                <a:gd name="connsiteX4" fmla="*/ 0 w 1380625"/>
                <a:gd name="connsiteY4" fmla="*/ 873595 h 983794"/>
                <a:gd name="connsiteX0" fmla="*/ 245773 w 1380625"/>
                <a:gd name="connsiteY0" fmla="*/ 873595 h 983794"/>
                <a:gd name="connsiteX1" fmla="*/ 1380625 w 1380625"/>
                <a:gd name="connsiteY1" fmla="*/ 0 h 983794"/>
                <a:gd name="connsiteX2" fmla="*/ 1354499 w 1380625"/>
                <a:gd name="connsiteY2" fmla="*/ 149388 h 983794"/>
                <a:gd name="connsiteX3" fmla="*/ 245773 w 1380625"/>
                <a:gd name="connsiteY3" fmla="*/ 983794 h 983794"/>
                <a:gd name="connsiteX4" fmla="*/ 245773 w 1380625"/>
                <a:gd name="connsiteY4" fmla="*/ 873595 h 983794"/>
                <a:gd name="connsiteX0" fmla="*/ 0 w 1380625"/>
                <a:gd name="connsiteY0" fmla="*/ 873595 h 983794"/>
                <a:gd name="connsiteX1" fmla="*/ 847469 w 1380625"/>
                <a:gd name="connsiteY1" fmla="*/ 26126 h 983794"/>
                <a:gd name="connsiteX2" fmla="*/ 1380625 w 1380625"/>
                <a:gd name="connsiteY2" fmla="*/ 39189 h 983794"/>
                <a:gd name="connsiteX3" fmla="*/ 245773 w 1380625"/>
                <a:gd name="connsiteY3" fmla="*/ 873595 h 983794"/>
                <a:gd name="connsiteX4" fmla="*/ 0 w 1380625"/>
                <a:gd name="connsiteY4" fmla="*/ 873595 h 983794"/>
                <a:gd name="connsiteX0" fmla="*/ 0 w 1380625"/>
                <a:gd name="connsiteY0" fmla="*/ 873595 h 983794"/>
                <a:gd name="connsiteX1" fmla="*/ 847469 w 1380625"/>
                <a:gd name="connsiteY1" fmla="*/ 26126 h 983794"/>
                <a:gd name="connsiteX2" fmla="*/ 1354499 w 1380625"/>
                <a:gd name="connsiteY2" fmla="*/ 13063 h 983794"/>
                <a:gd name="connsiteX3" fmla="*/ 1341436 w 1380625"/>
                <a:gd name="connsiteY3" fmla="*/ 162451 h 983794"/>
                <a:gd name="connsiteX4" fmla="*/ 245773 w 1380625"/>
                <a:gd name="connsiteY4" fmla="*/ 983794 h 983794"/>
                <a:gd name="connsiteX5" fmla="*/ 0 w 1380625"/>
                <a:gd name="connsiteY5" fmla="*/ 983794 h 983794"/>
                <a:gd name="connsiteX6" fmla="*/ 0 w 1380625"/>
                <a:gd name="connsiteY6" fmla="*/ 873595 h 983794"/>
                <a:gd name="connsiteX7" fmla="*/ 0 w 1380625"/>
                <a:gd name="connsiteY7" fmla="*/ 873595 h 983794"/>
                <a:gd name="connsiteX8" fmla="*/ 245773 w 1380625"/>
                <a:gd name="connsiteY8" fmla="*/ 873595 h 983794"/>
                <a:gd name="connsiteX9" fmla="*/ 1354499 w 1380625"/>
                <a:gd name="connsiteY9" fmla="*/ 26126 h 983794"/>
                <a:gd name="connsiteX10" fmla="*/ 245773 w 1380625"/>
                <a:gd name="connsiteY10" fmla="*/ 873595 h 983794"/>
                <a:gd name="connsiteX11" fmla="*/ 245773 w 1380625"/>
                <a:gd name="connsiteY11" fmla="*/ 983794 h 983794"/>
                <a:gd name="connsiteX0" fmla="*/ 0 w 1380625"/>
                <a:gd name="connsiteY0" fmla="*/ 873595 h 983794"/>
                <a:gd name="connsiteX1" fmla="*/ 245773 w 1380625"/>
                <a:gd name="connsiteY1" fmla="*/ 873595 h 983794"/>
                <a:gd name="connsiteX2" fmla="*/ 245773 w 1380625"/>
                <a:gd name="connsiteY2" fmla="*/ 983794 h 983794"/>
                <a:gd name="connsiteX3" fmla="*/ 0 w 1380625"/>
                <a:gd name="connsiteY3" fmla="*/ 983794 h 983794"/>
                <a:gd name="connsiteX4" fmla="*/ 0 w 1380625"/>
                <a:gd name="connsiteY4" fmla="*/ 873595 h 983794"/>
                <a:gd name="connsiteX0" fmla="*/ 245773 w 1380625"/>
                <a:gd name="connsiteY0" fmla="*/ 873595 h 983794"/>
                <a:gd name="connsiteX1" fmla="*/ 1380625 w 1380625"/>
                <a:gd name="connsiteY1" fmla="*/ 0 h 983794"/>
                <a:gd name="connsiteX2" fmla="*/ 1354499 w 1380625"/>
                <a:gd name="connsiteY2" fmla="*/ 149388 h 983794"/>
                <a:gd name="connsiteX3" fmla="*/ 245773 w 1380625"/>
                <a:gd name="connsiteY3" fmla="*/ 983794 h 983794"/>
                <a:gd name="connsiteX4" fmla="*/ 245773 w 1380625"/>
                <a:gd name="connsiteY4" fmla="*/ 873595 h 983794"/>
                <a:gd name="connsiteX0" fmla="*/ 0 w 1380625"/>
                <a:gd name="connsiteY0" fmla="*/ 873595 h 983794"/>
                <a:gd name="connsiteX1" fmla="*/ 847469 w 1380625"/>
                <a:gd name="connsiteY1" fmla="*/ 26126 h 983794"/>
                <a:gd name="connsiteX2" fmla="*/ 1380625 w 1380625"/>
                <a:gd name="connsiteY2" fmla="*/ 39189 h 983794"/>
                <a:gd name="connsiteX3" fmla="*/ 245773 w 1380625"/>
                <a:gd name="connsiteY3" fmla="*/ 873595 h 983794"/>
                <a:gd name="connsiteX4" fmla="*/ 0 w 1380625"/>
                <a:gd name="connsiteY4" fmla="*/ 873595 h 983794"/>
                <a:gd name="connsiteX0" fmla="*/ 0 w 1380625"/>
                <a:gd name="connsiteY0" fmla="*/ 873595 h 983794"/>
                <a:gd name="connsiteX1" fmla="*/ 1069537 w 1380625"/>
                <a:gd name="connsiteY1" fmla="*/ 26126 h 983794"/>
                <a:gd name="connsiteX2" fmla="*/ 1354499 w 1380625"/>
                <a:gd name="connsiteY2" fmla="*/ 13063 h 983794"/>
                <a:gd name="connsiteX3" fmla="*/ 1341436 w 1380625"/>
                <a:gd name="connsiteY3" fmla="*/ 162451 h 983794"/>
                <a:gd name="connsiteX4" fmla="*/ 245773 w 1380625"/>
                <a:gd name="connsiteY4" fmla="*/ 983794 h 983794"/>
                <a:gd name="connsiteX5" fmla="*/ 0 w 1380625"/>
                <a:gd name="connsiteY5" fmla="*/ 983794 h 983794"/>
                <a:gd name="connsiteX6" fmla="*/ 0 w 1380625"/>
                <a:gd name="connsiteY6" fmla="*/ 873595 h 983794"/>
                <a:gd name="connsiteX7" fmla="*/ 0 w 1380625"/>
                <a:gd name="connsiteY7" fmla="*/ 873595 h 983794"/>
                <a:gd name="connsiteX8" fmla="*/ 245773 w 1380625"/>
                <a:gd name="connsiteY8" fmla="*/ 873595 h 983794"/>
                <a:gd name="connsiteX9" fmla="*/ 1354499 w 1380625"/>
                <a:gd name="connsiteY9" fmla="*/ 26126 h 983794"/>
                <a:gd name="connsiteX10" fmla="*/ 245773 w 1380625"/>
                <a:gd name="connsiteY10" fmla="*/ 873595 h 983794"/>
                <a:gd name="connsiteX11" fmla="*/ 245773 w 1380625"/>
                <a:gd name="connsiteY11" fmla="*/ 983794 h 983794"/>
                <a:gd name="connsiteX0" fmla="*/ 0 w 1380625"/>
                <a:gd name="connsiteY0" fmla="*/ 873595 h 983794"/>
                <a:gd name="connsiteX1" fmla="*/ 245773 w 1380625"/>
                <a:gd name="connsiteY1" fmla="*/ 873595 h 983794"/>
                <a:gd name="connsiteX2" fmla="*/ 245773 w 1380625"/>
                <a:gd name="connsiteY2" fmla="*/ 983794 h 983794"/>
                <a:gd name="connsiteX3" fmla="*/ 0 w 1380625"/>
                <a:gd name="connsiteY3" fmla="*/ 983794 h 983794"/>
                <a:gd name="connsiteX4" fmla="*/ 0 w 1380625"/>
                <a:gd name="connsiteY4" fmla="*/ 873595 h 983794"/>
                <a:gd name="connsiteX0" fmla="*/ 245773 w 1380625"/>
                <a:gd name="connsiteY0" fmla="*/ 873595 h 983794"/>
                <a:gd name="connsiteX1" fmla="*/ 1380625 w 1380625"/>
                <a:gd name="connsiteY1" fmla="*/ 0 h 983794"/>
                <a:gd name="connsiteX2" fmla="*/ 1354499 w 1380625"/>
                <a:gd name="connsiteY2" fmla="*/ 149388 h 983794"/>
                <a:gd name="connsiteX3" fmla="*/ 245773 w 1380625"/>
                <a:gd name="connsiteY3" fmla="*/ 983794 h 983794"/>
                <a:gd name="connsiteX4" fmla="*/ 245773 w 1380625"/>
                <a:gd name="connsiteY4" fmla="*/ 873595 h 983794"/>
                <a:gd name="connsiteX0" fmla="*/ 0 w 1380625"/>
                <a:gd name="connsiteY0" fmla="*/ 873595 h 983794"/>
                <a:gd name="connsiteX1" fmla="*/ 1069538 w 1380625"/>
                <a:gd name="connsiteY1" fmla="*/ 39189 h 983794"/>
                <a:gd name="connsiteX2" fmla="*/ 1380625 w 1380625"/>
                <a:gd name="connsiteY2" fmla="*/ 39189 h 983794"/>
                <a:gd name="connsiteX3" fmla="*/ 245773 w 1380625"/>
                <a:gd name="connsiteY3" fmla="*/ 873595 h 983794"/>
                <a:gd name="connsiteX4" fmla="*/ 0 w 1380625"/>
                <a:gd name="connsiteY4" fmla="*/ 873595 h 983794"/>
                <a:gd name="connsiteX0" fmla="*/ 0 w 1380625"/>
                <a:gd name="connsiteY0" fmla="*/ 873595 h 983794"/>
                <a:gd name="connsiteX1" fmla="*/ 1069537 w 1380625"/>
                <a:gd name="connsiteY1" fmla="*/ 26126 h 983794"/>
                <a:gd name="connsiteX2" fmla="*/ 1354499 w 1380625"/>
                <a:gd name="connsiteY2" fmla="*/ 13063 h 983794"/>
                <a:gd name="connsiteX3" fmla="*/ 1341436 w 1380625"/>
                <a:gd name="connsiteY3" fmla="*/ 162451 h 983794"/>
                <a:gd name="connsiteX4" fmla="*/ 245773 w 1380625"/>
                <a:gd name="connsiteY4" fmla="*/ 983794 h 983794"/>
                <a:gd name="connsiteX5" fmla="*/ 0 w 1380625"/>
                <a:gd name="connsiteY5" fmla="*/ 983794 h 983794"/>
                <a:gd name="connsiteX6" fmla="*/ 0 w 1380625"/>
                <a:gd name="connsiteY6" fmla="*/ 873595 h 983794"/>
                <a:gd name="connsiteX7" fmla="*/ 0 w 1380625"/>
                <a:gd name="connsiteY7" fmla="*/ 873595 h 983794"/>
                <a:gd name="connsiteX8" fmla="*/ 245773 w 1380625"/>
                <a:gd name="connsiteY8" fmla="*/ 873595 h 983794"/>
                <a:gd name="connsiteX9" fmla="*/ 1354499 w 1380625"/>
                <a:gd name="connsiteY9" fmla="*/ 26126 h 983794"/>
                <a:gd name="connsiteX10" fmla="*/ 245773 w 1380625"/>
                <a:gd name="connsiteY10" fmla="*/ 873595 h 983794"/>
                <a:gd name="connsiteX11" fmla="*/ 245773 w 1380625"/>
                <a:gd name="connsiteY11" fmla="*/ 983794 h 983794"/>
                <a:gd name="connsiteX0" fmla="*/ 0 w 1380625"/>
                <a:gd name="connsiteY0" fmla="*/ 873595 h 983794"/>
                <a:gd name="connsiteX1" fmla="*/ 245773 w 1380625"/>
                <a:gd name="connsiteY1" fmla="*/ 873595 h 983794"/>
                <a:gd name="connsiteX2" fmla="*/ 245773 w 1380625"/>
                <a:gd name="connsiteY2" fmla="*/ 983794 h 983794"/>
                <a:gd name="connsiteX3" fmla="*/ 0 w 1380625"/>
                <a:gd name="connsiteY3" fmla="*/ 983794 h 983794"/>
                <a:gd name="connsiteX4" fmla="*/ 0 w 1380625"/>
                <a:gd name="connsiteY4" fmla="*/ 873595 h 983794"/>
                <a:gd name="connsiteX0" fmla="*/ 245773 w 1380625"/>
                <a:gd name="connsiteY0" fmla="*/ 873595 h 983794"/>
                <a:gd name="connsiteX1" fmla="*/ 1380625 w 1380625"/>
                <a:gd name="connsiteY1" fmla="*/ 0 h 983794"/>
                <a:gd name="connsiteX2" fmla="*/ 1354499 w 1380625"/>
                <a:gd name="connsiteY2" fmla="*/ 149388 h 983794"/>
                <a:gd name="connsiteX3" fmla="*/ 245773 w 1380625"/>
                <a:gd name="connsiteY3" fmla="*/ 983794 h 983794"/>
                <a:gd name="connsiteX4" fmla="*/ 245773 w 1380625"/>
                <a:gd name="connsiteY4" fmla="*/ 873595 h 983794"/>
                <a:gd name="connsiteX0" fmla="*/ 0 w 1380625"/>
                <a:gd name="connsiteY0" fmla="*/ 873595 h 983794"/>
                <a:gd name="connsiteX1" fmla="*/ 1069538 w 1380625"/>
                <a:gd name="connsiteY1" fmla="*/ 39189 h 983794"/>
                <a:gd name="connsiteX2" fmla="*/ 1380625 w 1380625"/>
                <a:gd name="connsiteY2" fmla="*/ 39189 h 983794"/>
                <a:gd name="connsiteX3" fmla="*/ 245773 w 1380625"/>
                <a:gd name="connsiteY3" fmla="*/ 873595 h 983794"/>
                <a:gd name="connsiteX4" fmla="*/ 0 w 1380625"/>
                <a:gd name="connsiteY4" fmla="*/ 873595 h 983794"/>
                <a:gd name="connsiteX0" fmla="*/ 0 w 1380625"/>
                <a:gd name="connsiteY0" fmla="*/ 873595 h 983794"/>
                <a:gd name="connsiteX1" fmla="*/ 1069537 w 1380625"/>
                <a:gd name="connsiteY1" fmla="*/ 26126 h 983794"/>
                <a:gd name="connsiteX2" fmla="*/ 1354499 w 1380625"/>
                <a:gd name="connsiteY2" fmla="*/ 39188 h 983794"/>
                <a:gd name="connsiteX3" fmla="*/ 1341436 w 1380625"/>
                <a:gd name="connsiteY3" fmla="*/ 162451 h 983794"/>
                <a:gd name="connsiteX4" fmla="*/ 245773 w 1380625"/>
                <a:gd name="connsiteY4" fmla="*/ 983794 h 983794"/>
                <a:gd name="connsiteX5" fmla="*/ 0 w 1380625"/>
                <a:gd name="connsiteY5" fmla="*/ 983794 h 983794"/>
                <a:gd name="connsiteX6" fmla="*/ 0 w 1380625"/>
                <a:gd name="connsiteY6" fmla="*/ 873595 h 983794"/>
                <a:gd name="connsiteX7" fmla="*/ 0 w 1380625"/>
                <a:gd name="connsiteY7" fmla="*/ 873595 h 983794"/>
                <a:gd name="connsiteX8" fmla="*/ 245773 w 1380625"/>
                <a:gd name="connsiteY8" fmla="*/ 873595 h 983794"/>
                <a:gd name="connsiteX9" fmla="*/ 1354499 w 1380625"/>
                <a:gd name="connsiteY9" fmla="*/ 26126 h 983794"/>
                <a:gd name="connsiteX10" fmla="*/ 245773 w 1380625"/>
                <a:gd name="connsiteY10" fmla="*/ 873595 h 983794"/>
                <a:gd name="connsiteX11" fmla="*/ 245773 w 1380625"/>
                <a:gd name="connsiteY11" fmla="*/ 983794 h 983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0625" h="983794" stroke="0" extrusionOk="0">
                  <a:moveTo>
                    <a:pt x="0" y="873595"/>
                  </a:moveTo>
                  <a:lnTo>
                    <a:pt x="245773" y="873595"/>
                  </a:lnTo>
                  <a:lnTo>
                    <a:pt x="245773" y="983794"/>
                  </a:lnTo>
                  <a:lnTo>
                    <a:pt x="0" y="983794"/>
                  </a:lnTo>
                  <a:lnTo>
                    <a:pt x="0" y="873595"/>
                  </a:lnTo>
                  <a:close/>
                </a:path>
                <a:path w="1380625" h="983794" fill="darkenLess" stroke="0" extrusionOk="0">
                  <a:moveTo>
                    <a:pt x="245773" y="873595"/>
                  </a:moveTo>
                  <a:lnTo>
                    <a:pt x="1380625" y="0"/>
                  </a:lnTo>
                  <a:lnTo>
                    <a:pt x="1354499" y="149388"/>
                  </a:lnTo>
                  <a:lnTo>
                    <a:pt x="245773" y="983794"/>
                  </a:lnTo>
                  <a:lnTo>
                    <a:pt x="245773" y="873595"/>
                  </a:lnTo>
                  <a:close/>
                </a:path>
                <a:path w="1380625" h="983794" fill="lightenLess" stroke="0" extrusionOk="0">
                  <a:moveTo>
                    <a:pt x="0" y="873595"/>
                  </a:moveTo>
                  <a:lnTo>
                    <a:pt x="1069538" y="39189"/>
                  </a:lnTo>
                  <a:lnTo>
                    <a:pt x="1380625" y="39189"/>
                  </a:lnTo>
                  <a:lnTo>
                    <a:pt x="245773" y="873595"/>
                  </a:lnTo>
                  <a:lnTo>
                    <a:pt x="0" y="873595"/>
                  </a:lnTo>
                  <a:close/>
                </a:path>
                <a:path w="1380625" h="983794" fill="none" extrusionOk="0">
                  <a:moveTo>
                    <a:pt x="0" y="873595"/>
                  </a:moveTo>
                  <a:lnTo>
                    <a:pt x="1069537" y="26126"/>
                  </a:lnTo>
                  <a:lnTo>
                    <a:pt x="1354499" y="39188"/>
                  </a:lnTo>
                  <a:lnTo>
                    <a:pt x="1341436" y="162451"/>
                  </a:lnTo>
                  <a:lnTo>
                    <a:pt x="245773" y="983794"/>
                  </a:lnTo>
                  <a:lnTo>
                    <a:pt x="0" y="983794"/>
                  </a:lnTo>
                  <a:lnTo>
                    <a:pt x="0" y="873595"/>
                  </a:lnTo>
                  <a:close/>
                  <a:moveTo>
                    <a:pt x="0" y="873595"/>
                  </a:moveTo>
                  <a:lnTo>
                    <a:pt x="245773" y="873595"/>
                  </a:lnTo>
                  <a:lnTo>
                    <a:pt x="1354499" y="26126"/>
                  </a:lnTo>
                  <a:moveTo>
                    <a:pt x="245773" y="873595"/>
                  </a:moveTo>
                  <a:lnTo>
                    <a:pt x="245773" y="983794"/>
                  </a:lnTo>
                </a:path>
              </a:pathLst>
            </a:custGeom>
            <a:solidFill>
              <a:srgbClr val="EEEFDD"/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Параллелограмм 10"/>
            <p:cNvSpPr/>
            <p:nvPr/>
          </p:nvSpPr>
          <p:spPr>
            <a:xfrm>
              <a:off x="2453904" y="2160440"/>
              <a:ext cx="2181528" cy="1588599"/>
            </a:xfrm>
            <a:custGeom>
              <a:avLst/>
              <a:gdLst>
                <a:gd name="connsiteX0" fmla="*/ 0 w 1512168"/>
                <a:gd name="connsiteY0" fmla="*/ 1368152 h 1368152"/>
                <a:gd name="connsiteX1" fmla="*/ 707800 w 1512168"/>
                <a:gd name="connsiteY1" fmla="*/ 0 h 1368152"/>
                <a:gd name="connsiteX2" fmla="*/ 1512168 w 1512168"/>
                <a:gd name="connsiteY2" fmla="*/ 0 h 1368152"/>
                <a:gd name="connsiteX3" fmla="*/ 804368 w 1512168"/>
                <a:gd name="connsiteY3" fmla="*/ 1368152 h 1368152"/>
                <a:gd name="connsiteX4" fmla="*/ 0 w 1512168"/>
                <a:gd name="connsiteY4" fmla="*/ 1368152 h 1368152"/>
                <a:gd name="connsiteX0" fmla="*/ 0 w 1512168"/>
                <a:gd name="connsiteY0" fmla="*/ 1368152 h 1368152"/>
                <a:gd name="connsiteX1" fmla="*/ 707800 w 1512168"/>
                <a:gd name="connsiteY1" fmla="*/ 0 h 1368152"/>
                <a:gd name="connsiteX2" fmla="*/ 1512168 w 1512168"/>
                <a:gd name="connsiteY2" fmla="*/ 0 h 1368152"/>
                <a:gd name="connsiteX3" fmla="*/ 791305 w 1512168"/>
                <a:gd name="connsiteY3" fmla="*/ 910952 h 1368152"/>
                <a:gd name="connsiteX4" fmla="*/ 0 w 1512168"/>
                <a:gd name="connsiteY4" fmla="*/ 1368152 h 1368152"/>
                <a:gd name="connsiteX0" fmla="*/ 0 w 1433790"/>
                <a:gd name="connsiteY0" fmla="*/ 1616347 h 1616347"/>
                <a:gd name="connsiteX1" fmla="*/ 629422 w 1433790"/>
                <a:gd name="connsiteY1" fmla="*/ 0 h 1616347"/>
                <a:gd name="connsiteX2" fmla="*/ 1433790 w 1433790"/>
                <a:gd name="connsiteY2" fmla="*/ 0 h 1616347"/>
                <a:gd name="connsiteX3" fmla="*/ 712927 w 1433790"/>
                <a:gd name="connsiteY3" fmla="*/ 910952 h 1616347"/>
                <a:gd name="connsiteX4" fmla="*/ 0 w 1433790"/>
                <a:gd name="connsiteY4" fmla="*/ 1616347 h 1616347"/>
                <a:gd name="connsiteX0" fmla="*/ 0 w 1504633"/>
                <a:gd name="connsiteY0" fmla="*/ 1616347 h 1616347"/>
                <a:gd name="connsiteX1" fmla="*/ 1504633 w 1504633"/>
                <a:gd name="connsiteY1" fmla="*/ 496389 h 1616347"/>
                <a:gd name="connsiteX2" fmla="*/ 1433790 w 1504633"/>
                <a:gd name="connsiteY2" fmla="*/ 0 h 1616347"/>
                <a:gd name="connsiteX3" fmla="*/ 712927 w 1504633"/>
                <a:gd name="connsiteY3" fmla="*/ 910952 h 1616347"/>
                <a:gd name="connsiteX4" fmla="*/ 0 w 1504633"/>
                <a:gd name="connsiteY4" fmla="*/ 1616347 h 1616347"/>
                <a:gd name="connsiteX0" fmla="*/ 0 w 2183902"/>
                <a:gd name="connsiteY0" fmla="*/ 1511844 h 1511844"/>
                <a:gd name="connsiteX1" fmla="*/ 2183902 w 2183902"/>
                <a:gd name="connsiteY1" fmla="*/ 496389 h 1511844"/>
                <a:gd name="connsiteX2" fmla="*/ 2113059 w 2183902"/>
                <a:gd name="connsiteY2" fmla="*/ 0 h 1511844"/>
                <a:gd name="connsiteX3" fmla="*/ 1392196 w 2183902"/>
                <a:gd name="connsiteY3" fmla="*/ 910952 h 1511844"/>
                <a:gd name="connsiteX4" fmla="*/ 0 w 2183902"/>
                <a:gd name="connsiteY4" fmla="*/ 1511844 h 1511844"/>
                <a:gd name="connsiteX0" fmla="*/ 0 w 2183902"/>
                <a:gd name="connsiteY0" fmla="*/ 1511844 h 1511844"/>
                <a:gd name="connsiteX1" fmla="*/ 2183902 w 2183902"/>
                <a:gd name="connsiteY1" fmla="*/ 496389 h 1511844"/>
                <a:gd name="connsiteX2" fmla="*/ 2113059 w 2183902"/>
                <a:gd name="connsiteY2" fmla="*/ 0 h 1511844"/>
                <a:gd name="connsiteX3" fmla="*/ 1013373 w 2183902"/>
                <a:gd name="connsiteY3" fmla="*/ 649695 h 1511844"/>
                <a:gd name="connsiteX4" fmla="*/ 0 w 2183902"/>
                <a:gd name="connsiteY4" fmla="*/ 1511844 h 1511844"/>
                <a:gd name="connsiteX0" fmla="*/ 0 w 3536910"/>
                <a:gd name="connsiteY0" fmla="*/ 1969044 h 1969044"/>
                <a:gd name="connsiteX1" fmla="*/ 2183902 w 3536910"/>
                <a:gd name="connsiteY1" fmla="*/ 953589 h 1969044"/>
                <a:gd name="connsiteX2" fmla="*/ 3536910 w 3536910"/>
                <a:gd name="connsiteY2" fmla="*/ 0 h 1969044"/>
                <a:gd name="connsiteX3" fmla="*/ 1013373 w 3536910"/>
                <a:gd name="connsiteY3" fmla="*/ 1106895 h 1969044"/>
                <a:gd name="connsiteX4" fmla="*/ 0 w 3536910"/>
                <a:gd name="connsiteY4" fmla="*/ 1969044 h 1969044"/>
                <a:gd name="connsiteX0" fmla="*/ 0 w 3536910"/>
                <a:gd name="connsiteY0" fmla="*/ 1969044 h 1969044"/>
                <a:gd name="connsiteX1" fmla="*/ 2549662 w 3536910"/>
                <a:gd name="connsiteY1" fmla="*/ 783772 h 1969044"/>
                <a:gd name="connsiteX2" fmla="*/ 3536910 w 3536910"/>
                <a:gd name="connsiteY2" fmla="*/ 0 h 1969044"/>
                <a:gd name="connsiteX3" fmla="*/ 1013373 w 3536910"/>
                <a:gd name="connsiteY3" fmla="*/ 1106895 h 1969044"/>
                <a:gd name="connsiteX4" fmla="*/ 0 w 3536910"/>
                <a:gd name="connsiteY4" fmla="*/ 1969044 h 1969044"/>
                <a:gd name="connsiteX0" fmla="*/ 0 w 3536910"/>
                <a:gd name="connsiteY0" fmla="*/ 1969044 h 1969044"/>
                <a:gd name="connsiteX1" fmla="*/ 2549662 w 3536910"/>
                <a:gd name="connsiteY1" fmla="*/ 783772 h 1969044"/>
                <a:gd name="connsiteX2" fmla="*/ 3536910 w 3536910"/>
                <a:gd name="connsiteY2" fmla="*/ 0 h 1969044"/>
                <a:gd name="connsiteX3" fmla="*/ 987247 w 3536910"/>
                <a:gd name="connsiteY3" fmla="*/ 1211398 h 1969044"/>
                <a:gd name="connsiteX4" fmla="*/ 0 w 3536910"/>
                <a:gd name="connsiteY4" fmla="*/ 1969044 h 1969044"/>
                <a:gd name="connsiteX0" fmla="*/ 0 w 3536910"/>
                <a:gd name="connsiteY0" fmla="*/ 1969044 h 1969044"/>
                <a:gd name="connsiteX1" fmla="*/ 2549662 w 3536910"/>
                <a:gd name="connsiteY1" fmla="*/ 783772 h 1969044"/>
                <a:gd name="connsiteX2" fmla="*/ 3536910 w 3536910"/>
                <a:gd name="connsiteY2" fmla="*/ 0 h 1969044"/>
                <a:gd name="connsiteX3" fmla="*/ 1065624 w 3536910"/>
                <a:gd name="connsiteY3" fmla="*/ 1093832 h 1969044"/>
                <a:gd name="connsiteX4" fmla="*/ 0 w 3536910"/>
                <a:gd name="connsiteY4" fmla="*/ 1969044 h 1969044"/>
                <a:gd name="connsiteX0" fmla="*/ 0 w 3536910"/>
                <a:gd name="connsiteY0" fmla="*/ 1969044 h 1969044"/>
                <a:gd name="connsiteX1" fmla="*/ 2210028 w 3536910"/>
                <a:gd name="connsiteY1" fmla="*/ 796835 h 1969044"/>
                <a:gd name="connsiteX2" fmla="*/ 3536910 w 3536910"/>
                <a:gd name="connsiteY2" fmla="*/ 0 h 1969044"/>
                <a:gd name="connsiteX3" fmla="*/ 1065624 w 3536910"/>
                <a:gd name="connsiteY3" fmla="*/ 1093832 h 1969044"/>
                <a:gd name="connsiteX4" fmla="*/ 0 w 3536910"/>
                <a:gd name="connsiteY4" fmla="*/ 1969044 h 1969044"/>
                <a:gd name="connsiteX0" fmla="*/ 0 w 3536910"/>
                <a:gd name="connsiteY0" fmla="*/ 1955981 h 1955981"/>
                <a:gd name="connsiteX1" fmla="*/ 2210028 w 3536910"/>
                <a:gd name="connsiteY1" fmla="*/ 796835 h 1955981"/>
                <a:gd name="connsiteX2" fmla="*/ 3536910 w 3536910"/>
                <a:gd name="connsiteY2" fmla="*/ 0 h 1955981"/>
                <a:gd name="connsiteX3" fmla="*/ 1065624 w 3536910"/>
                <a:gd name="connsiteY3" fmla="*/ 1093832 h 1955981"/>
                <a:gd name="connsiteX4" fmla="*/ 0 w 3536910"/>
                <a:gd name="connsiteY4" fmla="*/ 1955981 h 1955981"/>
                <a:gd name="connsiteX0" fmla="*/ 0 w 2397906"/>
                <a:gd name="connsiteY0" fmla="*/ 1423589 h 1423589"/>
                <a:gd name="connsiteX1" fmla="*/ 2210028 w 2397906"/>
                <a:gd name="connsiteY1" fmla="*/ 264443 h 1423589"/>
                <a:gd name="connsiteX2" fmla="*/ 2397906 w 2397906"/>
                <a:gd name="connsiteY2" fmla="*/ 0 h 1423589"/>
                <a:gd name="connsiteX3" fmla="*/ 1065624 w 2397906"/>
                <a:gd name="connsiteY3" fmla="*/ 561440 h 1423589"/>
                <a:gd name="connsiteX4" fmla="*/ 0 w 2397906"/>
                <a:gd name="connsiteY4" fmla="*/ 1423589 h 1423589"/>
                <a:gd name="connsiteX0" fmla="*/ 0 w 2397906"/>
                <a:gd name="connsiteY0" fmla="*/ 1423589 h 1423589"/>
                <a:gd name="connsiteX1" fmla="*/ 1111704 w 2397906"/>
                <a:gd name="connsiteY1" fmla="*/ 836766 h 1423589"/>
                <a:gd name="connsiteX2" fmla="*/ 2397906 w 2397906"/>
                <a:gd name="connsiteY2" fmla="*/ 0 h 1423589"/>
                <a:gd name="connsiteX3" fmla="*/ 1065624 w 2397906"/>
                <a:gd name="connsiteY3" fmla="*/ 561440 h 1423589"/>
                <a:gd name="connsiteX4" fmla="*/ 0 w 2397906"/>
                <a:gd name="connsiteY4" fmla="*/ 1423589 h 1423589"/>
                <a:gd name="connsiteX0" fmla="*/ 0 w 2263059"/>
                <a:gd name="connsiteY0" fmla="*/ 2168938 h 2168938"/>
                <a:gd name="connsiteX1" fmla="*/ 1111704 w 2263059"/>
                <a:gd name="connsiteY1" fmla="*/ 1582115 h 2168938"/>
                <a:gd name="connsiteX2" fmla="*/ 2263059 w 2263059"/>
                <a:gd name="connsiteY2" fmla="*/ 0 h 2168938"/>
                <a:gd name="connsiteX3" fmla="*/ 1065624 w 2263059"/>
                <a:gd name="connsiteY3" fmla="*/ 1306789 h 2168938"/>
                <a:gd name="connsiteX4" fmla="*/ 0 w 2263059"/>
                <a:gd name="connsiteY4" fmla="*/ 2168938 h 2168938"/>
                <a:gd name="connsiteX0" fmla="*/ 0 w 2263059"/>
                <a:gd name="connsiteY0" fmla="*/ 2168938 h 2168938"/>
                <a:gd name="connsiteX1" fmla="*/ 1304343 w 2263059"/>
                <a:gd name="connsiteY1" fmla="*/ 863385 h 2168938"/>
                <a:gd name="connsiteX2" fmla="*/ 2263059 w 2263059"/>
                <a:gd name="connsiteY2" fmla="*/ 0 h 2168938"/>
                <a:gd name="connsiteX3" fmla="*/ 1065624 w 2263059"/>
                <a:gd name="connsiteY3" fmla="*/ 1306789 h 2168938"/>
                <a:gd name="connsiteX4" fmla="*/ 0 w 2263059"/>
                <a:gd name="connsiteY4" fmla="*/ 2168938 h 2168938"/>
                <a:gd name="connsiteX0" fmla="*/ 0 w 2263059"/>
                <a:gd name="connsiteY0" fmla="*/ 2168938 h 2168938"/>
                <a:gd name="connsiteX1" fmla="*/ 1304343 w 2263059"/>
                <a:gd name="connsiteY1" fmla="*/ 863385 h 2168938"/>
                <a:gd name="connsiteX2" fmla="*/ 2263059 w 2263059"/>
                <a:gd name="connsiteY2" fmla="*/ 0 h 2168938"/>
                <a:gd name="connsiteX3" fmla="*/ 1084887 w 2263059"/>
                <a:gd name="connsiteY3" fmla="*/ 1333408 h 2168938"/>
                <a:gd name="connsiteX4" fmla="*/ 0 w 2263059"/>
                <a:gd name="connsiteY4" fmla="*/ 2168938 h 2168938"/>
                <a:gd name="connsiteX0" fmla="*/ 0 w 2263059"/>
                <a:gd name="connsiteY0" fmla="*/ 2168938 h 2168938"/>
                <a:gd name="connsiteX1" fmla="*/ 1304343 w 2263059"/>
                <a:gd name="connsiteY1" fmla="*/ 863385 h 2168938"/>
                <a:gd name="connsiteX2" fmla="*/ 2263059 w 2263059"/>
                <a:gd name="connsiteY2" fmla="*/ 0 h 2168938"/>
                <a:gd name="connsiteX3" fmla="*/ 1055991 w 2263059"/>
                <a:gd name="connsiteY3" fmla="*/ 1320098 h 2168938"/>
                <a:gd name="connsiteX4" fmla="*/ 0 w 2263059"/>
                <a:gd name="connsiteY4" fmla="*/ 2168938 h 2168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3059" h="2168938">
                  <a:moveTo>
                    <a:pt x="0" y="2168938"/>
                  </a:moveTo>
                  <a:lnTo>
                    <a:pt x="1304343" y="863385"/>
                  </a:lnTo>
                  <a:lnTo>
                    <a:pt x="2263059" y="0"/>
                  </a:lnTo>
                  <a:lnTo>
                    <a:pt x="1055991" y="1320098"/>
                  </a:lnTo>
                  <a:lnTo>
                    <a:pt x="0" y="2168938"/>
                  </a:lnTo>
                  <a:close/>
                </a:path>
              </a:pathLst>
            </a:custGeom>
            <a:solidFill>
              <a:srgbClr val="99CCFF">
                <a:alpha val="65098"/>
              </a:srgb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Параллелограмм 10"/>
            <p:cNvSpPr/>
            <p:nvPr/>
          </p:nvSpPr>
          <p:spPr>
            <a:xfrm>
              <a:off x="3711523" y="2183865"/>
              <a:ext cx="2101315" cy="1674805"/>
            </a:xfrm>
            <a:custGeom>
              <a:avLst/>
              <a:gdLst>
                <a:gd name="connsiteX0" fmla="*/ 0 w 1512168"/>
                <a:gd name="connsiteY0" fmla="*/ 1368152 h 1368152"/>
                <a:gd name="connsiteX1" fmla="*/ 707800 w 1512168"/>
                <a:gd name="connsiteY1" fmla="*/ 0 h 1368152"/>
                <a:gd name="connsiteX2" fmla="*/ 1512168 w 1512168"/>
                <a:gd name="connsiteY2" fmla="*/ 0 h 1368152"/>
                <a:gd name="connsiteX3" fmla="*/ 804368 w 1512168"/>
                <a:gd name="connsiteY3" fmla="*/ 1368152 h 1368152"/>
                <a:gd name="connsiteX4" fmla="*/ 0 w 1512168"/>
                <a:gd name="connsiteY4" fmla="*/ 1368152 h 1368152"/>
                <a:gd name="connsiteX0" fmla="*/ 0 w 1512168"/>
                <a:gd name="connsiteY0" fmla="*/ 1368152 h 1368152"/>
                <a:gd name="connsiteX1" fmla="*/ 707800 w 1512168"/>
                <a:gd name="connsiteY1" fmla="*/ 0 h 1368152"/>
                <a:gd name="connsiteX2" fmla="*/ 1512168 w 1512168"/>
                <a:gd name="connsiteY2" fmla="*/ 0 h 1368152"/>
                <a:gd name="connsiteX3" fmla="*/ 791305 w 1512168"/>
                <a:gd name="connsiteY3" fmla="*/ 910952 h 1368152"/>
                <a:gd name="connsiteX4" fmla="*/ 0 w 1512168"/>
                <a:gd name="connsiteY4" fmla="*/ 1368152 h 1368152"/>
                <a:gd name="connsiteX0" fmla="*/ 0 w 1433790"/>
                <a:gd name="connsiteY0" fmla="*/ 1616347 h 1616347"/>
                <a:gd name="connsiteX1" fmla="*/ 629422 w 1433790"/>
                <a:gd name="connsiteY1" fmla="*/ 0 h 1616347"/>
                <a:gd name="connsiteX2" fmla="*/ 1433790 w 1433790"/>
                <a:gd name="connsiteY2" fmla="*/ 0 h 1616347"/>
                <a:gd name="connsiteX3" fmla="*/ 712927 w 1433790"/>
                <a:gd name="connsiteY3" fmla="*/ 910952 h 1616347"/>
                <a:gd name="connsiteX4" fmla="*/ 0 w 1433790"/>
                <a:gd name="connsiteY4" fmla="*/ 1616347 h 1616347"/>
                <a:gd name="connsiteX0" fmla="*/ 0 w 1504633"/>
                <a:gd name="connsiteY0" fmla="*/ 1616347 h 1616347"/>
                <a:gd name="connsiteX1" fmla="*/ 1504633 w 1504633"/>
                <a:gd name="connsiteY1" fmla="*/ 496389 h 1616347"/>
                <a:gd name="connsiteX2" fmla="*/ 1433790 w 1504633"/>
                <a:gd name="connsiteY2" fmla="*/ 0 h 1616347"/>
                <a:gd name="connsiteX3" fmla="*/ 712927 w 1504633"/>
                <a:gd name="connsiteY3" fmla="*/ 910952 h 1616347"/>
                <a:gd name="connsiteX4" fmla="*/ 0 w 1504633"/>
                <a:gd name="connsiteY4" fmla="*/ 1616347 h 1616347"/>
                <a:gd name="connsiteX0" fmla="*/ 0 w 2183902"/>
                <a:gd name="connsiteY0" fmla="*/ 1511844 h 1511844"/>
                <a:gd name="connsiteX1" fmla="*/ 2183902 w 2183902"/>
                <a:gd name="connsiteY1" fmla="*/ 496389 h 1511844"/>
                <a:gd name="connsiteX2" fmla="*/ 2113059 w 2183902"/>
                <a:gd name="connsiteY2" fmla="*/ 0 h 1511844"/>
                <a:gd name="connsiteX3" fmla="*/ 1392196 w 2183902"/>
                <a:gd name="connsiteY3" fmla="*/ 910952 h 1511844"/>
                <a:gd name="connsiteX4" fmla="*/ 0 w 2183902"/>
                <a:gd name="connsiteY4" fmla="*/ 1511844 h 1511844"/>
                <a:gd name="connsiteX0" fmla="*/ 0 w 2183902"/>
                <a:gd name="connsiteY0" fmla="*/ 1511844 h 1511844"/>
                <a:gd name="connsiteX1" fmla="*/ 2183902 w 2183902"/>
                <a:gd name="connsiteY1" fmla="*/ 496389 h 1511844"/>
                <a:gd name="connsiteX2" fmla="*/ 2113059 w 2183902"/>
                <a:gd name="connsiteY2" fmla="*/ 0 h 1511844"/>
                <a:gd name="connsiteX3" fmla="*/ 1013373 w 2183902"/>
                <a:gd name="connsiteY3" fmla="*/ 649695 h 1511844"/>
                <a:gd name="connsiteX4" fmla="*/ 0 w 2183902"/>
                <a:gd name="connsiteY4" fmla="*/ 1511844 h 1511844"/>
                <a:gd name="connsiteX0" fmla="*/ 0 w 3536910"/>
                <a:gd name="connsiteY0" fmla="*/ 1969044 h 1969044"/>
                <a:gd name="connsiteX1" fmla="*/ 2183902 w 3536910"/>
                <a:gd name="connsiteY1" fmla="*/ 953589 h 1969044"/>
                <a:gd name="connsiteX2" fmla="*/ 3536910 w 3536910"/>
                <a:gd name="connsiteY2" fmla="*/ 0 h 1969044"/>
                <a:gd name="connsiteX3" fmla="*/ 1013373 w 3536910"/>
                <a:gd name="connsiteY3" fmla="*/ 1106895 h 1969044"/>
                <a:gd name="connsiteX4" fmla="*/ 0 w 3536910"/>
                <a:gd name="connsiteY4" fmla="*/ 1969044 h 1969044"/>
                <a:gd name="connsiteX0" fmla="*/ 0 w 3536910"/>
                <a:gd name="connsiteY0" fmla="*/ 1969044 h 1969044"/>
                <a:gd name="connsiteX1" fmla="*/ 2549662 w 3536910"/>
                <a:gd name="connsiteY1" fmla="*/ 783772 h 1969044"/>
                <a:gd name="connsiteX2" fmla="*/ 3536910 w 3536910"/>
                <a:gd name="connsiteY2" fmla="*/ 0 h 1969044"/>
                <a:gd name="connsiteX3" fmla="*/ 1013373 w 3536910"/>
                <a:gd name="connsiteY3" fmla="*/ 1106895 h 1969044"/>
                <a:gd name="connsiteX4" fmla="*/ 0 w 3536910"/>
                <a:gd name="connsiteY4" fmla="*/ 1969044 h 1969044"/>
                <a:gd name="connsiteX0" fmla="*/ 0 w 3536910"/>
                <a:gd name="connsiteY0" fmla="*/ 1969044 h 1969044"/>
                <a:gd name="connsiteX1" fmla="*/ 2549662 w 3536910"/>
                <a:gd name="connsiteY1" fmla="*/ 783772 h 1969044"/>
                <a:gd name="connsiteX2" fmla="*/ 3536910 w 3536910"/>
                <a:gd name="connsiteY2" fmla="*/ 0 h 1969044"/>
                <a:gd name="connsiteX3" fmla="*/ 987247 w 3536910"/>
                <a:gd name="connsiteY3" fmla="*/ 1211398 h 1969044"/>
                <a:gd name="connsiteX4" fmla="*/ 0 w 3536910"/>
                <a:gd name="connsiteY4" fmla="*/ 1969044 h 1969044"/>
                <a:gd name="connsiteX0" fmla="*/ 0 w 3536910"/>
                <a:gd name="connsiteY0" fmla="*/ 1969044 h 1969044"/>
                <a:gd name="connsiteX1" fmla="*/ 2549662 w 3536910"/>
                <a:gd name="connsiteY1" fmla="*/ 783772 h 1969044"/>
                <a:gd name="connsiteX2" fmla="*/ 3536910 w 3536910"/>
                <a:gd name="connsiteY2" fmla="*/ 0 h 1969044"/>
                <a:gd name="connsiteX3" fmla="*/ 1065624 w 3536910"/>
                <a:gd name="connsiteY3" fmla="*/ 1093832 h 1969044"/>
                <a:gd name="connsiteX4" fmla="*/ 0 w 3536910"/>
                <a:gd name="connsiteY4" fmla="*/ 1969044 h 1969044"/>
                <a:gd name="connsiteX0" fmla="*/ 0 w 3536910"/>
                <a:gd name="connsiteY0" fmla="*/ 1969044 h 1969044"/>
                <a:gd name="connsiteX1" fmla="*/ 2210028 w 3536910"/>
                <a:gd name="connsiteY1" fmla="*/ 796835 h 1969044"/>
                <a:gd name="connsiteX2" fmla="*/ 3536910 w 3536910"/>
                <a:gd name="connsiteY2" fmla="*/ 0 h 1969044"/>
                <a:gd name="connsiteX3" fmla="*/ 1065624 w 3536910"/>
                <a:gd name="connsiteY3" fmla="*/ 1093832 h 1969044"/>
                <a:gd name="connsiteX4" fmla="*/ 0 w 3536910"/>
                <a:gd name="connsiteY4" fmla="*/ 1969044 h 1969044"/>
                <a:gd name="connsiteX0" fmla="*/ 0 w 3536910"/>
                <a:gd name="connsiteY0" fmla="*/ 3618412 h 3618412"/>
                <a:gd name="connsiteX1" fmla="*/ 2210028 w 3536910"/>
                <a:gd name="connsiteY1" fmla="*/ 2446203 h 3618412"/>
                <a:gd name="connsiteX2" fmla="*/ 3536910 w 3536910"/>
                <a:gd name="connsiteY2" fmla="*/ 1649368 h 3618412"/>
                <a:gd name="connsiteX3" fmla="*/ 2202092 w 3536910"/>
                <a:gd name="connsiteY3" fmla="*/ 0 h 3618412"/>
                <a:gd name="connsiteX4" fmla="*/ 0 w 3536910"/>
                <a:gd name="connsiteY4" fmla="*/ 3618412 h 3618412"/>
                <a:gd name="connsiteX0" fmla="*/ 0 w 2661699"/>
                <a:gd name="connsiteY0" fmla="*/ 757646 h 2446203"/>
                <a:gd name="connsiteX1" fmla="*/ 1334817 w 2661699"/>
                <a:gd name="connsiteY1" fmla="*/ 2446203 h 2446203"/>
                <a:gd name="connsiteX2" fmla="*/ 2661699 w 2661699"/>
                <a:gd name="connsiteY2" fmla="*/ 1649368 h 2446203"/>
                <a:gd name="connsiteX3" fmla="*/ 1326881 w 2661699"/>
                <a:gd name="connsiteY3" fmla="*/ 0 h 2446203"/>
                <a:gd name="connsiteX4" fmla="*/ 0 w 2661699"/>
                <a:gd name="connsiteY4" fmla="*/ 757646 h 2446203"/>
                <a:gd name="connsiteX0" fmla="*/ 0 w 2727014"/>
                <a:gd name="connsiteY0" fmla="*/ 757646 h 2446203"/>
                <a:gd name="connsiteX1" fmla="*/ 1334817 w 2727014"/>
                <a:gd name="connsiteY1" fmla="*/ 2446203 h 2446203"/>
                <a:gd name="connsiteX2" fmla="*/ 2727014 w 2727014"/>
                <a:gd name="connsiteY2" fmla="*/ 1218294 h 2446203"/>
                <a:gd name="connsiteX3" fmla="*/ 1326881 w 2727014"/>
                <a:gd name="connsiteY3" fmla="*/ 0 h 2446203"/>
                <a:gd name="connsiteX4" fmla="*/ 0 w 2727014"/>
                <a:gd name="connsiteY4" fmla="*/ 757646 h 2446203"/>
                <a:gd name="connsiteX0" fmla="*/ 0 w 2727014"/>
                <a:gd name="connsiteY0" fmla="*/ 757646 h 2067381"/>
                <a:gd name="connsiteX1" fmla="*/ 1713640 w 2727014"/>
                <a:gd name="connsiteY1" fmla="*/ 2067381 h 2067381"/>
                <a:gd name="connsiteX2" fmla="*/ 2727014 w 2727014"/>
                <a:gd name="connsiteY2" fmla="*/ 1218294 h 2067381"/>
                <a:gd name="connsiteX3" fmla="*/ 1326881 w 2727014"/>
                <a:gd name="connsiteY3" fmla="*/ 0 h 2067381"/>
                <a:gd name="connsiteX4" fmla="*/ 0 w 2727014"/>
                <a:gd name="connsiteY4" fmla="*/ 757646 h 2067381"/>
                <a:gd name="connsiteX0" fmla="*/ 0 w 2727014"/>
                <a:gd name="connsiteY0" fmla="*/ 757646 h 2067381"/>
                <a:gd name="connsiteX1" fmla="*/ 1360943 w 2727014"/>
                <a:gd name="connsiteY1" fmla="*/ 2067381 h 2067381"/>
                <a:gd name="connsiteX2" fmla="*/ 2727014 w 2727014"/>
                <a:gd name="connsiteY2" fmla="*/ 1218294 h 2067381"/>
                <a:gd name="connsiteX3" fmla="*/ 1326881 w 2727014"/>
                <a:gd name="connsiteY3" fmla="*/ 0 h 2067381"/>
                <a:gd name="connsiteX4" fmla="*/ 0 w 2727014"/>
                <a:gd name="connsiteY4" fmla="*/ 757646 h 2067381"/>
                <a:gd name="connsiteX0" fmla="*/ 0 w 2727014"/>
                <a:gd name="connsiteY0" fmla="*/ 796834 h 2106569"/>
                <a:gd name="connsiteX1" fmla="*/ 1360943 w 2727014"/>
                <a:gd name="connsiteY1" fmla="*/ 2106569 h 2106569"/>
                <a:gd name="connsiteX2" fmla="*/ 2727014 w 2727014"/>
                <a:gd name="connsiteY2" fmla="*/ 1257482 h 2106569"/>
                <a:gd name="connsiteX3" fmla="*/ 1326881 w 2727014"/>
                <a:gd name="connsiteY3" fmla="*/ 0 h 2106569"/>
                <a:gd name="connsiteX4" fmla="*/ 0 w 2727014"/>
                <a:gd name="connsiteY4" fmla="*/ 796834 h 2106569"/>
                <a:gd name="connsiteX0" fmla="*/ 0 w 2727014"/>
                <a:gd name="connsiteY0" fmla="*/ 796834 h 2093507"/>
                <a:gd name="connsiteX1" fmla="*/ 1844268 w 2727014"/>
                <a:gd name="connsiteY1" fmla="*/ 2093507 h 2093507"/>
                <a:gd name="connsiteX2" fmla="*/ 2727014 w 2727014"/>
                <a:gd name="connsiteY2" fmla="*/ 1257482 h 2093507"/>
                <a:gd name="connsiteX3" fmla="*/ 1326881 w 2727014"/>
                <a:gd name="connsiteY3" fmla="*/ 0 h 2093507"/>
                <a:gd name="connsiteX4" fmla="*/ 0 w 2727014"/>
                <a:gd name="connsiteY4" fmla="*/ 796834 h 2093507"/>
                <a:gd name="connsiteX0" fmla="*/ 0 w 3184214"/>
                <a:gd name="connsiteY0" fmla="*/ 796834 h 2093507"/>
                <a:gd name="connsiteX1" fmla="*/ 1844268 w 3184214"/>
                <a:gd name="connsiteY1" fmla="*/ 2093507 h 2093507"/>
                <a:gd name="connsiteX2" fmla="*/ 3184214 w 3184214"/>
                <a:gd name="connsiteY2" fmla="*/ 1283608 h 2093507"/>
                <a:gd name="connsiteX3" fmla="*/ 1326881 w 3184214"/>
                <a:gd name="connsiteY3" fmla="*/ 0 h 2093507"/>
                <a:gd name="connsiteX4" fmla="*/ 0 w 3184214"/>
                <a:gd name="connsiteY4" fmla="*/ 796834 h 2093507"/>
                <a:gd name="connsiteX0" fmla="*/ 0 w 2988271"/>
                <a:gd name="connsiteY0" fmla="*/ 796834 h 2093507"/>
                <a:gd name="connsiteX1" fmla="*/ 1844268 w 2988271"/>
                <a:gd name="connsiteY1" fmla="*/ 2093507 h 2093507"/>
                <a:gd name="connsiteX2" fmla="*/ 2988271 w 2988271"/>
                <a:gd name="connsiteY2" fmla="*/ 1283608 h 2093507"/>
                <a:gd name="connsiteX3" fmla="*/ 1326881 w 2988271"/>
                <a:gd name="connsiteY3" fmla="*/ 0 h 2093507"/>
                <a:gd name="connsiteX4" fmla="*/ 0 w 2988271"/>
                <a:gd name="connsiteY4" fmla="*/ 796834 h 2093507"/>
                <a:gd name="connsiteX0" fmla="*/ 0 w 2988271"/>
                <a:gd name="connsiteY0" fmla="*/ 796834 h 2093507"/>
                <a:gd name="connsiteX1" fmla="*/ 1778953 w 2988271"/>
                <a:gd name="connsiteY1" fmla="*/ 2093507 h 2093507"/>
                <a:gd name="connsiteX2" fmla="*/ 2988271 w 2988271"/>
                <a:gd name="connsiteY2" fmla="*/ 1283608 h 2093507"/>
                <a:gd name="connsiteX3" fmla="*/ 1326881 w 2988271"/>
                <a:gd name="connsiteY3" fmla="*/ 0 h 2093507"/>
                <a:gd name="connsiteX4" fmla="*/ 0 w 2988271"/>
                <a:gd name="connsiteY4" fmla="*/ 796834 h 2093507"/>
                <a:gd name="connsiteX0" fmla="*/ 0 w 3133500"/>
                <a:gd name="connsiteY0" fmla="*/ 796834 h 2093507"/>
                <a:gd name="connsiteX1" fmla="*/ 1778953 w 3133500"/>
                <a:gd name="connsiteY1" fmla="*/ 2093507 h 2093507"/>
                <a:gd name="connsiteX2" fmla="*/ 3133500 w 3133500"/>
                <a:gd name="connsiteY2" fmla="*/ 1307927 h 2093507"/>
                <a:gd name="connsiteX3" fmla="*/ 1326881 w 3133500"/>
                <a:gd name="connsiteY3" fmla="*/ 0 h 2093507"/>
                <a:gd name="connsiteX4" fmla="*/ 0 w 3133500"/>
                <a:gd name="connsiteY4" fmla="*/ 796834 h 2093507"/>
                <a:gd name="connsiteX0" fmla="*/ 0 w 3133500"/>
                <a:gd name="connsiteY0" fmla="*/ 796834 h 2093507"/>
                <a:gd name="connsiteX1" fmla="*/ 1778953 w 3133500"/>
                <a:gd name="connsiteY1" fmla="*/ 2093507 h 2093507"/>
                <a:gd name="connsiteX2" fmla="*/ 3133500 w 3133500"/>
                <a:gd name="connsiteY2" fmla="*/ 1283608 h 2093507"/>
                <a:gd name="connsiteX3" fmla="*/ 1326881 w 3133500"/>
                <a:gd name="connsiteY3" fmla="*/ 0 h 2093507"/>
                <a:gd name="connsiteX4" fmla="*/ 0 w 3133500"/>
                <a:gd name="connsiteY4" fmla="*/ 796834 h 209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3500" h="2093507">
                  <a:moveTo>
                    <a:pt x="0" y="796834"/>
                  </a:moveTo>
                  <a:lnTo>
                    <a:pt x="1778953" y="2093507"/>
                  </a:lnTo>
                  <a:lnTo>
                    <a:pt x="3133500" y="1283608"/>
                  </a:lnTo>
                  <a:lnTo>
                    <a:pt x="1326881" y="0"/>
                  </a:lnTo>
                  <a:lnTo>
                    <a:pt x="0" y="796834"/>
                  </a:lnTo>
                  <a:close/>
                </a:path>
              </a:pathLst>
            </a:custGeom>
            <a:solidFill>
              <a:srgbClr val="99CCFF">
                <a:alpha val="30196"/>
              </a:srgb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Параллелограмм 4"/>
            <p:cNvSpPr/>
            <p:nvPr/>
          </p:nvSpPr>
          <p:spPr>
            <a:xfrm>
              <a:off x="1875485" y="2332875"/>
              <a:ext cx="4399609" cy="329266"/>
            </a:xfrm>
            <a:custGeom>
              <a:avLst/>
              <a:gdLst>
                <a:gd name="connsiteX0" fmla="*/ 0 w 6948000"/>
                <a:gd name="connsiteY0" fmla="*/ 1620000 h 1620000"/>
                <a:gd name="connsiteX1" fmla="*/ 405000 w 6948000"/>
                <a:gd name="connsiteY1" fmla="*/ 0 h 1620000"/>
                <a:gd name="connsiteX2" fmla="*/ 6948000 w 6948000"/>
                <a:gd name="connsiteY2" fmla="*/ 0 h 1620000"/>
                <a:gd name="connsiteX3" fmla="*/ 6543000 w 6948000"/>
                <a:gd name="connsiteY3" fmla="*/ 1620000 h 1620000"/>
                <a:gd name="connsiteX4" fmla="*/ 0 w 6948000"/>
                <a:gd name="connsiteY4" fmla="*/ 1620000 h 1620000"/>
                <a:gd name="connsiteX0" fmla="*/ 0 w 6948000"/>
                <a:gd name="connsiteY0" fmla="*/ 1620000 h 1620000"/>
                <a:gd name="connsiteX1" fmla="*/ 405000 w 6948000"/>
                <a:gd name="connsiteY1" fmla="*/ 26126 h 1620000"/>
                <a:gd name="connsiteX2" fmla="*/ 6948000 w 6948000"/>
                <a:gd name="connsiteY2" fmla="*/ 0 h 1620000"/>
                <a:gd name="connsiteX3" fmla="*/ 6543000 w 6948000"/>
                <a:gd name="connsiteY3" fmla="*/ 1620000 h 1620000"/>
                <a:gd name="connsiteX4" fmla="*/ 0 w 6948000"/>
                <a:gd name="connsiteY4" fmla="*/ 1620000 h 1620000"/>
                <a:gd name="connsiteX0" fmla="*/ 0 w 6948000"/>
                <a:gd name="connsiteY0" fmla="*/ 1620000 h 1620000"/>
                <a:gd name="connsiteX1" fmla="*/ 405000 w 6948000"/>
                <a:gd name="connsiteY1" fmla="*/ 26126 h 1620000"/>
                <a:gd name="connsiteX2" fmla="*/ 6948000 w 6948000"/>
                <a:gd name="connsiteY2" fmla="*/ 0 h 1620000"/>
                <a:gd name="connsiteX3" fmla="*/ 6543000 w 6948000"/>
                <a:gd name="connsiteY3" fmla="*/ 1620000 h 1620000"/>
                <a:gd name="connsiteX4" fmla="*/ 0 w 6948000"/>
                <a:gd name="connsiteY4" fmla="*/ 1620000 h 1620000"/>
                <a:gd name="connsiteX0" fmla="*/ 0 w 6948000"/>
                <a:gd name="connsiteY0" fmla="*/ 1620000 h 1620000"/>
                <a:gd name="connsiteX1" fmla="*/ 1254085 w 6948000"/>
                <a:gd name="connsiteY1" fmla="*/ 796835 h 1620000"/>
                <a:gd name="connsiteX2" fmla="*/ 6948000 w 6948000"/>
                <a:gd name="connsiteY2" fmla="*/ 0 h 1620000"/>
                <a:gd name="connsiteX3" fmla="*/ 6543000 w 6948000"/>
                <a:gd name="connsiteY3" fmla="*/ 1620000 h 1620000"/>
                <a:gd name="connsiteX4" fmla="*/ 0 w 6948000"/>
                <a:gd name="connsiteY4" fmla="*/ 1620000 h 1620000"/>
                <a:gd name="connsiteX0" fmla="*/ 0 w 7509703"/>
                <a:gd name="connsiteY0" fmla="*/ 823165 h 823165"/>
                <a:gd name="connsiteX1" fmla="*/ 1254085 w 7509703"/>
                <a:gd name="connsiteY1" fmla="*/ 0 h 823165"/>
                <a:gd name="connsiteX2" fmla="*/ 7509703 w 7509703"/>
                <a:gd name="connsiteY2" fmla="*/ 52250 h 823165"/>
                <a:gd name="connsiteX3" fmla="*/ 6543000 w 7509703"/>
                <a:gd name="connsiteY3" fmla="*/ 823165 h 823165"/>
                <a:gd name="connsiteX4" fmla="*/ 0 w 7509703"/>
                <a:gd name="connsiteY4" fmla="*/ 823165 h 823165"/>
                <a:gd name="connsiteX0" fmla="*/ 0 w 7522766"/>
                <a:gd name="connsiteY0" fmla="*/ 823165 h 823165"/>
                <a:gd name="connsiteX1" fmla="*/ 1254085 w 7522766"/>
                <a:gd name="connsiteY1" fmla="*/ 0 h 823165"/>
                <a:gd name="connsiteX2" fmla="*/ 7522766 w 7522766"/>
                <a:gd name="connsiteY2" fmla="*/ 26124 h 823165"/>
                <a:gd name="connsiteX3" fmla="*/ 6543000 w 7522766"/>
                <a:gd name="connsiteY3" fmla="*/ 823165 h 823165"/>
                <a:gd name="connsiteX4" fmla="*/ 0 w 7522766"/>
                <a:gd name="connsiteY4" fmla="*/ 823165 h 823165"/>
                <a:gd name="connsiteX0" fmla="*/ 0 w 7640332"/>
                <a:gd name="connsiteY0" fmla="*/ 823165 h 823165"/>
                <a:gd name="connsiteX1" fmla="*/ 1254085 w 7640332"/>
                <a:gd name="connsiteY1" fmla="*/ 0 h 823165"/>
                <a:gd name="connsiteX2" fmla="*/ 7640332 w 7640332"/>
                <a:gd name="connsiteY2" fmla="*/ 26124 h 823165"/>
                <a:gd name="connsiteX3" fmla="*/ 6543000 w 7640332"/>
                <a:gd name="connsiteY3" fmla="*/ 823165 h 823165"/>
                <a:gd name="connsiteX4" fmla="*/ 0 w 7640332"/>
                <a:gd name="connsiteY4" fmla="*/ 823165 h 823165"/>
                <a:gd name="connsiteX0" fmla="*/ 0 w 7823212"/>
                <a:gd name="connsiteY0" fmla="*/ 823166 h 823166"/>
                <a:gd name="connsiteX1" fmla="*/ 1254085 w 7823212"/>
                <a:gd name="connsiteY1" fmla="*/ 1 h 823166"/>
                <a:gd name="connsiteX2" fmla="*/ 7823212 w 7823212"/>
                <a:gd name="connsiteY2" fmla="*/ 0 h 823166"/>
                <a:gd name="connsiteX3" fmla="*/ 6543000 w 7823212"/>
                <a:gd name="connsiteY3" fmla="*/ 823166 h 823166"/>
                <a:gd name="connsiteX4" fmla="*/ 0 w 7823212"/>
                <a:gd name="connsiteY4" fmla="*/ 823166 h 82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23212" h="823166">
                  <a:moveTo>
                    <a:pt x="0" y="823166"/>
                  </a:moveTo>
                  <a:lnTo>
                    <a:pt x="1254085" y="1"/>
                  </a:lnTo>
                  <a:lnTo>
                    <a:pt x="7823212" y="0"/>
                  </a:lnTo>
                  <a:lnTo>
                    <a:pt x="6543000" y="823166"/>
                  </a:lnTo>
                  <a:lnTo>
                    <a:pt x="0" y="823166"/>
                  </a:lnTo>
                  <a:close/>
                </a:path>
              </a:pathLst>
            </a:custGeom>
            <a:solidFill>
              <a:srgbClr val="CC99FF">
                <a:alpha val="30196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49234" y="4317584"/>
              <a:ext cx="2073979" cy="282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50" i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наклонная ударная волна</a:t>
              </a:r>
              <a:endParaRPr lang="ru-RU" sz="105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flipV="1">
              <a:off x="3025242" y="3446856"/>
              <a:ext cx="0" cy="900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Группа 36"/>
            <p:cNvGrpSpPr/>
            <p:nvPr/>
          </p:nvGrpSpPr>
          <p:grpSpPr>
            <a:xfrm>
              <a:off x="7177335" y="2172532"/>
              <a:ext cx="1427113" cy="1707516"/>
              <a:chOff x="7717395" y="2172532"/>
              <a:chExt cx="1427113" cy="1707516"/>
            </a:xfrm>
          </p:grpSpPr>
          <p:sp>
            <p:nvSpPr>
              <p:cNvPr id="58" name="Параллелограмм 57"/>
              <p:cNvSpPr/>
              <p:nvPr/>
            </p:nvSpPr>
            <p:spPr>
              <a:xfrm rot="5400000" flipH="1">
                <a:off x="7381786" y="2508141"/>
                <a:ext cx="1707516" cy="1036298"/>
              </a:xfrm>
              <a:prstGeom prst="parallelogram">
                <a:avLst>
                  <a:gd name="adj" fmla="val 64593"/>
                </a:avLst>
              </a:prstGeom>
              <a:solidFill>
                <a:schemeClr val="accent1">
                  <a:lumMod val="75000"/>
                  <a:alpha val="54902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9" name="Группа 58"/>
              <p:cNvGrpSpPr/>
              <p:nvPr/>
            </p:nvGrpSpPr>
            <p:grpSpPr>
              <a:xfrm>
                <a:off x="7950908" y="2653820"/>
                <a:ext cx="1193600" cy="372931"/>
                <a:chOff x="7950908" y="2653820"/>
                <a:chExt cx="1193600" cy="372931"/>
              </a:xfrm>
            </p:grpSpPr>
            <p:sp>
              <p:nvSpPr>
                <p:cNvPr id="60" name="TextBox 59"/>
                <p:cNvSpPr txBox="1"/>
                <p:nvPr/>
              </p:nvSpPr>
              <p:spPr>
                <a:xfrm>
                  <a:off x="7950908" y="2653820"/>
                  <a:ext cx="5699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b="1" dirty="0" smtClean="0">
                      <a:solidFill>
                        <a:schemeClr val="accent1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УВ</a:t>
                  </a:r>
                  <a:endParaRPr lang="ru-RU" b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1" name="Прямая со стрелкой 60"/>
                <p:cNvCxnSpPr/>
                <p:nvPr/>
              </p:nvCxnSpPr>
              <p:spPr>
                <a:xfrm>
                  <a:off x="8329463" y="3026751"/>
                  <a:ext cx="815045" cy="0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8" name="Параллелограмм 4"/>
            <p:cNvSpPr/>
            <p:nvPr/>
          </p:nvSpPr>
          <p:spPr>
            <a:xfrm>
              <a:off x="729866" y="2173118"/>
              <a:ext cx="7295453" cy="648805"/>
            </a:xfrm>
            <a:custGeom>
              <a:avLst/>
              <a:gdLst>
                <a:gd name="connsiteX0" fmla="*/ 0 w 6948000"/>
                <a:gd name="connsiteY0" fmla="*/ 1620000 h 1620000"/>
                <a:gd name="connsiteX1" fmla="*/ 405000 w 6948000"/>
                <a:gd name="connsiteY1" fmla="*/ 0 h 1620000"/>
                <a:gd name="connsiteX2" fmla="*/ 6948000 w 6948000"/>
                <a:gd name="connsiteY2" fmla="*/ 0 h 1620000"/>
                <a:gd name="connsiteX3" fmla="*/ 6543000 w 6948000"/>
                <a:gd name="connsiteY3" fmla="*/ 1620000 h 1620000"/>
                <a:gd name="connsiteX4" fmla="*/ 0 w 6948000"/>
                <a:gd name="connsiteY4" fmla="*/ 1620000 h 1620000"/>
                <a:gd name="connsiteX0" fmla="*/ 0 w 6948000"/>
                <a:gd name="connsiteY0" fmla="*/ 1620000 h 1620000"/>
                <a:gd name="connsiteX1" fmla="*/ 405000 w 6948000"/>
                <a:gd name="connsiteY1" fmla="*/ 26126 h 1620000"/>
                <a:gd name="connsiteX2" fmla="*/ 6948000 w 6948000"/>
                <a:gd name="connsiteY2" fmla="*/ 0 h 1620000"/>
                <a:gd name="connsiteX3" fmla="*/ 6543000 w 6948000"/>
                <a:gd name="connsiteY3" fmla="*/ 1620000 h 1620000"/>
                <a:gd name="connsiteX4" fmla="*/ 0 w 6948000"/>
                <a:gd name="connsiteY4" fmla="*/ 1620000 h 1620000"/>
                <a:gd name="connsiteX0" fmla="*/ 0 w 6948000"/>
                <a:gd name="connsiteY0" fmla="*/ 1620000 h 1620000"/>
                <a:gd name="connsiteX1" fmla="*/ 405000 w 6948000"/>
                <a:gd name="connsiteY1" fmla="*/ 26126 h 1620000"/>
                <a:gd name="connsiteX2" fmla="*/ 6948000 w 6948000"/>
                <a:gd name="connsiteY2" fmla="*/ 0 h 1620000"/>
                <a:gd name="connsiteX3" fmla="*/ 6543000 w 6948000"/>
                <a:gd name="connsiteY3" fmla="*/ 1620000 h 1620000"/>
                <a:gd name="connsiteX4" fmla="*/ 0 w 6948000"/>
                <a:gd name="connsiteY4" fmla="*/ 1620000 h 1620000"/>
                <a:gd name="connsiteX0" fmla="*/ 0 w 6948000"/>
                <a:gd name="connsiteY0" fmla="*/ 1620000 h 1620000"/>
                <a:gd name="connsiteX1" fmla="*/ 1254085 w 6948000"/>
                <a:gd name="connsiteY1" fmla="*/ 796835 h 1620000"/>
                <a:gd name="connsiteX2" fmla="*/ 6948000 w 6948000"/>
                <a:gd name="connsiteY2" fmla="*/ 0 h 1620000"/>
                <a:gd name="connsiteX3" fmla="*/ 6543000 w 6948000"/>
                <a:gd name="connsiteY3" fmla="*/ 1620000 h 1620000"/>
                <a:gd name="connsiteX4" fmla="*/ 0 w 6948000"/>
                <a:gd name="connsiteY4" fmla="*/ 1620000 h 1620000"/>
                <a:gd name="connsiteX0" fmla="*/ 0 w 7509703"/>
                <a:gd name="connsiteY0" fmla="*/ 823165 h 823165"/>
                <a:gd name="connsiteX1" fmla="*/ 1254085 w 7509703"/>
                <a:gd name="connsiteY1" fmla="*/ 0 h 823165"/>
                <a:gd name="connsiteX2" fmla="*/ 7509703 w 7509703"/>
                <a:gd name="connsiteY2" fmla="*/ 52250 h 823165"/>
                <a:gd name="connsiteX3" fmla="*/ 6543000 w 7509703"/>
                <a:gd name="connsiteY3" fmla="*/ 823165 h 823165"/>
                <a:gd name="connsiteX4" fmla="*/ 0 w 7509703"/>
                <a:gd name="connsiteY4" fmla="*/ 823165 h 823165"/>
                <a:gd name="connsiteX0" fmla="*/ 0 w 7522766"/>
                <a:gd name="connsiteY0" fmla="*/ 823165 h 823165"/>
                <a:gd name="connsiteX1" fmla="*/ 1254085 w 7522766"/>
                <a:gd name="connsiteY1" fmla="*/ 0 h 823165"/>
                <a:gd name="connsiteX2" fmla="*/ 7522766 w 7522766"/>
                <a:gd name="connsiteY2" fmla="*/ 26124 h 823165"/>
                <a:gd name="connsiteX3" fmla="*/ 6543000 w 7522766"/>
                <a:gd name="connsiteY3" fmla="*/ 823165 h 823165"/>
                <a:gd name="connsiteX4" fmla="*/ 0 w 7522766"/>
                <a:gd name="connsiteY4" fmla="*/ 823165 h 823165"/>
                <a:gd name="connsiteX0" fmla="*/ 0 w 7640332"/>
                <a:gd name="connsiteY0" fmla="*/ 823165 h 823165"/>
                <a:gd name="connsiteX1" fmla="*/ 1254085 w 7640332"/>
                <a:gd name="connsiteY1" fmla="*/ 0 h 823165"/>
                <a:gd name="connsiteX2" fmla="*/ 7640332 w 7640332"/>
                <a:gd name="connsiteY2" fmla="*/ 26124 h 823165"/>
                <a:gd name="connsiteX3" fmla="*/ 6543000 w 7640332"/>
                <a:gd name="connsiteY3" fmla="*/ 823165 h 823165"/>
                <a:gd name="connsiteX4" fmla="*/ 0 w 7640332"/>
                <a:gd name="connsiteY4" fmla="*/ 823165 h 823165"/>
                <a:gd name="connsiteX0" fmla="*/ 0 w 7823212"/>
                <a:gd name="connsiteY0" fmla="*/ 823166 h 823166"/>
                <a:gd name="connsiteX1" fmla="*/ 1254085 w 7823212"/>
                <a:gd name="connsiteY1" fmla="*/ 1 h 823166"/>
                <a:gd name="connsiteX2" fmla="*/ 7823212 w 7823212"/>
                <a:gd name="connsiteY2" fmla="*/ 0 h 823166"/>
                <a:gd name="connsiteX3" fmla="*/ 6543000 w 7823212"/>
                <a:gd name="connsiteY3" fmla="*/ 823166 h 823166"/>
                <a:gd name="connsiteX4" fmla="*/ 0 w 7823212"/>
                <a:gd name="connsiteY4" fmla="*/ 823166 h 823166"/>
                <a:gd name="connsiteX0" fmla="*/ 0 w 7522676"/>
                <a:gd name="connsiteY0" fmla="*/ 823166 h 823166"/>
                <a:gd name="connsiteX1" fmla="*/ 953549 w 7522676"/>
                <a:gd name="connsiteY1" fmla="*/ 1 h 823166"/>
                <a:gd name="connsiteX2" fmla="*/ 7522676 w 7522676"/>
                <a:gd name="connsiteY2" fmla="*/ 0 h 823166"/>
                <a:gd name="connsiteX3" fmla="*/ 6242464 w 7522676"/>
                <a:gd name="connsiteY3" fmla="*/ 823166 h 823166"/>
                <a:gd name="connsiteX4" fmla="*/ 0 w 7522676"/>
                <a:gd name="connsiteY4" fmla="*/ 823166 h 823166"/>
                <a:gd name="connsiteX0" fmla="*/ 0 w 7522676"/>
                <a:gd name="connsiteY0" fmla="*/ 823166 h 823166"/>
                <a:gd name="connsiteX1" fmla="*/ 1003932 w 7522676"/>
                <a:gd name="connsiteY1" fmla="*/ 12161 h 823166"/>
                <a:gd name="connsiteX2" fmla="*/ 7522676 w 7522676"/>
                <a:gd name="connsiteY2" fmla="*/ 0 h 823166"/>
                <a:gd name="connsiteX3" fmla="*/ 6242464 w 7522676"/>
                <a:gd name="connsiteY3" fmla="*/ 823166 h 823166"/>
                <a:gd name="connsiteX4" fmla="*/ 0 w 7522676"/>
                <a:gd name="connsiteY4" fmla="*/ 823166 h 823166"/>
                <a:gd name="connsiteX0" fmla="*/ 0 w 7331217"/>
                <a:gd name="connsiteY0" fmla="*/ 811006 h 811006"/>
                <a:gd name="connsiteX1" fmla="*/ 1003932 w 7331217"/>
                <a:gd name="connsiteY1" fmla="*/ 1 h 811006"/>
                <a:gd name="connsiteX2" fmla="*/ 7331217 w 7331217"/>
                <a:gd name="connsiteY2" fmla="*/ 0 h 811006"/>
                <a:gd name="connsiteX3" fmla="*/ 6242464 w 7331217"/>
                <a:gd name="connsiteY3" fmla="*/ 811006 h 811006"/>
                <a:gd name="connsiteX4" fmla="*/ 0 w 7331217"/>
                <a:gd name="connsiteY4" fmla="*/ 811006 h 811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1217" h="811006">
                  <a:moveTo>
                    <a:pt x="0" y="811006"/>
                  </a:moveTo>
                  <a:lnTo>
                    <a:pt x="1003932" y="1"/>
                  </a:lnTo>
                  <a:lnTo>
                    <a:pt x="7331217" y="0"/>
                  </a:lnTo>
                  <a:lnTo>
                    <a:pt x="6242464" y="811006"/>
                  </a:lnTo>
                  <a:lnTo>
                    <a:pt x="0" y="811006"/>
                  </a:lnTo>
                  <a:close/>
                </a:path>
              </a:pathLst>
            </a:custGeom>
            <a:noFill/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Прямая со стрелкой 38"/>
            <p:cNvCxnSpPr>
              <a:cxnSpLocks/>
            </p:cNvCxnSpPr>
            <p:nvPr/>
          </p:nvCxnSpPr>
          <p:spPr>
            <a:xfrm flipV="1">
              <a:off x="2109601" y="3912788"/>
              <a:ext cx="0" cy="396000"/>
            </a:xfrm>
            <a:prstGeom prst="straightConnector1">
              <a:avLst/>
            </a:prstGeom>
            <a:ln w="9525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47"/>
            <p:cNvGrpSpPr>
              <a:grpSpLocks/>
            </p:cNvGrpSpPr>
            <p:nvPr/>
          </p:nvGrpSpPr>
          <p:grpSpPr bwMode="auto">
            <a:xfrm>
              <a:off x="1327656" y="2894670"/>
              <a:ext cx="1957766" cy="1328337"/>
              <a:chOff x="5347" y="1375"/>
              <a:chExt cx="2897" cy="1368"/>
            </a:xfrm>
          </p:grpSpPr>
          <p:sp>
            <p:nvSpPr>
              <p:cNvPr id="51" name="Text Box 48"/>
              <p:cNvSpPr txBox="1">
                <a:spLocks noChangeArrowheads="1"/>
              </p:cNvSpPr>
              <p:nvPr/>
            </p:nvSpPr>
            <p:spPr bwMode="auto">
              <a:xfrm>
                <a:off x="6048" y="1375"/>
                <a:ext cx="373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endParaRPr lang="ru-RU" altLang="ru-RU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 Box 49"/>
              <p:cNvSpPr txBox="1">
                <a:spLocks noChangeArrowheads="1"/>
              </p:cNvSpPr>
              <p:nvPr/>
            </p:nvSpPr>
            <p:spPr bwMode="auto">
              <a:xfrm>
                <a:off x="7926" y="2359"/>
                <a:ext cx="318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ru-RU" altLang="ru-RU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3" name="Group 50"/>
              <p:cNvGrpSpPr>
                <a:grpSpLocks/>
              </p:cNvGrpSpPr>
              <p:nvPr/>
            </p:nvGrpSpPr>
            <p:grpSpPr bwMode="auto">
              <a:xfrm>
                <a:off x="5537" y="1527"/>
                <a:ext cx="2631" cy="1216"/>
                <a:chOff x="4858" y="1887"/>
                <a:chExt cx="2631" cy="1216"/>
              </a:xfrm>
            </p:grpSpPr>
            <p:sp>
              <p:nvSpPr>
                <p:cNvPr id="55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5717" y="1887"/>
                  <a:ext cx="0" cy="8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Line 52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858" y="2731"/>
                  <a:ext cx="852" cy="3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>
                    <a:ln>
                      <a:solidFill>
                        <a:schemeClr val="tx1"/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5731" y="2733"/>
                  <a:ext cx="175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4" name="Text Box 54"/>
              <p:cNvSpPr txBox="1">
                <a:spLocks noChangeArrowheads="1"/>
              </p:cNvSpPr>
              <p:nvPr/>
            </p:nvSpPr>
            <p:spPr bwMode="auto">
              <a:xfrm>
                <a:off x="5347" y="2413"/>
                <a:ext cx="440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endParaRPr lang="ru-RU" altLang="ru-RU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463325" y="4330080"/>
              <a:ext cx="2286917" cy="282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50" i="1" dirty="0" smtClean="0">
                  <a:solidFill>
                    <a:srgbClr val="648FC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отраженная ударная волна</a:t>
              </a:r>
              <a:endParaRPr lang="ru-RU" sz="1050" i="1" dirty="0">
                <a:solidFill>
                  <a:srgbClr val="648FC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Прямая со стрелкой 41"/>
            <p:cNvCxnSpPr/>
            <p:nvPr/>
          </p:nvCxnSpPr>
          <p:spPr>
            <a:xfrm flipV="1">
              <a:off x="4593288" y="3645108"/>
              <a:ext cx="0" cy="720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996545" y="1946087"/>
              <a:ext cx="6723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 smtClean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 мм</a:t>
              </a:r>
              <a:endParaRPr lang="ru-RU" sz="1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Параллелограмм 10"/>
            <p:cNvSpPr/>
            <p:nvPr/>
          </p:nvSpPr>
          <p:spPr>
            <a:xfrm>
              <a:off x="4860032" y="2793237"/>
              <a:ext cx="1604246" cy="1101181"/>
            </a:xfrm>
            <a:custGeom>
              <a:avLst/>
              <a:gdLst>
                <a:gd name="connsiteX0" fmla="*/ 0 w 1512168"/>
                <a:gd name="connsiteY0" fmla="*/ 1368152 h 1368152"/>
                <a:gd name="connsiteX1" fmla="*/ 707800 w 1512168"/>
                <a:gd name="connsiteY1" fmla="*/ 0 h 1368152"/>
                <a:gd name="connsiteX2" fmla="*/ 1512168 w 1512168"/>
                <a:gd name="connsiteY2" fmla="*/ 0 h 1368152"/>
                <a:gd name="connsiteX3" fmla="*/ 804368 w 1512168"/>
                <a:gd name="connsiteY3" fmla="*/ 1368152 h 1368152"/>
                <a:gd name="connsiteX4" fmla="*/ 0 w 1512168"/>
                <a:gd name="connsiteY4" fmla="*/ 1368152 h 1368152"/>
                <a:gd name="connsiteX0" fmla="*/ 0 w 1512168"/>
                <a:gd name="connsiteY0" fmla="*/ 1368152 h 1368152"/>
                <a:gd name="connsiteX1" fmla="*/ 707800 w 1512168"/>
                <a:gd name="connsiteY1" fmla="*/ 0 h 1368152"/>
                <a:gd name="connsiteX2" fmla="*/ 1512168 w 1512168"/>
                <a:gd name="connsiteY2" fmla="*/ 0 h 1368152"/>
                <a:gd name="connsiteX3" fmla="*/ 791305 w 1512168"/>
                <a:gd name="connsiteY3" fmla="*/ 910952 h 1368152"/>
                <a:gd name="connsiteX4" fmla="*/ 0 w 1512168"/>
                <a:gd name="connsiteY4" fmla="*/ 1368152 h 1368152"/>
                <a:gd name="connsiteX0" fmla="*/ 0 w 1433790"/>
                <a:gd name="connsiteY0" fmla="*/ 1616347 h 1616347"/>
                <a:gd name="connsiteX1" fmla="*/ 629422 w 1433790"/>
                <a:gd name="connsiteY1" fmla="*/ 0 h 1616347"/>
                <a:gd name="connsiteX2" fmla="*/ 1433790 w 1433790"/>
                <a:gd name="connsiteY2" fmla="*/ 0 h 1616347"/>
                <a:gd name="connsiteX3" fmla="*/ 712927 w 1433790"/>
                <a:gd name="connsiteY3" fmla="*/ 910952 h 1616347"/>
                <a:gd name="connsiteX4" fmla="*/ 0 w 1433790"/>
                <a:gd name="connsiteY4" fmla="*/ 1616347 h 1616347"/>
                <a:gd name="connsiteX0" fmla="*/ 0 w 1504633"/>
                <a:gd name="connsiteY0" fmla="*/ 1616347 h 1616347"/>
                <a:gd name="connsiteX1" fmla="*/ 1504633 w 1504633"/>
                <a:gd name="connsiteY1" fmla="*/ 496389 h 1616347"/>
                <a:gd name="connsiteX2" fmla="*/ 1433790 w 1504633"/>
                <a:gd name="connsiteY2" fmla="*/ 0 h 1616347"/>
                <a:gd name="connsiteX3" fmla="*/ 712927 w 1504633"/>
                <a:gd name="connsiteY3" fmla="*/ 910952 h 1616347"/>
                <a:gd name="connsiteX4" fmla="*/ 0 w 1504633"/>
                <a:gd name="connsiteY4" fmla="*/ 1616347 h 1616347"/>
                <a:gd name="connsiteX0" fmla="*/ 0 w 2183902"/>
                <a:gd name="connsiteY0" fmla="*/ 1511844 h 1511844"/>
                <a:gd name="connsiteX1" fmla="*/ 2183902 w 2183902"/>
                <a:gd name="connsiteY1" fmla="*/ 496389 h 1511844"/>
                <a:gd name="connsiteX2" fmla="*/ 2113059 w 2183902"/>
                <a:gd name="connsiteY2" fmla="*/ 0 h 1511844"/>
                <a:gd name="connsiteX3" fmla="*/ 1392196 w 2183902"/>
                <a:gd name="connsiteY3" fmla="*/ 910952 h 1511844"/>
                <a:gd name="connsiteX4" fmla="*/ 0 w 2183902"/>
                <a:gd name="connsiteY4" fmla="*/ 1511844 h 1511844"/>
                <a:gd name="connsiteX0" fmla="*/ 0 w 2183902"/>
                <a:gd name="connsiteY0" fmla="*/ 1511844 h 1511844"/>
                <a:gd name="connsiteX1" fmla="*/ 2183902 w 2183902"/>
                <a:gd name="connsiteY1" fmla="*/ 496389 h 1511844"/>
                <a:gd name="connsiteX2" fmla="*/ 2113059 w 2183902"/>
                <a:gd name="connsiteY2" fmla="*/ 0 h 1511844"/>
                <a:gd name="connsiteX3" fmla="*/ 1013373 w 2183902"/>
                <a:gd name="connsiteY3" fmla="*/ 649695 h 1511844"/>
                <a:gd name="connsiteX4" fmla="*/ 0 w 2183902"/>
                <a:gd name="connsiteY4" fmla="*/ 1511844 h 1511844"/>
                <a:gd name="connsiteX0" fmla="*/ 0 w 3536910"/>
                <a:gd name="connsiteY0" fmla="*/ 1969044 h 1969044"/>
                <a:gd name="connsiteX1" fmla="*/ 2183902 w 3536910"/>
                <a:gd name="connsiteY1" fmla="*/ 953589 h 1969044"/>
                <a:gd name="connsiteX2" fmla="*/ 3536910 w 3536910"/>
                <a:gd name="connsiteY2" fmla="*/ 0 h 1969044"/>
                <a:gd name="connsiteX3" fmla="*/ 1013373 w 3536910"/>
                <a:gd name="connsiteY3" fmla="*/ 1106895 h 1969044"/>
                <a:gd name="connsiteX4" fmla="*/ 0 w 3536910"/>
                <a:gd name="connsiteY4" fmla="*/ 1969044 h 1969044"/>
                <a:gd name="connsiteX0" fmla="*/ 0 w 3536910"/>
                <a:gd name="connsiteY0" fmla="*/ 1969044 h 1969044"/>
                <a:gd name="connsiteX1" fmla="*/ 2549662 w 3536910"/>
                <a:gd name="connsiteY1" fmla="*/ 783772 h 1969044"/>
                <a:gd name="connsiteX2" fmla="*/ 3536910 w 3536910"/>
                <a:gd name="connsiteY2" fmla="*/ 0 h 1969044"/>
                <a:gd name="connsiteX3" fmla="*/ 1013373 w 3536910"/>
                <a:gd name="connsiteY3" fmla="*/ 1106895 h 1969044"/>
                <a:gd name="connsiteX4" fmla="*/ 0 w 3536910"/>
                <a:gd name="connsiteY4" fmla="*/ 1969044 h 1969044"/>
                <a:gd name="connsiteX0" fmla="*/ 0 w 3536910"/>
                <a:gd name="connsiteY0" fmla="*/ 1969044 h 1969044"/>
                <a:gd name="connsiteX1" fmla="*/ 2549662 w 3536910"/>
                <a:gd name="connsiteY1" fmla="*/ 783772 h 1969044"/>
                <a:gd name="connsiteX2" fmla="*/ 3536910 w 3536910"/>
                <a:gd name="connsiteY2" fmla="*/ 0 h 1969044"/>
                <a:gd name="connsiteX3" fmla="*/ 987247 w 3536910"/>
                <a:gd name="connsiteY3" fmla="*/ 1211398 h 1969044"/>
                <a:gd name="connsiteX4" fmla="*/ 0 w 3536910"/>
                <a:gd name="connsiteY4" fmla="*/ 1969044 h 1969044"/>
                <a:gd name="connsiteX0" fmla="*/ 0 w 3536910"/>
                <a:gd name="connsiteY0" fmla="*/ 1969044 h 1969044"/>
                <a:gd name="connsiteX1" fmla="*/ 2549662 w 3536910"/>
                <a:gd name="connsiteY1" fmla="*/ 783772 h 1969044"/>
                <a:gd name="connsiteX2" fmla="*/ 3536910 w 3536910"/>
                <a:gd name="connsiteY2" fmla="*/ 0 h 1969044"/>
                <a:gd name="connsiteX3" fmla="*/ 1065624 w 3536910"/>
                <a:gd name="connsiteY3" fmla="*/ 1093832 h 1969044"/>
                <a:gd name="connsiteX4" fmla="*/ 0 w 3536910"/>
                <a:gd name="connsiteY4" fmla="*/ 1969044 h 1969044"/>
                <a:gd name="connsiteX0" fmla="*/ 0 w 3536910"/>
                <a:gd name="connsiteY0" fmla="*/ 1969044 h 1969044"/>
                <a:gd name="connsiteX1" fmla="*/ 2210028 w 3536910"/>
                <a:gd name="connsiteY1" fmla="*/ 796835 h 1969044"/>
                <a:gd name="connsiteX2" fmla="*/ 3536910 w 3536910"/>
                <a:gd name="connsiteY2" fmla="*/ 0 h 1969044"/>
                <a:gd name="connsiteX3" fmla="*/ 1065624 w 3536910"/>
                <a:gd name="connsiteY3" fmla="*/ 1093832 h 1969044"/>
                <a:gd name="connsiteX4" fmla="*/ 0 w 3536910"/>
                <a:gd name="connsiteY4" fmla="*/ 1969044 h 1969044"/>
                <a:gd name="connsiteX0" fmla="*/ 0 w 3536910"/>
                <a:gd name="connsiteY0" fmla="*/ 1955981 h 1955981"/>
                <a:gd name="connsiteX1" fmla="*/ 2210028 w 3536910"/>
                <a:gd name="connsiteY1" fmla="*/ 796835 h 1955981"/>
                <a:gd name="connsiteX2" fmla="*/ 3536910 w 3536910"/>
                <a:gd name="connsiteY2" fmla="*/ 0 h 1955981"/>
                <a:gd name="connsiteX3" fmla="*/ 1065624 w 3536910"/>
                <a:gd name="connsiteY3" fmla="*/ 1093832 h 1955981"/>
                <a:gd name="connsiteX4" fmla="*/ 0 w 3536910"/>
                <a:gd name="connsiteY4" fmla="*/ 1955981 h 1955981"/>
                <a:gd name="connsiteX0" fmla="*/ 0 w 2397906"/>
                <a:gd name="connsiteY0" fmla="*/ 1423589 h 1423589"/>
                <a:gd name="connsiteX1" fmla="*/ 2210028 w 2397906"/>
                <a:gd name="connsiteY1" fmla="*/ 264443 h 1423589"/>
                <a:gd name="connsiteX2" fmla="*/ 2397906 w 2397906"/>
                <a:gd name="connsiteY2" fmla="*/ 0 h 1423589"/>
                <a:gd name="connsiteX3" fmla="*/ 1065624 w 2397906"/>
                <a:gd name="connsiteY3" fmla="*/ 561440 h 1423589"/>
                <a:gd name="connsiteX4" fmla="*/ 0 w 2397906"/>
                <a:gd name="connsiteY4" fmla="*/ 1423589 h 1423589"/>
                <a:gd name="connsiteX0" fmla="*/ 0 w 2397906"/>
                <a:gd name="connsiteY0" fmla="*/ 1423589 h 1423589"/>
                <a:gd name="connsiteX1" fmla="*/ 1111704 w 2397906"/>
                <a:gd name="connsiteY1" fmla="*/ 836766 h 1423589"/>
                <a:gd name="connsiteX2" fmla="*/ 2397906 w 2397906"/>
                <a:gd name="connsiteY2" fmla="*/ 0 h 1423589"/>
                <a:gd name="connsiteX3" fmla="*/ 1065624 w 2397906"/>
                <a:gd name="connsiteY3" fmla="*/ 561440 h 1423589"/>
                <a:gd name="connsiteX4" fmla="*/ 0 w 2397906"/>
                <a:gd name="connsiteY4" fmla="*/ 1423589 h 1423589"/>
                <a:gd name="connsiteX0" fmla="*/ 0 w 2263059"/>
                <a:gd name="connsiteY0" fmla="*/ 2168938 h 2168938"/>
                <a:gd name="connsiteX1" fmla="*/ 1111704 w 2263059"/>
                <a:gd name="connsiteY1" fmla="*/ 1582115 h 2168938"/>
                <a:gd name="connsiteX2" fmla="*/ 2263059 w 2263059"/>
                <a:gd name="connsiteY2" fmla="*/ 0 h 2168938"/>
                <a:gd name="connsiteX3" fmla="*/ 1065624 w 2263059"/>
                <a:gd name="connsiteY3" fmla="*/ 1306789 h 2168938"/>
                <a:gd name="connsiteX4" fmla="*/ 0 w 2263059"/>
                <a:gd name="connsiteY4" fmla="*/ 2168938 h 2168938"/>
                <a:gd name="connsiteX0" fmla="*/ 0 w 2263059"/>
                <a:gd name="connsiteY0" fmla="*/ 2168938 h 2168938"/>
                <a:gd name="connsiteX1" fmla="*/ 1304343 w 2263059"/>
                <a:gd name="connsiteY1" fmla="*/ 863385 h 2168938"/>
                <a:gd name="connsiteX2" fmla="*/ 2263059 w 2263059"/>
                <a:gd name="connsiteY2" fmla="*/ 0 h 2168938"/>
                <a:gd name="connsiteX3" fmla="*/ 1065624 w 2263059"/>
                <a:gd name="connsiteY3" fmla="*/ 1306789 h 2168938"/>
                <a:gd name="connsiteX4" fmla="*/ 0 w 2263059"/>
                <a:gd name="connsiteY4" fmla="*/ 2168938 h 2168938"/>
                <a:gd name="connsiteX0" fmla="*/ 0 w 2263059"/>
                <a:gd name="connsiteY0" fmla="*/ 2168938 h 2168938"/>
                <a:gd name="connsiteX1" fmla="*/ 1304343 w 2263059"/>
                <a:gd name="connsiteY1" fmla="*/ 863385 h 2168938"/>
                <a:gd name="connsiteX2" fmla="*/ 2263059 w 2263059"/>
                <a:gd name="connsiteY2" fmla="*/ 0 h 2168938"/>
                <a:gd name="connsiteX3" fmla="*/ 1084887 w 2263059"/>
                <a:gd name="connsiteY3" fmla="*/ 1333408 h 2168938"/>
                <a:gd name="connsiteX4" fmla="*/ 0 w 2263059"/>
                <a:gd name="connsiteY4" fmla="*/ 2168938 h 2168938"/>
                <a:gd name="connsiteX0" fmla="*/ 0 w 2263059"/>
                <a:gd name="connsiteY0" fmla="*/ 2168938 h 2168938"/>
                <a:gd name="connsiteX1" fmla="*/ 1304343 w 2263059"/>
                <a:gd name="connsiteY1" fmla="*/ 863385 h 2168938"/>
                <a:gd name="connsiteX2" fmla="*/ 2263059 w 2263059"/>
                <a:gd name="connsiteY2" fmla="*/ 0 h 2168938"/>
                <a:gd name="connsiteX3" fmla="*/ 1055991 w 2263059"/>
                <a:gd name="connsiteY3" fmla="*/ 1320098 h 2168938"/>
                <a:gd name="connsiteX4" fmla="*/ 0 w 2263059"/>
                <a:gd name="connsiteY4" fmla="*/ 2168938 h 2168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3059" h="2168938">
                  <a:moveTo>
                    <a:pt x="0" y="2168938"/>
                  </a:moveTo>
                  <a:lnTo>
                    <a:pt x="1304343" y="863385"/>
                  </a:lnTo>
                  <a:lnTo>
                    <a:pt x="2263059" y="0"/>
                  </a:lnTo>
                  <a:lnTo>
                    <a:pt x="1055991" y="1320098"/>
                  </a:lnTo>
                  <a:lnTo>
                    <a:pt x="0" y="2168938"/>
                  </a:lnTo>
                  <a:close/>
                </a:path>
              </a:pathLst>
            </a:custGeom>
            <a:solidFill>
              <a:srgbClr val="99CCFF">
                <a:alpha val="65098"/>
              </a:srgb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Группа 44"/>
            <p:cNvGrpSpPr/>
            <p:nvPr/>
          </p:nvGrpSpPr>
          <p:grpSpPr>
            <a:xfrm>
              <a:off x="6169215" y="2889845"/>
              <a:ext cx="721441" cy="403249"/>
              <a:chOff x="798228" y="2929677"/>
              <a:chExt cx="781828" cy="403249"/>
            </a:xfrm>
          </p:grpSpPr>
          <p:grpSp>
            <p:nvGrpSpPr>
              <p:cNvPr id="46" name="Группа 45"/>
              <p:cNvGrpSpPr/>
              <p:nvPr/>
            </p:nvGrpSpPr>
            <p:grpSpPr>
              <a:xfrm>
                <a:off x="1083837" y="2969823"/>
                <a:ext cx="496219" cy="363103"/>
                <a:chOff x="1034940" y="3144807"/>
                <a:chExt cx="621890" cy="363103"/>
              </a:xfrm>
            </p:grpSpPr>
            <p:cxnSp>
              <p:nvCxnSpPr>
                <p:cNvPr id="48" name="Прямая со стрелкой 47"/>
                <p:cNvCxnSpPr/>
                <p:nvPr/>
              </p:nvCxnSpPr>
              <p:spPr>
                <a:xfrm>
                  <a:off x="1034940" y="3507910"/>
                  <a:ext cx="62189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Прямая со стрелкой 48"/>
                <p:cNvCxnSpPr/>
                <p:nvPr/>
              </p:nvCxnSpPr>
              <p:spPr>
                <a:xfrm>
                  <a:off x="1034940" y="3338871"/>
                  <a:ext cx="62189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Прямая со стрелкой 49"/>
                <p:cNvCxnSpPr/>
                <p:nvPr/>
              </p:nvCxnSpPr>
              <p:spPr>
                <a:xfrm>
                  <a:off x="1034940" y="3144807"/>
                  <a:ext cx="62189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TextBox 46"/>
              <p:cNvSpPr txBox="1"/>
              <p:nvPr/>
            </p:nvSpPr>
            <p:spPr>
              <a:xfrm>
                <a:off x="798228" y="2929677"/>
                <a:ext cx="72720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ru-RU" sz="1100" i="1" dirty="0" smtClean="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поток</a:t>
                </a:r>
                <a:endParaRPr lang="ru-RU" sz="1100" i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1138030" y="1774135"/>
            <a:ext cx="3071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Схемы течения и теневые изображения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866822" y="1625048"/>
            <a:ext cx="254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Привести теневые изображения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324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9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015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Свечение и ток разряда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671975" y="4699975"/>
            <a:ext cx="51926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Свечение поверхностного скользящего разряда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потоке с косым скачком уплотнения (число Маха 1.37). </a:t>
            </a:r>
          </a:p>
          <a:p>
            <a:pPr lvl="0"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Нижнее изображение получено через светофильтр, пропускающий излучение с длиной волны 405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нм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Инициировался верхний плазменный лист</a:t>
            </a:r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796" y="2268686"/>
            <a:ext cx="3825065" cy="193128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TextBox 8"/>
          <p:cNvSpPr txBox="1"/>
          <p:nvPr/>
        </p:nvSpPr>
        <p:spPr>
          <a:xfrm>
            <a:off x="2524539" y="1615109"/>
            <a:ext cx="2469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Фото свечения </a:t>
            </a:r>
            <a:r>
              <a:rPr lang="ru-RU" baseline="-25000" dirty="0" smtClean="0">
                <a:solidFill>
                  <a:srgbClr val="FF0000"/>
                </a:solidFill>
              </a:rPr>
              <a:t>+</a:t>
            </a:r>
            <a:r>
              <a:rPr lang="ru-RU" dirty="0" smtClean="0">
                <a:solidFill>
                  <a:srgbClr val="FF0000"/>
                </a:solidFill>
              </a:rPr>
              <a:t> осциллограммы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60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1110</Words>
  <Application>Microsoft Office PowerPoint</Application>
  <PresentationFormat>Широкоэкранный</PresentationFormat>
  <Paragraphs>178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Cambria Math</vt:lpstr>
      <vt:lpstr>Gotham Pro</vt:lpstr>
      <vt:lpstr>Symbol</vt:lpstr>
      <vt:lpstr>Times New Roman</vt:lpstr>
      <vt:lpstr>Wingdings</vt:lpstr>
      <vt:lpstr>Тема Office</vt:lpstr>
      <vt:lpstr>Спектральная диагностика наносекундных разрядов в сверхзвуковых потоках воздуха</vt:lpstr>
      <vt:lpstr>Актуальность</vt:lpstr>
      <vt:lpstr>Цели работы</vt:lpstr>
      <vt:lpstr>Диагностика параметров разряда</vt:lpstr>
      <vt:lpstr>Экспериментальная установка</vt:lpstr>
      <vt:lpstr>Поверхностный скользящий разряд</vt:lpstr>
      <vt:lpstr>Поверхностный скользящий разряд</vt:lpstr>
      <vt:lpstr>Схема течения в разрядной секции</vt:lpstr>
      <vt:lpstr>Свечение и ток разряда</vt:lpstr>
      <vt:lpstr>Спектры излучения</vt:lpstr>
      <vt:lpstr>Определение концентрации электронов</vt:lpstr>
      <vt:lpstr>Определение энергии электронов</vt:lpstr>
      <vt:lpstr>Результаты обработки спектров</vt:lpstr>
      <vt:lpstr>Определение напряжённости электрического поля в неподвижном воздухе</vt:lpstr>
      <vt:lpstr>Определение напряжённости электрического поля в потоке с УВ</vt:lpstr>
      <vt:lpstr>Динамика свечения разряда</vt:lpstr>
      <vt:lpstr>Длительность свечения</vt:lpstr>
      <vt:lpstr>Поток в канале после разряда</vt:lpstr>
      <vt:lpstr>Результаты и выводы</vt:lpstr>
      <vt:lpstr>Презентация PowerPoint</vt:lpstr>
      <vt:lpstr>Презентация PowerPoint</vt:lpstr>
      <vt:lpstr>Презентация PowerPoint</vt:lpstr>
      <vt:lpstr>Пример соответствия спектров</vt:lpstr>
      <vt:lpstr>Программа обработки спектров</vt:lpstr>
      <vt:lpstr>Определение концентрации электронов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Параметры плазмы наносекундного поверхностного скользящего разряда в сверхзвуковом потоке воздуха</dc:title>
  <dc:creator>Наталья Скворцова</dc:creator>
  <cp:lastModifiedBy>Павел Уланов</cp:lastModifiedBy>
  <cp:revision>47</cp:revision>
  <dcterms:created xsi:type="dcterms:W3CDTF">2021-03-10T17:47:19Z</dcterms:created>
  <dcterms:modified xsi:type="dcterms:W3CDTF">2021-04-22T14:06:02Z</dcterms:modified>
</cp:coreProperties>
</file>