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3"/>
  </p:notesMasterIdLst>
  <p:sldIdLst>
    <p:sldId id="256" r:id="rId2"/>
    <p:sldId id="276" r:id="rId3"/>
    <p:sldId id="259" r:id="rId4"/>
    <p:sldId id="269" r:id="rId5"/>
    <p:sldId id="263" r:id="rId6"/>
    <p:sldId id="277" r:id="rId7"/>
    <p:sldId id="262" r:id="rId8"/>
    <p:sldId id="264" r:id="rId9"/>
    <p:sldId id="278" r:id="rId10"/>
    <p:sldId id="279" r:id="rId11"/>
    <p:sldId id="272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77D9"/>
    <a:srgbClr val="92D050"/>
    <a:srgbClr val="00CC66"/>
    <a:srgbClr val="7030A0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8" d="100"/>
          <a:sy n="98" d="100"/>
        </p:scale>
        <p:origin x="918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487098-2CAA-429B-A030-3233725F8DE0}" type="datetimeFigureOut">
              <a:rPr lang="ru-RU" smtClean="0"/>
              <a:t>09.12.2019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403B72-64AE-4AC1-8B1F-C06286CDE7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656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403B72-64AE-4AC1-8B1F-C06286CDE715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4631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FFDE5-C426-4B35-BE62-AB770D29357A}" type="datetime1">
              <a:rPr lang="ru-RU" smtClean="0"/>
              <a:t>09.12.2019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8D000-F0ED-46B6-9417-6E02467F2632}" type="datetime1">
              <a:rPr lang="ru-RU" smtClean="0"/>
              <a:t>09.12.2019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C0364-0977-48F2-95B1-0BB5E266D0DE}" type="datetime1">
              <a:rPr lang="ru-RU" smtClean="0"/>
              <a:t>09.12.2019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E66D0-9F54-48E9-9D74-4E6A0FEDBEE8}" type="datetime1">
              <a:rPr lang="ru-RU" smtClean="0"/>
              <a:t>09.12.2019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39178-09C6-40BB-8E92-F61280DE88F8}" type="datetime1">
              <a:rPr lang="ru-RU" smtClean="0"/>
              <a:t>09.12.2019</a:t>
            </a:fld>
            <a:endParaRPr 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69C7A-3602-492A-8E47-75DD6B0C6F1A}" type="datetime1">
              <a:rPr lang="ru-RU" smtClean="0"/>
              <a:t>09.12.2019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453E2-B04B-4F42-92B5-0A12429FC8C3}" type="datetime1">
              <a:rPr lang="ru-RU" smtClean="0"/>
              <a:t>09.12.2019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7C1C4-07DA-47DA-AEA5-81EF7616BD2C}" type="datetime1">
              <a:rPr lang="ru-RU" smtClean="0"/>
              <a:t>09.12.2019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C25DE-2A92-4583-B3B9-F68700C53DDE}" type="datetime1">
              <a:rPr lang="ru-RU" smtClean="0"/>
              <a:t>09.12.2019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E393-8641-4CFB-9627-B3D84CB4B2F2}" type="datetime1">
              <a:rPr lang="ru-RU" smtClean="0"/>
              <a:t>09.12.2019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1B704-2554-4095-9BA5-FD21E62205F3}" type="datetime1">
              <a:rPr lang="ru-RU" smtClean="0"/>
              <a:t>09.12.2019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10DF73B4-E64E-4B26-B18D-B4084607FCA1}" type="datetime1">
              <a:rPr lang="ru-RU" smtClean="0"/>
              <a:t>09.12.2019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5.png"/><Relationship Id="rId7" Type="http://schemas.microsoft.com/office/2007/relationships/hdphoto" Target="../media/hdphoto6.wdp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microsoft.com/office/2007/relationships/hdphoto" Target="../media/hdphoto5.wdp"/><Relationship Id="rId4" Type="http://schemas.openxmlformats.org/officeDocument/2006/relationships/image" Target="../media/image26.png"/><Relationship Id="rId9" Type="http://schemas.microsoft.com/office/2007/relationships/hdphoto" Target="../media/hdphoto7.wdp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8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0.png"/><Relationship Id="rId3" Type="http://schemas.openxmlformats.org/officeDocument/2006/relationships/image" Target="../media/image12.png"/><Relationship Id="rId7" Type="http://schemas.openxmlformats.org/officeDocument/2006/relationships/image" Target="../media/image7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0.png"/><Relationship Id="rId10" Type="http://schemas.openxmlformats.org/officeDocument/2006/relationships/image" Target="../media/image22.png"/><Relationship Id="rId4" Type="http://schemas.openxmlformats.org/officeDocument/2006/relationships/image" Target="../media/image40.png"/><Relationship Id="rId9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18.png"/><Relationship Id="rId7" Type="http://schemas.openxmlformats.org/officeDocument/2006/relationships/image" Target="../media/image7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microsoft.com/office/2007/relationships/hdphoto" Target="../media/hdphoto4.wdp"/><Relationship Id="rId5" Type="http://schemas.openxmlformats.org/officeDocument/2006/relationships/image" Target="../media/image19.png"/><Relationship Id="rId4" Type="http://schemas.microsoft.com/office/2007/relationships/hdphoto" Target="../media/hdphoto3.wdp"/><Relationship Id="rId9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7120" y="2804758"/>
            <a:ext cx="8590696" cy="1471048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ru-RU" sz="2000" b="1" dirty="0">
                <a:latin typeface="+mn-lt"/>
              </a:rPr>
              <a:t>Определение </a:t>
            </a:r>
            <a:r>
              <a:rPr lang="ru-RU" sz="2000" b="1" dirty="0" smtClean="0">
                <a:latin typeface="+mn-lt"/>
              </a:rPr>
              <a:t>концентрации</a:t>
            </a:r>
            <a:r>
              <a:rPr lang="en-US" sz="2000" b="1" dirty="0" smtClean="0">
                <a:latin typeface="+mn-lt"/>
              </a:rPr>
              <a:t> </a:t>
            </a:r>
            <a:r>
              <a:rPr lang="ru-RU" sz="2000" b="1" dirty="0" smtClean="0">
                <a:latin typeface="+mn-lt"/>
              </a:rPr>
              <a:t>и энергии </a:t>
            </a:r>
            <a:r>
              <a:rPr lang="ru-RU" sz="2000" b="1" dirty="0">
                <a:latin typeface="+mn-lt"/>
              </a:rPr>
              <a:t>электронов </a:t>
            </a:r>
            <a:r>
              <a:rPr lang="ru-RU" sz="2000" b="1" dirty="0" smtClean="0">
                <a:latin typeface="+mn-lt"/>
              </a:rPr>
              <a:t/>
            </a:r>
            <a:br>
              <a:rPr lang="ru-RU" sz="2000" b="1" dirty="0" smtClean="0">
                <a:latin typeface="+mn-lt"/>
              </a:rPr>
            </a:br>
            <a:r>
              <a:rPr lang="ru-RU" sz="2000" b="1" dirty="0" smtClean="0">
                <a:latin typeface="+mn-lt"/>
              </a:rPr>
              <a:t>в </a:t>
            </a:r>
            <a:r>
              <a:rPr lang="ru-RU" sz="2000" b="1" dirty="0">
                <a:latin typeface="+mn-lt"/>
              </a:rPr>
              <a:t>плазме скользящего поверхностного разряда </a:t>
            </a:r>
            <a:r>
              <a:rPr lang="ru-RU" sz="2000" b="1" dirty="0" smtClean="0">
                <a:latin typeface="+mn-lt"/>
              </a:rPr>
              <a:t/>
            </a:r>
            <a:br>
              <a:rPr lang="ru-RU" sz="2000" b="1" dirty="0" smtClean="0">
                <a:latin typeface="+mn-lt"/>
              </a:rPr>
            </a:br>
            <a:r>
              <a:rPr lang="ru-RU" sz="2000" b="1" dirty="0" smtClean="0">
                <a:latin typeface="+mn-lt"/>
              </a:rPr>
              <a:t>на основе обработки спектров излучения</a:t>
            </a:r>
            <a:endParaRPr lang="ru-RU" sz="2000" b="1" dirty="0">
              <a:latin typeface="+mn-lt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66879"/>
            <a:ext cx="9144000" cy="1412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ru-RU" sz="1400" dirty="0">
                <a:ea typeface="Calibri" panose="020F0502020204030204" pitchFamily="34" charset="0"/>
                <a:cs typeface="Gotham Pro" panose="02000503040000020004" pitchFamily="2" charset="0"/>
              </a:rPr>
              <a:t>ФЕДЕРАЛЬНОЕ ГОСУДАРСТВЕННОЕ БЮДЖЕТНОЕ ОБРАЗОВАТЕЛЬНОЕ УЧРЕЖДЕНИЕ ВЫСШЕГО </a:t>
            </a:r>
            <a:r>
              <a:rPr lang="ru-RU" sz="1400" dirty="0" smtClean="0">
                <a:ea typeface="Calibri" panose="020F0502020204030204" pitchFamily="34" charset="0"/>
                <a:cs typeface="Gotham Pro" panose="02000503040000020004" pitchFamily="2" charset="0"/>
              </a:rPr>
              <a:t>ОБРАЗОВАНИЯ </a:t>
            </a:r>
            <a:r>
              <a:rPr lang="ru-RU" sz="1400" dirty="0">
                <a:ea typeface="Calibri" panose="020F0502020204030204" pitchFamily="34" charset="0"/>
                <a:cs typeface="Gotham Pro" panose="02000503040000020004" pitchFamily="2" charset="0"/>
              </a:rPr>
              <a:t>«МОСКОВСКИЙ ГОСУДАРСТВЕННЫЙ УНИВЕРСИТЕТ </a:t>
            </a:r>
            <a:r>
              <a:rPr lang="ru-RU" sz="1400" dirty="0" smtClean="0">
                <a:ea typeface="Calibri" panose="020F0502020204030204" pitchFamily="34" charset="0"/>
                <a:cs typeface="Gotham Pro" panose="02000503040000020004" pitchFamily="2" charset="0"/>
              </a:rPr>
              <a:t>имени М.В. Ломоносова»</a:t>
            </a:r>
          </a:p>
          <a:p>
            <a:pPr lvl="0" algn="ctr">
              <a:lnSpc>
                <a:spcPct val="80000"/>
              </a:lnSpc>
              <a:spcAft>
                <a:spcPts val="800"/>
              </a:spcAft>
            </a:pPr>
            <a:endParaRPr lang="ru-RU" sz="1400" dirty="0" smtClean="0">
              <a:solidFill>
                <a:prstClr val="black"/>
              </a:solidFill>
              <a:ea typeface="Calibri" panose="020F0502020204030204" pitchFamily="34" charset="0"/>
              <a:cs typeface="Gotham Pro" panose="02000503040000020004" pitchFamily="2" charset="0"/>
            </a:endParaRPr>
          </a:p>
          <a:p>
            <a:pPr lvl="0" algn="ctr">
              <a:lnSpc>
                <a:spcPct val="80000"/>
              </a:lnSpc>
              <a:spcAft>
                <a:spcPts val="800"/>
              </a:spcAft>
            </a:pPr>
            <a:r>
              <a:rPr lang="ru-RU" sz="1400" dirty="0" smtClean="0">
                <a:solidFill>
                  <a:prstClr val="black"/>
                </a:solidFill>
                <a:ea typeface="Calibri" panose="020F0502020204030204" pitchFamily="34" charset="0"/>
                <a:cs typeface="Gotham Pro" panose="02000503040000020004" pitchFamily="2" charset="0"/>
              </a:rPr>
              <a:t>Физический </a:t>
            </a:r>
            <a:r>
              <a:rPr lang="ru-RU" sz="1400" dirty="0">
                <a:solidFill>
                  <a:prstClr val="black"/>
                </a:solidFill>
                <a:ea typeface="Calibri" panose="020F0502020204030204" pitchFamily="34" charset="0"/>
                <a:cs typeface="Gotham Pro" panose="02000503040000020004" pitchFamily="2" charset="0"/>
              </a:rPr>
              <a:t>факультет</a:t>
            </a:r>
          </a:p>
          <a:p>
            <a:pPr lvl="0" algn="ctr">
              <a:lnSpc>
                <a:spcPct val="80000"/>
              </a:lnSpc>
              <a:spcAft>
                <a:spcPts val="800"/>
              </a:spcAft>
            </a:pPr>
            <a:r>
              <a:rPr lang="ru-RU" sz="1400" dirty="0">
                <a:solidFill>
                  <a:prstClr val="black"/>
                </a:solidFill>
                <a:ea typeface="Calibri" panose="020F0502020204030204" pitchFamily="34" charset="0"/>
                <a:cs typeface="Gotham Pro" panose="02000503040000020004" pitchFamily="2" charset="0"/>
              </a:rPr>
              <a:t>Кафедра молекулярных процессов и экстремальных состояний </a:t>
            </a:r>
            <a:r>
              <a:rPr lang="ru-RU" sz="1400" dirty="0" smtClean="0">
                <a:solidFill>
                  <a:prstClr val="black"/>
                </a:solidFill>
                <a:ea typeface="Calibri" panose="020F0502020204030204" pitchFamily="34" charset="0"/>
                <a:cs typeface="Gotham Pro" panose="02000503040000020004" pitchFamily="2" charset="0"/>
              </a:rPr>
              <a:t>вещества</a:t>
            </a:r>
            <a:endParaRPr lang="ru-RU" sz="1400" dirty="0">
              <a:effectLst/>
              <a:ea typeface="Calibri" panose="020F0502020204030204" pitchFamily="34" charset="0"/>
              <a:cs typeface="Gotham Pro" panose="02000503040000020004" pitchFamily="2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143000" y="6368883"/>
            <a:ext cx="685800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Gotham Pro" panose="02000503040000020004" pitchFamily="2" charset="0"/>
              </a:rPr>
              <a:t>2019</a:t>
            </a:r>
            <a:endParaRPr kumimoji="0" lang="ru-RU" alt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Gotham Pro" panose="02000503040000020004" pitchFamily="2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5468171" y="4674041"/>
            <a:ext cx="3122525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600" dirty="0">
                <a:ea typeface="Calibri" panose="020F0502020204030204" pitchFamily="34" charset="0"/>
                <a:cs typeface="Gotham Pro" panose="02000503040000020004" pitchFamily="2" charset="0"/>
              </a:rPr>
              <a:t>Выполнил студент </a:t>
            </a:r>
            <a:r>
              <a:rPr lang="ru-RU" altLang="ru-RU" sz="1600" dirty="0" smtClean="0">
                <a:ea typeface="Calibri" panose="020F0502020204030204" pitchFamily="34" charset="0"/>
                <a:cs typeface="Gotham Pro" panose="02000503040000020004" pitchFamily="2" charset="0"/>
              </a:rPr>
              <a:t>104М </a:t>
            </a:r>
            <a:r>
              <a:rPr lang="ru-RU" altLang="ru-RU" sz="1600" dirty="0">
                <a:ea typeface="Calibri" panose="020F0502020204030204" pitchFamily="34" charset="0"/>
                <a:cs typeface="Gotham Pro" panose="02000503040000020004" pitchFamily="2" charset="0"/>
              </a:rPr>
              <a:t>группы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600" dirty="0" smtClean="0">
                <a:ea typeface="Calibri" panose="020F0502020204030204" pitchFamily="34" charset="0"/>
                <a:cs typeface="Gotham Pro" panose="02000503040000020004" pitchFamily="2" charset="0"/>
              </a:rPr>
              <a:t>Уланов П.Ю.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000" dirty="0">
                <a:ea typeface="Calibri" panose="020F0502020204030204" pitchFamily="34" charset="0"/>
                <a:cs typeface="Gotham Pro" panose="02000503040000020004" pitchFamily="2" charset="0"/>
              </a:rPr>
              <a:t> </a:t>
            </a:r>
            <a:endParaRPr lang="ru-RU" altLang="ru-RU" sz="1000" dirty="0" smtClean="0">
              <a:ea typeface="Calibri" panose="020F0502020204030204" pitchFamily="34" charset="0"/>
              <a:cs typeface="Gotham Pro" panose="02000503040000020004" pitchFamily="2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600" dirty="0">
                <a:ea typeface="Calibri" panose="020F0502020204030204" pitchFamily="34" charset="0"/>
                <a:cs typeface="Gotham Pro" panose="02000503040000020004" pitchFamily="2" charset="0"/>
              </a:rPr>
              <a:t>Научный руководитель: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600" dirty="0">
                <a:ea typeface="Calibri" panose="020F0502020204030204" pitchFamily="34" charset="0"/>
                <a:cs typeface="Gotham Pro" panose="02000503040000020004" pitchFamily="2" charset="0"/>
              </a:rPr>
              <a:t>доцент </a:t>
            </a:r>
            <a:r>
              <a:rPr lang="ru-RU" altLang="ru-RU" sz="1600" dirty="0" err="1">
                <a:ea typeface="Calibri" panose="020F0502020204030204" pitchFamily="34" charset="0"/>
                <a:cs typeface="Gotham Pro" panose="02000503040000020004" pitchFamily="2" charset="0"/>
              </a:rPr>
              <a:t>Мурсенкова</a:t>
            </a:r>
            <a:r>
              <a:rPr lang="ru-RU" altLang="ru-RU" sz="1600" dirty="0">
                <a:ea typeface="Calibri" panose="020F0502020204030204" pitchFamily="34" charset="0"/>
                <a:cs typeface="Gotham Pro" panose="02000503040000020004" pitchFamily="2" charset="0"/>
              </a:rPr>
              <a:t> </a:t>
            </a:r>
            <a:r>
              <a:rPr lang="ru-RU" altLang="ru-RU" sz="1600" dirty="0" err="1">
                <a:ea typeface="Calibri" panose="020F0502020204030204" pitchFamily="34" charset="0"/>
                <a:cs typeface="Gotham Pro" panose="02000503040000020004" pitchFamily="2" charset="0"/>
              </a:rPr>
              <a:t>И.В</a:t>
            </a:r>
            <a:r>
              <a:rPr lang="ru-RU" altLang="ru-RU" sz="1600" dirty="0" smtClean="0">
                <a:ea typeface="Calibri" panose="020F0502020204030204" pitchFamily="34" charset="0"/>
                <a:cs typeface="Gotham Pro" panose="02000503040000020004" pitchFamily="2" charset="0"/>
              </a:rPr>
              <a:t>.</a:t>
            </a:r>
            <a:endParaRPr lang="ru-RU" altLang="ru-RU" sz="1600" dirty="0">
              <a:ea typeface="Calibri" panose="020F0502020204030204" pitchFamily="34" charset="0"/>
              <a:cs typeface="Gotham Pro" panose="02000503040000020004" pitchFamily="2" charset="0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590696" y="6396340"/>
            <a:ext cx="1315721" cy="365125"/>
          </a:xfrm>
        </p:spPr>
        <p:txBody>
          <a:bodyPr/>
          <a:lstStyle/>
          <a:p>
            <a:fld id="{B19B0651-EE4F-4900-A07F-96A6BFA9D0F0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43750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486139" y="6309320"/>
            <a:ext cx="1315721" cy="365125"/>
          </a:xfrm>
        </p:spPr>
        <p:txBody>
          <a:bodyPr/>
          <a:lstStyle/>
          <a:p>
            <a:fld id="{B19B0651-EE4F-4900-A07F-96A6BFA9D0F0}" type="slidenum">
              <a:rPr lang="ru-RU" smtClean="0"/>
              <a:t>10</a:t>
            </a:fld>
            <a:endParaRPr lang="ru-RU" dirty="0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714400" y="171235"/>
            <a:ext cx="6995120" cy="653736"/>
          </a:xfrm>
        </p:spPr>
        <p:txBody>
          <a:bodyPr>
            <a:normAutofit/>
          </a:bodyPr>
          <a:lstStyle/>
          <a:p>
            <a:pPr algn="ctr"/>
            <a:r>
              <a:rPr lang="ru-RU" sz="2400" b="1" cap="none" spc="0" dirty="0">
                <a:solidFill>
                  <a:prstClr val="black"/>
                </a:solidFill>
                <a:latin typeface="Arial"/>
                <a:ea typeface="+mn-ea"/>
                <a:cs typeface="+mn-cs"/>
              </a:rPr>
              <a:t>Методика </a:t>
            </a:r>
            <a:r>
              <a:rPr lang="ru-RU" sz="2400" b="1" cap="none" spc="0" dirty="0" smtClean="0">
                <a:solidFill>
                  <a:prstClr val="black"/>
                </a:solidFill>
                <a:latin typeface="Arial"/>
                <a:ea typeface="+mn-ea"/>
                <a:cs typeface="+mn-cs"/>
              </a:rPr>
              <a:t>вычисления энергии электронов</a:t>
            </a:r>
            <a:endParaRPr lang="ru-RU" sz="2400" b="1" cap="none" spc="0" dirty="0">
              <a:solidFill>
                <a:prstClr val="black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7584" y="1268760"/>
            <a:ext cx="54726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Метод измерения энергии электронов заключается в сравнении полученного спектра со спектром тормозного излучения</a:t>
            </a:r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2"/>
          <a:srcRect l="18107" t="45800" r="59055" b="45800"/>
          <a:stretch/>
        </p:blipFill>
        <p:spPr>
          <a:xfrm>
            <a:off x="827584" y="2420888"/>
            <a:ext cx="4176464" cy="864096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4860032" y="2780928"/>
            <a:ext cx="360040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27584" y="4365104"/>
            <a:ext cx="345638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Номограмма зависимости интенсивности тормозного излучения от длины волны отнесенное к интенсивности при (</a:t>
            </a:r>
            <a:r>
              <a:rPr lang="el-GR" sz="1200" dirty="0" smtClean="0"/>
              <a:t>λ</a:t>
            </a:r>
            <a:r>
              <a:rPr lang="ru-RU" sz="1200" dirty="0" smtClean="0"/>
              <a:t> = 600 </a:t>
            </a:r>
            <a:r>
              <a:rPr lang="ru-RU" sz="1200" dirty="0" err="1" smtClean="0"/>
              <a:t>нм</a:t>
            </a:r>
            <a:r>
              <a:rPr lang="ru-RU" sz="1200" dirty="0" smtClean="0"/>
              <a:t>.) с наложенным спектром при давлении 132 </a:t>
            </a:r>
            <a:r>
              <a:rPr lang="ru-RU" sz="1200" dirty="0" err="1" smtClean="0"/>
              <a:t>Торр</a:t>
            </a:r>
            <a:r>
              <a:rPr lang="ru-RU" sz="1200" dirty="0" smtClean="0"/>
              <a:t> в неподвижном воздухе.</a:t>
            </a:r>
            <a:r>
              <a:rPr lang="en-US" sz="1200" dirty="0" smtClean="0"/>
              <a:t> </a:t>
            </a:r>
            <a:endParaRPr lang="ru-RU" sz="1200" dirty="0"/>
          </a:p>
          <a:p>
            <a:r>
              <a:rPr lang="ru-RU" sz="1200" dirty="0" smtClean="0"/>
              <a:t>Красный – 63 </a:t>
            </a:r>
            <a:r>
              <a:rPr lang="ru-RU" sz="1200" dirty="0" err="1" smtClean="0"/>
              <a:t>Торр</a:t>
            </a:r>
            <a:r>
              <a:rPr lang="ru-RU" sz="1200" dirty="0" smtClean="0"/>
              <a:t>, черный – </a:t>
            </a:r>
            <a:r>
              <a:rPr lang="ru-RU" sz="1200" dirty="0" smtClean="0"/>
              <a:t>101 </a:t>
            </a:r>
            <a:r>
              <a:rPr lang="ru-RU" sz="1200" dirty="0" err="1" smtClean="0"/>
              <a:t>Торр</a:t>
            </a:r>
            <a:r>
              <a:rPr lang="ru-RU" sz="1200" dirty="0" smtClean="0"/>
              <a:t>, синий – 132 </a:t>
            </a:r>
            <a:r>
              <a:rPr lang="ru-RU" sz="1200" dirty="0" err="1" smtClean="0"/>
              <a:t>Торр</a:t>
            </a:r>
            <a:r>
              <a:rPr lang="ru-RU" sz="1200" dirty="0" smtClean="0"/>
              <a:t>.</a:t>
            </a:r>
            <a:endParaRPr lang="ru-RU" sz="1200" dirty="0"/>
          </a:p>
        </p:txBody>
      </p:sp>
      <p:grpSp>
        <p:nvGrpSpPr>
          <p:cNvPr id="10" name="Группа 9"/>
          <p:cNvGrpSpPr/>
          <p:nvPr/>
        </p:nvGrpSpPr>
        <p:grpSpPr>
          <a:xfrm>
            <a:off x="4499992" y="3933056"/>
            <a:ext cx="3914139" cy="2741389"/>
            <a:chOff x="910330" y="1340768"/>
            <a:chExt cx="4925258" cy="3549293"/>
          </a:xfrm>
        </p:grpSpPr>
        <p:pic>
          <p:nvPicPr>
            <p:cNvPr id="14" name="Рисунок 13"/>
            <p:cNvPicPr/>
            <p:nvPr/>
          </p:nvPicPr>
          <p:blipFill rotWithShape="1">
            <a:blip r:embed="rId3"/>
            <a:srcRect l="9540" t="31987" r="60395" b="34223"/>
            <a:stretch/>
          </p:blipFill>
          <p:spPr bwMode="auto">
            <a:xfrm>
              <a:off x="910330" y="1340768"/>
              <a:ext cx="4925258" cy="3549293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15" name="Рисунок 14"/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32650" b="69100" l="29000" r="69467"/>
                      </a14:imgEffect>
                    </a14:imgLayer>
                  </a14:imgProps>
                </a:ext>
              </a:extLst>
            </a:blip>
            <a:srcRect l="35384" t="28455" r="30344" b="29209"/>
            <a:stretch/>
          </p:blipFill>
          <p:spPr>
            <a:xfrm>
              <a:off x="1259632" y="1412776"/>
              <a:ext cx="4536504" cy="2787133"/>
            </a:xfrm>
            <a:prstGeom prst="rect">
              <a:avLst/>
            </a:prstGeom>
          </p:spPr>
        </p:pic>
      </p:grpSp>
      <p:pic>
        <p:nvPicPr>
          <p:cNvPr id="18" name="Рисунок 17"/>
          <p:cNvPicPr/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2850" b="76250" l="44300" r="93167"/>
                    </a14:imgEffect>
                  </a14:imgLayer>
                </a14:imgProps>
              </a:ext>
            </a:extLst>
          </a:blip>
          <a:srcRect l="41769" t="10341" r="5398" b="22198"/>
          <a:stretch/>
        </p:blipFill>
        <p:spPr bwMode="auto">
          <a:xfrm>
            <a:off x="4746232" y="4151351"/>
            <a:ext cx="3636546" cy="165055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9" name="Рисунок 18"/>
          <p:cNvPicPr/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4200" b="84100" l="45100" r="94600"/>
                    </a14:imgEffect>
                  </a14:imgLayer>
                </a14:imgProps>
              </a:ext>
            </a:extLst>
          </a:blip>
          <a:srcRect l="44655" t="14552" r="5553" b="15825"/>
          <a:stretch/>
        </p:blipFill>
        <p:spPr bwMode="auto">
          <a:xfrm>
            <a:off x="4932040" y="4185875"/>
            <a:ext cx="3405396" cy="194989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827584" y="5801910"/>
            <a:ext cx="3384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 – </a:t>
            </a:r>
            <a:r>
              <a:rPr lang="ru-RU" sz="1400" dirty="0" smtClean="0"/>
              <a:t>2</a:t>
            </a:r>
            <a:r>
              <a:rPr lang="en-US" sz="1400" dirty="0" smtClean="0"/>
              <a:t>000</a:t>
            </a:r>
            <a:r>
              <a:rPr lang="ru-RU" sz="1400" dirty="0" smtClean="0"/>
              <a:t> К, 2 – 5000 К, 3 – 10000 К, 4 – 15000 К, 5 – 20000 К, 6 – 30000 К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22479691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6374" y="260648"/>
            <a:ext cx="6491064" cy="495886"/>
          </a:xfrm>
        </p:spPr>
        <p:txBody>
          <a:bodyPr>
            <a:normAutofit/>
          </a:bodyPr>
          <a:lstStyle/>
          <a:p>
            <a:pPr algn="ctr"/>
            <a:r>
              <a:rPr lang="ru-RU" sz="2400" b="1" cap="none" spc="0" dirty="0" smtClean="0">
                <a:solidFill>
                  <a:srgbClr val="C00000"/>
                </a:solidFill>
                <a:latin typeface="Arial"/>
                <a:ea typeface="+mn-ea"/>
                <a:cs typeface="+mn-cs"/>
              </a:rPr>
              <a:t>ВЫВОДЫ</a:t>
            </a:r>
            <a:endParaRPr lang="ru-RU" sz="2400" b="1" cap="none" spc="0" dirty="0">
              <a:solidFill>
                <a:srgbClr val="C00000"/>
              </a:solidFill>
              <a:latin typeface="Arial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Прямоугольник 4"/>
              <p:cNvSpPr/>
              <p:nvPr/>
            </p:nvSpPr>
            <p:spPr>
              <a:xfrm>
                <a:off x="179512" y="1268760"/>
                <a:ext cx="8496944" cy="489787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Clr>
                    <a:srgbClr val="C00000"/>
                  </a:buClr>
                  <a:buFont typeface="Wingdings" panose="05000000000000000000" pitchFamily="2" charset="2"/>
                  <a:buChar char="ü"/>
                </a:pPr>
                <a:r>
                  <a:rPr lang="ru-RU" sz="1600" dirty="0" smtClean="0">
                    <a:ea typeface="Times New Roman" panose="02020603050405020304" pitchFamily="18" charset="0"/>
                  </a:rPr>
                  <a:t>Обработаны </a:t>
                </a:r>
                <a:r>
                  <a:rPr lang="ru-RU" sz="1600" dirty="0">
                    <a:ea typeface="Times New Roman" panose="02020603050405020304" pitchFamily="18" charset="0"/>
                  </a:rPr>
                  <a:t>спектры излучения поверхностного скользящего разряда в неподвижном </a:t>
                </a:r>
                <a:r>
                  <a:rPr lang="ru-RU" sz="1600" dirty="0" smtClean="0">
                    <a:ea typeface="Times New Roman" panose="02020603050405020304" pitchFamily="18" charset="0"/>
                  </a:rPr>
                  <a:t>воздухе и </a:t>
                </a:r>
                <a:r>
                  <a:rPr lang="ru-RU" sz="1600" dirty="0">
                    <a:ea typeface="Times New Roman" panose="02020603050405020304" pitchFamily="18" charset="0"/>
                  </a:rPr>
                  <a:t>рассчитана концентрация </a:t>
                </a:r>
                <a:r>
                  <a:rPr lang="ru-RU" sz="1600" dirty="0" smtClean="0">
                    <a:ea typeface="Times New Roman" panose="02020603050405020304" pitchFamily="18" charset="0"/>
                  </a:rPr>
                  <a:t>электронов по </a:t>
                </a:r>
                <a:r>
                  <a:rPr lang="ru-RU" sz="1600" dirty="0" err="1" smtClean="0">
                    <a:ea typeface="Times New Roman" panose="02020603050405020304" pitchFamily="18" charset="0"/>
                  </a:rPr>
                  <a:t>штарковскому</a:t>
                </a:r>
                <a:r>
                  <a:rPr lang="ru-RU" sz="1600" dirty="0" smtClean="0">
                    <a:ea typeface="Times New Roman" panose="02020603050405020304" pitchFamily="18" charset="0"/>
                  </a:rPr>
                  <a:t> уширению </a:t>
                </a:r>
                <a:r>
                  <a:rPr lang="ru-RU" sz="1600" dirty="0">
                    <a:ea typeface="Times New Roman" panose="02020603050405020304" pitchFamily="18" charset="0"/>
                  </a:rPr>
                  <a:t>линий </a:t>
                </a:r>
                <a:r>
                  <a:rPr lang="ru-RU" sz="1600" dirty="0" smtClean="0">
                    <a:ea typeface="Times New Roman" panose="02020603050405020304" pitchFamily="18" charset="0"/>
                  </a:rPr>
                  <a:t>водорода.</a:t>
                </a:r>
              </a:p>
              <a:p>
                <a:pPr marL="285750" indent="-285750">
                  <a:lnSpc>
                    <a:spcPct val="150000"/>
                  </a:lnSpc>
                  <a:buClr>
                    <a:srgbClr val="C00000"/>
                  </a:buClr>
                  <a:buFont typeface="Wingdings" panose="05000000000000000000" pitchFamily="2" charset="2"/>
                  <a:buChar char="ü"/>
                </a:pPr>
                <a:endParaRPr lang="ru-RU" sz="1600" dirty="0" smtClean="0">
                  <a:ea typeface="Times New Roman" panose="02020603050405020304" pitchFamily="18" charset="0"/>
                </a:endParaRPr>
              </a:p>
              <a:p>
                <a:pPr marL="285750" indent="-285750">
                  <a:lnSpc>
                    <a:spcPct val="150000"/>
                  </a:lnSpc>
                  <a:buClr>
                    <a:srgbClr val="C00000"/>
                  </a:buClr>
                  <a:buFont typeface="Wingdings" panose="05000000000000000000" pitchFamily="2" charset="2"/>
                  <a:buChar char="ü"/>
                </a:pPr>
                <a:r>
                  <a:rPr lang="ru-RU" sz="1600" dirty="0" smtClean="0">
                    <a:ea typeface="Times New Roman" panose="02020603050405020304" pitchFamily="18" charset="0"/>
                  </a:rPr>
                  <a:t>Установлено, что полученные концентрации электронов в неподвижном воздухе </a:t>
                </a:r>
                <a:r>
                  <a:rPr lang="ru-RU" sz="1600" dirty="0">
                    <a:ea typeface="Times New Roman" panose="02020603050405020304" pitchFamily="18" charset="0"/>
                  </a:rPr>
                  <a:t>возраста</a:t>
                </a:r>
                <a:r>
                  <a:rPr lang="ru-RU" sz="1600" dirty="0" smtClean="0">
                    <a:ea typeface="Times New Roman" panose="02020603050405020304" pitchFamily="18" charset="0"/>
                  </a:rPr>
                  <a:t>ют</a:t>
                </a:r>
                <a:r>
                  <a:rPr lang="ru-RU" sz="1600" dirty="0">
                    <a:ea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ru-RU" sz="1600" i="1">
                        <a:latin typeface="Cambria Math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ru-RU" sz="1600" dirty="0"/>
                  <a:t>диапазоне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1600">
                            <a:latin typeface="Cambria Math" panose="02040503050406030204" pitchFamily="18" charset="0"/>
                          </a:rPr>
                          <m:t>0,3 – 1,4</m:t>
                        </m:r>
                      </m:e>
                    </m:d>
                    <m:r>
                      <a:rPr lang="ru-RU" sz="160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ru-RU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1600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ru-RU" sz="1600" i="1">
                            <a:latin typeface="Cambria Math" panose="02040503050406030204" pitchFamily="18" charset="0"/>
                          </a:rPr>
                          <m:t>15</m:t>
                        </m:r>
                      </m:sup>
                    </m:sSup>
                    <m:sSup>
                      <m:sSupPr>
                        <m:ctrlPr>
                          <a:rPr lang="ru-RU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1600" i="1">
                            <a:latin typeface="Cambria Math" panose="02040503050406030204" pitchFamily="18" charset="0"/>
                          </a:rPr>
                          <m:t>см</m:t>
                        </m:r>
                      </m:e>
                      <m:sup>
                        <m:r>
                          <a:rPr lang="ru-RU" sz="1600" i="1">
                            <a:latin typeface="Cambria Math" panose="02040503050406030204" pitchFamily="18" charset="0"/>
                          </a:rPr>
                          <m:t>−3</m:t>
                        </m:r>
                      </m:sup>
                    </m:sSup>
                  </m:oMath>
                </a14:m>
                <a:r>
                  <a:rPr lang="ru-RU" sz="1600" dirty="0" smtClean="0">
                    <a:ea typeface="Times New Roman" panose="02020603050405020304" pitchFamily="18" charset="0"/>
                  </a:rPr>
                  <a:t> с </a:t>
                </a:r>
                <a:r>
                  <a:rPr lang="ru-RU" sz="1600" dirty="0" smtClean="0"/>
                  <a:t>ростом </a:t>
                </a:r>
                <a:r>
                  <a:rPr lang="ru-RU" sz="1600" dirty="0"/>
                  <a:t>плотности газа  </a:t>
                </a:r>
                <a:r>
                  <a:rPr lang="ru-RU" sz="1600" dirty="0" smtClean="0"/>
                  <a:t>(давления 15-135 </a:t>
                </a:r>
                <a:r>
                  <a:rPr lang="ru-RU" sz="1600" dirty="0" err="1"/>
                  <a:t>Торр</a:t>
                </a:r>
                <a:r>
                  <a:rPr lang="ru-RU" sz="1600" dirty="0" smtClean="0"/>
                  <a:t>).</a:t>
                </a:r>
                <a:r>
                  <a:rPr lang="ru-RU" sz="1600" dirty="0" smtClean="0">
                    <a:solidFill>
                      <a:srgbClr val="FF0000"/>
                    </a:solidFill>
                    <a:ea typeface="Times New Roman" panose="02020603050405020304" pitchFamily="18" charset="0"/>
                  </a:rPr>
                  <a:t> </a:t>
                </a:r>
                <a:r>
                  <a:rPr lang="ru-RU" sz="1600" dirty="0" smtClean="0">
                    <a:ea typeface="Times New Roman" panose="02020603050405020304" pitchFamily="18" charset="0"/>
                  </a:rPr>
                  <a:t>Они характеризуют интенсивные </a:t>
                </a:r>
                <a:r>
                  <a:rPr lang="ru-RU" sz="1600" dirty="0">
                    <a:ea typeface="Times New Roman" panose="02020603050405020304" pitchFamily="18" charset="0"/>
                  </a:rPr>
                  <a:t>каналы </a:t>
                </a:r>
                <a:r>
                  <a:rPr lang="ru-RU" sz="1600" dirty="0" smtClean="0">
                    <a:ea typeface="Times New Roman" panose="02020603050405020304" pitchFamily="18" charset="0"/>
                  </a:rPr>
                  <a:t>разряда, излучение которых в </a:t>
                </a:r>
                <a:r>
                  <a:rPr lang="ru-RU" sz="1600" dirty="0">
                    <a:ea typeface="Times New Roman" panose="02020603050405020304" pitchFamily="18" charset="0"/>
                  </a:rPr>
                  <a:t>области регистрации </a:t>
                </a:r>
                <a:r>
                  <a:rPr lang="ru-RU" sz="1600" dirty="0" smtClean="0">
                    <a:ea typeface="Times New Roman" panose="02020603050405020304" pitchFamily="18" charset="0"/>
                  </a:rPr>
                  <a:t>вносит основной вклад в спектр. </a:t>
                </a:r>
              </a:p>
              <a:p>
                <a:pPr>
                  <a:lnSpc>
                    <a:spcPct val="150000"/>
                  </a:lnSpc>
                  <a:buClr>
                    <a:srgbClr val="C00000"/>
                  </a:buClr>
                </a:pPr>
                <a:endParaRPr lang="ru-RU" sz="1600" dirty="0" smtClean="0">
                  <a:ea typeface="Times New Roman" panose="02020603050405020304" pitchFamily="18" charset="0"/>
                </a:endParaRPr>
              </a:p>
              <a:p>
                <a:pPr marL="285750" indent="-285750">
                  <a:lnSpc>
                    <a:spcPct val="150000"/>
                  </a:lnSpc>
                  <a:buClr>
                    <a:srgbClr val="C00000"/>
                  </a:buClr>
                  <a:buFont typeface="Wingdings" panose="05000000000000000000" pitchFamily="2" charset="2"/>
                  <a:buChar char="ü"/>
                </a:pPr>
                <a:r>
                  <a:rPr lang="ru-RU" sz="1600" dirty="0" smtClean="0">
                    <a:ea typeface="Times New Roman" panose="02020603050405020304" pitchFamily="18" charset="0"/>
                  </a:rPr>
                  <a:t>Рассчитаны значения энергии электронов по непрерывной части спектра. </a:t>
                </a:r>
                <a:r>
                  <a:rPr lang="ru-RU" sz="1600" dirty="0">
                    <a:ea typeface="Times New Roman" panose="02020603050405020304" pitchFamily="18" charset="0"/>
                  </a:rPr>
                  <a:t>В </a:t>
                </a:r>
                <a:r>
                  <a:rPr lang="ru-RU" sz="1600" dirty="0" smtClean="0">
                    <a:ea typeface="Times New Roman" panose="02020603050405020304" pitchFamily="18" charset="0"/>
                  </a:rPr>
                  <a:t>неподвижном воздухе значения составили больше </a:t>
                </a:r>
                <a:r>
                  <a:rPr lang="en-US" sz="1600" dirty="0" err="1" smtClean="0">
                    <a:ea typeface="Times New Roman" panose="02020603050405020304" pitchFamily="18" charset="0"/>
                  </a:rPr>
                  <a:t>kT</a:t>
                </a:r>
                <a:r>
                  <a:rPr lang="en-US" sz="1400" dirty="0" err="1" smtClean="0">
                    <a:ea typeface="Times New Roman" panose="02020603050405020304" pitchFamily="18" charset="0"/>
                  </a:rPr>
                  <a:t>e</a:t>
                </a:r>
                <a:r>
                  <a:rPr lang="en-US" sz="1600" dirty="0" smtClean="0">
                    <a:ea typeface="Times New Roman" panose="02020603050405020304" pitchFamily="18" charset="0"/>
                  </a:rPr>
                  <a:t> = 3 </a:t>
                </a:r>
                <a:r>
                  <a:rPr lang="ru-RU" sz="1600" dirty="0" smtClean="0">
                    <a:ea typeface="Times New Roman" panose="02020603050405020304" pitchFamily="18" charset="0"/>
                  </a:rPr>
                  <a:t>эВ в диапазоне давлений</a:t>
                </a:r>
                <a:r>
                  <a:rPr lang="en-US" sz="1600" dirty="0">
                    <a:ea typeface="Times New Roman" panose="02020603050405020304" pitchFamily="18" charset="0"/>
                  </a:rPr>
                  <a:t> </a:t>
                </a:r>
                <a:r>
                  <a:rPr lang="ru-RU" sz="1600" dirty="0" smtClean="0">
                    <a:ea typeface="Times New Roman" panose="02020603050405020304" pitchFamily="18" charset="0"/>
                  </a:rPr>
                  <a:t> </a:t>
                </a:r>
                <a:r>
                  <a:rPr lang="ru-RU" sz="1600" dirty="0" smtClean="0">
                    <a:ea typeface="Times New Roman" panose="02020603050405020304" pitchFamily="18" charset="0"/>
                  </a:rPr>
                  <a:t>от 63 до 132 </a:t>
                </a:r>
                <a:r>
                  <a:rPr lang="ru-RU" sz="1600" dirty="0" err="1" smtClean="0">
                    <a:ea typeface="Times New Roman" panose="02020603050405020304" pitchFamily="18" charset="0"/>
                  </a:rPr>
                  <a:t>Торр</a:t>
                </a:r>
                <a:r>
                  <a:rPr lang="ru-RU" sz="1600" dirty="0" smtClean="0">
                    <a:ea typeface="Times New Roman" panose="02020603050405020304" pitchFamily="18" charset="0"/>
                  </a:rPr>
                  <a:t>.</a:t>
                </a:r>
              </a:p>
              <a:p>
                <a:pPr marL="285750" indent="-285750">
                  <a:lnSpc>
                    <a:spcPct val="150000"/>
                  </a:lnSpc>
                  <a:buClr>
                    <a:srgbClr val="C00000"/>
                  </a:buClr>
                  <a:buFont typeface="Wingdings" panose="05000000000000000000" pitchFamily="2" charset="2"/>
                  <a:buChar char="ü"/>
                </a:pPr>
                <a:endParaRPr lang="ru-RU" sz="1600" dirty="0">
                  <a:ea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1268760"/>
                <a:ext cx="8496944" cy="4897879"/>
              </a:xfrm>
              <a:prstGeom prst="rect">
                <a:avLst/>
              </a:prstGeom>
              <a:blipFill>
                <a:blip r:embed="rId2"/>
                <a:stretch>
                  <a:fillRect l="-287" r="-21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532440" y="6396340"/>
            <a:ext cx="1315721" cy="365125"/>
          </a:xfrm>
        </p:spPr>
        <p:txBody>
          <a:bodyPr/>
          <a:lstStyle/>
          <a:p>
            <a:fld id="{B19B0651-EE4F-4900-A07F-96A6BFA9D0F0}" type="slidenum">
              <a:rPr lang="ru-RU" smtClean="0"/>
              <a:t>11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17268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267997" y="1868858"/>
            <a:ext cx="4808059" cy="2300302"/>
          </a:xfrm>
          <a:prstGeom prst="rect">
            <a:avLst/>
          </a:prstGeom>
        </p:spPr>
      </p:pic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1475656" y="194295"/>
            <a:ext cx="5791200" cy="656071"/>
          </a:xfrm>
        </p:spPr>
        <p:txBody>
          <a:bodyPr>
            <a:normAutofit fontScale="90000"/>
          </a:bodyPr>
          <a:lstStyle/>
          <a:p>
            <a:pPr algn="ctr"/>
            <a:r>
              <a:rPr lang="ru-RU" sz="2400" b="1" cap="none" spc="0" dirty="0" smtClean="0">
                <a:solidFill>
                  <a:prstClr val="black"/>
                </a:solidFill>
                <a:latin typeface="Arial"/>
                <a:ea typeface="+mn-ea"/>
                <a:cs typeface="+mn-cs"/>
              </a:rPr>
              <a:t>Характеристики разряда и спектрометра</a:t>
            </a:r>
            <a:endParaRPr lang="ru-RU" sz="2400" b="1" cap="none" spc="0" dirty="0">
              <a:solidFill>
                <a:prstClr val="black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590696" y="6396340"/>
            <a:ext cx="1315721" cy="365125"/>
          </a:xfrm>
        </p:spPr>
        <p:txBody>
          <a:bodyPr/>
          <a:lstStyle/>
          <a:p>
            <a:fld id="{B19B0651-EE4F-4900-A07F-96A6BFA9D0F0}" type="slidenum">
              <a:rPr lang="ru-RU" smtClean="0"/>
              <a:t>2</a:t>
            </a:fld>
            <a:endParaRPr lang="ru-RU" dirty="0"/>
          </a:p>
        </p:txBody>
      </p:sp>
      <p:grpSp>
        <p:nvGrpSpPr>
          <p:cNvPr id="7" name="Группа 6"/>
          <p:cNvGrpSpPr/>
          <p:nvPr/>
        </p:nvGrpSpPr>
        <p:grpSpPr>
          <a:xfrm>
            <a:off x="5076056" y="4221088"/>
            <a:ext cx="3813953" cy="2280763"/>
            <a:chOff x="370347" y="791303"/>
            <a:chExt cx="8735690" cy="5248883"/>
          </a:xfrm>
        </p:grpSpPr>
        <p:sp>
          <p:nvSpPr>
            <p:cNvPr id="17" name="TextBox 16"/>
            <p:cNvSpPr txBox="1"/>
            <p:nvPr/>
          </p:nvSpPr>
          <p:spPr>
            <a:xfrm>
              <a:off x="8569699" y="1117587"/>
              <a:ext cx="536338" cy="7791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ru-RU" sz="1600" b="1" dirty="0"/>
            </a:p>
          </p:txBody>
        </p:sp>
        <p:pic>
          <p:nvPicPr>
            <p:cNvPr id="9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347" y="1955551"/>
              <a:ext cx="8304216" cy="40846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0" name="Прямая со стрелкой 9"/>
            <p:cNvCxnSpPr>
              <a:stCxn id="11" idx="2"/>
            </p:cNvCxnSpPr>
            <p:nvPr/>
          </p:nvCxnSpPr>
          <p:spPr>
            <a:xfrm>
              <a:off x="2516687" y="1712105"/>
              <a:ext cx="1387945" cy="72738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1472569" y="791303"/>
              <a:ext cx="2088233" cy="9208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000" dirty="0" smtClean="0"/>
                <a:t>Область разряда</a:t>
              </a:r>
              <a:endParaRPr lang="ru-RU" sz="1000" dirty="0"/>
            </a:p>
          </p:txBody>
        </p:sp>
      </p:grpSp>
      <p:pic>
        <p:nvPicPr>
          <p:cNvPr id="25" name="Рисунок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2290" y="4169160"/>
            <a:ext cx="589340" cy="610071"/>
          </a:xfrm>
          <a:prstGeom prst="rect">
            <a:avLst/>
          </a:prstGeom>
        </p:spPr>
      </p:pic>
      <p:sp>
        <p:nvSpPr>
          <p:cNvPr id="27" name="Заголовок 1"/>
          <p:cNvSpPr txBox="1">
            <a:spLocks/>
          </p:cNvSpPr>
          <p:nvPr/>
        </p:nvSpPr>
        <p:spPr>
          <a:xfrm>
            <a:off x="-345884" y="1200006"/>
            <a:ext cx="5791200" cy="65607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1800" cap="none" spc="0" dirty="0" smtClean="0">
                <a:solidFill>
                  <a:prstClr val="black"/>
                </a:solidFill>
                <a:latin typeface="Arial"/>
                <a:ea typeface="+mn-ea"/>
                <a:cs typeface="+mn-cs"/>
              </a:rPr>
              <a:t>Электрическая схема разрядов</a:t>
            </a:r>
            <a:endParaRPr lang="ru-RU" sz="1800" cap="none" spc="0" dirty="0">
              <a:solidFill>
                <a:prstClr val="black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148064" y="1530304"/>
            <a:ext cx="2479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ru-RU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Параметры разряда</a:t>
            </a:r>
            <a:r>
              <a:rPr lang="ru-RU" sz="16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 sz="16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148064" y="1912679"/>
            <a:ext cx="3995936" cy="16197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000" indent="-180000" algn="just" defTabSz="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ru-RU" sz="1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напряжение 25 </a:t>
            </a:r>
            <a:r>
              <a:rPr lang="ru-RU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кВ</a:t>
            </a:r>
          </a:p>
          <a:p>
            <a:pPr marL="180000" indent="-180000" algn="just" defTabSz="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ru-RU" sz="1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ток </a:t>
            </a:r>
            <a:r>
              <a:rPr lang="ru-RU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~ 1 кА</a:t>
            </a:r>
          </a:p>
          <a:p>
            <a:pPr marL="180000" indent="-180000" algn="just" defTabSz="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ru-RU" sz="1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длительность </a:t>
            </a:r>
            <a:r>
              <a:rPr lang="ru-RU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тока ~ 300 </a:t>
            </a:r>
            <a:r>
              <a:rPr lang="ru-RU" sz="1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нс</a:t>
            </a:r>
          </a:p>
          <a:p>
            <a:pPr marL="180000" indent="-180000" algn="just" defTabSz="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E/N   ~200-1000 </a:t>
            </a:r>
            <a:r>
              <a:rPr lang="ru-RU" sz="14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Тд</a:t>
            </a:r>
            <a:endParaRPr lang="ru-RU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0000" indent="-180000" algn="just" defTabSz="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ru-RU" sz="1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энергия </a:t>
            </a:r>
            <a:r>
              <a:rPr lang="en-US" sz="1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~</a:t>
            </a:r>
            <a:r>
              <a:rPr lang="ru-RU" sz="1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0,72 Дж</a:t>
            </a:r>
          </a:p>
          <a:p>
            <a:pPr marL="180000" indent="-180000" algn="just" defTabSz="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ru-RU" sz="1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толщина плазменного слоя </a:t>
            </a:r>
            <a:r>
              <a:rPr lang="en-US" sz="1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~</a:t>
            </a:r>
            <a:r>
              <a:rPr lang="ru-RU" sz="1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0,5 мм </a:t>
            </a:r>
            <a:r>
              <a:rPr lang="en-US" sz="1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[2] </a:t>
            </a:r>
            <a:endParaRPr lang="ru-RU" sz="14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67997" y="5920793"/>
            <a:ext cx="4464496" cy="7386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sz="1400" dirty="0" smtClean="0"/>
              <a:t>Регистрировался спектр однократного разряда в потоках, и с накоплением в неподвижном воздухе.</a:t>
            </a:r>
          </a:p>
          <a:p>
            <a:r>
              <a:rPr lang="ru-RU" sz="1400" dirty="0" smtClean="0"/>
              <a:t>Время накопления 3-10 сек, вычитался шум.</a:t>
            </a:r>
            <a:endParaRPr lang="ru-RU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10888" y="4882374"/>
            <a:ext cx="360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/>
              <a:t>Спектрометр </a:t>
            </a:r>
            <a:r>
              <a:rPr lang="en-US" sz="1600" dirty="0" err="1" smtClean="0"/>
              <a:t>AvaSpec</a:t>
            </a:r>
            <a:r>
              <a:rPr lang="en-US" sz="1600" dirty="0" smtClean="0"/>
              <a:t> 2048 FT</a:t>
            </a:r>
            <a:r>
              <a:rPr lang="ru-RU" sz="1600" dirty="0" smtClean="0"/>
              <a:t> (диапазон 200-1100 </a:t>
            </a:r>
            <a:r>
              <a:rPr lang="ru-RU" sz="1600" dirty="0" err="1" smtClean="0"/>
              <a:t>нм</a:t>
            </a:r>
            <a:r>
              <a:rPr lang="ru-RU" sz="1600" dirty="0" smtClean="0"/>
              <a:t>)</a:t>
            </a:r>
            <a:endParaRPr lang="ru-RU" sz="1600" dirty="0"/>
          </a:p>
        </p:txBody>
      </p:sp>
      <p:pic>
        <p:nvPicPr>
          <p:cNvPr id="36" name="Рисунок 3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1416" y="4759519"/>
            <a:ext cx="1244600" cy="844550"/>
          </a:xfrm>
          <a:prstGeom prst="rect">
            <a:avLst/>
          </a:prstGeom>
        </p:spPr>
      </p:pic>
      <p:sp>
        <p:nvSpPr>
          <p:cNvPr id="38" name="Прямоугольник 37"/>
          <p:cNvSpPr/>
          <p:nvPr/>
        </p:nvSpPr>
        <p:spPr>
          <a:xfrm>
            <a:off x="6079044" y="6237312"/>
            <a:ext cx="1877331" cy="3819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6079044" y="6093296"/>
            <a:ext cx="2033246" cy="230832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sz="900" dirty="0" smtClean="0"/>
              <a:t>Спектрометр </a:t>
            </a:r>
            <a:r>
              <a:rPr lang="en-US" sz="900" dirty="0" err="1" smtClean="0"/>
              <a:t>AvaSpec</a:t>
            </a:r>
            <a:r>
              <a:rPr lang="en-US" sz="900" dirty="0" smtClean="0"/>
              <a:t> 2048 FT</a:t>
            </a:r>
            <a:endParaRPr lang="ru-RU" sz="900" dirty="0"/>
          </a:p>
        </p:txBody>
      </p:sp>
    </p:spTree>
    <p:extLst>
      <p:ext uri="{BB962C8B-B14F-4D97-AF65-F5344CB8AC3E}">
        <p14:creationId xmlns:p14="http://schemas.microsoft.com/office/powerpoint/2010/main" val="2036992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87624" y="260648"/>
            <a:ext cx="6203032" cy="611986"/>
          </a:xfrm>
        </p:spPr>
        <p:txBody>
          <a:bodyPr>
            <a:normAutofit fontScale="90000"/>
          </a:bodyPr>
          <a:lstStyle/>
          <a:p>
            <a:pPr algn="ctr"/>
            <a:r>
              <a:rPr lang="ru-RU" sz="2400" b="1" cap="none" spc="0" dirty="0">
                <a:solidFill>
                  <a:prstClr val="black"/>
                </a:solidFill>
                <a:latin typeface="Arial"/>
                <a:ea typeface="+mn-ea"/>
                <a:cs typeface="+mn-cs"/>
              </a:rPr>
              <a:t>Схема расположения электродов разряда на верхней стенке разрядной камеры</a:t>
            </a:r>
          </a:p>
        </p:txBody>
      </p:sp>
      <p:sp>
        <p:nvSpPr>
          <p:cNvPr id="17" name="Номер слайда 5"/>
          <p:cNvSpPr txBox="1">
            <a:spLocks/>
          </p:cNvSpPr>
          <p:nvPr/>
        </p:nvSpPr>
        <p:spPr>
          <a:xfrm>
            <a:off x="8590696" y="6396340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24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19B0651-EE4F-4900-A07F-96A6BFA9D0F0}" type="slidenum">
              <a:rPr lang="ru-RU" smtClean="0"/>
              <a:pPr/>
              <a:t>3</a:t>
            </a:fld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6585300" y="3117684"/>
            <a:ext cx="213972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/>
              <a:t>Кварцевые стекла (КУ, 200-2800 </a:t>
            </a:r>
            <a:r>
              <a:rPr lang="ru-RU" sz="1600" dirty="0" err="1" smtClean="0"/>
              <a:t>нм</a:t>
            </a:r>
            <a:r>
              <a:rPr lang="ru-RU" sz="1600" dirty="0" smtClean="0"/>
              <a:t>)</a:t>
            </a:r>
            <a:endParaRPr lang="ru-RU" sz="1600" dirty="0"/>
          </a:p>
        </p:txBody>
      </p:sp>
      <p:grpSp>
        <p:nvGrpSpPr>
          <p:cNvPr id="3" name="Группа 2"/>
          <p:cNvGrpSpPr/>
          <p:nvPr/>
        </p:nvGrpSpPr>
        <p:grpSpPr>
          <a:xfrm>
            <a:off x="71563" y="1702461"/>
            <a:ext cx="7583597" cy="4530777"/>
            <a:chOff x="107504" y="2224666"/>
            <a:chExt cx="7583597" cy="4530777"/>
          </a:xfrm>
        </p:grpSpPr>
        <p:grpSp>
          <p:nvGrpSpPr>
            <p:cNvPr id="11" name="Группа 10"/>
            <p:cNvGrpSpPr/>
            <p:nvPr/>
          </p:nvGrpSpPr>
          <p:grpSpPr>
            <a:xfrm>
              <a:off x="6830710" y="2277474"/>
              <a:ext cx="860391" cy="643810"/>
              <a:chOff x="7475059" y="2835425"/>
              <a:chExt cx="860391" cy="643810"/>
            </a:xfrm>
          </p:grpSpPr>
          <p:cxnSp>
            <p:nvCxnSpPr>
              <p:cNvPr id="5" name="Прямая со стрелкой 4"/>
              <p:cNvCxnSpPr/>
              <p:nvPr/>
            </p:nvCxnSpPr>
            <p:spPr>
              <a:xfrm>
                <a:off x="7494241" y="2835425"/>
                <a:ext cx="0" cy="6120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" name="Прямая со стрелкой 5"/>
              <p:cNvCxnSpPr/>
              <p:nvPr/>
            </p:nvCxnSpPr>
            <p:spPr>
              <a:xfrm rot="5400000" flipV="1">
                <a:off x="7781059" y="2529425"/>
                <a:ext cx="0" cy="6120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" name="TextBox 7"/>
              <p:cNvSpPr txBox="1"/>
              <p:nvPr/>
            </p:nvSpPr>
            <p:spPr>
              <a:xfrm>
                <a:off x="7799113" y="2845189"/>
                <a:ext cx="53633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/>
                  <a:t>x</a:t>
                </a:r>
                <a:endParaRPr lang="ru-RU" sz="1600" b="1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7550722" y="3140681"/>
                <a:ext cx="53633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/>
                  <a:t>z</a:t>
                </a:r>
                <a:endParaRPr lang="ru-RU" sz="1600" b="1" dirty="0"/>
              </a:p>
            </p:txBody>
          </p:sp>
        </p:grpSp>
        <p:pic>
          <p:nvPicPr>
            <p:cNvPr id="47" name="Рисунок 4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5019" y="2224666"/>
              <a:ext cx="5926222" cy="4209885"/>
            </a:xfrm>
            <a:prstGeom prst="rect">
              <a:avLst/>
            </a:prstGeom>
          </p:spPr>
        </p:pic>
        <p:cxnSp>
          <p:nvCxnSpPr>
            <p:cNvPr id="49" name="Прямая со стрелкой 48"/>
            <p:cNvCxnSpPr/>
            <p:nvPr/>
          </p:nvCxnSpPr>
          <p:spPr>
            <a:xfrm flipH="1">
              <a:off x="3779913" y="4211027"/>
              <a:ext cx="2947272" cy="8741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Прямая со стрелкой 49"/>
            <p:cNvCxnSpPr/>
            <p:nvPr/>
          </p:nvCxnSpPr>
          <p:spPr>
            <a:xfrm flipH="1" flipV="1">
              <a:off x="3658131" y="2456516"/>
              <a:ext cx="3069054" cy="12605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107504" y="6386111"/>
              <a:ext cx="28331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ru-RU" sz="1500" dirty="0" smtClean="0"/>
                <a:t>сечение </a:t>
              </a:r>
              <a:r>
                <a:rPr lang="ru-RU" sz="1500" dirty="0"/>
                <a:t>канала 24х48 </a:t>
              </a:r>
              <a:r>
                <a:rPr lang="ru-RU" sz="1500" dirty="0" smtClean="0"/>
                <a:t>мм</a:t>
              </a:r>
              <a:r>
                <a:rPr lang="ru-RU" sz="1500" baseline="30000" dirty="0" smtClean="0"/>
                <a:t>2</a:t>
              </a:r>
              <a:endParaRPr lang="en-US" sz="150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4021431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1396" y="949774"/>
            <a:ext cx="8496944" cy="1584176"/>
          </a:xfrm>
        </p:spPr>
        <p:txBody>
          <a:bodyPr>
            <a:normAutofit/>
          </a:bodyPr>
          <a:lstStyle/>
          <a:p>
            <a:pPr algn="ctr"/>
            <a:r>
              <a:rPr lang="ru-RU" sz="1800" b="0" u="sng" dirty="0" smtClean="0"/>
              <a:t>Регистрация фотоизображений проводилась с открытым затвором фотоаппарата</a:t>
            </a:r>
            <a:endParaRPr lang="ru-RU" sz="1800" b="0" u="sng" dirty="0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179512" y="152718"/>
            <a:ext cx="8420712" cy="683994"/>
          </a:xfrm>
        </p:spPr>
        <p:txBody>
          <a:bodyPr>
            <a:normAutofit/>
          </a:bodyPr>
          <a:lstStyle/>
          <a:p>
            <a:pPr algn="ctr"/>
            <a:r>
              <a:rPr lang="ru-RU" sz="2400" b="1" cap="none" spc="0" dirty="0" smtClean="0">
                <a:solidFill>
                  <a:prstClr val="black"/>
                </a:solidFill>
                <a:latin typeface="Arial"/>
                <a:ea typeface="+mn-ea"/>
                <a:cs typeface="+mn-cs"/>
              </a:rPr>
              <a:t>Типичные фотоизображения разряда</a:t>
            </a:r>
            <a:endParaRPr lang="ru-RU" sz="2400" b="1" cap="none" spc="0" dirty="0">
              <a:solidFill>
                <a:prstClr val="black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3063076"/>
            <a:ext cx="8820472" cy="338554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600" dirty="0" smtClean="0"/>
              <a:t>Фотоизображения разряда в неподвижном воздухе при давлении 24 Торр</a:t>
            </a:r>
            <a:r>
              <a:rPr lang="ru-RU" sz="1600" dirty="0"/>
              <a:t> (</a:t>
            </a:r>
            <a:r>
              <a:rPr lang="ru-RU" sz="1600" dirty="0" smtClean="0"/>
              <a:t>а) и 93 Торр</a:t>
            </a:r>
            <a:r>
              <a:rPr lang="ru-RU" sz="1600" dirty="0"/>
              <a:t> </a:t>
            </a:r>
            <a:r>
              <a:rPr lang="ru-RU" sz="1600" dirty="0" smtClean="0"/>
              <a:t>(б)</a:t>
            </a:r>
            <a:endParaRPr lang="ru-RU" sz="1600" dirty="0"/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2208" y="1724648"/>
            <a:ext cx="3885443" cy="1270419"/>
          </a:xfrm>
          <a:prstGeom prst="rect">
            <a:avLst/>
          </a:prstGeom>
        </p:spPr>
      </p:pic>
      <p:pic>
        <p:nvPicPr>
          <p:cNvPr id="17" name="Рисунок 16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676019" y="1724648"/>
            <a:ext cx="4017979" cy="1295206"/>
          </a:xfrm>
          <a:prstGeom prst="rect">
            <a:avLst/>
          </a:prstGeom>
        </p:spPr>
      </p:pic>
      <p:sp>
        <p:nvSpPr>
          <p:cNvPr id="1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590696" y="6396340"/>
            <a:ext cx="1315721" cy="365125"/>
          </a:xfrm>
        </p:spPr>
        <p:txBody>
          <a:bodyPr/>
          <a:lstStyle/>
          <a:p>
            <a:fld id="{B19B0651-EE4F-4900-A07F-96A6BFA9D0F0}" type="slidenum">
              <a:rPr lang="ru-RU" smtClean="0"/>
              <a:t>4</a:t>
            </a:fld>
            <a:endParaRPr lang="ru-RU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576" y="3717032"/>
            <a:ext cx="4018053" cy="255342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286" y="3731322"/>
            <a:ext cx="3943418" cy="250599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834180" y="6391348"/>
            <a:ext cx="5222692" cy="338554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600" dirty="0" smtClean="0"/>
              <a:t>Соответствующие спектры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475872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22"/>
          <p:cNvSpPr/>
          <p:nvPr/>
        </p:nvSpPr>
        <p:spPr>
          <a:xfrm>
            <a:off x="3491880" y="1628799"/>
            <a:ext cx="2448272" cy="388843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99766" y="306087"/>
            <a:ext cx="5791200" cy="539978"/>
          </a:xfrm>
        </p:spPr>
        <p:txBody>
          <a:bodyPr>
            <a:normAutofit/>
          </a:bodyPr>
          <a:lstStyle/>
          <a:p>
            <a:pPr algn="ctr"/>
            <a:r>
              <a:rPr lang="ru-RU" sz="2400" b="1" cap="none" spc="0" dirty="0" smtClean="0">
                <a:solidFill>
                  <a:prstClr val="black"/>
                </a:solidFill>
                <a:latin typeface="Arial"/>
                <a:ea typeface="+mn-ea"/>
                <a:cs typeface="+mn-cs"/>
              </a:rPr>
              <a:t>Спектры излучения</a:t>
            </a:r>
            <a:endParaRPr lang="ru-RU" sz="2400" b="1" dirty="0"/>
          </a:p>
        </p:txBody>
      </p:sp>
      <p:grpSp>
        <p:nvGrpSpPr>
          <p:cNvPr id="4" name="Группа 3"/>
          <p:cNvGrpSpPr/>
          <p:nvPr/>
        </p:nvGrpSpPr>
        <p:grpSpPr>
          <a:xfrm>
            <a:off x="611560" y="1484784"/>
            <a:ext cx="7884368" cy="4981318"/>
            <a:chOff x="0" y="496142"/>
            <a:chExt cx="9144000" cy="6428900"/>
          </a:xfrm>
        </p:grpSpPr>
        <p:grpSp>
          <p:nvGrpSpPr>
            <p:cNvPr id="5" name="Группа 4"/>
            <p:cNvGrpSpPr/>
            <p:nvPr/>
          </p:nvGrpSpPr>
          <p:grpSpPr>
            <a:xfrm>
              <a:off x="0" y="496142"/>
              <a:ext cx="9144000" cy="5558109"/>
              <a:chOff x="0" y="496142"/>
              <a:chExt cx="9144000" cy="5558109"/>
            </a:xfrm>
          </p:grpSpPr>
          <p:pic>
            <p:nvPicPr>
              <p:cNvPr id="7" name="Рисунок 6"/>
              <p:cNvPicPr>
                <a:picLocks noChangeAspect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803749"/>
                <a:ext cx="9144000" cy="5250502"/>
              </a:xfrm>
              <a:prstGeom prst="rect">
                <a:avLst/>
              </a:prstGeom>
            </p:spPr>
          </p:pic>
          <p:grpSp>
            <p:nvGrpSpPr>
              <p:cNvPr id="8" name="Группа 7"/>
              <p:cNvGrpSpPr/>
              <p:nvPr/>
            </p:nvGrpSpPr>
            <p:grpSpPr>
              <a:xfrm>
                <a:off x="2483767" y="496142"/>
                <a:ext cx="5545388" cy="3112878"/>
                <a:chOff x="2483767" y="496142"/>
                <a:chExt cx="5545388" cy="3112878"/>
              </a:xfrm>
            </p:grpSpPr>
            <p:sp>
              <p:nvSpPr>
                <p:cNvPr id="9" name="Правая фигурная скобка 8"/>
                <p:cNvSpPr/>
                <p:nvPr/>
              </p:nvSpPr>
              <p:spPr>
                <a:xfrm rot="16200000">
                  <a:off x="3194846" y="358038"/>
                  <a:ext cx="306035" cy="1728192"/>
                </a:xfrm>
                <a:prstGeom prst="rightBrac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0" name="TextBox 9"/>
                    <p:cNvSpPr txBox="1"/>
                    <p:nvPr/>
                  </p:nvSpPr>
                  <p:spPr>
                    <a:xfrm>
                      <a:off x="2483767" y="496142"/>
                      <a:ext cx="1728193" cy="52358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ru-RU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Sup>
                                  <m:sSubSupPr>
                                    <m:ctrlPr>
                                      <a:rPr lang="ru-RU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ru-RU" sz="16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</m:sup>
                                </m:sSubSup>
                              </m:e>
                              <m:sup/>
                            </m:sSup>
                            <m:r>
                              <a:rPr lang="en-US" sz="1600" b="0" i="1" smtClean="0">
                                <a:latin typeface="Cambria Math"/>
                              </a:rPr>
                              <m:t>(</m:t>
                            </m:r>
                            <m:r>
                              <a:rPr lang="en-US" sz="1600" b="0" i="1" smtClean="0">
                                <a:latin typeface="Cambria Math"/>
                              </a:rPr>
                              <m:t>𝐶</m:t>
                            </m:r>
                            <m:r>
                              <a:rPr lang="en-US" sz="1600" b="0" i="1" smtClean="0">
                                <a:latin typeface="Cambria Math"/>
                                <a:ea typeface="Cambria Math"/>
                              </a:rPr>
                              <m:t>→</m:t>
                            </m:r>
                            <m:r>
                              <a:rPr lang="en-US" sz="1600" b="0" i="1" smtClean="0">
                                <a:latin typeface="Cambria Math"/>
                                <a:ea typeface="Cambria Math"/>
                              </a:rPr>
                              <m:t>𝐵</m:t>
                            </m:r>
                            <m:r>
                              <a:rPr lang="en-US" sz="1600" b="0" i="1" smtClean="0">
                                <a:latin typeface="Cambria Math"/>
                                <a:ea typeface="Cambria Math"/>
                              </a:rPr>
                              <m:t>)</m:t>
                            </m:r>
                          </m:oMath>
                        </m:oMathPara>
                      </a14:m>
                      <a:endParaRPr lang="ru-RU" sz="1600" dirty="0"/>
                    </a:p>
                  </p:txBody>
                </p:sp>
              </mc:Choice>
              <mc:Fallback>
                <p:sp>
                  <p:nvSpPr>
                    <p:cNvPr id="10" name="TextBox 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483767" y="496142"/>
                      <a:ext cx="1728193" cy="523582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b="-1060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ru-RU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" name="TextBox 10"/>
                    <p:cNvSpPr txBox="1"/>
                    <p:nvPr/>
                  </p:nvSpPr>
                  <p:spPr>
                    <a:xfrm>
                      <a:off x="4249587" y="505118"/>
                      <a:ext cx="936104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/>
                              </a:rPr>
                              <m:t>𝐻</m:t>
                            </m:r>
                          </m:oMath>
                        </m:oMathPara>
                      </a14:m>
                      <a:endParaRPr lang="ru-RU" sz="2000" dirty="0"/>
                    </a:p>
                  </p:txBody>
                </p:sp>
              </mc:Choice>
              <mc:Fallback xmlns="">
                <p:sp>
                  <p:nvSpPr>
                    <p:cNvPr id="8" name="TextBox 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49587" y="505118"/>
                      <a:ext cx="936104" cy="400110"/>
                    </a:xfrm>
                    <a:prstGeom prst="rect">
                      <a:avLst/>
                    </a:prstGeom>
                    <a:blipFill rotWithShape="1"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ru-RU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" name="TextBox 11"/>
                    <p:cNvSpPr txBox="1"/>
                    <p:nvPr/>
                  </p:nvSpPr>
                  <p:spPr>
                    <a:xfrm>
                      <a:off x="4391980" y="1375152"/>
                      <a:ext cx="936104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/>
                              </a:rPr>
                              <m:t>𝐶𝑢</m:t>
                            </m:r>
                          </m:oMath>
                        </m:oMathPara>
                      </a14:m>
                      <a:endParaRPr lang="en-US" sz="2000" b="0" dirty="0" smtClean="0"/>
                    </a:p>
                  </p:txBody>
                </p:sp>
              </mc:Choice>
              <mc:Fallback xmlns="">
                <p:sp>
                  <p:nvSpPr>
                    <p:cNvPr id="9" name="TextBox 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391980" y="1375152"/>
                      <a:ext cx="936104" cy="400110"/>
                    </a:xfrm>
                    <a:prstGeom prst="rect">
                      <a:avLst/>
                    </a:prstGeom>
                    <a:blipFill rotWithShape="1"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ru-RU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" name="TextBox 12"/>
                    <p:cNvSpPr txBox="1"/>
                    <p:nvPr/>
                  </p:nvSpPr>
                  <p:spPr>
                    <a:xfrm>
                      <a:off x="6624999" y="975042"/>
                      <a:ext cx="936104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/>
                              </a:rPr>
                              <m:t>𝑂</m:t>
                            </m:r>
                          </m:oMath>
                        </m:oMathPara>
                      </a14:m>
                      <a:endParaRPr lang="ru-RU" sz="2000" dirty="0"/>
                    </a:p>
                  </p:txBody>
                </p:sp>
              </mc:Choice>
              <mc:Fallback xmlns="">
                <p:sp>
                  <p:nvSpPr>
                    <p:cNvPr id="10" name="TextBox 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624999" y="975042"/>
                      <a:ext cx="936104" cy="400110"/>
                    </a:xfrm>
                    <a:prstGeom prst="rect">
                      <a:avLst/>
                    </a:prstGeom>
                    <a:blipFill rotWithShape="1"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ru-RU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" name="TextBox 13"/>
                    <p:cNvSpPr txBox="1"/>
                    <p:nvPr/>
                  </p:nvSpPr>
                  <p:spPr>
                    <a:xfrm>
                      <a:off x="7093051" y="2348880"/>
                      <a:ext cx="936104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/>
                              </a:rPr>
                              <m:t>𝑁</m:t>
                            </m:r>
                            <m:r>
                              <a:rPr lang="en-US" sz="2000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sz="2000" b="0" i="1" smtClean="0">
                                <a:latin typeface="Cambria Math"/>
                              </a:rPr>
                              <m:t>𝐼</m:t>
                            </m:r>
                          </m:oMath>
                        </m:oMathPara>
                      </a14:m>
                      <a:endParaRPr lang="ru-RU" sz="2000" dirty="0"/>
                    </a:p>
                  </p:txBody>
                </p:sp>
              </mc:Choice>
              <mc:Fallback xmlns="">
                <p:sp>
                  <p:nvSpPr>
                    <p:cNvPr id="11" name="TextBox 1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093051" y="2348880"/>
                      <a:ext cx="936104" cy="400110"/>
                    </a:xfrm>
                    <a:prstGeom prst="rect">
                      <a:avLst/>
                    </a:prstGeom>
                    <a:blipFill rotWithShape="1"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ru-RU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5" name="Прямая со стрелкой 14"/>
                <p:cNvCxnSpPr/>
                <p:nvPr/>
              </p:nvCxnSpPr>
              <p:spPr>
                <a:xfrm flipH="1">
                  <a:off x="3923928" y="905228"/>
                  <a:ext cx="793711" cy="870034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Прямая со стрелкой 15"/>
                <p:cNvCxnSpPr>
                  <a:stCxn id="11" idx="2"/>
                </p:cNvCxnSpPr>
                <p:nvPr/>
              </p:nvCxnSpPr>
              <p:spPr>
                <a:xfrm>
                  <a:off x="4717639" y="905228"/>
                  <a:ext cx="718457" cy="669979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Прямая со стрелкой 16"/>
                <p:cNvCxnSpPr/>
                <p:nvPr/>
              </p:nvCxnSpPr>
              <p:spPr>
                <a:xfrm flipH="1">
                  <a:off x="4717640" y="1775262"/>
                  <a:ext cx="142392" cy="57361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Прямая со стрелкой 17"/>
                <p:cNvCxnSpPr/>
                <p:nvPr/>
              </p:nvCxnSpPr>
              <p:spPr>
                <a:xfrm flipH="1">
                  <a:off x="6482607" y="1375152"/>
                  <a:ext cx="610444" cy="577684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Прямая со стрелкой 18"/>
                <p:cNvCxnSpPr>
                  <a:stCxn id="14" idx="2"/>
                </p:cNvCxnSpPr>
                <p:nvPr/>
              </p:nvCxnSpPr>
              <p:spPr>
                <a:xfrm flipH="1">
                  <a:off x="7291479" y="2748990"/>
                  <a:ext cx="269624" cy="86003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Прямая со стрелкой 19"/>
                <p:cNvCxnSpPr/>
                <p:nvPr/>
              </p:nvCxnSpPr>
              <p:spPr>
                <a:xfrm flipH="1">
                  <a:off x="6876256" y="2748990"/>
                  <a:ext cx="684847" cy="86003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Прямая со стрелкой 20"/>
                <p:cNvCxnSpPr/>
                <p:nvPr/>
              </p:nvCxnSpPr>
              <p:spPr>
                <a:xfrm flipH="1">
                  <a:off x="6300192" y="2748990"/>
                  <a:ext cx="1260911" cy="31997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597784" y="6161061"/>
                  <a:ext cx="7588391" cy="76398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ru-RU" sz="1400" dirty="0" smtClean="0"/>
                    <a:t>Спектры: </a:t>
                  </a:r>
                  <a:r>
                    <a:rPr lang="ru-RU" sz="1400" b="1" dirty="0" smtClean="0">
                      <a:solidFill>
                        <a:srgbClr val="FF00FF"/>
                      </a:solidFill>
                    </a:rPr>
                    <a:t>1</a:t>
                  </a:r>
                  <a:r>
                    <a:rPr lang="ru-RU" sz="1400" dirty="0" smtClean="0"/>
                    <a:t> </a:t>
                  </a:r>
                  <a:r>
                    <a:rPr lang="ru-RU" sz="1400" dirty="0"/>
                    <a:t>– в потоке, </a:t>
                  </a:r>
                  <a:r>
                    <a:rPr lang="ru-RU" sz="1400" b="1" dirty="0" smtClean="0">
                      <a:solidFill>
                        <a:srgbClr val="00B050"/>
                      </a:solidFill>
                    </a:rPr>
                    <a:t>2</a:t>
                  </a:r>
                  <a:r>
                    <a:rPr lang="ru-RU" sz="1400" dirty="0" smtClean="0"/>
                    <a:t> </a:t>
                  </a:r>
                  <a:r>
                    <a:rPr lang="ru-RU" sz="1400" dirty="0"/>
                    <a:t>– в неподвижном </a:t>
                  </a:r>
                  <a:r>
                    <a:rPr lang="ru-RU" sz="1400" dirty="0" smtClean="0"/>
                    <a:t>воздухе; плотности </a:t>
                  </a:r>
                  <a14:m>
                    <m:oMath xmlns:m="http://schemas.openxmlformats.org/officeDocument/2006/math">
                      <m:r>
                        <a:rPr lang="ru-RU" sz="1400" i="1">
                          <a:latin typeface="Cambria Math"/>
                        </a:rPr>
                        <m:t>𝜌</m:t>
                      </m:r>
                      <m:r>
                        <a:rPr lang="ru-RU" sz="1400" i="1">
                          <a:latin typeface="Cambria Math"/>
                        </a:rPr>
                        <m:t>=0,10 </m:t>
                      </m:r>
                      <m:f>
                        <m:fPr>
                          <m:ctrlPr>
                            <a:rPr lang="ru-RU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1400" i="1">
                              <a:latin typeface="Cambria Math"/>
                            </a:rPr>
                            <m:t>кг</m:t>
                          </m:r>
                        </m:num>
                        <m:den>
                          <m:sSup>
                            <m:sSupPr>
                              <m:ctrlPr>
                                <a:rPr lang="ru-RU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sz="1400" i="1">
                                  <a:latin typeface="Cambria Math"/>
                                </a:rPr>
                                <m:t>м</m:t>
                              </m:r>
                            </m:e>
                            <m:sup>
                              <m:r>
                                <a:rPr lang="ru-RU" sz="1400" i="1">
                                  <a:latin typeface="Cambria Math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a14:m>
                  <a:r>
                    <a:rPr lang="ru-RU" sz="1400" dirty="0"/>
                    <a:t>; Число </a:t>
                  </a:r>
                  <a:r>
                    <a:rPr lang="ru-RU" sz="1400" dirty="0" smtClean="0"/>
                    <a:t>Маха ударной волны </a:t>
                  </a:r>
                  <a:r>
                    <a:rPr lang="en-US" sz="1400" dirty="0"/>
                    <a:t>M</a:t>
                  </a:r>
                  <a:r>
                    <a:rPr lang="ru-RU" sz="1400" dirty="0" smtClean="0"/>
                    <a:t>=3,1.</a:t>
                  </a:r>
                  <a:endParaRPr lang="ru-RU" sz="1400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7784" y="6161061"/>
                  <a:ext cx="7588391" cy="763981"/>
                </a:xfrm>
                <a:prstGeom prst="rect">
                  <a:avLst/>
                </a:prstGeom>
                <a:blipFill>
                  <a:blip r:embed="rId8"/>
                  <a:stretch>
                    <a:fillRect b="-10309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2" name="Номер слайда 5"/>
          <p:cNvSpPr txBox="1">
            <a:spLocks/>
          </p:cNvSpPr>
          <p:nvPr/>
        </p:nvSpPr>
        <p:spPr>
          <a:xfrm>
            <a:off x="8590696" y="6396340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24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19B0651-EE4F-4900-A07F-96A6BFA9D0F0}" type="slidenum">
              <a:rPr lang="ru-RU" smtClean="0"/>
              <a:pPr/>
              <a:t>5</a:t>
            </a:fld>
            <a:endParaRPr lang="ru-RU" dirty="0"/>
          </a:p>
        </p:txBody>
      </p:sp>
      <p:sp>
        <p:nvSpPr>
          <p:cNvPr id="24" name="TextBox 23"/>
          <p:cNvSpPr txBox="1"/>
          <p:nvPr/>
        </p:nvSpPr>
        <p:spPr>
          <a:xfrm>
            <a:off x="3491880" y="5445224"/>
            <a:ext cx="24482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/>
              <a:t>Видимый спектр</a:t>
            </a:r>
            <a:endParaRPr lang="ru-RU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5216334" y="1945771"/>
                <a:ext cx="4825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sub>
                      </m:sSub>
                      <m:r>
                        <a:rPr lang="ru-R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6334" y="1945771"/>
                <a:ext cx="482586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3657575" y="2063624"/>
                <a:ext cx="482586" cy="3940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sub>
                      </m:sSub>
                      <m:r>
                        <a:rPr lang="ru-R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575" y="2063624"/>
                <a:ext cx="482586" cy="394082"/>
              </a:xfrm>
              <a:prstGeom prst="rect">
                <a:avLst/>
              </a:prstGeom>
              <a:blipFill>
                <a:blip r:embed="rId10"/>
                <a:stretch>
                  <a:fillRect b="-1093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1394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714400" y="171235"/>
            <a:ext cx="6995120" cy="653736"/>
          </a:xfrm>
        </p:spPr>
        <p:txBody>
          <a:bodyPr>
            <a:normAutofit/>
          </a:bodyPr>
          <a:lstStyle/>
          <a:p>
            <a:pPr algn="ctr"/>
            <a:r>
              <a:rPr lang="ru-RU" sz="2400" b="1" cap="none" spc="0" dirty="0">
                <a:solidFill>
                  <a:prstClr val="black"/>
                </a:solidFill>
                <a:latin typeface="Arial"/>
                <a:ea typeface="+mn-ea"/>
                <a:cs typeface="+mn-cs"/>
              </a:rPr>
              <a:t>Методика обработки </a:t>
            </a:r>
            <a:r>
              <a:rPr lang="ru-RU" sz="2400" b="1" cap="none" spc="0" dirty="0" smtClean="0">
                <a:solidFill>
                  <a:prstClr val="black"/>
                </a:solidFill>
                <a:latin typeface="Arial"/>
                <a:ea typeface="+mn-ea"/>
                <a:cs typeface="+mn-cs"/>
              </a:rPr>
              <a:t>осциллограмм тока</a:t>
            </a:r>
            <a:endParaRPr lang="ru-RU" sz="2400" b="1" cap="none" spc="0" dirty="0">
              <a:solidFill>
                <a:prstClr val="black"/>
              </a:solidFill>
              <a:latin typeface="Arial"/>
              <a:ea typeface="+mn-ea"/>
              <a:cs typeface="+mn-cs"/>
            </a:endParaRPr>
          </a:p>
        </p:txBody>
      </p:sp>
      <p:pic>
        <p:nvPicPr>
          <p:cNvPr id="5" name="Рисунок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980134"/>
            <a:ext cx="4464496" cy="2929418"/>
          </a:xfrm>
          <a:prstGeom prst="rect">
            <a:avLst/>
          </a:prstGeom>
          <a:noFill/>
        </p:spPr>
      </p:pic>
      <p:pic>
        <p:nvPicPr>
          <p:cNvPr id="6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514830" y="933402"/>
            <a:ext cx="3233634" cy="450951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 6"/>
              <p:cNvSpPr/>
              <p:nvPr/>
            </p:nvSpPr>
            <p:spPr>
              <a:xfrm>
                <a:off x="683568" y="4708035"/>
                <a:ext cx="3328585" cy="737189"/>
              </a:xfrm>
              <a:prstGeom prst="rect">
                <a:avLst/>
              </a:prstGeom>
              <a:solidFill>
                <a:srgbClr val="92D050">
                  <a:alpha val="34118"/>
                </a:srgbClr>
              </a:solidFill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ru-RU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ru-RU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800" i="1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ru-RU" sz="2800" i="1">
                                <a:latin typeface="Cambria Math"/>
                              </a:rPr>
                              <m:t>𝑚𝑎𝑥</m:t>
                            </m:r>
                          </m:sub>
                        </m:sSub>
                      </m:num>
                      <m:den>
                        <m:r>
                          <a:rPr lang="ru-RU" sz="2800" i="1">
                            <a:latin typeface="Cambria Math"/>
                          </a:rPr>
                          <m:t>𝑆</m:t>
                        </m:r>
                      </m:den>
                    </m:f>
                    <m:r>
                      <a:rPr lang="ru-RU" sz="2800" i="1">
                        <a:latin typeface="Cambria Math"/>
                      </a:rPr>
                      <m:t>=</m:t>
                    </m:r>
                    <m:r>
                      <a:rPr lang="ru-RU" sz="2800" i="1">
                        <a:latin typeface="Cambria Math"/>
                      </a:rPr>
                      <m:t>𝑒</m:t>
                    </m:r>
                    <m:r>
                      <a:rPr lang="ru-RU" sz="2800" i="1">
                        <a:latin typeface="Cambria Math"/>
                      </a:rPr>
                      <m:t>∙</m:t>
                    </m:r>
                    <m:sSub>
                      <m:sSubPr>
                        <m:ctrlPr>
                          <a:rPr lang="ru-RU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800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ru-RU" sz="2800" i="1">
                            <a:latin typeface="Cambria Math"/>
                          </a:rPr>
                          <m:t>𝑒</m:t>
                        </m:r>
                      </m:sub>
                    </m:sSub>
                    <m:r>
                      <a:rPr lang="ru-RU" sz="2800" i="1">
                        <a:latin typeface="Cambria Math"/>
                      </a:rPr>
                      <m:t>∙</m:t>
                    </m:r>
                    <m:sSub>
                      <m:sSubPr>
                        <m:ctrlPr>
                          <a:rPr lang="ru-RU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800" i="1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ru-RU" sz="2800" i="1">
                            <a:latin typeface="Cambria Math"/>
                          </a:rPr>
                          <m:t>𝑑</m:t>
                        </m:r>
                      </m:sub>
                    </m:sSub>
                    <m:d>
                      <m:dPr>
                        <m:ctrlPr>
                          <a:rPr lang="ru-RU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ru-RU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ru-RU" sz="2800" i="1">
                                <a:latin typeface="Cambria Math"/>
                              </a:rPr>
                              <m:t>𝐸</m:t>
                            </m:r>
                          </m:num>
                          <m:den>
                            <m:r>
                              <a:rPr lang="ru-RU" sz="2800" i="1">
                                <a:latin typeface="Cambria Math"/>
                              </a:rPr>
                              <m:t>𝑁</m:t>
                            </m:r>
                          </m:den>
                        </m:f>
                      </m:e>
                    </m:d>
                  </m:oMath>
                </a14:m>
                <a:r>
                  <a:rPr lang="ru-RU" sz="2800" dirty="0"/>
                  <a:t> </a:t>
                </a:r>
              </a:p>
            </p:txBody>
          </p:sp>
        </mc:Choice>
        <mc:Fallback xmlns="">
          <p:sp>
            <p:nvSpPr>
              <p:cNvPr id="7" name="Прямоуголь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4708035"/>
                <a:ext cx="3328585" cy="73718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0" y="4013016"/>
            <a:ext cx="51275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/>
              <a:t>Осциллограммы тока в неподвижном воздухе</a:t>
            </a:r>
            <a:endParaRPr lang="ru-RU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5004048" y="5442916"/>
            <a:ext cx="37444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/>
              <a:t>Зависимость скорости дрейфа электронов от приведенного электрического поля </a:t>
            </a:r>
            <a:r>
              <a:rPr lang="en-US" sz="1600" dirty="0" smtClean="0"/>
              <a:t>[</a:t>
            </a:r>
            <a:r>
              <a:rPr lang="ru-RU" sz="1600" dirty="0" smtClean="0"/>
              <a:t>4</a:t>
            </a:r>
            <a:r>
              <a:rPr lang="en-US" sz="1600" dirty="0" smtClean="0"/>
              <a:t>]</a:t>
            </a:r>
            <a:endParaRPr lang="ru-RU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142737" y="5889192"/>
            <a:ext cx="41764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 smtClean="0"/>
              <a:t>Формула для расчета концентрации электронов</a:t>
            </a:r>
            <a:r>
              <a:rPr lang="en-US" sz="1200" dirty="0" smtClean="0"/>
              <a:t> [</a:t>
            </a:r>
            <a:r>
              <a:rPr lang="ru-RU" sz="1200" dirty="0" smtClean="0"/>
              <a:t>3</a:t>
            </a:r>
            <a:r>
              <a:rPr lang="en-US" sz="1200" dirty="0" smtClean="0"/>
              <a:t>]</a:t>
            </a:r>
            <a:endParaRPr lang="ru-RU" sz="1200" dirty="0"/>
          </a:p>
        </p:txBody>
      </p:sp>
      <p:sp>
        <p:nvSpPr>
          <p:cNvPr id="11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532440" y="6396340"/>
            <a:ext cx="1315721" cy="365125"/>
          </a:xfrm>
        </p:spPr>
        <p:txBody>
          <a:bodyPr/>
          <a:lstStyle/>
          <a:p>
            <a:fld id="{B19B0651-EE4F-4900-A07F-96A6BFA9D0F0}" type="slidenum">
              <a:rPr lang="ru-RU" smtClean="0"/>
              <a:t>6</a:t>
            </a:fld>
            <a:endParaRPr lang="ru-RU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7613458" y="4763837"/>
            <a:ext cx="918982" cy="288032"/>
          </a:xfrm>
          <a:prstGeom prst="rect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6523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14400" y="171235"/>
            <a:ext cx="6995120" cy="653736"/>
          </a:xfrm>
        </p:spPr>
        <p:txBody>
          <a:bodyPr>
            <a:normAutofit fontScale="90000"/>
          </a:bodyPr>
          <a:lstStyle/>
          <a:p>
            <a:pPr algn="ctr"/>
            <a:r>
              <a:rPr lang="ru-RU" sz="2400" b="1" cap="none" spc="0" dirty="0">
                <a:solidFill>
                  <a:prstClr val="black"/>
                </a:solidFill>
                <a:latin typeface="Arial"/>
                <a:ea typeface="+mn-ea"/>
                <a:cs typeface="+mn-cs"/>
              </a:rPr>
              <a:t>Методика </a:t>
            </a:r>
            <a:r>
              <a:rPr lang="ru-RU" sz="2400" b="1" cap="none" spc="0" dirty="0" smtClean="0">
                <a:solidFill>
                  <a:prstClr val="black"/>
                </a:solidFill>
                <a:latin typeface="Arial"/>
                <a:ea typeface="+mn-ea"/>
                <a:cs typeface="+mn-cs"/>
              </a:rPr>
              <a:t>вычисления концентрации электронов</a:t>
            </a:r>
            <a:endParaRPr lang="ru-RU" sz="2400" b="1" cap="none" spc="0" dirty="0">
              <a:solidFill>
                <a:prstClr val="black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1129" y="1047443"/>
            <a:ext cx="372915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Выделяется линия для обработки (</a:t>
            </a:r>
            <a:r>
              <a:rPr lang="en-US" dirty="0" smtClean="0"/>
              <a:t>H</a:t>
            </a:r>
            <a:r>
              <a:rPr lang="el-GR" baseline="-25000" dirty="0" smtClean="0"/>
              <a:t>α</a:t>
            </a:r>
            <a:r>
              <a:rPr lang="ru-RU" dirty="0" smtClean="0"/>
              <a:t> или </a:t>
            </a:r>
            <a:r>
              <a:rPr lang="en-US" dirty="0" smtClean="0"/>
              <a:t>H</a:t>
            </a:r>
            <a:r>
              <a:rPr lang="el-GR" baseline="-25000" dirty="0">
                <a:sym typeface="Symbol" panose="05050102010706020507" pitchFamily="18" charset="2"/>
              </a:rPr>
              <a:t></a:t>
            </a:r>
            <a:r>
              <a:rPr lang="en-US" dirty="0" smtClean="0"/>
              <a:t>)</a:t>
            </a:r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В программе </a:t>
            </a:r>
            <a:r>
              <a:rPr lang="en-US" dirty="0" err="1" smtClean="0"/>
              <a:t>OriginPro</a:t>
            </a:r>
            <a:r>
              <a:rPr lang="en-US" dirty="0" smtClean="0"/>
              <a:t> </a:t>
            </a:r>
            <a:r>
              <a:rPr lang="ru-RU" dirty="0" smtClean="0"/>
              <a:t>строится экспериментальный профиль линии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Проводится аппроксимация </a:t>
            </a:r>
            <a:r>
              <a:rPr lang="ru-RU" dirty="0" err="1" smtClean="0"/>
              <a:t>гауссовским</a:t>
            </a:r>
            <a:r>
              <a:rPr lang="ru-RU" dirty="0" smtClean="0"/>
              <a:t> профилем и вычисляется ширина линии на полувысоте (</a:t>
            </a:r>
            <a:r>
              <a:rPr lang="en-US" dirty="0" smtClean="0"/>
              <a:t>FWHM</a:t>
            </a:r>
            <a:r>
              <a:rPr lang="ru-RU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Находится концентрация</a:t>
            </a:r>
            <a:r>
              <a:rPr lang="en-US" dirty="0" smtClean="0"/>
              <a:t> </a:t>
            </a:r>
            <a:r>
              <a:rPr lang="ru-RU" dirty="0" smtClean="0"/>
              <a:t>электронов по формуле: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755576" y="5517232"/>
                <a:ext cx="6624736" cy="874855"/>
              </a:xfrm>
              <a:prstGeom prst="rect">
                <a:avLst/>
              </a:prstGeom>
              <a:solidFill>
                <a:srgbClr val="92D050">
                  <a:alpha val="45098"/>
                </a:srgb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/>
                            </a:rPr>
                            <m:t>𝑛</m:t>
                          </m:r>
                        </m:e>
                        <m:sub>
                          <m:r>
                            <a:rPr lang="ru-RU" i="1">
                              <a:latin typeface="Cambria Math"/>
                            </a:rPr>
                            <m:t>𝑒</m:t>
                          </m:r>
                        </m:sub>
                      </m:sSub>
                      <m:r>
                        <a:rPr lang="ru-RU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u-RU" i="1">
                                      <a:latin typeface="Cambria Math"/>
                                    </a:rPr>
                                    <m:t>∆</m:t>
                                  </m:r>
                                  <m:sSub>
                                    <m:sSub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𝑆𝑡𝑎𝑟𝑘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ru-RU" i="1">
                                      <a:latin typeface="Cambria Math"/>
                                    </a:rPr>
                                    <m:t>8,33×</m:t>
                                  </m:r>
                                  <m:sSup>
                                    <m:sSup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10</m:t>
                                      </m:r>
                                    </m:e>
                                    <m:sup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−3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u-RU" i="1">
                                  <a:latin typeface="Cambria Math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ru-RU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ru-RU" i="1">
                          <a:latin typeface="Cambria Math"/>
                        </a:rPr>
                        <m:t>×</m:t>
                      </m:r>
                      <m:sSup>
                        <m:sSup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i="1">
                              <a:latin typeface="Cambria Math"/>
                            </a:rPr>
                            <m:t>10</m:t>
                          </m:r>
                        </m:e>
                        <m:sup>
                          <m:r>
                            <a:rPr lang="ru-RU" i="1">
                              <a:latin typeface="Cambria Math"/>
                            </a:rPr>
                            <m:t>20</m:t>
                          </m:r>
                        </m:sup>
                      </m:sSup>
                      <m:r>
                        <a:rPr lang="ru-RU" i="1">
                          <a:latin typeface="Cambria Math"/>
                        </a:rPr>
                        <m:t>,где  ∆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/>
                            </a:rPr>
                            <m:t>𝜆</m:t>
                          </m:r>
                        </m:e>
                        <m:sub>
                          <m:r>
                            <a:rPr lang="ru-RU" i="1">
                              <a:latin typeface="Cambria Math"/>
                            </a:rPr>
                            <m:t>𝑆𝑡𝑎𝑟𝑘</m:t>
                          </m:r>
                        </m:sub>
                      </m:sSub>
                      <m:r>
                        <a:rPr lang="ru-RU" i="1">
                          <a:latin typeface="Cambria Math"/>
                        </a:rPr>
                        <m:t>=∆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/>
                            </a:rPr>
                            <m:t>𝜆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𝑔𝑎𝑢𝑠𝑠</m:t>
                          </m:r>
                        </m:sub>
                      </m:sSub>
                      <m:r>
                        <a:rPr lang="ru-RU" b="0" i="1" smtClean="0">
                          <a:latin typeface="Cambria Math"/>
                        </a:rPr>
                        <m:t>−</m:t>
                      </m:r>
                      <m:r>
                        <a:rPr lang="ru-RU" i="1">
                          <a:latin typeface="Cambria Math"/>
                        </a:rPr>
                        <m:t>∆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/>
                            </a:rPr>
                            <m:t>𝜆</m:t>
                          </m:r>
                        </m:e>
                        <m:sub>
                          <m:r>
                            <a:rPr lang="ru-RU" i="1">
                              <a:latin typeface="Cambria Math"/>
                            </a:rPr>
                            <m:t>𝑒𝑥</m:t>
                          </m:r>
                        </m:sub>
                      </m:sSub>
                      <m:r>
                        <a:rPr lang="ru-RU" i="1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5517232"/>
                <a:ext cx="6624736" cy="87485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Группа 5"/>
          <p:cNvGrpSpPr/>
          <p:nvPr/>
        </p:nvGrpSpPr>
        <p:grpSpPr>
          <a:xfrm>
            <a:off x="4067944" y="1726802"/>
            <a:ext cx="4681446" cy="3789040"/>
            <a:chOff x="16835" y="0"/>
            <a:chExt cx="9064346" cy="6498632"/>
          </a:xfrm>
        </p:grpSpPr>
        <p:grpSp>
          <p:nvGrpSpPr>
            <p:cNvPr id="7" name="Группа 6"/>
            <p:cNvGrpSpPr/>
            <p:nvPr/>
          </p:nvGrpSpPr>
          <p:grpSpPr>
            <a:xfrm>
              <a:off x="16835" y="0"/>
              <a:ext cx="9064346" cy="6498632"/>
              <a:chOff x="16835" y="0"/>
              <a:chExt cx="9064346" cy="6498632"/>
            </a:xfrm>
          </p:grpSpPr>
          <p:pic>
            <p:nvPicPr>
              <p:cNvPr id="10" name="Рисунок 9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835" y="0"/>
                <a:ext cx="8164246" cy="6221924"/>
              </a:xfrm>
              <a:prstGeom prst="rect">
                <a:avLst/>
              </a:prstGeom>
            </p:spPr>
          </p:pic>
          <p:pic>
            <p:nvPicPr>
              <p:cNvPr id="11" name="Рисунок 10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52120" y="188640"/>
                <a:ext cx="3302170" cy="1581231"/>
              </a:xfrm>
              <a:prstGeom prst="rect">
                <a:avLst/>
              </a:prstGeom>
            </p:spPr>
          </p:pic>
          <p:sp>
            <p:nvSpPr>
              <p:cNvPr id="12" name="TextBox 11"/>
              <p:cNvSpPr txBox="1"/>
              <p:nvPr/>
            </p:nvSpPr>
            <p:spPr>
              <a:xfrm>
                <a:off x="1289057" y="530565"/>
                <a:ext cx="2492221" cy="5278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/>
                  <a:t>I, </a:t>
                </a:r>
                <a:r>
                  <a:rPr lang="ru-RU" sz="1400" b="1" dirty="0" err="1" smtClean="0"/>
                  <a:t>отн</a:t>
                </a:r>
                <a:r>
                  <a:rPr lang="ru-RU" sz="1400" b="1" dirty="0" smtClean="0"/>
                  <a:t>. ед.</a:t>
                </a:r>
                <a:endParaRPr lang="ru-RU" sz="1400" b="1" dirty="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7280981" y="4911225"/>
                <a:ext cx="1800200" cy="5232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/>
                  <a:t>λ</a:t>
                </a:r>
                <a:r>
                  <a:rPr lang="en-US" sz="1400" b="1" dirty="0" smtClean="0"/>
                  <a:t>, </a:t>
                </a:r>
                <a:r>
                  <a:rPr lang="ru-RU" sz="1400" b="1" dirty="0" err="1" smtClean="0"/>
                  <a:t>нм</a:t>
                </a:r>
                <a:r>
                  <a:rPr lang="ru-RU" sz="1400" b="1" dirty="0" smtClean="0"/>
                  <a:t>.</a:t>
                </a:r>
                <a:endParaRPr lang="ru-RU" sz="1400" b="1" dirty="0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1223627" y="6129300"/>
                <a:ext cx="69574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ru-RU" dirty="0"/>
              </a:p>
            </p:txBody>
          </p:sp>
        </p:grpSp>
        <p:cxnSp>
          <p:nvCxnSpPr>
            <p:cNvPr id="8" name="Прямая со стрелкой 7"/>
            <p:cNvCxnSpPr/>
            <p:nvPr/>
          </p:nvCxnSpPr>
          <p:spPr>
            <a:xfrm>
              <a:off x="2627784" y="3537012"/>
              <a:ext cx="3024336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2929032" y="3685176"/>
              <a:ext cx="2562861" cy="8973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400" dirty="0" smtClean="0"/>
                <a:t>Полуширина (</a:t>
              </a:r>
              <a:r>
                <a:rPr lang="en-US" sz="1400" dirty="0" smtClean="0"/>
                <a:t>FWHM)</a:t>
              </a:r>
              <a:endParaRPr lang="ru-RU" sz="1400" dirty="0"/>
            </a:p>
          </p:txBody>
        </p:sp>
      </p:grpSp>
      <p:sp>
        <p:nvSpPr>
          <p:cNvPr id="15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532440" y="6396340"/>
            <a:ext cx="1315721" cy="365125"/>
          </a:xfrm>
        </p:spPr>
        <p:txBody>
          <a:bodyPr/>
          <a:lstStyle/>
          <a:p>
            <a:fld id="{B19B0651-EE4F-4900-A07F-96A6BFA9D0F0}" type="slidenum">
              <a:rPr lang="ru-RU" smtClean="0"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82061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003232" cy="756002"/>
          </a:xfrm>
        </p:spPr>
        <p:txBody>
          <a:bodyPr>
            <a:normAutofit/>
          </a:bodyPr>
          <a:lstStyle/>
          <a:p>
            <a:pPr algn="ctr"/>
            <a:r>
              <a:rPr lang="ru-RU" sz="2400" b="1" cap="none" spc="0" dirty="0" smtClean="0">
                <a:solidFill>
                  <a:prstClr val="black"/>
                </a:solidFill>
                <a:latin typeface="Arial"/>
                <a:ea typeface="+mn-ea"/>
                <a:cs typeface="+mn-cs"/>
              </a:rPr>
              <a:t>Концентрация электронов в неподвижном воздухе</a:t>
            </a:r>
            <a:endParaRPr lang="ru-RU" sz="2400" b="1" dirty="0"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76256" y="5229200"/>
            <a:ext cx="18362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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кг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</a:t>
            </a:r>
            <a:r>
              <a:rPr lang="en-US" sz="24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ru-RU" sz="2400" b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863588" y="1700808"/>
            <a:ext cx="2772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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ru-RU" sz="24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sz="24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1/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см</a:t>
            </a:r>
            <a:r>
              <a:rPr lang="en-US" sz="24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ru-RU" sz="2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287524" y="5916148"/>
            <a:ext cx="81729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 </a:t>
            </a:r>
            <a:r>
              <a:rPr lang="ru-RU" dirty="0"/>
              <a:t>К</a:t>
            </a:r>
            <a:r>
              <a:rPr lang="ru-RU" dirty="0" smtClean="0"/>
              <a:t>онцентрации электронов, рассчитанные: </a:t>
            </a:r>
          </a:p>
          <a:p>
            <a:pPr algn="ctr"/>
            <a:r>
              <a:rPr lang="ru-RU" dirty="0" smtClean="0"/>
              <a:t>1</a:t>
            </a:r>
            <a:r>
              <a:rPr lang="ru-RU" dirty="0"/>
              <a:t> </a:t>
            </a:r>
            <a:r>
              <a:rPr lang="ru-RU" dirty="0" smtClean="0"/>
              <a:t>– по спектрам, 2 – по току разряда.</a:t>
            </a:r>
            <a:endParaRPr lang="ru-RU" dirty="0"/>
          </a:p>
        </p:txBody>
      </p:sp>
      <p:grpSp>
        <p:nvGrpSpPr>
          <p:cNvPr id="14" name="Группа 13"/>
          <p:cNvGrpSpPr/>
          <p:nvPr/>
        </p:nvGrpSpPr>
        <p:grpSpPr>
          <a:xfrm>
            <a:off x="107504" y="1052285"/>
            <a:ext cx="8712460" cy="4910818"/>
            <a:chOff x="0" y="674284"/>
            <a:chExt cx="9166694" cy="5288819"/>
          </a:xfrm>
        </p:grpSpPr>
        <p:grpSp>
          <p:nvGrpSpPr>
            <p:cNvPr id="15" name="Группа 14"/>
            <p:cNvGrpSpPr/>
            <p:nvPr/>
          </p:nvGrpSpPr>
          <p:grpSpPr>
            <a:xfrm>
              <a:off x="0" y="674284"/>
              <a:ext cx="9166694" cy="5288819"/>
              <a:chOff x="0" y="674284"/>
              <a:chExt cx="9166694" cy="5288819"/>
            </a:xfrm>
          </p:grpSpPr>
          <p:pic>
            <p:nvPicPr>
              <p:cNvPr id="17" name="Рисунок 16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674284"/>
                <a:ext cx="8280412" cy="5288819"/>
              </a:xfrm>
              <a:prstGeom prst="rect">
                <a:avLst/>
              </a:prstGeom>
            </p:spPr>
          </p:pic>
          <p:grpSp>
            <p:nvGrpSpPr>
              <p:cNvPr id="18" name="Группа 17"/>
              <p:cNvGrpSpPr/>
              <p:nvPr/>
            </p:nvGrpSpPr>
            <p:grpSpPr>
              <a:xfrm>
                <a:off x="647564" y="674284"/>
                <a:ext cx="8244917" cy="5131583"/>
                <a:chOff x="647564" y="674284"/>
                <a:chExt cx="8244917" cy="5131583"/>
              </a:xfrm>
            </p:grpSpPr>
            <p:sp>
              <p:nvSpPr>
                <p:cNvPr id="22" name="TextBox 21"/>
                <p:cNvSpPr txBox="1"/>
                <p:nvPr/>
              </p:nvSpPr>
              <p:spPr>
                <a:xfrm>
                  <a:off x="647564" y="674284"/>
                  <a:ext cx="2772308" cy="4972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1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n</a:t>
                  </a:r>
                  <a:r>
                    <a:rPr lang="en-US" sz="2400" b="1" i="1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e</a:t>
                  </a:r>
                  <a:r>
                    <a:rPr lang="en-US" sz="2400" b="1" dirty="0">
                      <a:latin typeface="Times New Roman" panose="02020603050405020304" pitchFamily="18" charset="0"/>
                      <a:cs typeface="Times New Roman" panose="02020603050405020304" pitchFamily="18" charset="0"/>
                      <a:sym typeface="Symbol" panose="05050102010706020507" pitchFamily="18" charset="2"/>
                    </a:rPr>
                    <a:t></a:t>
                  </a:r>
                  <a:r>
                    <a:rPr lang="ru-RU" sz="20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:r>
                    <a:rPr lang="en-US" sz="2000" b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</a:t>
                  </a:r>
                  <a:r>
                    <a:rPr lang="ru-RU" sz="2000" b="1" baseline="30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:r>
                    <a:rPr lang="en-US" sz="2000" b="1" baseline="30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4</a:t>
                  </a:r>
                  <a:r>
                    <a:rPr lang="ru-RU" sz="20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,</a:t>
                  </a:r>
                  <a:r>
                    <a:rPr lang="en-US" sz="20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1/</a:t>
                  </a:r>
                  <a:r>
                    <a:rPr lang="ru-RU" sz="20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см</a:t>
                  </a:r>
                  <a:r>
                    <a:rPr lang="en-US" sz="2000" b="1" baseline="30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3</a:t>
                  </a:r>
                  <a:endParaRPr lang="ru-RU" sz="2000" b="1" dirty="0"/>
                </a:p>
              </p:txBody>
            </p:sp>
            <p:sp>
              <p:nvSpPr>
                <p:cNvPr id="23" name="TextBox 22"/>
                <p:cNvSpPr txBox="1"/>
                <p:nvPr/>
              </p:nvSpPr>
              <p:spPr>
                <a:xfrm>
                  <a:off x="7056277" y="4910906"/>
                  <a:ext cx="1836204" cy="8949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1" i="1" dirty="0">
                      <a:latin typeface="Times New Roman" panose="02020603050405020304" pitchFamily="18" charset="0"/>
                      <a:cs typeface="Times New Roman" panose="02020603050405020304" pitchFamily="18" charset="0"/>
                      <a:sym typeface="Symbol" panose="05050102010706020507" pitchFamily="18" charset="2"/>
                    </a:rPr>
                    <a:t></a:t>
                  </a:r>
                  <a:r>
                    <a:rPr lang="ru-RU" sz="24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,</a:t>
                  </a:r>
                  <a:r>
                    <a:rPr lang="en-US" sz="24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ru-RU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кг</a:t>
                  </a:r>
                  <a:r>
                    <a:rPr lang="en-US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/</a:t>
                  </a:r>
                  <a:r>
                    <a:rPr lang="ru-RU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м</a:t>
                  </a:r>
                  <a:r>
                    <a:rPr lang="en-US" b="1" baseline="30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3</a:t>
                  </a:r>
                  <a:endParaRPr lang="ru-RU" b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endParaRPr lang="ru-RU" sz="2400" b="1" dirty="0"/>
                </a:p>
              </p:txBody>
            </p:sp>
          </p:grpSp>
          <p:pic>
            <p:nvPicPr>
              <p:cNvPr id="19" name="Рисунок 18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rightnessContrast bright="40000" contrast="-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892"/>
              <a:stretch/>
            </p:blipFill>
            <p:spPr>
              <a:xfrm>
                <a:off x="7343504" y="1200133"/>
                <a:ext cx="1818864" cy="792000"/>
              </a:xfrm>
              <a:prstGeom prst="rect">
                <a:avLst/>
              </a:prstGeom>
            </p:spPr>
          </p:pic>
          <p:pic>
            <p:nvPicPr>
              <p:cNvPr id="20" name="Рисунок 19"/>
              <p:cNvPicPr>
                <a:picLocks noChangeAspect="1"/>
              </p:cNvPicPr>
              <p:nvPr/>
            </p:nvPicPr>
            <p:blipFill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rightnessContrast bright="2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7343504" y="4128979"/>
                <a:ext cx="1823190" cy="792000"/>
              </a:xfrm>
              <a:prstGeom prst="rect">
                <a:avLst/>
              </a:prstGeom>
            </p:spPr>
          </p:pic>
          <p:pic>
            <p:nvPicPr>
              <p:cNvPr id="21" name="Рисунок 20"/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rightnessContrast bright="40000"/>
                        </a14:imgEffect>
                      </a14:imgLayer>
                    </a14:imgProps>
                  </a:ext>
                </a:extLst>
              </a:blip>
              <a:srcRect r="19926"/>
              <a:stretch/>
            </p:blipFill>
            <p:spPr>
              <a:xfrm>
                <a:off x="1010992" y="2744924"/>
                <a:ext cx="2045449" cy="835224"/>
              </a:xfrm>
              <a:prstGeom prst="rect">
                <a:avLst/>
              </a:prstGeom>
            </p:spPr>
          </p:pic>
        </p:grpSp>
        <p:pic>
          <p:nvPicPr>
            <p:cNvPr id="16" name="Рисунок 15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94113" y="1052285"/>
              <a:ext cx="692186" cy="939848"/>
            </a:xfrm>
            <a:prstGeom prst="rect">
              <a:avLst/>
            </a:prstGeom>
          </p:spPr>
        </p:pic>
      </p:grpSp>
      <p:sp>
        <p:nvSpPr>
          <p:cNvPr id="2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532440" y="6396340"/>
            <a:ext cx="1315721" cy="365125"/>
          </a:xfrm>
        </p:spPr>
        <p:txBody>
          <a:bodyPr/>
          <a:lstStyle/>
          <a:p>
            <a:fld id="{B19B0651-EE4F-4900-A07F-96A6BFA9D0F0}" type="slidenum">
              <a:rPr lang="ru-RU" smtClean="0"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98629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676456" y="6237312"/>
            <a:ext cx="1315721" cy="365125"/>
          </a:xfrm>
        </p:spPr>
        <p:txBody>
          <a:bodyPr/>
          <a:lstStyle/>
          <a:p>
            <a:fld id="{B19B0651-EE4F-4900-A07F-96A6BFA9D0F0}" type="slidenum">
              <a:rPr lang="ru-RU" smtClean="0"/>
              <a:t>9</a:t>
            </a:fld>
            <a:endParaRPr lang="ru-RU" dirty="0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714400" y="171235"/>
            <a:ext cx="6995120" cy="653736"/>
          </a:xfrm>
        </p:spPr>
        <p:txBody>
          <a:bodyPr>
            <a:normAutofit/>
          </a:bodyPr>
          <a:lstStyle/>
          <a:p>
            <a:pPr algn="ctr"/>
            <a:r>
              <a:rPr lang="ru-RU" sz="2400" b="1" cap="none" spc="0" dirty="0">
                <a:solidFill>
                  <a:prstClr val="black"/>
                </a:solidFill>
                <a:latin typeface="Arial"/>
                <a:ea typeface="+mn-ea"/>
                <a:cs typeface="+mn-cs"/>
              </a:rPr>
              <a:t>Методика </a:t>
            </a:r>
            <a:r>
              <a:rPr lang="ru-RU" sz="2400" b="1" cap="none" spc="0" dirty="0" smtClean="0">
                <a:solidFill>
                  <a:prstClr val="black"/>
                </a:solidFill>
                <a:latin typeface="Arial"/>
                <a:ea typeface="+mn-ea"/>
                <a:cs typeface="+mn-cs"/>
              </a:rPr>
              <a:t>вычисления энергии электронов</a:t>
            </a:r>
            <a:endParaRPr lang="ru-RU" sz="2400" b="1" cap="none" spc="0" dirty="0">
              <a:solidFill>
                <a:prstClr val="black"/>
              </a:solidFill>
              <a:latin typeface="Arial"/>
              <a:ea typeface="+mn-ea"/>
              <a:cs typeface="+mn-cs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196752"/>
            <a:ext cx="4419151" cy="2808312"/>
          </a:xfrm>
          <a:prstGeom prst="rect">
            <a:avLst/>
          </a:prstGeom>
        </p:spPr>
      </p:pic>
      <p:sp>
        <p:nvSpPr>
          <p:cNvPr id="11" name="Прямоугольник 10"/>
          <p:cNvSpPr/>
          <p:nvPr/>
        </p:nvSpPr>
        <p:spPr>
          <a:xfrm>
            <a:off x="1115616" y="1196752"/>
            <a:ext cx="2448272" cy="2592288"/>
          </a:xfrm>
          <a:prstGeom prst="rect">
            <a:avLst/>
          </a:prstGeom>
          <a:solidFill>
            <a:srgbClr val="8577D9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4716016" y="1988840"/>
            <a:ext cx="36266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Непрерывная часть спектра в диапазоне 250 – </a:t>
            </a:r>
            <a:r>
              <a:rPr lang="en-US" dirty="0" smtClean="0"/>
              <a:t>8</a:t>
            </a:r>
            <a:r>
              <a:rPr lang="ru-RU" dirty="0" smtClean="0"/>
              <a:t>50 </a:t>
            </a:r>
            <a:r>
              <a:rPr lang="ru-RU" dirty="0" err="1" smtClean="0"/>
              <a:t>нм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309015" y="4115235"/>
            <a:ext cx="4577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 smtClean="0"/>
              <a:t>Спектр в неподвижном воздухе при давлении </a:t>
            </a:r>
            <a:r>
              <a:rPr lang="en-US" sz="1400" i="1" dirty="0" smtClean="0"/>
              <a:t>p = 93 </a:t>
            </a:r>
            <a:r>
              <a:rPr lang="ru-RU" sz="1400" i="1" dirty="0" err="1" smtClean="0"/>
              <a:t>Торр</a:t>
            </a:r>
            <a:r>
              <a:rPr lang="ru-RU" sz="1400" i="1" dirty="0" smtClean="0"/>
              <a:t>.</a:t>
            </a:r>
            <a:endParaRPr lang="ru-RU" sz="1400" i="1" dirty="0"/>
          </a:p>
        </p:txBody>
      </p:sp>
      <p:sp>
        <p:nvSpPr>
          <p:cNvPr id="13" name="TextBox 12"/>
          <p:cNvSpPr txBox="1"/>
          <p:nvPr/>
        </p:nvSpPr>
        <p:spPr>
          <a:xfrm>
            <a:off x="1835696" y="5168933"/>
            <a:ext cx="53912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/>
              <a:t>Механизм образования непрерывного спектра – </a:t>
            </a:r>
            <a:r>
              <a:rPr lang="ru-RU" sz="2000" u="sng" dirty="0" smtClean="0"/>
              <a:t>тормозное излучение</a:t>
            </a:r>
            <a:endParaRPr lang="ru-RU" sz="2000" u="sng" dirty="0"/>
          </a:p>
        </p:txBody>
      </p:sp>
    </p:spTree>
    <p:extLst>
      <p:ext uri="{BB962C8B-B14F-4D97-AF65-F5344CB8AC3E}">
        <p14:creationId xmlns:p14="http://schemas.microsoft.com/office/powerpoint/2010/main" val="2046944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Главная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Главная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лавная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8217</TotalTime>
  <Words>490</Words>
  <Application>Microsoft Office PowerPoint</Application>
  <PresentationFormat>Экран (4:3)</PresentationFormat>
  <Paragraphs>95</Paragraphs>
  <Slides>11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20" baseType="lpstr">
      <vt:lpstr>Arial</vt:lpstr>
      <vt:lpstr>Arial Black</vt:lpstr>
      <vt:lpstr>Calibri</vt:lpstr>
      <vt:lpstr>Cambria Math</vt:lpstr>
      <vt:lpstr>Gotham Pro</vt:lpstr>
      <vt:lpstr>Symbol</vt:lpstr>
      <vt:lpstr>Times New Roman</vt:lpstr>
      <vt:lpstr>Wingdings</vt:lpstr>
      <vt:lpstr>Главная</vt:lpstr>
      <vt:lpstr>Определение концентрации и энергии электронов  в плазме скользящего поверхностного разряда  на основе обработки спектров излучения</vt:lpstr>
      <vt:lpstr>Характеристики разряда и спектрометра</vt:lpstr>
      <vt:lpstr>Схема расположения электродов разряда на верхней стенке разрядной камеры</vt:lpstr>
      <vt:lpstr>Типичные фотоизображения разряда</vt:lpstr>
      <vt:lpstr>Спектры излучения</vt:lpstr>
      <vt:lpstr>Методика обработки осциллограмм тока</vt:lpstr>
      <vt:lpstr>Методика вычисления концентрации электронов</vt:lpstr>
      <vt:lpstr>Концентрация электронов в неподвижном воздухе</vt:lpstr>
      <vt:lpstr>Методика вычисления энергии электронов</vt:lpstr>
      <vt:lpstr>Методика вычисления энергии электронов</vt:lpstr>
      <vt:lpstr>ВЫВОДЫ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Определение концентрации электронов в плазме скользящего поверхностного разряда в потоке воздуха методом эмиссионной спектроскопии</dc:title>
  <dc:creator>ulanich</dc:creator>
  <cp:lastModifiedBy>Павел Уланов</cp:lastModifiedBy>
  <cp:revision>133</cp:revision>
  <dcterms:created xsi:type="dcterms:W3CDTF">2019-04-02T07:30:36Z</dcterms:created>
  <dcterms:modified xsi:type="dcterms:W3CDTF">2019-12-09T18:39:35Z</dcterms:modified>
</cp:coreProperties>
</file>