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5C1D-A154-4711-9524-B1FA3FCBE86D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04618-45CB-4720-BBC2-50101EF33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78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DFBBF-EC8C-4C87-8117-70FE4D6E7A1B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40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4E4C-D519-4C53-B50C-5505EB2683C8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9B224-0C90-4764-BECE-2371B5D94BD4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8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A512-79AF-4C1F-BF9D-462BC1FCCFA0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E4C7E-E627-4DA4-B6B8-850AEF4F7BC2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6BA5-4F41-41AF-8BD8-E2CD42C6862F}" type="datetime1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87A4-7DE3-4860-85C9-49FDD669A906}" type="datetime1">
              <a:rPr lang="ru-RU" smtClean="0"/>
              <a:t>06.04.2021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8C33-8A17-400A-8B56-D24460C5C0DC}" type="datetime1">
              <a:rPr lang="ru-RU" smtClean="0"/>
              <a:t>06.04.2021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41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C61-00AA-4FB4-B27D-4EF80EAEFA5D}" type="datetime1">
              <a:rPr lang="ru-RU" smtClean="0"/>
              <a:t>06.04.2021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5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A2D40-F6CA-4D8C-8966-EBED997BC50D}" type="datetime1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3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6C45A-2710-42A3-8015-E825D0DB8249}" type="datetime1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AB0A-51D9-4FE7-8B34-B080672EA6C6}" type="datetime1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18EA-D421-4479-A48C-D4262B2044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33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40329" y="2784109"/>
            <a:ext cx="9144000" cy="891075"/>
          </a:xfrm>
        </p:spPr>
        <p:txBody>
          <a:bodyPr>
            <a:noAutofit/>
          </a:bodyPr>
          <a:lstStyle/>
          <a:p>
            <a:r>
              <a:rPr lang="ru-RU" sz="2800" b="1" cap="all" dirty="0"/>
              <a:t>Спектральная диагностика наносекундных разрядов в сверхзвуковых потоках воздуха</a:t>
            </a:r>
            <a:endParaRPr lang="ru-RU" sz="2800" b="1" cap="all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ACD6DE-6B5C-4860-B48C-56B6DE2E5FC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048000" y="549854"/>
            <a:ext cx="6096000" cy="8597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Физический факультет</a:t>
            </a:r>
          </a:p>
          <a:p>
            <a:pPr lvl="0" algn="ctr">
              <a:lnSpc>
                <a:spcPct val="80000"/>
              </a:lnSpc>
              <a:spcAft>
                <a:spcPts val="800"/>
              </a:spcAft>
            </a:pPr>
            <a:r>
              <a:rPr lang="ru-RU" dirty="0" smtClean="0">
                <a:solidFill>
                  <a:prstClr val="black"/>
                </a:solidFill>
                <a:ea typeface="Calibri" panose="020F0502020204030204" pitchFamily="34" charset="0"/>
                <a:cs typeface="Gotham Pro" panose="02000503040000020004" pitchFamily="2" charset="0"/>
              </a:rPr>
              <a:t>Кафедра молекулярных процессов и экстремальных состояний вещества</a:t>
            </a:r>
            <a:endParaRPr lang="ru-RU" dirty="0">
              <a:ea typeface="Calibri" panose="020F0502020204030204" pitchFamily="34" charset="0"/>
              <a:cs typeface="Gotham Pro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5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93821" y="21288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Спектры излучения нормировались на определенную длину волны.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  На получившийся спектр наносятся теоретические зависимости для разных энергий электронов.</a:t>
            </a:r>
          </a:p>
          <a:p>
            <a:r>
              <a:rPr lang="ru-RU" sz="2400" u="sng" dirty="0"/>
              <a:t>Теоретическая зависимость: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h𝑐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1" y="4875360"/>
                <a:ext cx="4637310" cy="9458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0477"/>
            <a:ext cx="5852172" cy="43891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53463" y="5639606"/>
            <a:ext cx="470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Теоретическая зависимость построена для энергии электронов 2.8 эВ</a:t>
            </a:r>
            <a:endParaRPr lang="ru-RU" b="1" i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5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14" y="1459024"/>
            <a:ext cx="5852172" cy="4389129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7940842" y="2374244"/>
            <a:ext cx="769222" cy="192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10459453" y="3288632"/>
            <a:ext cx="344905" cy="1086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75621" y="2105072"/>
            <a:ext cx="64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N</a:t>
            </a:r>
            <a:r>
              <a:rPr lang="ru-RU" sz="2400" baseline="-25000" dirty="0" smtClean="0"/>
              <a:t>2</a:t>
            </a: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186736" y="2759242"/>
            <a:ext cx="6176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N</a:t>
            </a:r>
            <a:r>
              <a:rPr lang="ru-RU" sz="2400" baseline="-25000" dirty="0"/>
              <a:t>2</a:t>
            </a:r>
            <a:r>
              <a:rPr lang="ru-RU" sz="2400" baseline="30000" dirty="0"/>
              <a:t>+</a:t>
            </a:r>
            <a:endParaRPr lang="ru-RU" sz="2400" dirty="0"/>
          </a:p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62526" y="2159078"/>
            <a:ext cx="466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Приведенное электрическое поле рассчитывалось по отношению интенсивностей второй положительной системы азота N</a:t>
            </a:r>
            <a:r>
              <a:rPr lang="ru-RU" sz="2400" baseline="-25000" dirty="0" smtClean="0"/>
              <a:t>2</a:t>
            </a:r>
            <a:r>
              <a:rPr lang="ru-RU" sz="2400" dirty="0" smtClean="0"/>
              <a:t> и первой отрицательной системы иона азота N</a:t>
            </a:r>
            <a:r>
              <a:rPr lang="ru-RU" sz="2400" baseline="-25000" dirty="0" smtClean="0"/>
              <a:t>2</a:t>
            </a:r>
            <a:r>
              <a:rPr lang="ru-RU" sz="2400" baseline="30000" dirty="0" smtClean="0"/>
              <a:t>+</a:t>
            </a:r>
            <a:r>
              <a:rPr lang="en-US" sz="2400" dirty="0" smtClean="0"/>
              <a:t> :</a:t>
            </a:r>
            <a:endParaRPr lang="ru-RU" sz="2400" baseline="30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97" y="4820838"/>
                <a:ext cx="2799292" cy="970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5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Был исследован </a:t>
                </a:r>
                <a:r>
                  <a:rPr lang="ru-RU" dirty="0"/>
                  <a:t>поверхностный скользящий разряд наносекундной длительности в сверхзвуковых потоках воздуха и неподвижном воздухе с наклонной ударной волной в канале. </a:t>
                </a:r>
              </a:p>
              <a:p>
                <a:r>
                  <a:rPr lang="ru-RU" dirty="0"/>
                  <a:t>Концентрация электронов в канале разряда составляла </a:t>
                </a:r>
                <a:r>
                  <a:rPr lang="ru-RU" b="1" dirty="0"/>
                  <a:t>(0.7 – 1.4)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Энергия электронов составляла </a:t>
                </a:r>
                <a:r>
                  <a:rPr lang="ru-RU" b="1" dirty="0" smtClean="0"/>
                  <a:t>1.4-2.8 эВ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Было оценено приведенное электрическое поле</a:t>
                </a:r>
                <a:r>
                  <a:rPr lang="ru-RU" b="1" dirty="0" smtClean="0"/>
                  <a:t> 700 – 1000 </a:t>
                </a:r>
                <a:r>
                  <a:rPr lang="ru-RU" b="1" dirty="0" err="1" smtClean="0"/>
                  <a:t>Тд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r>
                  <a:rPr lang="ru-RU" dirty="0"/>
                  <a:t>Канал локализованного разряда генерирует сильную ударную волну в потоке, приводящую к перестройке ударно-волновой структуры потока в течение 100 </a:t>
                </a:r>
                <a:r>
                  <a:rPr lang="ru-RU" dirty="0" err="1"/>
                  <a:t>мкс</a:t>
                </a:r>
                <a:r>
                  <a:rPr lang="ru-RU" dirty="0"/>
                  <a:t> и последующей релаксации до стационарной конфигурации.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Результаты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7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Цель работы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74805"/>
            <a:ext cx="10515600" cy="4351338"/>
          </a:xfrm>
        </p:spPr>
        <p:txBody>
          <a:bodyPr/>
          <a:lstStyle/>
          <a:p>
            <a:r>
              <a:rPr lang="ru-RU" dirty="0" smtClean="0"/>
              <a:t>С помощью методов эмиссионной спектроскопии оценить параметры разряда.</a:t>
            </a:r>
          </a:p>
          <a:p>
            <a:endParaRPr lang="ru-RU" dirty="0" smtClean="0"/>
          </a:p>
          <a:p>
            <a:r>
              <a:rPr lang="ru-RU" dirty="0" smtClean="0"/>
              <a:t>Анализ формирования поверхностного разряда в сверхзвуковом потоке для двух конфигураций: плоская ударная волна и наклонная ударная волна.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9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Диагностика параметров разряда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76926"/>
            <a:ext cx="426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Применение бесконтактных методов обеспечивает отсутствие внешних возмущений в процессах формирования разряда</a:t>
            </a:r>
          </a:p>
          <a:p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309933"/>
            <a:ext cx="51294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Параметры поверхностного разряда: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Ток разряда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Концентрация 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Энергия </a:t>
            </a:r>
            <a:r>
              <a:rPr lang="ru-RU" sz="2400" dirty="0" smtClean="0"/>
              <a:t>электронов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Приведенное электрическое поле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89" y="2615298"/>
            <a:ext cx="5099574" cy="2389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2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Экспериментальная установка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6096000" y="1491917"/>
            <a:ext cx="5979055" cy="5085347"/>
            <a:chOff x="5309419" y="854559"/>
            <a:chExt cx="6616458" cy="5733054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5309419" y="854559"/>
              <a:ext cx="6489291" cy="57330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4" name="Рисунок 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169" y="1011615"/>
              <a:ext cx="6217791" cy="4726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30"/>
            <p:cNvSpPr txBox="1">
              <a:spLocks noChangeArrowheads="1"/>
            </p:cNvSpPr>
            <p:nvPr/>
          </p:nvSpPr>
          <p:spPr bwMode="auto">
            <a:xfrm>
              <a:off x="5839710" y="5253473"/>
              <a:ext cx="6086167" cy="884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1 – ударная труба;			7 – </a:t>
              </a:r>
              <a:r>
                <a:rPr lang="ru-RU" altLang="ru-RU" sz="1100" dirty="0" err="1">
                  <a:latin typeface="Arial" panose="020B0604020202020204" pitchFamily="34" charset="0"/>
                </a:rPr>
                <a:t>пьезодатчики</a:t>
              </a:r>
              <a:r>
                <a:rPr lang="ru-RU" altLang="ru-RU" sz="1100" dirty="0">
                  <a:latin typeface="Arial" panose="020B0604020202020204" pitchFamily="34" charset="0"/>
                </a:rPr>
                <a:t>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2 – разрядная камера;			8 – блок синхронизации;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3 – камеры </a:t>
              </a:r>
              <a:r>
                <a:rPr lang="ru-RU" altLang="ru-RU" sz="1100" dirty="0" smtClean="0">
                  <a:latin typeface="Arial" panose="020B0604020202020204" pitchFamily="34" charset="0"/>
                </a:rPr>
                <a:t>(фото-</a:t>
              </a:r>
              <a:r>
                <a:rPr lang="ru-RU" altLang="ru-RU" sz="1100" dirty="0">
                  <a:latin typeface="Arial" panose="020B0604020202020204" pitchFamily="34" charset="0"/>
                </a:rPr>
                <a:t>, </a:t>
              </a:r>
              <a:r>
                <a:rPr lang="ru-RU" altLang="ru-RU" sz="1100" dirty="0" smtClean="0">
                  <a:latin typeface="Arial" panose="020B0604020202020204" pitchFamily="34" charset="0"/>
                </a:rPr>
                <a:t>высокоскоростные);</a:t>
              </a:r>
              <a:r>
                <a:rPr lang="ru-RU" altLang="ru-RU" sz="1100" dirty="0">
                  <a:latin typeface="Arial" panose="020B0604020202020204" pitchFamily="34" charset="0"/>
                </a:rPr>
                <a:t>		9 – блок управления разрядом;</a:t>
              </a:r>
            </a:p>
            <a:p>
              <a:pPr eaLnBrk="1" hangingPunct="1">
                <a:spcBef>
                  <a:spcPts val="300"/>
                </a:spcBef>
                <a:buFontTx/>
                <a:buNone/>
              </a:pPr>
              <a:r>
                <a:rPr lang="ru-RU" altLang="ru-RU" sz="1100" dirty="0">
                  <a:latin typeface="Arial" panose="020B0604020202020204" pitchFamily="34" charset="0"/>
                </a:rPr>
                <a:t>4, 5, 6 – спектрометр, оптоволокно, линза;	10, 11 – осциллограф, ПК</a:t>
              </a:r>
            </a:p>
          </p:txBody>
        </p:sp>
      </p:grp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516115" y="1648367"/>
            <a:ext cx="4027877" cy="238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buClr>
                <a:srgbClr val="FF0000"/>
              </a:buClr>
              <a:buSzPct val="80000"/>
              <a:defRPr/>
            </a:pPr>
            <a:r>
              <a:rPr lang="ru-RU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Параметры </a:t>
            </a:r>
            <a:r>
              <a:rPr lang="ru-RU" sz="1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течения в ударной трубе</a:t>
            </a:r>
            <a:endParaRPr lang="ru-RU" sz="1400" b="1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q"/>
              <a:defRPr/>
            </a:pP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рабочий газ - воздух</a:t>
            </a: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 smtClean="0">
                <a:latin typeface="Arial" panose="020B0604020202020204" pitchFamily="34" charset="0"/>
              </a:rPr>
              <a:t>числа </a:t>
            </a:r>
            <a:r>
              <a:rPr lang="ru-RU" sz="1400" dirty="0">
                <a:latin typeface="Arial" panose="020B0604020202020204" pitchFamily="34" charset="0"/>
              </a:rPr>
              <a:t>Маха УВ  </a:t>
            </a:r>
            <a:r>
              <a:rPr lang="ru-RU" sz="1400" dirty="0" smtClean="0">
                <a:latin typeface="Arial" panose="020B0604020202020204" pitchFamily="34" charset="0"/>
              </a:rPr>
              <a:t>2.8</a:t>
            </a:r>
            <a:r>
              <a:rPr lang="en-US" sz="1400" dirty="0" smtClean="0">
                <a:latin typeface="Arial" panose="020B0604020202020204" pitchFamily="34" charset="0"/>
              </a:rPr>
              <a:t>÷</a:t>
            </a:r>
            <a:r>
              <a:rPr lang="ru-RU" sz="1400" dirty="0" smtClean="0">
                <a:latin typeface="Arial" panose="020B0604020202020204" pitchFamily="34" charset="0"/>
              </a:rPr>
              <a:t>4.2</a:t>
            </a: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скорость потока до </a:t>
            </a:r>
            <a:r>
              <a:rPr lang="ru-RU" sz="1400" dirty="0" smtClean="0">
                <a:latin typeface="Arial" panose="020B0604020202020204" pitchFamily="34" charset="0"/>
              </a:rPr>
              <a:t>1100 </a:t>
            </a:r>
            <a:r>
              <a:rPr lang="ru-RU" sz="1400" dirty="0">
                <a:latin typeface="Arial" panose="020B0604020202020204" pitchFamily="34" charset="0"/>
              </a:rPr>
              <a:t>м/с</a:t>
            </a:r>
            <a:r>
              <a:rPr lang="en-US" sz="1400" dirty="0">
                <a:latin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</a:rPr>
              <a:t/>
            </a:r>
            <a:br>
              <a:rPr lang="ru-RU" sz="1400" dirty="0">
                <a:latin typeface="Arial" panose="020B0604020202020204" pitchFamily="34" charset="0"/>
              </a:rPr>
            </a:br>
            <a:r>
              <a:rPr lang="en-US" sz="1400" i="1" dirty="0">
                <a:latin typeface="Arial" panose="020B0604020202020204" pitchFamily="34" charset="0"/>
              </a:rPr>
              <a:t>(</a:t>
            </a:r>
            <a:r>
              <a:rPr lang="ru-RU" sz="1400" i="1" dirty="0">
                <a:latin typeface="Arial" panose="020B0604020202020204" pitchFamily="34" charset="0"/>
              </a:rPr>
              <a:t>числа Маха потока до </a:t>
            </a:r>
            <a:r>
              <a:rPr lang="ru-RU" sz="1400" i="1" dirty="0" smtClean="0">
                <a:latin typeface="Arial" panose="020B0604020202020204" pitchFamily="34" charset="0"/>
              </a:rPr>
              <a:t>1.6</a:t>
            </a:r>
            <a:r>
              <a:rPr lang="en-US" sz="1400" i="1" dirty="0" smtClean="0">
                <a:latin typeface="Arial" panose="020B0604020202020204" pitchFamily="34" charset="0"/>
              </a:rPr>
              <a:t>)</a:t>
            </a:r>
            <a:endParaRPr lang="ru-RU" sz="1400" i="1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 smtClean="0">
                <a:latin typeface="Arial" panose="020B0604020202020204" pitchFamily="34" charset="0"/>
              </a:rPr>
              <a:t>плотность </a:t>
            </a:r>
            <a:r>
              <a:rPr lang="en-US" sz="1400" dirty="0" smtClean="0">
                <a:latin typeface="Arial" panose="020B0604020202020204" pitchFamily="34" charset="0"/>
              </a:rPr>
              <a:t>0.</a:t>
            </a:r>
            <a:r>
              <a:rPr lang="ru-RU" sz="1400" dirty="0" smtClean="0">
                <a:latin typeface="Arial" panose="020B0604020202020204" pitchFamily="34" charset="0"/>
              </a:rPr>
              <a:t>05-</a:t>
            </a:r>
            <a:r>
              <a:rPr lang="en-US" sz="1400" dirty="0" smtClean="0">
                <a:latin typeface="Arial" panose="020B0604020202020204" pitchFamily="34" charset="0"/>
              </a:rPr>
              <a:t>0.</a:t>
            </a:r>
            <a:r>
              <a:rPr lang="ru-RU" sz="1400" dirty="0" smtClean="0">
                <a:latin typeface="Arial" panose="020B0604020202020204" pitchFamily="34" charset="0"/>
              </a:rPr>
              <a:t>35</a:t>
            </a:r>
            <a:r>
              <a:rPr lang="en-US" sz="1400" dirty="0">
                <a:latin typeface="Arial" panose="020B0604020202020204" pitchFamily="34" charset="0"/>
              </a:rPr>
              <a:t> </a:t>
            </a:r>
            <a:r>
              <a:rPr lang="ru-RU" sz="1400" dirty="0">
                <a:latin typeface="Arial" panose="020B0604020202020204" pitchFamily="34" charset="0"/>
              </a:rPr>
              <a:t>кг</a:t>
            </a:r>
            <a:r>
              <a:rPr lang="en-US" sz="1400" dirty="0">
                <a:latin typeface="Arial" panose="020B0604020202020204" pitchFamily="34" charset="0"/>
              </a:rPr>
              <a:t>/</a:t>
            </a:r>
            <a:r>
              <a:rPr lang="ru-RU" sz="1400" dirty="0">
                <a:latin typeface="Arial" panose="020B0604020202020204" pitchFamily="34" charset="0"/>
              </a:rPr>
              <a:t>м</a:t>
            </a:r>
            <a:r>
              <a:rPr lang="en-US" sz="1400" baseline="30000" dirty="0">
                <a:latin typeface="Arial" panose="020B0604020202020204" pitchFamily="34" charset="0"/>
              </a:rPr>
              <a:t>3</a:t>
            </a:r>
            <a:endParaRPr lang="ru-RU" sz="14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числа Рейнольдса  ~</a:t>
            </a:r>
            <a:r>
              <a:rPr lang="ru-RU" sz="1400" dirty="0" smtClean="0">
                <a:latin typeface="Arial" panose="020B0604020202020204" pitchFamily="34" charset="0"/>
              </a:rPr>
              <a:t>10</a:t>
            </a:r>
            <a:r>
              <a:rPr lang="ru-RU" sz="1400" baseline="30000" dirty="0" smtClean="0">
                <a:latin typeface="Arial" panose="020B0604020202020204" pitchFamily="34" charset="0"/>
              </a:rPr>
              <a:t>5</a:t>
            </a:r>
            <a:endParaRPr lang="ru-RU" sz="1400" baseline="30000" dirty="0">
              <a:latin typeface="Arial" panose="020B0604020202020204" pitchFamily="34" charset="0"/>
            </a:endParaRPr>
          </a:p>
          <a:p>
            <a:pPr marL="342900" indent="-342900" eaLnBrk="0" hangingPunct="0">
              <a:spcBef>
                <a:spcPts val="300"/>
              </a:spcBef>
              <a:buSzPct val="150000"/>
              <a:buFont typeface="Wingdings" pitchFamily="2" charset="2"/>
              <a:buChar char="§"/>
              <a:defRPr/>
            </a:pPr>
            <a:r>
              <a:rPr lang="ru-RU" sz="1400" dirty="0">
                <a:latin typeface="Arial" panose="020B0604020202020204" pitchFamily="34" charset="0"/>
              </a:rPr>
              <a:t>сечение канала </a:t>
            </a:r>
            <a:r>
              <a:rPr lang="en-US" sz="1400" dirty="0">
                <a:latin typeface="Arial" panose="020B0604020202020204" pitchFamily="34" charset="0"/>
              </a:rPr>
              <a:t>24</a:t>
            </a:r>
            <a:r>
              <a:rPr lang="en-US" sz="1400" dirty="0">
                <a:latin typeface="Arial" panose="020B0604020202020204" pitchFamily="34" charset="0"/>
                <a:sym typeface="Symbol" pitchFamily="18" charset="2"/>
              </a:rPr>
              <a:t>48 </a:t>
            </a:r>
            <a:r>
              <a:rPr lang="ru-RU" sz="1400" dirty="0">
                <a:latin typeface="Arial" panose="020B0604020202020204" pitchFamily="34" charset="0"/>
                <a:sym typeface="Symbol" pitchFamily="18" charset="2"/>
              </a:rPr>
              <a:t>мм</a:t>
            </a:r>
            <a:r>
              <a:rPr lang="en-US" sz="1400" baseline="30000" dirty="0">
                <a:latin typeface="Arial" panose="020B0604020202020204" pitchFamily="34" charset="0"/>
                <a:sym typeface="Symbol" pitchFamily="18" charset="2"/>
              </a:rPr>
              <a:t>2</a:t>
            </a:r>
            <a:endParaRPr lang="ru-RU" sz="1400" baseline="30000" dirty="0">
              <a:latin typeface="Arial" panose="020B0604020202020204" pitchFamily="34" charset="0"/>
              <a:sym typeface="Symbol" pitchFamily="18" charset="2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247478" y="4269122"/>
            <a:ext cx="4565153" cy="23081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0" algn="ctr">
              <a:lnSpc>
                <a:spcPct val="100000"/>
              </a:lnSpc>
              <a:buClr>
                <a:srgbClr val="000000"/>
              </a:buClr>
            </a:pPr>
            <a:r>
              <a:rPr lang="ru-RU" sz="16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Оборудование</a:t>
            </a: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Спектрометр AvaSpec-2048 (200-1100 </a:t>
            </a:r>
            <a:r>
              <a:rPr lang="ru-RU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Малоиндуктивный</a:t>
            </a: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шунт для регистрации тока разряда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480">
              <a:spcBef>
                <a:spcPts val="600"/>
              </a:spcBef>
              <a:buClr>
                <a:srgbClr val="000000"/>
              </a:buClr>
              <a:buFont typeface="Arial"/>
              <a:buChar char="•"/>
            </a:pPr>
            <a:r>
              <a:rPr lang="ru-RU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Высокоскоростная камера (частота кадров 750000 к/с, время экспозиции 1 мкс) для регистрации поля течения (теневая визуализация)</a:t>
            </a:r>
            <a:endParaRPr lang="ru-RU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24" y="2300351"/>
            <a:ext cx="4835086" cy="331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-527005" y="5612435"/>
            <a:ext cx="669674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b="1" i="1" dirty="0">
                <a:solidFill>
                  <a:prstClr val="black"/>
                </a:solidFill>
              </a:rPr>
              <a:t>Схема разрядной </a:t>
            </a:r>
            <a:r>
              <a:rPr lang="ru-RU" sz="1600" b="1" i="1" dirty="0" smtClean="0">
                <a:solidFill>
                  <a:prstClr val="black"/>
                </a:solidFill>
              </a:rPr>
              <a:t>камеры </a:t>
            </a:r>
            <a:r>
              <a:rPr lang="ru-RU" sz="1600" b="1" i="1" dirty="0">
                <a:solidFill>
                  <a:prstClr val="black"/>
                </a:solidFill>
              </a:rPr>
              <a:t>(вид сверху</a:t>
            </a:r>
            <a:r>
              <a:rPr lang="ru-RU" sz="1600" b="1" i="1" dirty="0" smtClean="0">
                <a:solidFill>
                  <a:prstClr val="black"/>
                </a:solidFill>
              </a:rPr>
              <a:t>)</a:t>
            </a:r>
            <a:r>
              <a:rPr lang="en-US" sz="1600" b="1" i="1" dirty="0" smtClean="0">
                <a:solidFill>
                  <a:prstClr val="black"/>
                </a:solidFill>
              </a:rPr>
              <a:t>; </a:t>
            </a:r>
            <a:r>
              <a:rPr lang="ru-RU" sz="1600" b="1" i="1" dirty="0" smtClean="0">
                <a:solidFill>
                  <a:prstClr val="black"/>
                </a:solidFill>
              </a:rPr>
              <a:t>размеры в мм.</a:t>
            </a:r>
            <a:endParaRPr lang="ru-RU" sz="1600" b="1" i="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3" y="2658610"/>
            <a:ext cx="5064516" cy="2595565"/>
          </a:xfrm>
          <a:prstGeom prst="rect">
            <a:avLst/>
          </a:prstGeom>
        </p:spPr>
      </p:pic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7855188" y="2338765"/>
            <a:ext cx="1074605" cy="669522"/>
            <a:chOff x="6130" y="1744"/>
            <a:chExt cx="1064" cy="661"/>
          </a:xfrm>
        </p:grpSpPr>
        <p:sp>
          <p:nvSpPr>
            <p:cNvPr id="14" name="Text Box 48"/>
            <p:cNvSpPr txBox="1">
              <a:spLocks noChangeArrowheads="1"/>
            </p:cNvSpPr>
            <p:nvPr/>
          </p:nvSpPr>
          <p:spPr bwMode="auto">
            <a:xfrm>
              <a:off x="6130" y="174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ru-RU" altLang="ru-RU" sz="1400" i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6553" y="1864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50"/>
            <p:cNvGrpSpPr>
              <a:grpSpLocks/>
            </p:cNvGrpSpPr>
            <p:nvPr/>
          </p:nvGrpSpPr>
          <p:grpSpPr bwMode="auto">
            <a:xfrm>
              <a:off x="6399" y="1837"/>
              <a:ext cx="578" cy="526"/>
              <a:chOff x="5720" y="2197"/>
              <a:chExt cx="578" cy="526"/>
            </a:xfrm>
          </p:grpSpPr>
          <p:sp>
            <p:nvSpPr>
              <p:cNvPr id="18" name="Line 51"/>
              <p:cNvSpPr>
                <a:spLocks noChangeShapeType="1"/>
              </p:cNvSpPr>
              <p:nvPr/>
            </p:nvSpPr>
            <p:spPr bwMode="auto">
              <a:xfrm flipV="1">
                <a:off x="5723" y="2197"/>
                <a:ext cx="0" cy="5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52"/>
              <p:cNvSpPr>
                <a:spLocks noChangeShapeType="1"/>
              </p:cNvSpPr>
              <p:nvPr/>
            </p:nvSpPr>
            <p:spPr bwMode="auto">
              <a:xfrm flipV="1">
                <a:off x="5720" y="2471"/>
                <a:ext cx="362" cy="2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53"/>
              <p:cNvSpPr>
                <a:spLocks noChangeShapeType="1"/>
              </p:cNvSpPr>
              <p:nvPr/>
            </p:nvSpPr>
            <p:spPr bwMode="auto">
              <a:xfrm flipV="1">
                <a:off x="5728" y="2716"/>
                <a:ext cx="570" cy="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ru-RU" smtClean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6770" y="2056"/>
              <a:ext cx="42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ru-RU" sz="1400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ru-RU" altLang="ru-RU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 Box 130"/>
          <p:cNvSpPr txBox="1">
            <a:spLocks noChangeArrowheads="1"/>
          </p:cNvSpPr>
          <p:nvPr/>
        </p:nvSpPr>
        <p:spPr bwMode="auto">
          <a:xfrm>
            <a:off x="6653316" y="5254175"/>
            <a:ext cx="5031063" cy="99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Aft>
                <a:spcPct val="0"/>
              </a:spcAft>
              <a:buNone/>
            </a:pP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 электродов поверхностного скользящего разряда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Aft>
                <a:spcPct val="0"/>
              </a:spcAft>
              <a:buNone/>
            </a:pP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высоковольтный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заземленный электрод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диэлектрик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емкость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 – </a:t>
            </a:r>
            <a:r>
              <a:rPr lang="ru-RU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управляемый разрядник</a:t>
            </a:r>
            <a:r>
              <a:rPr lang="en-US" altLang="ru-RU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altLang="ru-RU" sz="1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0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Поверхностный скользящий разряд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6" name="Rectangle 277"/>
          <p:cNvSpPr>
            <a:spLocks noChangeArrowheads="1"/>
          </p:cNvSpPr>
          <p:nvPr/>
        </p:nvSpPr>
        <p:spPr bwMode="auto">
          <a:xfrm>
            <a:off x="838200" y="1690688"/>
            <a:ext cx="3445042" cy="224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200"/>
              </a:spcBef>
              <a:buClr>
                <a:srgbClr val="9900FF"/>
              </a:buClr>
              <a:buSzPct val="120000"/>
              <a:buNone/>
            </a:pPr>
            <a:r>
              <a:rPr lang="ru-RU" altLang="ru-RU" sz="1600" dirty="0" smtClean="0">
                <a:latin typeface="Arial" panose="020B0604020202020204" pitchFamily="34" charset="0"/>
              </a:rPr>
              <a:t>Параметры: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напряжение 25 </a:t>
            </a:r>
            <a:r>
              <a:rPr lang="ru-RU" altLang="ru-RU" sz="1600" dirty="0" err="1">
                <a:latin typeface="Arial" panose="020B0604020202020204" pitchFamily="34" charset="0"/>
              </a:rPr>
              <a:t>кВ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>
                <a:latin typeface="Arial" panose="020B0604020202020204" pitchFamily="34" charset="0"/>
              </a:rPr>
              <a:t> ток </a:t>
            </a:r>
            <a:r>
              <a:rPr lang="ru-RU" altLang="ru-RU" sz="1600" dirty="0" smtClean="0">
                <a:latin typeface="Arial" panose="020B0604020202020204" pitchFamily="34" charset="0"/>
                <a:sym typeface="Symbol" panose="05050102010706020507" pitchFamily="18" charset="2"/>
              </a:rPr>
              <a:t> </a:t>
            </a:r>
            <a:r>
              <a:rPr lang="ru-RU" altLang="ru-RU" sz="1600" dirty="0">
                <a:latin typeface="Arial" panose="020B0604020202020204" pitchFamily="34" charset="0"/>
              </a:rPr>
              <a:t>1 кА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en-US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dirty="0">
                <a:latin typeface="Arial" panose="020B0604020202020204" pitchFamily="34" charset="0"/>
              </a:rPr>
              <a:t>длительность тока </a:t>
            </a:r>
            <a:r>
              <a:rPr lang="ru-RU" altLang="ru-RU" sz="1600" dirty="0">
                <a:latin typeface="Arial" panose="020B0604020202020204" pitchFamily="34" charset="0"/>
                <a:sym typeface="Symbol" panose="05050102010706020507" pitchFamily="18" charset="2"/>
              </a:rPr>
              <a:t></a:t>
            </a:r>
            <a:r>
              <a:rPr lang="ru-RU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dirty="0" smtClean="0">
                <a:latin typeface="Arial" panose="020B0604020202020204" pitchFamily="34" charset="0"/>
              </a:rPr>
              <a:t>300 </a:t>
            </a:r>
            <a:r>
              <a:rPr lang="ru-RU" altLang="ru-RU" sz="1600" dirty="0" err="1">
                <a:latin typeface="Arial" panose="020B0604020202020204" pitchFamily="34" charset="0"/>
              </a:rPr>
              <a:t>нс</a:t>
            </a:r>
            <a:endParaRPr lang="ru-RU" altLang="ru-RU" sz="1600" dirty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>
                <a:latin typeface="Arial" panose="020B0604020202020204" pitchFamily="34" charset="0"/>
              </a:rPr>
              <a:t> </a:t>
            </a:r>
            <a:r>
              <a:rPr lang="ru-RU" altLang="ru-RU" sz="1600" i="1" dirty="0">
                <a:latin typeface="Arial" panose="020B0604020202020204" pitchFamily="34" charset="0"/>
              </a:rPr>
              <a:t>E/N   </a:t>
            </a:r>
            <a:r>
              <a:rPr lang="en-US" altLang="ru-RU" sz="1600" dirty="0">
                <a:latin typeface="Arial" panose="020B0604020202020204" pitchFamily="34" charset="0"/>
              </a:rPr>
              <a:t>~</a:t>
            </a:r>
            <a:r>
              <a:rPr lang="ru-RU" altLang="ru-RU" sz="1600" dirty="0">
                <a:latin typeface="Arial" panose="020B0604020202020204" pitchFamily="34" charset="0"/>
              </a:rPr>
              <a:t>200-1000 </a:t>
            </a:r>
            <a:r>
              <a:rPr lang="ru-RU" altLang="ru-RU" sz="1600" dirty="0" err="1" smtClean="0">
                <a:latin typeface="Arial" panose="020B0604020202020204" pitchFamily="34" charset="0"/>
              </a:rPr>
              <a:t>Тд</a:t>
            </a:r>
            <a:endParaRPr lang="ru-RU" altLang="ru-RU" sz="16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давление 2-250 </a:t>
            </a:r>
            <a:r>
              <a:rPr lang="ru-RU" altLang="ru-RU" sz="1600" dirty="0" err="1" smtClean="0">
                <a:latin typeface="Arial" panose="020B0604020202020204" pitchFamily="34" charset="0"/>
              </a:rPr>
              <a:t>торр</a:t>
            </a:r>
            <a:endParaRPr lang="ru-RU" altLang="ru-RU" sz="1600" dirty="0" smtClean="0">
              <a:latin typeface="Arial" panose="020B0604020202020204" pitchFamily="34" charset="0"/>
            </a:endParaRP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плотность 0.003-0.420 кг/м</a:t>
            </a:r>
            <a:r>
              <a:rPr lang="ru-RU" altLang="ru-RU" sz="1600" baseline="30000" dirty="0" smtClean="0">
                <a:latin typeface="Arial" panose="020B0604020202020204" pitchFamily="34" charset="0"/>
              </a:rPr>
              <a:t>3</a:t>
            </a:r>
            <a:r>
              <a:rPr lang="ru-RU" altLang="ru-RU" sz="1600" dirty="0" smtClean="0">
                <a:latin typeface="Arial" panose="020B0604020202020204" pitchFamily="34" charset="0"/>
              </a:rPr>
              <a:t> </a:t>
            </a:r>
          </a:p>
          <a:p>
            <a:pPr marL="285750" indent="-285750">
              <a:spcBef>
                <a:spcPts val="200"/>
              </a:spcBef>
              <a:buSzPct val="120000"/>
            </a:pPr>
            <a:r>
              <a:rPr lang="ru-RU" altLang="ru-RU" sz="1600" dirty="0" smtClean="0">
                <a:latin typeface="Arial" panose="020B0604020202020204" pitchFamily="34" charset="0"/>
              </a:rPr>
              <a:t> площадь 10</a:t>
            </a:r>
            <a:r>
              <a:rPr lang="ru-RU" altLang="ru-RU" sz="1600" dirty="0" smtClean="0">
                <a:latin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ru-RU" altLang="ru-RU" sz="1600" dirty="0" smtClean="0">
                <a:latin typeface="Arial" panose="020B0604020202020204" pitchFamily="34" charset="0"/>
              </a:rPr>
              <a:t>3 </a:t>
            </a:r>
            <a:r>
              <a:rPr lang="ru-RU" altLang="ru-RU" sz="1600" dirty="0">
                <a:latin typeface="Arial" panose="020B0604020202020204" pitchFamily="34" charset="0"/>
              </a:rPr>
              <a:t>см</a:t>
            </a:r>
            <a:r>
              <a:rPr lang="ru-RU" altLang="ru-RU" sz="1600" baseline="30000" dirty="0">
                <a:latin typeface="Arial" panose="020B0604020202020204" pitchFamily="34" charset="0"/>
              </a:rPr>
              <a:t>2</a:t>
            </a:r>
            <a:r>
              <a:rPr lang="ru-RU" altLang="ru-RU" sz="16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Рисунок 14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34" y="4186489"/>
            <a:ext cx="2386264" cy="1885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13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1"/>
          <a:stretch>
            <a:fillRect/>
          </a:stretch>
        </p:blipFill>
        <p:spPr bwMode="auto">
          <a:xfrm>
            <a:off x="838200" y="4186489"/>
            <a:ext cx="5349240" cy="25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7"/>
          <p:cNvSpPr>
            <a:spLocks noChangeArrowheads="1"/>
          </p:cNvSpPr>
          <p:nvPr/>
        </p:nvSpPr>
        <p:spPr bwMode="auto">
          <a:xfrm>
            <a:off x="6187440" y="6065002"/>
            <a:ext cx="572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685800">
              <a:spcBef>
                <a:spcPct val="40000"/>
              </a:spcBef>
              <a:buClr>
                <a:srgbClr val="9900FF"/>
              </a:buClr>
              <a:buSzPct val="120000"/>
              <a:buNone/>
              <a:defRPr/>
            </a:pPr>
            <a:r>
              <a:rPr lang="ru-RU" altLang="ru-R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Фотоизображения свечения</a:t>
            </a:r>
            <a:r>
              <a:rPr lang="ru-RU" altLang="ru-RU" sz="1400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вид </a:t>
            </a:r>
            <a:r>
              <a:rPr lang="ru-RU" altLang="ru-RU" sz="1400" kern="0" dirty="0">
                <a:latin typeface="Arial" panose="020B0604020202020204" pitchFamily="34" charset="0"/>
                <a:cs typeface="Arial" panose="020B0604020202020204" pitchFamily="34" charset="0"/>
              </a:rPr>
              <a:t>в поперечном сечении разрядной камеры; вид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сбоку</a:t>
            </a:r>
            <a:endParaRPr lang="ru-RU" altLang="ru-R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734" y="1501078"/>
            <a:ext cx="3386764" cy="2068123"/>
          </a:xfrm>
          <a:prstGeom prst="rect">
            <a:avLst/>
          </a:prstGeom>
        </p:spPr>
      </p:pic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7753454" y="3624550"/>
            <a:ext cx="2594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ru-RU" altLang="ru-RU" sz="1400" b="1" kern="0" dirty="0">
                <a:latin typeface="Arial" panose="020B0604020202020204" pitchFamily="34" charset="0"/>
                <a:cs typeface="Arial" panose="020B0604020202020204" pitchFamily="34" charset="0"/>
              </a:rPr>
              <a:t>Ток </a:t>
            </a:r>
            <a:r>
              <a:rPr lang="ru-RU" altLang="ru-RU" sz="1400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разряда, 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lang="ru-RU" altLang="ru-RU" sz="14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Торр</a:t>
            </a:r>
            <a:r>
              <a:rPr lang="ru-RU" altLang="ru-RU" sz="14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Схема течения в разрядной секции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2804"/>
            <a:ext cx="6671975" cy="3350512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6" name="Группа 5"/>
          <p:cNvGrpSpPr/>
          <p:nvPr/>
        </p:nvGrpSpPr>
        <p:grpSpPr>
          <a:xfrm>
            <a:off x="5316453" y="2352438"/>
            <a:ext cx="1005641" cy="1015049"/>
            <a:chOff x="8100392" y="913151"/>
            <a:chExt cx="1005641" cy="1015049"/>
          </a:xfrm>
        </p:grpSpPr>
        <p:cxnSp>
          <p:nvCxnSpPr>
            <p:cNvPr id="7" name="Прямая со стрелкой 6"/>
            <p:cNvCxnSpPr/>
            <p:nvPr/>
          </p:nvCxnSpPr>
          <p:spPr>
            <a:xfrm flipV="1">
              <a:off x="8100392" y="980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/>
            <p:nvPr/>
          </p:nvCxnSpPr>
          <p:spPr>
            <a:xfrm rot="5400000" flipV="1">
              <a:off x="8406392" y="1286864"/>
              <a:ext cx="0" cy="612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 flipV="1">
              <a:off x="8100393" y="1196752"/>
              <a:ext cx="504055" cy="39611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8444223" y="1589646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x</a:t>
              </a:r>
              <a:endParaRPr lang="ru-RU" sz="1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38223" y="913151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z</a:t>
              </a:r>
              <a:endParaRPr lang="ru-RU" sz="16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569696" y="1117587"/>
              <a:ext cx="5363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y</a:t>
              </a:r>
              <a:endParaRPr lang="ru-RU" sz="1600" b="1" dirty="0"/>
            </a:p>
          </p:txBody>
        </p:sp>
      </p:grpSp>
      <p:pic>
        <p:nvPicPr>
          <p:cNvPr id="13" name="Рисунок 12"/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728" y="2352438"/>
            <a:ext cx="3825065" cy="1931282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671975" y="4699975"/>
            <a:ext cx="51926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Свечение поверхностного скользящего разряда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потоке с косым скачком уплотнения (число Маха 1.37). </a:t>
            </a:r>
          </a:p>
          <a:p>
            <a:pPr lvl="0"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Нижнее изображение получено через светофильтр, пропускающий излучение с длиной волны 405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нм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Инициировался верхний плазменный лист</a:t>
            </a:r>
            <a:r>
              <a:rPr lang="ru-RU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Спектры излучения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994611" y="1262462"/>
            <a:ext cx="6770307" cy="5106254"/>
            <a:chOff x="2646656" y="1294546"/>
            <a:chExt cx="6931267" cy="5198450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6656" y="1294546"/>
              <a:ext cx="6931267" cy="5198450"/>
            </a:xfrm>
            <a:prstGeom prst="rect">
              <a:avLst/>
            </a:prstGeom>
          </p:spPr>
        </p:pic>
        <p:grpSp>
          <p:nvGrpSpPr>
            <p:cNvPr id="19" name="Группа 18"/>
            <p:cNvGrpSpPr/>
            <p:nvPr/>
          </p:nvGrpSpPr>
          <p:grpSpPr>
            <a:xfrm>
              <a:off x="4076674" y="1858132"/>
              <a:ext cx="3838703" cy="3491640"/>
              <a:chOff x="4205011" y="1039985"/>
              <a:chExt cx="3838703" cy="3491640"/>
            </a:xfrm>
          </p:grpSpPr>
          <p:sp>
            <p:nvSpPr>
              <p:cNvPr id="6" name="Правая фигурная скобка 5"/>
              <p:cNvSpPr/>
              <p:nvPr/>
            </p:nvSpPr>
            <p:spPr>
              <a:xfrm rot="16200000">
                <a:off x="4839943" y="1027047"/>
                <a:ext cx="220263" cy="1072651"/>
              </a:xfrm>
              <a:prstGeom prst="righ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205011" y="1039985"/>
                    <a:ext cx="1490126" cy="3753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ru-RU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e>
                            <m:sup/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→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oMath>
                      </m:oMathPara>
                    </a14:m>
                    <a:endParaRPr lang="ru-RU" sz="16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5011" y="1039985"/>
                    <a:ext cx="1490126" cy="3753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8333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Прямая со стрелкой 7"/>
              <p:cNvCxnSpPr/>
              <p:nvPr/>
            </p:nvCxnSpPr>
            <p:spPr>
              <a:xfrm>
                <a:off x="6112290" y="1480228"/>
                <a:ext cx="268189" cy="5930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 стрелкой 8"/>
              <p:cNvCxnSpPr/>
              <p:nvPr/>
            </p:nvCxnSpPr>
            <p:spPr>
              <a:xfrm flipH="1">
                <a:off x="5460636" y="1480228"/>
                <a:ext cx="635365" cy="118601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H="1">
                <a:off x="5960073" y="2666239"/>
                <a:ext cx="47858" cy="7655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H="1">
                <a:off x="7026050" y="3285642"/>
                <a:ext cx="55578" cy="698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H="1">
                <a:off x="6985099" y="3626985"/>
                <a:ext cx="610945" cy="7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 flipH="1">
                <a:off x="7373573" y="3595660"/>
                <a:ext cx="222471" cy="7456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 flipH="1">
                <a:off x="7550378" y="3626985"/>
                <a:ext cx="45666" cy="9046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8211" y="1139537"/>
                    <a:ext cx="807151" cy="3100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𝐶𝑢</m:t>
                          </m:r>
                        </m:oMath>
                      </m:oMathPara>
                    </a14:m>
                    <a:endParaRPr lang="en-US" sz="2000" b="0" dirty="0" smtClean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4355" y="2280364"/>
                    <a:ext cx="807151" cy="3100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3227" y="2915550"/>
                    <a:ext cx="807151" cy="31001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𝐼</m:t>
                          </m:r>
                        </m:oMath>
                      </m:oMathPara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6563" y="3285642"/>
                    <a:ext cx="807151" cy="3100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7" name="TextBox 36"/>
          <p:cNvSpPr txBox="1"/>
          <p:nvPr/>
        </p:nvSpPr>
        <p:spPr>
          <a:xfrm>
            <a:off x="7657791" y="2913663"/>
            <a:ext cx="41123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Спектры излучения в воздушном потоке (1) и в неподвижном воздухе (2). Число Маха потока 1.42, плотность 0.10 </a:t>
            </a:r>
            <a:r>
              <a:rPr lang="en-US" sz="2000" dirty="0" smtClean="0"/>
              <a:t>kg/m</a:t>
            </a:r>
            <a:r>
              <a:rPr lang="en-US" sz="2000" baseline="30000" dirty="0" smtClean="0"/>
              <a:t>3</a:t>
            </a:r>
            <a:endParaRPr lang="ru-RU" sz="2000" dirty="0" smtClean="0"/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u="sng" dirty="0" smtClean="0">
                <a:latin typeface="Arial Black" panose="020B0A04020102020204" pitchFamily="34" charset="0"/>
              </a:rPr>
              <a:t>Обработка спектров</a:t>
            </a:r>
            <a:endParaRPr lang="ru-RU" sz="3600" b="1" u="sng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195" y="1909706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Концентрация электронов определялась по </a:t>
            </a:r>
            <a:r>
              <a:rPr lang="ru-RU" dirty="0" err="1"/>
              <a:t>Ш</a:t>
            </a:r>
            <a:r>
              <a:rPr lang="ru-RU" dirty="0" err="1" smtClean="0"/>
              <a:t>тарковскому</a:t>
            </a:r>
            <a:r>
              <a:rPr lang="ru-RU" dirty="0" smtClean="0"/>
              <a:t> </a:t>
            </a:r>
            <a:r>
              <a:rPr lang="ru-RU" dirty="0"/>
              <a:t>уширению линии </a:t>
            </a:r>
            <a:r>
              <a:rPr lang="en-US" dirty="0"/>
              <a:t>H</a:t>
            </a:r>
            <a:r>
              <a:rPr lang="el-GR" baseline="-25000" dirty="0"/>
              <a:t>α</a:t>
            </a:r>
            <a:r>
              <a:rPr lang="ru-RU" dirty="0"/>
              <a:t> </a:t>
            </a:r>
            <a:r>
              <a:rPr lang="en-US" dirty="0"/>
              <a:t> (656,3 </a:t>
            </a:r>
            <a:r>
              <a:rPr lang="ru-RU" dirty="0" err="1" smtClean="0"/>
              <a:t>нм</a:t>
            </a:r>
            <a:r>
              <a:rPr lang="ru-RU" dirty="0" smtClean="0"/>
              <a:t>).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ru-RU" dirty="0"/>
                  <a:t>Определялась полуширина профиля и высчитывалась концентрация электронов по формуле: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b="0" i="1">
                                      <a:latin typeface="Cambria Math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𝑆𝑡𝑎𝑟𝑘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b="0" i="1">
                                      <a:latin typeface="Cambria Math"/>
                                    </a:rPr>
                                    <m:t>8,33×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ru-RU" b="0" i="1">
                                          <a:latin typeface="Cambria Math"/>
                                        </a:rPr>
                                        <m:t>−3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b="0" i="1">
                                  <a:latin typeface="Cambria Math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ru-RU" b="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ru-RU" b="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ru-RU" b="0" i="1">
                              <a:latin typeface="Cambria Math"/>
                            </a:rPr>
                            <m:t>20</m:t>
                          </m:r>
                        </m:sup>
                      </m:sSup>
                      <m:r>
                        <a:rPr lang="ru-RU" b="0" i="1">
                          <a:latin typeface="Cambria Math"/>
                        </a:rPr>
                        <m:t>,где  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𝑆𝑡𝑎𝑟𝑘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=∆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𝑔𝑎𝑢𝑠𝑠</m:t>
                          </m:r>
                        </m:sub>
                      </m:sSub>
                      <m:r>
                        <a:rPr lang="ru-RU" b="0" i="1">
                          <a:latin typeface="Cambria Math"/>
                        </a:rPr>
                        <m:t>−∆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ru-RU" b="0" i="1">
                              <a:latin typeface="Cambria Math"/>
                            </a:rPr>
                            <m:t>𝑒𝑥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55" y="4398789"/>
                <a:ext cx="6181249" cy="1421799"/>
              </a:xfrm>
              <a:prstGeom prst="rect">
                <a:avLst/>
              </a:prstGeom>
              <a:blipFill>
                <a:blip r:embed="rId2"/>
                <a:stretch>
                  <a:fillRect t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31" y="1027906"/>
            <a:ext cx="3397730" cy="25482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0735" y="3658409"/>
            <a:ext cx="3096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 smtClean="0"/>
              <a:t>Профиль линии </a:t>
            </a:r>
            <a:r>
              <a:rPr lang="en-US" b="1" i="1" dirty="0" smtClean="0"/>
              <a:t>H</a:t>
            </a:r>
            <a:r>
              <a:rPr lang="el-GR" b="1" i="1" baseline="-25000" dirty="0" smtClean="0"/>
              <a:t>α</a:t>
            </a:r>
            <a:r>
              <a:rPr lang="ru-RU" b="1" i="1" dirty="0" smtClean="0"/>
              <a:t> в потоке</a:t>
            </a:r>
            <a:endParaRPr lang="ru-RU" b="1" i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7330247" y="3975384"/>
            <a:ext cx="4397101" cy="2882616"/>
            <a:chOff x="7167717" y="1081000"/>
            <a:chExt cx="4397101" cy="2882616"/>
          </a:xfrm>
        </p:grpSpPr>
        <p:pic>
          <p:nvPicPr>
            <p:cNvPr id="11" name="Рисунок 10"/>
            <p:cNvPicPr preferRelativeResize="0"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23353" y="1526842"/>
              <a:ext cx="3721288" cy="2119755"/>
            </a:xfrm>
            <a:prstGeom prst="rect">
              <a:avLst/>
            </a:prstGeom>
          </p:spPr>
        </p:pic>
        <p:sp>
          <p:nvSpPr>
            <p:cNvPr id="12" name="Прямоугольник 11"/>
            <p:cNvSpPr/>
            <p:nvPr/>
          </p:nvSpPr>
          <p:spPr>
            <a:xfrm>
              <a:off x="7167717" y="1081000"/>
              <a:ext cx="43971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400" u="sng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Концентрация электронов в неподвижном воздухе</a:t>
              </a:r>
              <a:endParaRPr lang="ru-RU" sz="1400" u="sng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423353" y="3686617"/>
              <a:ext cx="392996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1200" dirty="0" smtClean="0"/>
                <a:t>расчет: </a:t>
              </a:r>
              <a:r>
                <a:rPr lang="ru-RU" sz="1200" dirty="0" smtClean="0">
                  <a:solidFill>
                    <a:srgbClr val="C00000"/>
                  </a:solidFill>
                </a:rPr>
                <a:t>1 – по спектрам</a:t>
              </a:r>
              <a:r>
                <a:rPr lang="ru-RU" sz="1200" dirty="0" smtClean="0"/>
                <a:t>, 2 – по току разряда.</a:t>
              </a:r>
              <a:endParaRPr lang="ru-RU" sz="12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04196" y="3125817"/>
            <a:ext cx="506077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Линия аппроксимировалась </a:t>
            </a:r>
            <a:r>
              <a:rPr lang="ru-RU" dirty="0" err="1" smtClean="0"/>
              <a:t>гауссовским</a:t>
            </a:r>
            <a:r>
              <a:rPr lang="ru-RU" dirty="0" smtClean="0"/>
              <a:t> профилем</a:t>
            </a:r>
            <a:endParaRPr lang="ru-RU" dirty="0"/>
          </a:p>
        </p:txBody>
      </p:sp>
      <p:cxnSp>
        <p:nvCxnSpPr>
          <p:cNvPr id="3" name="Прямая со стрелкой 2"/>
          <p:cNvCxnSpPr>
            <a:stCxn id="5" idx="2"/>
            <a:endCxn id="14" idx="0"/>
          </p:cNvCxnSpPr>
          <p:nvPr/>
        </p:nvCxnSpPr>
        <p:spPr>
          <a:xfrm>
            <a:off x="3934581" y="2556037"/>
            <a:ext cx="1" cy="569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4" idx="2"/>
            <a:endCxn id="6" idx="0"/>
          </p:cNvCxnSpPr>
          <p:nvPr/>
        </p:nvCxnSpPr>
        <p:spPr>
          <a:xfrm flipH="1">
            <a:off x="3934580" y="3772148"/>
            <a:ext cx="2" cy="6266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Номер слайда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18EA-D421-4479-A48C-D4262B20445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454</Words>
  <Application>Microsoft Office PowerPoint</Application>
  <PresentationFormat>Широкоэкранный</PresentationFormat>
  <Paragraphs>99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Cambria Math</vt:lpstr>
      <vt:lpstr>Gotham Pro</vt:lpstr>
      <vt:lpstr>Symbol</vt:lpstr>
      <vt:lpstr>Times New Roman</vt:lpstr>
      <vt:lpstr>Wingdings</vt:lpstr>
      <vt:lpstr>Тема Office</vt:lpstr>
      <vt:lpstr>Спектральная диагностика наносекундных разрядов в сверхзвуковых потоках воздуха</vt:lpstr>
      <vt:lpstr>Цель работы</vt:lpstr>
      <vt:lpstr>Диагностика параметров разряда</vt:lpstr>
      <vt:lpstr>Экспериментальная установка</vt:lpstr>
      <vt:lpstr>Поверхностный скользящий разряд</vt:lpstr>
      <vt:lpstr>Поверхностный скользящий разряд</vt:lpstr>
      <vt:lpstr>Схема течения в разрядной секции</vt:lpstr>
      <vt:lpstr>Спектры излучения</vt:lpstr>
      <vt:lpstr>Обработка спектров</vt:lpstr>
      <vt:lpstr>Обработка спектров</vt:lpstr>
      <vt:lpstr>Обработка спектров</vt:lpstr>
      <vt:lpstr>Результаты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Параметры плазмы наносекундного поверхностного скользящего разряда в сверхзвуковом потоке воздуха</dc:title>
  <dc:creator>Наталья Скворцова</dc:creator>
  <cp:lastModifiedBy>Наталья Скворцова</cp:lastModifiedBy>
  <cp:revision>19</cp:revision>
  <dcterms:created xsi:type="dcterms:W3CDTF">2021-03-10T17:47:19Z</dcterms:created>
  <dcterms:modified xsi:type="dcterms:W3CDTF">2021-04-06T18:43:08Z</dcterms:modified>
</cp:coreProperties>
</file>