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76" r:id="rId3"/>
    <p:sldId id="269" r:id="rId4"/>
    <p:sldId id="259" r:id="rId5"/>
    <p:sldId id="263" r:id="rId6"/>
    <p:sldId id="277" r:id="rId7"/>
    <p:sldId id="262" r:id="rId8"/>
    <p:sldId id="264" r:id="rId9"/>
    <p:sldId id="278" r:id="rId10"/>
    <p:sldId id="279" r:id="rId11"/>
    <p:sldId id="27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77D9"/>
    <a:srgbClr val="92D050"/>
    <a:srgbClr val="00CC66"/>
    <a:srgbClr val="7030A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87098-2CAA-429B-A030-3233725F8DE0}" type="datetimeFigureOut">
              <a:rPr lang="ru-RU" smtClean="0"/>
              <a:t>08.12.2019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03B72-64AE-4AC1-8B1F-C06286CDE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03B72-64AE-4AC1-8B1F-C06286CDE71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6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FDE5-C426-4B35-BE62-AB770D29357A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D000-F0ED-46B6-9417-6E02467F2632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364-0977-48F2-95B1-0BB5E266D0DE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66D0-9F54-48E9-9D74-4E6A0FEDBEE8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9178-09C6-40BB-8E92-F61280DE88F8}" type="datetime1">
              <a:rPr lang="ru-RU" smtClean="0"/>
              <a:t>08.12.2019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9C7A-3602-492A-8E47-75DD6B0C6F1A}" type="datetime1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53E2-B04B-4F42-92B5-0A12429FC8C3}" type="datetime1">
              <a:rPr lang="ru-RU" smtClean="0"/>
              <a:t>08.12.2019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C1C4-07DA-47DA-AEA5-81EF7616BD2C}" type="datetime1">
              <a:rPr lang="ru-RU" smtClean="0"/>
              <a:t>08.12.2019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25DE-2A92-4583-B3B9-F68700C53DDE}" type="datetime1">
              <a:rPr lang="ru-RU" smtClean="0"/>
              <a:t>08.12.2019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E393-8641-4CFB-9627-B3D84CB4B2F2}" type="datetime1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B704-2554-4095-9BA5-FD21E62205F3}" type="datetime1">
              <a:rPr lang="ru-RU" smtClean="0"/>
              <a:t>08.12.2019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0DF73B4-E64E-4B26-B18D-B4084607FCA1}" type="datetime1">
              <a:rPr lang="ru-RU" smtClean="0"/>
              <a:t>08.12.2019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20.png"/><Relationship Id="rId7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8.png"/><Relationship Id="rId4" Type="http://schemas.microsoft.com/office/2007/relationships/hdphoto" Target="../media/hdphoto3.wdp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7120" y="2804758"/>
            <a:ext cx="8590696" cy="147104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sz="2000" b="1" dirty="0">
                <a:latin typeface="+mn-lt"/>
              </a:rPr>
              <a:t>Определение </a:t>
            </a:r>
            <a:r>
              <a:rPr lang="ru-RU" sz="2000" b="1" dirty="0" smtClean="0">
                <a:latin typeface="+mn-lt"/>
              </a:rPr>
              <a:t>концентрации</a:t>
            </a:r>
            <a:r>
              <a:rPr lang="en-US" sz="2000" b="1" dirty="0" smtClean="0">
                <a:latin typeface="+mn-lt"/>
              </a:rPr>
              <a:t> </a:t>
            </a:r>
            <a:r>
              <a:rPr lang="ru-RU" sz="2000" b="1" dirty="0" smtClean="0">
                <a:latin typeface="+mn-lt"/>
              </a:rPr>
              <a:t>и энергии </a:t>
            </a:r>
            <a:r>
              <a:rPr lang="ru-RU" sz="2000" b="1" dirty="0">
                <a:latin typeface="+mn-lt"/>
              </a:rPr>
              <a:t>электронов </a:t>
            </a:r>
            <a:r>
              <a:rPr lang="ru-RU" sz="2000" b="1" dirty="0" smtClean="0">
                <a:latin typeface="+mn-lt"/>
              </a:rPr>
              <a:t/>
            </a:r>
            <a:br>
              <a:rPr lang="ru-RU" sz="2000" b="1" dirty="0" smtClean="0">
                <a:latin typeface="+mn-lt"/>
              </a:rPr>
            </a:br>
            <a:r>
              <a:rPr lang="ru-RU" sz="2000" b="1" dirty="0" smtClean="0">
                <a:latin typeface="+mn-lt"/>
              </a:rPr>
              <a:t>в </a:t>
            </a:r>
            <a:r>
              <a:rPr lang="ru-RU" sz="2000" b="1" dirty="0">
                <a:latin typeface="+mn-lt"/>
              </a:rPr>
              <a:t>плазме скользящего поверхностного разряда </a:t>
            </a:r>
            <a:r>
              <a:rPr lang="ru-RU" sz="2000" b="1" dirty="0" smtClean="0">
                <a:latin typeface="+mn-lt"/>
              </a:rPr>
              <a:t/>
            </a:r>
            <a:br>
              <a:rPr lang="ru-RU" sz="2000" b="1" dirty="0" smtClean="0">
                <a:latin typeface="+mn-lt"/>
              </a:rPr>
            </a:br>
            <a:r>
              <a:rPr lang="ru-RU" sz="2000" b="1" dirty="0" smtClean="0">
                <a:latin typeface="+mn-lt"/>
              </a:rPr>
              <a:t>в неподвижном воздухе на основе обработки спектров излучения</a:t>
            </a:r>
            <a:endParaRPr lang="ru-RU" sz="2000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66879"/>
            <a:ext cx="914400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400" dirty="0">
                <a:ea typeface="Calibri" panose="020F0502020204030204" pitchFamily="34" charset="0"/>
                <a:cs typeface="Gotham Pro" panose="02000503040000020004" pitchFamily="2" charset="0"/>
              </a:rPr>
              <a:t>ФЕДЕРАЛЬНОЕ ГОСУДАРСТВЕННОЕ БЮДЖЕТНОЕ ОБРАЗОВАТЕЛЬНОЕ УЧРЕЖДЕНИЕ ВЫСШЕГО </a:t>
            </a:r>
            <a:r>
              <a:rPr lang="ru-RU" sz="1400" dirty="0" smtClean="0">
                <a:ea typeface="Calibri" panose="020F0502020204030204" pitchFamily="34" charset="0"/>
                <a:cs typeface="Gotham Pro" panose="02000503040000020004" pitchFamily="2" charset="0"/>
              </a:rPr>
              <a:t>ОБРАЗОВАНИЯ </a:t>
            </a:r>
            <a:r>
              <a:rPr lang="ru-RU" sz="1400" dirty="0">
                <a:ea typeface="Calibri" panose="020F0502020204030204" pitchFamily="34" charset="0"/>
                <a:cs typeface="Gotham Pro" panose="02000503040000020004" pitchFamily="2" charset="0"/>
              </a:rPr>
              <a:t>«МОСКОВСКИЙ ГОСУДАРСТВЕННЫЙ УНИВЕРСИТЕТ </a:t>
            </a:r>
            <a:r>
              <a:rPr lang="ru-RU" sz="1400" dirty="0" smtClean="0">
                <a:ea typeface="Calibri" panose="020F0502020204030204" pitchFamily="34" charset="0"/>
                <a:cs typeface="Gotham Pro" panose="02000503040000020004" pitchFamily="2" charset="0"/>
              </a:rPr>
              <a:t>имени М.В. Ломоносова»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endParaRPr lang="ru-RU" sz="1400" dirty="0" smtClean="0">
              <a:solidFill>
                <a:prstClr val="black"/>
              </a:solidFill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14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</a:t>
            </a:r>
            <a:r>
              <a:rPr lang="ru-RU" sz="14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14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</a:t>
            </a:r>
            <a:r>
              <a:rPr lang="ru-RU" sz="14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вещества</a:t>
            </a:r>
            <a:endParaRPr lang="ru-RU" sz="1400" dirty="0">
              <a:effectLst/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3000" y="6368883"/>
            <a:ext cx="6858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Gotham Pro" panose="02000503040000020004" pitchFamily="2" charset="0"/>
              </a:rPr>
              <a:t>2019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Gotham Pro" panose="02000503040000020004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468171" y="4674041"/>
            <a:ext cx="31225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Выполнил студент </a:t>
            </a: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104М</a:t>
            </a: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группы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Уланов П.Ю.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endParaRPr lang="ru-RU" altLang="ru-RU" sz="1000" dirty="0" smtClean="0"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Научный руководитель: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доцент </a:t>
            </a:r>
            <a:r>
              <a:rPr lang="ru-RU" altLang="ru-RU" sz="1600" dirty="0" err="1">
                <a:ea typeface="Calibri" panose="020F0502020204030204" pitchFamily="34" charset="0"/>
                <a:cs typeface="Gotham Pro" panose="02000503040000020004" pitchFamily="2" charset="0"/>
              </a:rPr>
              <a:t>Мурсенкова</a:t>
            </a:r>
            <a:r>
              <a:rPr lang="ru-RU" altLang="ru-RU" sz="1600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r>
              <a:rPr lang="ru-RU" altLang="ru-RU" sz="1600" dirty="0" err="1">
                <a:ea typeface="Calibri" panose="020F0502020204030204" pitchFamily="34" charset="0"/>
                <a:cs typeface="Gotham Pro" panose="02000503040000020004" pitchFamily="2" charset="0"/>
              </a:rPr>
              <a:t>И.В</a:t>
            </a:r>
            <a:r>
              <a:rPr lang="ru-RU" altLang="ru-RU" sz="1600" dirty="0" smtClean="0">
                <a:ea typeface="Calibri" panose="020F0502020204030204" pitchFamily="34" charset="0"/>
                <a:cs typeface="Gotham Pro" panose="02000503040000020004" pitchFamily="2" charset="0"/>
              </a:rPr>
              <a:t>.</a:t>
            </a:r>
            <a:endParaRPr lang="ru-RU" altLang="ru-RU" sz="1600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90696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75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86139" y="630932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вычисления энергии электронов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26876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измерения энергии электронов заключается в сравнении полученного спектра со спектром тормозного излучения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18107" t="45800" r="59055" b="45800"/>
          <a:stretch/>
        </p:blipFill>
        <p:spPr>
          <a:xfrm>
            <a:off x="827584" y="2420888"/>
            <a:ext cx="4176464" cy="86409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60032" y="2780928"/>
            <a:ext cx="360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10889" t="30401" r="50803" b="17800"/>
          <a:stretch/>
        </p:blipFill>
        <p:spPr>
          <a:xfrm>
            <a:off x="827584" y="3311697"/>
            <a:ext cx="3469816" cy="2702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36" y="6014501"/>
            <a:ext cx="522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Номограмма зависимости интенсивности тормозного излучения от длины волны отнесенное к интенсивности при (</a:t>
            </a:r>
            <a:r>
              <a:rPr lang="el-GR" sz="1200" dirty="0" smtClean="0"/>
              <a:t>λ</a:t>
            </a:r>
            <a:r>
              <a:rPr lang="ru-RU" sz="1200" dirty="0" smtClean="0"/>
              <a:t> = 600 </a:t>
            </a:r>
            <a:r>
              <a:rPr lang="ru-RU" sz="1200" dirty="0" err="1" smtClean="0"/>
              <a:t>нм</a:t>
            </a:r>
            <a:r>
              <a:rPr lang="ru-RU" sz="1200" dirty="0" smtClean="0"/>
              <a:t>.)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08104" y="3586318"/>
            <a:ext cx="3096344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На этом месте будет наложенный спектра тормозного излучения на полученный спектр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96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374" y="260648"/>
            <a:ext cx="6491064" cy="49588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srgbClr val="C00000"/>
                </a:solidFill>
                <a:latin typeface="Arial"/>
                <a:ea typeface="+mn-ea"/>
                <a:cs typeface="+mn-cs"/>
              </a:rPr>
              <a:t>ВЫВОДЫ</a:t>
            </a:r>
            <a:endParaRPr lang="ru-RU" sz="2400" b="1" cap="none" spc="0" dirty="0">
              <a:solidFill>
                <a:srgbClr val="C00000"/>
              </a:solidFill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79512" y="1268760"/>
                <a:ext cx="8496944" cy="4528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Получены спектры излучения поверхностного скользящего разряда </a:t>
                </a:r>
                <a:r>
                  <a:rPr lang="ru-RU" sz="1600" dirty="0">
                    <a:ea typeface="Times New Roman" panose="02020603050405020304" pitchFamily="18" charset="0"/>
                  </a:rPr>
                  <a:t>в неподвижном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воздухе и в сверхзвуковых неоднородных потоках. Обработаны спектры и </a:t>
                </a:r>
                <a:r>
                  <a:rPr lang="ru-RU" sz="1600" dirty="0">
                    <a:ea typeface="Times New Roman" panose="02020603050405020304" pitchFamily="18" charset="0"/>
                  </a:rPr>
                  <a:t>рассчитана концентрация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электронов по </a:t>
                </a:r>
                <a:r>
                  <a:rPr lang="ru-RU" sz="1600" dirty="0" err="1" smtClean="0">
                    <a:ea typeface="Times New Roman" panose="02020603050405020304" pitchFamily="18" charset="0"/>
                  </a:rPr>
                  <a:t>штарковскому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 уширению </a:t>
                </a:r>
                <a:r>
                  <a:rPr lang="ru-RU" sz="1600" dirty="0">
                    <a:ea typeface="Times New Roman" panose="02020603050405020304" pitchFamily="18" charset="0"/>
                  </a:rPr>
                  <a:t>линий водорода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endParaRPr lang="ru-RU" sz="1600" dirty="0" smtClean="0">
                  <a:ea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Установлено, что полученные из спектров концентрации электронов в неподвижном воздухе </a:t>
                </a:r>
                <a:r>
                  <a:rPr lang="ru-RU" sz="1600" dirty="0">
                    <a:ea typeface="Times New Roman" panose="02020603050405020304" pitchFamily="18" charset="0"/>
                  </a:rPr>
                  <a:t>возраста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ют</a:t>
                </a:r>
                <a:r>
                  <a:rPr lang="ru-RU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диапазоне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>
                            <a:latin typeface="Cambria Math" panose="02040503050406030204" pitchFamily="18" charset="0"/>
                          </a:rPr>
                          <m:t>0,3 – 1,4</m:t>
                        </m:r>
                      </m:e>
                    </m:d>
                    <m:r>
                      <a:rPr lang="ru-RU" sz="16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ru-RU" sz="1600" dirty="0" smtClean="0">
                    <a:ea typeface="Times New Roman" panose="02020603050405020304" pitchFamily="18" charset="0"/>
                  </a:rPr>
                  <a:t> с </a:t>
                </a:r>
                <a:r>
                  <a:rPr lang="ru-RU" sz="1600" dirty="0" smtClean="0"/>
                  <a:t>ростом </a:t>
                </a:r>
                <a:r>
                  <a:rPr lang="ru-RU" sz="1600" dirty="0"/>
                  <a:t>плотности газа  </a:t>
                </a:r>
                <a:r>
                  <a:rPr lang="ru-RU" sz="1600" dirty="0" smtClean="0"/>
                  <a:t>(давления 15-135 </a:t>
                </a:r>
                <a:r>
                  <a:rPr lang="ru-RU" sz="1600" dirty="0" err="1"/>
                  <a:t>Торр</a:t>
                </a:r>
                <a:r>
                  <a:rPr lang="ru-RU" sz="1600" dirty="0" smtClean="0"/>
                  <a:t>).</a:t>
                </a:r>
                <a:r>
                  <a:rPr lang="ru-RU" sz="1600" dirty="0" smtClean="0">
                    <a:solidFill>
                      <a:srgbClr val="FF0000"/>
                    </a:solidFill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Они характеризуют интенсивные </a:t>
                </a:r>
                <a:r>
                  <a:rPr lang="ru-RU" sz="1600" dirty="0">
                    <a:ea typeface="Times New Roman" panose="02020603050405020304" pitchFamily="18" charset="0"/>
                  </a:rPr>
                  <a:t>каналы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разряда, излучение которых в </a:t>
                </a:r>
                <a:r>
                  <a:rPr lang="ru-RU" sz="1600" dirty="0">
                    <a:ea typeface="Times New Roman" panose="02020603050405020304" pitchFamily="18" charset="0"/>
                  </a:rPr>
                  <a:t>области регистрации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вносит основной вклад в спектр. </a:t>
                </a:r>
                <a:endParaRPr lang="ru-RU" sz="1600" dirty="0" smtClean="0"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endParaRPr lang="ru-RU" sz="1600" dirty="0" smtClean="0">
                  <a:ea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ü"/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Получены значения температуры электронов, которые были высчитаны по непрерывной части спектра. Значение для неподвижного воздуха </a:t>
                </a:r>
                <a:r>
                  <a:rPr lang="en-US" sz="1600" dirty="0" err="1" smtClean="0">
                    <a:ea typeface="Times New Roman" panose="02020603050405020304" pitchFamily="18" charset="0"/>
                  </a:rPr>
                  <a:t>T</a:t>
                </a:r>
                <a:r>
                  <a:rPr lang="en-US" sz="1400" dirty="0" err="1" smtClean="0">
                    <a:ea typeface="Times New Roman" panose="02020603050405020304" pitchFamily="18" charset="0"/>
                  </a:rPr>
                  <a:t>e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 = 30000K,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что соответствует свойствам разряда.</a:t>
                </a: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496944" cy="4528547"/>
              </a:xfrm>
              <a:prstGeom prst="rect">
                <a:avLst/>
              </a:prstGeom>
              <a:blipFill>
                <a:blip r:embed="rId2"/>
                <a:stretch>
                  <a:fillRect l="-287" r="-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2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7997" y="1868858"/>
            <a:ext cx="4808059" cy="2300302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75656" y="194295"/>
            <a:ext cx="5791200" cy="65607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Характеристики разряда и спектрометра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90696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5076056" y="4221088"/>
            <a:ext cx="3813953" cy="2280763"/>
            <a:chOff x="370347" y="791303"/>
            <a:chExt cx="8735690" cy="5248883"/>
          </a:xfrm>
        </p:grpSpPr>
        <p:sp>
          <p:nvSpPr>
            <p:cNvPr id="17" name="TextBox 16"/>
            <p:cNvSpPr txBox="1"/>
            <p:nvPr/>
          </p:nvSpPr>
          <p:spPr>
            <a:xfrm>
              <a:off x="8569699" y="1117587"/>
              <a:ext cx="536338" cy="779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1600" b="1" dirty="0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47" y="1955551"/>
              <a:ext cx="8304216" cy="40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Прямая со стрелкой 9"/>
            <p:cNvCxnSpPr>
              <a:stCxn id="11" idx="2"/>
            </p:cNvCxnSpPr>
            <p:nvPr/>
          </p:nvCxnSpPr>
          <p:spPr>
            <a:xfrm>
              <a:off x="2516687" y="1712105"/>
              <a:ext cx="1387945" cy="7273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72569" y="791303"/>
              <a:ext cx="2088233" cy="920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Область разряда</a:t>
              </a:r>
              <a:endParaRPr lang="ru-RU" sz="1000" dirty="0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90" y="4169160"/>
            <a:ext cx="589340" cy="610071"/>
          </a:xfrm>
          <a:prstGeom prst="rect">
            <a:avLst/>
          </a:prstGeom>
        </p:spPr>
      </p:pic>
      <p:sp>
        <p:nvSpPr>
          <p:cNvPr id="27" name="Заголовок 1"/>
          <p:cNvSpPr txBox="1">
            <a:spLocks/>
          </p:cNvSpPr>
          <p:nvPr/>
        </p:nvSpPr>
        <p:spPr>
          <a:xfrm>
            <a:off x="-345884" y="1200006"/>
            <a:ext cx="5791200" cy="6560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Электрическая схема разрядов</a:t>
            </a:r>
            <a:endParaRPr lang="ru-RU" sz="1800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1530304"/>
            <a:ext cx="247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ru-RU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Параметры разряда</a:t>
            </a:r>
            <a:r>
              <a:rPr lang="ru-RU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48064" y="1912679"/>
            <a:ext cx="3995936" cy="161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напряжение 25 </a:t>
            </a:r>
            <a:r>
              <a:rPr 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 </a:t>
            </a:r>
            <a:r>
              <a:rPr 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 1 кА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длительность </a:t>
            </a:r>
            <a:r>
              <a:rPr lang="ru-RU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тока ~ 300 </a:t>
            </a: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нс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E/N   ~200-1000 </a:t>
            </a:r>
            <a:r>
              <a:rPr lang="ru-RU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Тд</a:t>
            </a:r>
            <a:endParaRPr lang="ru-RU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энергия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0,72 Дж</a:t>
            </a:r>
          </a:p>
          <a:p>
            <a:pPr marL="180000" indent="-180000" algn="just" defTabSz="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толщина плазменного слоя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0,5 мм </a:t>
            </a:r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endParaRPr lang="ru-RU" sz="1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7997" y="5920793"/>
            <a:ext cx="446449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Регистрировался спектр однократного разряда в потоках, и с накоплением в неподвижном воздухе.</a:t>
            </a:r>
          </a:p>
          <a:p>
            <a:r>
              <a:rPr lang="ru-RU" sz="1400" dirty="0" smtClean="0"/>
              <a:t>Время накопления 3-10 сек, вычитался шум.</a:t>
            </a:r>
            <a:endParaRPr lang="ru-R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0888" y="4882374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Спектрометр </a:t>
            </a:r>
            <a:r>
              <a:rPr lang="en-US" sz="1600" dirty="0" err="1" smtClean="0"/>
              <a:t>AvaSpec</a:t>
            </a:r>
            <a:r>
              <a:rPr lang="en-US" sz="1600" dirty="0" smtClean="0"/>
              <a:t> 2048 FT</a:t>
            </a:r>
            <a:r>
              <a:rPr lang="ru-RU" sz="1600" dirty="0" smtClean="0"/>
              <a:t> (диапазон 200-1100 </a:t>
            </a:r>
            <a:r>
              <a:rPr lang="ru-RU" sz="1600" dirty="0" err="1" smtClean="0"/>
              <a:t>нм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16" y="4759519"/>
            <a:ext cx="1244600" cy="844550"/>
          </a:xfrm>
          <a:prstGeom prst="rect">
            <a:avLst/>
          </a:prstGeom>
        </p:spPr>
      </p:pic>
      <p:sp>
        <p:nvSpPr>
          <p:cNvPr id="38" name="Прямоугольник 37"/>
          <p:cNvSpPr/>
          <p:nvPr/>
        </p:nvSpPr>
        <p:spPr>
          <a:xfrm>
            <a:off x="6079044" y="6237312"/>
            <a:ext cx="1877331" cy="381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079044" y="6093296"/>
            <a:ext cx="203324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900" dirty="0" smtClean="0"/>
              <a:t>Спектрометр </a:t>
            </a:r>
            <a:r>
              <a:rPr lang="en-US" sz="900" dirty="0" err="1" smtClean="0"/>
              <a:t>AvaSpec</a:t>
            </a:r>
            <a:r>
              <a:rPr lang="en-US" sz="900" dirty="0" smtClean="0"/>
              <a:t> 2048 FT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0369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054" y="1126629"/>
            <a:ext cx="8496944" cy="1584176"/>
          </a:xfrm>
        </p:spPr>
        <p:txBody>
          <a:bodyPr>
            <a:normAutofit/>
          </a:bodyPr>
          <a:lstStyle/>
          <a:p>
            <a:pPr algn="ctr"/>
            <a:r>
              <a:rPr lang="ru-RU" b="0" u="sng" dirty="0" smtClean="0"/>
              <a:t>Регистрация фотоснимков проводилась с длительной выдержкой</a:t>
            </a:r>
            <a:endParaRPr lang="ru-RU" b="0" u="sng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420712" cy="683994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Типичные фотоснимки разряда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4180" y="3063076"/>
            <a:ext cx="5222692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Фотоизображения разряда в неподвижном воздухе при давлении 24 Торр</a:t>
            </a:r>
            <a:r>
              <a:rPr lang="ru-RU" sz="1600" dirty="0"/>
              <a:t> (</a:t>
            </a:r>
            <a:r>
              <a:rPr lang="ru-RU" sz="1600" dirty="0" smtClean="0"/>
              <a:t>а) и 93 Торр</a:t>
            </a:r>
            <a:r>
              <a:rPr lang="ru-RU" sz="1600" dirty="0"/>
              <a:t> </a:t>
            </a:r>
            <a:r>
              <a:rPr lang="ru-RU" sz="1600" dirty="0" smtClean="0"/>
              <a:t>(б)</a:t>
            </a:r>
            <a:endParaRPr lang="ru-RU" sz="16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208" y="1724648"/>
            <a:ext cx="3885443" cy="127041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6019" y="1724648"/>
            <a:ext cx="4017979" cy="1295206"/>
          </a:xfrm>
          <a:prstGeom prst="rect">
            <a:avLst/>
          </a:prstGeom>
        </p:spPr>
      </p:pic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90696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6" y="3717032"/>
            <a:ext cx="4018053" cy="25534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86" y="3731322"/>
            <a:ext cx="3943418" cy="25059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34180" y="6391348"/>
            <a:ext cx="5222692" cy="33855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Соответствующие спектры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58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203032" cy="61198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Схема расположения электродов разряда на верхней стенке разрядной камеры</a:t>
            </a:r>
          </a:p>
        </p:txBody>
      </p:sp>
      <p:sp>
        <p:nvSpPr>
          <p:cNvPr id="17" name="Номер слайда 5"/>
          <p:cNvSpPr txBox="1">
            <a:spLocks/>
          </p:cNvSpPr>
          <p:nvPr/>
        </p:nvSpPr>
        <p:spPr>
          <a:xfrm>
            <a:off x="8590696" y="639634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85300" y="3117684"/>
            <a:ext cx="21397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Кварцевые стекла (КУ, 200-2800 </a:t>
            </a:r>
            <a:r>
              <a:rPr lang="ru-RU" sz="1600" dirty="0" err="1" smtClean="0"/>
              <a:t>нм</a:t>
            </a:r>
            <a:r>
              <a:rPr lang="ru-RU" sz="1600" dirty="0" smtClean="0"/>
              <a:t>)</a:t>
            </a:r>
            <a:endParaRPr lang="ru-RU" sz="160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71563" y="1702461"/>
            <a:ext cx="7583597" cy="4530777"/>
            <a:chOff x="107504" y="2224666"/>
            <a:chExt cx="7583597" cy="4530777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6830710" y="2277474"/>
              <a:ext cx="860391" cy="643810"/>
              <a:chOff x="7475059" y="2835425"/>
              <a:chExt cx="860391" cy="643810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7494241" y="2835425"/>
                <a:ext cx="0" cy="61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Прямая со стрелкой 5"/>
              <p:cNvCxnSpPr/>
              <p:nvPr/>
            </p:nvCxnSpPr>
            <p:spPr>
              <a:xfrm rot="5400000" flipV="1">
                <a:off x="7781059" y="2529425"/>
                <a:ext cx="0" cy="612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799113" y="2845189"/>
                <a:ext cx="5363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x</a:t>
                </a:r>
                <a:endParaRPr lang="ru-RU" sz="16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550722" y="3140681"/>
                <a:ext cx="5363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z</a:t>
                </a:r>
                <a:endParaRPr lang="ru-RU" sz="1600" b="1" dirty="0"/>
              </a:p>
            </p:txBody>
          </p:sp>
        </p:grp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19" y="2224666"/>
              <a:ext cx="5926222" cy="4209885"/>
            </a:xfrm>
            <a:prstGeom prst="rect">
              <a:avLst/>
            </a:prstGeom>
          </p:spPr>
        </p:pic>
        <p:cxnSp>
          <p:nvCxnSpPr>
            <p:cNvPr id="49" name="Прямая со стрелкой 48"/>
            <p:cNvCxnSpPr/>
            <p:nvPr/>
          </p:nvCxnSpPr>
          <p:spPr>
            <a:xfrm flipH="1">
              <a:off x="3779913" y="4211027"/>
              <a:ext cx="2947272" cy="87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 flipH="1" flipV="1">
              <a:off x="3658131" y="2456516"/>
              <a:ext cx="3069054" cy="1260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7504" y="6386111"/>
              <a:ext cx="2833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ru-RU" sz="1500" dirty="0" smtClean="0"/>
                <a:t>сечение </a:t>
              </a:r>
              <a:r>
                <a:rPr lang="ru-RU" sz="1500" dirty="0"/>
                <a:t>канала 24х48 </a:t>
              </a:r>
              <a:r>
                <a:rPr lang="ru-RU" sz="1500" dirty="0" smtClean="0"/>
                <a:t>мм</a:t>
              </a:r>
              <a:r>
                <a:rPr lang="ru-RU" sz="1500" baseline="30000" dirty="0" smtClean="0"/>
                <a:t>2</a:t>
              </a:r>
              <a:endParaRPr lang="en-US" sz="15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214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491880" y="1628799"/>
            <a:ext cx="2448272" cy="38884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9766" y="306087"/>
            <a:ext cx="5791200" cy="539978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Спектры излучения</a:t>
            </a:r>
            <a:endParaRPr lang="ru-RU" sz="24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606616" y="1498604"/>
            <a:ext cx="7884368" cy="4981318"/>
            <a:chOff x="0" y="496142"/>
            <a:chExt cx="9144000" cy="6428900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0" y="496142"/>
              <a:ext cx="9144000" cy="5558109"/>
              <a:chOff x="0" y="496142"/>
              <a:chExt cx="9144000" cy="5558109"/>
            </a:xfrm>
          </p:grpSpPr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803749"/>
                <a:ext cx="9144000" cy="5250502"/>
              </a:xfrm>
              <a:prstGeom prst="rect">
                <a:avLst/>
              </a:prstGeom>
            </p:spPr>
          </p:pic>
          <p:grpSp>
            <p:nvGrpSpPr>
              <p:cNvPr id="8" name="Группа 7"/>
              <p:cNvGrpSpPr/>
              <p:nvPr/>
            </p:nvGrpSpPr>
            <p:grpSpPr>
              <a:xfrm>
                <a:off x="2483767" y="496142"/>
                <a:ext cx="5545388" cy="3112878"/>
                <a:chOff x="2483767" y="496142"/>
                <a:chExt cx="5545388" cy="3112878"/>
              </a:xfrm>
            </p:grpSpPr>
            <p:sp>
              <p:nvSpPr>
                <p:cNvPr id="9" name="Правая фигурная скобка 8"/>
                <p:cNvSpPr/>
                <p:nvPr/>
              </p:nvSpPr>
              <p:spPr>
                <a:xfrm rot="16200000">
                  <a:off x="3194846" y="358038"/>
                  <a:ext cx="306035" cy="1728192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483767" y="496142"/>
                      <a:ext cx="1728193" cy="484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ru-RU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  <m:sup/>
                            </m:sSup>
                            <m:r>
                              <a:rPr lang="en-US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  <m:r>
                              <a:rPr lang="en-US" sz="16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oMath>
                        </m:oMathPara>
                      </a14:m>
                      <a:endParaRPr lang="ru-RU" sz="16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3767" y="496142"/>
                      <a:ext cx="1728193" cy="484439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249587" y="505118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𝐻</m:t>
                            </m:r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9587" y="505118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391980" y="1375152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𝐶𝑢</m:t>
                            </m:r>
                          </m:oMath>
                        </m:oMathPara>
                      </a14:m>
                      <a:endParaRPr lang="en-US" sz="2000" b="0" dirty="0" smtClean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1980" y="1375152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624999" y="975042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𝑂</m:t>
                            </m:r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4999" y="975042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7093051" y="2348880"/>
                      <a:ext cx="93610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𝐼</m:t>
                            </m:r>
                          </m:oMath>
                        </m:oMathPara>
                      </a14:m>
                      <a:endParaRPr lang="ru-RU" sz="2000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3051" y="2348880"/>
                      <a:ext cx="936104" cy="40011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Прямая со стрелкой 14"/>
                <p:cNvCxnSpPr/>
                <p:nvPr/>
              </p:nvCxnSpPr>
              <p:spPr>
                <a:xfrm flipH="1">
                  <a:off x="3923928" y="905228"/>
                  <a:ext cx="793711" cy="8700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>
                  <a:stCxn id="11" idx="2"/>
                </p:cNvCxnSpPr>
                <p:nvPr/>
              </p:nvCxnSpPr>
              <p:spPr>
                <a:xfrm>
                  <a:off x="4717639" y="905228"/>
                  <a:ext cx="718457" cy="6699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/>
                <p:nvPr/>
              </p:nvCxnSpPr>
              <p:spPr>
                <a:xfrm flipH="1">
                  <a:off x="4717640" y="1775262"/>
                  <a:ext cx="142392" cy="57361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/>
                <p:nvPr/>
              </p:nvCxnSpPr>
              <p:spPr>
                <a:xfrm flipH="1">
                  <a:off x="6482607" y="1375152"/>
                  <a:ext cx="610444" cy="5776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Прямая со стрелкой 18"/>
                <p:cNvCxnSpPr>
                  <a:stCxn id="14" idx="2"/>
                </p:cNvCxnSpPr>
                <p:nvPr/>
              </p:nvCxnSpPr>
              <p:spPr>
                <a:xfrm flipH="1">
                  <a:off x="7291479" y="2748990"/>
                  <a:ext cx="269624" cy="8600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/>
                <p:nvPr/>
              </p:nvCxnSpPr>
              <p:spPr>
                <a:xfrm flipH="1">
                  <a:off x="6876256" y="2748990"/>
                  <a:ext cx="684847" cy="86003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Прямая со стрелкой 20"/>
                <p:cNvCxnSpPr/>
                <p:nvPr/>
              </p:nvCxnSpPr>
              <p:spPr>
                <a:xfrm flipH="1">
                  <a:off x="6300192" y="2748990"/>
                  <a:ext cx="1260911" cy="3199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7784" y="6161061"/>
                  <a:ext cx="7588391" cy="763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 smtClean="0"/>
                    <a:t>Спектры: </a:t>
                  </a:r>
                  <a:r>
                    <a:rPr lang="ru-RU" sz="1400" b="1" dirty="0" smtClean="0">
                      <a:solidFill>
                        <a:srgbClr val="FF00FF"/>
                      </a:solidFill>
                    </a:rPr>
                    <a:t>1</a:t>
                  </a:r>
                  <a:r>
                    <a:rPr lang="ru-RU" sz="1400" dirty="0" smtClean="0"/>
                    <a:t> </a:t>
                  </a:r>
                  <a:r>
                    <a:rPr lang="ru-RU" sz="1400" dirty="0"/>
                    <a:t>– в потоке, </a:t>
                  </a:r>
                  <a:r>
                    <a:rPr lang="ru-RU" sz="1400" b="1" dirty="0" smtClean="0">
                      <a:solidFill>
                        <a:srgbClr val="00B050"/>
                      </a:solidFill>
                    </a:rPr>
                    <a:t>2</a:t>
                  </a:r>
                  <a:r>
                    <a:rPr lang="ru-RU" sz="1400" dirty="0" smtClean="0"/>
                    <a:t> </a:t>
                  </a:r>
                  <a:r>
                    <a:rPr lang="ru-RU" sz="1400" dirty="0"/>
                    <a:t>– в неподвижном </a:t>
                  </a:r>
                  <a:r>
                    <a:rPr lang="ru-RU" sz="1400" dirty="0" smtClean="0"/>
                    <a:t>воздухе; плотности </a:t>
                  </a:r>
                  <a14:m>
                    <m:oMath xmlns:m="http://schemas.openxmlformats.org/officeDocument/2006/math">
                      <m:r>
                        <a:rPr lang="ru-RU" sz="1400" i="1">
                          <a:latin typeface="Cambria Math"/>
                        </a:rPr>
                        <m:t>𝜌</m:t>
                      </m:r>
                      <m:r>
                        <a:rPr lang="ru-RU" sz="1400" i="1">
                          <a:latin typeface="Cambria Math"/>
                        </a:rPr>
                        <m:t>=0,10 </m:t>
                      </m:r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>
                              <a:latin typeface="Cambria Math"/>
                            </a:rPr>
                            <m:t>кг</m:t>
                          </m:r>
                        </m:num>
                        <m:den>
                          <m:sSup>
                            <m:sSup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latin typeface="Cambria Math"/>
                                </a:rPr>
                                <m:t>м</m:t>
                              </m:r>
                            </m:e>
                            <m:sup>
                              <m:r>
                                <a:rPr lang="ru-RU" sz="14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ru-RU" sz="1400" dirty="0"/>
                    <a:t>; Число </a:t>
                  </a:r>
                  <a:r>
                    <a:rPr lang="ru-RU" sz="1400" dirty="0" smtClean="0"/>
                    <a:t>Маха ударной волны </a:t>
                  </a:r>
                  <a:r>
                    <a:rPr lang="en-US" sz="1400" dirty="0"/>
                    <a:t>M</a:t>
                  </a:r>
                  <a:r>
                    <a:rPr lang="ru-RU" sz="1400" dirty="0" smtClean="0"/>
                    <a:t>=3,1.</a:t>
                  </a:r>
                  <a:endParaRPr lang="ru-RU" sz="1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784" y="6161061"/>
                  <a:ext cx="7588391" cy="763981"/>
                </a:xfrm>
                <a:prstGeom prst="rect">
                  <a:avLst/>
                </a:prstGeom>
                <a:blipFill>
                  <a:blip r:embed="rId8"/>
                  <a:stretch>
                    <a:fillRect b="-103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Номер слайда 5"/>
          <p:cNvSpPr txBox="1">
            <a:spLocks/>
          </p:cNvSpPr>
          <p:nvPr/>
        </p:nvSpPr>
        <p:spPr>
          <a:xfrm>
            <a:off x="8590696" y="639634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2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491880" y="5445224"/>
            <a:ext cx="244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Видимый спектр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16334" y="1945771"/>
                <a:ext cx="482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334" y="1945771"/>
                <a:ext cx="4825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657575" y="2063624"/>
                <a:ext cx="482586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75" y="2063624"/>
                <a:ext cx="482586" cy="394082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39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обработки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осциллограмм тока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134"/>
            <a:ext cx="4464496" cy="292941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14830" y="933402"/>
            <a:ext cx="3233634" cy="4509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83568" y="4708035"/>
                <a:ext cx="3328585" cy="737189"/>
              </a:xfrm>
              <a:prstGeom prst="rect">
                <a:avLst/>
              </a:prstGeom>
              <a:solidFill>
                <a:srgbClr val="92D050">
                  <a:alpha val="34118"/>
                </a:srgb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ru-RU" sz="2800" i="1">
                            <a:latin typeface="Cambria Math"/>
                          </a:rPr>
                          <m:t>𝑆</m:t>
                        </m:r>
                      </m:den>
                    </m:f>
                    <m:r>
                      <a:rPr lang="ru-RU" sz="2800" i="1">
                        <a:latin typeface="Cambria Math"/>
                      </a:rPr>
                      <m:t>=</m:t>
                    </m:r>
                    <m:r>
                      <a:rPr lang="ru-RU" sz="2800" i="1">
                        <a:latin typeface="Cambria Math"/>
                      </a:rPr>
                      <m:t>𝑒</m:t>
                    </m:r>
                    <m:r>
                      <a:rPr lang="ru-RU" sz="28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800" i="1"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ru-RU" sz="28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800" dirty="0"/>
                  <a:t>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08035"/>
                <a:ext cx="3328585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4013016"/>
            <a:ext cx="5127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Осциллограммы тока в неподвижном воздухе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5442916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Зависимость скорости дрейфа электронов от приведенного электрического поля </a:t>
            </a:r>
            <a:r>
              <a:rPr lang="en-US" sz="1600" dirty="0" smtClean="0"/>
              <a:t>[</a:t>
            </a:r>
            <a:r>
              <a:rPr lang="ru-RU" sz="1600" dirty="0" smtClean="0"/>
              <a:t>4</a:t>
            </a:r>
            <a:r>
              <a:rPr lang="en-US" sz="1600" dirty="0" smtClean="0"/>
              <a:t>]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42737" y="5889192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Формула для расчета концентрации электронов</a:t>
            </a:r>
            <a:r>
              <a:rPr lang="en-US" sz="1200" dirty="0" smtClean="0"/>
              <a:t> [</a:t>
            </a:r>
            <a:r>
              <a:rPr lang="ru-RU" sz="1200" dirty="0" smtClean="0"/>
              <a:t>3</a:t>
            </a:r>
            <a:r>
              <a:rPr lang="en-US" sz="1200" dirty="0" smtClean="0"/>
              <a:t>]</a:t>
            </a:r>
            <a:endParaRPr lang="ru-RU" sz="120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613458" y="4763837"/>
            <a:ext cx="918982" cy="288032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2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вычисления концентрации электронов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129" y="1047443"/>
            <a:ext cx="3729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Выделяется линия для обработки (</a:t>
            </a:r>
            <a:r>
              <a:rPr lang="en-US" dirty="0" smtClean="0"/>
              <a:t>H</a:t>
            </a:r>
            <a:r>
              <a:rPr lang="el-GR" baseline="-25000" dirty="0" smtClean="0"/>
              <a:t>α</a:t>
            </a:r>
            <a:r>
              <a:rPr lang="ru-RU" dirty="0" smtClean="0"/>
              <a:t> или </a:t>
            </a:r>
            <a:r>
              <a:rPr lang="en-US" dirty="0" smtClean="0"/>
              <a:t>H</a:t>
            </a:r>
            <a:r>
              <a:rPr lang="el-GR" baseline="-25000" dirty="0">
                <a:sym typeface="Symbol" panose="05050102010706020507" pitchFamily="18" charset="2"/>
              </a:rPr>
              <a:t>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программе </a:t>
            </a:r>
            <a:r>
              <a:rPr lang="en-US" dirty="0" err="1" smtClean="0"/>
              <a:t>OriginPro</a:t>
            </a:r>
            <a:r>
              <a:rPr lang="en-US" dirty="0" smtClean="0"/>
              <a:t> </a:t>
            </a:r>
            <a:r>
              <a:rPr lang="ru-RU" dirty="0" smtClean="0"/>
              <a:t>строится экспериментальный профиль линии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Проводится аппроксимация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 и вычисляется ширина линии на полувысоте (</a:t>
            </a:r>
            <a:r>
              <a:rPr lang="en-US" dirty="0" smtClean="0"/>
              <a:t>FWHM</a:t>
            </a:r>
            <a:r>
              <a:rPr lang="ru-R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Находится концентрация</a:t>
            </a:r>
            <a:r>
              <a:rPr lang="en-US" dirty="0" smtClean="0"/>
              <a:t> </a:t>
            </a:r>
            <a:r>
              <a:rPr lang="ru-RU" dirty="0" smtClean="0"/>
              <a:t>электронов по формуле: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5517232"/>
                <a:ext cx="6624736" cy="874855"/>
              </a:xfrm>
              <a:prstGeom prst="rect">
                <a:avLst/>
              </a:prstGeom>
              <a:solidFill>
                <a:srgbClr val="92D050">
                  <a:alpha val="45098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i="1">
                          <a:latin typeface="Cambria Math"/>
                        </a:rPr>
                        <m:t>,где  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−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𝑒𝑥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17232"/>
                <a:ext cx="6624736" cy="874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4067944" y="1726802"/>
            <a:ext cx="4681446" cy="3789040"/>
            <a:chOff x="16835" y="0"/>
            <a:chExt cx="9064346" cy="6498632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6835" y="0"/>
              <a:ext cx="9064346" cy="6498632"/>
              <a:chOff x="16835" y="0"/>
              <a:chExt cx="9064346" cy="6498632"/>
            </a:xfrm>
          </p:grpSpPr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5" y="0"/>
                <a:ext cx="8164246" cy="6221924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2120" y="188640"/>
                <a:ext cx="3302170" cy="1581231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289057" y="530565"/>
                <a:ext cx="2492221" cy="527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I, </a:t>
                </a:r>
                <a:r>
                  <a:rPr lang="ru-RU" sz="1400" b="1" dirty="0" err="1" smtClean="0"/>
                  <a:t>отн</a:t>
                </a:r>
                <a:r>
                  <a:rPr lang="ru-RU" sz="1400" b="1" dirty="0" smtClean="0"/>
                  <a:t>. ед.</a:t>
                </a:r>
                <a:endParaRPr lang="ru-RU" sz="1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80981" y="4911225"/>
                <a:ext cx="1800200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λ</a:t>
                </a:r>
                <a:r>
                  <a:rPr lang="en-US" sz="1400" b="1" dirty="0" smtClean="0"/>
                  <a:t>, </a:t>
                </a:r>
                <a:r>
                  <a:rPr lang="ru-RU" sz="1400" b="1" dirty="0" err="1" smtClean="0"/>
                  <a:t>нм</a:t>
                </a:r>
                <a:r>
                  <a:rPr lang="ru-RU" sz="1400" b="1" dirty="0" smtClean="0"/>
                  <a:t>.</a:t>
                </a:r>
                <a:endParaRPr lang="ru-RU" sz="1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23627" y="6129300"/>
                <a:ext cx="6957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dirty="0"/>
              </a:p>
            </p:txBody>
          </p:sp>
        </p:grpSp>
        <p:cxnSp>
          <p:nvCxnSpPr>
            <p:cNvPr id="8" name="Прямая со стрелкой 7"/>
            <p:cNvCxnSpPr/>
            <p:nvPr/>
          </p:nvCxnSpPr>
          <p:spPr>
            <a:xfrm>
              <a:off x="2627784" y="3537012"/>
              <a:ext cx="302433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29032" y="3685176"/>
              <a:ext cx="2562861" cy="897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/>
                <a:t>Полуширина (</a:t>
              </a:r>
              <a:r>
                <a:rPr lang="en-US" sz="1400" dirty="0" smtClean="0"/>
                <a:t>FWHM)</a:t>
              </a:r>
              <a:endParaRPr lang="ru-RU" sz="1400" dirty="0"/>
            </a:p>
          </p:txBody>
        </p:sp>
      </p:grpSp>
      <p:sp>
        <p:nvSpPr>
          <p:cNvPr id="1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0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756002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Концентрация электронов в неподвижном воздухе</a:t>
            </a:r>
            <a:endParaRPr lang="ru-RU" sz="24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6256" y="5229200"/>
            <a:ext cx="183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кг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3588" y="1700808"/>
            <a:ext cx="27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7524" y="5916148"/>
            <a:ext cx="81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 </a:t>
            </a:r>
            <a:r>
              <a:rPr lang="ru-RU" dirty="0"/>
              <a:t>К</a:t>
            </a:r>
            <a:r>
              <a:rPr lang="ru-RU" dirty="0" smtClean="0"/>
              <a:t>онцентрации электронов, рассчитанные: </a:t>
            </a:r>
          </a:p>
          <a:p>
            <a:pPr algn="ctr"/>
            <a:r>
              <a:rPr lang="ru-RU" dirty="0" smtClean="0"/>
              <a:t>1</a:t>
            </a:r>
            <a:r>
              <a:rPr lang="ru-RU" dirty="0"/>
              <a:t> </a:t>
            </a:r>
            <a:r>
              <a:rPr lang="ru-RU" dirty="0" smtClean="0"/>
              <a:t>– по спектрам, 2 – по току разряда.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07504" y="1052285"/>
            <a:ext cx="8712460" cy="4910818"/>
            <a:chOff x="0" y="674284"/>
            <a:chExt cx="9166694" cy="5288819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0" y="674284"/>
              <a:ext cx="9166694" cy="5288819"/>
              <a:chOff x="0" y="674284"/>
              <a:chExt cx="9166694" cy="5288819"/>
            </a:xfrm>
          </p:grpSpPr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74284"/>
                <a:ext cx="8280412" cy="5288819"/>
              </a:xfrm>
              <a:prstGeom prst="rect">
                <a:avLst/>
              </a:prstGeom>
            </p:spPr>
          </p:pic>
          <p:grpSp>
            <p:nvGrpSpPr>
              <p:cNvPr id="18" name="Группа 17"/>
              <p:cNvGrpSpPr/>
              <p:nvPr/>
            </p:nvGrpSpPr>
            <p:grpSpPr>
              <a:xfrm>
                <a:off x="647564" y="674284"/>
                <a:ext cx="8244917" cy="5131583"/>
                <a:chOff x="647564" y="674284"/>
                <a:chExt cx="8244917" cy="5131583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47564" y="674284"/>
                  <a:ext cx="2772308" cy="497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lang="en-US" sz="2400" b="1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</a:t>
                  </a:r>
                  <a:r>
                    <a:rPr lang="ru-RU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ru-RU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ru-RU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1/</a:t>
                  </a:r>
                  <a:r>
                    <a:rPr lang="ru-RU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см</a:t>
                  </a:r>
                  <a:r>
                    <a:rPr lang="en-US" sz="2000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ru-RU" sz="2000" b="1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056277" y="4910906"/>
                  <a:ext cx="1836204" cy="894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</a:t>
                  </a:r>
                  <a:r>
                    <a:rPr lang="ru-RU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en-US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ru-RU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кг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</a:t>
                  </a:r>
                  <a:r>
                    <a:rPr lang="ru-RU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</a:t>
                  </a:r>
                  <a:r>
                    <a:rPr lang="en-US" b="1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ru-RU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ru-RU" sz="2400" b="1" dirty="0"/>
                </a:p>
              </p:txBody>
            </p:sp>
          </p:grpSp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92"/>
              <a:stretch/>
            </p:blipFill>
            <p:spPr>
              <a:xfrm>
                <a:off x="7343504" y="1200133"/>
                <a:ext cx="1818864" cy="792000"/>
              </a:xfrm>
              <a:prstGeom prst="rect">
                <a:avLst/>
              </a:prstGeom>
            </p:spPr>
          </p:pic>
          <p:pic>
            <p:nvPicPr>
              <p:cNvPr id="20" name="Рисунок 19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343504" y="4128979"/>
                <a:ext cx="1823190" cy="792000"/>
              </a:xfrm>
              <a:prstGeom prst="rect">
                <a:avLst/>
              </a:prstGeom>
            </p:spPr>
          </p:pic>
          <p:pic>
            <p:nvPicPr>
              <p:cNvPr id="21" name="Рисунок 2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40000"/>
                        </a14:imgEffect>
                      </a14:imgLayer>
                    </a14:imgProps>
                  </a:ext>
                </a:extLst>
              </a:blip>
              <a:srcRect r="19926"/>
              <a:stretch/>
            </p:blipFill>
            <p:spPr>
              <a:xfrm>
                <a:off x="1010992" y="2744924"/>
                <a:ext cx="2045449" cy="835224"/>
              </a:xfrm>
              <a:prstGeom prst="rect">
                <a:avLst/>
              </a:prstGeom>
            </p:spPr>
          </p:pic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13" y="1052285"/>
              <a:ext cx="692186" cy="939848"/>
            </a:xfrm>
            <a:prstGeom prst="rect">
              <a:avLst/>
            </a:prstGeom>
          </p:spPr>
        </p:pic>
      </p:grpSp>
      <p:sp>
        <p:nvSpPr>
          <p:cNvPr id="2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532440" y="6396340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62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6456" y="6237312"/>
            <a:ext cx="1315721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14400" y="171235"/>
            <a:ext cx="6995120" cy="653736"/>
          </a:xfrm>
        </p:spPr>
        <p:txBody>
          <a:bodyPr>
            <a:normAutofit/>
          </a:bodyPr>
          <a:lstStyle/>
          <a:p>
            <a:pPr algn="ctr"/>
            <a:r>
              <a:rPr lang="ru-RU" sz="2400" b="1" cap="none" spc="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Методика </a:t>
            </a:r>
            <a:r>
              <a:rPr lang="ru-RU" sz="2400" b="1" cap="none" spc="0" dirty="0" smtClean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вычисления энергии электронов</a:t>
            </a:r>
            <a:endParaRPr lang="ru-RU" sz="2400" b="1" cap="none" spc="0" dirty="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4419151" cy="28083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15616" y="1196752"/>
            <a:ext cx="2448272" cy="2592288"/>
          </a:xfrm>
          <a:prstGeom prst="rect">
            <a:avLst/>
          </a:prstGeom>
          <a:solidFill>
            <a:srgbClr val="8577D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364088" y="1988840"/>
            <a:ext cx="2978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Непрерывная часть спектра в диапазоне от 250 – 750 </a:t>
            </a:r>
            <a:r>
              <a:rPr lang="ru-RU" dirty="0" err="1" smtClean="0"/>
              <a:t>нм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9015" y="4115235"/>
            <a:ext cx="4577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Спектр в неподвижном воздухе при давлении </a:t>
            </a:r>
            <a:r>
              <a:rPr lang="en-US" sz="1400" i="1" dirty="0" smtClean="0"/>
              <a:t>p = 93 </a:t>
            </a:r>
            <a:r>
              <a:rPr lang="ru-RU" sz="1400" i="1" dirty="0" err="1" smtClean="0"/>
              <a:t>Торр</a:t>
            </a:r>
            <a:r>
              <a:rPr lang="ru-RU" sz="1400" i="1" dirty="0" smtClean="0"/>
              <a:t>.</a:t>
            </a:r>
            <a:endParaRPr lang="ru-RU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35696" y="5168933"/>
            <a:ext cx="539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Механизм образования непрерывного спектра – </a:t>
            </a:r>
            <a:r>
              <a:rPr lang="ru-RU" sz="2000" u="sng" dirty="0" smtClean="0"/>
              <a:t>тормозное излучение</a:t>
            </a:r>
            <a:endParaRPr lang="ru-RU" sz="2000" u="sng" dirty="0"/>
          </a:p>
        </p:txBody>
      </p:sp>
    </p:spTree>
    <p:extLst>
      <p:ext uri="{BB962C8B-B14F-4D97-AF65-F5344CB8AC3E}">
        <p14:creationId xmlns:p14="http://schemas.microsoft.com/office/powerpoint/2010/main" val="20469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8023</TotalTime>
  <Words>454</Words>
  <Application>Microsoft Office PowerPoint</Application>
  <PresentationFormat>Экран (4:3)</PresentationFormat>
  <Paragraphs>94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Cambria Math</vt:lpstr>
      <vt:lpstr>Gotham Pro</vt:lpstr>
      <vt:lpstr>Symbol</vt:lpstr>
      <vt:lpstr>Times New Roman</vt:lpstr>
      <vt:lpstr>Wingdings</vt:lpstr>
      <vt:lpstr>Главная</vt:lpstr>
      <vt:lpstr>Определение концентрации и энергии электронов  в плазме скользящего поверхностного разряда  в неподвижном воздухе на основе обработки спектров излучения</vt:lpstr>
      <vt:lpstr>Характеристики разряда и спектрометра</vt:lpstr>
      <vt:lpstr>Типичные фотоснимки разряда</vt:lpstr>
      <vt:lpstr>Схема расположения электродов разряда на верхней стенке разрядной камеры</vt:lpstr>
      <vt:lpstr>Спектры излучения</vt:lpstr>
      <vt:lpstr>Методика обработки осциллограмм тока</vt:lpstr>
      <vt:lpstr>Методика вычисления концентрации электронов</vt:lpstr>
      <vt:lpstr>Концентрация электронов в неподвижном воздухе</vt:lpstr>
      <vt:lpstr>Методика вычисления энергии электронов</vt:lpstr>
      <vt:lpstr>Методика вычисления энергии электронов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концентрации электронов в плазме скользящего поверхностного разряда в потоке воздуха методом эмиссионной спектроскопии</dc:title>
  <dc:creator>ulanich</dc:creator>
  <cp:lastModifiedBy>Наталья Скворцова</cp:lastModifiedBy>
  <cp:revision>120</cp:revision>
  <dcterms:created xsi:type="dcterms:W3CDTF">2019-04-02T07:30:36Z</dcterms:created>
  <dcterms:modified xsi:type="dcterms:W3CDTF">2019-12-08T17:17:26Z</dcterms:modified>
</cp:coreProperties>
</file>