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70" r:id="rId14"/>
    <p:sldId id="268" r:id="rId15"/>
    <p:sldId id="272" r:id="rId16"/>
    <p:sldId id="271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9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8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7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819664"/>
            <a:ext cx="6912571" cy="51844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Спектры излучения</a:t>
            </a:r>
            <a:endParaRPr lang="ru-RU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749527" y="987890"/>
            <a:ext cx="1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о.е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52030" y="5061857"/>
            <a:ext cx="8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λ,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8940" y="571500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Спектры излучения в воздушном потоке (1) и в неподвижном воздухе (2). Число Маха потока 1.37, плотность 0.10 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6200000">
            <a:off x="4839943" y="1027047"/>
            <a:ext cx="220263" cy="1072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  <m:sup/>
                      </m:sSup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𝐶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11" y="1039985"/>
                <a:ext cx="1490126" cy="375359"/>
              </a:xfrm>
              <a:prstGeom prst="rect">
                <a:avLst/>
              </a:prstGeom>
              <a:blipFill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112290" y="1480228"/>
            <a:ext cx="147000" cy="694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313681" y="1480228"/>
            <a:ext cx="782319" cy="50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801360" y="1981200"/>
            <a:ext cx="98770" cy="37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6990080" y="1472902"/>
            <a:ext cx="246483" cy="41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6560" y="2733040"/>
            <a:ext cx="829485" cy="274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181302" y="2733040"/>
            <a:ext cx="414743" cy="67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7467600" y="2733040"/>
            <a:ext cx="128445" cy="69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11" y="1139537"/>
                <a:ext cx="807151" cy="310018"/>
              </a:xfrm>
              <a:prstGeom prst="rect">
                <a:avLst/>
              </a:prstGeom>
              <a:blipFill>
                <a:blip r:embed="rId4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𝐶𝑢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98" y="1607913"/>
                <a:ext cx="807151" cy="310018"/>
              </a:xfrm>
              <a:prstGeom prst="rect">
                <a:avLst/>
              </a:prstGeom>
              <a:blipFill>
                <a:blip r:embed="rId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97" y="1085457"/>
                <a:ext cx="807151" cy="310018"/>
              </a:xfrm>
              <a:prstGeom prst="rect">
                <a:avLst/>
              </a:prstGeom>
              <a:blipFill>
                <a:blip r:embed="rId6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469" y="2356221"/>
                <a:ext cx="807151" cy="310018"/>
              </a:xfrm>
              <a:prstGeom prst="rect">
                <a:avLst/>
              </a:prstGeom>
              <a:blipFill>
                <a:blip r:embed="rId7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концентрации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877785"/>
            <a:ext cx="40494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Концентрация электронов определялась по </a:t>
            </a:r>
            <a:r>
              <a:rPr lang="ru-RU" sz="2000" dirty="0" err="1" smtClean="0"/>
              <a:t>штарковскому</a:t>
            </a:r>
            <a:r>
              <a:rPr lang="ru-RU" sz="2000" dirty="0" smtClean="0"/>
              <a:t> уширению линии </a:t>
            </a:r>
            <a:r>
              <a:rPr lang="en-US" sz="2000" dirty="0" smtClean="0"/>
              <a:t>H</a:t>
            </a:r>
            <a:r>
              <a:rPr lang="el-GR" sz="2000" baseline="-25000" dirty="0" smtClean="0"/>
              <a:t>α</a:t>
            </a:r>
            <a:r>
              <a:rPr lang="ru-RU" sz="2000" dirty="0" smtClean="0"/>
              <a:t> </a:t>
            </a:r>
            <a:r>
              <a:rPr lang="en-US" sz="2000" dirty="0" smtClean="0"/>
              <a:t> (656,3 </a:t>
            </a:r>
            <a:r>
              <a:rPr lang="ru-RU" sz="2000" dirty="0" smtClean="0"/>
              <a:t>нм)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4458" y="2830285"/>
            <a:ext cx="40494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Линия </a:t>
            </a:r>
            <a:r>
              <a:rPr lang="ru-RU" sz="2000" dirty="0" err="1" smtClean="0"/>
              <a:t>аппроксимировалась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гауссовским</a:t>
            </a:r>
            <a:r>
              <a:rPr lang="ru-RU" sz="2000" dirty="0" smtClean="0"/>
              <a:t> профилем 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Определялась полуширина профиля и высчитывалась концентрация электронов по формуле</a:t>
                </a:r>
                <a:r>
                  <a:rPr lang="ru-RU" sz="2000" dirty="0" smtClean="0"/>
                  <a:t>:</a:t>
                </a:r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3865594"/>
                <a:ext cx="6309359" cy="1483355"/>
              </a:xfrm>
              <a:prstGeom prst="rect">
                <a:avLst/>
              </a:prstGeom>
              <a:blipFill>
                <a:blip r:embed="rId2"/>
                <a:stretch>
                  <a:fillRect t="-1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>
            <a:stCxn id="7" idx="1"/>
            <a:endCxn id="6" idx="3"/>
          </p:cNvCxnSpPr>
          <p:nvPr/>
        </p:nvCxnSpPr>
        <p:spPr>
          <a:xfrm rot="10800000">
            <a:off x="5078186" y="2385618"/>
            <a:ext cx="1736272" cy="79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  <a:endCxn id="8" idx="3"/>
          </p:cNvCxnSpPr>
          <p:nvPr/>
        </p:nvCxnSpPr>
        <p:spPr>
          <a:xfrm flipH="1">
            <a:off x="6421119" y="3184228"/>
            <a:ext cx="393339" cy="142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Значения для концентрации электронов:</a:t>
                </a:r>
                <a:r>
                  <a:rPr lang="en-US" sz="2400" dirty="0" smtClean="0"/>
                  <a:t>  </a:t>
                </a:r>
                <a:r>
                  <a:rPr lang="ru-RU" sz="2400" b="1" u="sng" dirty="0" smtClean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u="sng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ru-RU" sz="2400" b="1" u="sng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86" y="4898572"/>
                <a:ext cx="3869871" cy="1214115"/>
              </a:xfrm>
              <a:prstGeom prst="rect">
                <a:avLst/>
              </a:prstGeom>
              <a:blipFill>
                <a:blip r:embed="rId3"/>
                <a:stretch>
                  <a:fillRect l="-2355" t="-3483" b="-99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>
            <a:stCxn id="8" idx="3"/>
            <a:endCxn id="21" idx="1"/>
          </p:cNvCxnSpPr>
          <p:nvPr/>
        </p:nvCxnSpPr>
        <p:spPr>
          <a:xfrm>
            <a:off x="6421119" y="4607272"/>
            <a:ext cx="1057367" cy="89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15" y="933967"/>
            <a:ext cx="6912571" cy="5184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энергии электронов</a:t>
            </a:r>
            <a:endParaRPr lang="ru-RU" sz="3200" b="1" u="sng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635227" y="1200165"/>
            <a:ext cx="7112931" cy="5210742"/>
            <a:chOff x="2635227" y="1069533"/>
            <a:chExt cx="7112931" cy="521074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902529" y="1420586"/>
              <a:ext cx="3673928" cy="401682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6728" y="5910943"/>
              <a:ext cx="594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Непрерывная часть спектра – 200 – 900 нм 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5227" y="1069533"/>
              <a:ext cx="1169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о.е</a:t>
              </a:r>
              <a:r>
                <a:rPr lang="ru-RU" sz="2400" i="1" dirty="0" smtClean="0"/>
                <a:t>.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2030" y="5061857"/>
              <a:ext cx="89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</a:t>
              </a:r>
              <a:r>
                <a:rPr lang="ru-RU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2400" i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Причины возникновения непрерывного спектра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524147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Тормозной спектр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24698" y="5295900"/>
            <a:ext cx="32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Рекомбинационный спектр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1524182"/>
            <a:ext cx="3321834" cy="3717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Методика обработки спектра для определения энергии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3738" y="2088078"/>
            <a:ext cx="53067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 Спектры излучения нормировались на определенную длину </a:t>
            </a:r>
            <a:r>
              <a:rPr lang="ru-RU" sz="2800" dirty="0" smtClean="0"/>
              <a:t>волны.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 На получившийся спектр наносятся теоретические зависимости для разных энергий </a:t>
            </a:r>
            <a:r>
              <a:rPr lang="ru-RU" sz="2800" dirty="0" smtClean="0"/>
              <a:t>электронов.</a:t>
            </a:r>
            <a:endParaRPr lang="ru-RU" sz="2800" dirty="0" smtClean="0"/>
          </a:p>
          <a:p>
            <a:r>
              <a:rPr lang="ru-RU" sz="2800" u="sng" dirty="0" smtClean="0"/>
              <a:t>Теоретическая зависимость: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56" y="1773278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8" y="5689489"/>
                <a:ext cx="4637808" cy="94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/>
              <a:t>Газодинамический поток после разряда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99153" y="1915049"/>
            <a:ext cx="7740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Динамика газового потока после импульсной ионизации исследовалась с помощью высокоскоростного теневого метода.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В результате образуется квазистационарное сверхзвуковое течение длительностью 100-500 </a:t>
            </a:r>
            <a:r>
              <a:rPr lang="ru-RU" sz="2400" dirty="0" err="1" smtClean="0"/>
              <a:t>мкс</a:t>
            </a:r>
            <a:r>
              <a:rPr lang="ru-RU" sz="2400" dirty="0"/>
              <a:t> </a:t>
            </a:r>
            <a:r>
              <a:rPr lang="ru-RU" sz="2400" dirty="0" smtClean="0"/>
              <a:t>после дифракции плоской ударной волны на препятствие.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/>
              <a:t>Быстрое выделение энергии вблизи наклонной ударной волны с изменением параметров газа приводит к генерированию сильной ударной волны взрывного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954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Выводы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36240" y="374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Исследован поверхностный скользящий разряд наносекундной длительности в сверхзвуковых потоках воздуха с наклонной ударной волной в канале.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Концентрация электронов в канале разряда составляла </a:t>
                </a:r>
                <a:r>
                  <a:rPr lang="ru-RU" sz="2400" b="1" dirty="0"/>
                  <a:t>(0.7 – 1.4)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Энергия </a:t>
                </a:r>
                <a:r>
                  <a:rPr lang="ru-RU" sz="2400" dirty="0"/>
                  <a:t>электронов составляла </a:t>
                </a:r>
                <a:r>
                  <a:rPr lang="ru-RU" sz="2400" b="1" dirty="0"/>
                  <a:t>1,8-2,2 </a:t>
                </a:r>
                <a:r>
                  <a:rPr lang="ru-RU" sz="2400" b="1" dirty="0" smtClean="0"/>
                  <a:t>эВ.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ru-RU" sz="2400" dirty="0" smtClean="0"/>
                  <a:t>Канал </a:t>
                </a:r>
                <a:r>
                  <a:rPr lang="ru-RU" sz="2400" dirty="0"/>
                  <a:t>локализованного разряда генерирует сильную ударную волну в потоке, приводящую к перестройке ударно-волновой структуры потока в течение </a:t>
                </a:r>
                <a:r>
                  <a:rPr lang="ru-RU" sz="2400" dirty="0" smtClean="0"/>
                  <a:t>100 </a:t>
                </a:r>
                <a:r>
                  <a:rPr lang="ru-RU" sz="2400" dirty="0" err="1"/>
                  <a:t>мкс</a:t>
                </a:r>
                <a:r>
                  <a:rPr lang="ru-RU" sz="2400" dirty="0"/>
                  <a:t> и последующей релаксации до стационарной конфигурации.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30" y="1849321"/>
                <a:ext cx="9031025" cy="3799438"/>
              </a:xfrm>
              <a:prstGeom prst="rect">
                <a:avLst/>
              </a:prstGeom>
              <a:blipFill>
                <a:blip r:embed="rId2"/>
                <a:stretch>
                  <a:fillRect l="-945" t="-1282" r="-68" b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1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 тормозного излучения</a:t>
            </a:r>
            <a:endParaRPr lang="ru-RU" sz="3200" b="1" u="sng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" y="2511424"/>
            <a:ext cx="4640898" cy="3228976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667952"/>
            <a:ext cx="4826000" cy="291592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096" y="1308892"/>
                <a:ext cx="4637808" cy="94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12609" y="5697032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энергии электронов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8240" y="5735486"/>
            <a:ext cx="38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1 Зависимость интенсивности тормозного спектра от длины волны</a:t>
            </a:r>
            <a:endParaRPr lang="ru-RU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Актуальность применения поверхностных разрядов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3210" y="2177425"/>
            <a:ext cx="61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</a:t>
            </a:r>
            <a:r>
              <a:rPr lang="ru-RU" sz="2400" dirty="0" smtClean="0"/>
              <a:t>течения.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волн.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</a:t>
            </a:r>
            <a:r>
              <a:rPr lang="ru-RU" sz="2400" dirty="0" smtClean="0"/>
              <a:t>горения.</a:t>
            </a:r>
            <a:endParaRPr lang="ru-RU" sz="2400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19" y="2620980"/>
            <a:ext cx="2987824" cy="19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Цель работы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2139043"/>
            <a:ext cx="780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С помощью методов эмиссионной спектроскопии оценить характер </a:t>
            </a:r>
            <a:r>
              <a:rPr lang="ru-RU" sz="2400" dirty="0" smtClean="0"/>
              <a:t>разряда.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Анализ развития поверхностного скользящего разряда наносекундной длительности в сверхзвуковом потоке воздуха с наклонной ударной </a:t>
            </a:r>
            <a:r>
              <a:rPr lang="ru-RU" sz="2400" dirty="0" smtClean="0"/>
              <a:t>волной.</a:t>
            </a:r>
            <a:endParaRPr lang="ru-RU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Определение структуры поля течения после </a:t>
            </a:r>
            <a:r>
              <a:rPr lang="ru-RU" sz="2400" dirty="0" smtClean="0"/>
              <a:t>разряда.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Диагностика параметров плазмы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</a:t>
            </a:r>
            <a:r>
              <a:rPr lang="ru-RU" sz="2400" dirty="0" smtClean="0"/>
              <a:t>параметров.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</a:t>
            </a:r>
            <a:r>
              <a:rPr lang="ru-RU" sz="2400" dirty="0" smtClean="0"/>
              <a:t>аппаратурой.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06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10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52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Регистрация эмиссионных спектров</a:t>
            </a:r>
            <a:endParaRPr lang="ru-RU" sz="3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48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Оборудование 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</a:t>
            </a:r>
            <a:r>
              <a:rPr lang="ru-RU" sz="2400" dirty="0" smtClean="0"/>
              <a:t>осциллограф.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</a:t>
            </a:r>
            <a:r>
              <a:rPr lang="ru-RU" sz="2400" dirty="0" smtClean="0"/>
              <a:t>разряда.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</a:t>
            </a:r>
            <a:r>
              <a:rPr lang="ru-RU" sz="2400" dirty="0" smtClean="0"/>
              <a:t>изображения.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27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Схема течения в разрядной камере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</a:p>
        </p:txBody>
      </p:sp>
    </p:spTree>
    <p:extLst>
      <p:ext uri="{BB962C8B-B14F-4D97-AF65-F5344CB8AC3E}">
        <p14:creationId xmlns:p14="http://schemas.microsoft.com/office/powerpoint/2010/main" val="90059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504</Words>
  <Application>Microsoft Office PowerPoint</Application>
  <PresentationFormat>Широкоэкранный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Gotham Pro</vt:lpstr>
      <vt:lpstr>Times New Roman</vt:lpstr>
      <vt:lpstr>Wingdings</vt:lpstr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Павел Уланов</cp:lastModifiedBy>
  <cp:revision>32</cp:revision>
  <dcterms:created xsi:type="dcterms:W3CDTF">2020-09-09T17:33:19Z</dcterms:created>
  <dcterms:modified xsi:type="dcterms:W3CDTF">2020-09-10T18:11:36Z</dcterms:modified>
</cp:coreProperties>
</file>