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r.wikipedia.org/wiki/GNU_Genel_Kamu_Lisans%C4%B1" TargetMode="External"/><Relationship Id="rId3" Type="http://schemas.openxmlformats.org/officeDocument/2006/relationships/hyperlink" Target="https://tr.wikipedia.org/wiki/Kaynak_kodu" TargetMode="External"/><Relationship Id="rId7" Type="http://schemas.openxmlformats.org/officeDocument/2006/relationships/hyperlink" Target="https://tr.wikipedia.org/wiki/Git_(yaz%C4%B1l%C4%B1m)#cite_note-1" TargetMode="External"/><Relationship Id="rId2" Type="http://schemas.openxmlformats.org/officeDocument/2006/relationships/hyperlink" Target="https://tr.wikipedia.org/wiki/Yaz%C4%B1l%C4%B1m_geli%C5%9Ftirme" TargetMode="External"/><Relationship Id="rId1" Type="http://schemas.openxmlformats.org/officeDocument/2006/relationships/slideLayout" Target="../slideLayouts/slideLayout1.xml"/><Relationship Id="rId6" Type="http://schemas.openxmlformats.org/officeDocument/2006/relationships/hyperlink" Target="https://tr.wikipedia.org/wiki/Eclipse_(yaz%C4%B1l%C4%B1m)" TargetMode="External"/><Relationship Id="rId5" Type="http://schemas.openxmlformats.org/officeDocument/2006/relationships/hyperlink" Target="https://tr.wikipedia.org/wiki/Linus_Torvalds" TargetMode="External"/><Relationship Id="rId4" Type="http://schemas.openxmlformats.org/officeDocument/2006/relationships/hyperlink" Target="https://tr.wikipedia.org/wiki/Linux_%C3%A7ekirde%C4%9Fi" TargetMode="External"/><Relationship Id="rId9" Type="http://schemas.openxmlformats.org/officeDocument/2006/relationships/hyperlink" Target="https://tr.wikipedia.org/wiki/%C3%96zg%C3%BCr_yaz%C4%B1l%C4%B1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vcs.atspace.co.uk/2012/11/05/which-repository-is-more-compact-git-or-sv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it/git" TargetMode="External"/><Relationship Id="rId2" Type="http://schemas.openxmlformats.org/officeDocument/2006/relationships/hyperlink" Target="https://try.github.io/levels/1/challenges/1" TargetMode="External"/><Relationship Id="rId1" Type="http://schemas.openxmlformats.org/officeDocument/2006/relationships/slideLayout" Target="../slideLayouts/slideLayout1.xml"/><Relationship Id="rId5" Type="http://schemas.openxmlformats.org/officeDocument/2006/relationships/hyperlink" Target="https://www.pythontr.com/makale/git-nasil-kullanilir-git-kullanimi-57" TargetMode="External"/><Relationship Id="rId4" Type="http://schemas.openxmlformats.org/officeDocument/2006/relationships/hyperlink" Target="https://git-sc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449" y="581890"/>
            <a:ext cx="8915399" cy="1514636"/>
          </a:xfrm>
        </p:spPr>
        <p:txBody>
          <a:bodyPr>
            <a:noAutofit/>
          </a:bodyPr>
          <a:lstStyle/>
          <a:p>
            <a:r>
              <a:rPr lang="tr-TR" sz="9600" dirty="0" smtClean="0">
                <a:latin typeface="Baskerville Old Face" panose="02020602080505020303" pitchFamily="18" charset="0"/>
              </a:rPr>
              <a:t>git</a:t>
            </a:r>
            <a:endParaRPr lang="tr-TR" sz="9600" dirty="0">
              <a:latin typeface="Baskerville Old Face" panose="02020602080505020303" pitchFamily="18" charset="0"/>
            </a:endParaRPr>
          </a:p>
        </p:txBody>
      </p:sp>
      <p:sp>
        <p:nvSpPr>
          <p:cNvPr id="3" name="Subtitle 2"/>
          <p:cNvSpPr>
            <a:spLocks noGrp="1"/>
          </p:cNvSpPr>
          <p:nvPr>
            <p:ph type="subTitle" idx="1"/>
          </p:nvPr>
        </p:nvSpPr>
        <p:spPr>
          <a:xfrm>
            <a:off x="2090448" y="2096526"/>
            <a:ext cx="9815802" cy="3789924"/>
          </a:xfrm>
        </p:spPr>
        <p:txBody>
          <a:bodyPr>
            <a:noAutofit/>
          </a:bodyPr>
          <a:lstStyle/>
          <a:p>
            <a:r>
              <a:rPr lang="tr-TR" sz="2000" dirty="0">
                <a:ea typeface="Ebrima" panose="02000000000000000000" pitchFamily="2" charset="0"/>
                <a:cs typeface="Ebrima" panose="02000000000000000000" pitchFamily="2" charset="0"/>
              </a:rPr>
              <a:t>'</a:t>
            </a:r>
            <a:r>
              <a:rPr lang="tr-TR" sz="2000" i="1" dirty="0">
                <a:ea typeface="Ebrima" panose="02000000000000000000" pitchFamily="2" charset="0"/>
                <a:cs typeface="Ebrima" panose="02000000000000000000" pitchFamily="2" charset="0"/>
              </a:rPr>
              <a:t>Git</a:t>
            </a:r>
            <a:r>
              <a:rPr lang="tr-TR" sz="2000" dirty="0">
                <a:ea typeface="Ebrima" panose="02000000000000000000" pitchFamily="2" charset="0"/>
                <a:cs typeface="Ebrima" panose="02000000000000000000" pitchFamily="2" charset="0"/>
              </a:rPr>
              <a:t>, </a:t>
            </a:r>
            <a:r>
              <a:rPr lang="tr-TR" sz="2000" dirty="0">
                <a:ea typeface="Ebrima" panose="02000000000000000000" pitchFamily="2" charset="0"/>
                <a:cs typeface="Ebrima" panose="02000000000000000000" pitchFamily="2" charset="0"/>
                <a:hlinkClick r:id="rId2" tooltip="Yazılım geliştirme"/>
              </a:rPr>
              <a:t>yazılım geliştirme</a:t>
            </a:r>
            <a:r>
              <a:rPr lang="tr-TR" sz="2000" dirty="0">
                <a:ea typeface="Ebrima" panose="02000000000000000000" pitchFamily="2" charset="0"/>
                <a:cs typeface="Ebrima" panose="02000000000000000000" pitchFamily="2" charset="0"/>
              </a:rPr>
              <a:t> süreçlerinde kullanılan, hız odaklı, dağıtık çalışan bir sürüm kontrol ve </a:t>
            </a:r>
            <a:r>
              <a:rPr lang="tr-TR" sz="2000" dirty="0">
                <a:ea typeface="Ebrima" panose="02000000000000000000" pitchFamily="2" charset="0"/>
                <a:cs typeface="Ebrima" panose="02000000000000000000" pitchFamily="2" charset="0"/>
                <a:hlinkClick r:id="rId3" tooltip="Kaynak kodu"/>
              </a:rPr>
              <a:t>kaynak kod</a:t>
            </a:r>
            <a:r>
              <a:rPr lang="tr-TR" sz="2000" dirty="0">
                <a:ea typeface="Ebrima" panose="02000000000000000000" pitchFamily="2" charset="0"/>
                <a:cs typeface="Ebrima" panose="02000000000000000000" pitchFamily="2" charset="0"/>
              </a:rPr>
              <a:t> yönetim sistemidir. İlk sürümü </a:t>
            </a:r>
            <a:r>
              <a:rPr lang="tr-TR" sz="2000" dirty="0">
                <a:ea typeface="Ebrima" panose="02000000000000000000" pitchFamily="2" charset="0"/>
                <a:cs typeface="Ebrima" panose="02000000000000000000" pitchFamily="2" charset="0"/>
                <a:hlinkClick r:id="rId4" tooltip="Linux çekirdeği"/>
              </a:rPr>
              <a:t>Linux çekirdeği'nin</a:t>
            </a:r>
            <a:r>
              <a:rPr lang="tr-TR" sz="2000" dirty="0">
                <a:ea typeface="Ebrima" panose="02000000000000000000" pitchFamily="2" charset="0"/>
                <a:cs typeface="Ebrima" panose="02000000000000000000" pitchFamily="2" charset="0"/>
              </a:rPr>
              <a:t> geliştirilmesinde kullanılmak üzere 2005 yılında bizzat </a:t>
            </a:r>
            <a:r>
              <a:rPr lang="tr-TR" sz="2000" dirty="0">
                <a:ea typeface="Ebrima" panose="02000000000000000000" pitchFamily="2" charset="0"/>
                <a:cs typeface="Ebrima" panose="02000000000000000000" pitchFamily="2" charset="0"/>
                <a:hlinkClick r:id="rId5" tooltip="Linus Torvalds"/>
              </a:rPr>
              <a:t>Linus Torvalds</a:t>
            </a:r>
            <a:r>
              <a:rPr lang="tr-TR" sz="2000" dirty="0">
                <a:ea typeface="Ebrima" panose="02000000000000000000" pitchFamily="2" charset="0"/>
                <a:cs typeface="Ebrima" panose="02000000000000000000" pitchFamily="2" charset="0"/>
              </a:rPr>
              <a:t> tarafından tasarlanıp geliştirilmiş, son </a:t>
            </a:r>
            <a:r>
              <a:rPr lang="tr-TR" sz="2000" dirty="0">
                <a:ea typeface="Ebrima" panose="02000000000000000000" pitchFamily="2" charset="0"/>
                <a:cs typeface="Ebrima" panose="02000000000000000000" pitchFamily="2" charset="0"/>
                <a:hlinkClick r:id="rId6" tooltip="Eclipse (yazılım)"/>
              </a:rPr>
              <a:t>Eclipse</a:t>
            </a:r>
            <a:r>
              <a:rPr lang="tr-TR" sz="2000" dirty="0">
                <a:ea typeface="Ebrima" panose="02000000000000000000" pitchFamily="2" charset="0"/>
                <a:cs typeface="Ebrima" panose="02000000000000000000" pitchFamily="2" charset="0"/>
              </a:rPr>
              <a:t> kullanıcı topluluğu anketi verilerine göre 2013 yılı itibarıyla %30 pazar payına ulaşmıştır.</a:t>
            </a:r>
            <a:r>
              <a:rPr lang="tr-TR" sz="2000" baseline="30000" dirty="0">
                <a:ea typeface="Ebrima" panose="02000000000000000000" pitchFamily="2" charset="0"/>
                <a:cs typeface="Ebrima" panose="02000000000000000000" pitchFamily="2" charset="0"/>
                <a:hlinkClick r:id="rId7"/>
              </a:rPr>
              <a:t>[1]</a:t>
            </a:r>
            <a:endParaRPr lang="tr-TR" sz="2000" dirty="0">
              <a:ea typeface="Ebrima" panose="02000000000000000000" pitchFamily="2" charset="0"/>
              <a:cs typeface="Ebrima" panose="02000000000000000000" pitchFamily="2" charset="0"/>
            </a:endParaRPr>
          </a:p>
          <a:p>
            <a:r>
              <a:rPr lang="tr-TR" sz="2000" dirty="0">
                <a:ea typeface="Ebrima" panose="02000000000000000000" pitchFamily="2" charset="0"/>
                <a:cs typeface="Ebrima" panose="02000000000000000000" pitchFamily="2" charset="0"/>
              </a:rPr>
              <a:t>Git sürüm kontrol sistemini kullanan her bir çalışma dizini (proje), internet erişimi ya da merkezi bir depo olmaksızın tüm tarihçeyi tutan ve sürüm kontrol sisteminin tamamını içinde barındıran tam yetkili birer depodur. Git'in şu anki yazılım bakıcılığını Junio Hamano üstlenmiş durumda. Git, </a:t>
            </a:r>
            <a:r>
              <a:rPr lang="tr-TR" sz="2000" dirty="0">
                <a:ea typeface="Ebrima" panose="02000000000000000000" pitchFamily="2" charset="0"/>
                <a:cs typeface="Ebrima" panose="02000000000000000000" pitchFamily="2" charset="0"/>
                <a:hlinkClick r:id="rId8" tooltip="GNU Genel Kamu Lisansı"/>
              </a:rPr>
              <a:t>GNU Genel Kamu Lisansı</a:t>
            </a:r>
            <a:r>
              <a:rPr lang="tr-TR" sz="2000" dirty="0">
                <a:ea typeface="Ebrima" panose="02000000000000000000" pitchFamily="2" charset="0"/>
                <a:cs typeface="Ebrima" panose="02000000000000000000" pitchFamily="2" charset="0"/>
              </a:rPr>
              <a:t>'nın 2. sürümüyle lisanslanmış bir </a:t>
            </a:r>
            <a:r>
              <a:rPr lang="tr-TR" sz="2000" dirty="0">
                <a:ea typeface="Ebrima" panose="02000000000000000000" pitchFamily="2" charset="0"/>
                <a:cs typeface="Ebrima" panose="02000000000000000000" pitchFamily="2" charset="0"/>
                <a:hlinkClick r:id="rId9" tooltip="Özgür yazılım"/>
              </a:rPr>
              <a:t>özgür yazılımdır</a:t>
            </a:r>
            <a:r>
              <a:rPr lang="tr-TR" sz="2000" dirty="0">
                <a:ea typeface="Ebrima" panose="02000000000000000000" pitchFamily="2" charset="0"/>
                <a:cs typeface="Ebrima" panose="02000000000000000000" pitchFamily="2" charset="0"/>
              </a:rPr>
              <a:t>.</a:t>
            </a:r>
          </a:p>
          <a:p>
            <a:endParaRPr lang="tr-TR" sz="24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94869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8075" y="624110"/>
            <a:ext cx="8911687" cy="614140"/>
          </a:xfrm>
        </p:spPr>
        <p:txBody>
          <a:bodyPr>
            <a:normAutofit fontScale="90000"/>
          </a:bodyPr>
          <a:lstStyle/>
          <a:p>
            <a:r>
              <a:rPr lang="tr-TR" dirty="0" smtClean="0">
                <a:latin typeface="Baskerville Old Face" panose="02020602080505020303" pitchFamily="18" charset="0"/>
              </a:rPr>
              <a:t>Tarihçe</a:t>
            </a:r>
            <a:endParaRPr lang="tr-TR" dirty="0">
              <a:latin typeface="Baskerville Old Face" panose="02020602080505020303" pitchFamily="18" charset="0"/>
            </a:endParaRPr>
          </a:p>
        </p:txBody>
      </p:sp>
      <p:sp>
        <p:nvSpPr>
          <p:cNvPr id="3" name="Content Placeholder 2"/>
          <p:cNvSpPr>
            <a:spLocks noGrp="1"/>
          </p:cNvSpPr>
          <p:nvPr>
            <p:ph idx="1"/>
          </p:nvPr>
        </p:nvSpPr>
        <p:spPr>
          <a:xfrm>
            <a:off x="1047750" y="1409700"/>
            <a:ext cx="10934700" cy="4324350"/>
          </a:xfrm>
        </p:spPr>
        <p:txBody>
          <a:bodyPr>
            <a:noAutofit/>
          </a:bodyPr>
          <a:lstStyle/>
          <a:p>
            <a:r>
              <a:rPr lang="tr-TR" sz="2000" dirty="0"/>
              <a:t>Git'in ortaya çıkışı, çok sayıda Linux çekirdeği geliştiricisinin proje yönetimi için bir önceki sürüm kontrol sistemi olan BitKeeper'ı tercih etmesiyle başlamıştır. Andrew Tridgell, bir takım tersine-mühendislik yöntemleriyle BitKeeper protokolüne müdahalelerde bulunmuş, ancak BitKeeper'ın telif haklarını elinde bulunduran Larry McVoy, BitKeeper'ın ücretsiz kullanımını reddeterek konuyu hukuki platforma taşıyınca BitKeeper'ın kullanımından vazgeçilmiş, böylece Git'in temelleri atılmıştır.</a:t>
            </a:r>
          </a:p>
          <a:p>
            <a:endParaRPr lang="tr-TR" sz="2000" dirty="0"/>
          </a:p>
          <a:p>
            <a:r>
              <a:rPr lang="tr-TR" sz="2000" dirty="0"/>
              <a:t>O günlerde Linus Torvalds, BitKeeper uygulamasında olduğu gibi dağıtık çalışan bir sürüm kontrol sistemi istiyordu ancak piyasadaki mevcut özgür çözümlerin hiçbiri özellikle performans konusunda Torvalds'ın beklentilerini karşılamıyordu. Torvalds bu konuyu piyasadaki mevcut sürüm kontrol sistemlerini ele alarak örneklemişti; bir yamanın uygulanarak ilgili tüm veri yapılarının güncellenmesinin 30 saniye sürmesi ve tüm bu değişikliklerin ilgili diğer geliştiricilere iletilebilmesi için aynı işlemin 250 defa tekrarlanmasının Linux çekirdeğinin geliştirilmesi yönünde engel teşkil ettiğinin altını çiziyordu. Torvalds'ın hedefi bu süreyi üç saniyeye düşürmekti</a:t>
            </a:r>
            <a:r>
              <a:rPr lang="tr-TR" sz="2000" dirty="0" smtClean="0"/>
              <a:t>.</a:t>
            </a:r>
            <a:endParaRPr lang="tr-TR" sz="2000" dirty="0"/>
          </a:p>
        </p:txBody>
      </p:sp>
    </p:spTree>
    <p:extLst>
      <p:ext uri="{BB962C8B-B14F-4D97-AF65-F5344CB8AC3E}">
        <p14:creationId xmlns:p14="http://schemas.microsoft.com/office/powerpoint/2010/main" val="383963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589212" y="723900"/>
            <a:ext cx="8915400" cy="6553200"/>
          </a:xfrm>
        </p:spPr>
        <p:txBody>
          <a:bodyPr>
            <a:normAutofit/>
          </a:bodyPr>
          <a:lstStyle/>
          <a:p>
            <a:pPr marL="0" indent="0">
              <a:buNone/>
            </a:pPr>
            <a:r>
              <a:rPr lang="tr-TR" sz="2000" dirty="0" smtClean="0"/>
              <a:t>Git; </a:t>
            </a:r>
            <a:r>
              <a:rPr lang="tr-TR" sz="2000" dirty="0"/>
              <a:t>SVN, </a:t>
            </a:r>
            <a:r>
              <a:rPr lang="tr-TR" sz="2000" dirty="0" smtClean="0"/>
              <a:t>bitKeeper ve Mercurial gibi bir </a:t>
            </a:r>
            <a:r>
              <a:rPr lang="tr-TR" sz="2000" dirty="0"/>
              <a:t>sürüm kontrol sistemidir</a:t>
            </a:r>
            <a:r>
              <a:rPr lang="tr-TR" sz="2000" dirty="0" smtClean="0"/>
              <a:t>.</a:t>
            </a:r>
          </a:p>
          <a:p>
            <a:pPr marL="0" indent="0">
              <a:buNone/>
            </a:pPr>
            <a:r>
              <a:rPr lang="tr-TR" sz="2000" dirty="0"/>
              <a:t>Git, her değişimde bütün dosyaların o anki halinin bir fotografını çekip bu fotoğrafa referans vermektir. SVN’den farklı olarak dağıtık </a:t>
            </a:r>
            <a:r>
              <a:rPr lang="tr-TR" sz="2000" dirty="0" smtClean="0"/>
              <a:t>sistemdir  </a:t>
            </a:r>
            <a:r>
              <a:rPr lang="tr-TR" sz="2000" dirty="0"/>
              <a:t>( aynı zamanda </a:t>
            </a:r>
            <a:r>
              <a:rPr lang="tr-TR" sz="2000" dirty="0" smtClean="0"/>
              <a:t>bitKeeper </a:t>
            </a:r>
            <a:r>
              <a:rPr lang="tr-TR" sz="2000" dirty="0"/>
              <a:t>ve </a:t>
            </a:r>
            <a:r>
              <a:rPr lang="tr-TR" sz="2000" dirty="0" smtClean="0"/>
              <a:t>Mercurial </a:t>
            </a:r>
            <a:r>
              <a:rPr lang="tr-TR" sz="2000" dirty="0"/>
              <a:t>da dağıtık sistemlerdir</a:t>
            </a:r>
            <a:r>
              <a:rPr lang="tr-TR" sz="2000" dirty="0" smtClean="0"/>
              <a:t>).</a:t>
            </a:r>
          </a:p>
          <a:p>
            <a:pPr marL="0" indent="0">
              <a:buNone/>
            </a:pPr>
            <a:r>
              <a:rPr lang="tr-TR" sz="2000" dirty="0"/>
              <a:t>Dağıtık sisteme dayalı olması her geliştiricinin kendi bilgisayarında projenin bağımsız bir kopyasını tutmasını sağlar. Böylece internet kesintisi dahi olsa siz projenizde değişiklik yapmaya ve bunu projeye yansıtmaya devam edebilirisiniz</a:t>
            </a:r>
            <a:r>
              <a:rPr lang="tr-TR" sz="2000" dirty="0" smtClean="0"/>
              <a:t>.</a:t>
            </a:r>
          </a:p>
          <a:p>
            <a:pPr marL="0" indent="0">
              <a:buNone/>
            </a:pPr>
            <a:r>
              <a:rPr lang="tr-TR" sz="2000" dirty="0" smtClean="0"/>
              <a:t>Diğer </a:t>
            </a:r>
            <a:r>
              <a:rPr lang="tr-TR" sz="2000" dirty="0"/>
              <a:t>kontrol sistemleri verilerin metadatasını .cvs, .svn uzantılı dosyalarda saklarken Git, .git klasöründe doğrudan metadata olarak saklar. .git sizin projenizin lokaldeki kopyasını tutmak için gereken bütün verileri, branchleri, tagleri ve versiyon tarihçesini içerir. Bunu dosyanın boyutunu şişirmeden yapar. .git ve .svn dosyalarının boyutlarındaki inanılmaz farkı görmek için</a:t>
            </a:r>
            <a:r>
              <a:rPr lang="tr-TR" sz="2000" dirty="0">
                <a:hlinkClick r:id="rId2"/>
              </a:rPr>
              <a:t> </a:t>
            </a:r>
            <a:r>
              <a:rPr lang="tr-TR" sz="2000" dirty="0" smtClean="0">
                <a:hlinkClick r:id="rId2"/>
              </a:rPr>
              <a:t>linke </a:t>
            </a:r>
            <a:r>
              <a:rPr lang="tr-TR" sz="2000" dirty="0" smtClean="0"/>
              <a:t>bakabilirsiniz</a:t>
            </a:r>
            <a:r>
              <a:rPr lang="tr-TR" sz="2000" dirty="0"/>
              <a:t>. </a:t>
            </a:r>
            <a:endParaRPr lang="tr-TR" sz="2000" dirty="0"/>
          </a:p>
        </p:txBody>
      </p:sp>
    </p:spTree>
    <p:extLst>
      <p:ext uri="{BB962C8B-B14F-4D97-AF65-F5344CB8AC3E}">
        <p14:creationId xmlns:p14="http://schemas.microsoft.com/office/powerpoint/2010/main" val="150003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683" y="276380"/>
            <a:ext cx="8911687" cy="1280890"/>
          </a:xfrm>
        </p:spPr>
        <p:txBody>
          <a:bodyPr/>
          <a:lstStyle/>
          <a:p>
            <a:r>
              <a:rPr lang="tr-TR" dirty="0" smtClean="0"/>
              <a:t>git’in yapısı</a:t>
            </a:r>
            <a:endParaRPr lang="tr-TR" dirty="0"/>
          </a:p>
        </p:txBody>
      </p:sp>
      <p:sp>
        <p:nvSpPr>
          <p:cNvPr id="3" name="Content Placeholder 2"/>
          <p:cNvSpPr>
            <a:spLocks noGrp="1"/>
          </p:cNvSpPr>
          <p:nvPr>
            <p:ph idx="1"/>
          </p:nvPr>
        </p:nvSpPr>
        <p:spPr>
          <a:xfrm>
            <a:off x="1481629" y="1264554"/>
            <a:ext cx="10276782" cy="5342307"/>
          </a:xfrm>
        </p:spPr>
        <p:txBody>
          <a:bodyPr>
            <a:normAutofit fontScale="92500" lnSpcReduction="20000"/>
          </a:bodyPr>
          <a:lstStyle/>
          <a:p>
            <a:r>
              <a:rPr lang="tr-TR" b="1" dirty="0" smtClean="0">
                <a:effectLst>
                  <a:outerShdw blurRad="38100" dist="38100" dir="2700000" algn="tl">
                    <a:srgbClr val="000000">
                      <a:alpha val="43137"/>
                    </a:srgbClr>
                  </a:outerShdw>
                </a:effectLst>
              </a:rPr>
              <a:t>Commit</a:t>
            </a:r>
          </a:p>
          <a:p>
            <a:pPr marL="0" indent="0">
              <a:buNone/>
            </a:pPr>
            <a:r>
              <a:rPr lang="tr-TR" dirty="0"/>
              <a:t>Çalışma alanınızda yapılan değişikliklerin anlık çekilmiş bir fotografı olarak tasvir edilebilir</a:t>
            </a:r>
            <a:r>
              <a:rPr lang="tr-TR" dirty="0" smtClean="0"/>
              <a:t>.</a:t>
            </a:r>
          </a:p>
          <a:p>
            <a:r>
              <a:rPr lang="tr-TR" b="1" dirty="0" smtClean="0">
                <a:effectLst>
                  <a:outerShdw blurRad="38100" dist="38100" dir="2700000" algn="tl">
                    <a:srgbClr val="000000">
                      <a:alpha val="43137"/>
                    </a:srgbClr>
                  </a:outerShdw>
                </a:effectLst>
              </a:rPr>
              <a:t>Çalışma Alanı</a:t>
            </a:r>
            <a:endParaRPr lang="tr-TR" b="1" dirty="0">
              <a:effectLst>
                <a:outerShdw blurRad="38100" dist="38100" dir="2700000" algn="tl">
                  <a:srgbClr val="000000">
                    <a:alpha val="43137"/>
                  </a:srgbClr>
                </a:outerShdw>
              </a:effectLst>
            </a:endParaRPr>
          </a:p>
          <a:p>
            <a:pPr marL="0" indent="0">
              <a:buNone/>
            </a:pPr>
            <a:r>
              <a:rPr lang="tr-TR" dirty="0"/>
              <a:t>Şuan çalıştığınız dosyalardan oluşuyor (working tree). Burada yaptığınız değişiklikler, indexe aktarılmadan repoya yansıtılamaz.</a:t>
            </a:r>
          </a:p>
          <a:p>
            <a:r>
              <a:rPr lang="tr-TR" b="1" dirty="0">
                <a:effectLst>
                  <a:outerShdw blurRad="38100" dist="38100" dir="2700000" algn="tl">
                    <a:srgbClr val="000000">
                      <a:alpha val="43137"/>
                    </a:srgbClr>
                  </a:outerShdw>
                </a:effectLst>
              </a:rPr>
              <a:t>git </a:t>
            </a:r>
            <a:r>
              <a:rPr lang="tr-TR" b="1" dirty="0" smtClean="0">
                <a:effectLst>
                  <a:outerShdw blurRad="38100" dist="38100" dir="2700000" algn="tl">
                    <a:srgbClr val="000000">
                      <a:alpha val="43137"/>
                    </a:srgbClr>
                  </a:outerShdw>
                </a:effectLst>
              </a:rPr>
              <a:t>Index</a:t>
            </a:r>
            <a:endParaRPr lang="tr-TR" b="1" dirty="0">
              <a:effectLst>
                <a:outerShdw blurRad="38100" dist="38100" dir="2700000" algn="tl">
                  <a:srgbClr val="000000">
                    <a:alpha val="43137"/>
                  </a:srgbClr>
                </a:outerShdw>
              </a:effectLst>
            </a:endParaRPr>
          </a:p>
          <a:p>
            <a:pPr marL="0" indent="0">
              <a:buNone/>
            </a:pPr>
            <a:r>
              <a:rPr lang="tr-TR" dirty="0"/>
              <a:t>Yeni commitlerin tutulduğu depo. Index, çalışma alanı ve yerel depo (git repository) arasındaki geçiş basamağıdır ve reponuza değişiklikleri kontrollü bir şekilde aktarmanızı saglar.</a:t>
            </a:r>
          </a:p>
          <a:p>
            <a:r>
              <a:rPr lang="tr-TR" b="1" dirty="0" smtClean="0">
                <a:effectLst>
                  <a:outerShdw blurRad="38100" dist="38100" dir="2700000" algn="tl">
                    <a:srgbClr val="000000">
                      <a:alpha val="43137"/>
                    </a:srgbClr>
                  </a:outerShdw>
                </a:effectLst>
              </a:rPr>
              <a:t>Repository</a:t>
            </a:r>
            <a:endParaRPr lang="tr-TR" b="1" dirty="0">
              <a:effectLst>
                <a:outerShdw blurRad="38100" dist="38100" dir="2700000" algn="tl">
                  <a:srgbClr val="000000">
                    <a:alpha val="43137"/>
                  </a:srgbClr>
                </a:outerShdw>
              </a:effectLst>
            </a:endParaRPr>
          </a:p>
          <a:p>
            <a:pPr marL="0" indent="0">
              <a:buNone/>
            </a:pPr>
            <a:r>
              <a:rPr lang="tr-TR" dirty="0"/>
              <a:t>Projenin bütün değişim tarihçesini içeren yerdir.</a:t>
            </a:r>
          </a:p>
          <a:p>
            <a:r>
              <a:rPr lang="tr-TR" b="1" dirty="0" smtClean="0">
                <a:effectLst>
                  <a:outerShdw blurRad="38100" dist="38100" dir="2700000" algn="tl">
                    <a:srgbClr val="000000">
                      <a:alpha val="43137"/>
                    </a:srgbClr>
                  </a:outerShdw>
                </a:effectLst>
              </a:rPr>
              <a:t>Branch</a:t>
            </a:r>
            <a:endParaRPr lang="tr-TR" b="1" dirty="0">
              <a:effectLst>
                <a:outerShdw blurRad="38100" dist="38100" dir="2700000" algn="tl">
                  <a:srgbClr val="000000">
                    <a:alpha val="43137"/>
                  </a:srgbClr>
                </a:outerShdw>
              </a:effectLst>
            </a:endParaRPr>
          </a:p>
          <a:p>
            <a:pPr marL="0" indent="0">
              <a:buNone/>
            </a:pPr>
            <a:r>
              <a:rPr lang="tr-TR" dirty="0"/>
              <a:t>Branch, projenin bir uzantısı olup commitler zincirinden oluşur.</a:t>
            </a:r>
          </a:p>
          <a:p>
            <a:pPr marL="0" indent="0">
              <a:buNone/>
            </a:pPr>
            <a:r>
              <a:rPr lang="tr-TR" dirty="0"/>
              <a:t>Yapılan son commite referans ve işaretçi görevindedir. Commitleriniz ilerledikçe işaretçi de son commite kayar.</a:t>
            </a:r>
          </a:p>
          <a:p>
            <a:r>
              <a:rPr lang="tr-TR" b="1" dirty="0">
                <a:effectLst>
                  <a:outerShdw blurRad="38100" dist="38100" dir="2700000" algn="tl">
                    <a:srgbClr val="000000">
                      <a:alpha val="43137"/>
                    </a:srgbClr>
                  </a:outerShdw>
                </a:effectLst>
              </a:rPr>
              <a:t>HEAD</a:t>
            </a:r>
          </a:p>
          <a:p>
            <a:pPr marL="0" indent="0">
              <a:buNone/>
            </a:pPr>
            <a:r>
              <a:rPr lang="tr-TR" dirty="0"/>
              <a:t>Şuan bulunulan branchte son commitin gercekleşitiği zaman çekilmiş resim ve şuanki branchin göstergesidir. Git, HEAD’i hangi branchte olduğunuzu anlamak icin kullanır.</a:t>
            </a:r>
          </a:p>
          <a:p>
            <a:pPr marL="0" indent="0">
              <a:buNone/>
            </a:pPr>
            <a:endParaRPr lang="tr-TR" dirty="0"/>
          </a:p>
        </p:txBody>
      </p:sp>
    </p:spTree>
    <p:extLst>
      <p:ext uri="{BB962C8B-B14F-4D97-AF65-F5344CB8AC3E}">
        <p14:creationId xmlns:p14="http://schemas.microsoft.com/office/powerpoint/2010/main" val="392183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356" y="115912"/>
            <a:ext cx="6040191" cy="6400800"/>
          </a:xfrm>
        </p:spPr>
      </p:pic>
      <p:sp>
        <p:nvSpPr>
          <p:cNvPr id="5" name="TextBox 4"/>
          <p:cNvSpPr txBox="1"/>
          <p:nvPr/>
        </p:nvSpPr>
        <p:spPr>
          <a:xfrm>
            <a:off x="9876943" y="6550223"/>
            <a:ext cx="2315057" cy="307777"/>
          </a:xfrm>
          <a:prstGeom prst="rect">
            <a:avLst/>
          </a:prstGeom>
          <a:noFill/>
        </p:spPr>
        <p:txBody>
          <a:bodyPr wrap="none" rtlCol="0">
            <a:spAutoFit/>
          </a:bodyPr>
          <a:lstStyle/>
          <a:p>
            <a:r>
              <a:rPr lang="tr-TR" sz="1400" dirty="0">
                <a:effectLst>
                  <a:outerShdw blurRad="38100" dist="38100" dir="2700000" algn="tl">
                    <a:srgbClr val="000000">
                      <a:alpha val="43137"/>
                    </a:srgbClr>
                  </a:outerShdw>
                </a:effectLst>
              </a:rPr>
              <a:t>g</a:t>
            </a:r>
            <a:r>
              <a:rPr lang="tr-TR" sz="1400" dirty="0" smtClean="0">
                <a:effectLst>
                  <a:outerShdw blurRad="38100" dist="38100" dir="2700000" algn="tl">
                    <a:srgbClr val="000000">
                      <a:alpha val="43137"/>
                    </a:srgbClr>
                  </a:outerShdw>
                </a:effectLst>
              </a:rPr>
              <a:t>örsel : </a:t>
            </a:r>
            <a:r>
              <a:rPr lang="tr-TR" sz="1400" dirty="0" smtClean="0">
                <a:solidFill>
                  <a:schemeClr val="accent5">
                    <a:lumMod val="50000"/>
                  </a:schemeClr>
                </a:solidFill>
                <a:effectLst>
                  <a:outerShdw blurRad="38100" dist="38100" dir="2700000" algn="tl">
                    <a:srgbClr val="000000">
                      <a:alpha val="43137"/>
                    </a:srgbClr>
                  </a:outerShdw>
                </a:effectLst>
              </a:rPr>
              <a:t>hanakamer.com</a:t>
            </a:r>
            <a:endParaRPr lang="tr-TR" sz="1400" dirty="0">
              <a:solidFill>
                <a:schemeClr val="accent5">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5877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112695" y="733413"/>
            <a:ext cx="8718437" cy="5358294"/>
          </a:xfrm>
        </p:spPr>
        <p:txBody>
          <a:bodyPr>
            <a:normAutofit fontScale="92500" lnSpcReduction="10000"/>
          </a:bodyPr>
          <a:lstStyle/>
          <a:p>
            <a:r>
              <a:rPr lang="tr-TR" dirty="0"/>
              <a:t>f</a:t>
            </a:r>
            <a:r>
              <a:rPr lang="tr-TR" dirty="0" smtClean="0"/>
              <a:t>aideli linklerle slaytımızı bitirip artık uygulamalı olarak bazı şeyleri yapalım.</a:t>
            </a:r>
          </a:p>
          <a:p>
            <a:r>
              <a:rPr lang="tr-TR" dirty="0" smtClean="0"/>
              <a:t>git ile hiç uğraşmamış vatandaşlara 25 adımda genel yapıyı anlatan</a:t>
            </a:r>
            <a:r>
              <a:rPr lang="tr-TR" dirty="0" smtClean="0">
                <a:hlinkClick r:id="rId2"/>
              </a:rPr>
              <a:t> bu </a:t>
            </a:r>
            <a:r>
              <a:rPr lang="tr-TR" dirty="0" smtClean="0"/>
              <a:t>siteyi</a:t>
            </a:r>
            <a:r>
              <a:rPr lang="tr-TR" dirty="0"/>
              <a:t> </a:t>
            </a:r>
            <a:r>
              <a:rPr lang="tr-TR" dirty="0" smtClean="0"/>
              <a:t>deneyebilirsiniz.</a:t>
            </a:r>
          </a:p>
          <a:p>
            <a:r>
              <a:rPr lang="tr-TR" dirty="0" smtClean="0"/>
              <a:t>github’da da git ile ilgili </a:t>
            </a:r>
            <a:r>
              <a:rPr lang="tr-TR" dirty="0" smtClean="0">
                <a:hlinkClick r:id="rId3"/>
              </a:rPr>
              <a:t>repository</a:t>
            </a:r>
            <a:r>
              <a:rPr lang="tr-TR" dirty="0" smtClean="0"/>
              <a:t>’e bakmak çok faideli olabilir kanaatindeyim. </a:t>
            </a:r>
          </a:p>
          <a:p>
            <a:r>
              <a:rPr lang="tr-TR" dirty="0" smtClean="0"/>
              <a:t>Dediğimiz gibi uygulama vakti ve bunun için ilk ziyaret </a:t>
            </a:r>
            <a:r>
              <a:rPr lang="tr-TR" dirty="0"/>
              <a:t>etmemiz </a:t>
            </a:r>
            <a:r>
              <a:rPr lang="tr-TR" dirty="0" smtClean="0"/>
              <a:t>gereken sitemiz ; </a:t>
            </a:r>
            <a:r>
              <a:rPr lang="tr-TR" dirty="0" smtClean="0">
                <a:hlinkClick r:id="rId4"/>
              </a:rPr>
              <a:t>git-scm.com</a:t>
            </a:r>
            <a:r>
              <a:rPr lang="tr-TR" dirty="0" smtClean="0"/>
              <a:t>.</a:t>
            </a:r>
          </a:p>
          <a:p>
            <a:r>
              <a:rPr lang="tr-TR" dirty="0" smtClean="0"/>
              <a:t>Buradan Windows yada Linux için git’i indiriyoruz.</a:t>
            </a:r>
          </a:p>
          <a:p>
            <a:r>
              <a:rPr lang="tr-TR" u="sng" dirty="0" smtClean="0">
                <a:effectLst>
                  <a:outerShdw blurRad="38100" dist="38100" dir="2700000" algn="tl">
                    <a:srgbClr val="000000">
                      <a:alpha val="43137"/>
                    </a:srgbClr>
                  </a:outerShdw>
                </a:effectLst>
              </a:rPr>
              <a:t>ls </a:t>
            </a:r>
            <a:r>
              <a:rPr lang="tr-TR" u="sng" dirty="0">
                <a:effectLst>
                  <a:outerShdw blurRad="38100" dist="38100" dir="2700000" algn="tl">
                    <a:srgbClr val="000000">
                      <a:alpha val="43137"/>
                    </a:srgbClr>
                  </a:outerShdw>
                </a:effectLst>
              </a:rPr>
              <a:t>–C .git </a:t>
            </a:r>
          </a:p>
          <a:p>
            <a:r>
              <a:rPr lang="tr-TR" dirty="0"/>
              <a:t>Bu komut ile .git dosyasının içeriğini görüntüleyebiliriz. Git içeriklerinin kriptografik olarak şifrelenmesi SHA-1 algoritması kullanılarak yapılmıştır. Bu da transfer sırasında veri kaybına engellemek adına git’e avantaj sağlamıştır. Eğer ki içeriğin bozulduğundan şüpheleniyorsak;</a:t>
            </a:r>
          </a:p>
          <a:p>
            <a:r>
              <a:rPr lang="tr-TR" u="sng" dirty="0">
                <a:effectLst>
                  <a:outerShdw blurRad="38100" dist="38100" dir="2700000" algn="tl">
                    <a:srgbClr val="000000">
                      <a:alpha val="43137"/>
                    </a:srgbClr>
                  </a:outerShdw>
                </a:effectLst>
              </a:rPr>
              <a:t>git fsck </a:t>
            </a:r>
          </a:p>
          <a:p>
            <a:r>
              <a:rPr lang="tr-TR" dirty="0"/>
              <a:t>Komutunu çalıştırmak yeterlidir. Komut repo’nun taranıp içeriğin bozulması durumunda son sağlam kopyanın elde edilmesini sağlar.</a:t>
            </a:r>
          </a:p>
          <a:p>
            <a:r>
              <a:rPr lang="tr-TR" dirty="0" smtClean="0"/>
              <a:t>Uygulama </a:t>
            </a:r>
            <a:r>
              <a:rPr lang="tr-TR" dirty="0" smtClean="0">
                <a:hlinkClick r:id="rId5"/>
              </a:rPr>
              <a:t>vakti</a:t>
            </a:r>
            <a:r>
              <a:rPr lang="tr-TR" dirty="0" smtClean="0"/>
              <a:t>.</a:t>
            </a:r>
          </a:p>
        </p:txBody>
      </p:sp>
    </p:spTree>
    <p:extLst>
      <p:ext uri="{BB962C8B-B14F-4D97-AF65-F5344CB8AC3E}">
        <p14:creationId xmlns:p14="http://schemas.microsoft.com/office/powerpoint/2010/main" val="28602447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62</TotalTime>
  <Words>481</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Baskerville Old Face</vt:lpstr>
      <vt:lpstr>Century Gothic</vt:lpstr>
      <vt:lpstr>Ebrima</vt:lpstr>
      <vt:lpstr>Wingdings 3</vt:lpstr>
      <vt:lpstr>Wisp</vt:lpstr>
      <vt:lpstr>git</vt:lpstr>
      <vt:lpstr>Tarihçe</vt:lpstr>
      <vt:lpstr>PowerPoint Presentation</vt:lpstr>
      <vt:lpstr>git’in yapısı</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oguzhan</dc:creator>
  <cp:lastModifiedBy>oguzhan</cp:lastModifiedBy>
  <cp:revision>7</cp:revision>
  <dcterms:created xsi:type="dcterms:W3CDTF">2017-10-02T11:33:41Z</dcterms:created>
  <dcterms:modified xsi:type="dcterms:W3CDTF">2017-10-02T12:35:53Z</dcterms:modified>
</cp:coreProperties>
</file>