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8" r:id="rId4"/>
    <p:sldId id="259" r:id="rId5"/>
    <p:sldId id="261" r:id="rId6"/>
    <p:sldId id="262" r:id="rId7"/>
    <p:sldId id="260" r:id="rId8"/>
    <p:sldId id="263" r:id="rId9"/>
    <p:sldId id="264" r:id="rId10"/>
    <p:sldId id="265" r:id="rId11"/>
    <p:sldId id="266" r:id="rId12"/>
    <p:sldId id="267" r:id="rId1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34" autoAdjust="0"/>
    <p:restoredTop sz="94660"/>
  </p:normalViewPr>
  <p:slideViewPr>
    <p:cSldViewPr snapToGrid="0">
      <p:cViewPr varScale="1">
        <p:scale>
          <a:sx n="116" d="100"/>
          <a:sy n="116" d="100"/>
        </p:scale>
        <p:origin x="73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tr-T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tr-TR"/>
          </a:p>
        </p:txBody>
      </p:sp>
      <p:sp>
        <p:nvSpPr>
          <p:cNvPr id="4" name="Date Placeholder 3"/>
          <p:cNvSpPr>
            <a:spLocks noGrp="1"/>
          </p:cNvSpPr>
          <p:nvPr>
            <p:ph type="dt" sz="half" idx="10"/>
          </p:nvPr>
        </p:nvSpPr>
        <p:spPr/>
        <p:txBody>
          <a:bodyPr/>
          <a:lstStyle/>
          <a:p>
            <a:fld id="{8D433E8E-80A9-4402-997C-B7F06C1CC935}" type="datetimeFigureOut">
              <a:rPr lang="tr-TR" smtClean="0"/>
              <a:t>13.11.2017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885F0B4-93FB-4636-AB56-5D5727B50334}" type="slidenum">
              <a:rPr lang="tr-TR" smtClean="0"/>
              <a:t>‹#›</a:t>
            </a:fld>
            <a:endParaRPr lang="tr-TR"/>
          </a:p>
        </p:txBody>
      </p:sp>
    </p:spTree>
    <p:extLst>
      <p:ext uri="{BB962C8B-B14F-4D97-AF65-F5344CB8AC3E}">
        <p14:creationId xmlns:p14="http://schemas.microsoft.com/office/powerpoint/2010/main" val="3645781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8D433E8E-80A9-4402-997C-B7F06C1CC935}" type="datetimeFigureOut">
              <a:rPr lang="tr-TR" smtClean="0"/>
              <a:t>13.11.2017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885F0B4-93FB-4636-AB56-5D5727B50334}" type="slidenum">
              <a:rPr lang="tr-TR" smtClean="0"/>
              <a:t>‹#›</a:t>
            </a:fld>
            <a:endParaRPr lang="tr-TR"/>
          </a:p>
        </p:txBody>
      </p:sp>
    </p:spTree>
    <p:extLst>
      <p:ext uri="{BB962C8B-B14F-4D97-AF65-F5344CB8AC3E}">
        <p14:creationId xmlns:p14="http://schemas.microsoft.com/office/powerpoint/2010/main" val="3137731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8D433E8E-80A9-4402-997C-B7F06C1CC935}" type="datetimeFigureOut">
              <a:rPr lang="tr-TR" smtClean="0"/>
              <a:t>13.11.2017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885F0B4-93FB-4636-AB56-5D5727B50334}" type="slidenum">
              <a:rPr lang="tr-TR" smtClean="0"/>
              <a:t>‹#›</a:t>
            </a:fld>
            <a:endParaRPr lang="tr-TR"/>
          </a:p>
        </p:txBody>
      </p:sp>
    </p:spTree>
    <p:extLst>
      <p:ext uri="{BB962C8B-B14F-4D97-AF65-F5344CB8AC3E}">
        <p14:creationId xmlns:p14="http://schemas.microsoft.com/office/powerpoint/2010/main" val="3416166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8D433E8E-80A9-4402-997C-B7F06C1CC935}" type="datetimeFigureOut">
              <a:rPr lang="tr-TR" smtClean="0"/>
              <a:t>13.11.2017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885F0B4-93FB-4636-AB56-5D5727B50334}" type="slidenum">
              <a:rPr lang="tr-TR" smtClean="0"/>
              <a:t>‹#›</a:t>
            </a:fld>
            <a:endParaRPr lang="tr-TR"/>
          </a:p>
        </p:txBody>
      </p:sp>
    </p:spTree>
    <p:extLst>
      <p:ext uri="{BB962C8B-B14F-4D97-AF65-F5344CB8AC3E}">
        <p14:creationId xmlns:p14="http://schemas.microsoft.com/office/powerpoint/2010/main" val="2746438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tr-T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433E8E-80A9-4402-997C-B7F06C1CC935}" type="datetimeFigureOut">
              <a:rPr lang="tr-TR" smtClean="0"/>
              <a:t>13.11.2017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885F0B4-93FB-4636-AB56-5D5727B50334}" type="slidenum">
              <a:rPr lang="tr-TR" smtClean="0"/>
              <a:t>‹#›</a:t>
            </a:fld>
            <a:endParaRPr lang="tr-TR"/>
          </a:p>
        </p:txBody>
      </p:sp>
    </p:spTree>
    <p:extLst>
      <p:ext uri="{BB962C8B-B14F-4D97-AF65-F5344CB8AC3E}">
        <p14:creationId xmlns:p14="http://schemas.microsoft.com/office/powerpoint/2010/main" val="863977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fld id="{8D433E8E-80A9-4402-997C-B7F06C1CC935}" type="datetimeFigureOut">
              <a:rPr lang="tr-TR" smtClean="0"/>
              <a:t>13.11.2017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885F0B4-93FB-4636-AB56-5D5727B50334}" type="slidenum">
              <a:rPr lang="tr-TR" smtClean="0"/>
              <a:t>‹#›</a:t>
            </a:fld>
            <a:endParaRPr lang="tr-TR"/>
          </a:p>
        </p:txBody>
      </p:sp>
    </p:spTree>
    <p:extLst>
      <p:ext uri="{BB962C8B-B14F-4D97-AF65-F5344CB8AC3E}">
        <p14:creationId xmlns:p14="http://schemas.microsoft.com/office/powerpoint/2010/main" val="3156947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tr-T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fld id="{8D433E8E-80A9-4402-997C-B7F06C1CC935}" type="datetimeFigureOut">
              <a:rPr lang="tr-TR" smtClean="0"/>
              <a:t>13.11.2017</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A885F0B4-93FB-4636-AB56-5D5727B50334}" type="slidenum">
              <a:rPr lang="tr-TR" smtClean="0"/>
              <a:t>‹#›</a:t>
            </a:fld>
            <a:endParaRPr lang="tr-TR"/>
          </a:p>
        </p:txBody>
      </p:sp>
    </p:spTree>
    <p:extLst>
      <p:ext uri="{BB962C8B-B14F-4D97-AF65-F5344CB8AC3E}">
        <p14:creationId xmlns:p14="http://schemas.microsoft.com/office/powerpoint/2010/main" val="683339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fld id="{8D433E8E-80A9-4402-997C-B7F06C1CC935}" type="datetimeFigureOut">
              <a:rPr lang="tr-TR" smtClean="0"/>
              <a:t>13.11.2017</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A885F0B4-93FB-4636-AB56-5D5727B50334}" type="slidenum">
              <a:rPr lang="tr-TR" smtClean="0"/>
              <a:t>‹#›</a:t>
            </a:fld>
            <a:endParaRPr lang="tr-TR"/>
          </a:p>
        </p:txBody>
      </p:sp>
    </p:spTree>
    <p:extLst>
      <p:ext uri="{BB962C8B-B14F-4D97-AF65-F5344CB8AC3E}">
        <p14:creationId xmlns:p14="http://schemas.microsoft.com/office/powerpoint/2010/main" val="4259906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433E8E-80A9-4402-997C-B7F06C1CC935}" type="datetimeFigureOut">
              <a:rPr lang="tr-TR" smtClean="0"/>
              <a:t>13.11.2017</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A885F0B4-93FB-4636-AB56-5D5727B50334}" type="slidenum">
              <a:rPr lang="tr-TR" smtClean="0"/>
              <a:t>‹#›</a:t>
            </a:fld>
            <a:endParaRPr lang="tr-TR"/>
          </a:p>
        </p:txBody>
      </p:sp>
    </p:spTree>
    <p:extLst>
      <p:ext uri="{BB962C8B-B14F-4D97-AF65-F5344CB8AC3E}">
        <p14:creationId xmlns:p14="http://schemas.microsoft.com/office/powerpoint/2010/main" val="3836918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433E8E-80A9-4402-997C-B7F06C1CC935}" type="datetimeFigureOut">
              <a:rPr lang="tr-TR" smtClean="0"/>
              <a:t>13.11.2017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885F0B4-93FB-4636-AB56-5D5727B50334}" type="slidenum">
              <a:rPr lang="tr-TR" smtClean="0"/>
              <a:t>‹#›</a:t>
            </a:fld>
            <a:endParaRPr lang="tr-TR"/>
          </a:p>
        </p:txBody>
      </p:sp>
    </p:spTree>
    <p:extLst>
      <p:ext uri="{BB962C8B-B14F-4D97-AF65-F5344CB8AC3E}">
        <p14:creationId xmlns:p14="http://schemas.microsoft.com/office/powerpoint/2010/main" val="724765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433E8E-80A9-4402-997C-B7F06C1CC935}" type="datetimeFigureOut">
              <a:rPr lang="tr-TR" smtClean="0"/>
              <a:t>13.11.2017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885F0B4-93FB-4636-AB56-5D5727B50334}" type="slidenum">
              <a:rPr lang="tr-TR" smtClean="0"/>
              <a:t>‹#›</a:t>
            </a:fld>
            <a:endParaRPr lang="tr-TR"/>
          </a:p>
        </p:txBody>
      </p:sp>
    </p:spTree>
    <p:extLst>
      <p:ext uri="{BB962C8B-B14F-4D97-AF65-F5344CB8AC3E}">
        <p14:creationId xmlns:p14="http://schemas.microsoft.com/office/powerpoint/2010/main" val="2056569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433E8E-80A9-4402-997C-B7F06C1CC935}" type="datetimeFigureOut">
              <a:rPr lang="tr-TR" smtClean="0"/>
              <a:t>13.11.2017</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85F0B4-93FB-4636-AB56-5D5727B50334}" type="slidenum">
              <a:rPr lang="tr-TR" smtClean="0"/>
              <a:t>‹#›</a:t>
            </a:fld>
            <a:endParaRPr lang="tr-TR"/>
          </a:p>
        </p:txBody>
      </p:sp>
    </p:spTree>
    <p:extLst>
      <p:ext uri="{BB962C8B-B14F-4D97-AF65-F5344CB8AC3E}">
        <p14:creationId xmlns:p14="http://schemas.microsoft.com/office/powerpoint/2010/main" val="3058703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Kb4hVvlCx40"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s://youtu.be/Ywxa1pzgC2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654341" y="74864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6" name="Rectangle 5"/>
          <p:cNvSpPr/>
          <p:nvPr/>
        </p:nvSpPr>
        <p:spPr>
          <a:xfrm>
            <a:off x="919866" y="1077783"/>
            <a:ext cx="812851" cy="369332"/>
          </a:xfrm>
          <a:prstGeom prst="rect">
            <a:avLst/>
          </a:prstGeom>
        </p:spPr>
        <p:txBody>
          <a:bodyPr wrap="none">
            <a:spAutoFit/>
          </a:bodyPr>
          <a:lstStyle/>
          <a:p>
            <a:pPr>
              <a:spcBef>
                <a:spcPts val="1200"/>
              </a:spcBef>
              <a:spcAft>
                <a:spcPts val="750"/>
              </a:spcAft>
            </a:pPr>
            <a:r>
              <a:rPr lang="tr-TR"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TCP/IP</a:t>
            </a:r>
          </a:p>
        </p:txBody>
      </p:sp>
      <p:sp>
        <p:nvSpPr>
          <p:cNvPr id="7" name="Rectangle 6"/>
          <p:cNvSpPr/>
          <p:nvPr/>
        </p:nvSpPr>
        <p:spPr>
          <a:xfrm>
            <a:off x="919866" y="1728572"/>
            <a:ext cx="2759473" cy="369332"/>
          </a:xfrm>
          <a:prstGeom prst="rect">
            <a:avLst/>
          </a:prstGeom>
        </p:spPr>
        <p:txBody>
          <a:bodyPr wrap="none">
            <a:spAutoFit/>
          </a:bodyPr>
          <a:lstStyle/>
          <a:p>
            <a:r>
              <a:rPr lang="tr-TR" b="1" dirty="0"/>
              <a:t>Mesaj Teslimat Seçenekleri</a:t>
            </a:r>
          </a:p>
        </p:txBody>
      </p:sp>
      <p:sp>
        <p:nvSpPr>
          <p:cNvPr id="8" name="Rectangle 7"/>
          <p:cNvSpPr/>
          <p:nvPr/>
        </p:nvSpPr>
        <p:spPr>
          <a:xfrm>
            <a:off x="919866" y="2461739"/>
            <a:ext cx="1466363" cy="369332"/>
          </a:xfrm>
          <a:prstGeom prst="rect">
            <a:avLst/>
          </a:prstGeom>
        </p:spPr>
        <p:txBody>
          <a:bodyPr wrap="none">
            <a:spAutoFit/>
          </a:bodyPr>
          <a:lstStyle/>
          <a:p>
            <a:r>
              <a:rPr lang="tr-TR" b="1" dirty="0"/>
              <a:t>TCP/IP ve OSI</a:t>
            </a:r>
            <a:endParaRPr lang="tr-TR" dirty="0"/>
          </a:p>
        </p:txBody>
      </p:sp>
      <p:sp>
        <p:nvSpPr>
          <p:cNvPr id="9" name="Rectangle 8"/>
          <p:cNvSpPr/>
          <p:nvPr/>
        </p:nvSpPr>
        <p:spPr>
          <a:xfrm>
            <a:off x="919866" y="3871608"/>
            <a:ext cx="2027350" cy="369332"/>
          </a:xfrm>
          <a:prstGeom prst="rect">
            <a:avLst/>
          </a:prstGeom>
        </p:spPr>
        <p:txBody>
          <a:bodyPr wrap="none">
            <a:spAutoFit/>
          </a:bodyPr>
          <a:lstStyle/>
          <a:p>
            <a:r>
              <a:rPr lang="tr-TR" altLang="tr-TR" b="1" dirty="0">
                <a:latin typeface="Calibri" panose="020F0502020204030204" pitchFamily="34" charset="0"/>
                <a:ea typeface="Calibri" panose="020F0502020204030204" pitchFamily="34" charset="0"/>
                <a:cs typeface="Times New Roman" panose="02020603050405020304" pitchFamily="18" charset="0"/>
              </a:rPr>
              <a:t>Taşıma Protokolleri</a:t>
            </a:r>
            <a:endParaRPr lang="tr-TR" dirty="0"/>
          </a:p>
        </p:txBody>
      </p:sp>
      <p:sp>
        <p:nvSpPr>
          <p:cNvPr id="11" name="Rectangle 10"/>
          <p:cNvSpPr/>
          <p:nvPr/>
        </p:nvSpPr>
        <p:spPr>
          <a:xfrm>
            <a:off x="919866" y="3179085"/>
            <a:ext cx="1287597" cy="369332"/>
          </a:xfrm>
          <a:prstGeom prst="rect">
            <a:avLst/>
          </a:prstGeom>
        </p:spPr>
        <p:txBody>
          <a:bodyPr wrap="none">
            <a:spAutoFit/>
          </a:bodyPr>
          <a:lstStyle/>
          <a:p>
            <a:r>
              <a:rPr lang="tr-TR" b="1" dirty="0" err="1" smtClean="0">
                <a:latin typeface="Calibri" panose="020F0502020204030204" pitchFamily="34" charset="0"/>
                <a:cs typeface="Times New Roman" panose="02020603050405020304" pitchFamily="18" charset="0"/>
              </a:rPr>
              <a:t>Kapsülleme</a:t>
            </a:r>
            <a:endParaRPr lang="tr-TR" dirty="0"/>
          </a:p>
        </p:txBody>
      </p:sp>
    </p:spTree>
    <p:extLst>
      <p:ext uri="{BB962C8B-B14F-4D97-AF65-F5344CB8AC3E}">
        <p14:creationId xmlns:p14="http://schemas.microsoft.com/office/powerpoint/2010/main" val="1328061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ChangeArrowheads="1"/>
          </p:cNvSpPr>
          <p:nvPr/>
        </p:nvSpPr>
        <p:spPr bwMode="auto">
          <a:xfrm>
            <a:off x="449922" y="2678550"/>
            <a:ext cx="87725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lc="http://schemas.openxmlformats.org/drawingml/2006/lockedCanvas" xmlns:o="urn:schemas-microsoft-com:office:office" xmlns:v="urn:schemas-microsoft-com:vml" xmlns:w10="urn:schemas-microsoft-com:office:word" xmlns:w="http://schemas.openxmlformats.org/wordprocessingml/2006/main" xmlns:ma14="http://schemas.microsoft.com/office/mac/drawingml/2011/main" xmlns=""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val="1"/>
            </a:ext>
          </a:extLst>
        </p:spPr>
        <p:txBody>
          <a:bodyPr vert="horz" wrap="square" lIns="82124" tIns="41061" rIns="82124" bIns="41061" numCol="1" anchor="b" anchorCtr="0" compatLnSpc="1">
            <a:prstTxWarp prst="textNoShape">
              <a:avLst/>
            </a:prstTxWarp>
          </a:bodyPr>
          <a:lstStyle/>
          <a:p>
            <a:pPr eaLnBrk="0" fontAlgn="base" hangingPunct="0">
              <a:lnSpc>
                <a:spcPct val="90000"/>
              </a:lnSpc>
              <a:spcAft>
                <a:spcPts val="0"/>
              </a:spcAft>
            </a:pPr>
            <a:r>
              <a:rPr lang="tr-TR" sz="1800" b="1" dirty="0">
                <a:solidFill>
                  <a:srgbClr val="708CA1"/>
                </a:solidFill>
                <a:effectLst/>
                <a:latin typeface="Arial" panose="020B0604020202020204" pitchFamily="34" charset="0"/>
                <a:ea typeface="MS PGothic" panose="020B0600070205080204" pitchFamily="34" charset="-128"/>
                <a:cs typeface="MS PGothic" panose="020B0600070205080204" pitchFamily="34" charset="-128"/>
              </a:rPr>
              <a:t>Veri </a:t>
            </a:r>
            <a:r>
              <a:rPr lang="tr-TR" sz="1800" b="1" dirty="0" err="1">
                <a:solidFill>
                  <a:srgbClr val="708CA1"/>
                </a:solidFill>
                <a:effectLst/>
                <a:latin typeface="Arial" panose="020B0604020202020204" pitchFamily="34" charset="0"/>
                <a:ea typeface="MS PGothic" panose="020B0600070205080204" pitchFamily="34" charset="-128"/>
                <a:cs typeface="MS PGothic" panose="020B0600070205080204" pitchFamily="34" charset="-128"/>
              </a:rPr>
              <a:t>Kapsülleme</a:t>
            </a:r>
            <a:r>
              <a:rPr lang="tr-TR" sz="3200" b="1" dirty="0">
                <a:solidFill>
                  <a:srgbClr val="708CA1"/>
                </a:solidFill>
                <a:effectLst/>
                <a:latin typeface="Arial" panose="020B0604020202020204" pitchFamily="34" charset="0"/>
                <a:ea typeface="MS PGothic" panose="020B0600070205080204" pitchFamily="34" charset="-128"/>
                <a:cs typeface="MS PGothic" panose="020B0600070205080204" pitchFamily="34" charset="-128"/>
              </a:rPr>
              <a:t/>
            </a:r>
            <a:br>
              <a:rPr lang="tr-TR" sz="3200" b="1" dirty="0">
                <a:solidFill>
                  <a:srgbClr val="708CA1"/>
                </a:solidFill>
                <a:effectLst/>
                <a:latin typeface="Arial" panose="020B0604020202020204" pitchFamily="34" charset="0"/>
                <a:ea typeface="MS PGothic" panose="020B0600070205080204" pitchFamily="34" charset="-128"/>
                <a:cs typeface="MS PGothic" panose="020B0600070205080204" pitchFamily="34" charset="-128"/>
              </a:rPr>
            </a:br>
            <a:r>
              <a:rPr lang="tr-TR" sz="3200" b="1" dirty="0">
                <a:solidFill>
                  <a:srgbClr val="708CA1"/>
                </a:solidFill>
                <a:effectLst/>
                <a:latin typeface="Arial" panose="020B0604020202020204" pitchFamily="34" charset="0"/>
                <a:ea typeface="MS PGothic" panose="020B0600070205080204" pitchFamily="34" charset="-128"/>
                <a:cs typeface="MS PGothic" panose="020B0600070205080204" pitchFamily="34" charset="-128"/>
              </a:rPr>
              <a:t>Kapsülden Çıkarma</a:t>
            </a:r>
            <a:endParaRPr lang="tr-TR" sz="1200" dirty="0">
              <a:effectLst/>
              <a:latin typeface="Times New Roman" panose="02020603050405020304" pitchFamily="18" charset="0"/>
              <a:ea typeface="Times New Roman" panose="02020603050405020304" pitchFamily="18" charset="0"/>
            </a:endParaRPr>
          </a:p>
        </p:txBody>
      </p:sp>
      <p:pic>
        <p:nvPicPr>
          <p:cNvPr id="3" name="Content Placeholder 3"/>
          <p:cNvPicPr/>
          <p:nvPr/>
        </p:nvPicPr>
        <p:blipFill rotWithShape="1">
          <a:blip r:embed="rId2">
            <a:extLst>
              <a:ext uri="{28A0092B-C50C-407E-A947-70E740481C1C}">
                <a14:useLocalDpi xmlns:a14="http://schemas.microsoft.com/office/drawing/2010/main" val="0"/>
              </a:ext>
            </a:extLst>
          </a:blip>
          <a:srcRect t="15627"/>
          <a:stretch/>
        </p:blipFill>
        <p:spPr bwMode="auto">
          <a:xfrm>
            <a:off x="4642407" y="2653442"/>
            <a:ext cx="5972810" cy="3679190"/>
          </a:xfrm>
          <a:prstGeom prst="rect">
            <a:avLst/>
          </a:prstGeom>
          <a:noFill/>
          <a:ln>
            <a:noFill/>
          </a:ln>
          <a:extLst>
            <a:ext uri="{FAA26D3D-D897-4be2-8F04-BA451C77F1D7}">
              <ma14:placeholderFlag xmlns:lc="http://schemas.openxmlformats.org/drawingml/2006/lockedCanvas" xmlns:o="urn:schemas-microsoft-com:office:office" xmlns:v="urn:schemas-microsoft-com:vml" xmlns:w10="urn:schemas-microsoft-com:office:word" xmlns:w="http://schemas.openxmlformats.org/wordprocessingml/2006/main" xmlns:ma14="http://schemas.microsoft.com/office/mac/drawingml/2011/main" xmlns=""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val="1"/>
            </a:ext>
          </a:extLst>
        </p:spPr>
      </p:pic>
      <p:sp>
        <p:nvSpPr>
          <p:cNvPr id="4" name="Content Placeholder 1"/>
          <p:cNvSpPr>
            <a:spLocks noGrp="1"/>
          </p:cNvSpPr>
          <p:nvPr/>
        </p:nvSpPr>
        <p:spPr bwMode="auto">
          <a:xfrm>
            <a:off x="806149" y="870208"/>
            <a:ext cx="3502240" cy="1783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lc="http://schemas.openxmlformats.org/drawingml/2006/lockedCanvas" xmlns:o="urn:schemas-microsoft-com:office:office" xmlns:v="urn:schemas-microsoft-com:vml" xmlns:w10="urn:schemas-microsoft-com:office:word" xmlns:w="http://schemas.openxmlformats.org/wordprocessingml/2006/main" xmlns:ma14="http://schemas.microsoft.com/office/mac/drawingml/2011/main" xmlns=""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val="1"/>
            </a:ext>
          </a:extLst>
        </p:spPr>
        <p:txBody>
          <a:bodyPr vert="horz" wrap="square" lIns="82124" tIns="41061" rIns="82124" bIns="41061" numCol="1" anchor="t" anchorCtr="0" compatLnSpc="1">
            <a:prstTxWarp prst="textNoShape">
              <a:avLst/>
            </a:prstTxWarp>
          </a:bodyPr>
          <a:lstStyle/>
          <a:p>
            <a:pPr marL="342900" lvl="0" indent="-342900" eaLnBrk="0" fontAlgn="base" hangingPunct="0">
              <a:lnSpc>
                <a:spcPct val="95000"/>
              </a:lnSpc>
              <a:spcAft>
                <a:spcPts val="0"/>
              </a:spcAft>
              <a:buFont typeface="Wingdings" panose="05000000000000000000" pitchFamily="2" charset="2"/>
              <a:buChar char=""/>
              <a:tabLst>
                <a:tab pos="457200" algn="l"/>
              </a:tabLst>
            </a:pPr>
            <a:r>
              <a:rPr lang="tr-TR" sz="2400" dirty="0">
                <a:solidFill>
                  <a:srgbClr val="000000"/>
                </a:solidFill>
                <a:effectLst/>
                <a:latin typeface="Arial" panose="020B0604020202020204" pitchFamily="34" charset="0"/>
                <a:ea typeface="MS PGothic" panose="020B0600070205080204" pitchFamily="34" charset="-128"/>
                <a:cs typeface="MS PGothic" panose="020B0600070205080204" pitchFamily="34" charset="-128"/>
              </a:rPr>
              <a:t>Veri</a:t>
            </a:r>
            <a:endParaRPr lang="tr-TR" sz="1200" dirty="0">
              <a:effectLst/>
              <a:latin typeface="Times New Roman" panose="02020603050405020304" pitchFamily="18" charset="0"/>
              <a:ea typeface="Times New Roman" panose="02020603050405020304" pitchFamily="18" charset="0"/>
            </a:endParaRPr>
          </a:p>
          <a:p>
            <a:pPr marL="342900" lvl="0" indent="-342900" eaLnBrk="0" fontAlgn="base" hangingPunct="0">
              <a:lnSpc>
                <a:spcPct val="95000"/>
              </a:lnSpc>
              <a:spcAft>
                <a:spcPts val="0"/>
              </a:spcAft>
              <a:buFont typeface="Wingdings" panose="05000000000000000000" pitchFamily="2" charset="2"/>
              <a:buChar char=""/>
              <a:tabLst>
                <a:tab pos="457200" algn="l"/>
              </a:tabLst>
            </a:pPr>
            <a:r>
              <a:rPr lang="tr-TR" sz="2400" dirty="0" err="1">
                <a:solidFill>
                  <a:srgbClr val="000000"/>
                </a:solidFill>
                <a:effectLst/>
                <a:latin typeface="Arial" panose="020B0604020202020204" pitchFamily="34" charset="0"/>
                <a:ea typeface="MS PGothic" panose="020B0600070205080204" pitchFamily="34" charset="-128"/>
                <a:cs typeface="MS PGothic" panose="020B0600070205080204" pitchFamily="34" charset="-128"/>
              </a:rPr>
              <a:t>Segment</a:t>
            </a:r>
            <a:endParaRPr lang="tr-TR" sz="1200" dirty="0">
              <a:effectLst/>
              <a:latin typeface="Times New Roman" panose="02020603050405020304" pitchFamily="18" charset="0"/>
              <a:ea typeface="Times New Roman" panose="02020603050405020304" pitchFamily="18" charset="0"/>
            </a:endParaRPr>
          </a:p>
          <a:p>
            <a:pPr marL="342900" lvl="0" indent="-342900" eaLnBrk="0" fontAlgn="base" hangingPunct="0">
              <a:lnSpc>
                <a:spcPct val="95000"/>
              </a:lnSpc>
              <a:spcAft>
                <a:spcPts val="0"/>
              </a:spcAft>
              <a:buFont typeface="Wingdings" panose="05000000000000000000" pitchFamily="2" charset="2"/>
              <a:buChar char=""/>
              <a:tabLst>
                <a:tab pos="457200" algn="l"/>
              </a:tabLst>
            </a:pPr>
            <a:r>
              <a:rPr lang="tr-TR" sz="2400" dirty="0">
                <a:solidFill>
                  <a:srgbClr val="000000"/>
                </a:solidFill>
                <a:effectLst/>
                <a:latin typeface="Arial" panose="020B0604020202020204" pitchFamily="34" charset="0"/>
                <a:ea typeface="MS PGothic" panose="020B0600070205080204" pitchFamily="34" charset="-128"/>
                <a:cs typeface="MS PGothic" panose="020B0600070205080204" pitchFamily="34" charset="-128"/>
              </a:rPr>
              <a:t>Paket</a:t>
            </a:r>
            <a:endParaRPr lang="tr-TR" sz="1200" dirty="0">
              <a:effectLst/>
              <a:latin typeface="Times New Roman" panose="02020603050405020304" pitchFamily="18" charset="0"/>
              <a:ea typeface="Times New Roman" panose="02020603050405020304" pitchFamily="18" charset="0"/>
            </a:endParaRPr>
          </a:p>
          <a:p>
            <a:pPr marL="342900" lvl="0" indent="-342900" eaLnBrk="0" fontAlgn="base" hangingPunct="0">
              <a:lnSpc>
                <a:spcPct val="95000"/>
              </a:lnSpc>
              <a:spcAft>
                <a:spcPts val="0"/>
              </a:spcAft>
              <a:buFont typeface="Wingdings" panose="05000000000000000000" pitchFamily="2" charset="2"/>
              <a:buChar char=""/>
              <a:tabLst>
                <a:tab pos="457200" algn="l"/>
              </a:tabLst>
            </a:pPr>
            <a:r>
              <a:rPr lang="tr-TR" sz="2400" dirty="0">
                <a:solidFill>
                  <a:srgbClr val="000000"/>
                </a:solidFill>
                <a:effectLst/>
                <a:latin typeface="Arial" panose="020B0604020202020204" pitchFamily="34" charset="0"/>
                <a:ea typeface="MS PGothic" panose="020B0600070205080204" pitchFamily="34" charset="-128"/>
                <a:cs typeface="MS PGothic" panose="020B0600070205080204" pitchFamily="34" charset="-128"/>
              </a:rPr>
              <a:t>Çerçeve</a:t>
            </a:r>
            <a:endParaRPr lang="tr-TR" sz="1200" dirty="0">
              <a:effectLst/>
              <a:latin typeface="Times New Roman" panose="02020603050405020304" pitchFamily="18" charset="0"/>
              <a:ea typeface="Times New Roman" panose="02020603050405020304" pitchFamily="18" charset="0"/>
            </a:endParaRPr>
          </a:p>
          <a:p>
            <a:pPr marL="342900" lvl="0" indent="-342900" eaLnBrk="0" fontAlgn="base" hangingPunct="0">
              <a:lnSpc>
                <a:spcPct val="95000"/>
              </a:lnSpc>
              <a:spcAft>
                <a:spcPts val="0"/>
              </a:spcAft>
              <a:buFont typeface="Wingdings" panose="05000000000000000000" pitchFamily="2" charset="2"/>
              <a:buChar char=""/>
              <a:tabLst>
                <a:tab pos="457200" algn="l"/>
              </a:tabLst>
            </a:pPr>
            <a:r>
              <a:rPr lang="tr-TR" sz="2400" dirty="0">
                <a:solidFill>
                  <a:srgbClr val="000000"/>
                </a:solidFill>
                <a:effectLst/>
                <a:latin typeface="Arial" panose="020B0604020202020204" pitchFamily="34" charset="0"/>
                <a:ea typeface="MS PGothic" panose="020B0600070205080204" pitchFamily="34" charset="-128"/>
                <a:cs typeface="MS PGothic" panose="020B0600070205080204" pitchFamily="34" charset="-128"/>
              </a:rPr>
              <a:t>Bitler </a:t>
            </a:r>
            <a:endParaRPr lang="tr-TR" sz="1200" dirty="0">
              <a:effectLst/>
              <a:latin typeface="Times New Roman" panose="02020603050405020304" pitchFamily="18" charset="0"/>
              <a:ea typeface="Times New Roman" panose="02020603050405020304" pitchFamily="18" charset="0"/>
            </a:endParaRPr>
          </a:p>
        </p:txBody>
      </p:sp>
      <p:sp>
        <p:nvSpPr>
          <p:cNvPr id="5" name="Rectangle 4"/>
          <p:cNvSpPr>
            <a:spLocks noGrp="1" noChangeArrowheads="1"/>
          </p:cNvSpPr>
          <p:nvPr/>
        </p:nvSpPr>
        <p:spPr bwMode="auto">
          <a:xfrm>
            <a:off x="589964" y="101863"/>
            <a:ext cx="87725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lc="http://schemas.openxmlformats.org/drawingml/2006/lockedCanvas" xmlns:o="urn:schemas-microsoft-com:office:office" xmlns:v="urn:schemas-microsoft-com:vml" xmlns:w10="urn:schemas-microsoft-com:office:word" xmlns:w="http://schemas.openxmlformats.org/wordprocessingml/2006/main" xmlns:ma14="http://schemas.microsoft.com/office/mac/drawingml/2011/main" xmlns=""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val="1"/>
            </a:ext>
          </a:extLst>
        </p:spPr>
        <p:txBody>
          <a:bodyPr vert="horz" wrap="square" lIns="82124" tIns="41061" rIns="82124" bIns="41061" numCol="1" anchor="b" anchorCtr="0" compatLnSpc="1">
            <a:prstTxWarp prst="textNoShape">
              <a:avLst/>
            </a:prstTxWarp>
          </a:bodyPr>
          <a:lstStyle/>
          <a:p>
            <a:pPr eaLnBrk="0" fontAlgn="base" hangingPunct="0">
              <a:lnSpc>
                <a:spcPct val="90000"/>
              </a:lnSpc>
              <a:spcAft>
                <a:spcPts val="0"/>
              </a:spcAft>
            </a:pPr>
            <a:r>
              <a:rPr lang="tr-TR" sz="1800" b="1" dirty="0">
                <a:solidFill>
                  <a:srgbClr val="708CA1"/>
                </a:solidFill>
                <a:effectLst/>
                <a:latin typeface="Arial" panose="020B0604020202020204" pitchFamily="34" charset="0"/>
                <a:ea typeface="MS PGothic" panose="020B0600070205080204" pitchFamily="34" charset="-128"/>
                <a:cs typeface="MS PGothic" panose="020B0600070205080204" pitchFamily="34" charset="-128"/>
              </a:rPr>
              <a:t>Veri </a:t>
            </a:r>
            <a:r>
              <a:rPr lang="tr-TR" sz="1800" b="1" dirty="0" err="1">
                <a:solidFill>
                  <a:srgbClr val="708CA1"/>
                </a:solidFill>
                <a:effectLst/>
                <a:latin typeface="Arial" panose="020B0604020202020204" pitchFamily="34" charset="0"/>
                <a:ea typeface="MS PGothic" panose="020B0600070205080204" pitchFamily="34" charset="-128"/>
                <a:cs typeface="MS PGothic" panose="020B0600070205080204" pitchFamily="34" charset="-128"/>
              </a:rPr>
              <a:t>Kapsülleme</a:t>
            </a:r>
            <a:r>
              <a:rPr lang="tr-TR" sz="3200" b="1" dirty="0">
                <a:solidFill>
                  <a:srgbClr val="708CA1"/>
                </a:solidFill>
                <a:effectLst/>
                <a:latin typeface="Arial" panose="020B0604020202020204" pitchFamily="34" charset="0"/>
                <a:ea typeface="MS PGothic" panose="020B0600070205080204" pitchFamily="34" charset="-128"/>
                <a:cs typeface="MS PGothic" panose="020B0600070205080204" pitchFamily="34" charset="-128"/>
              </a:rPr>
              <a:t/>
            </a:r>
            <a:br>
              <a:rPr lang="tr-TR" sz="3200" b="1" dirty="0">
                <a:solidFill>
                  <a:srgbClr val="708CA1"/>
                </a:solidFill>
                <a:effectLst/>
                <a:latin typeface="Arial" panose="020B0604020202020204" pitchFamily="34" charset="0"/>
                <a:ea typeface="MS PGothic" panose="020B0600070205080204" pitchFamily="34" charset="-128"/>
                <a:cs typeface="MS PGothic" panose="020B0600070205080204" pitchFamily="34" charset="-128"/>
              </a:rPr>
            </a:br>
            <a:r>
              <a:rPr lang="tr-TR" sz="3200" b="1" dirty="0">
                <a:solidFill>
                  <a:srgbClr val="708CA1"/>
                </a:solidFill>
                <a:effectLst/>
                <a:latin typeface="Arial" panose="020B0604020202020204" pitchFamily="34" charset="0"/>
                <a:ea typeface="MS PGothic" panose="020B0600070205080204" pitchFamily="34" charset="-128"/>
                <a:cs typeface="MS PGothic" panose="020B0600070205080204" pitchFamily="34" charset="-128"/>
              </a:rPr>
              <a:t>Protokol Veri Üniteleri (</a:t>
            </a:r>
            <a:r>
              <a:rPr lang="tr-TR" sz="3200" b="1" dirty="0" err="1">
                <a:solidFill>
                  <a:srgbClr val="708CA1"/>
                </a:solidFill>
                <a:effectLst/>
                <a:latin typeface="Arial" panose="020B0604020202020204" pitchFamily="34" charset="0"/>
                <a:ea typeface="MS PGothic" panose="020B0600070205080204" pitchFamily="34" charset="-128"/>
                <a:cs typeface="MS PGothic" panose="020B0600070205080204" pitchFamily="34" charset="-128"/>
              </a:rPr>
              <a:t>PDU'lar</a:t>
            </a:r>
            <a:r>
              <a:rPr lang="tr-TR" sz="3200" b="1" dirty="0">
                <a:solidFill>
                  <a:srgbClr val="708CA1"/>
                </a:solidFill>
                <a:effectLst/>
                <a:latin typeface="Arial" panose="020B0604020202020204" pitchFamily="34" charset="0"/>
                <a:ea typeface="MS PGothic" panose="020B0600070205080204" pitchFamily="34" charset="-128"/>
                <a:cs typeface="MS PGothic" panose="020B0600070205080204" pitchFamily="34" charset="-128"/>
              </a:rPr>
              <a:t>)</a:t>
            </a:r>
            <a:endParaRPr lang="tr-TR"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78588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6466" y="212810"/>
            <a:ext cx="9596603" cy="461665"/>
          </a:xfrm>
          <a:prstGeom prst="rect">
            <a:avLst/>
          </a:prstGeom>
        </p:spPr>
        <p:txBody>
          <a:bodyPr wrap="square">
            <a:spAutoFit/>
          </a:bodyPr>
          <a:lstStyle/>
          <a:p>
            <a:r>
              <a:rPr lang="tr-TR" sz="2400" kern="0" dirty="0">
                <a:latin typeface="Calibri" panose="020F0502020204030204" pitchFamily="34" charset="0"/>
                <a:ea typeface="Calibri" panose="020F0502020204030204" pitchFamily="34" charset="0"/>
                <a:cs typeface="Times New Roman" panose="02020603050405020304" pitchFamily="18" charset="0"/>
              </a:rPr>
              <a:t>İleti Gönderme ve Alma Sırasında Protokolün Çalışması</a:t>
            </a:r>
            <a:endParaRPr lang="tr-TR" sz="2400" b="1" dirty="0">
              <a:effectLst/>
              <a:latin typeface="Times New Roman" panose="02020603050405020304" pitchFamily="18" charset="0"/>
              <a:ea typeface="Times New Roman" panose="02020603050405020304" pitchFamily="18" charset="0"/>
            </a:endParaRPr>
          </a:p>
        </p:txBody>
      </p:sp>
      <p:sp>
        <p:nvSpPr>
          <p:cNvPr id="3" name="Rectangle 2"/>
          <p:cNvSpPr>
            <a:spLocks noChangeArrowheads="1"/>
          </p:cNvSpPr>
          <p:nvPr/>
        </p:nvSpPr>
        <p:spPr bwMode="auto">
          <a:xfrm>
            <a:off x="346466" y="107379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pic>
        <p:nvPicPr>
          <p:cNvPr id="2049" name="Resim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6152" y="1530991"/>
            <a:ext cx="5143500" cy="26574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346466" y="5056718"/>
            <a:ext cx="10416609"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İstemci </a:t>
            </a:r>
            <a:r>
              <a:rPr kumimoji="0" lang="tr-TR" altLang="tr-TR"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cisco</a:t>
            </a: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sitesine gitmek istiyor. Veri eklenerek bir alt katmana gönderiliyor. Burada taşıma protokolü (burada </a:t>
            </a:r>
            <a:r>
              <a:rPr kumimoji="0" lang="tr-TR" altLang="tr-TR"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tcp</a:t>
            </a: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ve port bilgisi ekleniyor. Sonra ip bilgisi ekleniyor. Alt katmanda </a:t>
            </a:r>
            <a:r>
              <a:rPr kumimoji="0" lang="tr-TR" altLang="tr-TR"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mac</a:t>
            </a: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adresi (</a:t>
            </a:r>
            <a:r>
              <a:rPr kumimoji="0" lang="tr-TR" altLang="tr-TR"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ethernet</a:t>
            </a: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ekleniyor. Ethernet çerçevesi oluşmuş oluyor. </a:t>
            </a:r>
            <a:endParaRPr kumimoji="0" lang="tr-TR" altLang="tr-TR"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Sunucudan cevap geldiğinde gelen paket </a:t>
            </a:r>
            <a:r>
              <a:rPr kumimoji="0" lang="tr-TR" altLang="tr-TR"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ethernet</a:t>
            </a: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katmanında </a:t>
            </a:r>
            <a:r>
              <a:rPr kumimoji="0" lang="tr-TR" altLang="tr-TR"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mac</a:t>
            </a: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adresi bilgisi atılıyor. Bir üst katmanda ip bir üst katmanda taşıma protokolü de atılıyor ve geriye veri kalmış oluyor. Sonuçta veri olarak </a:t>
            </a:r>
            <a:r>
              <a:rPr kumimoji="0" lang="tr-TR" altLang="tr-TR"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cisco</a:t>
            </a: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sitesi istemci bilgisayarın ekranında gösterilmiş olur.</a:t>
            </a:r>
            <a:endParaRPr kumimoji="0" lang="tr-TR" altLang="tr-TR" sz="2400" b="1" i="0" u="none" strike="noStrike" cap="none" normalizeH="0" baseline="0" dirty="0" smtClean="0">
              <a:ln>
                <a:noFill/>
              </a:ln>
              <a:solidFill>
                <a:schemeClr val="tx1"/>
              </a:solidFill>
              <a:effectLst/>
              <a:ea typeface="Times New Roman" panose="02020603050405020304" pitchFamily="18" charset="0"/>
            </a:endParaRPr>
          </a:p>
        </p:txBody>
      </p:sp>
      <p:sp>
        <p:nvSpPr>
          <p:cNvPr id="6" name="TextBox 5"/>
          <p:cNvSpPr txBox="1"/>
          <p:nvPr/>
        </p:nvSpPr>
        <p:spPr>
          <a:xfrm>
            <a:off x="257082" y="6002037"/>
            <a:ext cx="4887685" cy="923330"/>
          </a:xfrm>
          <a:prstGeom prst="rect">
            <a:avLst/>
          </a:prstGeom>
          <a:noFill/>
        </p:spPr>
        <p:txBody>
          <a:bodyPr wrap="none" rtlCol="0">
            <a:spAutoFit/>
          </a:bodyPr>
          <a:lstStyle/>
          <a:p>
            <a:r>
              <a:rPr lang="tr-TR" dirty="0" smtClean="0">
                <a:hlinkClick r:id="rId3"/>
              </a:rPr>
              <a:t>Animasyon:</a:t>
            </a:r>
          </a:p>
          <a:p>
            <a:r>
              <a:rPr lang="tr-TR" dirty="0" smtClean="0">
                <a:hlinkClick r:id="rId3"/>
              </a:rPr>
              <a:t>https</a:t>
            </a:r>
            <a:r>
              <a:rPr lang="tr-TR" dirty="0">
                <a:hlinkClick r:id="rId3"/>
              </a:rPr>
              <a:t>://</a:t>
            </a:r>
            <a:r>
              <a:rPr lang="tr-TR" dirty="0" smtClean="0">
                <a:hlinkClick r:id="rId3"/>
              </a:rPr>
              <a:t>www.youtube.com/watch?v=Kb4hVvlCx40</a:t>
            </a:r>
            <a:endParaRPr lang="tr-TR" dirty="0" smtClean="0"/>
          </a:p>
          <a:p>
            <a:endParaRPr lang="tr-TR" dirty="0"/>
          </a:p>
        </p:txBody>
      </p:sp>
    </p:spTree>
    <p:extLst>
      <p:ext uri="{BB962C8B-B14F-4D97-AF65-F5344CB8AC3E}">
        <p14:creationId xmlns:p14="http://schemas.microsoft.com/office/powerpoint/2010/main" val="3219845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771787" y="1118041"/>
            <a:ext cx="9974510" cy="1677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100" b="1"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TCP</a:t>
            </a: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Verileri güvenli iletir. Örnek mektubun iadeli </a:t>
            </a:r>
            <a:r>
              <a:rPr kumimoji="0" lang="tr-TR" altLang="tr-TR"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tahütlü</a:t>
            </a: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gönderilmesi</a:t>
            </a:r>
            <a:endParaRPr kumimoji="0" lang="tr-TR" altLang="tr-TR"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Verilerin iletilip iletilmediğini karşı tarafa mutlaka doğrulatıyor. Örneğin bu dosyayı ftp ile gönderiyorum, TCP dosyanın alındığından emin olacaktır. İletilmeyen paketleri tekrar gönderir.</a:t>
            </a:r>
            <a:endParaRPr kumimoji="0" lang="tr-TR" altLang="tr-TR"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1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TCP (taşıma protokolleri) </a:t>
            </a:r>
            <a:r>
              <a:rPr kumimoji="0" lang="tr-TR" altLang="tr-TR" sz="1100" b="1"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nin</a:t>
            </a:r>
            <a:r>
              <a:rPr kumimoji="0" lang="tr-TR" altLang="tr-TR" sz="11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kullanıldığı uygulama protokolleri</a:t>
            </a: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ftp, http uygulama </a:t>
            </a:r>
            <a:r>
              <a:rPr kumimoji="0" lang="tr-TR" altLang="tr-TR"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protokolü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100" b="1"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UDP</a:t>
            </a: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Güvensiz iletir Örnek normal mektup gönderimi </a:t>
            </a:r>
            <a:r>
              <a:rPr kumimoji="0" lang="tr-TR" altLang="tr-TR"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ulaştımı</a:t>
            </a: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ulaşmadı mı bilemezsin.</a:t>
            </a:r>
            <a:endParaRPr kumimoji="0" lang="tr-TR" altLang="tr-TR"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Ses aktarımı, kamera görüntüsünün gönderilmesinde bilgisayar gönderici teslim edilip edilmediğini denetlemiyor, denetlese çok uzun olurdu, aşırı veri yoğunluğuna network trafiği fazla olurdu. İnternette ses, telefon gibi uygulamalarda UDP taşıma protokolü kullanılır.</a:t>
            </a:r>
            <a:endParaRPr kumimoji="0" lang="tr-TR" altLang="tr-TR"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smtClean="0">
              <a:ln>
                <a:noFill/>
              </a:ln>
              <a:solidFill>
                <a:schemeClr val="tx1"/>
              </a:solidFill>
              <a:effectLst/>
              <a:latin typeface="Arial" panose="020B0604020202020204" pitchFamily="34" charset="0"/>
            </a:endParaRPr>
          </a:p>
        </p:txBody>
      </p:sp>
      <p:pic>
        <p:nvPicPr>
          <p:cNvPr id="2049" name="Resim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5554" y="3443790"/>
            <a:ext cx="5476875" cy="28670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771787" y="505235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6" name="TextBox 5"/>
          <p:cNvSpPr txBox="1"/>
          <p:nvPr/>
        </p:nvSpPr>
        <p:spPr>
          <a:xfrm>
            <a:off x="771787" y="178304"/>
            <a:ext cx="2089867" cy="646331"/>
          </a:xfrm>
          <a:prstGeom prst="rect">
            <a:avLst/>
          </a:prstGeom>
          <a:noFill/>
        </p:spPr>
        <p:txBody>
          <a:bodyPr wrap="none" rtlCol="0">
            <a:spAutoFit/>
          </a:bodyPr>
          <a:lstStyle/>
          <a:p>
            <a:r>
              <a:rPr lang="tr-TR" altLang="tr-TR" b="1" i="1" dirty="0">
                <a:latin typeface="Calibri" panose="020F0502020204030204" pitchFamily="34" charset="0"/>
                <a:ea typeface="Calibri" panose="020F0502020204030204" pitchFamily="34" charset="0"/>
                <a:cs typeface="Times New Roman" panose="02020603050405020304" pitchFamily="18" charset="0"/>
              </a:rPr>
              <a:t>Taşıma Protokolleri</a:t>
            </a:r>
            <a:r>
              <a:rPr lang="tr-TR" altLang="tr-TR" dirty="0">
                <a:latin typeface="Calibri" panose="020F0502020204030204" pitchFamily="34" charset="0"/>
                <a:ea typeface="Calibri" panose="020F0502020204030204" pitchFamily="34" charset="0"/>
                <a:cs typeface="Times New Roman" panose="02020603050405020304" pitchFamily="18" charset="0"/>
              </a:rPr>
              <a:t>:</a:t>
            </a:r>
            <a:endParaRPr lang="tr-TR" altLang="tr-TR" sz="1100" dirty="0"/>
          </a:p>
          <a:p>
            <a:endParaRPr lang="tr-TR" dirty="0"/>
          </a:p>
        </p:txBody>
      </p:sp>
    </p:spTree>
    <p:extLst>
      <p:ext uri="{BB962C8B-B14F-4D97-AF65-F5344CB8AC3E}">
        <p14:creationId xmlns:p14="http://schemas.microsoft.com/office/powerpoint/2010/main" val="133580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7751" y="181233"/>
            <a:ext cx="11598876" cy="2975173"/>
          </a:xfrm>
          <a:prstGeom prst="rect">
            <a:avLst/>
          </a:prstGeom>
        </p:spPr>
        <p:txBody>
          <a:bodyPr wrap="square">
            <a:spAutoFit/>
          </a:bodyPr>
          <a:lstStyle/>
          <a:p>
            <a:pPr>
              <a:spcBef>
                <a:spcPts val="1200"/>
              </a:spcBef>
              <a:spcAft>
                <a:spcPts val="750"/>
              </a:spcAft>
            </a:pPr>
            <a:r>
              <a:rPr lang="tr-TR" sz="28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Tcp</a:t>
            </a:r>
            <a:r>
              <a:rPr lang="tr-TR" sz="28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r>
              <a:rPr lang="tr-TR" sz="28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Ip</a:t>
            </a:r>
            <a:r>
              <a:rPr lang="tr-TR" sz="28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Nedir</a:t>
            </a:r>
            <a:r>
              <a:rPr lang="tr-TR" sz="28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a:t>
            </a:r>
          </a:p>
          <a:p>
            <a:pPr>
              <a:spcBef>
                <a:spcPts val="1200"/>
              </a:spcBef>
              <a:spcAft>
                <a:spcPts val="750"/>
              </a:spcAft>
            </a:pPr>
            <a:endParaRPr lang="tr-TR" sz="28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tr-TR" kern="0" dirty="0" smtClean="0">
                <a:latin typeface="Calibri" panose="020F0502020204030204" pitchFamily="34" charset="0"/>
                <a:ea typeface="Calibri" panose="020F0502020204030204" pitchFamily="34" charset="0"/>
                <a:cs typeface="Times New Roman" panose="02020603050405020304" pitchFamily="18" charset="0"/>
              </a:rPr>
              <a:t>TCP/IP </a:t>
            </a:r>
            <a:r>
              <a:rPr lang="tr-TR" kern="0" dirty="0">
                <a:latin typeface="Calibri" panose="020F0502020204030204" pitchFamily="34" charset="0"/>
                <a:ea typeface="Calibri" panose="020F0502020204030204" pitchFamily="34" charset="0"/>
                <a:cs typeface="Times New Roman" panose="02020603050405020304" pitchFamily="18" charset="0"/>
              </a:rPr>
              <a:t>birçok protokolün toplandığı bir protokoller ailesidir. Bu referans modeline en çok kullanılan iki protokolün ismi verilmiştir; TCP (</a:t>
            </a:r>
            <a:r>
              <a:rPr lang="tr-TR" kern="0" dirty="0" err="1">
                <a:latin typeface="Calibri" panose="020F0502020204030204" pitchFamily="34" charset="0"/>
                <a:ea typeface="Calibri" panose="020F0502020204030204" pitchFamily="34" charset="0"/>
                <a:cs typeface="Times New Roman" panose="02020603050405020304" pitchFamily="18" charset="0"/>
              </a:rPr>
              <a:t>Transmission</a:t>
            </a:r>
            <a:r>
              <a:rPr lang="tr-TR" kern="0" dirty="0">
                <a:latin typeface="Calibri" panose="020F0502020204030204" pitchFamily="34" charset="0"/>
                <a:ea typeface="Calibri" panose="020F0502020204030204" pitchFamily="34" charset="0"/>
                <a:cs typeface="Times New Roman" panose="02020603050405020304" pitchFamily="18" charset="0"/>
              </a:rPr>
              <a:t> Control Protocol) ve IP (Internet Protocol). Bu referans modelinde 4 farklı katmanda 15’ten fazla protokol vardır. Veriler bu katmanlar arasında sırasıyla paketlenerek gönderilir, alıcıda ise paketlemenin tersi sırayla teker teker açılarak veri ulaştırılmış olur.</a:t>
            </a:r>
            <a:br>
              <a:rPr lang="tr-TR" kern="0" dirty="0">
                <a:latin typeface="Calibri" panose="020F0502020204030204" pitchFamily="34" charset="0"/>
                <a:ea typeface="Calibri" panose="020F0502020204030204" pitchFamily="34" charset="0"/>
                <a:cs typeface="Times New Roman" panose="02020603050405020304" pitchFamily="18" charset="0"/>
              </a:rPr>
            </a:br>
            <a:r>
              <a:rPr lang="tr-TR" b="1" kern="0" dirty="0" smtClean="0">
                <a:latin typeface="Arial" panose="020B0604020202020204" pitchFamily="34" charset="0"/>
                <a:ea typeface="Calibri" panose="020F0502020204030204" pitchFamily="34" charset="0"/>
              </a:rPr>
              <a:t>►</a:t>
            </a:r>
            <a:r>
              <a:rPr lang="tr-TR" b="1" kern="0" dirty="0">
                <a:latin typeface="Calibri" panose="020F0502020204030204" pitchFamily="34" charset="0"/>
                <a:ea typeface="Calibri" panose="020F0502020204030204" pitchFamily="34" charset="0"/>
                <a:cs typeface="Times New Roman" panose="02020603050405020304" pitchFamily="18" charset="0"/>
              </a:rPr>
              <a:t>Protokol:</a:t>
            </a:r>
            <a:r>
              <a:rPr lang="tr-TR" kern="0" dirty="0">
                <a:latin typeface="Calibri" panose="020F0502020204030204" pitchFamily="34" charset="0"/>
                <a:ea typeface="Calibri" panose="020F0502020204030204" pitchFamily="34" charset="0"/>
                <a:cs typeface="Times New Roman" panose="02020603050405020304" pitchFamily="18" charset="0"/>
              </a:rPr>
              <a:t> Protokoller cihazlar arası iletişimde kullanılan, iletişim kurallarını belirleyen ağ dilleridir. Referans modelinin her katmanda ayrı protokoller görev yapar. Farklı referans modellerinde aynı protokoller çalışabilir.</a:t>
            </a:r>
            <a:endParaRPr lang="tr-TR" sz="4000" b="1" dirty="0">
              <a:effectLst/>
              <a:latin typeface="Times New Roman" panose="02020603050405020304" pitchFamily="18" charset="0"/>
              <a:ea typeface="Times New Roman" panose="02020603050405020304" pitchFamily="18" charset="0"/>
            </a:endParaRPr>
          </a:p>
        </p:txBody>
      </p:sp>
      <p:sp>
        <p:nvSpPr>
          <p:cNvPr id="2" name="Rectangle 2"/>
          <p:cNvSpPr>
            <a:spLocks noChangeArrowheads="1"/>
          </p:cNvSpPr>
          <p:nvPr/>
        </p:nvSpPr>
        <p:spPr bwMode="auto">
          <a:xfrm>
            <a:off x="337751" y="4679666"/>
            <a:ext cx="6755026"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100" b="1" i="1"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Broadcast </a:t>
            </a:r>
            <a:r>
              <a:rPr kumimoji="0" lang="tr-TR" altLang="tr-TR" sz="11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kumimoji="0" lang="tr-TR" altLang="tr-TR" sz="11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Ağa bağlı tüm uçlara paketin gönderildiği bir paket ulaştırma </a:t>
            </a:r>
            <a:r>
              <a:rPr kumimoji="0" lang="tr-TR" altLang="tr-TR" sz="11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sistemidir.Paketi</a:t>
            </a:r>
            <a:r>
              <a:rPr kumimoji="0" lang="tr-TR" altLang="tr-TR" sz="11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o networkteki </a:t>
            </a:r>
            <a:r>
              <a:rPr kumimoji="0" lang="tr-TR" altLang="tr-TR" sz="1100" b="0" i="0" u="none" strike="noStrike" cap="none" normalizeH="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kumimoji="0" lang="tr-TR" altLang="tr-TR" sz="11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tüm cihazlara ulaştırır. Broadcast kelime anlamı, yayın demektir.</a:t>
            </a:r>
            <a:endParaRPr kumimoji="0" lang="tr-TR" altLang="tr-TR"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100" b="1" i="1"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Multicast  </a:t>
            </a:r>
            <a:r>
              <a:rPr kumimoji="0" lang="tr-TR" altLang="tr-TR" sz="11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kumimoji="0" lang="tr-TR" altLang="tr-TR" sz="11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Paketin networkteki belli bir gruba gitmesidir.</a:t>
            </a:r>
            <a:endParaRPr kumimoji="0" lang="tr-TR" altLang="tr-TR"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100" b="1" i="1"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Unicast</a:t>
            </a:r>
            <a:r>
              <a:rPr kumimoji="0" lang="tr-TR" altLang="tr-TR" sz="1100" b="1" i="1"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kumimoji="0" lang="tr-TR" altLang="tr-TR" sz="11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kumimoji="0" lang="tr-TR" altLang="tr-TR" sz="11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Tek bir cihaza bir mesajı ulaştırma tekniğidir.</a:t>
            </a:r>
            <a:endParaRPr kumimoji="0" lang="tr-TR" altLang="tr-TR"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smtClean="0">
              <a:ln>
                <a:noFill/>
              </a:ln>
              <a:solidFill>
                <a:schemeClr val="tx1"/>
              </a:solidFill>
              <a:effectLst/>
              <a:latin typeface="Arial" panose="020B0604020202020204" pitchFamily="34" charset="0"/>
            </a:endParaRPr>
          </a:p>
        </p:txBody>
      </p:sp>
      <p:pic>
        <p:nvPicPr>
          <p:cNvPr id="1025" name="Resim 1" descr="unicast-boardcast-multic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9941" y="3156406"/>
            <a:ext cx="4029075" cy="3581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654341" y="74864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4" name="TextBox 3"/>
          <p:cNvSpPr txBox="1"/>
          <p:nvPr/>
        </p:nvSpPr>
        <p:spPr>
          <a:xfrm>
            <a:off x="337751" y="3524157"/>
            <a:ext cx="3058338" cy="400110"/>
          </a:xfrm>
          <a:prstGeom prst="rect">
            <a:avLst/>
          </a:prstGeom>
          <a:noFill/>
        </p:spPr>
        <p:txBody>
          <a:bodyPr wrap="none" rtlCol="0">
            <a:spAutoFit/>
          </a:bodyPr>
          <a:lstStyle/>
          <a:p>
            <a:r>
              <a:rPr lang="tr-TR" sz="2000" b="1" dirty="0" smtClean="0"/>
              <a:t>Mesaj Teslimat Seçenekleri</a:t>
            </a:r>
            <a:endParaRPr lang="tr-TR" sz="2000" b="1" dirty="0"/>
          </a:p>
        </p:txBody>
      </p:sp>
    </p:spTree>
    <p:extLst>
      <p:ext uri="{BB962C8B-B14F-4D97-AF65-F5344CB8AC3E}">
        <p14:creationId xmlns:p14="http://schemas.microsoft.com/office/powerpoint/2010/main" val="3676812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883" y="1886810"/>
            <a:ext cx="11975215" cy="2585323"/>
          </a:xfrm>
          <a:prstGeom prst="rect">
            <a:avLst/>
          </a:prstGeom>
        </p:spPr>
        <p:txBody>
          <a:bodyPr wrap="square">
            <a:spAutoFit/>
          </a:bodyPr>
          <a:lstStyle/>
          <a:p>
            <a:pPr fontAlgn="base"/>
            <a:r>
              <a:rPr lang="tr-TR" b="1" dirty="0"/>
              <a:t>OSI (Open </a:t>
            </a:r>
            <a:r>
              <a:rPr lang="tr-TR" b="1" dirty="0" err="1"/>
              <a:t>Systems</a:t>
            </a:r>
            <a:r>
              <a:rPr lang="tr-TR" b="1" dirty="0"/>
              <a:t> </a:t>
            </a:r>
            <a:r>
              <a:rPr lang="tr-TR" b="1" dirty="0" err="1"/>
              <a:t>Interconnections</a:t>
            </a:r>
            <a:r>
              <a:rPr lang="tr-TR" b="1" dirty="0"/>
              <a:t>) Modeli</a:t>
            </a:r>
            <a:endParaRPr lang="tr-TR" dirty="0"/>
          </a:p>
          <a:p>
            <a:pPr fontAlgn="base"/>
            <a:r>
              <a:rPr lang="tr-TR" dirty="0"/>
              <a:t>Üreticilerin kendi kafalarına göre bilgisayar malzemesi üretip, ürettikleri donanımın sadece kendi ürettikleri ürünlerle uyumlu olması tüketicilerin hangi marka ile başlarsa ilave ürünlerin hep o markadan olmasını gerektiriyordu ve üreticiler tüketiciye istedikleri gibi fiyat uygulaması neticesinde ve zamanla networklerin büyümesi hatta birbirine bağlanabilme gereksinimi bir standardın ortaya çıkmasını gerektirdi. Bu nedenle ISO (International Standard </a:t>
            </a:r>
            <a:r>
              <a:rPr lang="tr-TR" dirty="0" err="1"/>
              <a:t>Organization</a:t>
            </a:r>
            <a:r>
              <a:rPr lang="tr-TR" dirty="0"/>
              <a:t>) Uluslararası standartlar organizasyonu mevcut ağ yapılarını inceleyerek 1984 yılında OSI referans modelini geliştirmiştir. Bu tarihten itibaren donanım ve yazılım üretici firmaları OSI </a:t>
            </a:r>
            <a:r>
              <a:rPr lang="tr-TR" dirty="0" err="1"/>
              <a:t>standartına</a:t>
            </a:r>
            <a:r>
              <a:rPr lang="tr-TR" dirty="0"/>
              <a:t> uygun ürünler üretmeye başlamıştır. Bu sayede farklı markalarda üretilmiş ürünler networkler üzerinden birbirileri ile uyumlu hale gelerek haberleşebilmişlerdir.</a:t>
            </a:r>
          </a:p>
          <a:p>
            <a:r>
              <a:rPr lang="tr-TR" dirty="0" smtClean="0">
                <a:solidFill>
                  <a:srgbClr val="222222"/>
                </a:solidFill>
                <a:latin typeface="arial" panose="020B0604020202020204" pitchFamily="34" charset="0"/>
              </a:rPr>
              <a:t>Bu </a:t>
            </a:r>
            <a:r>
              <a:rPr lang="tr-TR" dirty="0">
                <a:solidFill>
                  <a:srgbClr val="222222"/>
                </a:solidFill>
                <a:latin typeface="arial" panose="020B0604020202020204" pitchFamily="34" charset="0"/>
              </a:rPr>
              <a:t>modelle, ağ farkındalığına sahip cihazlarda çalışan uygulamaların birbirleriyle nasıl iletişim kuracakları tanımlanır.</a:t>
            </a:r>
            <a:endParaRPr lang="tr-TR" dirty="0"/>
          </a:p>
        </p:txBody>
      </p:sp>
      <p:sp>
        <p:nvSpPr>
          <p:cNvPr id="4" name="TextBox 3"/>
          <p:cNvSpPr txBox="1"/>
          <p:nvPr/>
        </p:nvSpPr>
        <p:spPr>
          <a:xfrm>
            <a:off x="356828" y="181232"/>
            <a:ext cx="11027864" cy="461665"/>
          </a:xfrm>
          <a:prstGeom prst="rect">
            <a:avLst/>
          </a:prstGeom>
          <a:noFill/>
        </p:spPr>
        <p:txBody>
          <a:bodyPr wrap="square" rtlCol="0">
            <a:spAutoFit/>
          </a:bodyPr>
          <a:lstStyle/>
          <a:p>
            <a:r>
              <a:rPr lang="tr-TR" sz="2400" b="1" dirty="0" smtClean="0"/>
              <a:t>İletişim / Ağ Modelleri (TCP/IP ve OSI) – Bilgisayarlar arası iletişim modelleri</a:t>
            </a:r>
            <a:endParaRPr lang="tr-TR" sz="2400" b="1" dirty="0"/>
          </a:p>
        </p:txBody>
      </p:sp>
    </p:spTree>
    <p:extLst>
      <p:ext uri="{BB962C8B-B14F-4D97-AF65-F5344CB8AC3E}">
        <p14:creationId xmlns:p14="http://schemas.microsoft.com/office/powerpoint/2010/main" val="723851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Work\CIE105259_Netacad Team\ITN course\bugfixing\TR\ITN_instructorPPT_Chapter3_Page21_need to be localized.jpg"/>
          <p:cNvPicPr/>
          <p:nvPr/>
        </p:nvPicPr>
        <p:blipFill>
          <a:blip r:embed="rId2">
            <a:extLst>
              <a:ext uri="{28A0092B-C50C-407E-A947-70E740481C1C}">
                <a14:useLocalDpi xmlns:a14="http://schemas.microsoft.com/office/drawing/2010/main" val="0"/>
              </a:ext>
            </a:extLst>
          </a:blip>
          <a:srcRect/>
          <a:stretch>
            <a:fillRect/>
          </a:stretch>
        </p:blipFill>
        <p:spPr bwMode="auto">
          <a:xfrm>
            <a:off x="440508" y="0"/>
            <a:ext cx="4473575" cy="5557520"/>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1"/>
          <p:cNvPicPr/>
          <p:nvPr/>
        </p:nvPicPr>
        <p:blipFill>
          <a:blip r:embed="rId3">
            <a:extLst>
              <a:ext uri="{28A0092B-C50C-407E-A947-70E740481C1C}">
                <a14:useLocalDpi xmlns:a14="http://schemas.microsoft.com/office/drawing/2010/main" val="0"/>
              </a:ext>
            </a:extLst>
          </a:blip>
          <a:stretch>
            <a:fillRect/>
          </a:stretch>
        </p:blipFill>
        <p:spPr bwMode="auto">
          <a:xfrm>
            <a:off x="5341002" y="562234"/>
            <a:ext cx="5760720" cy="3966845"/>
          </a:xfrm>
          <a:prstGeom prst="rect">
            <a:avLst/>
          </a:prstGeom>
          <a:noFill/>
          <a:ln>
            <a:noFill/>
          </a:ln>
          <a:extLst>
            <a:ext uri="{FAA26D3D-D897-4be2-8F04-BA451C77F1D7}">
              <ma14:placeholderFlag xmlns:lc="http://schemas.openxmlformats.org/drawingml/2006/lockedCanvas" xmlns:o="urn:schemas-microsoft-com:office:office" xmlns:v="urn:schemas-microsoft-com:vml" xmlns:w10="urn:schemas-microsoft-com:office:word" xmlns:w="http://schemas.openxmlformats.org/wordprocessingml/2006/main" xmlns:ma14="http://schemas.microsoft.com/office/mac/drawingml/2011/main" xmlns=""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val="1"/>
            </a:ext>
          </a:extLst>
        </p:spPr>
      </p:pic>
      <p:sp>
        <p:nvSpPr>
          <p:cNvPr id="7" name="TextBox 6"/>
          <p:cNvSpPr txBox="1"/>
          <p:nvPr/>
        </p:nvSpPr>
        <p:spPr>
          <a:xfrm>
            <a:off x="6021859" y="4769708"/>
            <a:ext cx="3099118" cy="646331"/>
          </a:xfrm>
          <a:prstGeom prst="rect">
            <a:avLst/>
          </a:prstGeom>
          <a:noFill/>
        </p:spPr>
        <p:txBody>
          <a:bodyPr wrap="none" rtlCol="0">
            <a:spAutoFit/>
          </a:bodyPr>
          <a:lstStyle/>
          <a:p>
            <a:r>
              <a:rPr lang="tr-TR" dirty="0" smtClean="0">
                <a:hlinkClick r:id="rId4"/>
              </a:rPr>
              <a:t>Animasyon:</a:t>
            </a:r>
          </a:p>
          <a:p>
            <a:r>
              <a:rPr lang="tr-TR" dirty="0" smtClean="0">
                <a:hlinkClick r:id="rId4"/>
              </a:rPr>
              <a:t>https</a:t>
            </a:r>
            <a:r>
              <a:rPr lang="tr-TR" dirty="0">
                <a:hlinkClick r:id="rId4"/>
              </a:rPr>
              <a:t>://</a:t>
            </a:r>
            <a:r>
              <a:rPr lang="tr-TR" dirty="0" smtClean="0">
                <a:hlinkClick r:id="rId4"/>
              </a:rPr>
              <a:t>youtu.be/Ywxa1pzgC2E</a:t>
            </a:r>
            <a:endParaRPr lang="tr-TR" b="1" dirty="0"/>
          </a:p>
        </p:txBody>
      </p:sp>
    </p:spTree>
    <p:extLst>
      <p:ext uri="{BB962C8B-B14F-4D97-AF65-F5344CB8AC3E}">
        <p14:creationId xmlns:p14="http://schemas.microsoft.com/office/powerpoint/2010/main" val="1150003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22" descr="http://3.bp.blogspot.com/-4hYATqnbn0w/VqhwrWmDM1I/AAAAAAAAASc/DZMyZPQrBx0/s1600/tcp.jpg"/>
          <p:cNvPicPr/>
          <p:nvPr/>
        </p:nvPicPr>
        <p:blipFill>
          <a:blip r:embed="rId2">
            <a:extLst>
              <a:ext uri="{28A0092B-C50C-407E-A947-70E740481C1C}">
                <a14:useLocalDpi xmlns:a14="http://schemas.microsoft.com/office/drawing/2010/main" val="0"/>
              </a:ext>
            </a:extLst>
          </a:blip>
          <a:srcRect/>
          <a:stretch>
            <a:fillRect/>
          </a:stretch>
        </p:blipFill>
        <p:spPr bwMode="auto">
          <a:xfrm>
            <a:off x="3208851" y="907382"/>
            <a:ext cx="5760720" cy="2637790"/>
          </a:xfrm>
          <a:prstGeom prst="rect">
            <a:avLst/>
          </a:prstGeom>
          <a:noFill/>
          <a:ln>
            <a:noFill/>
          </a:ln>
        </p:spPr>
      </p:pic>
      <p:pic>
        <p:nvPicPr>
          <p:cNvPr id="3" name="Resim 23" descr="osi tcp/ip ile ilgili görsel sonucu"/>
          <p:cNvPicPr/>
          <p:nvPr/>
        </p:nvPicPr>
        <p:blipFill>
          <a:blip r:embed="rId3">
            <a:extLst>
              <a:ext uri="{28A0092B-C50C-407E-A947-70E740481C1C}">
                <a14:useLocalDpi xmlns:a14="http://schemas.microsoft.com/office/drawing/2010/main" val="0"/>
              </a:ext>
            </a:extLst>
          </a:blip>
          <a:srcRect/>
          <a:stretch>
            <a:fillRect/>
          </a:stretch>
        </p:blipFill>
        <p:spPr bwMode="auto">
          <a:xfrm>
            <a:off x="3208851" y="3586566"/>
            <a:ext cx="5927775" cy="3271434"/>
          </a:xfrm>
          <a:prstGeom prst="rect">
            <a:avLst/>
          </a:prstGeom>
          <a:noFill/>
          <a:ln>
            <a:noFill/>
          </a:ln>
        </p:spPr>
      </p:pic>
    </p:spTree>
    <p:extLst>
      <p:ext uri="{BB962C8B-B14F-4D97-AF65-F5344CB8AC3E}">
        <p14:creationId xmlns:p14="http://schemas.microsoft.com/office/powerpoint/2010/main" val="1482173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2"/>
          <p:cNvPicPr/>
          <p:nvPr/>
        </p:nvPicPr>
        <p:blipFill>
          <a:blip r:embed="rId2" cstate="email">
            <a:extLst>
              <a:ext uri="{28A0092B-C50C-407E-A947-70E740481C1C}">
                <a14:useLocalDpi xmlns:a14="http://schemas.microsoft.com/office/drawing/2010/main" val="0"/>
              </a:ext>
            </a:extLst>
          </a:blip>
          <a:stretch>
            <a:fillRect/>
          </a:stretch>
        </p:blipFill>
        <p:spPr bwMode="auto">
          <a:xfrm>
            <a:off x="2400094" y="909064"/>
            <a:ext cx="5760720" cy="4812030"/>
          </a:xfrm>
          <a:prstGeom prst="rect">
            <a:avLst/>
          </a:prstGeom>
          <a:noFill/>
          <a:ln>
            <a:noFill/>
          </a:ln>
          <a:extLst>
            <a:ext uri="{FAA26D3D-D897-4be2-8F04-BA451C77F1D7}">
              <ma14:placeholderFlag xmlns:lc="http://schemas.openxmlformats.org/drawingml/2006/lockedCanvas" xmlns:o="urn:schemas-microsoft-com:office:office" xmlns:v="urn:schemas-microsoft-com:vml" xmlns:w10="urn:schemas-microsoft-com:office:word" xmlns:w="http://schemas.openxmlformats.org/wordprocessingml/2006/main" xmlns:ma14="http://schemas.microsoft.com/office/mac/drawingml/2011/main" xmlns=""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val="1"/>
            </a:ext>
          </a:extLst>
        </p:spPr>
      </p:pic>
    </p:spTree>
    <p:extLst>
      <p:ext uri="{BB962C8B-B14F-4D97-AF65-F5344CB8AC3E}">
        <p14:creationId xmlns:p14="http://schemas.microsoft.com/office/powerpoint/2010/main" val="3534129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Resim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0469" y="3238423"/>
            <a:ext cx="5105400" cy="31051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5"/>
          <p:cNvSpPr>
            <a:spLocks noChangeArrowheads="1"/>
          </p:cNvSpPr>
          <p:nvPr/>
        </p:nvSpPr>
        <p:spPr bwMode="auto">
          <a:xfrm>
            <a:off x="310392" y="547551"/>
            <a:ext cx="10857459"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TCP/IP 4 katmandır, OSI </a:t>
            </a:r>
            <a:r>
              <a:rPr kumimoji="0" lang="tr-TR" altLang="tr-TR"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moedeli</a:t>
            </a: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ise 7 katmandır.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100" b="1"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Uygulama katmanı</a:t>
            </a: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http, </a:t>
            </a:r>
            <a:r>
              <a:rPr kumimoji="0" lang="tr-TR" altLang="tr-TR"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smtp</a:t>
            </a: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tr-TR" altLang="tr-TR"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dns</a:t>
            </a: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tr-TR" altLang="tr-TR"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dhcp</a:t>
            </a: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ftp </a:t>
            </a:r>
            <a:endParaRPr kumimoji="0" lang="tr-TR" altLang="tr-TR"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100" b="1"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Sunum katmanı</a:t>
            </a: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verilerin şifrelenmesi verilerin formatı ile ilgili, </a:t>
            </a:r>
            <a:r>
              <a:rPr kumimoji="0" lang="tr-TR" altLang="tr-TR"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jpg</a:t>
            </a: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tr-TR" altLang="tr-TR"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avi</a:t>
            </a:r>
            <a:endParaRPr kumimoji="0" lang="tr-TR" altLang="tr-TR"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100" b="1"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Oturum katmanı</a:t>
            </a: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Kullanıcılar ile </a:t>
            </a:r>
            <a:r>
              <a:rPr kumimoji="0" lang="tr-TR" altLang="tr-TR"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pc</a:t>
            </a: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arasında oturum kurulmasını ve arada bir bağlantı sağlanması sağlar.</a:t>
            </a:r>
            <a:endParaRPr kumimoji="0" lang="tr-TR" altLang="tr-TR"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100" b="1"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Taşıma katmanı</a:t>
            </a: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Veri yukarıdan üsteki üç katmandan gelen veri, hedef port ve kaynak port gibi veriler ekleniyor, örneğin ftp için 21, http bir web sayfasına bağlanacaksa 80 gibi... TCP/</a:t>
            </a:r>
            <a:r>
              <a:rPr kumimoji="0" lang="tr-TR" altLang="tr-TR"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udp</a:t>
            </a:r>
            <a:endParaRPr kumimoji="0" lang="tr-TR" altLang="tr-TR"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100" b="1"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Ağ katmanı</a:t>
            </a: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Hedef ip ve kaynak ip bilgileri ekleniyor.ipv4,ipv6,nat gibi ağ protokolleri ekleniyor.</a:t>
            </a:r>
            <a:endParaRPr kumimoji="0" lang="tr-TR" altLang="tr-TR"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100" b="1"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Veri bağı katmanı</a:t>
            </a: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hedef </a:t>
            </a:r>
            <a:r>
              <a:rPr kumimoji="0" lang="tr-TR" altLang="tr-TR"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mac</a:t>
            </a: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ve kaynak </a:t>
            </a:r>
            <a:r>
              <a:rPr kumimoji="0" lang="tr-TR" altLang="tr-TR"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mac</a:t>
            </a: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adresi ekleniyor. </a:t>
            </a:r>
            <a:r>
              <a:rPr kumimoji="0" lang="tr-TR" altLang="tr-TR"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Arayüz</a:t>
            </a: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kartları </a:t>
            </a:r>
            <a:r>
              <a:rPr kumimoji="0" lang="tr-TR" altLang="tr-TR"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wifi</a:t>
            </a: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tr-TR" altLang="tr-TR"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wan,wlan</a:t>
            </a: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gibi cihazların bilgileri ekleniyor.  </a:t>
            </a:r>
          </a:p>
          <a:p>
            <a:pPr marL="0" marR="0" lvl="0" indent="0" algn="l" defTabSz="914400" rtl="0" eaLnBrk="0" fontAlgn="base" latinLnBrk="0" hangingPunct="0">
              <a:lnSpc>
                <a:spcPct val="100000"/>
              </a:lnSpc>
              <a:spcBef>
                <a:spcPct val="0"/>
              </a:spcBef>
              <a:spcAft>
                <a:spcPct val="0"/>
              </a:spcAft>
              <a:buClrTx/>
              <a:buSzTx/>
              <a:buFontTx/>
              <a:buNone/>
              <a:tabLst/>
            </a:pPr>
            <a:r>
              <a:rPr lang="tr-TR" altLang="tr-TR" sz="1100" dirty="0">
                <a:latin typeface="Calibri" panose="020F0502020204030204" pitchFamily="34" charset="0"/>
                <a:ea typeface="Calibri" panose="020F0502020204030204" pitchFamily="34" charset="0"/>
                <a:cs typeface="Times New Roman" panose="02020603050405020304" pitchFamily="18" charset="0"/>
              </a:rPr>
              <a:t>	</a:t>
            </a: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Eğer iç </a:t>
            </a:r>
            <a:r>
              <a:rPr kumimoji="0" lang="tr-TR" altLang="tr-TR"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netwok</a:t>
            </a: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(lan da ise) kendi networkümüzde isek hedef ve kaynak </a:t>
            </a:r>
            <a:r>
              <a:rPr kumimoji="0" lang="tr-TR" altLang="tr-TR"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mac</a:t>
            </a: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adresi ağdaki bilgisayarların </a:t>
            </a:r>
            <a:r>
              <a:rPr kumimoji="0" lang="tr-TR" altLang="tr-TR"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mac</a:t>
            </a: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adresleridir. </a:t>
            </a:r>
          </a:p>
          <a:p>
            <a:pPr marL="0" marR="0" lvl="0" indent="0" algn="l" defTabSz="914400" rtl="0" eaLnBrk="0" fontAlgn="base" latinLnBrk="0" hangingPunct="0">
              <a:lnSpc>
                <a:spcPct val="100000"/>
              </a:lnSpc>
              <a:spcBef>
                <a:spcPct val="0"/>
              </a:spcBef>
              <a:spcAft>
                <a:spcPct val="0"/>
              </a:spcAft>
              <a:buClrTx/>
              <a:buSzTx/>
              <a:buFontTx/>
              <a:buNone/>
              <a:tabLst/>
            </a:pPr>
            <a:r>
              <a:rPr lang="tr-TR" altLang="tr-TR" sz="1100" dirty="0">
                <a:latin typeface="Calibri" panose="020F0502020204030204" pitchFamily="34" charset="0"/>
                <a:ea typeface="Calibri" panose="020F0502020204030204" pitchFamily="34" charset="0"/>
                <a:cs typeface="Times New Roman" panose="02020603050405020304" pitchFamily="18" charset="0"/>
              </a:rPr>
              <a:t>	</a:t>
            </a: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Ama hedef google.com ise yani dış ağda ise </a:t>
            </a:r>
            <a:r>
              <a:rPr kumimoji="0" lang="tr-TR" altLang="tr-TR"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hef</a:t>
            </a: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tr-TR" altLang="tr-TR"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mac</a:t>
            </a: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adresi </a:t>
            </a:r>
            <a:r>
              <a:rPr kumimoji="0" lang="tr-TR" altLang="tr-TR"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google</a:t>
            </a: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tr-TR" altLang="tr-TR"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serverinın</a:t>
            </a: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tr-TR" altLang="tr-TR"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mac</a:t>
            </a: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adresi değildir. Ağ geçidinin </a:t>
            </a:r>
            <a:r>
              <a:rPr kumimoji="0" lang="tr-TR" altLang="tr-TR"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mac</a:t>
            </a: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adresidir. </a:t>
            </a:r>
            <a:r>
              <a:rPr kumimoji="0" lang="tr-TR" altLang="tr-TR"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Router</a:t>
            </a: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/modem ilgili yere iletir zaten.</a:t>
            </a:r>
            <a:endParaRPr kumimoji="0" lang="tr-TR" altLang="tr-TR"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100" b="1"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Fiziksel katman</a:t>
            </a: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Veri </a:t>
            </a:r>
            <a:r>
              <a:rPr kumimoji="0" lang="tr-TR" altLang="tr-TR"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ethernet</a:t>
            </a: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kartından modeme  kablo üzerin modeme gidiyor, oradan örnek olarak cisco.com </a:t>
            </a:r>
            <a:r>
              <a:rPr kumimoji="0" lang="tr-TR" altLang="tr-TR"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amerikaya</a:t>
            </a: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gidiyor.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Analog sinyallere dönüştürülerek kablolar üzerinde  (bakır kablolarda </a:t>
            </a:r>
            <a:r>
              <a:rPr kumimoji="0" lang="tr-TR" altLang="tr-TR"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elektirik</a:t>
            </a: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fiber kablolarda ışık sinyalleri şeklinde analog sinyallere dönüştürülerek </a:t>
            </a:r>
            <a:r>
              <a:rPr kumimoji="0" lang="tr-TR" altLang="tr-TR"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amerikaya</a:t>
            </a: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ulaşıyor.) </a:t>
            </a:r>
          </a:p>
          <a:p>
            <a:pPr marL="0" marR="0" lvl="0" indent="0" algn="l" defTabSz="914400" rtl="0" eaLnBrk="0" fontAlgn="base" latinLnBrk="0" hangingPunct="0">
              <a:lnSpc>
                <a:spcPct val="100000"/>
              </a:lnSpc>
              <a:spcBef>
                <a:spcPct val="0"/>
              </a:spcBef>
              <a:spcAft>
                <a:spcPct val="0"/>
              </a:spcAft>
              <a:buClrTx/>
              <a:buSzTx/>
              <a:buFontTx/>
              <a:buNone/>
              <a:tabLst/>
            </a:pPr>
            <a:r>
              <a:rPr lang="tr-TR" altLang="tr-TR" sz="1100" dirty="0">
                <a:latin typeface="Calibri" panose="020F0502020204030204" pitchFamily="34" charset="0"/>
                <a:ea typeface="Calibri" panose="020F0502020204030204" pitchFamily="34" charset="0"/>
                <a:cs typeface="Times New Roman" panose="02020603050405020304" pitchFamily="18" charset="0"/>
              </a:rPr>
              <a:t>	</a:t>
            </a: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karşıda tekrar sıfır bir şeklinde dijital sinyallere çevrilir.</a:t>
            </a:r>
            <a:endParaRPr kumimoji="0" lang="tr-TR" altLang="tr-TR"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Tüm yukarıda yapılan işleme </a:t>
            </a:r>
            <a:r>
              <a:rPr kumimoji="0" lang="tr-TR" altLang="tr-TR"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kapsülleme</a:t>
            </a: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denir. Karşıya gittiğinde kapsül çözülüyor yani tersi </a:t>
            </a:r>
            <a:r>
              <a:rPr kumimoji="0" lang="tr-TR" altLang="tr-TR"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dekapülleme</a:t>
            </a: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yapılır.</a:t>
            </a:r>
            <a:endParaRPr kumimoji="0" lang="tr-TR" altLang="tr-TR"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Örnek:</a:t>
            </a:r>
            <a:endParaRPr kumimoji="0" lang="tr-TR" altLang="tr-TR"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6"/>
          <p:cNvSpPr>
            <a:spLocks noChangeArrowheads="1"/>
          </p:cNvSpPr>
          <p:nvPr/>
        </p:nvSpPr>
        <p:spPr bwMode="auto">
          <a:xfrm>
            <a:off x="2080469" y="35623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5" name="Rectangle 7"/>
          <p:cNvSpPr>
            <a:spLocks noChangeArrowheads="1"/>
          </p:cNvSpPr>
          <p:nvPr/>
        </p:nvSpPr>
        <p:spPr bwMode="auto">
          <a:xfrm>
            <a:off x="2080469" y="66389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6" name="Rectangle 8"/>
          <p:cNvSpPr>
            <a:spLocks noChangeArrowheads="1"/>
          </p:cNvSpPr>
          <p:nvPr/>
        </p:nvSpPr>
        <p:spPr bwMode="auto">
          <a:xfrm>
            <a:off x="2080469" y="90582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7" name="Rectangle 9"/>
          <p:cNvSpPr>
            <a:spLocks noChangeArrowheads="1"/>
          </p:cNvSpPr>
          <p:nvPr/>
        </p:nvSpPr>
        <p:spPr bwMode="auto">
          <a:xfrm>
            <a:off x="2080469" y="10896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2876089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6"/>
          <p:cNvPicPr>
            <a:picLocks noChangeAspect="1" noChangeArrowheads="1"/>
          </p:cNvPicPr>
          <p:nvPr/>
        </p:nvPicPr>
        <p:blipFill>
          <a:blip r:embed="rId2">
            <a:extLst>
              <a:ext uri="{28A0092B-C50C-407E-A947-70E740481C1C}">
                <a14:useLocalDpi xmlns:a14="http://schemas.microsoft.com/office/drawing/2010/main" val="0"/>
              </a:ext>
            </a:extLst>
          </a:blip>
          <a:srcRect r="2235"/>
          <a:stretch>
            <a:fillRect/>
          </a:stretch>
        </p:blipFill>
        <p:spPr bwMode="auto">
          <a:xfrm>
            <a:off x="2173804" y="2974362"/>
            <a:ext cx="5029200" cy="1962150"/>
          </a:xfrm>
          <a:prstGeom prst="rect">
            <a:avLst/>
          </a:prstGeom>
          <a:noFill/>
          <a:extLst>
            <a:ext uri="{909E8E84-426E-40DD-AFC4-6F175D3DCCD1}">
              <a14:hiddenFill xmlns:a14="http://schemas.microsoft.com/office/drawing/2010/main">
                <a:solidFill>
                  <a:srgbClr val="FFFFFF"/>
                </a:solidFill>
              </a14:hiddenFill>
            </a:ext>
          </a:extLst>
        </p:spPr>
      </p:pic>
      <p:pic>
        <p:nvPicPr>
          <p:cNvPr id="3" name="Resim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3804" y="62213"/>
            <a:ext cx="5048250" cy="2619375"/>
          </a:xfrm>
          <a:prstGeom prst="rect">
            <a:avLst/>
          </a:prstGeom>
          <a:noFill/>
          <a:extLst>
            <a:ext uri="{909E8E84-426E-40DD-AFC4-6F175D3DCCD1}">
              <a14:hiddenFill xmlns:a14="http://schemas.microsoft.com/office/drawing/2010/main">
                <a:solidFill>
                  <a:srgbClr val="FFFFFF"/>
                </a:solidFill>
              </a14:hiddenFill>
            </a:ext>
          </a:extLst>
        </p:spPr>
      </p:pic>
      <p:pic>
        <p:nvPicPr>
          <p:cNvPr id="4" name="Resim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3804" y="5229286"/>
            <a:ext cx="5753100" cy="138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600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ChangeArrowheads="1"/>
          </p:cNvSpPr>
          <p:nvPr/>
        </p:nvSpPr>
        <p:spPr bwMode="auto">
          <a:xfrm>
            <a:off x="383445" y="474826"/>
            <a:ext cx="4205031"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lc="http://schemas.openxmlformats.org/drawingml/2006/lockedCanvas" xmlns:o="urn:schemas-microsoft-com:office:office" xmlns:v="urn:schemas-microsoft-com:vml" xmlns:w10="urn:schemas-microsoft-com:office:word" xmlns:w="http://schemas.openxmlformats.org/wordprocessingml/2006/main" xmlns:ma14="http://schemas.microsoft.com/office/mac/drawingml/2011/main" xmlns=""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val="1"/>
            </a:ext>
          </a:extLst>
        </p:spPr>
        <p:txBody>
          <a:bodyPr vert="horz" wrap="square" lIns="82124" tIns="41061" rIns="82124" bIns="41061" numCol="1" anchor="b" anchorCtr="0" compatLnSpc="1">
            <a:prstTxWarp prst="textNoShape">
              <a:avLst/>
            </a:prstTxWarp>
          </a:bodyPr>
          <a:lstStyle/>
          <a:p>
            <a:pPr eaLnBrk="0" fontAlgn="base" hangingPunct="0">
              <a:lnSpc>
                <a:spcPct val="90000"/>
              </a:lnSpc>
              <a:spcAft>
                <a:spcPts val="0"/>
              </a:spcAft>
            </a:pPr>
            <a:r>
              <a:rPr lang="tr-TR" sz="1800" b="1" dirty="0">
                <a:solidFill>
                  <a:srgbClr val="708CA1"/>
                </a:solidFill>
                <a:effectLst/>
                <a:latin typeface="Arial" panose="020B0604020202020204" pitchFamily="34" charset="0"/>
                <a:ea typeface="MS PGothic" panose="020B0600070205080204" pitchFamily="34" charset="-128"/>
                <a:cs typeface="MS PGothic" panose="020B0600070205080204" pitchFamily="34" charset="-128"/>
              </a:rPr>
              <a:t>Veri </a:t>
            </a:r>
            <a:r>
              <a:rPr lang="tr-TR" sz="1800" b="1" dirty="0" err="1">
                <a:solidFill>
                  <a:srgbClr val="708CA1"/>
                </a:solidFill>
                <a:effectLst/>
                <a:latin typeface="Arial" panose="020B0604020202020204" pitchFamily="34" charset="0"/>
                <a:ea typeface="MS PGothic" panose="020B0600070205080204" pitchFamily="34" charset="-128"/>
                <a:cs typeface="MS PGothic" panose="020B0600070205080204" pitchFamily="34" charset="-128"/>
              </a:rPr>
              <a:t>Kapsülleme</a:t>
            </a:r>
            <a:r>
              <a:rPr lang="tr-TR" sz="3200" b="1" dirty="0">
                <a:solidFill>
                  <a:srgbClr val="708CA1"/>
                </a:solidFill>
                <a:effectLst/>
                <a:latin typeface="Arial" panose="020B0604020202020204" pitchFamily="34" charset="0"/>
                <a:ea typeface="MS PGothic" panose="020B0600070205080204" pitchFamily="34" charset="-128"/>
                <a:cs typeface="MS PGothic" panose="020B0600070205080204" pitchFamily="34" charset="-128"/>
              </a:rPr>
              <a:t/>
            </a:r>
            <a:br>
              <a:rPr lang="tr-TR" sz="3200" b="1" dirty="0">
                <a:solidFill>
                  <a:srgbClr val="708CA1"/>
                </a:solidFill>
                <a:effectLst/>
                <a:latin typeface="Arial" panose="020B0604020202020204" pitchFamily="34" charset="0"/>
                <a:ea typeface="MS PGothic" panose="020B0600070205080204" pitchFamily="34" charset="-128"/>
                <a:cs typeface="MS PGothic" panose="020B0600070205080204" pitchFamily="34" charset="-128"/>
              </a:rPr>
            </a:br>
            <a:r>
              <a:rPr lang="tr-TR" sz="3200" b="1" dirty="0" err="1">
                <a:solidFill>
                  <a:srgbClr val="708CA1"/>
                </a:solidFill>
                <a:effectLst/>
                <a:latin typeface="Arial" panose="020B0604020202020204" pitchFamily="34" charset="0"/>
                <a:ea typeface="MS PGothic" panose="020B0600070205080204" pitchFamily="34" charset="-128"/>
                <a:cs typeface="MS PGothic" panose="020B0600070205080204" pitchFamily="34" charset="-128"/>
              </a:rPr>
              <a:t>Kapsülleme</a:t>
            </a:r>
            <a:endParaRPr lang="tr-TR" sz="1200" dirty="0">
              <a:effectLst/>
              <a:latin typeface="Times New Roman" panose="02020603050405020304" pitchFamily="18" charset="0"/>
              <a:ea typeface="Times New Roman" panose="02020603050405020304" pitchFamily="18" charset="0"/>
            </a:endParaRPr>
          </a:p>
        </p:txBody>
      </p:sp>
      <p:pic>
        <p:nvPicPr>
          <p:cNvPr id="3" name="Content Placeholder 3"/>
          <p:cNvPicPr/>
          <p:nvPr/>
        </p:nvPicPr>
        <p:blipFill rotWithShape="1">
          <a:blip r:embed="rId2">
            <a:extLst>
              <a:ext uri="{28A0092B-C50C-407E-A947-70E740481C1C}">
                <a14:useLocalDpi xmlns:a14="http://schemas.microsoft.com/office/drawing/2010/main" val="0"/>
              </a:ext>
            </a:extLst>
          </a:blip>
          <a:srcRect t="12205"/>
          <a:stretch/>
        </p:blipFill>
        <p:spPr bwMode="auto">
          <a:xfrm>
            <a:off x="255510" y="1412086"/>
            <a:ext cx="5585117" cy="3637709"/>
          </a:xfrm>
          <a:prstGeom prst="rect">
            <a:avLst/>
          </a:prstGeom>
          <a:noFill/>
          <a:ln>
            <a:noFill/>
          </a:ln>
          <a:extLst>
            <a:ext uri="{FAA26D3D-D897-4be2-8F04-BA451C77F1D7}">
              <ma14:placeholderFlag xmlns:lc="http://schemas.openxmlformats.org/drawingml/2006/lockedCanvas" xmlns:o="urn:schemas-microsoft-com:office:office" xmlns:v="urn:schemas-microsoft-com:vml" xmlns:w10="urn:schemas-microsoft-com:office:word" xmlns:w="http://schemas.openxmlformats.org/wordprocessingml/2006/main" xmlns:ma14="http://schemas.microsoft.com/office/mac/drawingml/2011/main" xmlns=""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val="1"/>
            </a:ext>
          </a:extLst>
        </p:spPr>
      </p:pic>
      <p:pic>
        <p:nvPicPr>
          <p:cNvPr id="4" name="Resim 24"/>
          <p:cNvPicPr/>
          <p:nvPr/>
        </p:nvPicPr>
        <p:blipFill>
          <a:blip r:embed="rId3">
            <a:extLst>
              <a:ext uri="{28A0092B-C50C-407E-A947-70E740481C1C}">
                <a14:useLocalDpi xmlns:a14="http://schemas.microsoft.com/office/drawing/2010/main" val="0"/>
              </a:ext>
            </a:extLst>
          </a:blip>
          <a:srcRect/>
          <a:stretch>
            <a:fillRect/>
          </a:stretch>
        </p:blipFill>
        <p:spPr bwMode="auto">
          <a:xfrm>
            <a:off x="6228320" y="474826"/>
            <a:ext cx="5600700" cy="4819650"/>
          </a:xfrm>
          <a:prstGeom prst="rect">
            <a:avLst/>
          </a:prstGeom>
          <a:noFill/>
          <a:ln>
            <a:noFill/>
          </a:ln>
        </p:spPr>
      </p:pic>
    </p:spTree>
    <p:extLst>
      <p:ext uri="{BB962C8B-B14F-4D97-AF65-F5344CB8AC3E}">
        <p14:creationId xmlns:p14="http://schemas.microsoft.com/office/powerpoint/2010/main" val="3016399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TotalTime>
  <Words>570</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MS PGothic</vt:lpstr>
      <vt:lpstr>Arial</vt: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Ulas Karatas</dc:creator>
  <cp:lastModifiedBy>Ulas Karatas</cp:lastModifiedBy>
  <cp:revision>17</cp:revision>
  <dcterms:created xsi:type="dcterms:W3CDTF">2017-11-13T05:05:21Z</dcterms:created>
  <dcterms:modified xsi:type="dcterms:W3CDTF">2017-11-13T12:36:41Z</dcterms:modified>
</cp:coreProperties>
</file>