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60" r:id="rId6"/>
    <p:sldId id="259"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tr-T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942C827F-4E16-4D64-B3A7-0154A2822FCB}" type="datetimeFigureOut">
              <a:rPr lang="tr-TR" smtClean="0"/>
              <a:t>13.11.2017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0A533ED-3CAF-42BD-B4E1-A63E963A7E25}" type="slidenum">
              <a:rPr lang="tr-TR" smtClean="0"/>
              <a:t>‹#›</a:t>
            </a:fld>
            <a:endParaRPr lang="tr-TR"/>
          </a:p>
        </p:txBody>
      </p:sp>
    </p:spTree>
    <p:extLst>
      <p:ext uri="{BB962C8B-B14F-4D97-AF65-F5344CB8AC3E}">
        <p14:creationId xmlns:p14="http://schemas.microsoft.com/office/powerpoint/2010/main" val="2164843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942C827F-4E16-4D64-B3A7-0154A2822FCB}" type="datetimeFigureOut">
              <a:rPr lang="tr-TR" smtClean="0"/>
              <a:t>13.11.2017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0A533ED-3CAF-42BD-B4E1-A63E963A7E25}" type="slidenum">
              <a:rPr lang="tr-TR" smtClean="0"/>
              <a:t>‹#›</a:t>
            </a:fld>
            <a:endParaRPr lang="tr-TR"/>
          </a:p>
        </p:txBody>
      </p:sp>
    </p:spTree>
    <p:extLst>
      <p:ext uri="{BB962C8B-B14F-4D97-AF65-F5344CB8AC3E}">
        <p14:creationId xmlns:p14="http://schemas.microsoft.com/office/powerpoint/2010/main" val="3631838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942C827F-4E16-4D64-B3A7-0154A2822FCB}" type="datetimeFigureOut">
              <a:rPr lang="tr-TR" smtClean="0"/>
              <a:t>13.11.2017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0A533ED-3CAF-42BD-B4E1-A63E963A7E25}" type="slidenum">
              <a:rPr lang="tr-TR" smtClean="0"/>
              <a:t>‹#›</a:t>
            </a:fld>
            <a:endParaRPr lang="tr-TR"/>
          </a:p>
        </p:txBody>
      </p:sp>
    </p:spTree>
    <p:extLst>
      <p:ext uri="{BB962C8B-B14F-4D97-AF65-F5344CB8AC3E}">
        <p14:creationId xmlns:p14="http://schemas.microsoft.com/office/powerpoint/2010/main" val="3855300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942C827F-4E16-4D64-B3A7-0154A2822FCB}" type="datetimeFigureOut">
              <a:rPr lang="tr-TR" smtClean="0"/>
              <a:t>13.11.2017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0A533ED-3CAF-42BD-B4E1-A63E963A7E25}" type="slidenum">
              <a:rPr lang="tr-TR" smtClean="0"/>
              <a:t>‹#›</a:t>
            </a:fld>
            <a:endParaRPr lang="tr-TR"/>
          </a:p>
        </p:txBody>
      </p:sp>
    </p:spTree>
    <p:extLst>
      <p:ext uri="{BB962C8B-B14F-4D97-AF65-F5344CB8AC3E}">
        <p14:creationId xmlns:p14="http://schemas.microsoft.com/office/powerpoint/2010/main" val="1072246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2C827F-4E16-4D64-B3A7-0154A2822FCB}" type="datetimeFigureOut">
              <a:rPr lang="tr-TR" smtClean="0"/>
              <a:t>13.11.2017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0A533ED-3CAF-42BD-B4E1-A63E963A7E25}" type="slidenum">
              <a:rPr lang="tr-TR" smtClean="0"/>
              <a:t>‹#›</a:t>
            </a:fld>
            <a:endParaRPr lang="tr-TR"/>
          </a:p>
        </p:txBody>
      </p:sp>
    </p:spTree>
    <p:extLst>
      <p:ext uri="{BB962C8B-B14F-4D97-AF65-F5344CB8AC3E}">
        <p14:creationId xmlns:p14="http://schemas.microsoft.com/office/powerpoint/2010/main" val="150292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942C827F-4E16-4D64-B3A7-0154A2822FCB}" type="datetimeFigureOut">
              <a:rPr lang="tr-TR" smtClean="0"/>
              <a:t>13.11.2017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0A533ED-3CAF-42BD-B4E1-A63E963A7E25}" type="slidenum">
              <a:rPr lang="tr-TR" smtClean="0"/>
              <a:t>‹#›</a:t>
            </a:fld>
            <a:endParaRPr lang="tr-TR"/>
          </a:p>
        </p:txBody>
      </p:sp>
    </p:spTree>
    <p:extLst>
      <p:ext uri="{BB962C8B-B14F-4D97-AF65-F5344CB8AC3E}">
        <p14:creationId xmlns:p14="http://schemas.microsoft.com/office/powerpoint/2010/main" val="233873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942C827F-4E16-4D64-B3A7-0154A2822FCB}" type="datetimeFigureOut">
              <a:rPr lang="tr-TR" smtClean="0"/>
              <a:t>13.11.2017</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0A533ED-3CAF-42BD-B4E1-A63E963A7E25}" type="slidenum">
              <a:rPr lang="tr-TR" smtClean="0"/>
              <a:t>‹#›</a:t>
            </a:fld>
            <a:endParaRPr lang="tr-TR"/>
          </a:p>
        </p:txBody>
      </p:sp>
    </p:spTree>
    <p:extLst>
      <p:ext uri="{BB962C8B-B14F-4D97-AF65-F5344CB8AC3E}">
        <p14:creationId xmlns:p14="http://schemas.microsoft.com/office/powerpoint/2010/main" val="864696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942C827F-4E16-4D64-B3A7-0154A2822FCB}" type="datetimeFigureOut">
              <a:rPr lang="tr-TR" smtClean="0"/>
              <a:t>13.11.2017</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0A533ED-3CAF-42BD-B4E1-A63E963A7E25}" type="slidenum">
              <a:rPr lang="tr-TR" smtClean="0"/>
              <a:t>‹#›</a:t>
            </a:fld>
            <a:endParaRPr lang="tr-TR"/>
          </a:p>
        </p:txBody>
      </p:sp>
    </p:spTree>
    <p:extLst>
      <p:ext uri="{BB962C8B-B14F-4D97-AF65-F5344CB8AC3E}">
        <p14:creationId xmlns:p14="http://schemas.microsoft.com/office/powerpoint/2010/main" val="3895962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2C827F-4E16-4D64-B3A7-0154A2822FCB}" type="datetimeFigureOut">
              <a:rPr lang="tr-TR" smtClean="0"/>
              <a:t>13.11.2017</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0A533ED-3CAF-42BD-B4E1-A63E963A7E25}" type="slidenum">
              <a:rPr lang="tr-TR" smtClean="0"/>
              <a:t>‹#›</a:t>
            </a:fld>
            <a:endParaRPr lang="tr-TR"/>
          </a:p>
        </p:txBody>
      </p:sp>
    </p:spTree>
    <p:extLst>
      <p:ext uri="{BB962C8B-B14F-4D97-AF65-F5344CB8AC3E}">
        <p14:creationId xmlns:p14="http://schemas.microsoft.com/office/powerpoint/2010/main" val="2023685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2C827F-4E16-4D64-B3A7-0154A2822FCB}" type="datetimeFigureOut">
              <a:rPr lang="tr-TR" smtClean="0"/>
              <a:t>13.11.2017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0A533ED-3CAF-42BD-B4E1-A63E963A7E25}" type="slidenum">
              <a:rPr lang="tr-TR" smtClean="0"/>
              <a:t>‹#›</a:t>
            </a:fld>
            <a:endParaRPr lang="tr-TR"/>
          </a:p>
        </p:txBody>
      </p:sp>
    </p:spTree>
    <p:extLst>
      <p:ext uri="{BB962C8B-B14F-4D97-AF65-F5344CB8AC3E}">
        <p14:creationId xmlns:p14="http://schemas.microsoft.com/office/powerpoint/2010/main" val="1264567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2C827F-4E16-4D64-B3A7-0154A2822FCB}" type="datetimeFigureOut">
              <a:rPr lang="tr-TR" smtClean="0"/>
              <a:t>13.11.2017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0A533ED-3CAF-42BD-B4E1-A63E963A7E25}" type="slidenum">
              <a:rPr lang="tr-TR" smtClean="0"/>
              <a:t>‹#›</a:t>
            </a:fld>
            <a:endParaRPr lang="tr-TR"/>
          </a:p>
        </p:txBody>
      </p:sp>
    </p:spTree>
    <p:extLst>
      <p:ext uri="{BB962C8B-B14F-4D97-AF65-F5344CB8AC3E}">
        <p14:creationId xmlns:p14="http://schemas.microsoft.com/office/powerpoint/2010/main" val="3146047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2C827F-4E16-4D64-B3A7-0154A2822FCB}" type="datetimeFigureOut">
              <a:rPr lang="tr-TR" smtClean="0"/>
              <a:t>13.11.2017</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A533ED-3CAF-42BD-B4E1-A63E963A7E25}" type="slidenum">
              <a:rPr lang="tr-TR" smtClean="0"/>
              <a:t>‹#›</a:t>
            </a:fld>
            <a:endParaRPr lang="tr-TR"/>
          </a:p>
        </p:txBody>
      </p:sp>
    </p:spTree>
    <p:extLst>
      <p:ext uri="{BB962C8B-B14F-4D97-AF65-F5344CB8AC3E}">
        <p14:creationId xmlns:p14="http://schemas.microsoft.com/office/powerpoint/2010/main" val="4062850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netmask.nedir.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74508" y="263611"/>
            <a:ext cx="579005" cy="707886"/>
          </a:xfrm>
          <a:prstGeom prst="rect">
            <a:avLst/>
          </a:prstGeom>
          <a:noFill/>
        </p:spPr>
        <p:txBody>
          <a:bodyPr wrap="none" rtlCol="0">
            <a:spAutoFit/>
          </a:bodyPr>
          <a:lstStyle/>
          <a:p>
            <a:r>
              <a:rPr lang="tr-TR" sz="4000" dirty="0" smtClean="0"/>
              <a:t>IP</a:t>
            </a:r>
            <a:endParaRPr lang="tr-TR" sz="4000" dirty="0"/>
          </a:p>
        </p:txBody>
      </p:sp>
      <p:sp>
        <p:nvSpPr>
          <p:cNvPr id="2" name="TextBox 1"/>
          <p:cNvSpPr txBox="1"/>
          <p:nvPr/>
        </p:nvSpPr>
        <p:spPr>
          <a:xfrm>
            <a:off x="1556952" y="1803676"/>
            <a:ext cx="731290" cy="461665"/>
          </a:xfrm>
          <a:prstGeom prst="rect">
            <a:avLst/>
          </a:prstGeom>
          <a:noFill/>
        </p:spPr>
        <p:txBody>
          <a:bodyPr wrap="none" rtlCol="0">
            <a:spAutoFit/>
          </a:bodyPr>
          <a:lstStyle/>
          <a:p>
            <a:r>
              <a:rPr lang="tr-TR" sz="2400" b="1" dirty="0"/>
              <a:t>IPv4</a:t>
            </a:r>
          </a:p>
        </p:txBody>
      </p:sp>
      <p:sp>
        <p:nvSpPr>
          <p:cNvPr id="6" name="TextBox 5"/>
          <p:cNvSpPr txBox="1"/>
          <p:nvPr/>
        </p:nvSpPr>
        <p:spPr>
          <a:xfrm>
            <a:off x="1556952" y="2487826"/>
            <a:ext cx="5601918" cy="738664"/>
          </a:xfrm>
          <a:prstGeom prst="rect">
            <a:avLst/>
          </a:prstGeom>
          <a:noFill/>
        </p:spPr>
        <p:txBody>
          <a:bodyPr wrap="none" rtlCol="0">
            <a:spAutoFit/>
          </a:bodyPr>
          <a:lstStyle/>
          <a:p>
            <a:r>
              <a:rPr lang="tr-TR" sz="2400" b="1" dirty="0"/>
              <a:t>SUBNET MASK / </a:t>
            </a:r>
            <a:r>
              <a:rPr lang="tr-TR" sz="2400" b="1" dirty="0" err="1"/>
              <a:t>Netmask</a:t>
            </a:r>
            <a:r>
              <a:rPr lang="tr-TR" sz="2400" b="1" dirty="0"/>
              <a:t> / Alt Ağ Maskesi</a:t>
            </a:r>
            <a:endParaRPr lang="tr-TR" sz="2400" b="1" i="1" dirty="0"/>
          </a:p>
          <a:p>
            <a:endParaRPr lang="tr-TR" dirty="0"/>
          </a:p>
        </p:txBody>
      </p:sp>
      <p:sp>
        <p:nvSpPr>
          <p:cNvPr id="7" name="TextBox 6"/>
          <p:cNvSpPr txBox="1"/>
          <p:nvPr/>
        </p:nvSpPr>
        <p:spPr>
          <a:xfrm>
            <a:off x="1556952" y="3226490"/>
            <a:ext cx="6145427" cy="523220"/>
          </a:xfrm>
          <a:prstGeom prst="rect">
            <a:avLst/>
          </a:prstGeom>
          <a:noFill/>
        </p:spPr>
        <p:txBody>
          <a:bodyPr wrap="square" rtlCol="0">
            <a:spAutoFit/>
          </a:bodyPr>
          <a:lstStyle/>
          <a:p>
            <a:r>
              <a:rPr lang="tr-TR" sz="2800" b="1" dirty="0"/>
              <a:t>Alt </a:t>
            </a:r>
            <a:r>
              <a:rPr lang="tr-TR" sz="2800" b="1" dirty="0" smtClean="0"/>
              <a:t>Ağlara Bölme </a:t>
            </a:r>
            <a:endParaRPr lang="tr-TR" sz="2800" b="1" dirty="0"/>
          </a:p>
        </p:txBody>
      </p:sp>
      <p:sp>
        <p:nvSpPr>
          <p:cNvPr id="3" name="Rectangle 2"/>
          <p:cNvSpPr/>
          <p:nvPr/>
        </p:nvSpPr>
        <p:spPr>
          <a:xfrm>
            <a:off x="1565334" y="3965154"/>
            <a:ext cx="1608261" cy="461665"/>
          </a:xfrm>
          <a:prstGeom prst="rect">
            <a:avLst/>
          </a:prstGeom>
        </p:spPr>
        <p:txBody>
          <a:bodyPr wrap="none">
            <a:spAutoFit/>
          </a:bodyPr>
          <a:lstStyle/>
          <a:p>
            <a:r>
              <a:rPr lang="tr-TR" sz="2400" b="1" dirty="0"/>
              <a:t>Network</a:t>
            </a:r>
            <a:r>
              <a:rPr lang="tr-TR" b="1" dirty="0"/>
              <a:t> ID </a:t>
            </a:r>
            <a:endParaRPr lang="tr-TR" dirty="0"/>
          </a:p>
        </p:txBody>
      </p:sp>
      <p:sp>
        <p:nvSpPr>
          <p:cNvPr id="9" name="TextBox 8"/>
          <p:cNvSpPr txBox="1"/>
          <p:nvPr/>
        </p:nvSpPr>
        <p:spPr>
          <a:xfrm>
            <a:off x="1565334" y="4599826"/>
            <a:ext cx="914033" cy="584775"/>
          </a:xfrm>
          <a:prstGeom prst="rect">
            <a:avLst/>
          </a:prstGeom>
          <a:noFill/>
        </p:spPr>
        <p:txBody>
          <a:bodyPr wrap="none" rtlCol="0">
            <a:spAutoFit/>
          </a:bodyPr>
          <a:lstStyle/>
          <a:p>
            <a:r>
              <a:rPr lang="tr-TR" sz="3200" b="1" dirty="0"/>
              <a:t>IPv6</a:t>
            </a:r>
          </a:p>
        </p:txBody>
      </p:sp>
    </p:spTree>
    <p:extLst>
      <p:ext uri="{BB962C8B-B14F-4D97-AF65-F5344CB8AC3E}">
        <p14:creationId xmlns:p14="http://schemas.microsoft.com/office/powerpoint/2010/main" val="1049708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573120232"/>
              </p:ext>
            </p:extLst>
          </p:nvPr>
        </p:nvGraphicFramePr>
        <p:xfrm>
          <a:off x="2466213" y="3130704"/>
          <a:ext cx="5849620" cy="3583432"/>
        </p:xfrm>
        <a:graphic>
          <a:graphicData uri="http://schemas.openxmlformats.org/drawingml/2006/table">
            <a:tbl>
              <a:tblPr firstRow="1" firstCol="1" lastRow="1" lastCol="1" bandRow="1" bandCol="1">
                <a:tableStyleId>{5C22544A-7EE6-4342-B048-85BDC9FD1C3A}</a:tableStyleId>
              </a:tblPr>
              <a:tblGrid>
                <a:gridCol w="3268980"/>
                <a:gridCol w="2580640"/>
              </a:tblGrid>
              <a:tr h="0">
                <a:tc>
                  <a:txBody>
                    <a:bodyPr/>
                    <a:lstStyle/>
                    <a:p>
                      <a:pPr>
                        <a:lnSpc>
                          <a:spcPct val="115000"/>
                        </a:lnSpc>
                        <a:spcAft>
                          <a:spcPts val="1000"/>
                        </a:spcAft>
                      </a:pPr>
                      <a:r>
                        <a:rPr lang="tr-TR" sz="1100" dirty="0">
                          <a:effectLst/>
                        </a:rPr>
                        <a:t>1.Alt Ağ : </a:t>
                      </a:r>
                    </a:p>
                    <a:p>
                      <a:pPr>
                        <a:lnSpc>
                          <a:spcPct val="115000"/>
                        </a:lnSpc>
                        <a:spcAft>
                          <a:spcPts val="1000"/>
                        </a:spcAft>
                      </a:pPr>
                      <a:r>
                        <a:rPr lang="tr-TR" sz="1100" dirty="0">
                          <a:effectLst/>
                        </a:rPr>
                        <a:t>192.168.1.0 /26</a:t>
                      </a:r>
                    </a:p>
                    <a:p>
                      <a:pPr>
                        <a:lnSpc>
                          <a:spcPct val="115000"/>
                        </a:lnSpc>
                        <a:spcAft>
                          <a:spcPts val="1000"/>
                        </a:spcAft>
                      </a:pPr>
                      <a:r>
                        <a:rPr lang="tr-TR" sz="1100" dirty="0">
                          <a:effectLst/>
                        </a:rPr>
                        <a:t>192.168.1.1 ilk adres(Genelde </a:t>
                      </a:r>
                      <a:r>
                        <a:rPr lang="tr-TR" sz="1100" dirty="0" err="1">
                          <a:effectLst/>
                        </a:rPr>
                        <a:t>Getway'e</a:t>
                      </a:r>
                      <a:r>
                        <a:rPr lang="tr-TR" sz="1100" dirty="0">
                          <a:effectLst/>
                        </a:rPr>
                        <a:t> verilir)</a:t>
                      </a:r>
                    </a:p>
                    <a:p>
                      <a:pPr>
                        <a:lnSpc>
                          <a:spcPct val="115000"/>
                        </a:lnSpc>
                        <a:spcAft>
                          <a:spcPts val="1000"/>
                        </a:spcAft>
                      </a:pPr>
                      <a:r>
                        <a:rPr lang="tr-TR" sz="1100" dirty="0">
                          <a:effectLst/>
                        </a:rPr>
                        <a:t>192.168.1.62 son</a:t>
                      </a:r>
                    </a:p>
                    <a:p>
                      <a:pPr>
                        <a:lnSpc>
                          <a:spcPct val="115000"/>
                        </a:lnSpc>
                        <a:spcAft>
                          <a:spcPts val="1000"/>
                        </a:spcAft>
                      </a:pPr>
                      <a:r>
                        <a:rPr lang="tr-TR" sz="1100" dirty="0">
                          <a:effectLst/>
                        </a:rPr>
                        <a:t>192.168.1.63 yayın</a:t>
                      </a:r>
                    </a:p>
                    <a:p>
                      <a:pPr>
                        <a:lnSpc>
                          <a:spcPct val="115000"/>
                        </a:lnSpc>
                        <a:spcAft>
                          <a:spcPts val="1000"/>
                        </a:spcAft>
                      </a:pPr>
                      <a:r>
                        <a:rPr lang="tr-TR" sz="1100" dirty="0">
                          <a:effectLst/>
                        </a:rPr>
                        <a:t> </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tr-TR" sz="1100">
                          <a:effectLst/>
                        </a:rPr>
                        <a:t>3.Alt Ağ</a:t>
                      </a:r>
                    </a:p>
                    <a:p>
                      <a:pPr>
                        <a:lnSpc>
                          <a:spcPct val="115000"/>
                        </a:lnSpc>
                        <a:spcAft>
                          <a:spcPts val="1000"/>
                        </a:spcAft>
                      </a:pPr>
                      <a:r>
                        <a:rPr lang="tr-TR" sz="1100">
                          <a:effectLst/>
                        </a:rPr>
                        <a:t>192.168.1.128 /26</a:t>
                      </a:r>
                    </a:p>
                    <a:p>
                      <a:pPr>
                        <a:lnSpc>
                          <a:spcPct val="115000"/>
                        </a:lnSpc>
                        <a:spcAft>
                          <a:spcPts val="1000"/>
                        </a:spcAft>
                      </a:pPr>
                      <a:r>
                        <a:rPr lang="tr-TR" sz="1100">
                          <a:effectLst/>
                        </a:rPr>
                        <a:t>192.168.1.129 ilk</a:t>
                      </a:r>
                    </a:p>
                    <a:p>
                      <a:pPr>
                        <a:lnSpc>
                          <a:spcPct val="115000"/>
                        </a:lnSpc>
                        <a:spcAft>
                          <a:spcPts val="1000"/>
                        </a:spcAft>
                      </a:pPr>
                      <a:r>
                        <a:rPr lang="tr-TR" sz="1100">
                          <a:effectLst/>
                        </a:rPr>
                        <a:t>192.168.1.190 son</a:t>
                      </a:r>
                    </a:p>
                    <a:p>
                      <a:pPr>
                        <a:lnSpc>
                          <a:spcPct val="115000"/>
                        </a:lnSpc>
                        <a:spcAft>
                          <a:spcPts val="1000"/>
                        </a:spcAft>
                      </a:pPr>
                      <a:r>
                        <a:rPr lang="tr-TR" sz="1100">
                          <a:effectLst/>
                        </a:rPr>
                        <a:t>192.168.1.191 yayın</a:t>
                      </a:r>
                    </a:p>
                    <a:p>
                      <a:pPr>
                        <a:lnSpc>
                          <a:spcPct val="115000"/>
                        </a:lnSpc>
                        <a:spcAft>
                          <a:spcPts val="1000"/>
                        </a:spcAft>
                      </a:pPr>
                      <a:r>
                        <a:rPr lang="tr-TR" sz="1100">
                          <a:effectLst/>
                        </a:rPr>
                        <a:t>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15000"/>
                        </a:lnSpc>
                        <a:spcAft>
                          <a:spcPts val="1000"/>
                        </a:spcAft>
                      </a:pPr>
                      <a:r>
                        <a:rPr lang="tr-TR" sz="1100">
                          <a:effectLst/>
                        </a:rPr>
                        <a:t>2.Alt Ağ</a:t>
                      </a:r>
                    </a:p>
                    <a:p>
                      <a:pPr>
                        <a:lnSpc>
                          <a:spcPct val="115000"/>
                        </a:lnSpc>
                        <a:spcAft>
                          <a:spcPts val="1000"/>
                        </a:spcAft>
                      </a:pPr>
                      <a:r>
                        <a:rPr lang="tr-TR" sz="1100">
                          <a:effectLst/>
                        </a:rPr>
                        <a:t>192.168.1.64  /26</a:t>
                      </a:r>
                    </a:p>
                    <a:p>
                      <a:pPr>
                        <a:lnSpc>
                          <a:spcPct val="115000"/>
                        </a:lnSpc>
                        <a:spcAft>
                          <a:spcPts val="1000"/>
                        </a:spcAft>
                      </a:pPr>
                      <a:r>
                        <a:rPr lang="tr-TR" sz="1100">
                          <a:effectLst/>
                        </a:rPr>
                        <a:t>192.168.1.65 ilk</a:t>
                      </a:r>
                    </a:p>
                    <a:p>
                      <a:pPr>
                        <a:lnSpc>
                          <a:spcPct val="115000"/>
                        </a:lnSpc>
                        <a:spcAft>
                          <a:spcPts val="1000"/>
                        </a:spcAft>
                      </a:pPr>
                      <a:r>
                        <a:rPr lang="tr-TR" sz="1100">
                          <a:effectLst/>
                        </a:rPr>
                        <a:t>192.168.1.126 son</a:t>
                      </a:r>
                    </a:p>
                    <a:p>
                      <a:pPr>
                        <a:lnSpc>
                          <a:spcPct val="115000"/>
                        </a:lnSpc>
                        <a:spcAft>
                          <a:spcPts val="1000"/>
                        </a:spcAft>
                      </a:pPr>
                      <a:r>
                        <a:rPr lang="tr-TR" sz="1100">
                          <a:effectLst/>
                        </a:rPr>
                        <a:t>192.168.1.127 yayın </a:t>
                      </a:r>
                    </a:p>
                    <a:p>
                      <a:pPr>
                        <a:lnSpc>
                          <a:spcPct val="115000"/>
                        </a:lnSpc>
                        <a:spcAft>
                          <a:spcPts val="1000"/>
                        </a:spcAft>
                      </a:pPr>
                      <a:r>
                        <a:rPr lang="tr-TR" sz="1100">
                          <a:effectLst/>
                        </a:rPr>
                        <a:t>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tr-TR" sz="1100" dirty="0">
                          <a:effectLst/>
                        </a:rPr>
                        <a:t>4Alt Ağ</a:t>
                      </a:r>
                    </a:p>
                    <a:p>
                      <a:pPr>
                        <a:lnSpc>
                          <a:spcPct val="115000"/>
                        </a:lnSpc>
                        <a:spcAft>
                          <a:spcPts val="1000"/>
                        </a:spcAft>
                      </a:pPr>
                      <a:r>
                        <a:rPr lang="tr-TR" sz="1100" dirty="0">
                          <a:effectLst/>
                        </a:rPr>
                        <a:t>192.168.1.192 /26</a:t>
                      </a:r>
                    </a:p>
                    <a:p>
                      <a:pPr>
                        <a:lnSpc>
                          <a:spcPct val="115000"/>
                        </a:lnSpc>
                        <a:spcAft>
                          <a:spcPts val="1000"/>
                        </a:spcAft>
                      </a:pPr>
                      <a:r>
                        <a:rPr lang="tr-TR" sz="1100" dirty="0">
                          <a:effectLst/>
                        </a:rPr>
                        <a:t>192.168.1.193 ilk</a:t>
                      </a:r>
                    </a:p>
                    <a:p>
                      <a:pPr>
                        <a:lnSpc>
                          <a:spcPct val="115000"/>
                        </a:lnSpc>
                        <a:spcAft>
                          <a:spcPts val="1000"/>
                        </a:spcAft>
                      </a:pPr>
                      <a:r>
                        <a:rPr lang="tr-TR" sz="1100" dirty="0">
                          <a:effectLst/>
                        </a:rPr>
                        <a:t>192.168.1.254 son</a:t>
                      </a:r>
                    </a:p>
                    <a:p>
                      <a:pPr>
                        <a:lnSpc>
                          <a:spcPct val="115000"/>
                        </a:lnSpc>
                        <a:spcAft>
                          <a:spcPts val="1000"/>
                        </a:spcAft>
                      </a:pPr>
                      <a:r>
                        <a:rPr lang="tr-TR" sz="1100" dirty="0">
                          <a:effectLst/>
                        </a:rPr>
                        <a:t>192.168.1.255 yayın</a:t>
                      </a:r>
                    </a:p>
                    <a:p>
                      <a:pPr>
                        <a:lnSpc>
                          <a:spcPct val="115000"/>
                        </a:lnSpc>
                        <a:spcAft>
                          <a:spcPts val="1000"/>
                        </a:spcAft>
                      </a:pPr>
                      <a:r>
                        <a:rPr lang="tr-TR" sz="1100" dirty="0">
                          <a:effectLst/>
                        </a:rPr>
                        <a:t> </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4" name="Rectangle 1"/>
          <p:cNvSpPr>
            <a:spLocks noChangeArrowheads="1"/>
          </p:cNvSpPr>
          <p:nvPr/>
        </p:nvSpPr>
        <p:spPr bwMode="auto">
          <a:xfrm>
            <a:off x="156519" y="540717"/>
            <a:ext cx="1142867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Örnek 2: Son kısımdan 2 bit alalım.</a:t>
            </a:r>
            <a:endParaRPr kumimoji="0" lang="tr-TR" altLang="tr-TR"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192.168.1.0 /26 (Alt ağ maskesinde 26 soldan sağa kaç bit olduğunu gösterir.)</a:t>
            </a:r>
            <a:endParaRPr kumimoji="0" lang="tr-TR" altLang="tr-TR"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11111111 . 11111111 . 11111111 . 11000000</a:t>
            </a:r>
            <a:endParaRPr kumimoji="0" lang="tr-TR" altLang="tr-TR"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255           .  255          . 255           . 192            (11000000=128+64)</a:t>
            </a:r>
            <a:endParaRPr kumimoji="0" lang="tr-TR" altLang="tr-TR"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ağ sayısı=2n =22=4</a:t>
            </a:r>
            <a:endParaRPr kumimoji="0" lang="tr-TR" altLang="tr-TR"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ağ ip artış miktarı= 2.2.2.2.2.2=64 (Geriye kalan 6 adet sıfır biti) [Ağın ip aralığı artış miktarıdır. Ağ 0 'dan başlayarak 64 (0+64), 128 (64+64), 192(128+64)  şeklinde artırılarak  </a:t>
            </a:r>
            <a:r>
              <a:rPr kumimoji="0" lang="tr-TR" altLang="tr-TR"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herbir</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ağın ip aralıkları bulunur. IP 255 sayısına kadar gider.]</a:t>
            </a:r>
            <a:endParaRPr kumimoji="0" lang="tr-TR" altLang="tr-TR"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 Alt Ağ    192.168.1.0</a:t>
            </a:r>
            <a:endParaRPr kumimoji="0" lang="tr-TR" altLang="tr-TR"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 Alt Ağ    192.168.1.64  </a:t>
            </a:r>
            <a:endParaRPr kumimoji="0" lang="tr-TR" altLang="tr-TR"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Alt Ağ    192.168.1.128</a:t>
            </a:r>
            <a:endParaRPr kumimoji="0" lang="tr-TR" altLang="tr-TR"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 Alt Ağ    192.168.1.192</a:t>
            </a:r>
            <a:endParaRPr kumimoji="0" lang="tr-TR" altLang="tr-TR"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 sınıfı bir ağa ait olan 255.255.255.0 alt ağ maskesinin yerine</a:t>
            </a:r>
            <a:endParaRPr kumimoji="0" lang="tr-TR" altLang="tr-TR"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255.255.255.192 yazılırsa ağı alt ağa bölmüş oluruz. Alt ağ maskesi o bilgisayarın hangi ağda olduğunu gösterir. Bu ağları bir biriyle haberleştirmek için de </a:t>
            </a:r>
            <a:r>
              <a:rPr kumimoji="0" lang="tr-TR" altLang="tr-TR"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router</a:t>
            </a: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/yönlendirici veya benzeri bir cihaz kullanmamız gerekir.</a:t>
            </a:r>
            <a:endParaRPr kumimoji="0" lang="tr-TR" altLang="tr-T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1477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55308" y="0"/>
            <a:ext cx="914033" cy="584775"/>
          </a:xfrm>
          <a:prstGeom prst="rect">
            <a:avLst/>
          </a:prstGeom>
          <a:noFill/>
        </p:spPr>
        <p:txBody>
          <a:bodyPr wrap="none" rtlCol="0">
            <a:spAutoFit/>
          </a:bodyPr>
          <a:lstStyle/>
          <a:p>
            <a:r>
              <a:rPr lang="tr-TR" sz="3200" b="1" dirty="0"/>
              <a:t>IPv6</a:t>
            </a:r>
          </a:p>
        </p:txBody>
      </p:sp>
      <p:sp>
        <p:nvSpPr>
          <p:cNvPr id="3" name="Rectangle 2"/>
          <p:cNvSpPr/>
          <p:nvPr/>
        </p:nvSpPr>
        <p:spPr>
          <a:xfrm>
            <a:off x="774355" y="4144268"/>
            <a:ext cx="11121081" cy="2585323"/>
          </a:xfrm>
          <a:prstGeom prst="rect">
            <a:avLst/>
          </a:prstGeom>
        </p:spPr>
        <p:txBody>
          <a:bodyPr wrap="square">
            <a:spAutoFit/>
          </a:bodyPr>
          <a:lstStyle/>
          <a:p>
            <a:r>
              <a:rPr lang="tr-TR" b="1" kern="0" dirty="0" smtClean="0">
                <a:effectLst/>
                <a:latin typeface="Calibri" panose="020F0502020204030204" pitchFamily="34" charset="0"/>
                <a:ea typeface="Calibri" panose="020F0502020204030204" pitchFamily="34" charset="0"/>
                <a:cs typeface="Times New Roman" panose="02020603050405020304" pitchFamily="18" charset="0"/>
              </a:rPr>
              <a:t>IPv6 Gereksinimi</a:t>
            </a:r>
            <a:endParaRPr lang="tr-TR" sz="4000" b="1" dirty="0" smtClean="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tabLst>
                <a:tab pos="457200" algn="l"/>
              </a:tabLst>
            </a:pPr>
            <a:r>
              <a:rPr lang="tr-TR" b="0" kern="0" dirty="0" smtClean="0">
                <a:effectLst/>
                <a:latin typeface="Calibri" panose="020F0502020204030204" pitchFamily="34" charset="0"/>
                <a:ea typeface="Calibri" panose="020F0502020204030204" pitchFamily="34" charset="0"/>
                <a:cs typeface="Times New Roman" panose="02020603050405020304" pitchFamily="18" charset="0"/>
              </a:rPr>
              <a:t>IPv6, IPv4'ün varisi olmak üzere tasarlandı</a:t>
            </a:r>
            <a:endParaRPr lang="tr-TR" sz="4000" b="1" dirty="0" smtClean="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tabLst>
                <a:tab pos="457200" algn="l"/>
              </a:tabLst>
            </a:pPr>
            <a:r>
              <a:rPr lang="tr-TR" b="0" kern="0" dirty="0" smtClean="0">
                <a:effectLst/>
                <a:latin typeface="Calibri" panose="020F0502020204030204" pitchFamily="34" charset="0"/>
                <a:ea typeface="Calibri" panose="020F0502020204030204" pitchFamily="34" charset="0"/>
                <a:cs typeface="Times New Roman" panose="02020603050405020304" pitchFamily="18" charset="0"/>
              </a:rPr>
              <a:t>IPv4 adres alanının tükenmesi, IPv6'ya geçişi motive eden unsur oldu</a:t>
            </a:r>
            <a:endParaRPr lang="tr-TR" sz="4000" b="1" dirty="0" smtClean="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tabLst>
                <a:tab pos="457200" algn="l"/>
              </a:tabLst>
            </a:pPr>
            <a:r>
              <a:rPr lang="tr-TR" b="0" kern="0" dirty="0" smtClean="0">
                <a:effectLst/>
                <a:latin typeface="Calibri" panose="020F0502020204030204" pitchFamily="34" charset="0"/>
                <a:ea typeface="Calibri" panose="020F0502020204030204" pitchFamily="34" charset="0"/>
                <a:cs typeface="Times New Roman" panose="02020603050405020304" pitchFamily="18" charset="0"/>
              </a:rPr>
              <a:t>Tahminler tüm beş </a:t>
            </a:r>
            <a:r>
              <a:rPr lang="tr-TR" b="0" kern="0" dirty="0" err="1" smtClean="0">
                <a:effectLst/>
                <a:latin typeface="Calibri" panose="020F0502020204030204" pitchFamily="34" charset="0"/>
                <a:ea typeface="Calibri" panose="020F0502020204030204" pitchFamily="34" charset="0"/>
                <a:cs typeface="Times New Roman" panose="02020603050405020304" pitchFamily="18" charset="0"/>
              </a:rPr>
              <a:t>RIR'deki</a:t>
            </a:r>
            <a:r>
              <a:rPr lang="tr-TR" b="0" kern="0" dirty="0" smtClean="0">
                <a:effectLst/>
                <a:latin typeface="Calibri" panose="020F0502020204030204" pitchFamily="34" charset="0"/>
                <a:ea typeface="Calibri" panose="020F0502020204030204" pitchFamily="34" charset="0"/>
                <a:cs typeface="Times New Roman" panose="02020603050405020304" pitchFamily="18" charset="0"/>
              </a:rPr>
              <a:t> IPv4 adreslerinin 2015 ile 2020 arasında tükeneceğini göstermektedir</a:t>
            </a:r>
            <a:endParaRPr lang="tr-TR" sz="4000" b="1" dirty="0" smtClean="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tabLst>
                <a:tab pos="457200" algn="l"/>
              </a:tabLst>
            </a:pPr>
            <a:r>
              <a:rPr lang="tr-TR" b="0" kern="0" dirty="0" smtClean="0">
                <a:effectLst/>
                <a:latin typeface="Calibri" panose="020F0502020204030204" pitchFamily="34" charset="0"/>
                <a:ea typeface="Calibri" panose="020F0502020204030204" pitchFamily="34" charset="0"/>
                <a:cs typeface="Times New Roman" panose="02020603050405020304" pitchFamily="18" charset="0"/>
              </a:rPr>
              <a:t>Yükselen İnternet nüfusu, sınırlı IPv4 adres alanı, NAT sorunları ve şeylerin İnternet'i sebebiyle IPv6'ya geçişe başlamanın zamanı geldi!</a:t>
            </a:r>
            <a:endParaRPr lang="tr-TR" sz="4000" b="1" dirty="0" smtClean="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tabLst>
                <a:tab pos="457200" algn="l"/>
              </a:tabLst>
            </a:pPr>
            <a:r>
              <a:rPr lang="tr-TR" b="0" kern="0" dirty="0" smtClean="0">
                <a:effectLst/>
                <a:latin typeface="Calibri" panose="020F0502020204030204" pitchFamily="34" charset="0"/>
                <a:ea typeface="Calibri" panose="020F0502020204030204" pitchFamily="34" charset="0"/>
                <a:cs typeface="Times New Roman" panose="02020603050405020304" pitchFamily="18" charset="0"/>
              </a:rPr>
              <a:t>IPv4 teorik olarak maksimum 4,3 milyar adrese ve ayrıca NAT ile birlikte özel adreslere sahiptir </a:t>
            </a:r>
            <a:endParaRPr lang="tr-TR" sz="4000" b="1" dirty="0" smtClean="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tabLst>
                <a:tab pos="457200" algn="l"/>
              </a:tabLst>
            </a:pPr>
            <a:r>
              <a:rPr lang="tr-TR" b="0" kern="0" dirty="0" smtClean="0">
                <a:effectLst/>
                <a:latin typeface="Calibri" panose="020F0502020204030204" pitchFamily="34" charset="0"/>
                <a:ea typeface="Calibri" panose="020F0502020204030204" pitchFamily="34" charset="0"/>
                <a:cs typeface="Times New Roman" panose="02020603050405020304" pitchFamily="18" charset="0"/>
              </a:rPr>
              <a:t>IPv6, 340 </a:t>
            </a:r>
            <a:r>
              <a:rPr lang="tr-TR" b="0" kern="0" dirty="0" err="1" smtClean="0">
                <a:effectLst/>
                <a:latin typeface="Calibri" panose="020F0502020204030204" pitchFamily="34" charset="0"/>
                <a:ea typeface="Calibri" panose="020F0502020204030204" pitchFamily="34" charset="0"/>
                <a:cs typeface="Times New Roman" panose="02020603050405020304" pitchFamily="18" charset="0"/>
              </a:rPr>
              <a:t>andesilyon</a:t>
            </a:r>
            <a:r>
              <a:rPr lang="tr-TR" b="0" kern="0" dirty="0" smtClean="0">
                <a:effectLst/>
                <a:latin typeface="Calibri" panose="020F0502020204030204" pitchFamily="34" charset="0"/>
                <a:ea typeface="Calibri" panose="020F0502020204030204" pitchFamily="34" charset="0"/>
                <a:cs typeface="Times New Roman" panose="02020603050405020304" pitchFamily="18" charset="0"/>
              </a:rPr>
              <a:t> adres sağlayan 128-bitlik adres alanına sahiptir </a:t>
            </a:r>
            <a:endParaRPr lang="tr-TR" sz="4000" b="1" dirty="0" smtClean="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tabLst>
                <a:tab pos="457200" algn="l"/>
              </a:tabLst>
            </a:pPr>
            <a:r>
              <a:rPr lang="tr-TR" b="0" kern="0" dirty="0" smtClean="0">
                <a:effectLst/>
                <a:latin typeface="Calibri" panose="020F0502020204030204" pitchFamily="34" charset="0"/>
                <a:ea typeface="Calibri" panose="020F0502020204030204" pitchFamily="34" charset="0"/>
                <a:cs typeface="Times New Roman" panose="02020603050405020304" pitchFamily="18" charset="0"/>
              </a:rPr>
              <a:t>IPv6, IPv4'ün sınırlamalarını giderir ve ICMPv6 gibi ek geliştirmeleri içerir</a:t>
            </a:r>
            <a:endParaRPr lang="tr-TR" sz="4000" b="1" dirty="0">
              <a:effectLst/>
              <a:latin typeface="Times New Roman" panose="02020603050405020304" pitchFamily="18" charset="0"/>
              <a:ea typeface="Times New Roman" panose="02020603050405020304" pitchFamily="18" charset="0"/>
            </a:endParaRPr>
          </a:p>
        </p:txBody>
      </p:sp>
      <p:pic>
        <p:nvPicPr>
          <p:cNvPr id="4" name="Resim 27"/>
          <p:cNvPicPr/>
          <p:nvPr/>
        </p:nvPicPr>
        <p:blipFill>
          <a:blip r:embed="rId2"/>
          <a:stretch>
            <a:fillRect/>
          </a:stretch>
        </p:blipFill>
        <p:spPr>
          <a:xfrm>
            <a:off x="691977" y="480159"/>
            <a:ext cx="5760720" cy="3768725"/>
          </a:xfrm>
          <a:prstGeom prst="rect">
            <a:avLst/>
          </a:prstGeom>
        </p:spPr>
      </p:pic>
      <p:sp>
        <p:nvSpPr>
          <p:cNvPr id="5" name="Rectangle 4"/>
          <p:cNvSpPr/>
          <p:nvPr/>
        </p:nvSpPr>
        <p:spPr>
          <a:xfrm>
            <a:off x="6252519" y="3497937"/>
            <a:ext cx="5192886" cy="646331"/>
          </a:xfrm>
          <a:prstGeom prst="rect">
            <a:avLst/>
          </a:prstGeom>
        </p:spPr>
        <p:txBody>
          <a:bodyPr wrap="square">
            <a:spAutoFit/>
          </a:bodyPr>
          <a:lstStyle/>
          <a:p>
            <a:r>
              <a:rPr lang="tr-TR" b="0" i="0" dirty="0" smtClean="0">
                <a:solidFill>
                  <a:srgbClr val="000000"/>
                </a:solidFill>
                <a:effectLst/>
                <a:latin typeface="Arial" panose="020B0604020202020204" pitchFamily="34" charset="0"/>
              </a:rPr>
              <a:t>IPv6 </a:t>
            </a:r>
            <a:r>
              <a:rPr lang="sv-SE" b="0" i="0" dirty="0" smtClean="0">
                <a:solidFill>
                  <a:srgbClr val="000000"/>
                </a:solidFill>
                <a:effectLst/>
                <a:latin typeface="Arial" panose="020B0604020202020204" pitchFamily="34" charset="0"/>
              </a:rPr>
              <a:t>Toplam 2</a:t>
            </a:r>
            <a:r>
              <a:rPr lang="sv-SE" b="0" i="0" baseline="30000" dirty="0" smtClean="0">
                <a:solidFill>
                  <a:srgbClr val="000000"/>
                </a:solidFill>
                <a:effectLst/>
                <a:latin typeface="Arial" panose="020B0604020202020204" pitchFamily="34" charset="0"/>
              </a:rPr>
              <a:t>128 </a:t>
            </a:r>
            <a:r>
              <a:rPr lang="sv-SE" b="0" i="0" dirty="0" smtClean="0">
                <a:solidFill>
                  <a:srgbClr val="000000"/>
                </a:solidFill>
                <a:effectLst/>
                <a:latin typeface="Arial" panose="020B0604020202020204" pitchFamily="34" charset="0"/>
              </a:rPr>
              <a:t>adet IP adresi var </a:t>
            </a:r>
            <a:endParaRPr lang="tr-TR" b="0" i="0" dirty="0" smtClean="0">
              <a:solidFill>
                <a:srgbClr val="000000"/>
              </a:solidFill>
              <a:effectLst/>
              <a:latin typeface="Arial" panose="020B0604020202020204" pitchFamily="34" charset="0"/>
            </a:endParaRPr>
          </a:p>
          <a:p>
            <a:r>
              <a:rPr lang="sv-SE" b="0" i="0" dirty="0" smtClean="0">
                <a:solidFill>
                  <a:srgbClr val="000000"/>
                </a:solidFill>
                <a:effectLst/>
                <a:latin typeface="Arial" panose="020B0604020202020204" pitchFamily="34" charset="0"/>
              </a:rPr>
              <a:t>(128 bit olmasından).</a:t>
            </a:r>
            <a:endParaRPr lang="tr-TR" dirty="0"/>
          </a:p>
        </p:txBody>
      </p:sp>
      <p:sp>
        <p:nvSpPr>
          <p:cNvPr id="6" name="TextBox 5"/>
          <p:cNvSpPr txBox="1"/>
          <p:nvPr/>
        </p:nvSpPr>
        <p:spPr>
          <a:xfrm>
            <a:off x="8435192" y="584775"/>
            <a:ext cx="2361672" cy="1477328"/>
          </a:xfrm>
          <a:prstGeom prst="rect">
            <a:avLst/>
          </a:prstGeom>
          <a:noFill/>
        </p:spPr>
        <p:txBody>
          <a:bodyPr wrap="none" rtlCol="0">
            <a:spAutoFit/>
          </a:bodyPr>
          <a:lstStyle/>
          <a:p>
            <a:r>
              <a:rPr lang="tr-TR" dirty="0" smtClean="0"/>
              <a:t>IPv4’ü Genişletmek için</a:t>
            </a:r>
          </a:p>
          <a:p>
            <a:r>
              <a:rPr lang="tr-TR" dirty="0" smtClean="0"/>
              <a:t>NAT</a:t>
            </a:r>
          </a:p>
          <a:p>
            <a:r>
              <a:rPr lang="tr-TR" dirty="0" err="1" smtClean="0"/>
              <a:t>Private</a:t>
            </a:r>
            <a:r>
              <a:rPr lang="tr-TR" dirty="0" smtClean="0"/>
              <a:t> IP</a:t>
            </a:r>
          </a:p>
          <a:p>
            <a:r>
              <a:rPr lang="tr-TR" dirty="0" smtClean="0"/>
              <a:t>VSLM</a:t>
            </a:r>
          </a:p>
          <a:p>
            <a:r>
              <a:rPr lang="tr-TR" dirty="0" smtClean="0"/>
              <a:t>CIDR</a:t>
            </a:r>
            <a:endParaRPr lang="tr-TR" dirty="0"/>
          </a:p>
        </p:txBody>
      </p:sp>
    </p:spTree>
    <p:extLst>
      <p:ext uri="{BB962C8B-B14F-4D97-AF65-F5344CB8AC3E}">
        <p14:creationId xmlns:p14="http://schemas.microsoft.com/office/powerpoint/2010/main" val="2140623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l="49194" t="27876" r="15555" b="34624"/>
          <a:stretch>
            <a:fillRect/>
          </a:stretch>
        </p:blipFill>
        <p:spPr bwMode="auto">
          <a:xfrm>
            <a:off x="3712399" y="434546"/>
            <a:ext cx="4585970" cy="2743200"/>
          </a:xfrm>
          <a:prstGeom prst="rect">
            <a:avLst/>
          </a:prstGeom>
          <a:noFill/>
          <a:ln w="9525" algn="ctr">
            <a:noFill/>
            <a:miter lim="800000"/>
            <a:headEnd/>
            <a:tailEnd/>
          </a:ln>
        </p:spPr>
      </p:pic>
      <p:sp>
        <p:nvSpPr>
          <p:cNvPr id="3" name="Rectangle 2"/>
          <p:cNvSpPr/>
          <p:nvPr/>
        </p:nvSpPr>
        <p:spPr>
          <a:xfrm>
            <a:off x="3048000" y="3105835"/>
            <a:ext cx="6096000" cy="646331"/>
          </a:xfrm>
          <a:prstGeom prst="rect">
            <a:avLst/>
          </a:prstGeom>
        </p:spPr>
        <p:txBody>
          <a:bodyPr>
            <a:spAutoFit/>
          </a:bodyPr>
          <a:lstStyle/>
          <a:p>
            <a:r>
              <a:rPr lang="tr-TR" b="0" kern="0" dirty="0" smtClean="0">
                <a:effectLst/>
                <a:latin typeface="Calibri" panose="020F0502020204030204" pitchFamily="34" charset="0"/>
                <a:ea typeface="Calibri" panose="020F0502020204030204" pitchFamily="34" charset="0"/>
                <a:cs typeface="Times New Roman" panose="02020603050405020304" pitchFamily="18" charset="0"/>
              </a:rPr>
              <a:t>IPv6 Örnek IP adresi:</a:t>
            </a:r>
            <a:endParaRPr lang="tr-TR" sz="4000" b="1" dirty="0" smtClean="0">
              <a:effectLst/>
              <a:latin typeface="Times New Roman" panose="02020603050405020304" pitchFamily="18" charset="0"/>
              <a:ea typeface="Times New Roman" panose="02020603050405020304" pitchFamily="18" charset="0"/>
            </a:endParaRPr>
          </a:p>
          <a:p>
            <a:r>
              <a:rPr lang="tr-TR" b="0" kern="0" dirty="0" smtClean="0">
                <a:effectLst/>
                <a:latin typeface="Calibri" panose="020F0502020204030204" pitchFamily="34" charset="0"/>
                <a:ea typeface="Calibri" panose="020F0502020204030204" pitchFamily="34" charset="0"/>
                <a:cs typeface="Times New Roman" panose="02020603050405020304" pitchFamily="18" charset="0"/>
              </a:rPr>
              <a:t>FE80:0000:0000:0000:0123:4567:89AB:CDEF</a:t>
            </a:r>
            <a:endParaRPr lang="tr-TR" sz="40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06895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49795" y="2578444"/>
            <a:ext cx="1834156" cy="769441"/>
          </a:xfrm>
          <a:prstGeom prst="rect">
            <a:avLst/>
          </a:prstGeom>
          <a:noFill/>
        </p:spPr>
        <p:txBody>
          <a:bodyPr wrap="none" rtlCol="0">
            <a:spAutoFit/>
          </a:bodyPr>
          <a:lstStyle/>
          <a:p>
            <a:r>
              <a:rPr lang="tr-TR" sz="4400" dirty="0" smtClean="0"/>
              <a:t>Sorular</a:t>
            </a:r>
            <a:endParaRPr lang="tr-TR" sz="4400" dirty="0"/>
          </a:p>
        </p:txBody>
      </p:sp>
    </p:spTree>
    <p:extLst>
      <p:ext uri="{BB962C8B-B14F-4D97-AF65-F5344CB8AC3E}">
        <p14:creationId xmlns:p14="http://schemas.microsoft.com/office/powerpoint/2010/main" val="3628574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49795" y="2578444"/>
            <a:ext cx="2199192" cy="769441"/>
          </a:xfrm>
          <a:prstGeom prst="rect">
            <a:avLst/>
          </a:prstGeom>
          <a:noFill/>
        </p:spPr>
        <p:txBody>
          <a:bodyPr wrap="none" rtlCol="0">
            <a:spAutoFit/>
          </a:bodyPr>
          <a:lstStyle/>
          <a:p>
            <a:r>
              <a:rPr lang="tr-TR" sz="4400" dirty="0" smtClean="0"/>
              <a:t>Teşekkür</a:t>
            </a:r>
            <a:endParaRPr lang="tr-TR" sz="4400" dirty="0"/>
          </a:p>
        </p:txBody>
      </p:sp>
    </p:spTree>
    <p:extLst>
      <p:ext uri="{BB962C8B-B14F-4D97-AF65-F5344CB8AC3E}">
        <p14:creationId xmlns:p14="http://schemas.microsoft.com/office/powerpoint/2010/main" val="3513204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74508" y="263611"/>
            <a:ext cx="579005" cy="707886"/>
          </a:xfrm>
          <a:prstGeom prst="rect">
            <a:avLst/>
          </a:prstGeom>
          <a:noFill/>
        </p:spPr>
        <p:txBody>
          <a:bodyPr wrap="none" rtlCol="0">
            <a:spAutoFit/>
          </a:bodyPr>
          <a:lstStyle/>
          <a:p>
            <a:r>
              <a:rPr lang="tr-TR" sz="4000" dirty="0" smtClean="0"/>
              <a:t>IP</a:t>
            </a:r>
            <a:endParaRPr lang="tr-TR" sz="4000" dirty="0"/>
          </a:p>
        </p:txBody>
      </p:sp>
      <p:sp>
        <p:nvSpPr>
          <p:cNvPr id="5" name="Rectangle 4"/>
          <p:cNvSpPr/>
          <p:nvPr/>
        </p:nvSpPr>
        <p:spPr>
          <a:xfrm>
            <a:off x="922637" y="1330573"/>
            <a:ext cx="10717427" cy="1754326"/>
          </a:xfrm>
          <a:prstGeom prst="rect">
            <a:avLst/>
          </a:prstGeom>
        </p:spPr>
        <p:txBody>
          <a:bodyPr wrap="square">
            <a:spAutoFit/>
          </a:bodyPr>
          <a:lstStyle/>
          <a:p>
            <a:r>
              <a:rPr lang="tr-TR" b="0" i="0" dirty="0" smtClean="0">
                <a:solidFill>
                  <a:srgbClr val="000000"/>
                </a:solidFill>
                <a:effectLst/>
                <a:latin typeface="Tahoma" panose="020B0604030504040204" pitchFamily="34" charset="0"/>
              </a:rPr>
              <a:t>IP adresi (Yani İnternet Protokol adresi), TCP/IP (İletim Kontrol Protokolü/İnternet Protokolü) standardını kullanan bir ağdaki cihazların birbirini tanımak, birbirleriyle iletişim kurmak ve veri alışverişinde bulunmak için kullandıkları benzersiz bir numaradır. İnternet bağlantısı bulunan her cihazın bu cihaza tahsis edilen bir adresi olması gerekir. Bu adres ya da numara, iletilen bilginin doğru adrese gönderilmesini, ya da verinin doğru adresten alınmasını </a:t>
            </a:r>
            <a:r>
              <a:rPr lang="tr-TR" b="0" i="0" dirty="0" err="1" smtClean="0">
                <a:solidFill>
                  <a:srgbClr val="000000"/>
                </a:solidFill>
                <a:effectLst/>
                <a:latin typeface="Tahoma" panose="020B0604030504040204" pitchFamily="34" charset="0"/>
              </a:rPr>
              <a:t>sağlar.Bugün</a:t>
            </a:r>
            <a:r>
              <a:rPr lang="tr-TR" b="0" i="0" dirty="0" smtClean="0">
                <a:solidFill>
                  <a:srgbClr val="000000"/>
                </a:solidFill>
                <a:effectLst/>
                <a:latin typeface="Tahoma" panose="020B0604030504040204" pitchFamily="34" charset="0"/>
              </a:rPr>
              <a:t> halen kullanılmakta ve test edilmekte olan iki tür İnternet Protokolü bulunmaktadır: IPv4 ve IPv6</a:t>
            </a:r>
            <a:endParaRPr lang="tr-TR" dirty="0"/>
          </a:p>
        </p:txBody>
      </p:sp>
      <p:sp>
        <p:nvSpPr>
          <p:cNvPr id="8" name="Rectangle 7"/>
          <p:cNvSpPr/>
          <p:nvPr/>
        </p:nvSpPr>
        <p:spPr>
          <a:xfrm>
            <a:off x="922637" y="3991914"/>
            <a:ext cx="10849232" cy="923330"/>
          </a:xfrm>
          <a:prstGeom prst="rect">
            <a:avLst/>
          </a:prstGeom>
        </p:spPr>
        <p:txBody>
          <a:bodyPr wrap="square">
            <a:spAutoFit/>
          </a:bodyPr>
          <a:lstStyle/>
          <a:p>
            <a:pPr>
              <a:spcAft>
                <a:spcPts val="0"/>
              </a:spcAft>
            </a:pPr>
            <a:r>
              <a:rPr lang="tr-TR"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IPv4 adresi hâlâ günümüzde standart olarak kullanılmaktadır ve 32 bitten oluşur. Kullanımını kolaylaştırmak amacıyla dört adet </a:t>
            </a:r>
            <a:r>
              <a:rPr lang="tr-TR" dirty="0" err="1"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oktet</a:t>
            </a:r>
            <a:r>
              <a:rPr lang="tr-TR"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(sekizli)’e bölünmüş ve noktalar ile ayrılmıştır. Her bir </a:t>
            </a:r>
            <a:r>
              <a:rPr lang="tr-TR" dirty="0" err="1"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oktet</a:t>
            </a:r>
            <a:r>
              <a:rPr lang="tr-TR"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8 bit uzunluğunda olduğuna göre 28 karşılığı 0 ila 255 arası yani 256 farklı değer alabilir. </a:t>
            </a:r>
            <a:endParaRPr lang="tr-TR" sz="20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244486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p:nvPr/>
        </p:nvPicPr>
        <p:blipFill>
          <a:blip r:embed="rId2">
            <a:extLst>
              <a:ext uri="{28A0092B-C50C-407E-A947-70E740481C1C}">
                <a14:useLocalDpi xmlns:a14="http://schemas.microsoft.com/office/drawing/2010/main" val="0"/>
              </a:ext>
            </a:extLst>
          </a:blip>
          <a:srcRect/>
          <a:stretch>
            <a:fillRect/>
          </a:stretch>
        </p:blipFill>
        <p:spPr bwMode="auto">
          <a:xfrm>
            <a:off x="6506862" y="663747"/>
            <a:ext cx="5257800" cy="2927350"/>
          </a:xfrm>
          <a:prstGeom prst="rect">
            <a:avLst/>
          </a:prstGeom>
          <a:noFill/>
          <a:ln>
            <a:noFill/>
          </a:ln>
        </p:spPr>
      </p:pic>
      <p:pic>
        <p:nvPicPr>
          <p:cNvPr id="5" name="Resim 2" descr="IP decimal notation"/>
          <p:cNvPicPr/>
          <p:nvPr/>
        </p:nvPicPr>
        <p:blipFill>
          <a:blip r:embed="rId3">
            <a:extLst>
              <a:ext uri="{28A0092B-C50C-407E-A947-70E740481C1C}">
                <a14:useLocalDpi xmlns:a14="http://schemas.microsoft.com/office/drawing/2010/main" val="0"/>
              </a:ext>
            </a:extLst>
          </a:blip>
          <a:srcRect/>
          <a:stretch>
            <a:fillRect/>
          </a:stretch>
        </p:blipFill>
        <p:spPr bwMode="auto">
          <a:xfrm>
            <a:off x="685801" y="819322"/>
            <a:ext cx="5334000" cy="1308100"/>
          </a:xfrm>
          <a:prstGeom prst="rect">
            <a:avLst/>
          </a:prstGeom>
          <a:noFill/>
          <a:ln>
            <a:noFill/>
          </a:ln>
        </p:spPr>
      </p:pic>
      <p:sp>
        <p:nvSpPr>
          <p:cNvPr id="6" name="Rectangle 5"/>
          <p:cNvSpPr/>
          <p:nvPr/>
        </p:nvSpPr>
        <p:spPr>
          <a:xfrm>
            <a:off x="1042086" y="4167664"/>
            <a:ext cx="10107827" cy="646331"/>
          </a:xfrm>
          <a:prstGeom prst="rect">
            <a:avLst/>
          </a:prstGeom>
        </p:spPr>
        <p:txBody>
          <a:bodyPr wrap="square">
            <a:spAutoFit/>
          </a:bodyPr>
          <a:lstStyle/>
          <a:p>
            <a:r>
              <a:rPr lang="tr-TR" b="0" kern="0" dirty="0" smtClean="0">
                <a:effectLst/>
                <a:latin typeface="Calibri" panose="020F0502020204030204" pitchFamily="34" charset="0"/>
                <a:ea typeface="Calibri" panose="020F0502020204030204" pitchFamily="34" charset="0"/>
                <a:cs typeface="Times New Roman" panose="02020603050405020304" pitchFamily="18" charset="0"/>
              </a:rPr>
              <a:t>Bir IP adresi iki bölümden oluşur. Bunlar Ağ (Network) adresi ve Cihaz (Host) adresidir. Network adresi cihazların bağlı bulunduğu ağı gösterirken Host adresi ise ağda bulunan cihazın numarasını göstermektedir.</a:t>
            </a:r>
            <a:endParaRPr lang="tr-TR" sz="40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39949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9"/>
          <p:cNvPicPr/>
          <p:nvPr/>
        </p:nvPicPr>
        <p:blipFill>
          <a:blip r:embed="rId2"/>
          <a:stretch>
            <a:fillRect/>
          </a:stretch>
        </p:blipFill>
        <p:spPr>
          <a:xfrm>
            <a:off x="1988202" y="284892"/>
            <a:ext cx="5760720" cy="1625600"/>
          </a:xfrm>
          <a:prstGeom prst="rect">
            <a:avLst/>
          </a:prstGeom>
        </p:spPr>
      </p:pic>
      <p:sp>
        <p:nvSpPr>
          <p:cNvPr id="3" name="Rectangle 2"/>
          <p:cNvSpPr/>
          <p:nvPr/>
        </p:nvSpPr>
        <p:spPr>
          <a:xfrm>
            <a:off x="1988202" y="2149728"/>
            <a:ext cx="6096000" cy="2031325"/>
          </a:xfrm>
          <a:prstGeom prst="rect">
            <a:avLst/>
          </a:prstGeom>
        </p:spPr>
        <p:txBody>
          <a:bodyPr>
            <a:spAutoFit/>
          </a:bodyPr>
          <a:lstStyle/>
          <a:p>
            <a:pPr>
              <a:spcAft>
                <a:spcPts val="0"/>
              </a:spcAft>
            </a:pPr>
            <a:r>
              <a:rPr lang="tr-TR" dirty="0" smtClean="0">
                <a:solidFill>
                  <a:srgbClr val="000000"/>
                </a:solidFill>
                <a:effectLst/>
                <a:latin typeface="Times New Roman" panose="02020603050405020304" pitchFamily="18" charset="0"/>
                <a:ea typeface="Calibri" panose="020F0502020204030204" pitchFamily="34" charset="0"/>
              </a:rPr>
              <a:t>Yukarıdaki tabloda sınıflara göre ağ adresi ve cihaz adresi dağılımı gösterilmiştir. </a:t>
            </a:r>
            <a:endParaRPr lang="tr-TR" sz="2000" dirty="0" smtClean="0">
              <a:solidFill>
                <a:srgbClr val="000000"/>
              </a:solidFill>
              <a:effectLst/>
              <a:latin typeface="Times New Roman" panose="02020603050405020304" pitchFamily="18" charset="0"/>
              <a:ea typeface="Calibri" panose="020F0502020204030204" pitchFamily="34" charset="0"/>
            </a:endParaRPr>
          </a:p>
          <a:p>
            <a:pPr>
              <a:spcAft>
                <a:spcPts val="0"/>
              </a:spcAft>
            </a:pPr>
            <a:r>
              <a:rPr lang="tr-TR" dirty="0" smtClean="0">
                <a:solidFill>
                  <a:srgbClr val="000000"/>
                </a:solidFill>
                <a:effectLst/>
                <a:latin typeface="Times New Roman" panose="02020603050405020304" pitchFamily="18" charset="0"/>
                <a:ea typeface="Calibri" panose="020F0502020204030204" pitchFamily="34" charset="0"/>
              </a:rPr>
              <a:t>Bu durumda; </a:t>
            </a:r>
            <a:endParaRPr lang="tr-TR" sz="2000" dirty="0" smtClean="0">
              <a:solidFill>
                <a:srgbClr val="000000"/>
              </a:solidFill>
              <a:effectLst/>
              <a:latin typeface="Times New Roman" panose="02020603050405020304" pitchFamily="18" charset="0"/>
              <a:ea typeface="Calibri" panose="020F0502020204030204" pitchFamily="34" charset="0"/>
            </a:endParaRPr>
          </a:p>
          <a:p>
            <a:pPr>
              <a:spcAft>
                <a:spcPts val="0"/>
              </a:spcAft>
            </a:pPr>
            <a:r>
              <a:rPr lang="tr-TR" dirty="0" smtClean="0">
                <a:solidFill>
                  <a:srgbClr val="000000"/>
                </a:solidFill>
                <a:effectLst/>
                <a:latin typeface="Times New Roman" panose="02020603050405020304" pitchFamily="18" charset="0"/>
                <a:ea typeface="Calibri" panose="020F0502020204030204" pitchFamily="34" charset="0"/>
              </a:rPr>
              <a:t>A sınıfı bir ağda en fazla </a:t>
            </a:r>
            <a:r>
              <a:rPr lang="tr-TR" dirty="0" smtClean="0">
                <a:solidFill>
                  <a:srgbClr val="000000"/>
                </a:solidFill>
                <a:effectLst/>
                <a:latin typeface="Wingdings" panose="05000000000000000000" pitchFamily="2" charset="2"/>
                <a:ea typeface="Calibri" panose="020F0502020204030204" pitchFamily="34" charset="0"/>
                <a:cs typeface="Wingdings" panose="05000000000000000000" pitchFamily="2" charset="2"/>
              </a:rPr>
              <a:t>à </a:t>
            </a:r>
            <a:r>
              <a:rPr lang="tr-TR" dirty="0" smtClean="0">
                <a:solidFill>
                  <a:srgbClr val="000000"/>
                </a:solidFill>
                <a:effectLst/>
                <a:latin typeface="Times New Roman" panose="02020603050405020304" pitchFamily="18" charset="0"/>
                <a:ea typeface="Calibri" panose="020F0502020204030204" pitchFamily="34" charset="0"/>
              </a:rPr>
              <a:t>((2</a:t>
            </a:r>
            <a:r>
              <a:rPr lang="tr-TR" sz="1400" baseline="30000" dirty="0" smtClean="0">
                <a:solidFill>
                  <a:srgbClr val="000000"/>
                </a:solidFill>
                <a:effectLst/>
                <a:latin typeface="Times New Roman" panose="02020603050405020304" pitchFamily="18" charset="0"/>
                <a:ea typeface="Calibri" panose="020F0502020204030204" pitchFamily="34" charset="0"/>
              </a:rPr>
              <a:t>8</a:t>
            </a:r>
            <a:r>
              <a:rPr lang="tr-TR" dirty="0" smtClean="0">
                <a:solidFill>
                  <a:srgbClr val="000000"/>
                </a:solidFill>
                <a:effectLst/>
                <a:latin typeface="Times New Roman" panose="02020603050405020304" pitchFamily="18" charset="0"/>
                <a:ea typeface="Calibri" panose="020F0502020204030204" pitchFamily="34" charset="0"/>
              </a:rPr>
              <a:t>x2</a:t>
            </a:r>
            <a:r>
              <a:rPr lang="tr-TR" baseline="30000" dirty="0" smtClean="0">
                <a:solidFill>
                  <a:srgbClr val="000000"/>
                </a:solidFill>
                <a:effectLst/>
                <a:latin typeface="Times New Roman" panose="02020603050405020304" pitchFamily="18" charset="0"/>
                <a:ea typeface="Calibri" panose="020F0502020204030204" pitchFamily="34" charset="0"/>
              </a:rPr>
              <a:t>8</a:t>
            </a:r>
            <a:r>
              <a:rPr lang="tr-TR" dirty="0" smtClean="0">
                <a:solidFill>
                  <a:srgbClr val="000000"/>
                </a:solidFill>
                <a:effectLst/>
                <a:latin typeface="Times New Roman" panose="02020603050405020304" pitchFamily="18" charset="0"/>
                <a:ea typeface="Calibri" panose="020F0502020204030204" pitchFamily="34" charset="0"/>
              </a:rPr>
              <a:t>x2</a:t>
            </a:r>
            <a:r>
              <a:rPr lang="tr-TR" sz="1400" baseline="30000" dirty="0" smtClean="0">
                <a:solidFill>
                  <a:srgbClr val="000000"/>
                </a:solidFill>
                <a:effectLst/>
                <a:latin typeface="Times New Roman" panose="02020603050405020304" pitchFamily="18" charset="0"/>
                <a:ea typeface="Calibri" panose="020F0502020204030204" pitchFamily="34" charset="0"/>
              </a:rPr>
              <a:t>8</a:t>
            </a:r>
            <a:r>
              <a:rPr lang="tr-TR" dirty="0" smtClean="0">
                <a:solidFill>
                  <a:srgbClr val="000000"/>
                </a:solidFill>
                <a:effectLst/>
                <a:latin typeface="Times New Roman" panose="02020603050405020304" pitchFamily="18" charset="0"/>
                <a:ea typeface="Calibri" panose="020F0502020204030204" pitchFamily="34" charset="0"/>
              </a:rPr>
              <a:t>) – 2 ) = 16.777.214 </a:t>
            </a:r>
            <a:endParaRPr lang="tr-TR" sz="2000" dirty="0" smtClean="0">
              <a:solidFill>
                <a:srgbClr val="000000"/>
              </a:solidFill>
              <a:effectLst/>
              <a:latin typeface="Times New Roman" panose="02020603050405020304" pitchFamily="18" charset="0"/>
              <a:ea typeface="Calibri" panose="020F0502020204030204" pitchFamily="34" charset="0"/>
            </a:endParaRPr>
          </a:p>
          <a:p>
            <a:pPr>
              <a:spcAft>
                <a:spcPts val="0"/>
              </a:spcAft>
            </a:pPr>
            <a:r>
              <a:rPr lang="tr-TR" dirty="0" smtClean="0">
                <a:solidFill>
                  <a:srgbClr val="000000"/>
                </a:solidFill>
                <a:effectLst/>
                <a:latin typeface="Times New Roman" panose="02020603050405020304" pitchFamily="18" charset="0"/>
                <a:ea typeface="Calibri" panose="020F0502020204030204" pitchFamily="34" charset="0"/>
              </a:rPr>
              <a:t>B sınıfı bir ağda en fazla </a:t>
            </a:r>
            <a:r>
              <a:rPr lang="tr-TR" dirty="0" smtClean="0">
                <a:solidFill>
                  <a:srgbClr val="000000"/>
                </a:solidFill>
                <a:effectLst/>
                <a:latin typeface="Wingdings" panose="05000000000000000000" pitchFamily="2" charset="2"/>
                <a:ea typeface="Calibri" panose="020F0502020204030204" pitchFamily="34" charset="0"/>
                <a:cs typeface="Wingdings" panose="05000000000000000000" pitchFamily="2" charset="2"/>
              </a:rPr>
              <a:t>à </a:t>
            </a:r>
            <a:r>
              <a:rPr lang="tr-TR" dirty="0" smtClean="0">
                <a:solidFill>
                  <a:srgbClr val="000000"/>
                </a:solidFill>
                <a:effectLst/>
                <a:latin typeface="Times New Roman" panose="02020603050405020304" pitchFamily="18" charset="0"/>
                <a:ea typeface="Calibri" panose="020F0502020204030204" pitchFamily="34" charset="0"/>
              </a:rPr>
              <a:t>((2</a:t>
            </a:r>
            <a:r>
              <a:rPr lang="tr-TR" sz="800" dirty="0" smtClean="0">
                <a:solidFill>
                  <a:srgbClr val="000000"/>
                </a:solidFill>
                <a:effectLst/>
                <a:latin typeface="Times New Roman" panose="02020603050405020304" pitchFamily="18" charset="0"/>
                <a:ea typeface="Calibri" panose="020F0502020204030204" pitchFamily="34" charset="0"/>
              </a:rPr>
              <a:t>8</a:t>
            </a:r>
            <a:r>
              <a:rPr lang="tr-TR" dirty="0" smtClean="0">
                <a:solidFill>
                  <a:srgbClr val="000000"/>
                </a:solidFill>
                <a:effectLst/>
                <a:latin typeface="Times New Roman" panose="02020603050405020304" pitchFamily="18" charset="0"/>
                <a:ea typeface="Calibri" panose="020F0502020204030204" pitchFamily="34" charset="0"/>
              </a:rPr>
              <a:t>x2</a:t>
            </a:r>
            <a:r>
              <a:rPr lang="tr-TR" sz="800" dirty="0" smtClean="0">
                <a:solidFill>
                  <a:srgbClr val="000000"/>
                </a:solidFill>
                <a:effectLst/>
                <a:latin typeface="Times New Roman" panose="02020603050405020304" pitchFamily="18" charset="0"/>
                <a:ea typeface="Calibri" panose="020F0502020204030204" pitchFamily="34" charset="0"/>
              </a:rPr>
              <a:t>8</a:t>
            </a:r>
            <a:r>
              <a:rPr lang="tr-TR" dirty="0" smtClean="0">
                <a:solidFill>
                  <a:srgbClr val="000000"/>
                </a:solidFill>
                <a:effectLst/>
                <a:latin typeface="Times New Roman" panose="02020603050405020304" pitchFamily="18" charset="0"/>
                <a:ea typeface="Calibri" panose="020F0502020204030204" pitchFamily="34" charset="0"/>
              </a:rPr>
              <a:t>x2</a:t>
            </a:r>
            <a:r>
              <a:rPr lang="tr-TR" sz="800" dirty="0" smtClean="0">
                <a:solidFill>
                  <a:srgbClr val="000000"/>
                </a:solidFill>
                <a:effectLst/>
                <a:latin typeface="Times New Roman" panose="02020603050405020304" pitchFamily="18" charset="0"/>
                <a:ea typeface="Calibri" panose="020F0502020204030204" pitchFamily="34" charset="0"/>
              </a:rPr>
              <a:t>8</a:t>
            </a:r>
            <a:r>
              <a:rPr lang="tr-TR" dirty="0" smtClean="0">
                <a:solidFill>
                  <a:srgbClr val="000000"/>
                </a:solidFill>
                <a:effectLst/>
                <a:latin typeface="Times New Roman" panose="02020603050405020304" pitchFamily="18" charset="0"/>
                <a:ea typeface="Calibri" panose="020F0502020204030204" pitchFamily="34" charset="0"/>
              </a:rPr>
              <a:t>) – 2 ) = 65.534 </a:t>
            </a:r>
            <a:endParaRPr lang="tr-TR" sz="2000" dirty="0" smtClean="0">
              <a:solidFill>
                <a:srgbClr val="000000"/>
              </a:solidFill>
              <a:effectLst/>
              <a:latin typeface="Times New Roman" panose="02020603050405020304" pitchFamily="18" charset="0"/>
              <a:ea typeface="Calibri" panose="020F0502020204030204" pitchFamily="34" charset="0"/>
            </a:endParaRPr>
          </a:p>
          <a:p>
            <a:pPr>
              <a:spcAft>
                <a:spcPts val="0"/>
              </a:spcAft>
            </a:pPr>
            <a:r>
              <a:rPr lang="tr-TR" dirty="0" smtClean="0">
                <a:solidFill>
                  <a:srgbClr val="000000"/>
                </a:solidFill>
                <a:effectLst/>
                <a:latin typeface="Times New Roman" panose="02020603050405020304" pitchFamily="18" charset="0"/>
                <a:ea typeface="Calibri" panose="020F0502020204030204" pitchFamily="34" charset="0"/>
              </a:rPr>
              <a:t>C sınıfı bir ağda en fazla </a:t>
            </a:r>
            <a:r>
              <a:rPr lang="tr-TR" dirty="0" smtClean="0">
                <a:solidFill>
                  <a:srgbClr val="000000"/>
                </a:solidFill>
                <a:effectLst/>
                <a:latin typeface="Wingdings" panose="05000000000000000000" pitchFamily="2" charset="2"/>
                <a:ea typeface="Calibri" panose="020F0502020204030204" pitchFamily="34" charset="0"/>
                <a:cs typeface="Wingdings" panose="05000000000000000000" pitchFamily="2" charset="2"/>
              </a:rPr>
              <a:t>à </a:t>
            </a:r>
            <a:r>
              <a:rPr lang="tr-TR" dirty="0" smtClean="0">
                <a:solidFill>
                  <a:srgbClr val="000000"/>
                </a:solidFill>
                <a:effectLst/>
                <a:latin typeface="Times New Roman" panose="02020603050405020304" pitchFamily="18" charset="0"/>
                <a:ea typeface="Calibri" panose="020F0502020204030204" pitchFamily="34" charset="0"/>
              </a:rPr>
              <a:t>(2</a:t>
            </a:r>
            <a:r>
              <a:rPr lang="tr-TR" sz="800" dirty="0" smtClean="0">
                <a:solidFill>
                  <a:srgbClr val="000000"/>
                </a:solidFill>
                <a:effectLst/>
                <a:latin typeface="Times New Roman" panose="02020603050405020304" pitchFamily="18" charset="0"/>
                <a:ea typeface="Calibri" panose="020F0502020204030204" pitchFamily="34" charset="0"/>
              </a:rPr>
              <a:t>8</a:t>
            </a:r>
            <a:r>
              <a:rPr lang="tr-TR" dirty="0" smtClean="0">
                <a:solidFill>
                  <a:srgbClr val="000000"/>
                </a:solidFill>
                <a:effectLst/>
                <a:latin typeface="Times New Roman" panose="02020603050405020304" pitchFamily="18" charset="0"/>
                <a:ea typeface="Calibri" panose="020F0502020204030204" pitchFamily="34" charset="0"/>
              </a:rPr>
              <a:t>-2) = 254 </a:t>
            </a:r>
            <a:endParaRPr lang="tr-TR" sz="2000" dirty="0" smtClean="0">
              <a:solidFill>
                <a:srgbClr val="000000"/>
              </a:solidFill>
              <a:effectLst/>
              <a:latin typeface="Times New Roman" panose="02020603050405020304" pitchFamily="18" charset="0"/>
              <a:ea typeface="Calibri" panose="020F0502020204030204" pitchFamily="34" charset="0"/>
            </a:endParaRPr>
          </a:p>
          <a:p>
            <a:r>
              <a:rPr lang="tr-TR" dirty="0" smtClean="0">
                <a:effectLst/>
                <a:latin typeface="Calibri" panose="020F0502020204030204" pitchFamily="34" charset="0"/>
                <a:ea typeface="Calibri" panose="020F0502020204030204" pitchFamily="34" charset="0"/>
                <a:cs typeface="Times New Roman" panose="02020603050405020304" pitchFamily="18" charset="0"/>
              </a:rPr>
              <a:t>Adet cihaza IP dağıtılabilmektedir.</a:t>
            </a:r>
            <a:endParaRPr lang="tr-TR" dirty="0"/>
          </a:p>
        </p:txBody>
      </p:sp>
      <p:graphicFrame>
        <p:nvGraphicFramePr>
          <p:cNvPr id="5" name="Table 4"/>
          <p:cNvGraphicFramePr>
            <a:graphicFrameLocks noGrp="1"/>
          </p:cNvGraphicFramePr>
          <p:nvPr>
            <p:extLst>
              <p:ext uri="{D42A27DB-BD31-4B8C-83A1-F6EECF244321}">
                <p14:modId xmlns:p14="http://schemas.microsoft.com/office/powerpoint/2010/main" val="3929147125"/>
              </p:ext>
            </p:extLst>
          </p:nvPr>
        </p:nvGraphicFramePr>
        <p:xfrm>
          <a:off x="1988202" y="4300671"/>
          <a:ext cx="6758940" cy="829437"/>
        </p:xfrm>
        <a:graphic>
          <a:graphicData uri="http://schemas.openxmlformats.org/drawingml/2006/table">
            <a:tbl>
              <a:tblPr firstRow="1" firstCol="1" lastRow="1" lastCol="1" bandRow="1" bandCol="1">
                <a:tableStyleId>{5C22544A-7EE6-4342-B048-85BDC9FD1C3A}</a:tableStyleId>
              </a:tblPr>
              <a:tblGrid>
                <a:gridCol w="914400"/>
                <a:gridCol w="800100"/>
                <a:gridCol w="1600200"/>
                <a:gridCol w="3444240"/>
              </a:tblGrid>
              <a:tr h="153035">
                <a:tc>
                  <a:txBody>
                    <a:bodyPr/>
                    <a:lstStyle/>
                    <a:p>
                      <a:pPr>
                        <a:lnSpc>
                          <a:spcPct val="115000"/>
                        </a:lnSpc>
                        <a:spcAft>
                          <a:spcPts val="1000"/>
                        </a:spcAft>
                      </a:pPr>
                      <a:r>
                        <a:rPr lang="tr-TR" sz="1100" dirty="0">
                          <a:effectLst/>
                        </a:rPr>
                        <a:t>Adres sınıfı</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tr-TR" sz="1100">
                          <a:effectLst/>
                        </a:rPr>
                        <a:t>Aralık</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tr-TR" sz="1100">
                          <a:effectLst/>
                        </a:rPr>
                        <a:t>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tr-TR" sz="1100" dirty="0">
                          <a:effectLst/>
                        </a:rPr>
                        <a:t> </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9870">
                <a:tc>
                  <a:txBody>
                    <a:bodyPr/>
                    <a:lstStyle/>
                    <a:p>
                      <a:pPr>
                        <a:lnSpc>
                          <a:spcPct val="115000"/>
                        </a:lnSpc>
                        <a:spcAft>
                          <a:spcPts val="1000"/>
                        </a:spcAft>
                      </a:pPr>
                      <a:r>
                        <a:rPr lang="tr-TR" sz="1100">
                          <a:effectLst/>
                        </a:rPr>
                        <a:t>A</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tr-TR" sz="1100">
                          <a:effectLst/>
                        </a:rPr>
                        <a:t>0-127</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tr-TR" sz="900">
                          <a:effectLst/>
                        </a:rPr>
                        <a:t>1.0.0.0 - 127.0.0.0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tr-TR" sz="900">
                          <a:effectLst/>
                        </a:rPr>
                        <a:t>ağ başına 16 milyon makine</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3995">
                <a:tc>
                  <a:txBody>
                    <a:bodyPr/>
                    <a:lstStyle/>
                    <a:p>
                      <a:pPr>
                        <a:lnSpc>
                          <a:spcPct val="115000"/>
                        </a:lnSpc>
                        <a:spcAft>
                          <a:spcPts val="1000"/>
                        </a:spcAft>
                      </a:pPr>
                      <a:r>
                        <a:rPr lang="tr-TR" sz="1100">
                          <a:effectLst/>
                        </a:rPr>
                        <a:t>B</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tr-TR" sz="1100">
                          <a:effectLst/>
                        </a:rPr>
                        <a:t>128-191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tr-TR" sz="900">
                          <a:effectLst/>
                        </a:rPr>
                        <a:t>128.0.0.0 - 191.255.0.0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tr-TR" sz="900">
                          <a:effectLst/>
                        </a:rPr>
                        <a:t>65,024 adet makineden oluşan 16,320 adet ağ tanımlanabilir</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06680">
                <a:tc>
                  <a:txBody>
                    <a:bodyPr/>
                    <a:lstStyle/>
                    <a:p>
                      <a:pPr>
                        <a:lnSpc>
                          <a:spcPct val="115000"/>
                        </a:lnSpc>
                        <a:spcAft>
                          <a:spcPts val="1000"/>
                        </a:spcAft>
                      </a:pPr>
                      <a:r>
                        <a:rPr lang="tr-TR" sz="1100">
                          <a:effectLst/>
                        </a:rPr>
                        <a:t>C</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tr-TR" sz="1100">
                          <a:effectLst/>
                        </a:rPr>
                        <a:t>192-223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tr-TR" sz="900">
                          <a:effectLst/>
                        </a:rPr>
                        <a:t>192.0.0.0 - 223.255.255.0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tr-TR" sz="900" dirty="0">
                          <a:effectLst/>
                        </a:rPr>
                        <a:t>her biri 254 makineli yaklaşık 2 milyon ağ</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6" name="Rectangle 5"/>
          <p:cNvSpPr/>
          <p:nvPr/>
        </p:nvSpPr>
        <p:spPr>
          <a:xfrm>
            <a:off x="1323409" y="5227120"/>
            <a:ext cx="10539078" cy="1494768"/>
          </a:xfrm>
          <a:prstGeom prst="rect">
            <a:avLst/>
          </a:prstGeom>
        </p:spPr>
        <p:txBody>
          <a:bodyPr wrap="square">
            <a:spAutoFit/>
          </a:bodyPr>
          <a:lstStyle/>
          <a:p>
            <a:pPr>
              <a:lnSpc>
                <a:spcPct val="115000"/>
              </a:lnSpc>
              <a:spcAft>
                <a:spcPts val="1000"/>
              </a:spcAft>
            </a:pPr>
            <a:r>
              <a:rPr lang="tr-TR" dirty="0" smtClean="0">
                <a:effectLst/>
                <a:latin typeface="Calibri" panose="020F0502020204030204" pitchFamily="34" charset="0"/>
                <a:ea typeface="Calibri" panose="020F0502020204030204" pitchFamily="34" charset="0"/>
                <a:cs typeface="Times New Roman" panose="02020603050405020304" pitchFamily="18" charset="0"/>
              </a:rPr>
              <a:t>ilk </a:t>
            </a:r>
            <a:r>
              <a:rPr lang="tr-TR" dirty="0" err="1" smtClean="0">
                <a:effectLst/>
                <a:latin typeface="Calibri" panose="020F0502020204030204" pitchFamily="34" charset="0"/>
                <a:ea typeface="Calibri" panose="020F0502020204030204" pitchFamily="34" charset="0"/>
                <a:cs typeface="Times New Roman" panose="02020603050405020304" pitchFamily="18" charset="0"/>
              </a:rPr>
              <a:t>oktetler</a:t>
            </a:r>
            <a:r>
              <a:rPr lang="tr-TR" dirty="0" smtClean="0">
                <a:effectLst/>
                <a:latin typeface="Calibri" panose="020F0502020204030204" pitchFamily="34" charset="0"/>
                <a:ea typeface="Calibri" panose="020F0502020204030204" pitchFamily="34" charset="0"/>
                <a:cs typeface="Times New Roman" panose="02020603050405020304" pitchFamily="18" charset="0"/>
              </a:rPr>
              <a:t> ağı tanımlıyor. Son </a:t>
            </a:r>
            <a:r>
              <a:rPr lang="tr-TR" dirty="0" err="1" smtClean="0">
                <a:effectLst/>
                <a:latin typeface="Calibri" panose="020F0502020204030204" pitchFamily="34" charset="0"/>
                <a:ea typeface="Calibri" panose="020F0502020204030204" pitchFamily="34" charset="0"/>
                <a:cs typeface="Times New Roman" panose="02020603050405020304" pitchFamily="18" charset="0"/>
              </a:rPr>
              <a:t>oktetler</a:t>
            </a:r>
            <a:r>
              <a:rPr lang="tr-TR" dirty="0" smtClean="0">
                <a:effectLst/>
                <a:latin typeface="Calibri" panose="020F0502020204030204" pitchFamily="34" charset="0"/>
                <a:ea typeface="Calibri" panose="020F0502020204030204" pitchFamily="34" charset="0"/>
                <a:cs typeface="Times New Roman" panose="02020603050405020304" pitchFamily="18" charset="0"/>
              </a:rPr>
              <a:t> </a:t>
            </a:r>
            <a:r>
              <a:rPr lang="tr-TR" dirty="0" err="1" smtClean="0">
                <a:effectLst/>
                <a:latin typeface="Calibri" panose="020F0502020204030204" pitchFamily="34" charset="0"/>
                <a:ea typeface="Calibri" panose="020F0502020204030204" pitchFamily="34" charset="0"/>
                <a:cs typeface="Times New Roman" panose="02020603050405020304" pitchFamily="18" charset="0"/>
              </a:rPr>
              <a:t>hostu</a:t>
            </a:r>
            <a:r>
              <a:rPr lang="tr-TR" dirty="0" smtClean="0">
                <a:effectLst/>
                <a:latin typeface="Calibri" panose="020F0502020204030204" pitchFamily="34" charset="0"/>
                <a:ea typeface="Calibri" panose="020F0502020204030204" pitchFamily="34" charset="0"/>
                <a:cs typeface="Times New Roman" panose="02020603050405020304" pitchFamily="18" charset="0"/>
              </a:rPr>
              <a:t>(bilgisayarı) belirtiyor.</a:t>
            </a:r>
          </a:p>
          <a:p>
            <a:pPr>
              <a:lnSpc>
                <a:spcPct val="115000"/>
              </a:lnSpc>
              <a:spcAft>
                <a:spcPts val="1000"/>
              </a:spcAft>
            </a:pPr>
            <a:r>
              <a:rPr lang="tr-TR" dirty="0" smtClean="0">
                <a:effectLst/>
                <a:latin typeface="Calibri" panose="020F0502020204030204" pitchFamily="34" charset="0"/>
                <a:ea typeface="Calibri" panose="020F0502020204030204" pitchFamily="34" charset="0"/>
                <a:cs typeface="Times New Roman" panose="02020603050405020304" pitchFamily="18" charset="0"/>
              </a:rPr>
              <a:t>Her ağın network numarasını gösteren ağ adresi ve yayın (</a:t>
            </a:r>
            <a:r>
              <a:rPr lang="tr-TR" dirty="0" err="1" smtClean="0">
                <a:effectLst/>
                <a:latin typeface="Calibri" panose="020F0502020204030204" pitchFamily="34" charset="0"/>
                <a:ea typeface="Calibri" panose="020F0502020204030204" pitchFamily="34" charset="0"/>
                <a:cs typeface="Times New Roman" panose="02020603050405020304" pitchFamily="18" charset="0"/>
              </a:rPr>
              <a:t>broadcast</a:t>
            </a:r>
            <a:r>
              <a:rPr lang="tr-TR" dirty="0" smtClean="0">
                <a:effectLst/>
                <a:latin typeface="Calibri" panose="020F0502020204030204" pitchFamily="34" charset="0"/>
                <a:ea typeface="Calibri" panose="020F0502020204030204" pitchFamily="34" charset="0"/>
                <a:cs typeface="Times New Roman" panose="02020603050405020304" pitchFamily="18" charset="0"/>
              </a:rPr>
              <a:t>) adresi vardır. Ağ adresi her bir sınıf için ilk IP adresini gösterirken yayın adresi olarak da en son adres kullanılır. Yani network ve yayın adresini </a:t>
            </a:r>
            <a:r>
              <a:rPr lang="tr-TR" dirty="0" err="1" smtClean="0">
                <a:effectLst/>
                <a:latin typeface="Calibri" panose="020F0502020204030204" pitchFamily="34" charset="0"/>
                <a:ea typeface="Calibri" panose="020F0502020204030204" pitchFamily="34" charset="0"/>
                <a:cs typeface="Times New Roman" panose="02020603050405020304" pitchFamily="18" charset="0"/>
              </a:rPr>
              <a:t>hostlar</a:t>
            </a:r>
            <a:r>
              <a:rPr lang="tr-TR" dirty="0" smtClean="0">
                <a:effectLst/>
                <a:latin typeface="Calibri" panose="020F0502020204030204" pitchFamily="34" charset="0"/>
                <a:ea typeface="Calibri" panose="020F0502020204030204" pitchFamily="34" charset="0"/>
                <a:cs typeface="Times New Roman" panose="02020603050405020304" pitchFamily="18" charset="0"/>
              </a:rPr>
              <a:t> da kullanamayız.</a:t>
            </a:r>
            <a:endParaRPr lang="tr-T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50097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26"/>
          <p:cNvPicPr/>
          <p:nvPr/>
        </p:nvPicPr>
        <p:blipFill>
          <a:blip r:embed="rId2"/>
          <a:stretch>
            <a:fillRect/>
          </a:stretch>
        </p:blipFill>
        <p:spPr>
          <a:xfrm>
            <a:off x="974948" y="216518"/>
            <a:ext cx="5760720" cy="4003040"/>
          </a:xfrm>
          <a:prstGeom prst="rect">
            <a:avLst/>
          </a:prstGeom>
        </p:spPr>
      </p:pic>
    </p:spTree>
    <p:extLst>
      <p:ext uri="{BB962C8B-B14F-4D97-AF65-F5344CB8AC3E}">
        <p14:creationId xmlns:p14="http://schemas.microsoft.com/office/powerpoint/2010/main" val="724762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77298" y="65902"/>
            <a:ext cx="5601918" cy="738664"/>
          </a:xfrm>
          <a:prstGeom prst="rect">
            <a:avLst/>
          </a:prstGeom>
          <a:noFill/>
        </p:spPr>
        <p:txBody>
          <a:bodyPr wrap="none" rtlCol="0">
            <a:spAutoFit/>
          </a:bodyPr>
          <a:lstStyle/>
          <a:p>
            <a:r>
              <a:rPr lang="tr-TR" sz="2400" b="1" dirty="0"/>
              <a:t>SUBNET MASK / </a:t>
            </a:r>
            <a:r>
              <a:rPr lang="tr-TR" sz="2400" b="1" dirty="0" err="1"/>
              <a:t>Netmask</a:t>
            </a:r>
            <a:r>
              <a:rPr lang="tr-TR" sz="2400" b="1" dirty="0"/>
              <a:t> / Alt Ağ Maskesi</a:t>
            </a:r>
            <a:endParaRPr lang="tr-TR" sz="2400" b="1" i="1" dirty="0"/>
          </a:p>
          <a:p>
            <a:endParaRPr lang="tr-TR" dirty="0"/>
          </a:p>
        </p:txBody>
      </p:sp>
      <p:sp>
        <p:nvSpPr>
          <p:cNvPr id="3" name="Rectangle 2"/>
          <p:cNvSpPr/>
          <p:nvPr/>
        </p:nvSpPr>
        <p:spPr>
          <a:xfrm>
            <a:off x="164757" y="845756"/>
            <a:ext cx="12175524" cy="3520451"/>
          </a:xfrm>
          <a:prstGeom prst="rect">
            <a:avLst/>
          </a:prstGeom>
        </p:spPr>
        <p:txBody>
          <a:bodyPr wrap="square">
            <a:spAutoFit/>
          </a:bodyPr>
          <a:lstStyle/>
          <a:p>
            <a:pPr>
              <a:spcAft>
                <a:spcPts val="0"/>
              </a:spcAft>
            </a:pPr>
            <a:r>
              <a:rPr lang="tr-TR"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Bir ağ içerisinde bulunan tüm cihazların bir IP adresi olmak zorundadır. Cihazlar haberleşmelerini bu IP adresi üzerinden sağlar ancak cihazların birbirleri ile haberleşebilmeleri için aynı ağ yapılandırmasında bulunmaları gerekir. </a:t>
            </a:r>
            <a:endParaRPr lang="tr-TR" sz="2000" dirty="0" smtClean="0">
              <a:solidFill>
                <a:srgbClr val="000000"/>
              </a:solidFill>
              <a:effectLst/>
              <a:latin typeface="Times New Roman" panose="02020603050405020304" pitchFamily="18" charset="0"/>
              <a:ea typeface="Calibri" panose="020F0502020204030204" pitchFamily="34" charset="0"/>
            </a:endParaRPr>
          </a:p>
          <a:p>
            <a:pPr>
              <a:lnSpc>
                <a:spcPct val="115000"/>
              </a:lnSpc>
              <a:spcAft>
                <a:spcPts val="1000"/>
              </a:spcAft>
            </a:pPr>
            <a:r>
              <a:rPr lang="tr-TR" dirty="0" smtClean="0">
                <a:effectLst/>
                <a:latin typeface="Calibri" panose="020F0502020204030204" pitchFamily="34" charset="0"/>
                <a:ea typeface="Calibri" panose="020F0502020204030204" pitchFamily="34" charset="0"/>
                <a:cs typeface="Times New Roman" panose="02020603050405020304" pitchFamily="18" charset="0"/>
              </a:rPr>
              <a:t>Bir örnekle açıklamak gerekirse; bir okulda bulunan tüm laboratuvarların tek bir odada toplanması ve tüm öğrencilerin burada ders işlemesi imkânsızdır. Bu nedenle laboratuvarlar bölüm </a:t>
            </a:r>
            <a:r>
              <a:rPr lang="tr-TR" dirty="0" err="1" smtClean="0">
                <a:effectLst/>
                <a:latin typeface="Calibri" panose="020F0502020204030204" pitchFamily="34" charset="0"/>
                <a:ea typeface="Calibri" panose="020F0502020204030204" pitchFamily="34" charset="0"/>
                <a:cs typeface="Times New Roman" panose="02020603050405020304" pitchFamily="18" charset="0"/>
              </a:rPr>
              <a:t>bölüm</a:t>
            </a:r>
            <a:r>
              <a:rPr lang="tr-TR" dirty="0" smtClean="0">
                <a:effectLst/>
                <a:latin typeface="Calibri" panose="020F0502020204030204" pitchFamily="34" charset="0"/>
                <a:ea typeface="Calibri" panose="020F0502020204030204" pitchFamily="34" charset="0"/>
                <a:cs typeface="Times New Roman" panose="02020603050405020304" pitchFamily="18" charset="0"/>
              </a:rPr>
              <a:t> sınıflara ayrılır.</a:t>
            </a:r>
          </a:p>
          <a:p>
            <a:pPr>
              <a:lnSpc>
                <a:spcPct val="115000"/>
              </a:lnSpc>
              <a:spcAft>
                <a:spcPts val="1000"/>
              </a:spcAft>
            </a:pPr>
            <a:r>
              <a:rPr lang="tr-TR" dirty="0" smtClean="0">
                <a:effectLst/>
                <a:latin typeface="Calibri" panose="020F0502020204030204" pitchFamily="34" charset="0"/>
                <a:ea typeface="Calibri" panose="020F0502020204030204" pitchFamily="34" charset="0"/>
                <a:cs typeface="Times New Roman" panose="02020603050405020304" pitchFamily="18" charset="0"/>
              </a:rPr>
              <a:t>Bir ip adresinin network kısmını ve </a:t>
            </a:r>
            <a:r>
              <a:rPr lang="tr-TR" dirty="0" err="1" smtClean="0">
                <a:effectLst/>
                <a:latin typeface="Calibri" panose="020F0502020204030204" pitchFamily="34" charset="0"/>
                <a:ea typeface="Calibri" panose="020F0502020204030204" pitchFamily="34" charset="0"/>
                <a:cs typeface="Times New Roman" panose="02020603050405020304" pitchFamily="18" charset="0"/>
              </a:rPr>
              <a:t>host</a:t>
            </a:r>
            <a:r>
              <a:rPr lang="tr-TR" dirty="0" smtClean="0">
                <a:effectLst/>
                <a:latin typeface="Calibri" panose="020F0502020204030204" pitchFamily="34" charset="0"/>
                <a:ea typeface="Calibri" panose="020F0502020204030204" pitchFamily="34" charset="0"/>
                <a:cs typeface="Times New Roman" panose="02020603050405020304" pitchFamily="18" charset="0"/>
              </a:rPr>
              <a:t> kısmını belirtir.</a:t>
            </a:r>
          </a:p>
          <a:p>
            <a:r>
              <a:rPr lang="tr-TR" dirty="0" smtClean="0">
                <a:effectLst/>
                <a:latin typeface="Calibri" panose="020F0502020204030204" pitchFamily="34" charset="0"/>
                <a:ea typeface="Calibri" panose="020F0502020204030204" pitchFamily="34" charset="0"/>
                <a:cs typeface="Times New Roman" panose="02020603050405020304" pitchFamily="18" charset="0"/>
              </a:rPr>
              <a:t>Bir bilgisayar, IP adresinin hangi bölümünün ağı tanımladığını, hangi bölümünün ise bilgisayarı tanımladığını bilmek zorundadır. Bunun için </a:t>
            </a:r>
            <a:r>
              <a:rPr lang="tr-TR" dirty="0" err="1" smtClean="0">
                <a:effectLst/>
                <a:latin typeface="Calibri" panose="020F0502020204030204" pitchFamily="34" charset="0"/>
                <a:ea typeface="Calibri" panose="020F0502020204030204" pitchFamily="34" charset="0"/>
                <a:cs typeface="Times New Roman" panose="02020603050405020304" pitchFamily="18" charset="0"/>
              </a:rPr>
              <a:t>Subnet</a:t>
            </a:r>
            <a:r>
              <a:rPr lang="tr-TR" dirty="0" smtClean="0">
                <a:effectLst/>
                <a:latin typeface="Calibri" panose="020F0502020204030204" pitchFamily="34" charset="0"/>
                <a:ea typeface="Calibri" panose="020F0502020204030204" pitchFamily="34" charset="0"/>
                <a:cs typeface="Times New Roman" panose="02020603050405020304" pitchFamily="18" charset="0"/>
              </a:rPr>
              <a:t> Mask bilgisini kullanır. </a:t>
            </a:r>
            <a:r>
              <a:rPr lang="tr-TR" dirty="0" err="1" smtClean="0">
                <a:effectLst/>
                <a:latin typeface="Calibri" panose="020F0502020204030204" pitchFamily="34" charset="0"/>
                <a:ea typeface="Calibri" panose="020F0502020204030204" pitchFamily="34" charset="0"/>
                <a:cs typeface="Times New Roman" panose="02020603050405020304" pitchFamily="18" charset="0"/>
              </a:rPr>
              <a:t>Subnet</a:t>
            </a:r>
            <a:r>
              <a:rPr lang="tr-TR" dirty="0" smtClean="0">
                <a:effectLst/>
                <a:latin typeface="Calibri" panose="020F0502020204030204" pitchFamily="34" charset="0"/>
                <a:ea typeface="Calibri" panose="020F0502020204030204" pitchFamily="34" charset="0"/>
                <a:cs typeface="Times New Roman" panose="02020603050405020304" pitchFamily="18" charset="0"/>
              </a:rPr>
              <a:t> </a:t>
            </a:r>
            <a:r>
              <a:rPr lang="tr-TR" dirty="0" err="1" smtClean="0">
                <a:effectLst/>
                <a:latin typeface="Calibri" panose="020F0502020204030204" pitchFamily="34" charset="0"/>
                <a:ea typeface="Calibri" panose="020F0502020204030204" pitchFamily="34" charset="0"/>
                <a:cs typeface="Times New Roman" panose="02020603050405020304" pitchFamily="18" charset="0"/>
              </a:rPr>
              <a:t>Mask’ı</a:t>
            </a:r>
            <a:r>
              <a:rPr lang="tr-TR" dirty="0" smtClean="0">
                <a:effectLst/>
                <a:latin typeface="Calibri" panose="020F0502020204030204" pitchFamily="34" charset="0"/>
                <a:ea typeface="Calibri" panose="020F0502020204030204" pitchFamily="34" charset="0"/>
                <a:cs typeface="Times New Roman" panose="02020603050405020304" pitchFamily="18" charset="0"/>
              </a:rPr>
              <a:t> AĞ MASKESİ şeklinde çevirebiliriz. </a:t>
            </a:r>
            <a:r>
              <a:rPr lang="tr-TR" dirty="0" err="1" smtClean="0">
                <a:effectLst/>
                <a:latin typeface="Calibri" panose="020F0502020204030204" pitchFamily="34" charset="0"/>
                <a:ea typeface="Calibri" panose="020F0502020204030204" pitchFamily="34" charset="0"/>
                <a:cs typeface="Times New Roman" panose="02020603050405020304" pitchFamily="18" charset="0"/>
              </a:rPr>
              <a:t>Subnet</a:t>
            </a:r>
            <a:r>
              <a:rPr lang="tr-TR" dirty="0" smtClean="0">
                <a:effectLst/>
                <a:latin typeface="Calibri" panose="020F0502020204030204" pitchFamily="34" charset="0"/>
                <a:ea typeface="Calibri" panose="020F0502020204030204" pitchFamily="34" charset="0"/>
                <a:cs typeface="Times New Roman" panose="02020603050405020304" pitchFamily="18" charset="0"/>
              </a:rPr>
              <a:t> </a:t>
            </a:r>
            <a:r>
              <a:rPr lang="tr-TR" dirty="0" err="1" smtClean="0">
                <a:effectLst/>
                <a:latin typeface="Calibri" panose="020F0502020204030204" pitchFamily="34" charset="0"/>
                <a:ea typeface="Calibri" panose="020F0502020204030204" pitchFamily="34" charset="0"/>
                <a:cs typeface="Times New Roman" panose="02020603050405020304" pitchFamily="18" charset="0"/>
              </a:rPr>
              <a:t>Mask’da</a:t>
            </a:r>
            <a:r>
              <a:rPr lang="tr-TR" dirty="0" smtClean="0">
                <a:effectLst/>
                <a:latin typeface="Calibri" panose="020F0502020204030204" pitchFamily="34" charset="0"/>
                <a:ea typeface="Calibri" panose="020F0502020204030204" pitchFamily="34" charset="0"/>
                <a:cs typeface="Times New Roman" panose="02020603050405020304" pitchFamily="18" charset="0"/>
              </a:rPr>
              <a:t> bir IP adresidir; dört bölümden oluşur ve ağ adresinin hangi bölüme kadar geldiğini göstermek için kullanılır. Örneğimizde </a:t>
            </a:r>
            <a:r>
              <a:rPr lang="tr-TR" dirty="0" err="1" smtClean="0">
                <a:effectLst/>
                <a:latin typeface="Calibri" panose="020F0502020204030204" pitchFamily="34" charset="0"/>
                <a:ea typeface="Calibri" panose="020F0502020204030204" pitchFamily="34" charset="0"/>
                <a:cs typeface="Times New Roman" panose="02020603050405020304" pitchFamily="18" charset="0"/>
              </a:rPr>
              <a:t>Subnet</a:t>
            </a:r>
            <a:r>
              <a:rPr lang="tr-TR" dirty="0" smtClean="0">
                <a:effectLst/>
                <a:latin typeface="Calibri" panose="020F0502020204030204" pitchFamily="34" charset="0"/>
                <a:ea typeface="Calibri" panose="020F0502020204030204" pitchFamily="34" charset="0"/>
                <a:cs typeface="Times New Roman" panose="02020603050405020304" pitchFamily="18" charset="0"/>
              </a:rPr>
              <a:t> Mask 255.255.255.0’dır. Yani örneğimizde ağ adresi IP adresinin ilk üç hanesi ile tanımlanmaktadır. Bilgisayarlar kendi ağ tanımlayıcılarını bulmak için </a:t>
            </a:r>
            <a:r>
              <a:rPr lang="tr-TR" dirty="0" err="1" smtClean="0">
                <a:effectLst/>
                <a:latin typeface="Calibri" panose="020F0502020204030204" pitchFamily="34" charset="0"/>
                <a:ea typeface="Calibri" panose="020F0502020204030204" pitchFamily="34" charset="0"/>
                <a:cs typeface="Times New Roman" panose="02020603050405020304" pitchFamily="18" charset="0"/>
              </a:rPr>
              <a:t>Subnet</a:t>
            </a:r>
            <a:r>
              <a:rPr lang="tr-TR" dirty="0" smtClean="0">
                <a:effectLst/>
                <a:latin typeface="Calibri" panose="020F0502020204030204" pitchFamily="34" charset="0"/>
                <a:ea typeface="Calibri" panose="020F0502020204030204" pitchFamily="34" charset="0"/>
                <a:cs typeface="Times New Roman" panose="02020603050405020304" pitchFamily="18" charset="0"/>
              </a:rPr>
              <a:t> </a:t>
            </a:r>
            <a:r>
              <a:rPr lang="tr-TR" dirty="0" err="1" smtClean="0">
                <a:effectLst/>
                <a:latin typeface="Calibri" panose="020F0502020204030204" pitchFamily="34" charset="0"/>
                <a:ea typeface="Calibri" panose="020F0502020204030204" pitchFamily="34" charset="0"/>
                <a:cs typeface="Times New Roman" panose="02020603050405020304" pitchFamily="18" charset="0"/>
              </a:rPr>
              <a:t>Mask’i</a:t>
            </a:r>
            <a:r>
              <a:rPr lang="tr-TR" dirty="0" smtClean="0">
                <a:effectLst/>
                <a:latin typeface="Calibri" panose="020F0502020204030204" pitchFamily="34" charset="0"/>
                <a:ea typeface="Calibri" panose="020F0502020204030204" pitchFamily="34" charset="0"/>
                <a:cs typeface="Times New Roman" panose="02020603050405020304" pitchFamily="18" charset="0"/>
              </a:rPr>
              <a:t> kullanırlar. Bu yüzden </a:t>
            </a:r>
            <a:r>
              <a:rPr lang="tr-TR" dirty="0" err="1" smtClean="0">
                <a:effectLst/>
                <a:latin typeface="Calibri" panose="020F0502020204030204" pitchFamily="34" charset="0"/>
                <a:ea typeface="Calibri" panose="020F0502020204030204" pitchFamily="34" charset="0"/>
                <a:cs typeface="Times New Roman" panose="02020603050405020304" pitchFamily="18" charset="0"/>
              </a:rPr>
              <a:t>Subnet</a:t>
            </a:r>
            <a:r>
              <a:rPr lang="tr-TR" dirty="0" smtClean="0">
                <a:effectLst/>
                <a:latin typeface="Calibri" panose="020F0502020204030204" pitchFamily="34" charset="0"/>
                <a:ea typeface="Calibri" panose="020F0502020204030204" pitchFamily="34" charset="0"/>
                <a:cs typeface="Times New Roman" panose="02020603050405020304" pitchFamily="18" charset="0"/>
              </a:rPr>
              <a:t> </a:t>
            </a:r>
            <a:r>
              <a:rPr lang="tr-TR" dirty="0" err="1" smtClean="0">
                <a:effectLst/>
                <a:latin typeface="Calibri" panose="020F0502020204030204" pitchFamily="34" charset="0"/>
                <a:ea typeface="Calibri" panose="020F0502020204030204" pitchFamily="34" charset="0"/>
                <a:cs typeface="Times New Roman" panose="02020603050405020304" pitchFamily="18" charset="0"/>
              </a:rPr>
              <a:t>Mask’ın</a:t>
            </a:r>
            <a:r>
              <a:rPr lang="tr-TR" dirty="0" smtClean="0">
                <a:effectLst/>
                <a:latin typeface="Calibri" panose="020F0502020204030204" pitchFamily="34" charset="0"/>
                <a:ea typeface="Calibri" panose="020F0502020204030204" pitchFamily="34" charset="0"/>
                <a:cs typeface="Times New Roman" panose="02020603050405020304" pitchFamily="18" charset="0"/>
              </a:rPr>
              <a:t> doğru bir şekilde girilmesi ağımızın çalışması açısından önemlidir. Yanlış girilen </a:t>
            </a:r>
            <a:r>
              <a:rPr lang="tr-TR" dirty="0" err="1" smtClean="0">
                <a:effectLst/>
                <a:latin typeface="Calibri" panose="020F0502020204030204" pitchFamily="34" charset="0"/>
                <a:ea typeface="Calibri" panose="020F0502020204030204" pitchFamily="34" charset="0"/>
                <a:cs typeface="Times New Roman" panose="02020603050405020304" pitchFamily="18" charset="0"/>
              </a:rPr>
              <a:t>subnet</a:t>
            </a:r>
            <a:r>
              <a:rPr lang="tr-TR" dirty="0" smtClean="0">
                <a:effectLst/>
                <a:latin typeface="Calibri" panose="020F0502020204030204" pitchFamily="34" charset="0"/>
                <a:ea typeface="Calibri" panose="020F0502020204030204" pitchFamily="34" charset="0"/>
                <a:cs typeface="Times New Roman" panose="02020603050405020304" pitchFamily="18" charset="0"/>
              </a:rPr>
              <a:t> mask değeri, bilgisayarın diğer bilgisayarlarla iletişimini engeller</a:t>
            </a:r>
            <a:endParaRPr lang="tr-TR" dirty="0"/>
          </a:p>
        </p:txBody>
      </p:sp>
      <p:sp>
        <p:nvSpPr>
          <p:cNvPr id="4" name="Rectangle 3"/>
          <p:cNvSpPr/>
          <p:nvPr/>
        </p:nvSpPr>
        <p:spPr>
          <a:xfrm>
            <a:off x="107092" y="4366207"/>
            <a:ext cx="11121081" cy="1618392"/>
          </a:xfrm>
          <a:prstGeom prst="rect">
            <a:avLst/>
          </a:prstGeom>
        </p:spPr>
        <p:txBody>
          <a:bodyPr wrap="square">
            <a:spAutoFit/>
          </a:bodyPr>
          <a:lstStyle/>
          <a:p>
            <a:pPr marL="57150" marR="95250">
              <a:lnSpc>
                <a:spcPts val="1680"/>
              </a:lnSpc>
              <a:spcAft>
                <a:spcPts val="0"/>
              </a:spcAft>
            </a:pPr>
            <a:r>
              <a:rPr lang="tr-TR" dirty="0" err="1" smtClean="0">
                <a:effectLst/>
                <a:latin typeface="Calibri" panose="020F0502020204030204" pitchFamily="34" charset="0"/>
                <a:ea typeface="Calibri" panose="020F0502020204030204" pitchFamily="34" charset="0"/>
                <a:cs typeface="Times New Roman" panose="02020603050405020304" pitchFamily="18" charset="0"/>
              </a:rPr>
              <a:t>Netmask</a:t>
            </a:r>
            <a:r>
              <a:rPr lang="tr-TR" dirty="0" smtClean="0">
                <a:effectLst/>
                <a:latin typeface="Calibri" panose="020F0502020204030204" pitchFamily="34" charset="0"/>
                <a:ea typeface="Calibri" panose="020F0502020204030204" pitchFamily="34" charset="0"/>
                <a:cs typeface="Times New Roman" panose="02020603050405020304" pitchFamily="18" charset="0"/>
              </a:rPr>
              <a:t> kavramı "</a:t>
            </a:r>
            <a:r>
              <a:rPr lang="tr-TR" dirty="0" err="1" smtClean="0">
                <a:effectLst/>
                <a:latin typeface="Calibri" panose="020F0502020204030204" pitchFamily="34" charset="0"/>
                <a:ea typeface="Calibri" panose="020F0502020204030204" pitchFamily="34" charset="0"/>
                <a:cs typeface="Times New Roman" panose="02020603050405020304" pitchFamily="18" charset="0"/>
              </a:rPr>
              <a:t>Subnet</a:t>
            </a:r>
            <a:r>
              <a:rPr lang="tr-TR" dirty="0" smtClean="0">
                <a:effectLst/>
                <a:latin typeface="Calibri" panose="020F0502020204030204" pitchFamily="34" charset="0"/>
                <a:ea typeface="Calibri" panose="020F0502020204030204" pitchFamily="34" charset="0"/>
                <a:cs typeface="Times New Roman" panose="02020603050405020304" pitchFamily="18" charset="0"/>
              </a:rPr>
              <a:t> Mask" kavramından gelmektedir.</a:t>
            </a:r>
            <a:endParaRPr lang="tr-TR" sz="2000" dirty="0" smtClean="0">
              <a:effectLst/>
              <a:latin typeface="Times New Roman" panose="02020603050405020304" pitchFamily="18" charset="0"/>
              <a:ea typeface="Times New Roman" panose="02020603050405020304" pitchFamily="18" charset="0"/>
            </a:endParaRPr>
          </a:p>
          <a:p>
            <a:pPr marL="57150" marR="95250">
              <a:lnSpc>
                <a:spcPts val="1680"/>
              </a:lnSpc>
              <a:spcAft>
                <a:spcPts val="0"/>
              </a:spcAft>
            </a:pPr>
            <a:r>
              <a:rPr lang="tr-TR" dirty="0" err="1" smtClean="0">
                <a:effectLst/>
                <a:latin typeface="Calibri" panose="020F0502020204030204" pitchFamily="34" charset="0"/>
                <a:ea typeface="Calibri" panose="020F0502020204030204" pitchFamily="34" charset="0"/>
                <a:cs typeface="Times New Roman" panose="02020603050405020304" pitchFamily="18" charset="0"/>
              </a:rPr>
              <a:t>Netmask</a:t>
            </a:r>
            <a:r>
              <a:rPr lang="tr-TR" dirty="0" smtClean="0">
                <a:effectLst/>
                <a:latin typeface="Calibri" panose="020F0502020204030204" pitchFamily="34" charset="0"/>
                <a:ea typeface="Calibri" panose="020F0502020204030204" pitchFamily="34" charset="0"/>
                <a:cs typeface="Times New Roman" panose="02020603050405020304" pitchFamily="18" charset="0"/>
              </a:rPr>
              <a:t>; Bilgisayar ağlarında iki cihazın aynı ağda olup olmadıklarını anlayabildikleri </a:t>
            </a:r>
            <a:r>
              <a:rPr lang="tr-TR" dirty="0" err="1" smtClean="0">
                <a:effectLst/>
                <a:latin typeface="Calibri" panose="020F0502020204030204" pitchFamily="34" charset="0"/>
                <a:ea typeface="Calibri" panose="020F0502020204030204" pitchFamily="34" charset="0"/>
                <a:cs typeface="Times New Roman" panose="02020603050405020304" pitchFamily="18" charset="0"/>
              </a:rPr>
              <a:t>Tcp</a:t>
            </a:r>
            <a:r>
              <a:rPr lang="tr-TR" dirty="0" smtClean="0">
                <a:effectLst/>
                <a:latin typeface="Calibri" panose="020F0502020204030204" pitchFamily="34" charset="0"/>
                <a:ea typeface="Calibri" panose="020F0502020204030204" pitchFamily="34" charset="0"/>
                <a:cs typeface="Times New Roman" panose="02020603050405020304" pitchFamily="18" charset="0"/>
              </a:rPr>
              <a:t>/ip adresleridir. Bir adres alanını </a:t>
            </a:r>
            <a:r>
              <a:rPr lang="tr-TR" dirty="0" err="1" smtClean="0">
                <a:effectLst/>
                <a:latin typeface="Calibri" panose="020F0502020204030204" pitchFamily="34" charset="0"/>
                <a:ea typeface="Calibri" panose="020F0502020204030204" pitchFamily="34" charset="0"/>
                <a:cs typeface="Times New Roman" panose="02020603050405020304" pitchFamily="18" charset="0"/>
              </a:rPr>
              <a:t>subnetlere</a:t>
            </a:r>
            <a:r>
              <a:rPr lang="tr-TR" dirty="0" smtClean="0">
                <a:effectLst/>
                <a:latin typeface="Calibri" panose="020F0502020204030204" pitchFamily="34" charset="0"/>
                <a:ea typeface="Calibri" panose="020F0502020204030204" pitchFamily="34" charset="0"/>
                <a:cs typeface="Times New Roman" panose="02020603050405020304" pitchFamily="18" charset="0"/>
              </a:rPr>
              <a:t> bölmek için kullanılan yapıdır.</a:t>
            </a:r>
            <a:endParaRPr lang="tr-TR" sz="2000" dirty="0" smtClean="0">
              <a:effectLst/>
              <a:latin typeface="Times New Roman" panose="02020603050405020304" pitchFamily="18" charset="0"/>
              <a:ea typeface="Times New Roman" panose="02020603050405020304" pitchFamily="18" charset="0"/>
            </a:endParaRPr>
          </a:p>
          <a:p>
            <a:pPr marL="57150" marR="95250">
              <a:lnSpc>
                <a:spcPts val="1680"/>
              </a:lnSpc>
              <a:spcAft>
                <a:spcPts val="0"/>
              </a:spcAft>
            </a:pPr>
            <a:r>
              <a:rPr lang="tr-TR" dirty="0" smtClean="0">
                <a:effectLst/>
                <a:latin typeface="Calibri" panose="020F0502020204030204" pitchFamily="34" charset="0"/>
                <a:ea typeface="Calibri" panose="020F0502020204030204" pitchFamily="34" charset="0"/>
                <a:cs typeface="Times New Roman" panose="02020603050405020304" pitchFamily="18" charset="0"/>
              </a:rPr>
              <a:t>Net mask IP adresinin mask kısmını oluşturur. Böylece TCP/IP, Network adresi ile TCP/IP adresini birbirinden ayırır. Bu sayede Network ID ve Host ID birbirinden ayırt edilir.</a:t>
            </a:r>
            <a:endParaRPr lang="tr-TR" sz="2000" dirty="0" smtClean="0">
              <a:effectLst/>
              <a:latin typeface="Times New Roman" panose="02020603050405020304" pitchFamily="18" charset="0"/>
              <a:ea typeface="Times New Roman" panose="02020603050405020304" pitchFamily="18" charset="0"/>
            </a:endParaRPr>
          </a:p>
          <a:p>
            <a:pPr marL="57150" marR="95250">
              <a:lnSpc>
                <a:spcPts val="1680"/>
              </a:lnSpc>
              <a:spcAft>
                <a:spcPts val="0"/>
              </a:spcAft>
            </a:pPr>
            <a:r>
              <a:rPr lang="tr-TR" dirty="0" smtClean="0">
                <a:effectLst/>
                <a:latin typeface="Calibri" panose="020F0502020204030204" pitchFamily="34" charset="0"/>
                <a:ea typeface="Calibri" panose="020F0502020204030204" pitchFamily="34" charset="0"/>
                <a:cs typeface="Times New Roman" panose="02020603050405020304" pitchFamily="18" charset="0"/>
              </a:rPr>
              <a:t>Örneğin: 255.255.0.0 TCP/IP </a:t>
            </a:r>
            <a:r>
              <a:rPr lang="tr-TR" dirty="0" err="1" smtClean="0">
                <a:effectLst/>
                <a:latin typeface="Calibri" panose="020F0502020204030204" pitchFamily="34" charset="0"/>
                <a:ea typeface="Calibri" panose="020F0502020204030204" pitchFamily="34" charset="0"/>
                <a:cs typeface="Times New Roman" panose="02020603050405020304" pitchFamily="18" charset="0"/>
              </a:rPr>
              <a:t>host'u</a:t>
            </a:r>
            <a:r>
              <a:rPr lang="tr-TR" dirty="0" smtClean="0">
                <a:effectLst/>
                <a:latin typeface="Calibri" panose="020F0502020204030204" pitchFamily="34" charset="0"/>
                <a:ea typeface="Calibri" panose="020F0502020204030204" pitchFamily="34" charset="0"/>
                <a:cs typeface="Times New Roman" panose="02020603050405020304" pitchFamily="18" charset="0"/>
              </a:rPr>
              <a:t> iletişime başladığında; </a:t>
            </a:r>
            <a:r>
              <a:rPr lang="tr-TR" u="none" strike="noStrike" dirty="0" err="1" smtClean="0">
                <a:effectLst/>
                <a:latin typeface="Calibri" panose="020F0502020204030204" pitchFamily="34" charset="0"/>
                <a:ea typeface="Calibri" panose="020F0502020204030204" pitchFamily="34" charset="0"/>
                <a:cs typeface="Times New Roman" panose="02020603050405020304" pitchFamily="18" charset="0"/>
                <a:hlinkClick r:id="rId2" tooltip="Netmask"/>
              </a:rPr>
              <a:t>Netmask</a:t>
            </a:r>
            <a:r>
              <a:rPr lang="tr-TR" u="none" strike="noStrike" dirty="0" smtClean="0">
                <a:effectLst/>
                <a:latin typeface="Calibri" panose="020F0502020204030204" pitchFamily="34" charset="0"/>
                <a:ea typeface="Calibri" panose="020F0502020204030204" pitchFamily="34" charset="0"/>
                <a:cs typeface="Times New Roman" panose="02020603050405020304" pitchFamily="18" charset="0"/>
                <a:hlinkClick r:id="rId2" tooltip="Netmask"/>
              </a:rPr>
              <a:t> </a:t>
            </a:r>
            <a:r>
              <a:rPr lang="tr-TR" dirty="0" err="1" smtClean="0">
                <a:effectLst/>
                <a:latin typeface="Calibri" panose="020F0502020204030204" pitchFamily="34" charset="0"/>
                <a:ea typeface="Calibri" panose="020F0502020204030204" pitchFamily="34" charset="0"/>
                <a:cs typeface="Times New Roman" panose="02020603050405020304" pitchFamily="18" charset="0"/>
              </a:rPr>
              <a:t>host'un</a:t>
            </a:r>
            <a:r>
              <a:rPr lang="tr-TR" dirty="0" smtClean="0">
                <a:effectLst/>
                <a:latin typeface="Calibri" panose="020F0502020204030204" pitchFamily="34" charset="0"/>
                <a:ea typeface="Calibri" panose="020F0502020204030204" pitchFamily="34" charset="0"/>
                <a:cs typeface="Times New Roman" panose="02020603050405020304" pitchFamily="18" charset="0"/>
              </a:rPr>
              <a:t> yerel mi yoksa uzak (</a:t>
            </a:r>
            <a:r>
              <a:rPr lang="tr-TR" dirty="0" err="1" smtClean="0">
                <a:effectLst/>
                <a:latin typeface="Calibri" panose="020F0502020204030204" pitchFamily="34" charset="0"/>
                <a:ea typeface="Calibri" panose="020F0502020204030204" pitchFamily="34" charset="0"/>
                <a:cs typeface="Times New Roman" panose="02020603050405020304" pitchFamily="18" charset="0"/>
              </a:rPr>
              <a:t>remote</a:t>
            </a:r>
            <a:r>
              <a:rPr lang="tr-TR" dirty="0" smtClean="0">
                <a:effectLst/>
                <a:latin typeface="Calibri" panose="020F0502020204030204" pitchFamily="34" charset="0"/>
                <a:ea typeface="Calibri" panose="020F0502020204030204" pitchFamily="34" charset="0"/>
                <a:cs typeface="Times New Roman" panose="02020603050405020304" pitchFamily="18" charset="0"/>
              </a:rPr>
              <a:t>) olduğunu belirtir.</a:t>
            </a:r>
            <a:endParaRPr lang="tr-TR" sz="2000" dirty="0">
              <a:effectLst/>
              <a:latin typeface="Times New Roman" panose="02020603050405020304" pitchFamily="18" charset="0"/>
              <a:ea typeface="Times New Roman" panose="02020603050405020304" pitchFamily="18" charset="0"/>
            </a:endParaRPr>
          </a:p>
        </p:txBody>
      </p:sp>
      <p:sp>
        <p:nvSpPr>
          <p:cNvPr id="5" name="Rectangle 4"/>
          <p:cNvSpPr/>
          <p:nvPr/>
        </p:nvSpPr>
        <p:spPr>
          <a:xfrm>
            <a:off x="164757" y="6286965"/>
            <a:ext cx="11063416" cy="315279"/>
          </a:xfrm>
          <a:prstGeom prst="rect">
            <a:avLst/>
          </a:prstGeom>
        </p:spPr>
        <p:txBody>
          <a:bodyPr wrap="square">
            <a:spAutoFit/>
          </a:bodyPr>
          <a:lstStyle/>
          <a:p>
            <a:pPr marL="57150" marR="95250">
              <a:lnSpc>
                <a:spcPts val="1680"/>
              </a:lnSpc>
              <a:spcAft>
                <a:spcPts val="0"/>
              </a:spcAft>
            </a:pPr>
            <a:r>
              <a:rPr lang="tr-TR" b="1" dirty="0">
                <a:latin typeface="Calibri" panose="020F0502020204030204" pitchFamily="34" charset="0"/>
                <a:ea typeface="Calibri" panose="020F0502020204030204" pitchFamily="34" charset="0"/>
                <a:cs typeface="Times New Roman" panose="02020603050405020304" pitchFamily="18" charset="0"/>
              </a:rPr>
              <a:t>Alt ağ maskesi bir bilgisayarın hangi ağda olduğunu belirlemek için kullanılır.</a:t>
            </a:r>
            <a:endParaRPr lang="tr-TR" sz="20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1424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82096" y="247135"/>
            <a:ext cx="6145427" cy="523220"/>
          </a:xfrm>
          <a:prstGeom prst="rect">
            <a:avLst/>
          </a:prstGeom>
          <a:noFill/>
        </p:spPr>
        <p:txBody>
          <a:bodyPr wrap="square" rtlCol="0">
            <a:spAutoFit/>
          </a:bodyPr>
          <a:lstStyle/>
          <a:p>
            <a:r>
              <a:rPr lang="tr-TR" sz="2800" b="1" dirty="0"/>
              <a:t>Alt </a:t>
            </a:r>
            <a:r>
              <a:rPr lang="tr-TR" sz="2800" b="1" dirty="0" smtClean="0"/>
              <a:t>Ağlara Bölme </a:t>
            </a:r>
            <a:endParaRPr lang="tr-TR" sz="2800" b="1" dirty="0"/>
          </a:p>
        </p:txBody>
      </p:sp>
      <p:sp>
        <p:nvSpPr>
          <p:cNvPr id="4" name="Rectangle 3"/>
          <p:cNvSpPr/>
          <p:nvPr/>
        </p:nvSpPr>
        <p:spPr>
          <a:xfrm>
            <a:off x="98854" y="995934"/>
            <a:ext cx="11994292" cy="5859553"/>
          </a:xfrm>
          <a:prstGeom prst="rect">
            <a:avLst/>
          </a:prstGeom>
        </p:spPr>
        <p:txBody>
          <a:bodyPr wrap="square">
            <a:spAutoFit/>
          </a:bodyPr>
          <a:lstStyle/>
          <a:p>
            <a:pPr>
              <a:spcBef>
                <a:spcPts val="1200"/>
              </a:spcBef>
              <a:spcAft>
                <a:spcPts val="300"/>
              </a:spcAft>
            </a:pPr>
            <a:r>
              <a:rPr lang="tr-TR" b="1" dirty="0" smtClean="0">
                <a:effectLst/>
                <a:latin typeface="Calibri" panose="020F0502020204030204" pitchFamily="34" charset="0"/>
                <a:ea typeface="Calibri" panose="020F0502020204030204" pitchFamily="34" charset="0"/>
                <a:cs typeface="Times New Roman" panose="02020603050405020304" pitchFamily="18" charset="0"/>
              </a:rPr>
              <a:t>Alt ağlara bölme işleminin bize </a:t>
            </a:r>
            <a:r>
              <a:rPr lang="tr-TR" b="1" dirty="0" smtClean="0">
                <a:effectLst/>
                <a:latin typeface="Calibri" panose="020F0502020204030204" pitchFamily="34" charset="0"/>
                <a:ea typeface="Calibri" panose="020F0502020204030204" pitchFamily="34" charset="0"/>
                <a:cs typeface="Times New Roman" panose="02020603050405020304" pitchFamily="18" charset="0"/>
              </a:rPr>
              <a:t>sağladıkları</a:t>
            </a:r>
          </a:p>
          <a:p>
            <a:pPr>
              <a:spcBef>
                <a:spcPts val="1200"/>
              </a:spcBef>
              <a:spcAft>
                <a:spcPts val="300"/>
              </a:spcAft>
            </a:pPr>
            <a:r>
              <a:rPr lang="tr-TR" sz="1100" b="1" dirty="0" smtClean="0">
                <a:ea typeface="Times New Roman" panose="02020603050405020304" pitchFamily="18" charset="0"/>
                <a:cs typeface="Times New Roman" panose="02020603050405020304" pitchFamily="18" charset="0"/>
              </a:rPr>
              <a:t>ARP, </a:t>
            </a:r>
            <a:r>
              <a:rPr lang="tr-TR" sz="1100" b="1" dirty="0" smtClean="0">
                <a:effectLst/>
                <a:ea typeface="Times New Roman" panose="02020603050405020304" pitchFamily="18" charset="0"/>
                <a:cs typeface="Times New Roman" panose="02020603050405020304" pitchFamily="18" charset="0"/>
              </a:rPr>
              <a:t>Broadcast, </a:t>
            </a:r>
            <a:r>
              <a:rPr lang="tr-TR" sz="1100" b="1" dirty="0" err="1" smtClean="0">
                <a:ea typeface="Times New Roman" panose="02020603050405020304" pitchFamily="18" charset="0"/>
                <a:cs typeface="Times New Roman" panose="02020603050405020304" pitchFamily="18" charset="0"/>
              </a:rPr>
              <a:t>Vlan</a:t>
            </a:r>
            <a:r>
              <a:rPr lang="tr-TR" sz="1100" b="1" dirty="0" smtClean="0">
                <a:ea typeface="Times New Roman" panose="02020603050405020304" pitchFamily="18" charset="0"/>
                <a:cs typeface="Times New Roman" panose="02020603050405020304" pitchFamily="18" charset="0"/>
              </a:rPr>
              <a:t> nedenleri ile alt ağlara böleriz.</a:t>
            </a:r>
          </a:p>
          <a:p>
            <a:pPr>
              <a:spcBef>
                <a:spcPts val="1200"/>
              </a:spcBef>
              <a:spcAft>
                <a:spcPts val="300"/>
              </a:spcAft>
            </a:pPr>
            <a:r>
              <a:rPr lang="tr-TR" sz="1100" b="1" dirty="0" smtClean="0">
                <a:effectLst/>
                <a:ea typeface="Times New Roman" panose="02020603050405020304" pitchFamily="18" charset="0"/>
                <a:cs typeface="Times New Roman" panose="02020603050405020304" pitchFamily="18" charset="0"/>
              </a:rPr>
              <a:t>Güvenlik</a:t>
            </a:r>
            <a:endParaRPr lang="tr-TR" sz="1100" b="1" dirty="0" smtClean="0">
              <a:effectLst/>
              <a:ea typeface="Times New Roman" panose="02020603050405020304" pitchFamily="18" charset="0"/>
            </a:endParaRPr>
          </a:p>
          <a:p>
            <a:pPr fontAlgn="base">
              <a:lnSpc>
                <a:spcPts val="1970"/>
              </a:lnSpc>
              <a:spcAft>
                <a:spcPts val="0"/>
              </a:spcAft>
            </a:pPr>
            <a:r>
              <a:rPr lang="tr-TR" dirty="0" smtClean="0">
                <a:effectLst/>
                <a:latin typeface="Calibri" panose="020F0502020204030204" pitchFamily="34" charset="0"/>
                <a:ea typeface="Calibri" panose="020F0502020204030204" pitchFamily="34" charset="0"/>
                <a:cs typeface="Times New Roman" panose="02020603050405020304" pitchFamily="18" charset="0"/>
              </a:rPr>
              <a:t>– </a:t>
            </a:r>
            <a:r>
              <a:rPr lang="tr-TR" b="1" dirty="0" smtClean="0">
                <a:effectLst/>
                <a:latin typeface="Calibri" panose="020F0502020204030204" pitchFamily="34" charset="0"/>
                <a:ea typeface="Calibri" panose="020F0502020204030204" pitchFamily="34" charset="0"/>
                <a:cs typeface="Times New Roman" panose="02020603050405020304" pitchFamily="18" charset="0"/>
              </a:rPr>
              <a:t>Network trafiğini </a:t>
            </a:r>
            <a:r>
              <a:rPr lang="tr-TR" b="1" dirty="0" err="1" smtClean="0">
                <a:effectLst/>
                <a:latin typeface="Calibri" panose="020F0502020204030204" pitchFamily="34" charset="0"/>
                <a:ea typeface="Calibri" panose="020F0502020204030204" pitchFamily="34" charset="0"/>
                <a:cs typeface="Times New Roman" panose="02020603050405020304" pitchFamily="18" charset="0"/>
              </a:rPr>
              <a:t>azaltır.</a:t>
            </a:r>
            <a:r>
              <a:rPr lang="tr-TR" dirty="0" err="1" smtClean="0">
                <a:effectLst/>
                <a:latin typeface="Calibri" panose="020F0502020204030204" pitchFamily="34" charset="0"/>
                <a:ea typeface="Calibri" panose="020F0502020204030204" pitchFamily="34" charset="0"/>
                <a:cs typeface="Times New Roman" panose="02020603050405020304" pitchFamily="18" charset="0"/>
              </a:rPr>
              <a:t>Routerların</a:t>
            </a:r>
            <a:r>
              <a:rPr lang="tr-TR" dirty="0" smtClean="0">
                <a:effectLst/>
                <a:latin typeface="Calibri" panose="020F0502020204030204" pitchFamily="34" charset="0"/>
                <a:ea typeface="Calibri" panose="020F0502020204030204" pitchFamily="34" charset="0"/>
                <a:cs typeface="Times New Roman" panose="02020603050405020304" pitchFamily="18" charset="0"/>
              </a:rPr>
              <a:t> kullanıldığı ortamlarda yoğun network trafiği mevcuttur ve </a:t>
            </a:r>
            <a:r>
              <a:rPr lang="tr-TR" dirty="0" err="1" smtClean="0">
                <a:effectLst/>
                <a:latin typeface="Calibri" panose="020F0502020204030204" pitchFamily="34" charset="0"/>
                <a:ea typeface="Calibri" panose="020F0502020204030204" pitchFamily="34" charset="0"/>
                <a:cs typeface="Times New Roman" panose="02020603050405020304" pitchFamily="18" charset="0"/>
              </a:rPr>
              <a:t>routerlar</a:t>
            </a:r>
            <a:r>
              <a:rPr lang="tr-TR" dirty="0" smtClean="0">
                <a:effectLst/>
                <a:latin typeface="Calibri" panose="020F0502020204030204" pitchFamily="34" charset="0"/>
                <a:ea typeface="Calibri" panose="020F0502020204030204" pitchFamily="34" charset="0"/>
                <a:cs typeface="Times New Roman" panose="02020603050405020304" pitchFamily="18" charset="0"/>
              </a:rPr>
              <a:t> </a:t>
            </a:r>
            <a:r>
              <a:rPr lang="tr-TR" dirty="0" err="1" smtClean="0">
                <a:effectLst/>
                <a:latin typeface="Calibri" panose="020F0502020204030204" pitchFamily="34" charset="0"/>
                <a:ea typeface="Calibri" panose="020F0502020204030204" pitchFamily="34" charset="0"/>
                <a:cs typeface="Times New Roman" panose="02020603050405020304" pitchFamily="18" charset="0"/>
              </a:rPr>
              <a:t>broadcast</a:t>
            </a:r>
            <a:r>
              <a:rPr lang="tr-TR" dirty="0" smtClean="0">
                <a:effectLst/>
                <a:latin typeface="Calibri" panose="020F0502020204030204" pitchFamily="34" charset="0"/>
                <a:ea typeface="Calibri" panose="020F0502020204030204" pitchFamily="34" charset="0"/>
                <a:cs typeface="Times New Roman" panose="02020603050405020304" pitchFamily="18" charset="0"/>
              </a:rPr>
              <a:t> domainler yaratmaktadır. Broadcast domain, </a:t>
            </a:r>
            <a:r>
              <a:rPr lang="tr-TR" dirty="0" err="1" smtClean="0">
                <a:effectLst/>
                <a:latin typeface="Calibri" panose="020F0502020204030204" pitchFamily="34" charset="0"/>
                <a:ea typeface="Calibri" panose="020F0502020204030204" pitchFamily="34" charset="0"/>
                <a:cs typeface="Times New Roman" panose="02020603050405020304" pitchFamily="18" charset="0"/>
              </a:rPr>
              <a:t>networkde</a:t>
            </a:r>
            <a:r>
              <a:rPr lang="tr-TR" dirty="0" smtClean="0">
                <a:effectLst/>
                <a:latin typeface="Calibri" panose="020F0502020204030204" pitchFamily="34" charset="0"/>
                <a:ea typeface="Calibri" panose="020F0502020204030204" pitchFamily="34" charset="0"/>
                <a:cs typeface="Times New Roman" panose="02020603050405020304" pitchFamily="18" charset="0"/>
              </a:rPr>
              <a:t> bir ağın üyesi olan istemcilerin </a:t>
            </a:r>
            <a:r>
              <a:rPr lang="tr-TR" dirty="0" err="1" smtClean="0">
                <a:effectLst/>
                <a:latin typeface="Calibri" panose="020F0502020204030204" pitchFamily="34" charset="0"/>
                <a:ea typeface="Calibri" panose="020F0502020204030204" pitchFamily="34" charset="0"/>
                <a:cs typeface="Times New Roman" panose="02020603050405020304" pitchFamily="18" charset="0"/>
              </a:rPr>
              <a:t>routera</a:t>
            </a:r>
            <a:r>
              <a:rPr lang="tr-TR" dirty="0" smtClean="0">
                <a:effectLst/>
                <a:latin typeface="Calibri" panose="020F0502020204030204" pitchFamily="34" charset="0"/>
                <a:ea typeface="Calibri" panose="020F0502020204030204" pitchFamily="34" charset="0"/>
                <a:cs typeface="Times New Roman" panose="02020603050405020304" pitchFamily="18" charset="0"/>
              </a:rPr>
              <a:t> ulaşmadan diğer istemci cihazlarla veri iletişiminde bulunabildiği yapıdır. Broadcast domain sayısı arttıkça o domain içerisindeki ağ trafiği, tek bir </a:t>
            </a:r>
            <a:r>
              <a:rPr lang="tr-TR" dirty="0" err="1" smtClean="0">
                <a:effectLst/>
                <a:latin typeface="Calibri" panose="020F0502020204030204" pitchFamily="34" charset="0"/>
                <a:ea typeface="Calibri" panose="020F0502020204030204" pitchFamily="34" charset="0"/>
                <a:cs typeface="Times New Roman" panose="02020603050405020304" pitchFamily="18" charset="0"/>
              </a:rPr>
              <a:t>broadcast</a:t>
            </a:r>
            <a:r>
              <a:rPr lang="tr-TR" dirty="0" smtClean="0">
                <a:effectLst/>
                <a:latin typeface="Calibri" panose="020F0502020204030204" pitchFamily="34" charset="0"/>
                <a:ea typeface="Calibri" panose="020F0502020204030204" pitchFamily="34" charset="0"/>
                <a:cs typeface="Times New Roman" panose="02020603050405020304" pitchFamily="18" charset="0"/>
              </a:rPr>
              <a:t> domaine sahip yapıya göre azalacaktır.</a:t>
            </a:r>
            <a:endParaRPr lang="tr-TR" sz="2000" dirty="0" smtClean="0">
              <a:effectLst/>
              <a:latin typeface="Times New Roman" panose="02020603050405020304" pitchFamily="18" charset="0"/>
              <a:ea typeface="Times New Roman" panose="02020603050405020304" pitchFamily="18" charset="0"/>
            </a:endParaRPr>
          </a:p>
          <a:p>
            <a:pPr fontAlgn="base">
              <a:lnSpc>
                <a:spcPts val="1970"/>
              </a:lnSpc>
              <a:spcAft>
                <a:spcPts val="0"/>
              </a:spcAft>
            </a:pPr>
            <a:r>
              <a:rPr lang="tr-TR" dirty="0" smtClean="0">
                <a:effectLst/>
                <a:latin typeface="Calibri" panose="020F0502020204030204" pitchFamily="34" charset="0"/>
                <a:ea typeface="Calibri" panose="020F0502020204030204" pitchFamily="34" charset="0"/>
                <a:cs typeface="Times New Roman" panose="02020603050405020304" pitchFamily="18" charset="0"/>
              </a:rPr>
              <a:t>– </a:t>
            </a:r>
            <a:r>
              <a:rPr lang="tr-TR" b="1" dirty="0" smtClean="0">
                <a:effectLst/>
                <a:latin typeface="Calibri" panose="020F0502020204030204" pitchFamily="34" charset="0"/>
                <a:ea typeface="Calibri" panose="020F0502020204030204" pitchFamily="34" charset="0"/>
                <a:cs typeface="Times New Roman" panose="02020603050405020304" pitchFamily="18" charset="0"/>
              </a:rPr>
              <a:t>Network performansını optimize eder.</a:t>
            </a:r>
            <a:endParaRPr lang="tr-TR" sz="2000" dirty="0" smtClean="0">
              <a:effectLst/>
              <a:latin typeface="Times New Roman" panose="02020603050405020304" pitchFamily="18" charset="0"/>
              <a:ea typeface="Times New Roman" panose="02020603050405020304" pitchFamily="18" charset="0"/>
            </a:endParaRPr>
          </a:p>
          <a:p>
            <a:pPr fontAlgn="base">
              <a:lnSpc>
                <a:spcPts val="1970"/>
              </a:lnSpc>
              <a:spcAft>
                <a:spcPts val="0"/>
              </a:spcAft>
            </a:pPr>
            <a:r>
              <a:rPr lang="tr-TR" dirty="0" smtClean="0">
                <a:effectLst/>
                <a:latin typeface="Calibri" panose="020F0502020204030204" pitchFamily="34" charset="0"/>
                <a:ea typeface="Calibri" panose="020F0502020204030204" pitchFamily="34" charset="0"/>
                <a:cs typeface="Times New Roman" panose="02020603050405020304" pitchFamily="18" charset="0"/>
              </a:rPr>
              <a:t>– </a:t>
            </a:r>
            <a:r>
              <a:rPr lang="tr-TR" b="1" dirty="0" smtClean="0">
                <a:effectLst/>
                <a:latin typeface="Calibri" panose="020F0502020204030204" pitchFamily="34" charset="0"/>
                <a:ea typeface="Calibri" panose="020F0502020204030204" pitchFamily="34" charset="0"/>
                <a:cs typeface="Times New Roman" panose="02020603050405020304" pitchFamily="18" charset="0"/>
              </a:rPr>
              <a:t>Networkün yönetimini kolaylaştırır.</a:t>
            </a:r>
            <a:r>
              <a:rPr lang="tr-TR" dirty="0" smtClean="0">
                <a:effectLst/>
                <a:latin typeface="Calibri" panose="020F0502020204030204" pitchFamily="34" charset="0"/>
                <a:ea typeface="Calibri" panose="020F0502020204030204" pitchFamily="34" charset="0"/>
                <a:cs typeface="Times New Roman" panose="02020603050405020304" pitchFamily="18" charset="0"/>
              </a:rPr>
              <a:t> İzole edilmiş networklerde problemlerin tespit edilmesi daha kolay ve anlaşılır olmaktadır.</a:t>
            </a:r>
            <a:endParaRPr lang="tr-TR" sz="2000" dirty="0" smtClean="0">
              <a:effectLst/>
              <a:latin typeface="Times New Roman" panose="02020603050405020304" pitchFamily="18" charset="0"/>
              <a:ea typeface="Times New Roman" panose="02020603050405020304" pitchFamily="18" charset="0"/>
            </a:endParaRPr>
          </a:p>
          <a:p>
            <a:pPr>
              <a:lnSpc>
                <a:spcPct val="115000"/>
              </a:lnSpc>
              <a:spcAft>
                <a:spcPts val="1000"/>
              </a:spcAft>
            </a:pPr>
            <a:r>
              <a:rPr lang="tr-TR" dirty="0" smtClean="0">
                <a:effectLst/>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spcAft>
                <a:spcPts val="1000"/>
              </a:spcAft>
            </a:pPr>
            <a:r>
              <a:rPr lang="tr-TR" dirty="0" smtClean="0">
                <a:effectLst/>
                <a:latin typeface="Calibri" panose="020F0502020204030204" pitchFamily="34" charset="0"/>
                <a:ea typeface="Calibri" panose="020F0502020204030204" pitchFamily="34" charset="0"/>
                <a:cs typeface="Times New Roman" panose="02020603050405020304" pitchFamily="18" charset="0"/>
              </a:rPr>
              <a:t>Alt ağlara bölme işlemi için </a:t>
            </a:r>
            <a:r>
              <a:rPr lang="tr-TR" dirty="0" err="1" smtClean="0">
                <a:effectLst/>
                <a:latin typeface="Calibri" panose="020F0502020204030204" pitchFamily="34" charset="0"/>
                <a:ea typeface="Calibri" panose="020F0502020204030204" pitchFamily="34" charset="0"/>
                <a:cs typeface="Times New Roman" panose="02020603050405020304" pitchFamily="18" charset="0"/>
              </a:rPr>
              <a:t>subnet</a:t>
            </a:r>
            <a:r>
              <a:rPr lang="tr-TR" dirty="0" smtClean="0">
                <a:effectLst/>
                <a:latin typeface="Calibri" panose="020F0502020204030204" pitchFamily="34" charset="0"/>
                <a:ea typeface="Calibri" panose="020F0502020204030204" pitchFamily="34" charset="0"/>
                <a:cs typeface="Times New Roman" panose="02020603050405020304" pitchFamily="18" charset="0"/>
              </a:rPr>
              <a:t> mask bilgisini kullanacağız. </a:t>
            </a:r>
            <a:r>
              <a:rPr lang="tr-TR" dirty="0" err="1" smtClean="0">
                <a:effectLst/>
                <a:latin typeface="Calibri" panose="020F0502020204030204" pitchFamily="34" charset="0"/>
                <a:ea typeface="Calibri" panose="020F0502020204030204" pitchFamily="34" charset="0"/>
                <a:cs typeface="Times New Roman" panose="02020603050405020304" pitchFamily="18" charset="0"/>
              </a:rPr>
              <a:t>Subnet</a:t>
            </a:r>
            <a:r>
              <a:rPr lang="tr-TR" dirty="0" smtClean="0">
                <a:effectLst/>
                <a:latin typeface="Calibri" panose="020F0502020204030204" pitchFamily="34" charset="0"/>
                <a:ea typeface="Calibri" panose="020F0502020204030204" pitchFamily="34" charset="0"/>
                <a:cs typeface="Times New Roman" panose="02020603050405020304" pitchFamily="18" charset="0"/>
              </a:rPr>
              <a:t> mask ile o </a:t>
            </a:r>
            <a:r>
              <a:rPr lang="tr-TR" dirty="0" err="1" smtClean="0">
                <a:effectLst/>
                <a:latin typeface="Calibri" panose="020F0502020204030204" pitchFamily="34" charset="0"/>
                <a:ea typeface="Calibri" panose="020F0502020204030204" pitchFamily="34" charset="0"/>
                <a:cs typeface="Times New Roman" panose="02020603050405020304" pitchFamily="18" charset="0"/>
              </a:rPr>
              <a:t>networkde</a:t>
            </a:r>
            <a:r>
              <a:rPr lang="tr-TR" dirty="0" smtClean="0">
                <a:effectLst/>
                <a:latin typeface="Calibri" panose="020F0502020204030204" pitchFamily="34" charset="0"/>
                <a:ea typeface="Calibri" panose="020F0502020204030204" pitchFamily="34" charset="0"/>
                <a:cs typeface="Times New Roman" panose="02020603050405020304" pitchFamily="18" charset="0"/>
              </a:rPr>
              <a:t> kaç </a:t>
            </a:r>
            <a:r>
              <a:rPr lang="tr-TR" dirty="0" err="1" smtClean="0">
                <a:effectLst/>
                <a:latin typeface="Calibri" panose="020F0502020204030204" pitchFamily="34" charset="0"/>
                <a:ea typeface="Calibri" panose="020F0502020204030204" pitchFamily="34" charset="0"/>
                <a:cs typeface="Times New Roman" panose="02020603050405020304" pitchFamily="18" charset="0"/>
              </a:rPr>
              <a:t>host</a:t>
            </a:r>
            <a:r>
              <a:rPr lang="tr-TR" dirty="0" smtClean="0">
                <a:effectLst/>
                <a:latin typeface="Calibri" panose="020F0502020204030204" pitchFamily="34" charset="0"/>
                <a:ea typeface="Calibri" panose="020F0502020204030204" pitchFamily="34" charset="0"/>
                <a:cs typeface="Times New Roman" panose="02020603050405020304" pitchFamily="18" charset="0"/>
              </a:rPr>
              <a:t> olacağı yada kaç alt ağa bölüneceğini belirtiyoruz.</a:t>
            </a:r>
          </a:p>
          <a:p>
            <a:pPr>
              <a:lnSpc>
                <a:spcPct val="115000"/>
              </a:lnSpc>
              <a:spcAft>
                <a:spcPts val="1000"/>
              </a:spcAft>
            </a:pPr>
            <a:r>
              <a:rPr lang="tr-TR" dirty="0" smtClean="0">
                <a:effectLst/>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spcAft>
                <a:spcPts val="1000"/>
              </a:spcAft>
            </a:pPr>
            <a:r>
              <a:rPr lang="tr-TR" dirty="0" smtClean="0">
                <a:effectLst/>
                <a:latin typeface="Calibri" panose="020F0502020204030204" pitchFamily="34" charset="0"/>
                <a:ea typeface="Calibri" panose="020F0502020204030204" pitchFamily="34" charset="0"/>
                <a:cs typeface="Times New Roman" panose="02020603050405020304" pitchFamily="18" charset="0"/>
              </a:rPr>
              <a:t>Sınıflara göre varsayılan </a:t>
            </a:r>
            <a:r>
              <a:rPr lang="tr-TR" dirty="0" err="1" smtClean="0">
                <a:effectLst/>
                <a:latin typeface="Calibri" panose="020F0502020204030204" pitchFamily="34" charset="0"/>
                <a:ea typeface="Calibri" panose="020F0502020204030204" pitchFamily="34" charset="0"/>
                <a:cs typeface="Times New Roman" panose="02020603050405020304" pitchFamily="18" charset="0"/>
              </a:rPr>
              <a:t>subnet</a:t>
            </a:r>
            <a:r>
              <a:rPr lang="tr-TR" dirty="0" smtClean="0">
                <a:effectLst/>
                <a:latin typeface="Calibri" panose="020F0502020204030204" pitchFamily="34" charset="0"/>
                <a:ea typeface="Calibri" panose="020F0502020204030204" pitchFamily="34" charset="0"/>
                <a:cs typeface="Times New Roman" panose="02020603050405020304" pitchFamily="18" charset="0"/>
              </a:rPr>
              <a:t> mask bilgisi ise aşağıdadır:</a:t>
            </a:r>
            <a:br>
              <a:rPr lang="tr-TR" dirty="0" smtClean="0">
                <a:effectLst/>
                <a:latin typeface="Calibri" panose="020F0502020204030204" pitchFamily="34" charset="0"/>
                <a:ea typeface="Calibri" panose="020F0502020204030204" pitchFamily="34" charset="0"/>
                <a:cs typeface="Times New Roman" panose="02020603050405020304" pitchFamily="18" charset="0"/>
              </a:rPr>
            </a:br>
            <a:r>
              <a:rPr lang="tr-TR" b="1" dirty="0" smtClean="0">
                <a:effectLst/>
                <a:latin typeface="Calibri" panose="020F0502020204030204" pitchFamily="34" charset="0"/>
                <a:ea typeface="Calibri" panose="020F0502020204030204" pitchFamily="34" charset="0"/>
                <a:cs typeface="Times New Roman" panose="02020603050405020304" pitchFamily="18" charset="0"/>
              </a:rPr>
              <a:t>A sınıfı : 255.0.0.0</a:t>
            </a:r>
            <a:r>
              <a:rPr lang="tr-TR" dirty="0" smtClean="0">
                <a:effectLst/>
                <a:latin typeface="Calibri" panose="020F0502020204030204" pitchFamily="34" charset="0"/>
                <a:ea typeface="Calibri" panose="020F0502020204030204" pitchFamily="34" charset="0"/>
                <a:cs typeface="Times New Roman" panose="02020603050405020304" pitchFamily="18" charset="0"/>
              </a:rPr>
              <a:t/>
            </a:r>
            <a:br>
              <a:rPr lang="tr-TR" dirty="0" smtClean="0">
                <a:effectLst/>
                <a:latin typeface="Calibri" panose="020F0502020204030204" pitchFamily="34" charset="0"/>
                <a:ea typeface="Calibri" panose="020F0502020204030204" pitchFamily="34" charset="0"/>
                <a:cs typeface="Times New Roman" panose="02020603050405020304" pitchFamily="18" charset="0"/>
              </a:rPr>
            </a:br>
            <a:r>
              <a:rPr lang="tr-TR" b="1" dirty="0" smtClean="0">
                <a:effectLst/>
                <a:latin typeface="Calibri" panose="020F0502020204030204" pitchFamily="34" charset="0"/>
                <a:ea typeface="Calibri" panose="020F0502020204030204" pitchFamily="34" charset="0"/>
                <a:cs typeface="Times New Roman" panose="02020603050405020304" pitchFamily="18" charset="0"/>
              </a:rPr>
              <a:t>B sınıfı : 255.255.0.0</a:t>
            </a:r>
            <a:r>
              <a:rPr lang="tr-TR" dirty="0" smtClean="0">
                <a:effectLst/>
                <a:latin typeface="Calibri" panose="020F0502020204030204" pitchFamily="34" charset="0"/>
                <a:ea typeface="Calibri" panose="020F0502020204030204" pitchFamily="34" charset="0"/>
                <a:cs typeface="Times New Roman" panose="02020603050405020304" pitchFamily="18" charset="0"/>
              </a:rPr>
              <a:t/>
            </a:r>
            <a:br>
              <a:rPr lang="tr-TR" dirty="0" smtClean="0">
                <a:effectLst/>
                <a:latin typeface="Calibri" panose="020F0502020204030204" pitchFamily="34" charset="0"/>
                <a:ea typeface="Calibri" panose="020F0502020204030204" pitchFamily="34" charset="0"/>
                <a:cs typeface="Times New Roman" panose="02020603050405020304" pitchFamily="18" charset="0"/>
              </a:rPr>
            </a:br>
            <a:r>
              <a:rPr lang="tr-TR" b="1" dirty="0" smtClean="0">
                <a:effectLst/>
                <a:latin typeface="Calibri" panose="020F0502020204030204" pitchFamily="34" charset="0"/>
                <a:ea typeface="Calibri" panose="020F0502020204030204" pitchFamily="34" charset="0"/>
                <a:cs typeface="Times New Roman" panose="02020603050405020304" pitchFamily="18" charset="0"/>
              </a:rPr>
              <a:t>C sınıfı : 255.255.255.0</a:t>
            </a:r>
            <a:endParaRPr lang="tr-T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4705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17030" y="284124"/>
            <a:ext cx="11634925"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1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AND İşlemiyle Hesaplama </a:t>
            </a:r>
            <a:endParaRPr kumimoji="0" lang="tr-TR" altLang="tr-TR" sz="8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ağlara bölme işlemine geçmeden önce mantıksal VE (AND) işlemini anlamamız gerekmektedir. Mantıksal VE işlemi, var olan tüm girişlerin (durumların) gerçekleşmesi durumunda sonucun mantıksal 1, diğer durumlarda mantıksal 0 olmasıdır. Örneğin bir lambanın yanabilmesi için elektrik ve sigorta ilişkisinden yola çıkacak olursak elektriğin olmadığı ya da sigortanın kapalı olduğu tüm durumlarda lamba yanmayacak ancak elektriğin var olduğu ve sigortanın açık olduğu durumda lamba yanacaktır. Burada 1 varlık 0 ise yokluk anlamındadır.</a:t>
            </a:r>
          </a:p>
          <a:p>
            <a:pPr marL="0" marR="0" lvl="0" indent="0" algn="l" defTabSz="914400" rtl="0" eaLnBrk="0" fontAlgn="base" latinLnBrk="0" hangingPunct="0">
              <a:lnSpc>
                <a:spcPct val="100000"/>
              </a:lnSpc>
              <a:spcBef>
                <a:spcPct val="0"/>
              </a:spcBef>
              <a:spcAft>
                <a:spcPct val="0"/>
              </a:spcAft>
              <a:buClrTx/>
              <a:buSzTx/>
              <a:buFontTx/>
              <a:buNone/>
              <a:tabLst/>
            </a:pPr>
            <a:endParaRPr lang="tr-TR" altLang="tr-TR" sz="1100" dirty="0">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1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smtClean="0">
              <a:ln>
                <a:noFill/>
              </a:ln>
              <a:solidFill>
                <a:schemeClr val="tx1"/>
              </a:solidFill>
              <a:effectLst/>
              <a:latin typeface="Arial" panose="020B0604020202020204" pitchFamily="34" charset="0"/>
            </a:endParaRPr>
          </a:p>
        </p:txBody>
      </p:sp>
      <p:pic>
        <p:nvPicPr>
          <p:cNvPr id="2049" name="Resim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031" y="1266775"/>
            <a:ext cx="4469208" cy="11239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417031" y="2403881"/>
            <a:ext cx="997088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Mantıksal VE işlemi</a:t>
            </a:r>
            <a:endParaRPr kumimoji="0" lang="tr-TR" altLang="tr-TR"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Kısaca özetleyecek olursak girişlerden herhangi birinin “0” olması durumunda sonuç “0”, her ikisinin de “1” olması durumunda sonuç “1” olmaktadır.</a:t>
            </a:r>
            <a:endParaRPr kumimoji="0" lang="tr-TR" altLang="tr-TR"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329514" y="3446420"/>
            <a:ext cx="11359977" cy="1200329"/>
          </a:xfrm>
          <a:prstGeom prst="rect">
            <a:avLst/>
          </a:prstGeom>
        </p:spPr>
        <p:txBody>
          <a:bodyPr wrap="square">
            <a:spAutoFit/>
          </a:bodyPr>
          <a:lstStyle/>
          <a:p>
            <a:pPr>
              <a:spcAft>
                <a:spcPts val="0"/>
              </a:spcAft>
            </a:pPr>
            <a:r>
              <a:rPr lang="tr-TR"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Belirli bir IP adresine sahip olan bir cihazın hangi ağda olduğunu belirlemek için sadece IP adresi yeterli değildir. IP adresi ile birlikte </a:t>
            </a:r>
            <a:r>
              <a:rPr lang="tr-TR" dirty="0" err="1"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Subnet</a:t>
            </a:r>
            <a:r>
              <a:rPr lang="tr-TR"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Mask (Alt Ağ Maskesi)’</a:t>
            </a:r>
            <a:r>
              <a:rPr lang="tr-TR" dirty="0" err="1"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ın</a:t>
            </a:r>
            <a:r>
              <a:rPr lang="tr-TR"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verilmesi gerekmektedir. Bu iki adres birlikte mantıksal “VE” işlemine tabi tutularak cihazın hangi ağa ait olduğu belirlenir. </a:t>
            </a:r>
            <a:endParaRPr lang="tr-TR" sz="2000" dirty="0" smtClean="0">
              <a:solidFill>
                <a:srgbClr val="000000"/>
              </a:solidFill>
              <a:effectLst/>
              <a:latin typeface="Times New Roman" panose="02020603050405020304" pitchFamily="18" charset="0"/>
              <a:ea typeface="Calibri" panose="020F0502020204030204" pitchFamily="34" charset="0"/>
            </a:endParaRPr>
          </a:p>
          <a:p>
            <a:r>
              <a:rPr lang="tr-TR" b="0" kern="0" dirty="0" smtClean="0">
                <a:effectLst/>
                <a:latin typeface="Calibri" panose="020F0502020204030204" pitchFamily="34" charset="0"/>
                <a:ea typeface="Calibri" panose="020F0502020204030204" pitchFamily="34" charset="0"/>
                <a:cs typeface="Times New Roman" panose="02020603050405020304" pitchFamily="18" charset="0"/>
              </a:rPr>
              <a:t>IP adresleri herhangi bir alt ağa bölünmemiş ise varsayılan Alt Ağ Maskesi kullanır. </a:t>
            </a:r>
            <a:endParaRPr lang="tr-TR" sz="40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01900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21"/>
          <p:cNvPicPr/>
          <p:nvPr/>
        </p:nvPicPr>
        <p:blipFill>
          <a:blip r:embed="rId2"/>
          <a:stretch>
            <a:fillRect/>
          </a:stretch>
        </p:blipFill>
        <p:spPr>
          <a:xfrm>
            <a:off x="467102" y="1139342"/>
            <a:ext cx="5760720" cy="1986915"/>
          </a:xfrm>
          <a:prstGeom prst="rect">
            <a:avLst/>
          </a:prstGeom>
        </p:spPr>
      </p:pic>
      <p:sp>
        <p:nvSpPr>
          <p:cNvPr id="5" name="TextBox 4"/>
          <p:cNvSpPr txBox="1"/>
          <p:nvPr/>
        </p:nvSpPr>
        <p:spPr>
          <a:xfrm>
            <a:off x="922637" y="19169"/>
            <a:ext cx="5099221" cy="1077218"/>
          </a:xfrm>
          <a:prstGeom prst="rect">
            <a:avLst/>
          </a:prstGeom>
          <a:noFill/>
        </p:spPr>
        <p:txBody>
          <a:bodyPr wrap="square" rtlCol="0">
            <a:spAutoFit/>
          </a:bodyPr>
          <a:lstStyle/>
          <a:p>
            <a:r>
              <a:rPr lang="tr-TR" sz="3200" b="1" dirty="0"/>
              <a:t>Network ID Bulunması</a:t>
            </a:r>
            <a:endParaRPr lang="tr-TR" sz="3200" b="1" i="1" dirty="0"/>
          </a:p>
          <a:p>
            <a:endParaRPr lang="tr-TR" sz="3200" b="1" dirty="0"/>
          </a:p>
        </p:txBody>
      </p:sp>
      <p:sp>
        <p:nvSpPr>
          <p:cNvPr id="6" name="Rectangle 5"/>
          <p:cNvSpPr/>
          <p:nvPr/>
        </p:nvSpPr>
        <p:spPr>
          <a:xfrm>
            <a:off x="467102" y="3614952"/>
            <a:ext cx="10751616" cy="1366528"/>
          </a:xfrm>
          <a:prstGeom prst="rect">
            <a:avLst/>
          </a:prstGeom>
        </p:spPr>
        <p:txBody>
          <a:bodyPr wrap="square">
            <a:spAutoFit/>
          </a:bodyPr>
          <a:lstStyle/>
          <a:p>
            <a:pPr>
              <a:lnSpc>
                <a:spcPct val="115000"/>
              </a:lnSpc>
              <a:spcAft>
                <a:spcPts val="1000"/>
              </a:spcAft>
            </a:pPr>
            <a:r>
              <a:rPr lang="tr-TR" dirty="0" smtClean="0">
                <a:effectLst/>
                <a:latin typeface="Calibri" panose="020F0502020204030204" pitchFamily="34" charset="0"/>
                <a:ea typeface="Calibri" panose="020F0502020204030204" pitchFamily="34" charset="0"/>
                <a:cs typeface="Times New Roman" panose="02020603050405020304" pitchFamily="18" charset="0"/>
              </a:rPr>
              <a:t>Dikkat edilirse, iki farklı cihaza ait IP adresleri ile alt ağ maskeleri mantıksal VE işlemine tabi tutulduğunda (Alt alta yazıldığında birbirlerine denk gelen bitler AND ‘</a:t>
            </a:r>
            <a:r>
              <a:rPr lang="tr-TR" dirty="0" err="1" smtClean="0">
                <a:effectLst/>
                <a:latin typeface="Calibri" panose="020F0502020204030204" pitchFamily="34" charset="0"/>
                <a:ea typeface="Calibri" panose="020F0502020204030204" pitchFamily="34" charset="0"/>
                <a:cs typeface="Times New Roman" panose="02020603050405020304" pitchFamily="18" charset="0"/>
              </a:rPr>
              <a:t>leme</a:t>
            </a:r>
            <a:r>
              <a:rPr lang="tr-TR" dirty="0" smtClean="0">
                <a:effectLst/>
                <a:latin typeface="Calibri" panose="020F0502020204030204" pitchFamily="34" charset="0"/>
                <a:ea typeface="Calibri" panose="020F0502020204030204" pitchFamily="34" charset="0"/>
                <a:cs typeface="Times New Roman" panose="02020603050405020304" pitchFamily="18" charset="0"/>
              </a:rPr>
              <a:t> işlemine tabi tutulacak) aynı ağ adresi elde edilmektedir. Aynı ağ adresine sahip olmaları bu iki cihazın birbirleriyle doğrudan haberleşebilecekleri anlamına gelmektedir. Bu örnekte C sınıfı IP adresi alt ağlara bölünmemiştir..</a:t>
            </a:r>
            <a:endParaRPr lang="tr-TR"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467102" y="5040405"/>
            <a:ext cx="3439531" cy="410882"/>
          </a:xfrm>
          <a:prstGeom prst="rect">
            <a:avLst/>
          </a:prstGeom>
        </p:spPr>
        <p:txBody>
          <a:bodyPr wrap="none">
            <a:spAutoFit/>
          </a:bodyPr>
          <a:lstStyle/>
          <a:p>
            <a:pPr>
              <a:lnSpc>
                <a:spcPct val="115000"/>
              </a:lnSpc>
              <a:spcAft>
                <a:spcPts val="1000"/>
              </a:spcAft>
            </a:pPr>
            <a:r>
              <a:rPr lang="tr-TR" dirty="0" smtClean="0">
                <a:effectLst/>
                <a:latin typeface="Calibri" panose="020F0502020204030204" pitchFamily="34" charset="0"/>
                <a:ea typeface="Calibri" panose="020F0502020204030204" pitchFamily="34" charset="0"/>
                <a:cs typeface="Times New Roman" panose="02020603050405020304" pitchFamily="18" charset="0"/>
              </a:rPr>
              <a:t>İlk ipler </a:t>
            </a:r>
            <a:r>
              <a:rPr lang="tr-TR" dirty="0" err="1" smtClean="0">
                <a:effectLst/>
                <a:latin typeface="Calibri" panose="020F0502020204030204" pitchFamily="34" charset="0"/>
                <a:ea typeface="Calibri" panose="020F0502020204030204" pitchFamily="34" charset="0"/>
                <a:cs typeface="Times New Roman" panose="02020603050405020304" pitchFamily="18" charset="0"/>
              </a:rPr>
              <a:t>getway'e</a:t>
            </a:r>
            <a:r>
              <a:rPr lang="tr-TR" dirty="0" smtClean="0">
                <a:effectLst/>
                <a:latin typeface="Calibri" panose="020F0502020204030204" pitchFamily="34" charset="0"/>
                <a:ea typeface="Calibri" panose="020F0502020204030204" pitchFamily="34" charset="0"/>
                <a:cs typeface="Times New Roman" panose="02020603050405020304" pitchFamily="18" charset="0"/>
              </a:rPr>
              <a:t> veriliyor genelde.</a:t>
            </a:r>
            <a:endParaRPr lang="tr-TR"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Resim 5"/>
          <p:cNvPicPr/>
          <p:nvPr/>
        </p:nvPicPr>
        <p:blipFill>
          <a:blip r:embed="rId3">
            <a:extLst>
              <a:ext uri="{28A0092B-C50C-407E-A947-70E740481C1C}">
                <a14:useLocalDpi xmlns:a14="http://schemas.microsoft.com/office/drawing/2010/main" val="0"/>
              </a:ext>
            </a:extLst>
          </a:blip>
          <a:srcRect/>
          <a:stretch>
            <a:fillRect/>
          </a:stretch>
        </p:blipFill>
        <p:spPr bwMode="auto">
          <a:xfrm>
            <a:off x="6433786" y="530995"/>
            <a:ext cx="5041522" cy="2905679"/>
          </a:xfrm>
          <a:prstGeom prst="rect">
            <a:avLst/>
          </a:prstGeom>
          <a:noFill/>
          <a:ln>
            <a:noFill/>
          </a:ln>
        </p:spPr>
      </p:pic>
    </p:spTree>
    <p:extLst>
      <p:ext uri="{BB962C8B-B14F-4D97-AF65-F5344CB8AC3E}">
        <p14:creationId xmlns:p14="http://schemas.microsoft.com/office/powerpoint/2010/main" val="944783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1139</Words>
  <Application>Microsoft Office PowerPoint</Application>
  <PresentationFormat>Widescreen</PresentationFormat>
  <Paragraphs>122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Ulas Karatas</dc:creator>
  <cp:lastModifiedBy>Ulas Karatas</cp:lastModifiedBy>
  <cp:revision>13</cp:revision>
  <dcterms:created xsi:type="dcterms:W3CDTF">2017-11-13T09:37:46Z</dcterms:created>
  <dcterms:modified xsi:type="dcterms:W3CDTF">2017-11-13T11:52:51Z</dcterms:modified>
</cp:coreProperties>
</file>