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354" r:id="rId6"/>
    <p:sldId id="351" r:id="rId7"/>
    <p:sldId id="352" r:id="rId8"/>
    <p:sldId id="353" r:id="rId9"/>
    <p:sldId id="342" r:id="rId10"/>
    <p:sldId id="348" r:id="rId11"/>
    <p:sldId id="332" r:id="rId12"/>
    <p:sldId id="330" r:id="rId13"/>
    <p:sldId id="331" r:id="rId14"/>
    <p:sldId id="335" r:id="rId15"/>
    <p:sldId id="338" r:id="rId16"/>
    <p:sldId id="337" r:id="rId17"/>
    <p:sldId id="339" r:id="rId18"/>
    <p:sldId id="347" r:id="rId19"/>
    <p:sldId id="344" r:id="rId20"/>
    <p:sldId id="345" r:id="rId21"/>
    <p:sldId id="340" r:id="rId22"/>
    <p:sldId id="266" r:id="rId23"/>
    <p:sldId id="275" r:id="rId24"/>
    <p:sldId id="292" r:id="rId25"/>
    <p:sldId id="293" r:id="rId26"/>
    <p:sldId id="294" r:id="rId27"/>
    <p:sldId id="349" r:id="rId28"/>
    <p:sldId id="327" r:id="rId29"/>
    <p:sldId id="295" r:id="rId30"/>
    <p:sldId id="296" r:id="rId31"/>
    <p:sldId id="297" r:id="rId32"/>
    <p:sldId id="350" r:id="rId33"/>
    <p:sldId id="298" r:id="rId34"/>
    <p:sldId id="299" r:id="rId35"/>
    <p:sldId id="301" r:id="rId36"/>
    <p:sldId id="302" r:id="rId37"/>
    <p:sldId id="304" r:id="rId38"/>
    <p:sldId id="305" r:id="rId39"/>
    <p:sldId id="30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35D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93D756B-6270-4DCF-9685-B508B4527D03}" type="datetimeFigureOut">
              <a:rPr lang="tr-TR" smtClean="0"/>
              <a:t>22.09.2021</a:t>
            </a:fld>
            <a:endParaRPr lang="tr-T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tr-T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251D861-8A9B-4474-BAD1-7B08E943B498}" type="slidenum">
              <a:rPr lang="tr-TR" smtClean="0"/>
              <a:t>‹#›</a:t>
            </a:fld>
            <a:endParaRPr lang="tr-T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3675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93D756B-6270-4DCF-9685-B508B4527D03}" type="datetimeFigureOut">
              <a:rPr lang="tr-TR" smtClean="0"/>
              <a:t>22.09.2021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51D861-8A9B-4474-BAD1-7B08E943B498}" type="slidenum">
              <a:rPr lang="tr-TR" smtClean="0"/>
              <a:t>‹#›</a:t>
            </a:fld>
            <a:endParaRPr lang="tr-TR"/>
          </a:p>
        </p:txBody>
      </p:sp>
    </p:spTree>
    <p:extLst>
      <p:ext uri="{BB962C8B-B14F-4D97-AF65-F5344CB8AC3E}">
        <p14:creationId xmlns:p14="http://schemas.microsoft.com/office/powerpoint/2010/main" val="329882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93D756B-6270-4DCF-9685-B508B4527D03}" type="datetimeFigureOut">
              <a:rPr lang="tr-TR" smtClean="0"/>
              <a:t>22.09.2021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51D861-8A9B-4474-BAD1-7B08E943B498}" type="slidenum">
              <a:rPr lang="tr-TR" smtClean="0"/>
              <a:t>‹#›</a:t>
            </a:fld>
            <a:endParaRPr lang="tr-TR"/>
          </a:p>
        </p:txBody>
      </p:sp>
    </p:spTree>
    <p:extLst>
      <p:ext uri="{BB962C8B-B14F-4D97-AF65-F5344CB8AC3E}">
        <p14:creationId xmlns:p14="http://schemas.microsoft.com/office/powerpoint/2010/main" val="136672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93D756B-6270-4DCF-9685-B508B4527D03}" type="datetimeFigureOut">
              <a:rPr lang="tr-TR" smtClean="0"/>
              <a:t>22.09.2021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51D861-8A9B-4474-BAD1-7B08E943B498}" type="slidenum">
              <a:rPr lang="tr-TR" smtClean="0"/>
              <a:t>‹#›</a:t>
            </a:fld>
            <a:endParaRPr lang="tr-TR"/>
          </a:p>
        </p:txBody>
      </p:sp>
    </p:spTree>
    <p:extLst>
      <p:ext uri="{BB962C8B-B14F-4D97-AF65-F5344CB8AC3E}">
        <p14:creationId xmlns:p14="http://schemas.microsoft.com/office/powerpoint/2010/main" val="328713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93D756B-6270-4DCF-9685-B508B4527D03}" type="datetimeFigureOut">
              <a:rPr lang="tr-TR" smtClean="0"/>
              <a:t>22.09.2021</a:t>
            </a:fld>
            <a:endParaRPr lang="tr-T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251D861-8A9B-4474-BAD1-7B08E943B498}" type="slidenum">
              <a:rPr lang="tr-TR" smtClean="0"/>
              <a:t>‹#›</a:t>
            </a:fld>
            <a:endParaRPr lang="tr-T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742314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93D756B-6270-4DCF-9685-B508B4527D03}" type="datetimeFigureOut">
              <a:rPr lang="tr-TR" smtClean="0"/>
              <a:t>22.09.2021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251D861-8A9B-4474-BAD1-7B08E943B498}" type="slidenum">
              <a:rPr lang="tr-TR" smtClean="0"/>
              <a:t>‹#›</a:t>
            </a:fld>
            <a:endParaRPr lang="tr-TR"/>
          </a:p>
        </p:txBody>
      </p:sp>
    </p:spTree>
    <p:extLst>
      <p:ext uri="{BB962C8B-B14F-4D97-AF65-F5344CB8AC3E}">
        <p14:creationId xmlns:p14="http://schemas.microsoft.com/office/powerpoint/2010/main" val="416756411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57300"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33864"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93D756B-6270-4DCF-9685-B508B4527D03}" type="datetimeFigureOut">
              <a:rPr lang="tr-TR" smtClean="0"/>
              <a:t>22.09.2021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251D861-8A9B-4474-BAD1-7B08E943B498}" type="slidenum">
              <a:rPr lang="tr-TR" smtClean="0"/>
              <a:t>‹#›</a:t>
            </a:fld>
            <a:endParaRPr lang="tr-TR"/>
          </a:p>
        </p:txBody>
      </p:sp>
    </p:spTree>
    <p:extLst>
      <p:ext uri="{BB962C8B-B14F-4D97-AF65-F5344CB8AC3E}">
        <p14:creationId xmlns:p14="http://schemas.microsoft.com/office/powerpoint/2010/main" val="9880876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93D756B-6270-4DCF-9685-B508B4527D03}" type="datetimeFigureOut">
              <a:rPr lang="tr-TR" smtClean="0"/>
              <a:t>22.09.2021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251D861-8A9B-4474-BAD1-7B08E943B498}" type="slidenum">
              <a:rPr lang="tr-TR" smtClean="0"/>
              <a:t>‹#›</a:t>
            </a:fld>
            <a:endParaRPr lang="tr-TR"/>
          </a:p>
        </p:txBody>
      </p:sp>
    </p:spTree>
    <p:extLst>
      <p:ext uri="{BB962C8B-B14F-4D97-AF65-F5344CB8AC3E}">
        <p14:creationId xmlns:p14="http://schemas.microsoft.com/office/powerpoint/2010/main" val="335334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D756B-6270-4DCF-9685-B508B4527D03}" type="datetimeFigureOut">
              <a:rPr lang="tr-TR" smtClean="0"/>
              <a:t>22.09.2021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251D861-8A9B-4474-BAD1-7B08E943B498}" type="slidenum">
              <a:rPr lang="tr-TR" smtClean="0"/>
              <a:t>‹#›</a:t>
            </a:fld>
            <a:endParaRPr lang="tr-TR"/>
          </a:p>
        </p:txBody>
      </p:sp>
    </p:spTree>
    <p:extLst>
      <p:ext uri="{BB962C8B-B14F-4D97-AF65-F5344CB8AC3E}">
        <p14:creationId xmlns:p14="http://schemas.microsoft.com/office/powerpoint/2010/main" val="148649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051" y="6375679"/>
            <a:ext cx="1233355" cy="348462"/>
          </a:xfrm>
        </p:spPr>
        <p:txBody>
          <a:bodyPr/>
          <a:lstStyle/>
          <a:p>
            <a:fld id="{593D756B-6270-4DCF-9685-B508B4527D03}" type="datetimeFigureOut">
              <a:rPr lang="tr-TR" smtClean="0"/>
              <a:t>22.09.2021</a:t>
            </a:fld>
            <a:endParaRPr lang="tr-TR"/>
          </a:p>
        </p:txBody>
      </p:sp>
      <p:sp>
        <p:nvSpPr>
          <p:cNvPr id="6" name="Footer Placeholder 5"/>
          <p:cNvSpPr>
            <a:spLocks noGrp="1"/>
          </p:cNvSpPr>
          <p:nvPr>
            <p:ph type="ftr" sz="quarter" idx="11"/>
          </p:nvPr>
        </p:nvSpPr>
        <p:spPr>
          <a:xfrm>
            <a:off x="2103620" y="6375679"/>
            <a:ext cx="3482179" cy="345796"/>
          </a:xfrm>
        </p:spPr>
        <p:txBody>
          <a:bodyPr/>
          <a:lstStyle/>
          <a:p>
            <a:endParaRPr lang="tr-TR"/>
          </a:p>
        </p:txBody>
      </p:sp>
      <p:sp>
        <p:nvSpPr>
          <p:cNvPr id="7" name="Slide Number Placeholder 6"/>
          <p:cNvSpPr>
            <a:spLocks noGrp="1"/>
          </p:cNvSpPr>
          <p:nvPr>
            <p:ph type="sldNum" sz="quarter" idx="12"/>
          </p:nvPr>
        </p:nvSpPr>
        <p:spPr>
          <a:xfrm>
            <a:off x="5691014" y="6375679"/>
            <a:ext cx="1232456" cy="345796"/>
          </a:xfrm>
        </p:spPr>
        <p:txBody>
          <a:bodyPr/>
          <a:lstStyle/>
          <a:p>
            <a:fld id="{2251D861-8A9B-4474-BAD1-7B08E943B498}" type="slidenum">
              <a:rPr lang="tr-TR" smtClean="0"/>
              <a:t>‹#›</a:t>
            </a:fld>
            <a:endParaRPr lang="tr-T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510356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950" y="6375679"/>
            <a:ext cx="1232456" cy="348462"/>
          </a:xfrm>
        </p:spPr>
        <p:txBody>
          <a:bodyPr/>
          <a:lstStyle/>
          <a:p>
            <a:fld id="{593D756B-6270-4DCF-9685-B508B4527D03}" type="datetimeFigureOut">
              <a:rPr lang="tr-TR" smtClean="0"/>
              <a:t>22.09.2021</a:t>
            </a:fld>
            <a:endParaRPr lang="tr-TR"/>
          </a:p>
        </p:txBody>
      </p:sp>
      <p:sp>
        <p:nvSpPr>
          <p:cNvPr id="6" name="Footer Placeholder 5"/>
          <p:cNvSpPr>
            <a:spLocks noGrp="1"/>
          </p:cNvSpPr>
          <p:nvPr>
            <p:ph type="ftr" sz="quarter" idx="11"/>
          </p:nvPr>
        </p:nvSpPr>
        <p:spPr>
          <a:xfrm>
            <a:off x="2103621" y="6375679"/>
            <a:ext cx="3482178" cy="345796"/>
          </a:xfrm>
        </p:spPr>
        <p:txBody>
          <a:bodyPr/>
          <a:lstStyle/>
          <a:p>
            <a:endParaRPr lang="tr-TR"/>
          </a:p>
        </p:txBody>
      </p:sp>
      <p:sp>
        <p:nvSpPr>
          <p:cNvPr id="7" name="Slide Number Placeholder 6"/>
          <p:cNvSpPr>
            <a:spLocks noGrp="1"/>
          </p:cNvSpPr>
          <p:nvPr>
            <p:ph type="sldNum" sz="quarter" idx="12"/>
          </p:nvPr>
        </p:nvSpPr>
        <p:spPr>
          <a:xfrm>
            <a:off x="5687568" y="6375679"/>
            <a:ext cx="1234440" cy="345796"/>
          </a:xfrm>
        </p:spPr>
        <p:txBody>
          <a:bodyPr/>
          <a:lstStyle/>
          <a:p>
            <a:fld id="{2251D861-8A9B-4474-BAD1-7B08E943B498}" type="slidenum">
              <a:rPr lang="tr-TR" smtClean="0"/>
              <a:t>‹#›</a:t>
            </a:fld>
            <a:endParaRPr lang="tr-TR"/>
          </a:p>
        </p:txBody>
      </p:sp>
    </p:spTree>
    <p:extLst>
      <p:ext uri="{BB962C8B-B14F-4D97-AF65-F5344CB8AC3E}">
        <p14:creationId xmlns:p14="http://schemas.microsoft.com/office/powerpoint/2010/main" val="188253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93D756B-6270-4DCF-9685-B508B4527D03}" type="datetimeFigureOut">
              <a:rPr lang="tr-TR" smtClean="0"/>
              <a:t>22.09.2021</a:t>
            </a:fld>
            <a:endParaRPr lang="tr-T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tr-T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251D861-8A9B-4474-BAD1-7B08E943B498}" type="slidenum">
              <a:rPr lang="tr-TR" smtClean="0"/>
              <a:t>‹#›</a:t>
            </a:fld>
            <a:endParaRPr lang="tr-T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55533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2D13EFE-ED4C-4056-A708-2C1E79C2398C}"/>
              </a:ext>
            </a:extLst>
          </p:cNvPr>
          <p:cNvSpPr>
            <a:spLocks noGrp="1"/>
          </p:cNvSpPr>
          <p:nvPr>
            <p:ph type="ctrTitle"/>
          </p:nvPr>
        </p:nvSpPr>
        <p:spPr>
          <a:xfrm>
            <a:off x="858127" y="126609"/>
            <a:ext cx="10846191" cy="4944097"/>
          </a:xfrm>
        </p:spPr>
        <p:txBody>
          <a:bodyPr anchor="b">
            <a:normAutofit/>
          </a:bodyPr>
          <a:lstStyle/>
          <a:p>
            <a:r>
              <a:rPr lang="de-DE" sz="4400"/>
              <a:t>DatA</a:t>
            </a:r>
            <a:r>
              <a:rPr lang="tr-TR" sz="4400"/>
              <a:t> MINING Und WISSENSENTDECKUNG</a:t>
            </a:r>
            <a:br>
              <a:rPr lang="tr-TR" sz="3800"/>
            </a:br>
            <a:r>
              <a:rPr lang="tr-TR" sz="3800"/>
              <a:t>-</a:t>
            </a:r>
            <a:br>
              <a:rPr lang="tr-TR" sz="3800"/>
            </a:br>
            <a:r>
              <a:rPr lang="tr-TR" sz="3300"/>
              <a:t>ChıSquare Analyse</a:t>
            </a:r>
            <a:br>
              <a:rPr lang="tr-TR" sz="3300"/>
            </a:br>
            <a:r>
              <a:rPr lang="tr-TR" sz="3000"/>
              <a:t>LOGISTIC REGRESSION</a:t>
            </a:r>
            <a:br>
              <a:rPr lang="tr-TR" sz="3300"/>
            </a:br>
            <a:r>
              <a:rPr lang="tr-TR" sz="2800"/>
              <a:t>RANDOM FOREST</a:t>
            </a:r>
            <a:br>
              <a:rPr lang="tr-TR" sz="2800"/>
            </a:br>
            <a:r>
              <a:rPr lang="tr-TR" sz="2800"/>
              <a:t>-</a:t>
            </a:r>
            <a:br>
              <a:rPr lang="tr-TR" sz="3300"/>
            </a:br>
            <a:r>
              <a:rPr lang="tr-TR" sz="2600"/>
              <a:t>(In Python programmıng language)</a:t>
            </a:r>
            <a:br>
              <a:rPr lang="tr-TR" sz="3300"/>
            </a:br>
            <a:r>
              <a:rPr lang="tr-TR" sz="2600"/>
              <a:t>(FINALPRÜFUNG)</a:t>
            </a:r>
            <a:endParaRPr lang="de-DE" sz="2600"/>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lt Başlık 2">
            <a:extLst>
              <a:ext uri="{FF2B5EF4-FFF2-40B4-BE49-F238E27FC236}">
                <a16:creationId xmlns:a16="http://schemas.microsoft.com/office/drawing/2014/main" id="{578D8925-4883-4A44-9B55-9953E9750A5C}"/>
              </a:ext>
            </a:extLst>
          </p:cNvPr>
          <p:cNvSpPr>
            <a:spLocks noGrp="1"/>
          </p:cNvSpPr>
          <p:nvPr>
            <p:ph type="subTitle" idx="1"/>
          </p:nvPr>
        </p:nvSpPr>
        <p:spPr>
          <a:xfrm>
            <a:off x="998806" y="5493376"/>
            <a:ext cx="10663310" cy="742279"/>
          </a:xfrm>
        </p:spPr>
        <p:txBody>
          <a:bodyPr anchor="ctr">
            <a:noAutofit/>
          </a:bodyPr>
          <a:lstStyle/>
          <a:p>
            <a:pPr>
              <a:lnSpc>
                <a:spcPct val="90000"/>
              </a:lnSpc>
            </a:pPr>
            <a:r>
              <a:rPr lang="tr-TR" sz="1700">
                <a:solidFill>
                  <a:srgbClr val="2A1A00"/>
                </a:solidFill>
                <a:latin typeface="Avenir Next LT Pro" panose="020B0504020202020204" pitchFamily="34" charset="-94"/>
              </a:rPr>
              <a:t>ULAŞ NAKİ TURAN-138417047         Selen Taşdelen-138418004</a:t>
            </a:r>
          </a:p>
        </p:txBody>
      </p:sp>
    </p:spTree>
    <p:extLst>
      <p:ext uri="{BB962C8B-B14F-4D97-AF65-F5344CB8AC3E}">
        <p14:creationId xmlns:p14="http://schemas.microsoft.com/office/powerpoint/2010/main" val="93447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DD0AEE21-CF4B-4395-A100-EFB0EB99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9" name="Rectangle 18">
            <a:extLst>
              <a:ext uri="{FF2B5EF4-FFF2-40B4-BE49-F238E27FC236}">
                <a16:creationId xmlns:a16="http://schemas.microsoft.com/office/drawing/2014/main" id="{9F8DBD9A-1B56-4D4B-856B-89CC682C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5"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7" name="Rectangle 26">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665EDEDD-BAC1-4D33-896C-460C64D46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85" y="894267"/>
            <a:ext cx="8762891" cy="4416311"/>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0DF62797-7872-44EC-AD7B-9EBD2C039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036" y="5310578"/>
            <a:ext cx="6454041" cy="1310977"/>
          </a:xfrm>
          <a:prstGeom prst="rect">
            <a:avLst/>
          </a:prstGeom>
        </p:spPr>
      </p:pic>
      <p:sp>
        <p:nvSpPr>
          <p:cNvPr id="13" name="Başlık 1">
            <a:extLst>
              <a:ext uri="{FF2B5EF4-FFF2-40B4-BE49-F238E27FC236}">
                <a16:creationId xmlns:a16="http://schemas.microsoft.com/office/drawing/2014/main" id="{B204AEE4-E9B7-4DD7-9D9B-4CEEC6FB3DD6}"/>
              </a:ext>
            </a:extLst>
          </p:cNvPr>
          <p:cNvSpPr>
            <a:spLocks noGrp="1"/>
          </p:cNvSpPr>
          <p:nvPr>
            <p:ph type="title"/>
          </p:nvPr>
        </p:nvSpPr>
        <p:spPr>
          <a:xfrm>
            <a:off x="5509846" y="194578"/>
            <a:ext cx="6682154" cy="897775"/>
          </a:xfrm>
        </p:spPr>
        <p:txBody>
          <a:bodyPr>
            <a:normAutofit fontScale="90000"/>
          </a:bodyPr>
          <a:lstStyle/>
          <a:p>
            <a:r>
              <a:rPr lang="tr-TR" sz="5400">
                <a:latin typeface="+mj-lt"/>
              </a:rPr>
              <a:t>Datenvısualısıerung</a:t>
            </a:r>
            <a:br>
              <a:rPr lang="tr-TR" sz="5400">
                <a:latin typeface="+mj-lt"/>
              </a:rPr>
            </a:br>
            <a:endParaRPr lang="tr-TR"/>
          </a:p>
        </p:txBody>
      </p:sp>
    </p:spTree>
    <p:extLst>
      <p:ext uri="{BB962C8B-B14F-4D97-AF65-F5344CB8AC3E}">
        <p14:creationId xmlns:p14="http://schemas.microsoft.com/office/powerpoint/2010/main" val="120469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84574769-622A-4DC6-9C80-C21D1899F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4" name="Rectangle 33">
            <a:extLst>
              <a:ext uri="{FF2B5EF4-FFF2-40B4-BE49-F238E27FC236}">
                <a16:creationId xmlns:a16="http://schemas.microsoft.com/office/drawing/2014/main" id="{AE0022E2-857A-4FF7-B6FA-C9DC7E280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35">
            <a:extLst>
              <a:ext uri="{FF2B5EF4-FFF2-40B4-BE49-F238E27FC236}">
                <a16:creationId xmlns:a16="http://schemas.microsoft.com/office/drawing/2014/main" id="{13232480-DB8D-4177-8D69-820FA84FF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6">
            <a:extLst>
              <a:ext uri="{FF2B5EF4-FFF2-40B4-BE49-F238E27FC236}">
                <a16:creationId xmlns:a16="http://schemas.microsoft.com/office/drawing/2014/main" id="{9652F351-1557-4DB6-A123-DB6DBBD68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2"/>
          </a:solidFill>
          <a:ln w="0">
            <a:noFill/>
            <a:prstDash val="solid"/>
            <a:round/>
            <a:headEnd/>
            <a:tailEnd/>
          </a:ln>
        </p:spPr>
      </p:sp>
      <p:pic>
        <p:nvPicPr>
          <p:cNvPr id="8" name="Resim 7" descr="metin içeren bir resim&#10;&#10;Açıklama otomatik olarak oluşturuldu">
            <a:extLst>
              <a:ext uri="{FF2B5EF4-FFF2-40B4-BE49-F238E27FC236}">
                <a16:creationId xmlns:a16="http://schemas.microsoft.com/office/drawing/2014/main" id="{F30CA184-4A01-440A-81FB-F994EFDC1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134" y="4274293"/>
            <a:ext cx="8616866" cy="2583707"/>
          </a:xfrm>
          <a:prstGeom prst="rect">
            <a:avLst/>
          </a:prstGeom>
        </p:spPr>
      </p:pic>
      <p:pic>
        <p:nvPicPr>
          <p:cNvPr id="10" name="Resim 9">
            <a:extLst>
              <a:ext uri="{FF2B5EF4-FFF2-40B4-BE49-F238E27FC236}">
                <a16:creationId xmlns:a16="http://schemas.microsoft.com/office/drawing/2014/main" id="{899D6349-6E62-4BCB-BBCB-3A39A6779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019778" cy="4211867"/>
          </a:xfrm>
          <a:prstGeom prst="rect">
            <a:avLst/>
          </a:prstGeom>
        </p:spPr>
      </p:pic>
      <p:sp>
        <p:nvSpPr>
          <p:cNvPr id="22" name="Başlık 1">
            <a:extLst>
              <a:ext uri="{FF2B5EF4-FFF2-40B4-BE49-F238E27FC236}">
                <a16:creationId xmlns:a16="http://schemas.microsoft.com/office/drawing/2014/main" id="{E225A318-AFAA-4693-9A2B-FBB12D6F4E5C}"/>
              </a:ext>
            </a:extLst>
          </p:cNvPr>
          <p:cNvSpPr>
            <a:spLocks noGrp="1"/>
          </p:cNvSpPr>
          <p:nvPr>
            <p:ph type="title"/>
          </p:nvPr>
        </p:nvSpPr>
        <p:spPr>
          <a:xfrm>
            <a:off x="7019778" y="1208158"/>
            <a:ext cx="5425440" cy="897775"/>
          </a:xfrm>
        </p:spPr>
        <p:txBody>
          <a:bodyPr>
            <a:normAutofit fontScale="90000"/>
          </a:bodyPr>
          <a:lstStyle/>
          <a:p>
            <a:r>
              <a:rPr lang="tr-TR" sz="4400">
                <a:latin typeface="+mj-lt"/>
              </a:rPr>
              <a:t>Datenvısualısıerung</a:t>
            </a:r>
            <a:br>
              <a:rPr lang="tr-TR" sz="5400">
                <a:latin typeface="+mj-lt"/>
              </a:rPr>
            </a:br>
            <a:endParaRPr lang="tr-TR"/>
          </a:p>
        </p:txBody>
      </p:sp>
    </p:spTree>
    <p:extLst>
      <p:ext uri="{BB962C8B-B14F-4D97-AF65-F5344CB8AC3E}">
        <p14:creationId xmlns:p14="http://schemas.microsoft.com/office/powerpoint/2010/main" val="189319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çerik Yer Tutucusu 4">
            <a:extLst>
              <a:ext uri="{FF2B5EF4-FFF2-40B4-BE49-F238E27FC236}">
                <a16:creationId xmlns:a16="http://schemas.microsoft.com/office/drawing/2014/main" id="{191CBA46-02D5-415A-B5A9-44F434E848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6625882" cy="4494692"/>
          </a:xfrm>
        </p:spPr>
      </p:pic>
      <p:pic>
        <p:nvPicPr>
          <p:cNvPr id="9" name="Resim 8" descr="metin içeren bir resim&#10;&#10;Açıklama otomatik olarak oluşturuldu">
            <a:extLst>
              <a:ext uri="{FF2B5EF4-FFF2-40B4-BE49-F238E27FC236}">
                <a16:creationId xmlns:a16="http://schemas.microsoft.com/office/drawing/2014/main" id="{A3DC70A9-9B12-4480-A50D-1797A6C63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502" y="4494692"/>
            <a:ext cx="10320494" cy="2347122"/>
          </a:xfrm>
          <a:prstGeom prst="rect">
            <a:avLst/>
          </a:prstGeom>
        </p:spPr>
      </p:pic>
      <p:sp>
        <p:nvSpPr>
          <p:cNvPr id="13" name="Başlık 1">
            <a:extLst>
              <a:ext uri="{FF2B5EF4-FFF2-40B4-BE49-F238E27FC236}">
                <a16:creationId xmlns:a16="http://schemas.microsoft.com/office/drawing/2014/main" id="{8B875EDA-9E10-4F81-B7DD-25EB55BB1656}"/>
              </a:ext>
            </a:extLst>
          </p:cNvPr>
          <p:cNvSpPr>
            <a:spLocks noGrp="1"/>
          </p:cNvSpPr>
          <p:nvPr>
            <p:ph type="title"/>
          </p:nvPr>
        </p:nvSpPr>
        <p:spPr>
          <a:xfrm>
            <a:off x="6766560" y="335961"/>
            <a:ext cx="5425440" cy="897775"/>
          </a:xfrm>
        </p:spPr>
        <p:txBody>
          <a:bodyPr>
            <a:normAutofit fontScale="90000"/>
          </a:bodyPr>
          <a:lstStyle/>
          <a:p>
            <a:r>
              <a:rPr lang="tr-TR" sz="4400">
                <a:latin typeface="+mj-lt"/>
              </a:rPr>
              <a:t>Datenvısualısıerung</a:t>
            </a:r>
            <a:br>
              <a:rPr lang="tr-TR" sz="5400">
                <a:latin typeface="+mj-lt"/>
              </a:rPr>
            </a:br>
            <a:endParaRPr lang="tr-TR"/>
          </a:p>
        </p:txBody>
      </p:sp>
    </p:spTree>
    <p:extLst>
      <p:ext uri="{BB962C8B-B14F-4D97-AF65-F5344CB8AC3E}">
        <p14:creationId xmlns:p14="http://schemas.microsoft.com/office/powerpoint/2010/main" val="122787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Resim 2">
            <a:extLst>
              <a:ext uri="{FF2B5EF4-FFF2-40B4-BE49-F238E27FC236}">
                <a16:creationId xmlns:a16="http://schemas.microsoft.com/office/drawing/2014/main" id="{5524993D-5BCD-4CE7-B1C4-118B875F2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8" y="144192"/>
            <a:ext cx="6080761" cy="4343401"/>
          </a:xfrm>
          <a:prstGeom prst="rect">
            <a:avLst/>
          </a:prstGeom>
        </p:spPr>
      </p:pic>
      <p:pic>
        <p:nvPicPr>
          <p:cNvPr id="6" name="Resim 5" descr="metin içeren bir resim&#10;&#10;Açıklama otomatik olarak oluşturuldu">
            <a:extLst>
              <a:ext uri="{FF2B5EF4-FFF2-40B4-BE49-F238E27FC236}">
                <a16:creationId xmlns:a16="http://schemas.microsoft.com/office/drawing/2014/main" id="{4F5B9C6B-460C-4BE3-A348-E8C5B2074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3867" y="4149969"/>
            <a:ext cx="7296440" cy="2708031"/>
          </a:xfrm>
          <a:prstGeom prst="rect">
            <a:avLst/>
          </a:prstGeom>
        </p:spPr>
      </p:pic>
      <p:sp>
        <p:nvSpPr>
          <p:cNvPr id="11" name="Başlık 1">
            <a:extLst>
              <a:ext uri="{FF2B5EF4-FFF2-40B4-BE49-F238E27FC236}">
                <a16:creationId xmlns:a16="http://schemas.microsoft.com/office/drawing/2014/main" id="{1A4B7EF4-30A8-4417-8F54-F65B244E07CA}"/>
              </a:ext>
            </a:extLst>
          </p:cNvPr>
          <p:cNvSpPr>
            <a:spLocks noGrp="1"/>
          </p:cNvSpPr>
          <p:nvPr>
            <p:ph type="title"/>
          </p:nvPr>
        </p:nvSpPr>
        <p:spPr>
          <a:xfrm>
            <a:off x="6569612" y="378164"/>
            <a:ext cx="5495780" cy="1098944"/>
          </a:xfrm>
        </p:spPr>
        <p:txBody>
          <a:bodyPr>
            <a:normAutofit fontScale="90000"/>
          </a:bodyPr>
          <a:lstStyle/>
          <a:p>
            <a:r>
              <a:rPr lang="tr-TR" sz="4400">
                <a:latin typeface="+mj-lt"/>
              </a:rPr>
              <a:t>Datenvısualısıerung</a:t>
            </a:r>
            <a:br>
              <a:rPr lang="tr-TR" sz="5400">
                <a:latin typeface="+mj-lt"/>
              </a:rPr>
            </a:br>
            <a:endParaRPr lang="tr-TR"/>
          </a:p>
        </p:txBody>
      </p:sp>
    </p:spTree>
    <p:extLst>
      <p:ext uri="{BB962C8B-B14F-4D97-AF65-F5344CB8AC3E}">
        <p14:creationId xmlns:p14="http://schemas.microsoft.com/office/powerpoint/2010/main" val="265542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Resim 3">
            <a:extLst>
              <a:ext uri="{FF2B5EF4-FFF2-40B4-BE49-F238E27FC236}">
                <a16:creationId xmlns:a16="http://schemas.microsoft.com/office/drawing/2014/main" id="{485FFB00-DC05-4664-99D9-A7F09F71C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06430" cy="4448796"/>
          </a:xfrm>
          <a:prstGeom prst="rect">
            <a:avLst/>
          </a:prstGeom>
        </p:spPr>
      </p:pic>
      <p:pic>
        <p:nvPicPr>
          <p:cNvPr id="6" name="Resim 5" descr="metin içeren bir resim&#10;&#10;Açıklama otomatik olarak oluşturuldu">
            <a:extLst>
              <a:ext uri="{FF2B5EF4-FFF2-40B4-BE49-F238E27FC236}">
                <a16:creationId xmlns:a16="http://schemas.microsoft.com/office/drawing/2014/main" id="{5DD5D5D7-CF97-4404-B6BC-961C79845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19" y="4256610"/>
            <a:ext cx="6772241" cy="2596916"/>
          </a:xfrm>
          <a:prstGeom prst="rect">
            <a:avLst/>
          </a:prstGeom>
        </p:spPr>
      </p:pic>
      <p:sp>
        <p:nvSpPr>
          <p:cNvPr id="11" name="Başlık 1">
            <a:extLst>
              <a:ext uri="{FF2B5EF4-FFF2-40B4-BE49-F238E27FC236}">
                <a16:creationId xmlns:a16="http://schemas.microsoft.com/office/drawing/2014/main" id="{1B365E78-6AE1-405C-B7EF-B9158E1DBD32}"/>
              </a:ext>
            </a:extLst>
          </p:cNvPr>
          <p:cNvSpPr>
            <a:spLocks noGrp="1"/>
          </p:cNvSpPr>
          <p:nvPr>
            <p:ph type="title"/>
          </p:nvPr>
        </p:nvSpPr>
        <p:spPr>
          <a:xfrm>
            <a:off x="6766560" y="251568"/>
            <a:ext cx="5425440" cy="897775"/>
          </a:xfrm>
        </p:spPr>
        <p:txBody>
          <a:bodyPr>
            <a:normAutofit fontScale="90000"/>
          </a:bodyPr>
          <a:lstStyle/>
          <a:p>
            <a:r>
              <a:rPr lang="tr-TR" sz="4400">
                <a:latin typeface="+mj-lt"/>
              </a:rPr>
              <a:t>Datenvısualısıerung</a:t>
            </a:r>
            <a:br>
              <a:rPr lang="tr-TR" sz="5400">
                <a:latin typeface="+mj-lt"/>
              </a:rPr>
            </a:br>
            <a:endParaRPr lang="tr-TR"/>
          </a:p>
        </p:txBody>
      </p:sp>
    </p:spTree>
    <p:extLst>
      <p:ext uri="{BB962C8B-B14F-4D97-AF65-F5344CB8AC3E}">
        <p14:creationId xmlns:p14="http://schemas.microsoft.com/office/powerpoint/2010/main" val="350727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Resim 2">
            <a:extLst>
              <a:ext uri="{FF2B5EF4-FFF2-40B4-BE49-F238E27FC236}">
                <a16:creationId xmlns:a16="http://schemas.microsoft.com/office/drawing/2014/main" id="{74D0936D-D7D9-4F5E-B1FC-AB27C9BA2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15" y="211015"/>
            <a:ext cx="6384914" cy="4543865"/>
          </a:xfrm>
          <a:prstGeom prst="rect">
            <a:avLst/>
          </a:prstGeom>
        </p:spPr>
      </p:pic>
      <p:pic>
        <p:nvPicPr>
          <p:cNvPr id="6" name="Resim 5" descr="metin içeren bir resim&#10;&#10;Açıklama otomatik olarak oluşturuldu">
            <a:extLst>
              <a:ext uri="{FF2B5EF4-FFF2-40B4-BE49-F238E27FC236}">
                <a16:creationId xmlns:a16="http://schemas.microsoft.com/office/drawing/2014/main" id="{95F17573-8BE8-4075-8610-C512E68DE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15" y="4557933"/>
            <a:ext cx="11513961" cy="1737360"/>
          </a:xfrm>
          <a:prstGeom prst="rect">
            <a:avLst/>
          </a:prstGeom>
        </p:spPr>
      </p:pic>
      <p:sp>
        <p:nvSpPr>
          <p:cNvPr id="11" name="Başlık 1">
            <a:extLst>
              <a:ext uri="{FF2B5EF4-FFF2-40B4-BE49-F238E27FC236}">
                <a16:creationId xmlns:a16="http://schemas.microsoft.com/office/drawing/2014/main" id="{451318DD-15F2-4789-99CA-CABE0E9FB3BA}"/>
              </a:ext>
            </a:extLst>
          </p:cNvPr>
          <p:cNvSpPr>
            <a:spLocks noGrp="1"/>
          </p:cNvSpPr>
          <p:nvPr>
            <p:ph type="title"/>
          </p:nvPr>
        </p:nvSpPr>
        <p:spPr>
          <a:xfrm>
            <a:off x="7019778" y="1208158"/>
            <a:ext cx="5425440" cy="897775"/>
          </a:xfrm>
        </p:spPr>
        <p:txBody>
          <a:bodyPr>
            <a:normAutofit fontScale="90000"/>
          </a:bodyPr>
          <a:lstStyle/>
          <a:p>
            <a:r>
              <a:rPr lang="tr-TR" sz="4400">
                <a:latin typeface="+mj-lt"/>
              </a:rPr>
              <a:t>Datenvısualısıerung</a:t>
            </a:r>
            <a:br>
              <a:rPr lang="tr-TR" sz="5400">
                <a:latin typeface="+mj-lt"/>
              </a:rPr>
            </a:br>
            <a:endParaRPr lang="tr-TR"/>
          </a:p>
        </p:txBody>
      </p:sp>
    </p:spTree>
    <p:extLst>
      <p:ext uri="{BB962C8B-B14F-4D97-AF65-F5344CB8AC3E}">
        <p14:creationId xmlns:p14="http://schemas.microsoft.com/office/powerpoint/2010/main" val="2479004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İçerik Yer Tutucusu 12">
            <a:extLst>
              <a:ext uri="{FF2B5EF4-FFF2-40B4-BE49-F238E27FC236}">
                <a16:creationId xmlns:a16="http://schemas.microsoft.com/office/drawing/2014/main" id="{6BB9D2A6-21B8-4143-8A8D-152D79E6C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58" y="191276"/>
            <a:ext cx="6618602" cy="4600736"/>
          </a:xfrm>
        </p:spPr>
      </p:pic>
      <p:pic>
        <p:nvPicPr>
          <p:cNvPr id="15" name="Resim 14" descr="metin içeren bir resim&#10;&#10;Açıklama otomatik olarak oluşturuldu">
            <a:extLst>
              <a:ext uri="{FF2B5EF4-FFF2-40B4-BE49-F238E27FC236}">
                <a16:creationId xmlns:a16="http://schemas.microsoft.com/office/drawing/2014/main" id="{92AE3B00-503D-481C-8530-CD1D60BFA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561" y="4792013"/>
            <a:ext cx="10453069" cy="1385192"/>
          </a:xfrm>
          <a:prstGeom prst="rect">
            <a:avLst/>
          </a:prstGeom>
        </p:spPr>
      </p:pic>
      <p:sp>
        <p:nvSpPr>
          <p:cNvPr id="16" name="Başlık 1">
            <a:extLst>
              <a:ext uri="{FF2B5EF4-FFF2-40B4-BE49-F238E27FC236}">
                <a16:creationId xmlns:a16="http://schemas.microsoft.com/office/drawing/2014/main" id="{A7BF1439-566F-4597-8B37-783CA22CFCD5}"/>
              </a:ext>
            </a:extLst>
          </p:cNvPr>
          <p:cNvSpPr>
            <a:spLocks noGrp="1"/>
          </p:cNvSpPr>
          <p:nvPr>
            <p:ph type="title"/>
          </p:nvPr>
        </p:nvSpPr>
        <p:spPr>
          <a:xfrm>
            <a:off x="7019778" y="1208158"/>
            <a:ext cx="5425440" cy="897775"/>
          </a:xfrm>
        </p:spPr>
        <p:txBody>
          <a:bodyPr>
            <a:normAutofit fontScale="90000"/>
          </a:bodyPr>
          <a:lstStyle/>
          <a:p>
            <a:r>
              <a:rPr lang="tr-TR" sz="4400">
                <a:latin typeface="+mj-lt"/>
              </a:rPr>
              <a:t>Datenvısualısıerung</a:t>
            </a:r>
            <a:br>
              <a:rPr lang="tr-TR" sz="5400">
                <a:latin typeface="+mj-lt"/>
              </a:rPr>
            </a:br>
            <a:endParaRPr lang="tr-TR"/>
          </a:p>
        </p:txBody>
      </p:sp>
    </p:spTree>
    <p:extLst>
      <p:ext uri="{BB962C8B-B14F-4D97-AF65-F5344CB8AC3E}">
        <p14:creationId xmlns:p14="http://schemas.microsoft.com/office/powerpoint/2010/main" val="1584995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İçerik Yer Tutucusu 5">
            <a:extLst>
              <a:ext uri="{FF2B5EF4-FFF2-40B4-BE49-F238E27FC236}">
                <a16:creationId xmlns:a16="http://schemas.microsoft.com/office/drawing/2014/main" id="{59C135CE-ACFD-4818-957E-B730023D5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38" y="169106"/>
            <a:ext cx="6530294" cy="4543669"/>
          </a:xfrm>
        </p:spPr>
      </p:pic>
      <p:pic>
        <p:nvPicPr>
          <p:cNvPr id="9" name="Resim 8" descr="metin içeren bir resim&#10;&#10;Açıklama otomatik olarak oluşturuldu">
            <a:extLst>
              <a:ext uri="{FF2B5EF4-FFF2-40B4-BE49-F238E27FC236}">
                <a16:creationId xmlns:a16="http://schemas.microsoft.com/office/drawing/2014/main" id="{411AA1FA-4FF1-4DB7-9F1C-E0D030571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733" y="4586166"/>
            <a:ext cx="10140533" cy="1772132"/>
          </a:xfrm>
          <a:prstGeom prst="rect">
            <a:avLst/>
          </a:prstGeom>
        </p:spPr>
      </p:pic>
      <p:sp>
        <p:nvSpPr>
          <p:cNvPr id="13" name="Başlık 1">
            <a:extLst>
              <a:ext uri="{FF2B5EF4-FFF2-40B4-BE49-F238E27FC236}">
                <a16:creationId xmlns:a16="http://schemas.microsoft.com/office/drawing/2014/main" id="{AE26DA36-FB7B-4E3C-8601-EBE80BA070D2}"/>
              </a:ext>
            </a:extLst>
          </p:cNvPr>
          <p:cNvSpPr>
            <a:spLocks noGrp="1"/>
          </p:cNvSpPr>
          <p:nvPr>
            <p:ph type="title"/>
          </p:nvPr>
        </p:nvSpPr>
        <p:spPr>
          <a:xfrm>
            <a:off x="7019778" y="1208158"/>
            <a:ext cx="5425440" cy="897775"/>
          </a:xfrm>
        </p:spPr>
        <p:txBody>
          <a:bodyPr>
            <a:normAutofit fontScale="90000"/>
          </a:bodyPr>
          <a:lstStyle/>
          <a:p>
            <a:r>
              <a:rPr lang="tr-TR" sz="4400">
                <a:latin typeface="+mj-lt"/>
              </a:rPr>
              <a:t>Datenvısualısıerung</a:t>
            </a:r>
            <a:br>
              <a:rPr lang="tr-TR" sz="5400">
                <a:latin typeface="+mj-lt"/>
              </a:rPr>
            </a:br>
            <a:endParaRPr lang="tr-TR"/>
          </a:p>
        </p:txBody>
      </p:sp>
    </p:spTree>
    <p:extLst>
      <p:ext uri="{BB962C8B-B14F-4D97-AF65-F5344CB8AC3E}">
        <p14:creationId xmlns:p14="http://schemas.microsoft.com/office/powerpoint/2010/main" val="2757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çerik Yer Tutucusu 4">
            <a:extLst>
              <a:ext uri="{FF2B5EF4-FFF2-40B4-BE49-F238E27FC236}">
                <a16:creationId xmlns:a16="http://schemas.microsoft.com/office/drawing/2014/main" id="{8CBDBAF5-79CB-4423-BCF3-301D4B301C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15" y="237319"/>
            <a:ext cx="6900863" cy="4614008"/>
          </a:xfrm>
        </p:spPr>
      </p:pic>
      <p:pic>
        <p:nvPicPr>
          <p:cNvPr id="7" name="Resim 6" descr="metin içeren bir resim&#10;&#10;Açıklama otomatik olarak oluşturuldu">
            <a:extLst>
              <a:ext uri="{FF2B5EF4-FFF2-40B4-BE49-F238E27FC236}">
                <a16:creationId xmlns:a16="http://schemas.microsoft.com/office/drawing/2014/main" id="{5F817318-B3B6-4E5A-AD83-A75F2A1F1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621" y="4635113"/>
            <a:ext cx="8924527" cy="1941792"/>
          </a:xfrm>
          <a:prstGeom prst="rect">
            <a:avLst/>
          </a:prstGeom>
        </p:spPr>
      </p:pic>
      <p:sp>
        <p:nvSpPr>
          <p:cNvPr id="13" name="Başlık 1">
            <a:extLst>
              <a:ext uri="{FF2B5EF4-FFF2-40B4-BE49-F238E27FC236}">
                <a16:creationId xmlns:a16="http://schemas.microsoft.com/office/drawing/2014/main" id="{1069C816-5A43-404A-B393-2BEA8BE2BE36}"/>
              </a:ext>
            </a:extLst>
          </p:cNvPr>
          <p:cNvSpPr>
            <a:spLocks noGrp="1"/>
          </p:cNvSpPr>
          <p:nvPr>
            <p:ph type="title"/>
          </p:nvPr>
        </p:nvSpPr>
        <p:spPr>
          <a:xfrm>
            <a:off x="7019778" y="1208158"/>
            <a:ext cx="5425440" cy="897775"/>
          </a:xfrm>
        </p:spPr>
        <p:txBody>
          <a:bodyPr>
            <a:normAutofit fontScale="90000"/>
          </a:bodyPr>
          <a:lstStyle/>
          <a:p>
            <a:r>
              <a:rPr lang="tr-TR" sz="4400">
                <a:latin typeface="+mj-lt"/>
              </a:rPr>
              <a:t>Datenvısualısıerung</a:t>
            </a:r>
            <a:br>
              <a:rPr lang="tr-TR" sz="5400">
                <a:latin typeface="+mj-lt"/>
              </a:rPr>
            </a:br>
            <a:endParaRPr lang="tr-TR"/>
          </a:p>
        </p:txBody>
      </p:sp>
    </p:spTree>
    <p:extLst>
      <p:ext uri="{BB962C8B-B14F-4D97-AF65-F5344CB8AC3E}">
        <p14:creationId xmlns:p14="http://schemas.microsoft.com/office/powerpoint/2010/main" val="3956975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6F3E83D5-4601-4F69-8AEB-3C6C9D1A5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988" y="248571"/>
            <a:ext cx="6086579" cy="4536929"/>
          </a:xfrm>
        </p:spPr>
      </p:pic>
      <p:pic>
        <p:nvPicPr>
          <p:cNvPr id="11" name="Resim 10" descr="metin içeren bir resim&#10;&#10;Açıklama otomatik olarak oluşturuldu">
            <a:extLst>
              <a:ext uri="{FF2B5EF4-FFF2-40B4-BE49-F238E27FC236}">
                <a16:creationId xmlns:a16="http://schemas.microsoft.com/office/drawing/2014/main" id="{08E8C4D1-AE81-4ECD-A390-ABFE2CEDD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792" y="5180396"/>
            <a:ext cx="8573880" cy="1439231"/>
          </a:xfrm>
          <a:prstGeom prst="rect">
            <a:avLst/>
          </a:prstGeom>
        </p:spPr>
      </p:pic>
      <p:sp>
        <p:nvSpPr>
          <p:cNvPr id="16" name="Başlık 1">
            <a:extLst>
              <a:ext uri="{FF2B5EF4-FFF2-40B4-BE49-F238E27FC236}">
                <a16:creationId xmlns:a16="http://schemas.microsoft.com/office/drawing/2014/main" id="{0B2C3027-8C5E-4A7C-95A1-15B3A3B3A5B1}"/>
              </a:ext>
            </a:extLst>
          </p:cNvPr>
          <p:cNvSpPr>
            <a:spLocks noGrp="1"/>
          </p:cNvSpPr>
          <p:nvPr>
            <p:ph type="title"/>
          </p:nvPr>
        </p:nvSpPr>
        <p:spPr>
          <a:xfrm>
            <a:off x="6900768" y="248571"/>
            <a:ext cx="5425440" cy="897775"/>
          </a:xfrm>
        </p:spPr>
        <p:txBody>
          <a:bodyPr>
            <a:normAutofit fontScale="90000"/>
          </a:bodyPr>
          <a:lstStyle/>
          <a:p>
            <a:r>
              <a:rPr lang="tr-TR" sz="4400">
                <a:latin typeface="+mj-lt"/>
              </a:rPr>
              <a:t>Datenvısualısıerung</a:t>
            </a:r>
            <a:br>
              <a:rPr lang="tr-TR" sz="5400">
                <a:latin typeface="+mj-lt"/>
              </a:rPr>
            </a:br>
            <a:endParaRPr lang="tr-TR"/>
          </a:p>
        </p:txBody>
      </p:sp>
    </p:spTree>
    <p:extLst>
      <p:ext uri="{BB962C8B-B14F-4D97-AF65-F5344CB8AC3E}">
        <p14:creationId xmlns:p14="http://schemas.microsoft.com/office/powerpoint/2010/main" val="204611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D17F87-FE96-4A5F-83F2-3E87B953B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46C973-6034-4DAE-8C50-764E3160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C2ADC72-9292-411C-B17E-1DC83998D3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53659" y="666625"/>
            <a:ext cx="0" cy="120789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Metin kutusu 8">
            <a:extLst>
              <a:ext uri="{FF2B5EF4-FFF2-40B4-BE49-F238E27FC236}">
                <a16:creationId xmlns:a16="http://schemas.microsoft.com/office/drawing/2014/main" id="{A5ECC19B-1A6A-46FD-B4E5-F4F17A4DF219}"/>
              </a:ext>
            </a:extLst>
          </p:cNvPr>
          <p:cNvSpPr txBox="1"/>
          <p:nvPr/>
        </p:nvSpPr>
        <p:spPr>
          <a:xfrm>
            <a:off x="4357468" y="3930224"/>
            <a:ext cx="5794955" cy="1356269"/>
          </a:xfrm>
          <a:prstGeom prst="rect">
            <a:avLst/>
          </a:prstGeom>
          <a:noFill/>
        </p:spPr>
        <p:txBody>
          <a:bodyPr wrap="square">
            <a:spAutoFit/>
          </a:bodyPr>
          <a:lstStyle/>
          <a:p>
            <a:pPr algn="ctr">
              <a:lnSpc>
                <a:spcPct val="90000"/>
              </a:lnSpc>
              <a:spcBef>
                <a:spcPts val="1000"/>
              </a:spcBef>
            </a:pPr>
            <a:r>
              <a:rPr lang="tr-TR" sz="2800" b="1">
                <a:solidFill>
                  <a:srgbClr val="000000"/>
                </a:solidFill>
                <a:latin typeface="Times New Roman" panose="02020603050405020304" pitchFamily="18" charset="0"/>
                <a:ea typeface="Times New Roman" panose="02020603050405020304" pitchFamily="18" charset="0"/>
              </a:rPr>
              <a:t>S</a:t>
            </a:r>
            <a:r>
              <a:rPr lang="tr-TR" sz="2800" b="1" kern="1200">
                <a:solidFill>
                  <a:srgbClr val="000000"/>
                </a:solidFill>
                <a:effectLst/>
                <a:latin typeface="Times New Roman" panose="02020603050405020304" pitchFamily="18" charset="0"/>
                <a:ea typeface="Times New Roman" panose="02020603050405020304" pitchFamily="18" charset="0"/>
              </a:rPr>
              <a:t>elen Taşdelen (138418004)</a:t>
            </a:r>
            <a:endParaRPr lang="tr-TR" sz="1600">
              <a:effectLst/>
              <a:latin typeface="Times New Roman" panose="02020603050405020304" pitchFamily="18" charset="0"/>
              <a:ea typeface="Times New Roman" panose="02020603050405020304" pitchFamily="18" charset="0"/>
            </a:endParaRPr>
          </a:p>
          <a:p>
            <a:pPr algn="ctr">
              <a:lnSpc>
                <a:spcPct val="90000"/>
              </a:lnSpc>
              <a:spcBef>
                <a:spcPts val="1000"/>
              </a:spcBef>
            </a:pPr>
            <a:r>
              <a:rPr lang="de-DE" sz="1800" b="1" i="1" kern="1200">
                <a:solidFill>
                  <a:srgbClr val="000000"/>
                </a:solidFill>
                <a:effectLst/>
                <a:latin typeface="Times New Roman" panose="02020603050405020304" pitchFamily="18" charset="0"/>
                <a:ea typeface="Times New Roman" panose="02020603050405020304" pitchFamily="18" charset="0"/>
              </a:rPr>
              <a:t>Ich schwöre im Namen meiner Ehre und all der Werte, von denen ich geglaubt habe, dass ich bei dieser Prüfung gar nichts von irgendwo kopiert und eingefügt habe.</a:t>
            </a:r>
            <a:endParaRPr lang="tr-TR" sz="1600">
              <a:effectLst/>
              <a:latin typeface="Times New Roman" panose="02020603050405020304" pitchFamily="18" charset="0"/>
              <a:ea typeface="Times New Roman" panose="02020603050405020304" pitchFamily="18" charset="0"/>
            </a:endParaRPr>
          </a:p>
        </p:txBody>
      </p:sp>
      <p:sp>
        <p:nvSpPr>
          <p:cNvPr id="11" name="Metin kutusu 10">
            <a:extLst>
              <a:ext uri="{FF2B5EF4-FFF2-40B4-BE49-F238E27FC236}">
                <a16:creationId xmlns:a16="http://schemas.microsoft.com/office/drawing/2014/main" id="{22E4CAC9-7818-4BD4-AFD7-5A797170CF52}"/>
              </a:ext>
            </a:extLst>
          </p:cNvPr>
          <p:cNvSpPr txBox="1"/>
          <p:nvPr/>
        </p:nvSpPr>
        <p:spPr>
          <a:xfrm>
            <a:off x="4054079" y="271665"/>
            <a:ext cx="6098344" cy="1356269"/>
          </a:xfrm>
          <a:prstGeom prst="rect">
            <a:avLst/>
          </a:prstGeom>
          <a:noFill/>
        </p:spPr>
        <p:txBody>
          <a:bodyPr wrap="square">
            <a:spAutoFit/>
          </a:bodyPr>
          <a:lstStyle/>
          <a:p>
            <a:pPr algn="ctr">
              <a:lnSpc>
                <a:spcPct val="90000"/>
              </a:lnSpc>
              <a:spcBef>
                <a:spcPts val="1000"/>
              </a:spcBef>
            </a:pPr>
            <a:r>
              <a:rPr lang="tr-TR" sz="2800" b="1" kern="1200">
                <a:solidFill>
                  <a:srgbClr val="000000"/>
                </a:solidFill>
                <a:effectLst/>
                <a:latin typeface="Times New Roman" panose="02020603050405020304" pitchFamily="18" charset="0"/>
                <a:ea typeface="Times New Roman" panose="02020603050405020304" pitchFamily="18" charset="0"/>
              </a:rPr>
              <a:t>Ulaş Naki Turan (138417047)</a:t>
            </a:r>
            <a:endParaRPr lang="tr-TR" sz="1600">
              <a:effectLst/>
              <a:latin typeface="Times New Roman" panose="02020603050405020304" pitchFamily="18" charset="0"/>
              <a:ea typeface="Times New Roman" panose="02020603050405020304" pitchFamily="18" charset="0"/>
            </a:endParaRPr>
          </a:p>
          <a:p>
            <a:pPr algn="ctr">
              <a:lnSpc>
                <a:spcPct val="90000"/>
              </a:lnSpc>
              <a:spcBef>
                <a:spcPts val="1000"/>
              </a:spcBef>
            </a:pPr>
            <a:r>
              <a:rPr lang="de-DE" sz="1800" b="1" i="1" kern="1200">
                <a:solidFill>
                  <a:srgbClr val="000000"/>
                </a:solidFill>
                <a:effectLst/>
                <a:latin typeface="Times New Roman" panose="02020603050405020304" pitchFamily="18" charset="0"/>
                <a:ea typeface="Times New Roman" panose="02020603050405020304" pitchFamily="18" charset="0"/>
              </a:rPr>
              <a:t>Ich schwöre im Namen meiner Ehre und all der Werte, von denen ich geglaubt habe, dass ich bei dieser Prüfung gar nichts von irgendwo kopiert und eingefügt habe.</a:t>
            </a:r>
            <a:endParaRPr lang="tr-TR" sz="1600">
              <a:effectLst/>
              <a:latin typeface="Times New Roman" panose="02020603050405020304" pitchFamily="18" charset="0"/>
              <a:ea typeface="Times New Roman" panose="02020603050405020304" pitchFamily="18" charset="0"/>
            </a:endParaRPr>
          </a:p>
        </p:txBody>
      </p:sp>
      <p:sp>
        <p:nvSpPr>
          <p:cNvPr id="6" name="AutoShape 2">
            <a:extLst>
              <a:ext uri="{FF2B5EF4-FFF2-40B4-BE49-F238E27FC236}">
                <a16:creationId xmlns:a16="http://schemas.microsoft.com/office/drawing/2014/main" id="{B634BFBF-5A8C-48CD-A108-1218C2948C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3" name="Resim 12">
            <a:extLst>
              <a:ext uri="{FF2B5EF4-FFF2-40B4-BE49-F238E27FC236}">
                <a16:creationId xmlns:a16="http://schemas.microsoft.com/office/drawing/2014/main" id="{AC74DF8A-B78B-4B85-AD09-507A4A99B050}"/>
              </a:ext>
            </a:extLst>
          </p:cNvPr>
          <p:cNvPicPr>
            <a:picLocks noChangeAspect="1"/>
          </p:cNvPicPr>
          <p:nvPr/>
        </p:nvPicPr>
        <p:blipFill>
          <a:blip r:embed="rId2"/>
          <a:stretch>
            <a:fillRect/>
          </a:stretch>
        </p:blipFill>
        <p:spPr>
          <a:xfrm>
            <a:off x="1091640" y="3905149"/>
            <a:ext cx="2324100" cy="2257425"/>
          </a:xfrm>
          <a:prstGeom prst="rect">
            <a:avLst/>
          </a:prstGeom>
        </p:spPr>
      </p:pic>
      <p:pic>
        <p:nvPicPr>
          <p:cNvPr id="14" name="Resim 13">
            <a:extLst>
              <a:ext uri="{FF2B5EF4-FFF2-40B4-BE49-F238E27FC236}">
                <a16:creationId xmlns:a16="http://schemas.microsoft.com/office/drawing/2014/main" id="{C28EB73E-3B77-41D5-9396-3B0084E5C655}"/>
              </a:ext>
            </a:extLst>
          </p:cNvPr>
          <p:cNvPicPr>
            <a:picLocks noChangeAspect="1"/>
          </p:cNvPicPr>
          <p:nvPr/>
        </p:nvPicPr>
        <p:blipFill>
          <a:blip r:embed="rId3"/>
          <a:stretch>
            <a:fillRect/>
          </a:stretch>
        </p:blipFill>
        <p:spPr>
          <a:xfrm>
            <a:off x="6050590" y="5252190"/>
            <a:ext cx="2105320" cy="1551288"/>
          </a:xfrm>
          <a:prstGeom prst="rect">
            <a:avLst/>
          </a:prstGeom>
        </p:spPr>
      </p:pic>
      <p:pic>
        <p:nvPicPr>
          <p:cNvPr id="15" name="Resim 14">
            <a:extLst>
              <a:ext uri="{FF2B5EF4-FFF2-40B4-BE49-F238E27FC236}">
                <a16:creationId xmlns:a16="http://schemas.microsoft.com/office/drawing/2014/main" id="{D2CE4A9C-BAB1-4615-8E68-BA87D129A19B}"/>
              </a:ext>
            </a:extLst>
          </p:cNvPr>
          <p:cNvPicPr>
            <a:picLocks noChangeAspect="1"/>
          </p:cNvPicPr>
          <p:nvPr/>
        </p:nvPicPr>
        <p:blipFill>
          <a:blip r:embed="rId4"/>
          <a:stretch>
            <a:fillRect/>
          </a:stretch>
        </p:blipFill>
        <p:spPr>
          <a:xfrm>
            <a:off x="1195416" y="498810"/>
            <a:ext cx="2220324" cy="2454042"/>
          </a:xfrm>
          <a:prstGeom prst="rect">
            <a:avLst/>
          </a:prstGeom>
        </p:spPr>
      </p:pic>
      <p:pic>
        <p:nvPicPr>
          <p:cNvPr id="16" name="Resim 15">
            <a:extLst>
              <a:ext uri="{FF2B5EF4-FFF2-40B4-BE49-F238E27FC236}">
                <a16:creationId xmlns:a16="http://schemas.microsoft.com/office/drawing/2014/main" id="{D5BEE121-F76C-44F2-8BCF-C608B7EB51CF}"/>
              </a:ext>
            </a:extLst>
          </p:cNvPr>
          <p:cNvPicPr>
            <a:picLocks noChangeAspect="1"/>
          </p:cNvPicPr>
          <p:nvPr/>
        </p:nvPicPr>
        <p:blipFill>
          <a:blip r:embed="rId5"/>
          <a:stretch>
            <a:fillRect/>
          </a:stretch>
        </p:blipFill>
        <p:spPr>
          <a:xfrm>
            <a:off x="5695565" y="1725831"/>
            <a:ext cx="2815371" cy="1553308"/>
          </a:xfrm>
          <a:prstGeom prst="rect">
            <a:avLst/>
          </a:prstGeom>
        </p:spPr>
      </p:pic>
      <p:sp>
        <p:nvSpPr>
          <p:cNvPr id="17" name="Metin kutusu 16">
            <a:extLst>
              <a:ext uri="{FF2B5EF4-FFF2-40B4-BE49-F238E27FC236}">
                <a16:creationId xmlns:a16="http://schemas.microsoft.com/office/drawing/2014/main" id="{A3BD68DB-2BF0-483D-B3E3-3CACBDD24B65}"/>
              </a:ext>
            </a:extLst>
          </p:cNvPr>
          <p:cNvSpPr txBox="1"/>
          <p:nvPr/>
        </p:nvSpPr>
        <p:spPr>
          <a:xfrm>
            <a:off x="8801601" y="2138289"/>
            <a:ext cx="3099666" cy="646331"/>
          </a:xfrm>
          <a:prstGeom prst="rect">
            <a:avLst/>
          </a:prstGeom>
          <a:noFill/>
        </p:spPr>
        <p:txBody>
          <a:bodyPr wrap="square" rtlCol="0">
            <a:spAutoFit/>
          </a:bodyPr>
          <a:lstStyle/>
          <a:p>
            <a:r>
              <a:rPr lang="tr-TR">
                <a:solidFill>
                  <a:srgbClr val="FF0000"/>
                </a:solidFill>
              </a:rPr>
              <a:t>***</a:t>
            </a:r>
            <a:r>
              <a:rPr lang="de-DE">
                <a:solidFill>
                  <a:srgbClr val="FF0000"/>
                </a:solidFill>
              </a:rPr>
              <a:t>Ich habe 50% zu dieser Aufgabe beigetragen.</a:t>
            </a:r>
            <a:endParaRPr lang="tr-TR">
              <a:solidFill>
                <a:srgbClr val="FF0000"/>
              </a:solidFill>
            </a:endParaRPr>
          </a:p>
        </p:txBody>
      </p:sp>
      <p:sp>
        <p:nvSpPr>
          <p:cNvPr id="18" name="Metin kutusu 17">
            <a:extLst>
              <a:ext uri="{FF2B5EF4-FFF2-40B4-BE49-F238E27FC236}">
                <a16:creationId xmlns:a16="http://schemas.microsoft.com/office/drawing/2014/main" id="{1ACA46BA-3D01-4C2C-864A-51C06C2F0628}"/>
              </a:ext>
            </a:extLst>
          </p:cNvPr>
          <p:cNvSpPr txBox="1"/>
          <p:nvPr/>
        </p:nvSpPr>
        <p:spPr>
          <a:xfrm>
            <a:off x="8975188" y="5514880"/>
            <a:ext cx="2926080" cy="646331"/>
          </a:xfrm>
          <a:prstGeom prst="rect">
            <a:avLst/>
          </a:prstGeom>
          <a:noFill/>
        </p:spPr>
        <p:txBody>
          <a:bodyPr wrap="square" rtlCol="0">
            <a:spAutoFit/>
          </a:bodyPr>
          <a:lstStyle/>
          <a:p>
            <a:r>
              <a:rPr lang="tr-TR">
                <a:solidFill>
                  <a:srgbClr val="FF0000"/>
                </a:solidFill>
              </a:rPr>
              <a:t>***</a:t>
            </a:r>
            <a:r>
              <a:rPr lang="de-DE">
                <a:solidFill>
                  <a:srgbClr val="FF0000"/>
                </a:solidFill>
              </a:rPr>
              <a:t>Ich habe 50% zu dieser Aufgabe beigetragen.</a:t>
            </a:r>
            <a:endParaRPr lang="tr-TR">
              <a:solidFill>
                <a:srgbClr val="FF0000"/>
              </a:solidFill>
            </a:endParaRPr>
          </a:p>
        </p:txBody>
      </p:sp>
    </p:spTree>
    <p:extLst>
      <p:ext uri="{BB962C8B-B14F-4D97-AF65-F5344CB8AC3E}">
        <p14:creationId xmlns:p14="http://schemas.microsoft.com/office/powerpoint/2010/main" val="809329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6" name="Başlık 6">
            <a:extLst>
              <a:ext uri="{FF2B5EF4-FFF2-40B4-BE49-F238E27FC236}">
                <a16:creationId xmlns:a16="http://schemas.microsoft.com/office/drawing/2014/main" id="{A8ABFE53-00FE-403E-B5D8-A5C7BE9D8E66}"/>
              </a:ext>
            </a:extLst>
          </p:cNvPr>
          <p:cNvSpPr>
            <a:spLocks noGrp="1"/>
          </p:cNvSpPr>
          <p:nvPr>
            <p:ph type="title"/>
          </p:nvPr>
        </p:nvSpPr>
        <p:spPr>
          <a:xfrm>
            <a:off x="1424714" y="484738"/>
            <a:ext cx="10271040" cy="954163"/>
          </a:xfrm>
        </p:spPr>
        <p:txBody>
          <a:bodyPr>
            <a:normAutofit/>
          </a:bodyPr>
          <a:lstStyle/>
          <a:p>
            <a:r>
              <a:rPr lang="tr-TR" sz="4200"/>
              <a:t>Installatıon der benötıgten Pakete</a:t>
            </a:r>
          </a:p>
        </p:txBody>
      </p:sp>
      <p:pic>
        <p:nvPicPr>
          <p:cNvPr id="7" name="Resim 6">
            <a:extLst>
              <a:ext uri="{FF2B5EF4-FFF2-40B4-BE49-F238E27FC236}">
                <a16:creationId xmlns:a16="http://schemas.microsoft.com/office/drawing/2014/main" id="{D249EA81-6D36-47F8-B6A5-927A91BE664E}"/>
              </a:ext>
            </a:extLst>
          </p:cNvPr>
          <p:cNvPicPr>
            <a:picLocks noChangeAspect="1"/>
          </p:cNvPicPr>
          <p:nvPr/>
        </p:nvPicPr>
        <p:blipFill>
          <a:blip r:embed="rId2"/>
          <a:stretch>
            <a:fillRect/>
          </a:stretch>
        </p:blipFill>
        <p:spPr>
          <a:xfrm>
            <a:off x="496246" y="1706785"/>
            <a:ext cx="11450014" cy="4666477"/>
          </a:xfrm>
          <a:prstGeom prst="rect">
            <a:avLst/>
          </a:prstGeom>
        </p:spPr>
      </p:pic>
    </p:spTree>
    <p:extLst>
      <p:ext uri="{BB962C8B-B14F-4D97-AF65-F5344CB8AC3E}">
        <p14:creationId xmlns:p14="http://schemas.microsoft.com/office/powerpoint/2010/main" val="408865683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Başlık 1">
            <a:extLst>
              <a:ext uri="{FF2B5EF4-FFF2-40B4-BE49-F238E27FC236}">
                <a16:creationId xmlns:a16="http://schemas.microsoft.com/office/drawing/2014/main" id="{8BF37622-38FE-44BD-A24C-C1183D287918}"/>
              </a:ext>
            </a:extLst>
          </p:cNvPr>
          <p:cNvSpPr>
            <a:spLocks noGrp="1"/>
          </p:cNvSpPr>
          <p:nvPr>
            <p:ph type="title"/>
          </p:nvPr>
        </p:nvSpPr>
        <p:spPr>
          <a:xfrm>
            <a:off x="112543" y="185438"/>
            <a:ext cx="12079457" cy="855572"/>
          </a:xfrm>
        </p:spPr>
        <p:txBody>
          <a:bodyPr anchor="b">
            <a:normAutofit fontScale="90000"/>
          </a:bodyPr>
          <a:lstStyle/>
          <a:p>
            <a:pPr algn="ctr"/>
            <a:r>
              <a:rPr lang="en-US"/>
              <a:t>Data reading </a:t>
            </a:r>
            <a:r>
              <a:rPr lang="tr-TR"/>
              <a:t>UND</a:t>
            </a:r>
            <a:r>
              <a:rPr lang="en-US"/>
              <a:t> </a:t>
            </a:r>
            <a:r>
              <a:rPr lang="en-US" err="1"/>
              <a:t>Datensatzüberprüfung</a:t>
            </a:r>
            <a:endParaRPr lang="tr-TR"/>
          </a:p>
        </p:txBody>
      </p:sp>
      <p:sp>
        <p:nvSpPr>
          <p:cNvPr id="15"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Resim 4">
            <a:extLst>
              <a:ext uri="{FF2B5EF4-FFF2-40B4-BE49-F238E27FC236}">
                <a16:creationId xmlns:a16="http://schemas.microsoft.com/office/drawing/2014/main" id="{3B2D4456-CB7D-449D-A119-B908A683C2B3}"/>
              </a:ext>
            </a:extLst>
          </p:cNvPr>
          <p:cNvPicPr>
            <a:picLocks noChangeAspect="1"/>
          </p:cNvPicPr>
          <p:nvPr/>
        </p:nvPicPr>
        <p:blipFill>
          <a:blip r:embed="rId2"/>
          <a:stretch>
            <a:fillRect/>
          </a:stretch>
        </p:blipFill>
        <p:spPr>
          <a:xfrm>
            <a:off x="284870" y="1243755"/>
            <a:ext cx="9489851" cy="1124609"/>
          </a:xfrm>
          <a:prstGeom prst="rect">
            <a:avLst/>
          </a:prstGeom>
        </p:spPr>
      </p:pic>
      <p:pic>
        <p:nvPicPr>
          <p:cNvPr id="8" name="Resim 7">
            <a:extLst>
              <a:ext uri="{FF2B5EF4-FFF2-40B4-BE49-F238E27FC236}">
                <a16:creationId xmlns:a16="http://schemas.microsoft.com/office/drawing/2014/main" id="{6A4C3918-15CE-499B-9F51-0E16C7108FDD}"/>
              </a:ext>
            </a:extLst>
          </p:cNvPr>
          <p:cNvPicPr>
            <a:picLocks noChangeAspect="1"/>
          </p:cNvPicPr>
          <p:nvPr/>
        </p:nvPicPr>
        <p:blipFill>
          <a:blip r:embed="rId3"/>
          <a:stretch>
            <a:fillRect/>
          </a:stretch>
        </p:blipFill>
        <p:spPr>
          <a:xfrm>
            <a:off x="284870" y="2368364"/>
            <a:ext cx="10072466" cy="2718672"/>
          </a:xfrm>
          <a:prstGeom prst="rect">
            <a:avLst/>
          </a:prstGeom>
        </p:spPr>
      </p:pic>
      <p:pic>
        <p:nvPicPr>
          <p:cNvPr id="11" name="Resim 10">
            <a:extLst>
              <a:ext uri="{FF2B5EF4-FFF2-40B4-BE49-F238E27FC236}">
                <a16:creationId xmlns:a16="http://schemas.microsoft.com/office/drawing/2014/main" id="{7E21A07C-F823-4AF4-98F3-1B0E253186FD}"/>
              </a:ext>
            </a:extLst>
          </p:cNvPr>
          <p:cNvPicPr>
            <a:picLocks noChangeAspect="1"/>
          </p:cNvPicPr>
          <p:nvPr/>
        </p:nvPicPr>
        <p:blipFill>
          <a:blip r:embed="rId4"/>
          <a:stretch>
            <a:fillRect/>
          </a:stretch>
        </p:blipFill>
        <p:spPr>
          <a:xfrm>
            <a:off x="284870" y="5369796"/>
            <a:ext cx="1633318" cy="1302766"/>
          </a:xfrm>
          <a:prstGeom prst="rect">
            <a:avLst/>
          </a:prstGeom>
        </p:spPr>
      </p:pic>
    </p:spTree>
    <p:extLst>
      <p:ext uri="{BB962C8B-B14F-4D97-AF65-F5344CB8AC3E}">
        <p14:creationId xmlns:p14="http://schemas.microsoft.com/office/powerpoint/2010/main" val="2661283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4D07F3-BEC2-41F2-9E9E-3200ED968F42}"/>
              </a:ext>
            </a:extLst>
          </p:cNvPr>
          <p:cNvSpPr>
            <a:spLocks noGrp="1"/>
          </p:cNvSpPr>
          <p:nvPr>
            <p:ph type="title"/>
          </p:nvPr>
        </p:nvSpPr>
        <p:spPr>
          <a:xfrm>
            <a:off x="2574388" y="382385"/>
            <a:ext cx="8855612" cy="1492132"/>
          </a:xfrm>
        </p:spPr>
        <p:txBody>
          <a:bodyPr/>
          <a:lstStyle/>
          <a:p>
            <a:r>
              <a:rPr lang="en-US"/>
              <a:t>Datensatzüberprüfung</a:t>
            </a:r>
            <a:endParaRPr lang="tr-TR"/>
          </a:p>
        </p:txBody>
      </p:sp>
      <p:pic>
        <p:nvPicPr>
          <p:cNvPr id="4" name="Resim 3">
            <a:extLst>
              <a:ext uri="{FF2B5EF4-FFF2-40B4-BE49-F238E27FC236}">
                <a16:creationId xmlns:a16="http://schemas.microsoft.com/office/drawing/2014/main" id="{5E4B66EC-408D-4749-912A-0086321E898C}"/>
              </a:ext>
            </a:extLst>
          </p:cNvPr>
          <p:cNvPicPr>
            <a:picLocks noChangeAspect="1"/>
          </p:cNvPicPr>
          <p:nvPr/>
        </p:nvPicPr>
        <p:blipFill>
          <a:blip r:embed="rId2"/>
          <a:stretch>
            <a:fillRect/>
          </a:stretch>
        </p:blipFill>
        <p:spPr>
          <a:xfrm>
            <a:off x="2261721" y="1236738"/>
            <a:ext cx="7005738" cy="1643575"/>
          </a:xfrm>
          <a:prstGeom prst="rect">
            <a:avLst/>
          </a:prstGeom>
        </p:spPr>
      </p:pic>
      <p:pic>
        <p:nvPicPr>
          <p:cNvPr id="6" name="Resim 5">
            <a:extLst>
              <a:ext uri="{FF2B5EF4-FFF2-40B4-BE49-F238E27FC236}">
                <a16:creationId xmlns:a16="http://schemas.microsoft.com/office/drawing/2014/main" id="{6D716F1B-CA8E-4A63-93FC-6B2048F62B0E}"/>
              </a:ext>
            </a:extLst>
          </p:cNvPr>
          <p:cNvPicPr>
            <a:picLocks noChangeAspect="1"/>
          </p:cNvPicPr>
          <p:nvPr/>
        </p:nvPicPr>
        <p:blipFill>
          <a:blip r:embed="rId3"/>
          <a:stretch>
            <a:fillRect/>
          </a:stretch>
        </p:blipFill>
        <p:spPr>
          <a:xfrm>
            <a:off x="1371993" y="2728870"/>
            <a:ext cx="9683174" cy="4129130"/>
          </a:xfrm>
          <a:prstGeom prst="rect">
            <a:avLst/>
          </a:prstGeom>
        </p:spPr>
      </p:pic>
    </p:spTree>
    <p:extLst>
      <p:ext uri="{BB962C8B-B14F-4D97-AF65-F5344CB8AC3E}">
        <p14:creationId xmlns:p14="http://schemas.microsoft.com/office/powerpoint/2010/main" val="3516351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Başlık 1">
            <a:extLst>
              <a:ext uri="{FF2B5EF4-FFF2-40B4-BE49-F238E27FC236}">
                <a16:creationId xmlns:a16="http://schemas.microsoft.com/office/drawing/2014/main" id="{FE72CB5F-0E8C-4B4C-B20D-1DE99C6619FE}"/>
              </a:ext>
            </a:extLst>
          </p:cNvPr>
          <p:cNvSpPr>
            <a:spLocks noGrp="1"/>
          </p:cNvSpPr>
          <p:nvPr>
            <p:ph type="title"/>
          </p:nvPr>
        </p:nvSpPr>
        <p:spPr>
          <a:xfrm>
            <a:off x="1758463" y="167332"/>
            <a:ext cx="9643402" cy="817736"/>
          </a:xfrm>
        </p:spPr>
        <p:txBody>
          <a:bodyPr anchor="b">
            <a:normAutofit/>
          </a:bodyPr>
          <a:lstStyle/>
          <a:p>
            <a:pPr algn="ctr"/>
            <a:r>
              <a:rPr lang="tr-TR" sz="5000"/>
              <a:t>DATA PREProcessıng</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a:extLst>
              <a:ext uri="{FF2B5EF4-FFF2-40B4-BE49-F238E27FC236}">
                <a16:creationId xmlns:a16="http://schemas.microsoft.com/office/drawing/2014/main" id="{CF30CEE8-6ECA-4EF4-BB48-A0D6619F27DC}"/>
              </a:ext>
            </a:extLst>
          </p:cNvPr>
          <p:cNvPicPr>
            <a:picLocks noChangeAspect="1"/>
          </p:cNvPicPr>
          <p:nvPr/>
        </p:nvPicPr>
        <p:blipFill>
          <a:blip r:embed="rId2"/>
          <a:stretch>
            <a:fillRect/>
          </a:stretch>
        </p:blipFill>
        <p:spPr>
          <a:xfrm>
            <a:off x="537204" y="1569543"/>
            <a:ext cx="10511244" cy="717841"/>
          </a:xfrm>
          <a:prstGeom prst="rect">
            <a:avLst/>
          </a:prstGeom>
        </p:spPr>
      </p:pic>
      <p:pic>
        <p:nvPicPr>
          <p:cNvPr id="15" name="Resim 14">
            <a:extLst>
              <a:ext uri="{FF2B5EF4-FFF2-40B4-BE49-F238E27FC236}">
                <a16:creationId xmlns:a16="http://schemas.microsoft.com/office/drawing/2014/main" id="{693C8110-3E5E-4626-825F-7E1C5CB43575}"/>
              </a:ext>
            </a:extLst>
          </p:cNvPr>
          <p:cNvPicPr>
            <a:picLocks noChangeAspect="1"/>
          </p:cNvPicPr>
          <p:nvPr/>
        </p:nvPicPr>
        <p:blipFill>
          <a:blip r:embed="rId3"/>
          <a:stretch>
            <a:fillRect/>
          </a:stretch>
        </p:blipFill>
        <p:spPr>
          <a:xfrm>
            <a:off x="649744" y="2871860"/>
            <a:ext cx="10430966" cy="3205383"/>
          </a:xfrm>
          <a:prstGeom prst="rect">
            <a:avLst/>
          </a:prstGeom>
        </p:spPr>
      </p:pic>
    </p:spTree>
    <p:extLst>
      <p:ext uri="{BB962C8B-B14F-4D97-AF65-F5344CB8AC3E}">
        <p14:creationId xmlns:p14="http://schemas.microsoft.com/office/powerpoint/2010/main" val="819056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aşlık 1">
            <a:extLst>
              <a:ext uri="{FF2B5EF4-FFF2-40B4-BE49-F238E27FC236}">
                <a16:creationId xmlns:a16="http://schemas.microsoft.com/office/drawing/2014/main" id="{3A256A42-2877-46EF-A045-1998F825B6FD}"/>
              </a:ext>
            </a:extLst>
          </p:cNvPr>
          <p:cNvSpPr>
            <a:spLocks noGrp="1"/>
          </p:cNvSpPr>
          <p:nvPr>
            <p:ph type="title"/>
          </p:nvPr>
        </p:nvSpPr>
        <p:spPr>
          <a:xfrm>
            <a:off x="761996" y="115099"/>
            <a:ext cx="10668004" cy="1113295"/>
          </a:xfrm>
        </p:spPr>
        <p:txBody>
          <a:bodyPr anchor="b">
            <a:normAutofit/>
          </a:bodyPr>
          <a:lstStyle/>
          <a:p>
            <a:pPr algn="ctr"/>
            <a:r>
              <a:rPr lang="tr-TR"/>
              <a:t>DATA PREProcessıng</a:t>
            </a:r>
          </a:p>
        </p:txBody>
      </p:sp>
      <p:sp>
        <p:nvSpPr>
          <p:cNvPr id="11" name="Freeform: Shape 10">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Resim 6">
            <a:extLst>
              <a:ext uri="{FF2B5EF4-FFF2-40B4-BE49-F238E27FC236}">
                <a16:creationId xmlns:a16="http://schemas.microsoft.com/office/drawing/2014/main" id="{CA65E333-F45F-4C21-83FA-0B52E658AFBA}"/>
              </a:ext>
            </a:extLst>
          </p:cNvPr>
          <p:cNvPicPr>
            <a:picLocks noChangeAspect="1"/>
          </p:cNvPicPr>
          <p:nvPr/>
        </p:nvPicPr>
        <p:blipFill>
          <a:blip r:embed="rId2"/>
          <a:stretch>
            <a:fillRect/>
          </a:stretch>
        </p:blipFill>
        <p:spPr>
          <a:xfrm>
            <a:off x="424662" y="1734440"/>
            <a:ext cx="9929160" cy="1397136"/>
          </a:xfrm>
          <a:prstGeom prst="rect">
            <a:avLst/>
          </a:prstGeom>
        </p:spPr>
      </p:pic>
      <p:pic>
        <p:nvPicPr>
          <p:cNvPr id="8" name="Resim 7">
            <a:extLst>
              <a:ext uri="{FF2B5EF4-FFF2-40B4-BE49-F238E27FC236}">
                <a16:creationId xmlns:a16="http://schemas.microsoft.com/office/drawing/2014/main" id="{BBC61D83-BB4D-4CFC-B51E-C8F2013653EF}"/>
              </a:ext>
            </a:extLst>
          </p:cNvPr>
          <p:cNvPicPr>
            <a:picLocks noChangeAspect="1"/>
          </p:cNvPicPr>
          <p:nvPr/>
        </p:nvPicPr>
        <p:blipFill>
          <a:blip r:embed="rId3"/>
          <a:stretch>
            <a:fillRect/>
          </a:stretch>
        </p:blipFill>
        <p:spPr>
          <a:xfrm>
            <a:off x="424662" y="3588522"/>
            <a:ext cx="8647400" cy="980633"/>
          </a:xfrm>
          <a:prstGeom prst="rect">
            <a:avLst/>
          </a:prstGeom>
        </p:spPr>
      </p:pic>
    </p:spTree>
    <p:extLst>
      <p:ext uri="{BB962C8B-B14F-4D97-AF65-F5344CB8AC3E}">
        <p14:creationId xmlns:p14="http://schemas.microsoft.com/office/powerpoint/2010/main" val="3232825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Başlık 1">
            <a:extLst>
              <a:ext uri="{FF2B5EF4-FFF2-40B4-BE49-F238E27FC236}">
                <a16:creationId xmlns:a16="http://schemas.microsoft.com/office/drawing/2014/main" id="{346F184B-9906-4A71-B8D0-258FECA22D34}"/>
              </a:ext>
            </a:extLst>
          </p:cNvPr>
          <p:cNvSpPr>
            <a:spLocks noGrp="1"/>
          </p:cNvSpPr>
          <p:nvPr>
            <p:ph type="title"/>
          </p:nvPr>
        </p:nvSpPr>
        <p:spPr>
          <a:xfrm>
            <a:off x="761997" y="0"/>
            <a:ext cx="10668004" cy="1113295"/>
          </a:xfrm>
        </p:spPr>
        <p:txBody>
          <a:bodyPr anchor="b">
            <a:normAutofit/>
          </a:bodyPr>
          <a:lstStyle/>
          <a:p>
            <a:pPr algn="ctr"/>
            <a:r>
              <a:rPr lang="tr-TR"/>
              <a:t>Exploratıve Datenanalyse</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0" name="Metin kutusu 29">
            <a:extLst>
              <a:ext uri="{FF2B5EF4-FFF2-40B4-BE49-F238E27FC236}">
                <a16:creationId xmlns:a16="http://schemas.microsoft.com/office/drawing/2014/main" id="{5C97742A-37C4-4430-B927-C6C2B1D881F7}"/>
              </a:ext>
            </a:extLst>
          </p:cNvPr>
          <p:cNvSpPr txBox="1"/>
          <p:nvPr/>
        </p:nvSpPr>
        <p:spPr>
          <a:xfrm>
            <a:off x="973013" y="4192172"/>
            <a:ext cx="1167655" cy="38826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pic>
        <p:nvPicPr>
          <p:cNvPr id="4" name="Resim 3">
            <a:extLst>
              <a:ext uri="{FF2B5EF4-FFF2-40B4-BE49-F238E27FC236}">
                <a16:creationId xmlns:a16="http://schemas.microsoft.com/office/drawing/2014/main" id="{35CF2B91-50C1-4A1C-86D9-531C4CADEC7A}"/>
              </a:ext>
            </a:extLst>
          </p:cNvPr>
          <p:cNvPicPr>
            <a:picLocks noChangeAspect="1"/>
          </p:cNvPicPr>
          <p:nvPr/>
        </p:nvPicPr>
        <p:blipFill>
          <a:blip r:embed="rId2"/>
          <a:stretch>
            <a:fillRect/>
          </a:stretch>
        </p:blipFill>
        <p:spPr>
          <a:xfrm>
            <a:off x="196170" y="1113295"/>
            <a:ext cx="4457700" cy="2667000"/>
          </a:xfrm>
          <a:prstGeom prst="rect">
            <a:avLst/>
          </a:prstGeom>
        </p:spPr>
      </p:pic>
      <p:pic>
        <p:nvPicPr>
          <p:cNvPr id="7" name="Resim 6">
            <a:extLst>
              <a:ext uri="{FF2B5EF4-FFF2-40B4-BE49-F238E27FC236}">
                <a16:creationId xmlns:a16="http://schemas.microsoft.com/office/drawing/2014/main" id="{39ADE689-472B-4EEC-B292-67EF1CDF4C32}"/>
              </a:ext>
            </a:extLst>
          </p:cNvPr>
          <p:cNvPicPr>
            <a:picLocks noChangeAspect="1"/>
          </p:cNvPicPr>
          <p:nvPr/>
        </p:nvPicPr>
        <p:blipFill>
          <a:blip r:embed="rId3"/>
          <a:stretch>
            <a:fillRect/>
          </a:stretch>
        </p:blipFill>
        <p:spPr>
          <a:xfrm>
            <a:off x="4850040" y="1113295"/>
            <a:ext cx="4228008" cy="2705100"/>
          </a:xfrm>
          <a:prstGeom prst="rect">
            <a:avLst/>
          </a:prstGeom>
        </p:spPr>
      </p:pic>
      <p:pic>
        <p:nvPicPr>
          <p:cNvPr id="14" name="Resim 13">
            <a:extLst>
              <a:ext uri="{FF2B5EF4-FFF2-40B4-BE49-F238E27FC236}">
                <a16:creationId xmlns:a16="http://schemas.microsoft.com/office/drawing/2014/main" id="{B297BCC0-D808-41F6-B686-0B0F4682FC70}"/>
              </a:ext>
            </a:extLst>
          </p:cNvPr>
          <p:cNvPicPr>
            <a:picLocks noChangeAspect="1"/>
          </p:cNvPicPr>
          <p:nvPr/>
        </p:nvPicPr>
        <p:blipFill>
          <a:blip r:embed="rId4"/>
          <a:stretch>
            <a:fillRect/>
          </a:stretch>
        </p:blipFill>
        <p:spPr>
          <a:xfrm>
            <a:off x="227146" y="3956433"/>
            <a:ext cx="4133850" cy="2676525"/>
          </a:xfrm>
          <a:prstGeom prst="rect">
            <a:avLst/>
          </a:prstGeom>
        </p:spPr>
      </p:pic>
      <p:pic>
        <p:nvPicPr>
          <p:cNvPr id="18" name="Resim 17">
            <a:extLst>
              <a:ext uri="{FF2B5EF4-FFF2-40B4-BE49-F238E27FC236}">
                <a16:creationId xmlns:a16="http://schemas.microsoft.com/office/drawing/2014/main" id="{05F73598-F2C3-4E1B-9793-46E507296722}"/>
              </a:ext>
            </a:extLst>
          </p:cNvPr>
          <p:cNvPicPr>
            <a:picLocks noChangeAspect="1"/>
          </p:cNvPicPr>
          <p:nvPr/>
        </p:nvPicPr>
        <p:blipFill>
          <a:blip r:embed="rId5"/>
          <a:stretch>
            <a:fillRect/>
          </a:stretch>
        </p:blipFill>
        <p:spPr>
          <a:xfrm>
            <a:off x="4588141" y="4084162"/>
            <a:ext cx="3390900" cy="2143125"/>
          </a:xfrm>
          <a:prstGeom prst="rect">
            <a:avLst/>
          </a:prstGeom>
        </p:spPr>
      </p:pic>
      <p:pic>
        <p:nvPicPr>
          <p:cNvPr id="20" name="Resim 19">
            <a:extLst>
              <a:ext uri="{FF2B5EF4-FFF2-40B4-BE49-F238E27FC236}">
                <a16:creationId xmlns:a16="http://schemas.microsoft.com/office/drawing/2014/main" id="{E9C11F4F-E09F-44C7-BD7E-BB2F3EB6EAE5}"/>
              </a:ext>
            </a:extLst>
          </p:cNvPr>
          <p:cNvPicPr>
            <a:picLocks noChangeAspect="1"/>
          </p:cNvPicPr>
          <p:nvPr/>
        </p:nvPicPr>
        <p:blipFill>
          <a:blip r:embed="rId6"/>
          <a:stretch>
            <a:fillRect/>
          </a:stretch>
        </p:blipFill>
        <p:spPr>
          <a:xfrm>
            <a:off x="9211036" y="3243963"/>
            <a:ext cx="2847975" cy="3571875"/>
          </a:xfrm>
          <a:prstGeom prst="rect">
            <a:avLst/>
          </a:prstGeom>
        </p:spPr>
      </p:pic>
      <p:sp>
        <p:nvSpPr>
          <p:cNvPr id="21" name="Ok: Sağ 20">
            <a:extLst>
              <a:ext uri="{FF2B5EF4-FFF2-40B4-BE49-F238E27FC236}">
                <a16:creationId xmlns:a16="http://schemas.microsoft.com/office/drawing/2014/main" id="{F7699B16-D217-48C2-BC40-821B5D0DB28E}"/>
              </a:ext>
            </a:extLst>
          </p:cNvPr>
          <p:cNvSpPr/>
          <p:nvPr/>
        </p:nvSpPr>
        <p:spPr>
          <a:xfrm>
            <a:off x="8159262" y="5078437"/>
            <a:ext cx="918786" cy="4220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66910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Başlık 1">
            <a:extLst>
              <a:ext uri="{FF2B5EF4-FFF2-40B4-BE49-F238E27FC236}">
                <a16:creationId xmlns:a16="http://schemas.microsoft.com/office/drawing/2014/main" id="{346F184B-9906-4A71-B8D0-258FECA22D34}"/>
              </a:ext>
            </a:extLst>
          </p:cNvPr>
          <p:cNvSpPr>
            <a:spLocks noGrp="1"/>
          </p:cNvSpPr>
          <p:nvPr>
            <p:ph type="title"/>
          </p:nvPr>
        </p:nvSpPr>
        <p:spPr>
          <a:xfrm>
            <a:off x="761997" y="0"/>
            <a:ext cx="10668004" cy="1113295"/>
          </a:xfrm>
        </p:spPr>
        <p:txBody>
          <a:bodyPr anchor="b">
            <a:normAutofit/>
          </a:bodyPr>
          <a:lstStyle/>
          <a:p>
            <a:pPr algn="ctr"/>
            <a:r>
              <a:rPr lang="tr-TR"/>
              <a:t>CHI-QUADRAT Analyse</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0" name="Metin kutusu 29">
            <a:extLst>
              <a:ext uri="{FF2B5EF4-FFF2-40B4-BE49-F238E27FC236}">
                <a16:creationId xmlns:a16="http://schemas.microsoft.com/office/drawing/2014/main" id="{5C97742A-37C4-4430-B927-C6C2B1D881F7}"/>
              </a:ext>
            </a:extLst>
          </p:cNvPr>
          <p:cNvSpPr txBox="1"/>
          <p:nvPr/>
        </p:nvSpPr>
        <p:spPr>
          <a:xfrm>
            <a:off x="973013" y="4192172"/>
            <a:ext cx="1167655" cy="38826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9" name="İçerik Yer Tutucusu 2">
            <a:extLst>
              <a:ext uri="{FF2B5EF4-FFF2-40B4-BE49-F238E27FC236}">
                <a16:creationId xmlns:a16="http://schemas.microsoft.com/office/drawing/2014/main" id="{48EBBAB2-74FD-45CC-8DF0-692F6FB5C80D}"/>
              </a:ext>
            </a:extLst>
          </p:cNvPr>
          <p:cNvSpPr>
            <a:spLocks noGrp="1"/>
          </p:cNvSpPr>
          <p:nvPr>
            <p:ph idx="1"/>
          </p:nvPr>
        </p:nvSpPr>
        <p:spPr>
          <a:xfrm>
            <a:off x="0" y="1277459"/>
            <a:ext cx="12192000" cy="1375274"/>
          </a:xfrm>
        </p:spPr>
        <p:txBody>
          <a:bodyPr anchor="ctr">
            <a:normAutofit/>
          </a:bodyPr>
          <a:lstStyle/>
          <a:p>
            <a:pPr marL="0" indent="0">
              <a:buNone/>
            </a:pPr>
            <a:r>
              <a:rPr lang="tr-TR" sz="2400">
                <a:solidFill>
                  <a:schemeClr val="tx2"/>
                </a:solidFill>
              </a:rPr>
              <a:t>  </a:t>
            </a:r>
            <a:r>
              <a:rPr lang="de-DE" sz="1800">
                <a:solidFill>
                  <a:schemeClr val="tx2"/>
                </a:solidFill>
              </a:rPr>
              <a:t>H0: </a:t>
            </a:r>
            <a:r>
              <a:rPr lang="tr-TR" sz="1800">
                <a:solidFill>
                  <a:schemeClr val="tx2"/>
                </a:solidFill>
              </a:rPr>
              <a:t> </a:t>
            </a:r>
            <a:r>
              <a:rPr lang="de-DE" sz="1800">
                <a:solidFill>
                  <a:schemeClr val="tx2"/>
                </a:solidFill>
              </a:rPr>
              <a:t>Es gibt keinen</a:t>
            </a:r>
            <a:r>
              <a:rPr lang="tr-TR" sz="1800">
                <a:solidFill>
                  <a:schemeClr val="tx2"/>
                </a:solidFill>
              </a:rPr>
              <a:t> signifikanten</a:t>
            </a:r>
            <a:r>
              <a:rPr lang="de-DE" sz="1800">
                <a:solidFill>
                  <a:schemeClr val="tx2"/>
                </a:solidFill>
              </a:rPr>
              <a:t> Unterschied zwischen männlichen und weiblichen Studierenden mit Berufserfahrung.</a:t>
            </a:r>
            <a:endParaRPr lang="tr-TR" sz="1800">
              <a:solidFill>
                <a:schemeClr val="tx2"/>
              </a:solidFill>
            </a:endParaRPr>
          </a:p>
          <a:p>
            <a:pPr marL="0" indent="0">
              <a:buNone/>
            </a:pPr>
            <a:r>
              <a:rPr lang="tr-TR" sz="1800">
                <a:solidFill>
                  <a:schemeClr val="tx2"/>
                </a:solidFill>
              </a:rPr>
              <a:t>   H1:  </a:t>
            </a:r>
            <a:r>
              <a:rPr lang="de-DE" sz="1800">
                <a:solidFill>
                  <a:schemeClr val="tx2"/>
                </a:solidFill>
              </a:rPr>
              <a:t>Es gibt einen</a:t>
            </a:r>
            <a:r>
              <a:rPr lang="tr-TR" sz="1800">
                <a:solidFill>
                  <a:schemeClr val="tx2"/>
                </a:solidFill>
              </a:rPr>
              <a:t> signifikanten</a:t>
            </a:r>
            <a:r>
              <a:rPr lang="de-DE" sz="1800">
                <a:solidFill>
                  <a:schemeClr val="tx2"/>
                </a:solidFill>
              </a:rPr>
              <a:t> Unterschied zwischen männlichen und weiblichen Studenten mit Berufserfahrung.</a:t>
            </a:r>
            <a:endParaRPr lang="tr-TR" sz="1800">
              <a:solidFill>
                <a:schemeClr val="tx2"/>
              </a:solidFill>
            </a:endParaRPr>
          </a:p>
          <a:p>
            <a:pPr marL="0" indent="0">
              <a:buNone/>
            </a:pPr>
            <a:endParaRPr lang="tr-TR" sz="2400">
              <a:solidFill>
                <a:schemeClr val="tx2"/>
              </a:solidFill>
            </a:endParaRPr>
          </a:p>
        </p:txBody>
      </p:sp>
      <p:pic>
        <p:nvPicPr>
          <p:cNvPr id="5" name="Resim 4">
            <a:extLst>
              <a:ext uri="{FF2B5EF4-FFF2-40B4-BE49-F238E27FC236}">
                <a16:creationId xmlns:a16="http://schemas.microsoft.com/office/drawing/2014/main" id="{2DE35F19-AFD0-4970-AE5C-7110BA2B6706}"/>
              </a:ext>
            </a:extLst>
          </p:cNvPr>
          <p:cNvPicPr>
            <a:picLocks noChangeAspect="1"/>
          </p:cNvPicPr>
          <p:nvPr/>
        </p:nvPicPr>
        <p:blipFill>
          <a:blip r:embed="rId2"/>
          <a:stretch>
            <a:fillRect/>
          </a:stretch>
        </p:blipFill>
        <p:spPr>
          <a:xfrm>
            <a:off x="241251" y="2799106"/>
            <a:ext cx="7980491" cy="1105212"/>
          </a:xfrm>
          <a:prstGeom prst="rect">
            <a:avLst/>
          </a:prstGeom>
        </p:spPr>
      </p:pic>
      <p:pic>
        <p:nvPicPr>
          <p:cNvPr id="11" name="Resim 10">
            <a:extLst>
              <a:ext uri="{FF2B5EF4-FFF2-40B4-BE49-F238E27FC236}">
                <a16:creationId xmlns:a16="http://schemas.microsoft.com/office/drawing/2014/main" id="{AC53172F-48A6-4E64-B97A-E6B2804491B7}"/>
              </a:ext>
            </a:extLst>
          </p:cNvPr>
          <p:cNvPicPr>
            <a:picLocks noChangeAspect="1"/>
          </p:cNvPicPr>
          <p:nvPr/>
        </p:nvPicPr>
        <p:blipFill>
          <a:blip r:embed="rId3"/>
          <a:stretch>
            <a:fillRect/>
          </a:stretch>
        </p:blipFill>
        <p:spPr>
          <a:xfrm>
            <a:off x="8462993" y="3601329"/>
            <a:ext cx="2421887" cy="2251930"/>
          </a:xfrm>
          <a:prstGeom prst="rect">
            <a:avLst/>
          </a:prstGeom>
        </p:spPr>
      </p:pic>
    </p:spTree>
    <p:extLst>
      <p:ext uri="{BB962C8B-B14F-4D97-AF65-F5344CB8AC3E}">
        <p14:creationId xmlns:p14="http://schemas.microsoft.com/office/powerpoint/2010/main" val="3646473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0" name="Metin kutusu 29">
            <a:extLst>
              <a:ext uri="{FF2B5EF4-FFF2-40B4-BE49-F238E27FC236}">
                <a16:creationId xmlns:a16="http://schemas.microsoft.com/office/drawing/2014/main" id="{5C97742A-37C4-4430-B927-C6C2B1D881F7}"/>
              </a:ext>
            </a:extLst>
          </p:cNvPr>
          <p:cNvSpPr txBox="1"/>
          <p:nvPr/>
        </p:nvSpPr>
        <p:spPr>
          <a:xfrm>
            <a:off x="973013" y="4192172"/>
            <a:ext cx="1167655" cy="38826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1" name="Başlık 1">
            <a:extLst>
              <a:ext uri="{FF2B5EF4-FFF2-40B4-BE49-F238E27FC236}">
                <a16:creationId xmlns:a16="http://schemas.microsoft.com/office/drawing/2014/main" id="{8EC51E6F-C4A1-4A73-A807-BB982C5F8853}"/>
              </a:ext>
            </a:extLst>
          </p:cNvPr>
          <p:cNvSpPr txBox="1">
            <a:spLocks/>
          </p:cNvSpPr>
          <p:nvPr/>
        </p:nvSpPr>
        <p:spPr>
          <a:xfrm>
            <a:off x="761997" y="0"/>
            <a:ext cx="10668004" cy="11132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tr-TR"/>
              <a:t>CHI-QUADRAT Analyse</a:t>
            </a:r>
          </a:p>
        </p:txBody>
      </p:sp>
      <p:pic>
        <p:nvPicPr>
          <p:cNvPr id="7" name="Resim 6">
            <a:extLst>
              <a:ext uri="{FF2B5EF4-FFF2-40B4-BE49-F238E27FC236}">
                <a16:creationId xmlns:a16="http://schemas.microsoft.com/office/drawing/2014/main" id="{AC647C19-267C-485F-AC35-FD2A05247EE6}"/>
              </a:ext>
            </a:extLst>
          </p:cNvPr>
          <p:cNvPicPr>
            <a:picLocks noChangeAspect="1"/>
          </p:cNvPicPr>
          <p:nvPr/>
        </p:nvPicPr>
        <p:blipFill>
          <a:blip r:embed="rId2"/>
          <a:stretch>
            <a:fillRect/>
          </a:stretch>
        </p:blipFill>
        <p:spPr>
          <a:xfrm>
            <a:off x="143054" y="1297554"/>
            <a:ext cx="6671605" cy="3117300"/>
          </a:xfrm>
          <a:prstGeom prst="rect">
            <a:avLst/>
          </a:prstGeom>
        </p:spPr>
      </p:pic>
      <p:pic>
        <p:nvPicPr>
          <p:cNvPr id="13" name="Resim 12">
            <a:extLst>
              <a:ext uri="{FF2B5EF4-FFF2-40B4-BE49-F238E27FC236}">
                <a16:creationId xmlns:a16="http://schemas.microsoft.com/office/drawing/2014/main" id="{E2381B9A-2E1F-487F-BFC5-24CE18686196}"/>
              </a:ext>
            </a:extLst>
          </p:cNvPr>
          <p:cNvPicPr>
            <a:picLocks noChangeAspect="1"/>
          </p:cNvPicPr>
          <p:nvPr/>
        </p:nvPicPr>
        <p:blipFill>
          <a:blip r:embed="rId3"/>
          <a:stretch>
            <a:fillRect/>
          </a:stretch>
        </p:blipFill>
        <p:spPr>
          <a:xfrm>
            <a:off x="4935068" y="4487595"/>
            <a:ext cx="7118774" cy="2297664"/>
          </a:xfrm>
          <a:prstGeom prst="rect">
            <a:avLst/>
          </a:prstGeom>
        </p:spPr>
      </p:pic>
    </p:spTree>
    <p:extLst>
      <p:ext uri="{BB962C8B-B14F-4D97-AF65-F5344CB8AC3E}">
        <p14:creationId xmlns:p14="http://schemas.microsoft.com/office/powerpoint/2010/main" val="2079244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9" name="Resim 8">
            <a:extLst>
              <a:ext uri="{FF2B5EF4-FFF2-40B4-BE49-F238E27FC236}">
                <a16:creationId xmlns:a16="http://schemas.microsoft.com/office/drawing/2014/main" id="{0E74957F-49B5-49A8-9CA1-0349DE27A461}"/>
              </a:ext>
            </a:extLst>
          </p:cNvPr>
          <p:cNvPicPr>
            <a:picLocks noChangeAspect="1"/>
          </p:cNvPicPr>
          <p:nvPr/>
        </p:nvPicPr>
        <p:blipFill>
          <a:blip r:embed="rId2"/>
          <a:stretch>
            <a:fillRect/>
          </a:stretch>
        </p:blipFill>
        <p:spPr>
          <a:xfrm>
            <a:off x="4242" y="1326909"/>
            <a:ext cx="6720115" cy="741001"/>
          </a:xfrm>
          <a:prstGeom prst="rect">
            <a:avLst/>
          </a:prstGeom>
        </p:spPr>
      </p:pic>
      <p:sp>
        <p:nvSpPr>
          <p:cNvPr id="11" name="Başlık 1">
            <a:extLst>
              <a:ext uri="{FF2B5EF4-FFF2-40B4-BE49-F238E27FC236}">
                <a16:creationId xmlns:a16="http://schemas.microsoft.com/office/drawing/2014/main" id="{E7558FF4-73F7-4F00-B4A4-EED591469A3D}"/>
              </a:ext>
            </a:extLst>
          </p:cNvPr>
          <p:cNvSpPr txBox="1">
            <a:spLocks/>
          </p:cNvSpPr>
          <p:nvPr/>
        </p:nvSpPr>
        <p:spPr>
          <a:xfrm>
            <a:off x="761997" y="0"/>
            <a:ext cx="10668004" cy="11132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tr-TR"/>
              <a:t>CHI-QUADRAT Analyse</a:t>
            </a:r>
          </a:p>
        </p:txBody>
      </p:sp>
      <p:pic>
        <p:nvPicPr>
          <p:cNvPr id="12" name="Resim 11">
            <a:extLst>
              <a:ext uri="{FF2B5EF4-FFF2-40B4-BE49-F238E27FC236}">
                <a16:creationId xmlns:a16="http://schemas.microsoft.com/office/drawing/2014/main" id="{0087CD97-5E37-4F24-B2A8-5DB6466F93DA}"/>
              </a:ext>
            </a:extLst>
          </p:cNvPr>
          <p:cNvPicPr>
            <a:picLocks noChangeAspect="1"/>
          </p:cNvPicPr>
          <p:nvPr/>
        </p:nvPicPr>
        <p:blipFill>
          <a:blip r:embed="rId3"/>
          <a:stretch>
            <a:fillRect/>
          </a:stretch>
        </p:blipFill>
        <p:spPr>
          <a:xfrm>
            <a:off x="5289452" y="1707019"/>
            <a:ext cx="6902547" cy="5150982"/>
          </a:xfrm>
          <a:prstGeom prst="rect">
            <a:avLst/>
          </a:prstGeom>
        </p:spPr>
      </p:pic>
    </p:spTree>
    <p:extLst>
      <p:ext uri="{BB962C8B-B14F-4D97-AF65-F5344CB8AC3E}">
        <p14:creationId xmlns:p14="http://schemas.microsoft.com/office/powerpoint/2010/main" val="2019691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Başlık 1">
            <a:extLst>
              <a:ext uri="{FF2B5EF4-FFF2-40B4-BE49-F238E27FC236}">
                <a16:creationId xmlns:a16="http://schemas.microsoft.com/office/drawing/2014/main" id="{AA5B12F3-F01F-41F1-9BF6-CC335F027BF8}"/>
              </a:ext>
            </a:extLst>
          </p:cNvPr>
          <p:cNvSpPr txBox="1">
            <a:spLocks/>
          </p:cNvSpPr>
          <p:nvPr/>
        </p:nvSpPr>
        <p:spPr>
          <a:xfrm>
            <a:off x="761997" y="0"/>
            <a:ext cx="10668004" cy="11132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tr-TR"/>
              <a:t>CHI-QUADRAT Analyse</a:t>
            </a:r>
          </a:p>
        </p:txBody>
      </p:sp>
      <p:pic>
        <p:nvPicPr>
          <p:cNvPr id="5" name="Resim 4">
            <a:extLst>
              <a:ext uri="{FF2B5EF4-FFF2-40B4-BE49-F238E27FC236}">
                <a16:creationId xmlns:a16="http://schemas.microsoft.com/office/drawing/2014/main" id="{9C677221-5DB5-4F52-AFC0-77898C03FDE2}"/>
              </a:ext>
            </a:extLst>
          </p:cNvPr>
          <p:cNvPicPr>
            <a:picLocks noChangeAspect="1"/>
          </p:cNvPicPr>
          <p:nvPr/>
        </p:nvPicPr>
        <p:blipFill>
          <a:blip r:embed="rId2"/>
          <a:stretch>
            <a:fillRect/>
          </a:stretch>
        </p:blipFill>
        <p:spPr>
          <a:xfrm>
            <a:off x="201651" y="1438799"/>
            <a:ext cx="11788696" cy="3372352"/>
          </a:xfrm>
          <a:prstGeom prst="rect">
            <a:avLst/>
          </a:prstGeom>
        </p:spPr>
      </p:pic>
    </p:spTree>
    <p:extLst>
      <p:ext uri="{BB962C8B-B14F-4D97-AF65-F5344CB8AC3E}">
        <p14:creationId xmlns:p14="http://schemas.microsoft.com/office/powerpoint/2010/main" val="298255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8D5A108-C4F1-4EE1-8AF6-C508CD47ED2C}"/>
              </a:ext>
            </a:extLst>
          </p:cNvPr>
          <p:cNvSpPr>
            <a:spLocks noGrp="1"/>
          </p:cNvSpPr>
          <p:nvPr>
            <p:ph type="title"/>
          </p:nvPr>
        </p:nvSpPr>
        <p:spPr>
          <a:xfrm>
            <a:off x="761996" y="382386"/>
            <a:ext cx="10668004" cy="621932"/>
          </a:xfrm>
        </p:spPr>
        <p:txBody>
          <a:bodyPr anchor="b">
            <a:normAutofit fontScale="90000"/>
          </a:bodyPr>
          <a:lstStyle/>
          <a:p>
            <a:pPr algn="ctr"/>
            <a:r>
              <a:rPr lang="tr-TR"/>
              <a:t>Unser Analysezweck:</a:t>
            </a:r>
          </a:p>
        </p:txBody>
      </p:sp>
      <p:sp>
        <p:nvSpPr>
          <p:cNvPr id="3" name="İçerik Yer Tutucusu 2">
            <a:extLst>
              <a:ext uri="{FF2B5EF4-FFF2-40B4-BE49-F238E27FC236}">
                <a16:creationId xmlns:a16="http://schemas.microsoft.com/office/drawing/2014/main" id="{90C192FE-CFB2-413C-AC3E-46E0B754B6DF}"/>
              </a:ext>
            </a:extLst>
          </p:cNvPr>
          <p:cNvSpPr>
            <a:spLocks noGrp="1"/>
          </p:cNvSpPr>
          <p:nvPr>
            <p:ph idx="1"/>
          </p:nvPr>
        </p:nvSpPr>
        <p:spPr>
          <a:xfrm>
            <a:off x="271975" y="2036770"/>
            <a:ext cx="11648049" cy="3882683"/>
          </a:xfrm>
        </p:spPr>
        <p:txBody>
          <a:bodyPr>
            <a:normAutofit/>
          </a:bodyPr>
          <a:lstStyle/>
          <a:p>
            <a:r>
              <a:rPr lang="tr-TR" sz="2400"/>
              <a:t>CHI-QUADRAT ANALYSE: </a:t>
            </a:r>
            <a:r>
              <a:rPr lang="de-DE" sz="2400"/>
              <a:t>Der Chi-Quadrat-Test wird verwendet, um zu analysieren, ob der Unterschied zwischen männlichen und weiblichen Studenten mit und ohne Berufserfahrung aus dem Datensatz statistisch signifikant ist. Chi-Quadrat-Test wird verwendet, da die Daten qualitativ mit Ja und Nein Mann und Frau angegeben werden .Beispielsweise kann die Hypothese, dass das Geschlecht keinen Einfluss auf die Berufserfahrung hat, je nach Häufigkeitsverteilung akzeptiert oder abgelehnt werden.</a:t>
            </a:r>
            <a:endParaRPr lang="tr-TR" sz="240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32582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Başlık 1">
            <a:extLst>
              <a:ext uri="{FF2B5EF4-FFF2-40B4-BE49-F238E27FC236}">
                <a16:creationId xmlns:a16="http://schemas.microsoft.com/office/drawing/2014/main" id="{FF59CCA3-D829-4C0D-AA4F-DCF87DD0F417}"/>
              </a:ext>
            </a:extLst>
          </p:cNvPr>
          <p:cNvSpPr>
            <a:spLocks noGrp="1"/>
          </p:cNvSpPr>
          <p:nvPr>
            <p:ph type="title"/>
          </p:nvPr>
        </p:nvSpPr>
        <p:spPr>
          <a:xfrm>
            <a:off x="761997" y="0"/>
            <a:ext cx="10668004" cy="869640"/>
          </a:xfrm>
        </p:spPr>
        <p:txBody>
          <a:bodyPr anchor="b">
            <a:normAutofit/>
          </a:bodyPr>
          <a:lstStyle/>
          <a:p>
            <a:pPr algn="ctr"/>
            <a:r>
              <a:rPr lang="tr-TR"/>
              <a:t>Logıstısche REGRESSION</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4" name="Resim 3">
            <a:extLst>
              <a:ext uri="{FF2B5EF4-FFF2-40B4-BE49-F238E27FC236}">
                <a16:creationId xmlns:a16="http://schemas.microsoft.com/office/drawing/2014/main" id="{FF6CA21D-A1BB-47A4-847E-4B74B67FD70E}"/>
              </a:ext>
            </a:extLst>
          </p:cNvPr>
          <p:cNvPicPr>
            <a:picLocks noChangeAspect="1"/>
          </p:cNvPicPr>
          <p:nvPr/>
        </p:nvPicPr>
        <p:blipFill>
          <a:blip r:embed="rId2"/>
          <a:stretch>
            <a:fillRect/>
          </a:stretch>
        </p:blipFill>
        <p:spPr>
          <a:xfrm>
            <a:off x="191686" y="1153552"/>
            <a:ext cx="11835714" cy="3784208"/>
          </a:xfrm>
          <a:prstGeom prst="rect">
            <a:avLst/>
          </a:prstGeom>
        </p:spPr>
      </p:pic>
    </p:spTree>
    <p:extLst>
      <p:ext uri="{BB962C8B-B14F-4D97-AF65-F5344CB8AC3E}">
        <p14:creationId xmlns:p14="http://schemas.microsoft.com/office/powerpoint/2010/main" val="1195897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F8F1390-D5DD-4C83-BA9C-F361A33FC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F6C26729-DDBB-4A09-8789-01DEDF5BB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5913" y="-188080"/>
            <a:ext cx="1900163"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Başlık 1">
            <a:extLst>
              <a:ext uri="{FF2B5EF4-FFF2-40B4-BE49-F238E27FC236}">
                <a16:creationId xmlns:a16="http://schemas.microsoft.com/office/drawing/2014/main" id="{AFD1B328-3A59-4B9B-AB71-4CE448F05D98}"/>
              </a:ext>
            </a:extLst>
          </p:cNvPr>
          <p:cNvSpPr txBox="1">
            <a:spLocks/>
          </p:cNvSpPr>
          <p:nvPr/>
        </p:nvSpPr>
        <p:spPr>
          <a:xfrm>
            <a:off x="761997" y="0"/>
            <a:ext cx="10668004" cy="8696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tr-TR"/>
              <a:t>Logıstısche REGRESSION</a:t>
            </a:r>
          </a:p>
        </p:txBody>
      </p:sp>
      <p:pic>
        <p:nvPicPr>
          <p:cNvPr id="6" name="Resim 5">
            <a:extLst>
              <a:ext uri="{FF2B5EF4-FFF2-40B4-BE49-F238E27FC236}">
                <a16:creationId xmlns:a16="http://schemas.microsoft.com/office/drawing/2014/main" id="{4FF21F5B-400A-41C2-BE1A-7B7B953270AB}"/>
              </a:ext>
            </a:extLst>
          </p:cNvPr>
          <p:cNvPicPr>
            <a:picLocks noChangeAspect="1"/>
          </p:cNvPicPr>
          <p:nvPr/>
        </p:nvPicPr>
        <p:blipFill>
          <a:blip r:embed="rId2"/>
          <a:stretch>
            <a:fillRect/>
          </a:stretch>
        </p:blipFill>
        <p:spPr>
          <a:xfrm>
            <a:off x="250104" y="998806"/>
            <a:ext cx="11538622" cy="5673156"/>
          </a:xfrm>
          <a:prstGeom prst="rect">
            <a:avLst/>
          </a:prstGeom>
        </p:spPr>
      </p:pic>
    </p:spTree>
    <p:extLst>
      <p:ext uri="{BB962C8B-B14F-4D97-AF65-F5344CB8AC3E}">
        <p14:creationId xmlns:p14="http://schemas.microsoft.com/office/powerpoint/2010/main" val="1316874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9" name="Başlık 1">
            <a:extLst>
              <a:ext uri="{FF2B5EF4-FFF2-40B4-BE49-F238E27FC236}">
                <a16:creationId xmlns:a16="http://schemas.microsoft.com/office/drawing/2014/main" id="{918D921B-E1E2-40AF-88A4-9E1FBDEF2E6E}"/>
              </a:ext>
            </a:extLst>
          </p:cNvPr>
          <p:cNvSpPr txBox="1">
            <a:spLocks/>
          </p:cNvSpPr>
          <p:nvPr/>
        </p:nvSpPr>
        <p:spPr>
          <a:xfrm>
            <a:off x="761997" y="0"/>
            <a:ext cx="10668004" cy="8696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tr-TR"/>
              <a:t>Logıstısche REGRESSION</a:t>
            </a:r>
          </a:p>
        </p:txBody>
      </p:sp>
      <p:pic>
        <p:nvPicPr>
          <p:cNvPr id="11" name="Resim 10">
            <a:extLst>
              <a:ext uri="{FF2B5EF4-FFF2-40B4-BE49-F238E27FC236}">
                <a16:creationId xmlns:a16="http://schemas.microsoft.com/office/drawing/2014/main" id="{2A135E76-31FF-4269-9378-7937B2DC7570}"/>
              </a:ext>
            </a:extLst>
          </p:cNvPr>
          <p:cNvPicPr>
            <a:picLocks noChangeAspect="1"/>
          </p:cNvPicPr>
          <p:nvPr/>
        </p:nvPicPr>
        <p:blipFill>
          <a:blip r:embed="rId2"/>
          <a:stretch>
            <a:fillRect/>
          </a:stretch>
        </p:blipFill>
        <p:spPr>
          <a:xfrm>
            <a:off x="147684" y="1111349"/>
            <a:ext cx="6526117" cy="2071980"/>
          </a:xfrm>
          <a:prstGeom prst="rect">
            <a:avLst/>
          </a:prstGeom>
        </p:spPr>
      </p:pic>
      <p:pic>
        <p:nvPicPr>
          <p:cNvPr id="13" name="Resim 12">
            <a:extLst>
              <a:ext uri="{FF2B5EF4-FFF2-40B4-BE49-F238E27FC236}">
                <a16:creationId xmlns:a16="http://schemas.microsoft.com/office/drawing/2014/main" id="{D88BD066-C114-4ED6-9FEE-9A92D832EB21}"/>
              </a:ext>
            </a:extLst>
          </p:cNvPr>
          <p:cNvPicPr>
            <a:picLocks noChangeAspect="1"/>
          </p:cNvPicPr>
          <p:nvPr/>
        </p:nvPicPr>
        <p:blipFill>
          <a:blip r:embed="rId3"/>
          <a:stretch>
            <a:fillRect/>
          </a:stretch>
        </p:blipFill>
        <p:spPr>
          <a:xfrm>
            <a:off x="6821486" y="1575659"/>
            <a:ext cx="5370514" cy="5281561"/>
          </a:xfrm>
          <a:prstGeom prst="rect">
            <a:avLst/>
          </a:prstGeom>
        </p:spPr>
      </p:pic>
    </p:spTree>
    <p:extLst>
      <p:ext uri="{BB962C8B-B14F-4D97-AF65-F5344CB8AC3E}">
        <p14:creationId xmlns:p14="http://schemas.microsoft.com/office/powerpoint/2010/main" val="3133119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Başlık 1">
            <a:extLst>
              <a:ext uri="{FF2B5EF4-FFF2-40B4-BE49-F238E27FC236}">
                <a16:creationId xmlns:a16="http://schemas.microsoft.com/office/drawing/2014/main" id="{81101A5F-7730-4158-BB14-53AECB480CE0}"/>
              </a:ext>
            </a:extLst>
          </p:cNvPr>
          <p:cNvSpPr txBox="1">
            <a:spLocks/>
          </p:cNvSpPr>
          <p:nvPr/>
        </p:nvSpPr>
        <p:spPr>
          <a:xfrm>
            <a:off x="761997" y="0"/>
            <a:ext cx="10668004" cy="8696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tr-TR"/>
              <a:t>Logıstısche REGRESSION</a:t>
            </a:r>
          </a:p>
        </p:txBody>
      </p:sp>
      <p:pic>
        <p:nvPicPr>
          <p:cNvPr id="7" name="Resim 6">
            <a:extLst>
              <a:ext uri="{FF2B5EF4-FFF2-40B4-BE49-F238E27FC236}">
                <a16:creationId xmlns:a16="http://schemas.microsoft.com/office/drawing/2014/main" id="{0D8E58BD-9C37-4563-8D92-99DA2F3102CB}"/>
              </a:ext>
            </a:extLst>
          </p:cNvPr>
          <p:cNvPicPr>
            <a:picLocks noChangeAspect="1"/>
          </p:cNvPicPr>
          <p:nvPr/>
        </p:nvPicPr>
        <p:blipFill>
          <a:blip r:embed="rId2"/>
          <a:stretch>
            <a:fillRect/>
          </a:stretch>
        </p:blipFill>
        <p:spPr>
          <a:xfrm>
            <a:off x="1350497" y="1128686"/>
            <a:ext cx="9903656" cy="5047423"/>
          </a:xfrm>
          <a:prstGeom prst="rect">
            <a:avLst/>
          </a:prstGeom>
        </p:spPr>
      </p:pic>
    </p:spTree>
    <p:extLst>
      <p:ext uri="{BB962C8B-B14F-4D97-AF65-F5344CB8AC3E}">
        <p14:creationId xmlns:p14="http://schemas.microsoft.com/office/powerpoint/2010/main" val="2714854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8" name="Rectangle 27">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 name="Rectangle 29">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37228731-C302-4E3E-A53B-4A69339D6FD2}"/>
              </a:ext>
            </a:extLst>
          </p:cNvPr>
          <p:cNvPicPr>
            <a:picLocks noChangeAspect="1"/>
          </p:cNvPicPr>
          <p:nvPr/>
        </p:nvPicPr>
        <p:blipFill>
          <a:blip r:embed="rId2"/>
          <a:stretch>
            <a:fillRect/>
          </a:stretch>
        </p:blipFill>
        <p:spPr>
          <a:xfrm>
            <a:off x="146421" y="869641"/>
            <a:ext cx="7914368" cy="3422964"/>
          </a:xfrm>
          <a:prstGeom prst="rect">
            <a:avLst/>
          </a:prstGeom>
        </p:spPr>
      </p:pic>
      <p:sp>
        <p:nvSpPr>
          <p:cNvPr id="16" name="Başlık 1">
            <a:extLst>
              <a:ext uri="{FF2B5EF4-FFF2-40B4-BE49-F238E27FC236}">
                <a16:creationId xmlns:a16="http://schemas.microsoft.com/office/drawing/2014/main" id="{797B794A-82C5-45A3-B1E5-0DDA2558FA72}"/>
              </a:ext>
            </a:extLst>
          </p:cNvPr>
          <p:cNvSpPr txBox="1">
            <a:spLocks/>
          </p:cNvSpPr>
          <p:nvPr/>
        </p:nvSpPr>
        <p:spPr>
          <a:xfrm>
            <a:off x="761997" y="0"/>
            <a:ext cx="10668004" cy="8696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tr-TR"/>
              <a:t>Logıstısche REGRESSION</a:t>
            </a:r>
          </a:p>
        </p:txBody>
      </p:sp>
      <p:pic>
        <p:nvPicPr>
          <p:cNvPr id="10" name="Resim 9">
            <a:extLst>
              <a:ext uri="{FF2B5EF4-FFF2-40B4-BE49-F238E27FC236}">
                <a16:creationId xmlns:a16="http://schemas.microsoft.com/office/drawing/2014/main" id="{47179378-8043-48EB-B81D-8C8733E2F92E}"/>
              </a:ext>
            </a:extLst>
          </p:cNvPr>
          <p:cNvPicPr>
            <a:picLocks noChangeAspect="1"/>
          </p:cNvPicPr>
          <p:nvPr/>
        </p:nvPicPr>
        <p:blipFill>
          <a:blip r:embed="rId3"/>
          <a:stretch>
            <a:fillRect/>
          </a:stretch>
        </p:blipFill>
        <p:spPr>
          <a:xfrm>
            <a:off x="6093634" y="2860753"/>
            <a:ext cx="6098366" cy="3997248"/>
          </a:xfrm>
          <a:prstGeom prst="rect">
            <a:avLst/>
          </a:prstGeom>
        </p:spPr>
      </p:pic>
    </p:spTree>
    <p:extLst>
      <p:ext uri="{BB962C8B-B14F-4D97-AF65-F5344CB8AC3E}">
        <p14:creationId xmlns:p14="http://schemas.microsoft.com/office/powerpoint/2010/main" val="3948473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Başlık 1">
            <a:extLst>
              <a:ext uri="{FF2B5EF4-FFF2-40B4-BE49-F238E27FC236}">
                <a16:creationId xmlns:a16="http://schemas.microsoft.com/office/drawing/2014/main" id="{931F419E-61E6-41D3-B205-07E88E8471A8}"/>
              </a:ext>
            </a:extLst>
          </p:cNvPr>
          <p:cNvSpPr txBox="1">
            <a:spLocks/>
          </p:cNvSpPr>
          <p:nvPr/>
        </p:nvSpPr>
        <p:spPr>
          <a:xfrm>
            <a:off x="761997" y="0"/>
            <a:ext cx="10668004" cy="8696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tr-TR"/>
              <a:t>RANDOM FOREST</a:t>
            </a:r>
          </a:p>
        </p:txBody>
      </p:sp>
      <p:pic>
        <p:nvPicPr>
          <p:cNvPr id="6" name="Resim 5">
            <a:extLst>
              <a:ext uri="{FF2B5EF4-FFF2-40B4-BE49-F238E27FC236}">
                <a16:creationId xmlns:a16="http://schemas.microsoft.com/office/drawing/2014/main" id="{DC65EEE5-FE25-4BD1-A333-F1BFE6EBB01D}"/>
              </a:ext>
            </a:extLst>
          </p:cNvPr>
          <p:cNvPicPr>
            <a:picLocks noChangeAspect="1"/>
          </p:cNvPicPr>
          <p:nvPr/>
        </p:nvPicPr>
        <p:blipFill>
          <a:blip r:embed="rId2"/>
          <a:stretch>
            <a:fillRect/>
          </a:stretch>
        </p:blipFill>
        <p:spPr>
          <a:xfrm>
            <a:off x="1237955" y="987959"/>
            <a:ext cx="9214339" cy="4653942"/>
          </a:xfrm>
          <a:prstGeom prst="rect">
            <a:avLst/>
          </a:prstGeom>
        </p:spPr>
      </p:pic>
    </p:spTree>
    <p:extLst>
      <p:ext uri="{BB962C8B-B14F-4D97-AF65-F5344CB8AC3E}">
        <p14:creationId xmlns:p14="http://schemas.microsoft.com/office/powerpoint/2010/main" val="1023742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7" name="Başlık 1">
            <a:extLst>
              <a:ext uri="{FF2B5EF4-FFF2-40B4-BE49-F238E27FC236}">
                <a16:creationId xmlns:a16="http://schemas.microsoft.com/office/drawing/2014/main" id="{56CE3322-B4A9-4BA2-986A-2D7D6A9C34F6}"/>
              </a:ext>
            </a:extLst>
          </p:cNvPr>
          <p:cNvSpPr txBox="1">
            <a:spLocks/>
          </p:cNvSpPr>
          <p:nvPr/>
        </p:nvSpPr>
        <p:spPr>
          <a:xfrm>
            <a:off x="761997" y="0"/>
            <a:ext cx="10668004" cy="8696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tr-TR"/>
              <a:t>RANDOM FOREST</a:t>
            </a:r>
          </a:p>
        </p:txBody>
      </p:sp>
      <p:pic>
        <p:nvPicPr>
          <p:cNvPr id="13" name="Resim 12">
            <a:extLst>
              <a:ext uri="{FF2B5EF4-FFF2-40B4-BE49-F238E27FC236}">
                <a16:creationId xmlns:a16="http://schemas.microsoft.com/office/drawing/2014/main" id="{B4F1CD95-463F-4184-963E-FF71DEDC8E67}"/>
              </a:ext>
            </a:extLst>
          </p:cNvPr>
          <p:cNvPicPr>
            <a:picLocks noChangeAspect="1"/>
          </p:cNvPicPr>
          <p:nvPr/>
        </p:nvPicPr>
        <p:blipFill>
          <a:blip r:embed="rId2"/>
          <a:stretch>
            <a:fillRect/>
          </a:stretch>
        </p:blipFill>
        <p:spPr>
          <a:xfrm>
            <a:off x="353961" y="1164561"/>
            <a:ext cx="11455558" cy="4351336"/>
          </a:xfrm>
          <a:prstGeom prst="rect">
            <a:avLst/>
          </a:prstGeom>
        </p:spPr>
      </p:pic>
    </p:spTree>
    <p:extLst>
      <p:ext uri="{BB962C8B-B14F-4D97-AF65-F5344CB8AC3E}">
        <p14:creationId xmlns:p14="http://schemas.microsoft.com/office/powerpoint/2010/main" val="237459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çerik Yer Tutucusu 2">
            <a:extLst>
              <a:ext uri="{FF2B5EF4-FFF2-40B4-BE49-F238E27FC236}">
                <a16:creationId xmlns:a16="http://schemas.microsoft.com/office/drawing/2014/main" id="{475824A8-DD35-4893-A00F-034D3D9798FB}"/>
              </a:ext>
            </a:extLst>
          </p:cNvPr>
          <p:cNvSpPr txBox="1">
            <a:spLocks noGrp="1"/>
          </p:cNvSpPr>
          <p:nvPr>
            <p:ph idx="1"/>
          </p:nvPr>
        </p:nvSpPr>
        <p:spPr>
          <a:xfrm>
            <a:off x="568568" y="1732098"/>
            <a:ext cx="11054862" cy="422079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tr-TR" sz="2400"/>
              <a:t>LOGISTISCHE REGRESSION:</a:t>
            </a:r>
            <a:r>
              <a:rPr lang="de-DE" sz="2400"/>
              <a:t>Mit Hilfe der logistischen Regression wird es möglich sein, zu klassifizieren und zu bestimmen, ob 215 Studierende des Datensatzes je nach ihrer Qualifikation in einen beliebigen Arbeitsplatz eingeordnet werden können. An dieser Stelle werden die 14 Attribute des Datensatzes als unabhängige Variable charakterisiert, während der Status der Erwerbstätigkeit als abhängige Variable betrachtet wird und der Zusammenhang zwischen ihnen statistisch untersucht werden kann. So liegt beispielsweise der prozentuale Erfolg einer Hochschulprüfung eines Studenten über dem Durchschnitt und es kann überprüft werden, ob sich dies auf den Stellenvermittlungsstatus auswirkt, indem 14 verschiedene Attribute wie Berufserfahrung usw. berücksichtigt werden. Da die abhängige Variable qualitativ bestimmt wird, wird der logistischen Regressionsanalyse der Vorzug gegeben.Mit der logistischen Regression wird versucht, die Situation zu modellieren, ob die Studierenden an einen Arbeitsplatz vermittelt werden oder nicht. Die logistische Regression umfasst binäre Daten für den Beschäftigungsstatus (1) und den Arbeitslosigkeitsstatus (0).</a:t>
            </a:r>
            <a:endParaRPr lang="tr-TR" sz="2400"/>
          </a:p>
        </p:txBody>
      </p:sp>
      <p:sp>
        <p:nvSpPr>
          <p:cNvPr id="7" name="Başlık 1">
            <a:extLst>
              <a:ext uri="{FF2B5EF4-FFF2-40B4-BE49-F238E27FC236}">
                <a16:creationId xmlns:a16="http://schemas.microsoft.com/office/drawing/2014/main" id="{6EA5480C-FCB5-4304-9C5F-61357D9B13B7}"/>
              </a:ext>
            </a:extLst>
          </p:cNvPr>
          <p:cNvSpPr>
            <a:spLocks noGrp="1"/>
          </p:cNvSpPr>
          <p:nvPr>
            <p:ph type="title"/>
          </p:nvPr>
        </p:nvSpPr>
        <p:spPr>
          <a:xfrm>
            <a:off x="761999" y="35922"/>
            <a:ext cx="10668000" cy="1112837"/>
          </a:xfrm>
        </p:spPr>
        <p:txBody>
          <a:bodyPr anchor="b">
            <a:normAutofit/>
          </a:bodyPr>
          <a:lstStyle/>
          <a:p>
            <a:pPr algn="ctr"/>
            <a:r>
              <a:rPr lang="tr-TR"/>
              <a:t>Unser Analysezweck:</a:t>
            </a:r>
          </a:p>
        </p:txBody>
      </p:sp>
    </p:spTree>
    <p:extLst>
      <p:ext uri="{BB962C8B-B14F-4D97-AF65-F5344CB8AC3E}">
        <p14:creationId xmlns:p14="http://schemas.microsoft.com/office/powerpoint/2010/main" val="160760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Başlık 1">
            <a:extLst>
              <a:ext uri="{FF2B5EF4-FFF2-40B4-BE49-F238E27FC236}">
                <a16:creationId xmlns:a16="http://schemas.microsoft.com/office/drawing/2014/main" id="{17DF619D-A39F-43CA-9DD2-51DBDDC8D8E7}"/>
              </a:ext>
            </a:extLst>
          </p:cNvPr>
          <p:cNvSpPr>
            <a:spLocks noGrp="1"/>
          </p:cNvSpPr>
          <p:nvPr>
            <p:ph type="title"/>
          </p:nvPr>
        </p:nvSpPr>
        <p:spPr>
          <a:xfrm>
            <a:off x="762000" y="-108520"/>
            <a:ext cx="10668000" cy="1112837"/>
          </a:xfrm>
        </p:spPr>
        <p:txBody>
          <a:bodyPr anchor="b">
            <a:normAutofit/>
          </a:bodyPr>
          <a:lstStyle/>
          <a:p>
            <a:pPr algn="ctr"/>
            <a:r>
              <a:rPr lang="tr-TR"/>
              <a:t>Unser Analysezweck:</a:t>
            </a:r>
          </a:p>
        </p:txBody>
      </p:sp>
      <p:sp>
        <p:nvSpPr>
          <p:cNvPr id="7" name="İçerik Yer Tutucusu 6">
            <a:extLst>
              <a:ext uri="{FF2B5EF4-FFF2-40B4-BE49-F238E27FC236}">
                <a16:creationId xmlns:a16="http://schemas.microsoft.com/office/drawing/2014/main" id="{5CF99E57-9584-4A08-88D8-A0CD1D4111A9}"/>
              </a:ext>
            </a:extLst>
          </p:cNvPr>
          <p:cNvSpPr>
            <a:spLocks noGrp="1"/>
          </p:cNvSpPr>
          <p:nvPr>
            <p:ph idx="1"/>
          </p:nvPr>
        </p:nvSpPr>
        <p:spPr>
          <a:xfrm>
            <a:off x="0" y="1958423"/>
            <a:ext cx="11844997" cy="5008097"/>
          </a:xfrm>
        </p:spPr>
        <p:txBody>
          <a:bodyPr>
            <a:normAutofit/>
          </a:bodyPr>
          <a:lstStyle/>
          <a:p>
            <a:r>
              <a:rPr lang="tr-TR"/>
              <a:t>RANDOM FOREST: Unter Verwendung der 14 unabhängigen Attribute, die im Datensatz vorhanden sind, wird vom Random-Forest-Modell der Status, einen Job zu haben oder nicht zu haben, vorhergesagt.Das Ergebnis der Wirkung der unabhängigen Variablen auf die abhängige Variable wird als platziert oder in den Job platziert klassifiziert.Mit Hilfe der unabhängigen Variablen im Datensatz können Dutzende von Entscheidungsbäumen erstellt und diese Entscheidungsbäume trainiert werden.Anstatt von einem einzigen Entscheidungsbaum abhängig zu sein, werden viele Entscheidungsbäume erstellt und genauere Vorhersagen können gemacht werden.Im Datensatz wurden sechzig Prozent der Schüler zum Trainieren des Algorithmus getrennt, während vierzig Prozent zum Testen aufgeteilt wurden.Nach dem Training kann eine Schätzung an den Testdaten durchgeführt werden. Eine hohe Genauigkeitsrate kann erreicht werden, indem die aus den Testdaten erhaltenen Werte und die vorhergesagten Werte verglichen werden.</a:t>
            </a:r>
          </a:p>
          <a:p>
            <a:endParaRPr lang="tr-TR"/>
          </a:p>
        </p:txBody>
      </p:sp>
    </p:spTree>
    <p:extLst>
      <p:ext uri="{BB962C8B-B14F-4D97-AF65-F5344CB8AC3E}">
        <p14:creationId xmlns:p14="http://schemas.microsoft.com/office/powerpoint/2010/main" val="279469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Başlık 1">
            <a:extLst>
              <a:ext uri="{FF2B5EF4-FFF2-40B4-BE49-F238E27FC236}">
                <a16:creationId xmlns:a16="http://schemas.microsoft.com/office/drawing/2014/main" id="{B740EE20-8AE1-4000-8F79-643129C357E2}"/>
              </a:ext>
            </a:extLst>
          </p:cNvPr>
          <p:cNvSpPr>
            <a:spLocks noGrp="1"/>
          </p:cNvSpPr>
          <p:nvPr>
            <p:ph type="title"/>
          </p:nvPr>
        </p:nvSpPr>
        <p:spPr>
          <a:xfrm>
            <a:off x="3193366" y="145802"/>
            <a:ext cx="8236634" cy="897775"/>
          </a:xfrm>
        </p:spPr>
        <p:txBody>
          <a:bodyPr>
            <a:normAutofit fontScale="90000"/>
          </a:bodyPr>
          <a:lstStyle/>
          <a:p>
            <a:r>
              <a:rPr lang="tr-TR" sz="5400">
                <a:latin typeface="+mj-lt"/>
              </a:rPr>
              <a:t>Campus RecruItment</a:t>
            </a:r>
            <a:br>
              <a:rPr lang="tr-TR" sz="5400">
                <a:latin typeface="+mj-lt"/>
              </a:rPr>
            </a:br>
            <a:endParaRPr lang="tr-TR"/>
          </a:p>
        </p:txBody>
      </p:sp>
      <p:sp>
        <p:nvSpPr>
          <p:cNvPr id="13" name="Metin kutusu 12">
            <a:extLst>
              <a:ext uri="{FF2B5EF4-FFF2-40B4-BE49-F238E27FC236}">
                <a16:creationId xmlns:a16="http://schemas.microsoft.com/office/drawing/2014/main" id="{6287D578-CF2C-44B3-9C56-A1649151EFCB}"/>
              </a:ext>
            </a:extLst>
          </p:cNvPr>
          <p:cNvSpPr txBox="1"/>
          <p:nvPr/>
        </p:nvSpPr>
        <p:spPr>
          <a:xfrm>
            <a:off x="0" y="1185862"/>
            <a:ext cx="6410826" cy="400110"/>
          </a:xfrm>
          <a:prstGeom prst="rect">
            <a:avLst/>
          </a:prstGeom>
          <a:noFill/>
        </p:spPr>
        <p:txBody>
          <a:bodyPr wrap="square" rtlCol="0">
            <a:spAutoFit/>
          </a:bodyPr>
          <a:lstStyle/>
          <a:p>
            <a:r>
              <a:rPr lang="tr-TR" sz="2000" b="1"/>
              <a:t>DATASET:</a:t>
            </a:r>
          </a:p>
        </p:txBody>
      </p:sp>
      <p:pic>
        <p:nvPicPr>
          <p:cNvPr id="3" name="Resim 2" descr="tablo içeren bir resim&#10;&#10;Açıklama otomatik olarak oluşturuldu">
            <a:extLst>
              <a:ext uri="{FF2B5EF4-FFF2-40B4-BE49-F238E27FC236}">
                <a16:creationId xmlns:a16="http://schemas.microsoft.com/office/drawing/2014/main" id="{628EA035-DE45-4E87-A10E-1D02BE374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296" y="1106963"/>
            <a:ext cx="8833066" cy="3705217"/>
          </a:xfrm>
          <a:prstGeom prst="rect">
            <a:avLst/>
          </a:prstGeom>
        </p:spPr>
      </p:pic>
      <p:sp>
        <p:nvSpPr>
          <p:cNvPr id="9" name="Metin kutusu 8">
            <a:extLst>
              <a:ext uri="{FF2B5EF4-FFF2-40B4-BE49-F238E27FC236}">
                <a16:creationId xmlns:a16="http://schemas.microsoft.com/office/drawing/2014/main" id="{9461A685-01AC-4A0D-A8D0-6634C94D18E0}"/>
              </a:ext>
            </a:extLst>
          </p:cNvPr>
          <p:cNvSpPr txBox="1"/>
          <p:nvPr/>
        </p:nvSpPr>
        <p:spPr>
          <a:xfrm>
            <a:off x="1" y="4891079"/>
            <a:ext cx="12191999" cy="1200329"/>
          </a:xfrm>
          <a:prstGeom prst="rect">
            <a:avLst/>
          </a:prstGeom>
          <a:noFill/>
        </p:spPr>
        <p:txBody>
          <a:bodyPr wrap="square">
            <a:spAutoFit/>
          </a:bodyPr>
          <a:lstStyle/>
          <a:p>
            <a:r>
              <a:rPr lang="tr-TR"/>
              <a:t>Der Datensatz enthält 215 Zeilen und 15 Spalten.Datensatz besteht aus Stellenvermittlungsdaten von Studenten auf dem Campus einer Universität in Indien.Der Erfolgsprozentsatz der Mittelschule, der Erfolgsprozentsatz der Oberstufe umfasst die Erfolgsquoten für Bachelor- und Masterstudium. Dazu gehört auch, ob die Schüler an der dem Zentrum angeschlossenen Schule studiert haben, ihr Geschlecht, ob sie über Berufserfahrung, ihre Fachgebiete und ihr Gehalt verfügen.</a:t>
            </a:r>
          </a:p>
        </p:txBody>
      </p:sp>
    </p:spTree>
    <p:extLst>
      <p:ext uri="{BB962C8B-B14F-4D97-AF65-F5344CB8AC3E}">
        <p14:creationId xmlns:p14="http://schemas.microsoft.com/office/powerpoint/2010/main" val="173298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0E958E4-6DAC-4CFF-A7A1-0D2D84AFF8DD}"/>
              </a:ext>
            </a:extLst>
          </p:cNvPr>
          <p:cNvSpPr>
            <a:spLocks noGrp="1"/>
          </p:cNvSpPr>
          <p:nvPr>
            <p:ph type="title"/>
          </p:nvPr>
        </p:nvSpPr>
        <p:spPr>
          <a:xfrm>
            <a:off x="761996" y="382385"/>
            <a:ext cx="10668004" cy="728963"/>
          </a:xfrm>
        </p:spPr>
        <p:txBody>
          <a:bodyPr anchor="b">
            <a:normAutofit fontScale="90000"/>
          </a:bodyPr>
          <a:lstStyle/>
          <a:p>
            <a:pPr algn="ctr"/>
            <a:r>
              <a:rPr lang="tr-TR" sz="4800">
                <a:latin typeface="+mj-lt"/>
              </a:rPr>
              <a:t>Campus RecruItment</a:t>
            </a:r>
            <a:endParaRPr lang="tr-T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descr="tablo içeren bir resim&#10;&#10;Açıklama otomatik olarak oluşturuldu">
            <a:extLst>
              <a:ext uri="{FF2B5EF4-FFF2-40B4-BE49-F238E27FC236}">
                <a16:creationId xmlns:a16="http://schemas.microsoft.com/office/drawing/2014/main" id="{822082DA-0EEB-41E4-94C1-12AC09A60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794" y="1172051"/>
            <a:ext cx="8398412" cy="5303564"/>
          </a:xfrm>
          <a:prstGeom prst="rect">
            <a:avLst/>
          </a:prstGeom>
        </p:spPr>
      </p:pic>
    </p:spTree>
    <p:extLst>
      <p:ext uri="{BB962C8B-B14F-4D97-AF65-F5344CB8AC3E}">
        <p14:creationId xmlns:p14="http://schemas.microsoft.com/office/powerpoint/2010/main" val="141870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Resim 2" descr="tablo içeren bir resim&#10;&#10;Açıklama otomatik olarak oluşturuldu">
            <a:extLst>
              <a:ext uri="{FF2B5EF4-FFF2-40B4-BE49-F238E27FC236}">
                <a16:creationId xmlns:a16="http://schemas.microsoft.com/office/drawing/2014/main" id="{ABCD3B8A-17AA-465D-84AD-0888F7F23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21" y="1717679"/>
            <a:ext cx="10726779" cy="3837389"/>
          </a:xfrm>
          <a:prstGeom prst="rect">
            <a:avLst/>
          </a:prstGeom>
        </p:spPr>
      </p:pic>
      <p:sp>
        <p:nvSpPr>
          <p:cNvPr id="9" name="Başlık 1">
            <a:extLst>
              <a:ext uri="{FF2B5EF4-FFF2-40B4-BE49-F238E27FC236}">
                <a16:creationId xmlns:a16="http://schemas.microsoft.com/office/drawing/2014/main" id="{FED0C7E3-57A0-4B06-8174-5DA31467DF02}"/>
              </a:ext>
            </a:extLst>
          </p:cNvPr>
          <p:cNvSpPr>
            <a:spLocks noGrp="1"/>
          </p:cNvSpPr>
          <p:nvPr>
            <p:ph type="title"/>
          </p:nvPr>
        </p:nvSpPr>
        <p:spPr>
          <a:xfrm>
            <a:off x="3193366" y="382385"/>
            <a:ext cx="8236634" cy="897775"/>
          </a:xfrm>
        </p:spPr>
        <p:txBody>
          <a:bodyPr>
            <a:normAutofit fontScale="90000"/>
          </a:bodyPr>
          <a:lstStyle/>
          <a:p>
            <a:r>
              <a:rPr lang="tr-TR" sz="5400">
                <a:latin typeface="+mj-lt"/>
              </a:rPr>
              <a:t>Campus RecruItment</a:t>
            </a:r>
            <a:br>
              <a:rPr lang="tr-TR" sz="5400">
                <a:latin typeface="+mj-lt"/>
              </a:rPr>
            </a:br>
            <a:endParaRPr lang="tr-TR"/>
          </a:p>
        </p:txBody>
      </p:sp>
    </p:spTree>
    <p:extLst>
      <p:ext uri="{BB962C8B-B14F-4D97-AF65-F5344CB8AC3E}">
        <p14:creationId xmlns:p14="http://schemas.microsoft.com/office/powerpoint/2010/main" val="215949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çerik Yer Tutucusu 5">
            <a:extLst>
              <a:ext uri="{FF2B5EF4-FFF2-40B4-BE49-F238E27FC236}">
                <a16:creationId xmlns:a16="http://schemas.microsoft.com/office/drawing/2014/main" id="{477E1D8B-231E-4617-AF7A-3732615449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086" r="10720"/>
          <a:stretch/>
        </p:blipFill>
        <p:spPr>
          <a:xfrm>
            <a:off x="0" y="625645"/>
            <a:ext cx="5033856" cy="5381090"/>
          </a:xfrm>
        </p:spPr>
      </p:pic>
      <p:pic>
        <p:nvPicPr>
          <p:cNvPr id="12" name="Resim 11" descr="metin içeren bir resim&#10;&#10;Açıklama otomatik olarak oluşturuldu">
            <a:extLst>
              <a:ext uri="{FF2B5EF4-FFF2-40B4-BE49-F238E27FC236}">
                <a16:creationId xmlns:a16="http://schemas.microsoft.com/office/drawing/2014/main" id="{C3159324-9E43-4F91-95CA-27EFFB927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1485" y="1682733"/>
            <a:ext cx="7159724" cy="2980624"/>
          </a:xfrm>
          <a:prstGeom prst="rect">
            <a:avLst/>
          </a:prstGeom>
        </p:spPr>
      </p:pic>
      <p:sp>
        <p:nvSpPr>
          <p:cNvPr id="16" name="Başlık 1">
            <a:extLst>
              <a:ext uri="{FF2B5EF4-FFF2-40B4-BE49-F238E27FC236}">
                <a16:creationId xmlns:a16="http://schemas.microsoft.com/office/drawing/2014/main" id="{79F87D93-412C-430A-856C-52A97A5E0FDD}"/>
              </a:ext>
            </a:extLst>
          </p:cNvPr>
          <p:cNvSpPr>
            <a:spLocks noGrp="1"/>
          </p:cNvSpPr>
          <p:nvPr>
            <p:ph type="title"/>
          </p:nvPr>
        </p:nvSpPr>
        <p:spPr>
          <a:xfrm>
            <a:off x="5509846" y="392479"/>
            <a:ext cx="6682154" cy="897775"/>
          </a:xfrm>
        </p:spPr>
        <p:txBody>
          <a:bodyPr>
            <a:normAutofit fontScale="90000"/>
          </a:bodyPr>
          <a:lstStyle/>
          <a:p>
            <a:r>
              <a:rPr lang="tr-TR" sz="5400">
                <a:latin typeface="+mj-lt"/>
              </a:rPr>
              <a:t>Datenvısualısıerung</a:t>
            </a:r>
            <a:br>
              <a:rPr lang="tr-TR" sz="5400">
                <a:latin typeface="+mj-lt"/>
              </a:rPr>
            </a:br>
            <a:endParaRPr lang="tr-TR"/>
          </a:p>
        </p:txBody>
      </p:sp>
    </p:spTree>
    <p:extLst>
      <p:ext uri="{BB962C8B-B14F-4D97-AF65-F5344CB8AC3E}">
        <p14:creationId xmlns:p14="http://schemas.microsoft.com/office/powerpoint/2010/main" val="2971689578"/>
      </p:ext>
    </p:extLst>
  </p:cSld>
  <p:clrMapOvr>
    <a:masterClrMapping/>
  </p:clrMapOvr>
</p:sld>
</file>

<file path=ppt/theme/theme1.xml><?xml version="1.0" encoding="utf-8"?>
<a:theme xmlns:a="http://schemas.openxmlformats.org/drawingml/2006/main" name="Rozet">
  <a:themeElements>
    <a:clrScheme name="Rozet">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Rozet">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oze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E632AE1BA60EBB4EA2BEFC49FF158A4D" ma:contentTypeVersion="2" ma:contentTypeDescription="Yeni belge oluşturun." ma:contentTypeScope="" ma:versionID="e344eb35ec0d03c869cad07ddbd18f77">
  <xsd:schema xmlns:xsd="http://www.w3.org/2001/XMLSchema" xmlns:xs="http://www.w3.org/2001/XMLSchema" xmlns:p="http://schemas.microsoft.com/office/2006/metadata/properties" xmlns:ns3="9d745543-f315-46e2-8c1f-7793ab305b0c" targetNamespace="http://schemas.microsoft.com/office/2006/metadata/properties" ma:root="true" ma:fieldsID="f6cc710e58ba1872bd3d0d31e9cbb1b4" ns3:_="">
    <xsd:import namespace="9d745543-f315-46e2-8c1f-7793ab305b0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745543-f315-46e2-8c1f-7793ab305b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448111-3519-45B8-9935-A1B5A3C3FDD5}">
  <ds:schemaRefs>
    <ds:schemaRef ds:uri="http://purl.org/dc/terms/"/>
    <ds:schemaRef ds:uri="http://schemas.microsoft.com/office/2006/metadata/properties"/>
    <ds:schemaRef ds:uri="http://purl.org/dc/dcmitype/"/>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9d745543-f315-46e2-8c1f-7793ab305b0c"/>
  </ds:schemaRefs>
</ds:datastoreItem>
</file>

<file path=customXml/itemProps2.xml><?xml version="1.0" encoding="utf-8"?>
<ds:datastoreItem xmlns:ds="http://schemas.openxmlformats.org/officeDocument/2006/customXml" ds:itemID="{185FF6E6-BFCC-4C42-8505-5303CCF3FA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745543-f315-46e2-8c1f-7793ab305b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1EB71-4265-4B99-A708-3A9BACA912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TM10001106[[fn=Rozet]]</Template>
  <TotalTime>5052</TotalTime>
  <Words>690</Words>
  <Application>Microsoft Office PowerPoint</Application>
  <PresentationFormat>Geniş ekran</PresentationFormat>
  <Paragraphs>49</Paragraphs>
  <Slides>36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36</vt:i4>
      </vt:variant>
    </vt:vector>
  </HeadingPairs>
  <TitlesOfParts>
    <vt:vector size="42" baseType="lpstr">
      <vt:lpstr>Arial</vt:lpstr>
      <vt:lpstr>Avenir Next LT Pro</vt:lpstr>
      <vt:lpstr>Gill Sans MT</vt:lpstr>
      <vt:lpstr>Impact</vt:lpstr>
      <vt:lpstr>Times New Roman</vt:lpstr>
      <vt:lpstr>Rozet</vt:lpstr>
      <vt:lpstr>DatA MINING Und WISSENSENTDECKUNG - ChıSquare Analyse LOGISTIC REGRESSION RANDOM FOREST - (In Python programmıng language) (FINALPRÜFUNG)</vt:lpstr>
      <vt:lpstr>PowerPoint Sunusu</vt:lpstr>
      <vt:lpstr>Unser Analysezweck:</vt:lpstr>
      <vt:lpstr>Unser Analysezweck:</vt:lpstr>
      <vt:lpstr>Unser Analysezweck:</vt:lpstr>
      <vt:lpstr>Campus RecruItment </vt:lpstr>
      <vt:lpstr>Campus RecruItment</vt:lpstr>
      <vt:lpstr>Campus RecruItment </vt:lpstr>
      <vt:lpstr>Datenvısualısıerung </vt:lpstr>
      <vt:lpstr>Datenvısualısıerung </vt:lpstr>
      <vt:lpstr>Datenvısualısıerung </vt:lpstr>
      <vt:lpstr>Datenvısualısıerung </vt:lpstr>
      <vt:lpstr>Datenvısualısıerung </vt:lpstr>
      <vt:lpstr>Datenvısualısıerung </vt:lpstr>
      <vt:lpstr>Datenvısualısıerung </vt:lpstr>
      <vt:lpstr>Datenvısualısıerung </vt:lpstr>
      <vt:lpstr>Datenvısualısıerung </vt:lpstr>
      <vt:lpstr>Datenvısualısıerung </vt:lpstr>
      <vt:lpstr>Datenvısualısıerung </vt:lpstr>
      <vt:lpstr>Installatıon der benötıgten Pakete</vt:lpstr>
      <vt:lpstr>Data reading UND Datensatzüberprüfung</vt:lpstr>
      <vt:lpstr>Datensatzüberprüfung</vt:lpstr>
      <vt:lpstr>DATA PREProcessıng</vt:lpstr>
      <vt:lpstr>DATA PREProcessıng</vt:lpstr>
      <vt:lpstr>Exploratıve Datenanalyse</vt:lpstr>
      <vt:lpstr>CHI-QUADRAT Analyse</vt:lpstr>
      <vt:lpstr>PowerPoint Sunusu</vt:lpstr>
      <vt:lpstr>PowerPoint Sunusu</vt:lpstr>
      <vt:lpstr>PowerPoint Sunusu</vt:lpstr>
      <vt:lpstr>Logıstısche REGRESSION</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Und WISSENSENTDECKUNG - Normal Verteılung und Unabhängiger Stıchproben t-Test</dc:title>
  <dc:creator>Ulaş Naki  Turan</dc:creator>
  <cp:lastModifiedBy>Ulaş Naki  Turan</cp:lastModifiedBy>
  <cp:revision>32</cp:revision>
  <dcterms:created xsi:type="dcterms:W3CDTF">2021-08-09T16:06:52Z</dcterms:created>
  <dcterms:modified xsi:type="dcterms:W3CDTF">2021-09-22T02:10:23Z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0x010100E632AE1BA60EBB4EA2BEFC49FF158A4D</vt:lpwstr>
  </property>
</Properties>
</file>