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565" r:id="rId3"/>
    <p:sldId id="327" r:id="rId4"/>
    <p:sldId id="329" r:id="rId5"/>
    <p:sldId id="330" r:id="rId6"/>
    <p:sldId id="328" r:id="rId7"/>
    <p:sldId id="257" r:id="rId8"/>
    <p:sldId id="258" r:id="rId9"/>
    <p:sldId id="331" r:id="rId10"/>
    <p:sldId id="585" r:id="rId11"/>
    <p:sldId id="469" r:id="rId12"/>
    <p:sldId id="566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623" r:id="rId49"/>
    <p:sldId id="624" r:id="rId50"/>
    <p:sldId id="625" r:id="rId51"/>
    <p:sldId id="626" r:id="rId52"/>
    <p:sldId id="468" r:id="rId53"/>
    <p:sldId id="637" r:id="rId54"/>
    <p:sldId id="639" r:id="rId55"/>
    <p:sldId id="577" r:id="rId56"/>
    <p:sldId id="635" r:id="rId57"/>
    <p:sldId id="636" r:id="rId58"/>
    <p:sldId id="640" r:id="rId59"/>
    <p:sldId id="641" r:id="rId60"/>
    <p:sldId id="642" r:id="rId61"/>
    <p:sldId id="643" r:id="rId62"/>
    <p:sldId id="644" r:id="rId63"/>
    <p:sldId id="645" r:id="rId64"/>
    <p:sldId id="646" r:id="rId65"/>
    <p:sldId id="647" r:id="rId66"/>
    <p:sldId id="648" r:id="rId67"/>
    <p:sldId id="649" r:id="rId68"/>
    <p:sldId id="650" r:id="rId69"/>
    <p:sldId id="651" r:id="rId70"/>
    <p:sldId id="652" r:id="rId71"/>
    <p:sldId id="653" r:id="rId72"/>
    <p:sldId id="654" r:id="rId73"/>
    <p:sldId id="655" r:id="rId74"/>
    <p:sldId id="656" r:id="rId75"/>
    <p:sldId id="657" r:id="rId76"/>
    <p:sldId id="658" r:id="rId77"/>
    <p:sldId id="659" r:id="rId78"/>
    <p:sldId id="660" r:id="rId79"/>
    <p:sldId id="661" r:id="rId80"/>
    <p:sldId id="662" r:id="rId81"/>
    <p:sldId id="664" r:id="rId82"/>
    <p:sldId id="663" r:id="rId83"/>
    <p:sldId id="665" r:id="rId84"/>
    <p:sldId id="666" r:id="rId85"/>
    <p:sldId id="667" r:id="rId86"/>
    <p:sldId id="668" r:id="rId87"/>
    <p:sldId id="669" r:id="rId88"/>
    <p:sldId id="670" r:id="rId89"/>
    <p:sldId id="671" r:id="rId90"/>
    <p:sldId id="672" r:id="rId91"/>
    <p:sldId id="673" r:id="rId92"/>
    <p:sldId id="675" r:id="rId93"/>
    <p:sldId id="674" r:id="rId94"/>
    <p:sldId id="677" r:id="rId95"/>
    <p:sldId id="678" r:id="rId96"/>
    <p:sldId id="679" r:id="rId97"/>
    <p:sldId id="680" r:id="rId98"/>
    <p:sldId id="681" r:id="rId99"/>
    <p:sldId id="682" r:id="rId100"/>
    <p:sldId id="683" r:id="rId101"/>
    <p:sldId id="684" r:id="rId102"/>
    <p:sldId id="685" r:id="rId103"/>
    <p:sldId id="627" r:id="rId104"/>
    <p:sldId id="687" r:id="rId105"/>
    <p:sldId id="688" r:id="rId106"/>
    <p:sldId id="689" r:id="rId107"/>
    <p:sldId id="690" r:id="rId108"/>
    <p:sldId id="691" r:id="rId109"/>
    <p:sldId id="692" r:id="rId110"/>
    <p:sldId id="693" r:id="rId111"/>
    <p:sldId id="694" r:id="rId112"/>
    <p:sldId id="695" r:id="rId113"/>
    <p:sldId id="696" r:id="rId114"/>
    <p:sldId id="697" r:id="rId115"/>
    <p:sldId id="698" r:id="rId116"/>
    <p:sldId id="699" r:id="rId117"/>
    <p:sldId id="700" r:id="rId118"/>
    <p:sldId id="701" r:id="rId119"/>
    <p:sldId id="702" r:id="rId120"/>
    <p:sldId id="703" r:id="rId121"/>
    <p:sldId id="704" r:id="rId122"/>
    <p:sldId id="686" r:id="rId123"/>
    <p:sldId id="706" r:id="rId124"/>
    <p:sldId id="708" r:id="rId125"/>
    <p:sldId id="707" r:id="rId126"/>
    <p:sldId id="709" r:id="rId127"/>
    <p:sldId id="710" r:id="rId128"/>
    <p:sldId id="711" r:id="rId129"/>
    <p:sldId id="712" r:id="rId130"/>
    <p:sldId id="713" r:id="rId131"/>
    <p:sldId id="714" r:id="rId132"/>
    <p:sldId id="715" r:id="rId133"/>
    <p:sldId id="716" r:id="rId134"/>
    <p:sldId id="717" r:id="rId135"/>
    <p:sldId id="718" r:id="rId136"/>
    <p:sldId id="719" r:id="rId137"/>
    <p:sldId id="720" r:id="rId138"/>
    <p:sldId id="721" r:id="rId139"/>
    <p:sldId id="722" r:id="rId140"/>
    <p:sldId id="723" r:id="rId141"/>
    <p:sldId id="724" r:id="rId142"/>
    <p:sldId id="725" r:id="rId143"/>
    <p:sldId id="726" r:id="rId144"/>
    <p:sldId id="727" r:id="rId145"/>
    <p:sldId id="728" r:id="rId146"/>
    <p:sldId id="729" r:id="rId147"/>
    <p:sldId id="730" r:id="rId148"/>
    <p:sldId id="731" r:id="rId149"/>
    <p:sldId id="732" r:id="rId150"/>
    <p:sldId id="733" r:id="rId151"/>
    <p:sldId id="734" r:id="rId152"/>
    <p:sldId id="735" r:id="rId153"/>
    <p:sldId id="736" r:id="rId154"/>
    <p:sldId id="737" r:id="rId155"/>
    <p:sldId id="738" r:id="rId156"/>
    <p:sldId id="739" r:id="rId157"/>
    <p:sldId id="705" r:id="rId1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commentAuthors" Target="commentAuthor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4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08.png"/><Relationship Id="rId4" Type="http://schemas.openxmlformats.org/officeDocument/2006/relationships/image" Target="../media/image21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08.png"/><Relationship Id="rId4" Type="http://schemas.openxmlformats.org/officeDocument/2006/relationships/image" Target="../media/image21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7" Type="http://schemas.openxmlformats.org/officeDocument/2006/relationships/image" Target="../media/image219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4.png"/><Relationship Id="rId4" Type="http://schemas.openxmlformats.org/officeDocument/2006/relationships/image" Target="../media/image223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5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7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1.png"/><Relationship Id="rId4" Type="http://schemas.openxmlformats.org/officeDocument/2006/relationships/image" Target="../media/image230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7" Type="http://schemas.openxmlformats.org/officeDocument/2006/relationships/image" Target="../media/image252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50.png"/><Relationship Id="rId4" Type="http://schemas.openxmlformats.org/officeDocument/2006/relationships/image" Target="../media/image249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5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5" Type="http://schemas.openxmlformats.org/officeDocument/2006/relationships/image" Target="../media/image260.png"/><Relationship Id="rId10" Type="http://schemas.openxmlformats.org/officeDocument/2006/relationships/image" Target="../media/image265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6.png"/><Relationship Id="rId5" Type="http://schemas.openxmlformats.org/officeDocument/2006/relationships/image" Target="../media/image275.png"/><Relationship Id="rId4" Type="http://schemas.openxmlformats.org/officeDocument/2006/relationships/image" Target="../media/image274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9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3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7" Type="http://schemas.openxmlformats.org/officeDocument/2006/relationships/image" Target="../media/image299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5" Type="http://schemas.openxmlformats.org/officeDocument/2006/relationships/image" Target="../media/image297.png"/><Relationship Id="rId4" Type="http://schemas.openxmlformats.org/officeDocument/2006/relationships/image" Target="../media/image29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7" Type="http://schemas.openxmlformats.org/officeDocument/2006/relationships/image" Target="../media/image30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5" Type="http://schemas.openxmlformats.org/officeDocument/2006/relationships/image" Target="../media/image303.png"/><Relationship Id="rId4" Type="http://schemas.openxmlformats.org/officeDocument/2006/relationships/image" Target="../media/image302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png"/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9.png"/><Relationship Id="rId4" Type="http://schemas.openxmlformats.org/officeDocument/2006/relationships/image" Target="../media/image308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5.png"/><Relationship Id="rId5" Type="http://schemas.openxmlformats.org/officeDocument/2006/relationships/image" Target="../media/image314.png"/><Relationship Id="rId4" Type="http://schemas.openxmlformats.org/officeDocument/2006/relationships/image" Target="../media/image313.pn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8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1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9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237509"/>
            <a:ext cx="8825658" cy="2126673"/>
          </a:xfrm>
        </p:spPr>
        <p:txBody>
          <a:bodyPr/>
          <a:lstStyle/>
          <a:p>
            <a:r>
              <a:rPr lang="en-US" sz="6600" dirty="0" smtClean="0"/>
              <a:t>ELECTRONICA II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RANGEL ALVARADO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Herramientas de Productividad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2342" y="1853248"/>
            <a:ext cx="8402585" cy="4425154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Administración de Proyecto</a:t>
            </a:r>
          </a:p>
          <a:p>
            <a:pPr lvl="1"/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MS Project</a:t>
            </a:r>
          </a:p>
          <a:p>
            <a:pPr lvl="1"/>
            <a:r>
              <a:rPr lang="es-PA" dirty="0" smtClean="0">
                <a:solidFill>
                  <a:schemeClr val="tx1">
                    <a:lumMod val="95000"/>
                  </a:schemeClr>
                </a:solidFill>
              </a:rPr>
              <a:t>Jira</a:t>
            </a:r>
          </a:p>
          <a:p>
            <a:r>
              <a:rPr lang="es-PA" b="1" i="1" dirty="0" smtClean="0">
                <a:solidFill>
                  <a:schemeClr val="tx1">
                    <a:lumMod val="95000"/>
                  </a:schemeClr>
                </a:solidFill>
              </a:rPr>
              <a:t>Repositorio de Código</a:t>
            </a:r>
          </a:p>
          <a:p>
            <a:pPr lvl="1"/>
            <a:r>
              <a:rPr lang="es-PA" b="1" i="1" dirty="0" err="1" smtClean="0">
                <a:solidFill>
                  <a:schemeClr val="tx1">
                    <a:lumMod val="95000"/>
                  </a:schemeClr>
                </a:solidFill>
              </a:rPr>
              <a:t>Github</a:t>
            </a:r>
            <a:endParaRPr lang="es-PA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Gitlab</a:t>
            </a:r>
            <a:endParaRPr lang="es-PA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Bitbucket</a:t>
            </a:r>
            <a:endParaRPr lang="es-PA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A" b="1" i="1" dirty="0" smtClean="0">
                <a:solidFill>
                  <a:schemeClr val="tx1">
                    <a:lumMod val="95000"/>
                  </a:schemeClr>
                </a:solidFill>
              </a:rPr>
              <a:t>Comunicación</a:t>
            </a:r>
          </a:p>
          <a:p>
            <a:pPr lvl="1"/>
            <a:r>
              <a:rPr lang="es-PA" b="1" i="1" dirty="0" err="1" smtClean="0">
                <a:solidFill>
                  <a:schemeClr val="tx1">
                    <a:lumMod val="95000"/>
                  </a:schemeClr>
                </a:solidFill>
              </a:rPr>
              <a:t>Slack</a:t>
            </a:r>
            <a:endParaRPr lang="es-PA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Telegram</a:t>
            </a:r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5206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Polarización de Entradas y Offset de Corriente son el segundo problema de los </a:t>
            </a:r>
            <a:r>
              <a:rPr lang="es-PA" dirty="0" err="1" smtClean="0"/>
              <a:t>opamps</a:t>
            </a:r>
            <a:endParaRPr lang="es-PA" dirty="0" smtClean="0"/>
          </a:p>
          <a:p>
            <a:r>
              <a:rPr lang="es-PA" dirty="0" smtClean="0"/>
              <a:t>Estas dos corrientes provienen de las dos terminales</a:t>
            </a:r>
          </a:p>
          <a:p>
            <a:r>
              <a:rPr lang="es-PA" dirty="0" smtClean="0"/>
              <a:t>Corriente de Entrada de Polarización</a:t>
            </a:r>
          </a:p>
          <a:p>
            <a:r>
              <a:rPr lang="es-PA" dirty="0" smtClean="0"/>
              <a:t>Corriente de Offset</a:t>
            </a:r>
          </a:p>
          <a:p>
            <a:r>
              <a:rPr lang="es-PA" dirty="0" smtClean="0"/>
              <a:t>Valores típicos son de 100nA y 10nA</a:t>
            </a:r>
          </a:p>
          <a:p>
            <a:r>
              <a:rPr lang="es-PA" dirty="0" smtClean="0"/>
              <a:t>El voltaje de salida está representado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17" y="2117367"/>
            <a:ext cx="1103219" cy="61465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862" y="2587399"/>
            <a:ext cx="1409700" cy="4953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698" y="1740932"/>
            <a:ext cx="2421564" cy="225044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901" y="2281638"/>
            <a:ext cx="3116203" cy="20383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9" y="3991379"/>
            <a:ext cx="1714500" cy="6572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146" y="3899647"/>
            <a:ext cx="4287887" cy="28996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641" y="4495939"/>
            <a:ext cx="3133725" cy="5715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2641" y="5116121"/>
            <a:ext cx="2543175" cy="4667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2641" y="5702550"/>
            <a:ext cx="2438400" cy="73342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539" y="4857085"/>
            <a:ext cx="1114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Un mejor acople para eliminar estos efectos se hace a continuación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87" y="1896280"/>
            <a:ext cx="3600450" cy="2266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69" y="1767692"/>
            <a:ext cx="3524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Efecto de Vos e </a:t>
            </a:r>
            <a:r>
              <a:rPr lang="es-PA" dirty="0" err="1" smtClean="0"/>
              <a:t>Ios</a:t>
            </a:r>
            <a:endParaRPr lang="es-PA" dirty="0" smtClean="0"/>
          </a:p>
          <a:p>
            <a:r>
              <a:rPr lang="es-PA" dirty="0" smtClean="0"/>
              <a:t>Para ver el efecto de Vos cortocircuitamos a GND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Sin embargo esta solución tiene problema de saturación</a:t>
            </a:r>
          </a:p>
          <a:p>
            <a:r>
              <a:rPr lang="es-PA" dirty="0" smtClean="0"/>
              <a:t>Observe que en el </a:t>
            </a:r>
            <a:r>
              <a:rPr lang="es-PA" dirty="0" err="1" smtClean="0"/>
              <a:t>circuto</a:t>
            </a:r>
            <a:r>
              <a:rPr lang="es-PA" dirty="0" smtClean="0"/>
              <a:t> siguiente </a:t>
            </a:r>
            <a:r>
              <a:rPr lang="es-PA" dirty="0" err="1" smtClean="0"/>
              <a:t>Vo</a:t>
            </a:r>
            <a:r>
              <a:rPr lang="es-PA" dirty="0" smtClean="0"/>
              <a:t> tiene el problema que siempre llega a saturarse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90" y="1065714"/>
            <a:ext cx="4304471" cy="19424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74" y="2331890"/>
            <a:ext cx="1600200" cy="676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763" y="4004959"/>
            <a:ext cx="5219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2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23806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Efectos de Ganancia de Lazo Abierto Finita y Ancho de Banda en el desempeño del circuito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La ganancia del amplificador es finita</a:t>
            </a:r>
          </a:p>
          <a:p>
            <a:r>
              <a:rPr lang="es-PA" dirty="0" smtClean="0"/>
              <a:t>Decrece con la frecuencia</a:t>
            </a:r>
          </a:p>
          <a:p>
            <a:r>
              <a:rPr lang="es-PA" dirty="0" smtClean="0"/>
              <a:t>Debajo podemos ver una curva característica de frecuencia del UA741</a:t>
            </a:r>
          </a:p>
          <a:p>
            <a:r>
              <a:rPr lang="es-PA" dirty="0" smtClean="0"/>
              <a:t>Estable debajo de 10Hz</a:t>
            </a:r>
          </a:p>
          <a:p>
            <a:r>
              <a:rPr lang="es-PA" dirty="0" smtClean="0"/>
              <a:t>Decrece a 20db/década</a:t>
            </a:r>
          </a:p>
          <a:p>
            <a:r>
              <a:rPr lang="es-PA" dirty="0" smtClean="0"/>
              <a:t>Usualmente el </a:t>
            </a:r>
            <a:r>
              <a:rPr lang="es-PA" dirty="0" err="1" smtClean="0"/>
              <a:t>opamp</a:t>
            </a:r>
            <a:r>
              <a:rPr lang="es-PA" dirty="0" smtClean="0"/>
              <a:t> tiene una…</a:t>
            </a:r>
          </a:p>
          <a:p>
            <a:r>
              <a:rPr lang="es-PA" dirty="0" smtClean="0"/>
              <a:t>… capacitancia interna (LPF en STC)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A0 = ganancia</a:t>
            </a:r>
          </a:p>
          <a:p>
            <a:r>
              <a:rPr lang="es-PA" dirty="0" err="1" smtClean="0"/>
              <a:t>wb</a:t>
            </a:r>
            <a:r>
              <a:rPr lang="es-PA" dirty="0" smtClean="0"/>
              <a:t> = 2</a:t>
            </a:r>
            <a:r>
              <a:rPr lang="es-PA" dirty="0" smtClean="0">
                <a:sym typeface="Symbol" panose="05050102010706020507" pitchFamily="18" charset="2"/>
              </a:rPr>
              <a:t>  x 10 rad/s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 w &gt;&gt;&gt; </a:t>
            </a:r>
            <a:r>
              <a:rPr lang="es-PA" dirty="0" err="1" smtClean="0">
                <a:sym typeface="Symbol" panose="05050102010706020507" pitchFamily="18" charset="2"/>
              </a:rPr>
              <a:t>wb</a:t>
            </a:r>
            <a:r>
              <a:rPr lang="es-PA" dirty="0" smtClean="0">
                <a:sym typeface="Symbol" panose="05050102010706020507" pitchFamily="18" charset="2"/>
              </a:rPr>
              <a:t> se puede aproximar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884" y="2987414"/>
            <a:ext cx="5569666" cy="37356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4" y="4382451"/>
            <a:ext cx="1678189" cy="7090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480" y="4368163"/>
            <a:ext cx="1940501" cy="72338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694" y="5756565"/>
            <a:ext cx="1665190" cy="6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Efectos de Ganancia de Lazo Abierto Finita y Ancho de Banda en el desempeño del circuito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Al final esta ecuación queda                        donde                      que es la ganancia a 0 dB </a:t>
            </a:r>
          </a:p>
          <a:p>
            <a:r>
              <a:rPr lang="es-PA" dirty="0" smtClean="0"/>
              <a:t>La ganancia de banda unitaria esta dada por</a:t>
            </a:r>
          </a:p>
          <a:p>
            <a:r>
              <a:rPr lang="es-PA" dirty="0" smtClean="0"/>
              <a:t>Note que como quedamos anteriormente para w &gt;&gt;&gt; </a:t>
            </a:r>
            <a:r>
              <a:rPr lang="es-PA" dirty="0" err="1" smtClean="0"/>
              <a:t>wb</a:t>
            </a:r>
            <a:endParaRPr lang="es-PA" dirty="0" smtClean="0"/>
          </a:p>
          <a:p>
            <a:r>
              <a:rPr lang="es-PA" dirty="0" err="1" smtClean="0"/>
              <a:t>fb</a:t>
            </a:r>
            <a:r>
              <a:rPr lang="es-PA" dirty="0" smtClean="0"/>
              <a:t> es el producto de ganancia de banda</a:t>
            </a:r>
          </a:p>
          <a:p>
            <a:r>
              <a:rPr lang="es-PA" dirty="0" smtClean="0"/>
              <a:t>La magnitud de ganancia es 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A estos modelos se les conoce como modelos…</a:t>
            </a:r>
          </a:p>
          <a:p>
            <a:r>
              <a:rPr lang="es-PA" dirty="0" smtClean="0"/>
              <a:t>… de un polo</a:t>
            </a:r>
          </a:p>
          <a:p>
            <a:r>
              <a:rPr lang="es-PA" dirty="0" smtClean="0"/>
              <a:t>Este polo dominante controla el sistema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753" y="1454726"/>
            <a:ext cx="1404938" cy="6140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214" y="1522503"/>
            <a:ext cx="1236009" cy="4784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451" y="2029679"/>
            <a:ext cx="940913" cy="38333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187" y="2125650"/>
            <a:ext cx="1272632" cy="73894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514" y="3244448"/>
            <a:ext cx="1796911" cy="80800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888" y="3244447"/>
            <a:ext cx="5316374" cy="34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Efectos de Ganancia de Lazo Abierto Finita y Ancho de Banda en el desempeño del circuito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compensado internamente tiene una ganancia de lazo abierto de 106db y una ganancia unitaria de ancho de banda de 3MHz.  Encontrar</a:t>
            </a:r>
          </a:p>
          <a:p>
            <a:pPr lvl="1"/>
            <a:r>
              <a:rPr lang="es-PA" dirty="0" err="1" smtClean="0"/>
              <a:t>fb</a:t>
            </a:r>
            <a:endParaRPr lang="es-PA" dirty="0" smtClean="0"/>
          </a:p>
          <a:p>
            <a:pPr lvl="1"/>
            <a:r>
              <a:rPr lang="es-PA" dirty="0" smtClean="0"/>
              <a:t>Ganancia de lazo abierto en dB si </a:t>
            </a:r>
            <a:r>
              <a:rPr lang="es-PA" dirty="0" err="1" smtClean="0"/>
              <a:t>fb</a:t>
            </a:r>
            <a:r>
              <a:rPr lang="es-PA" dirty="0" smtClean="0"/>
              <a:t> es</a:t>
            </a:r>
          </a:p>
          <a:p>
            <a:pPr lvl="2"/>
            <a:r>
              <a:rPr lang="es-PA" dirty="0" smtClean="0"/>
              <a:t>300 Hz</a:t>
            </a:r>
          </a:p>
          <a:p>
            <a:pPr lvl="2"/>
            <a:r>
              <a:rPr lang="es-PA" dirty="0" smtClean="0"/>
              <a:t>3kHz</a:t>
            </a:r>
          </a:p>
          <a:p>
            <a:pPr lvl="2"/>
            <a:r>
              <a:rPr lang="es-PA" dirty="0" smtClean="0"/>
              <a:t>12kHz</a:t>
            </a:r>
          </a:p>
          <a:p>
            <a:pPr lvl="2"/>
            <a:r>
              <a:rPr lang="es-PA" dirty="0" smtClean="0"/>
              <a:t>60kHz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888" y="2287391"/>
            <a:ext cx="1404938" cy="6140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29" y="2320210"/>
            <a:ext cx="1236009" cy="47845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888" y="3244447"/>
            <a:ext cx="5316374" cy="34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Efectos de Ganancia de Lazo Abierto Finita y Ancho de Banda en el desempeño del circuito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compensado internamente tiene una ganancia de lazo abierto de 106db y una ganancia unitaria de ancho de banda de 3MHz.  Encontrar</a:t>
            </a:r>
          </a:p>
          <a:p>
            <a:pPr lvl="1"/>
            <a:r>
              <a:rPr lang="es-PA" dirty="0" err="1" smtClean="0"/>
              <a:t>fb</a:t>
            </a:r>
            <a:endParaRPr lang="es-PA" dirty="0" smtClean="0"/>
          </a:p>
          <a:p>
            <a:pPr lvl="1"/>
            <a:r>
              <a:rPr lang="es-PA" dirty="0" smtClean="0"/>
              <a:t>Ganancia de lazo abierto en dB si </a:t>
            </a:r>
            <a:r>
              <a:rPr lang="es-PA" dirty="0" err="1" smtClean="0"/>
              <a:t>fb</a:t>
            </a:r>
            <a:r>
              <a:rPr lang="es-PA" dirty="0" smtClean="0"/>
              <a:t> es</a:t>
            </a:r>
          </a:p>
          <a:p>
            <a:pPr lvl="2"/>
            <a:r>
              <a:rPr lang="es-PA" dirty="0" smtClean="0"/>
              <a:t>300 Hz</a:t>
            </a:r>
          </a:p>
          <a:p>
            <a:pPr lvl="2"/>
            <a:r>
              <a:rPr lang="es-PA" dirty="0" smtClean="0"/>
              <a:t>3kHz</a:t>
            </a:r>
          </a:p>
          <a:p>
            <a:pPr lvl="2"/>
            <a:r>
              <a:rPr lang="es-PA" dirty="0" smtClean="0"/>
              <a:t>12kHz</a:t>
            </a:r>
          </a:p>
          <a:p>
            <a:pPr lvl="2"/>
            <a:r>
              <a:rPr lang="es-PA" dirty="0" smtClean="0"/>
              <a:t>60kHz</a:t>
            </a:r>
          </a:p>
          <a:p>
            <a:pPr lvl="2"/>
            <a:endParaRPr lang="es-PA" dirty="0"/>
          </a:p>
          <a:p>
            <a:r>
              <a:rPr lang="es-PA" dirty="0" err="1" smtClean="0"/>
              <a:t>fb</a:t>
            </a:r>
            <a:r>
              <a:rPr lang="es-PA" dirty="0" smtClean="0"/>
              <a:t> = 15 Hz</a:t>
            </a:r>
          </a:p>
          <a:p>
            <a:r>
              <a:rPr lang="es-PA" dirty="0" smtClean="0"/>
              <a:t>80dB</a:t>
            </a:r>
          </a:p>
          <a:p>
            <a:r>
              <a:rPr lang="es-PA" dirty="0" smtClean="0"/>
              <a:t>60dB</a:t>
            </a:r>
          </a:p>
          <a:p>
            <a:r>
              <a:rPr lang="es-PA" dirty="0" smtClean="0"/>
              <a:t>48dB</a:t>
            </a:r>
          </a:p>
          <a:p>
            <a:r>
              <a:rPr lang="es-PA" dirty="0" smtClean="0"/>
              <a:t>34dB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888" y="2287391"/>
            <a:ext cx="1404938" cy="6140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29" y="2320210"/>
            <a:ext cx="1236009" cy="47845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888" y="3244447"/>
            <a:ext cx="5316374" cy="34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Analizaremos los efectos del </a:t>
            </a:r>
            <a:r>
              <a:rPr lang="es-PA" dirty="0" err="1" smtClean="0"/>
              <a:t>opamp</a:t>
            </a:r>
            <a:r>
              <a:rPr lang="es-PA" dirty="0" smtClean="0"/>
              <a:t> de lazo cerrado del inversor</a:t>
            </a:r>
          </a:p>
          <a:p>
            <a:r>
              <a:rPr lang="es-PA" dirty="0" smtClean="0"/>
              <a:t>Para el caso de este </a:t>
            </a:r>
            <a:r>
              <a:rPr lang="es-PA" dirty="0" err="1" smtClean="0"/>
              <a:t>amplifcador</a:t>
            </a:r>
            <a:r>
              <a:rPr lang="es-PA" dirty="0" smtClean="0"/>
              <a:t>                                  si sustituimos por</a:t>
            </a:r>
          </a:p>
          <a:p>
            <a:r>
              <a:rPr lang="es-PA" dirty="0" smtClean="0"/>
              <a:t>Tenemos 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Y para A0 &gt;&gt;&gt; (1 + R2/R1)</a:t>
            </a:r>
          </a:p>
          <a:p>
            <a:endParaRPr lang="es-PA" dirty="0"/>
          </a:p>
          <a:p>
            <a:r>
              <a:rPr lang="es-PA" dirty="0" smtClean="0"/>
              <a:t>Que es la misma forma de un filtro paso bajo con STC (1 constante de tiempo)</a:t>
            </a:r>
          </a:p>
          <a:p>
            <a:r>
              <a:rPr lang="es-PA" dirty="0" smtClean="0"/>
              <a:t>La frecuencia a 3dB 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371" y="1925056"/>
            <a:ext cx="2193750" cy="753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431" y="1925056"/>
            <a:ext cx="1323975" cy="6000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76" y="2792904"/>
            <a:ext cx="3706874" cy="99348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05" y="3892292"/>
            <a:ext cx="2518568" cy="9035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090" y="5403224"/>
            <a:ext cx="1690951" cy="6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Analizaremos los efectos del </a:t>
            </a:r>
            <a:r>
              <a:rPr lang="es-PA" dirty="0" err="1" smtClean="0"/>
              <a:t>opamp</a:t>
            </a:r>
            <a:r>
              <a:rPr lang="es-PA" dirty="0" smtClean="0"/>
              <a:t> de lazo cerrado del no inversor</a:t>
            </a:r>
          </a:p>
          <a:p>
            <a:r>
              <a:rPr lang="es-PA" dirty="0" smtClean="0"/>
              <a:t>Para el caso de este </a:t>
            </a:r>
            <a:r>
              <a:rPr lang="es-PA" dirty="0" err="1" smtClean="0"/>
              <a:t>amplifcador</a:t>
            </a:r>
            <a:r>
              <a:rPr lang="es-PA" dirty="0" smtClean="0"/>
              <a:t>                                  si sustituimos por</a:t>
            </a:r>
          </a:p>
          <a:p>
            <a:endParaRPr lang="es-PA" dirty="0" smtClean="0"/>
          </a:p>
          <a:p>
            <a:r>
              <a:rPr lang="es-PA" dirty="0" smtClean="0"/>
              <a:t>Tenemos que para A0 &gt;&gt;&gt; ( 1 + R2/R1) nos queda</a:t>
            </a:r>
          </a:p>
          <a:p>
            <a:endParaRPr lang="es-PA" dirty="0" smtClean="0"/>
          </a:p>
          <a:p>
            <a:r>
              <a:rPr lang="es-PA" dirty="0" smtClean="0"/>
              <a:t>Y la frecuencia a 3dB es la misma </a:t>
            </a:r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Considere un </a:t>
            </a:r>
            <a:r>
              <a:rPr lang="es-PA" dirty="0" err="1" smtClean="0"/>
              <a:t>op-amp</a:t>
            </a:r>
            <a:r>
              <a:rPr lang="es-PA" dirty="0" smtClean="0"/>
              <a:t> con ft = 1MHz.  Encuentre la frecuencia a 3dB del amplificador de lazo cerrado con ganancia nominal de 1000, 100, 10, 1, -1, -10, -100, -1000.  Dibuje la gráfica para frecuencias de 10 y -10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431" y="1925056"/>
            <a:ext cx="1323975" cy="600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66" y="1925056"/>
            <a:ext cx="2184415" cy="7923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861" y="2766789"/>
            <a:ext cx="2959039" cy="113709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266" y="3618136"/>
            <a:ext cx="1799638" cy="6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Tarjetas propuestas para el Curso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No existe tarjeta de curso</a:t>
            </a:r>
            <a:endParaRPr lang="es-PA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900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Considere un </a:t>
            </a:r>
            <a:r>
              <a:rPr lang="es-PA" dirty="0" err="1" smtClean="0"/>
              <a:t>op-amp</a:t>
            </a:r>
            <a:r>
              <a:rPr lang="es-PA" dirty="0" smtClean="0"/>
              <a:t> con ft = 1MHz.  Encuentre la frecuencia a 3dB del amplificador de lazo cerrado con ganancia nominal de 1000, 100, 10, 1, -1, -10, -100, -1000.  Dibuje la gráfica para frecuencias de 10 y -10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2733289"/>
            <a:ext cx="4809688" cy="28359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100" y="2324566"/>
            <a:ext cx="4578768" cy="208001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099" y="4594751"/>
            <a:ext cx="4561636" cy="21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compensado internamente tiene una ganancia de DC de lazo abierto de 10^6 V/V y una ganancia de lazo abierto de 40dB a 10kHz.</a:t>
            </a:r>
          </a:p>
          <a:p>
            <a:pPr lvl="1"/>
            <a:r>
              <a:rPr lang="es-PA" dirty="0" smtClean="0"/>
              <a:t>Estimar la frecuencia a 3dB</a:t>
            </a:r>
          </a:p>
          <a:p>
            <a:pPr lvl="1"/>
            <a:r>
              <a:rPr lang="es-PA" dirty="0" smtClean="0"/>
              <a:t>La frecuencia de ganancia unitaria</a:t>
            </a:r>
          </a:p>
          <a:p>
            <a:pPr lvl="1"/>
            <a:r>
              <a:rPr lang="es-PA" dirty="0" smtClean="0"/>
              <a:t>El producto de ganancia de ancho de banda</a:t>
            </a:r>
          </a:p>
          <a:p>
            <a:r>
              <a:rPr lang="es-PA" dirty="0" smtClean="0"/>
              <a:t>Un </a:t>
            </a:r>
            <a:r>
              <a:rPr lang="es-PA" dirty="0" err="1" smtClean="0"/>
              <a:t>op-amp</a:t>
            </a:r>
            <a:r>
              <a:rPr lang="es-PA" dirty="0" smtClean="0"/>
              <a:t> tiene 106dB de ganancia dc y un solo polo a ft = 2MHz que se utiliza para diseñar un </a:t>
            </a:r>
            <a:r>
              <a:rPr lang="es-PA" dirty="0" err="1" smtClean="0"/>
              <a:t>amplfiicador</a:t>
            </a:r>
            <a:r>
              <a:rPr lang="es-PA" dirty="0" smtClean="0"/>
              <a:t> no inversor con una ganancia nominal de 1000.  Encuentre la frecuencia a 3dB de lazo cerrado</a:t>
            </a:r>
          </a:p>
        </p:txBody>
      </p:sp>
    </p:spTree>
    <p:extLst>
      <p:ext uri="{BB962C8B-B14F-4D97-AF65-F5344CB8AC3E}">
        <p14:creationId xmlns:p14="http://schemas.microsoft.com/office/powerpoint/2010/main" val="28845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compensado internamente tiene una ganancia de DC de lazo abierto de 10^6 V/V y una ganancia de lazo abierto de 40dB a 10kHz.</a:t>
            </a:r>
          </a:p>
          <a:p>
            <a:pPr lvl="1"/>
            <a:r>
              <a:rPr lang="es-PA" dirty="0" smtClean="0"/>
              <a:t>Estimar la frecuencia a 3dB</a:t>
            </a:r>
          </a:p>
          <a:p>
            <a:pPr lvl="1"/>
            <a:r>
              <a:rPr lang="es-PA" dirty="0" smtClean="0"/>
              <a:t>La frecuencia de ganancia unitaria</a:t>
            </a:r>
          </a:p>
          <a:p>
            <a:pPr lvl="1"/>
            <a:r>
              <a:rPr lang="es-PA" dirty="0" smtClean="0"/>
              <a:t>El producto de ganancia de ancho de banda</a:t>
            </a:r>
          </a:p>
          <a:p>
            <a:r>
              <a:rPr lang="es-PA" dirty="0" smtClean="0"/>
              <a:t>1Hz, 1MHz, 1MHz, 60dB</a:t>
            </a:r>
            <a:endParaRPr lang="es-PA" dirty="0"/>
          </a:p>
          <a:p>
            <a:pPr lvl="1"/>
            <a:endParaRPr lang="es-PA" dirty="0" smtClean="0"/>
          </a:p>
          <a:p>
            <a:r>
              <a:rPr lang="es-PA" dirty="0" smtClean="0"/>
              <a:t>Un </a:t>
            </a:r>
            <a:r>
              <a:rPr lang="es-PA" dirty="0" err="1" smtClean="0"/>
              <a:t>op-amp</a:t>
            </a:r>
            <a:r>
              <a:rPr lang="es-PA" dirty="0" smtClean="0"/>
              <a:t> tiene 106dB de ganancia dc y un solo polo a ft = 2MHz que se utiliza para diseñar un </a:t>
            </a:r>
            <a:r>
              <a:rPr lang="es-PA" dirty="0" err="1" smtClean="0"/>
              <a:t>amplfiicador</a:t>
            </a:r>
            <a:r>
              <a:rPr lang="es-PA" dirty="0" smtClean="0"/>
              <a:t> no inversor con una ganancia nominal de 1000.  Encuentre la frecuencia a 3dB de lazo cerrado</a:t>
            </a:r>
          </a:p>
          <a:p>
            <a:r>
              <a:rPr lang="es-PA" dirty="0" smtClean="0"/>
              <a:t>20dB</a:t>
            </a:r>
          </a:p>
        </p:txBody>
      </p:sp>
    </p:spTree>
    <p:extLst>
      <p:ext uri="{BB962C8B-B14F-4D97-AF65-F5344CB8AC3E}">
        <p14:creationId xmlns:p14="http://schemas.microsoft.com/office/powerpoint/2010/main" val="24245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Operación de </a:t>
            </a:r>
            <a:r>
              <a:rPr lang="es-PA" sz="3500" dirty="0" err="1" smtClean="0"/>
              <a:t>Op-Amps</a:t>
            </a:r>
            <a:r>
              <a:rPr lang="es-PA" sz="3500" dirty="0" smtClean="0"/>
              <a:t> a larga señal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Voltaje de Saturación de Salida</a:t>
            </a:r>
          </a:p>
          <a:p>
            <a:r>
              <a:rPr lang="es-PA" dirty="0" smtClean="0"/>
              <a:t>Se saturan aproximadamente a +1V o -1V del voltaje de </a:t>
            </a:r>
            <a:r>
              <a:rPr lang="es-PA" dirty="0" err="1" smtClean="0"/>
              <a:t>de</a:t>
            </a:r>
            <a:r>
              <a:rPr lang="es-PA" dirty="0" smtClean="0"/>
              <a:t> alimentación</a:t>
            </a:r>
            <a:endParaRPr lang="es-PA" dirty="0"/>
          </a:p>
          <a:p>
            <a:r>
              <a:rPr lang="es-PA" dirty="0" smtClean="0"/>
              <a:t>Si tenemos un </a:t>
            </a:r>
            <a:r>
              <a:rPr lang="es-PA" dirty="0" err="1" smtClean="0"/>
              <a:t>opamp</a:t>
            </a:r>
            <a:r>
              <a:rPr lang="es-PA" dirty="0" smtClean="0"/>
              <a:t> con estas condiciones y una señal se debe mantener dentro de este rango para no perderla</a:t>
            </a:r>
          </a:p>
          <a:p>
            <a:endParaRPr lang="es-PA" dirty="0"/>
          </a:p>
          <a:p>
            <a:r>
              <a:rPr lang="es-PA" dirty="0" smtClean="0"/>
              <a:t>Límite del voltaje de salida</a:t>
            </a:r>
          </a:p>
          <a:p>
            <a:r>
              <a:rPr lang="es-PA" dirty="0" smtClean="0"/>
              <a:t>El UA741 tiene una corriente de diseño de salida máxima de +/-20mA, no más </a:t>
            </a:r>
          </a:p>
          <a:p>
            <a:r>
              <a:rPr lang="es-PA" dirty="0" smtClean="0"/>
              <a:t>Incluye la corriente en el circuito de </a:t>
            </a:r>
            <a:r>
              <a:rPr lang="es-PA" dirty="0" err="1" smtClean="0"/>
              <a:t>feedback</a:t>
            </a:r>
            <a:r>
              <a:rPr lang="es-PA" dirty="0" smtClean="0"/>
              <a:t> y la resistencia de carga</a:t>
            </a:r>
          </a:p>
          <a:p>
            <a:r>
              <a:rPr lang="es-PA" dirty="0" smtClean="0"/>
              <a:t>Se saturará al nivel de corriente máximo del </a:t>
            </a:r>
            <a:r>
              <a:rPr lang="es-PA" dirty="0" err="1" smtClean="0"/>
              <a:t>op-amp</a:t>
            </a:r>
            <a:r>
              <a:rPr lang="es-PA" dirty="0" smtClean="0"/>
              <a:t> aunque se requiera más.</a:t>
            </a:r>
          </a:p>
        </p:txBody>
      </p:sp>
    </p:spTree>
    <p:extLst>
      <p:ext uri="{BB962C8B-B14F-4D97-AF65-F5344CB8AC3E}">
        <p14:creationId xmlns:p14="http://schemas.microsoft.com/office/powerpoint/2010/main" val="22437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Operación de </a:t>
            </a:r>
            <a:r>
              <a:rPr lang="es-PA" sz="3500" dirty="0" err="1" smtClean="0"/>
              <a:t>Op-Amps</a:t>
            </a:r>
            <a:r>
              <a:rPr lang="es-PA" sz="3500" dirty="0" smtClean="0"/>
              <a:t> a larga señal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operacional no inversor de ganancia 10V/VL.  Se suministra una forma de onda seno en la entrada y la salida tiene un resistor de carga RL.  Los voltajes de saturación del </a:t>
            </a:r>
            <a:r>
              <a:rPr lang="es-PA" dirty="0" err="1" smtClean="0"/>
              <a:t>opamp</a:t>
            </a:r>
            <a:r>
              <a:rPr lang="es-PA" dirty="0" smtClean="0"/>
              <a:t> son 13V y la corriente de salida de 20mA.</a:t>
            </a:r>
          </a:p>
          <a:p>
            <a:r>
              <a:rPr lang="es-PA" dirty="0" smtClean="0"/>
              <a:t>Especifique la señal para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= 1, RL = 1k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= 1.5, RL = 1k</a:t>
            </a:r>
          </a:p>
          <a:p>
            <a:pPr lvl="1"/>
            <a:r>
              <a:rPr lang="es-PA" dirty="0" smtClean="0"/>
              <a:t>Si RL = 1k cual es el máximo valor de </a:t>
            </a:r>
            <a:r>
              <a:rPr lang="es-PA" dirty="0" err="1" smtClean="0"/>
              <a:t>Vp</a:t>
            </a:r>
            <a:r>
              <a:rPr lang="es-PA" dirty="0" smtClean="0"/>
              <a:t> para una onda no distorsionada seno de entrada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Vp</a:t>
            </a:r>
            <a:r>
              <a:rPr lang="es-PA" dirty="0" smtClean="0"/>
              <a:t> = 1 cual es el menor valor de RL permitido</a:t>
            </a:r>
          </a:p>
          <a:p>
            <a:endParaRPr lang="es-PA" dirty="0" smtClean="0"/>
          </a:p>
          <a:p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471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Operación de </a:t>
            </a:r>
            <a:r>
              <a:rPr lang="es-PA" sz="3500" dirty="0" err="1" smtClean="0"/>
              <a:t>Op-Amps</a:t>
            </a:r>
            <a:r>
              <a:rPr lang="es-PA" sz="3500" dirty="0" smtClean="0"/>
              <a:t> a larga señal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operacional no inversor de ganancia 10V/VL.  Se suministra una forma de onda seno en la entrada y la salida tiene un resistor de carga RL.  Los voltajes de saturación del </a:t>
            </a:r>
            <a:r>
              <a:rPr lang="es-PA" dirty="0" err="1" smtClean="0"/>
              <a:t>opamp</a:t>
            </a:r>
            <a:r>
              <a:rPr lang="es-PA" dirty="0" smtClean="0"/>
              <a:t> son 13V y la corriente de salida de 20mA.</a:t>
            </a:r>
          </a:p>
          <a:p>
            <a:r>
              <a:rPr lang="es-PA" dirty="0" smtClean="0"/>
              <a:t>Especifique la señal para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= 1, RL = 1k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= 1.5, RL = 1k</a:t>
            </a:r>
          </a:p>
          <a:p>
            <a:pPr lvl="1"/>
            <a:r>
              <a:rPr lang="es-PA" dirty="0" smtClean="0"/>
              <a:t>Si RL = 1k cual es el máximo valor de </a:t>
            </a:r>
            <a:r>
              <a:rPr lang="es-PA" dirty="0" err="1" smtClean="0"/>
              <a:t>Vp</a:t>
            </a:r>
            <a:r>
              <a:rPr lang="es-PA" dirty="0" smtClean="0"/>
              <a:t> para una onda no distorsionada seno de entrada</a:t>
            </a:r>
          </a:p>
          <a:p>
            <a:pPr lvl="2"/>
            <a:r>
              <a:rPr lang="es-PA" dirty="0" err="1" smtClean="0"/>
              <a:t>Vp</a:t>
            </a:r>
            <a:r>
              <a:rPr lang="es-PA" dirty="0" smtClean="0"/>
              <a:t> = 1.3V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Vp</a:t>
            </a:r>
            <a:r>
              <a:rPr lang="es-PA" dirty="0" smtClean="0"/>
              <a:t> = 1 cual es el menor valor de RL permitido</a:t>
            </a:r>
          </a:p>
          <a:p>
            <a:pPr lvl="2"/>
            <a:r>
              <a:rPr lang="es-PA" dirty="0" smtClean="0"/>
              <a:t>RL = 526 Ohm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039" y="4611589"/>
            <a:ext cx="5978725" cy="21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err="1" smtClean="0"/>
              <a:t>Slew</a:t>
            </a:r>
            <a:r>
              <a:rPr lang="es-PA" sz="3500" dirty="0" smtClean="0"/>
              <a:t> </a:t>
            </a:r>
            <a:r>
              <a:rPr lang="es-PA" sz="3500" dirty="0" err="1" smtClean="0"/>
              <a:t>Rate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Velocidad de Subida </a:t>
            </a:r>
          </a:p>
          <a:p>
            <a:r>
              <a:rPr lang="es-PA" dirty="0" smtClean="0"/>
              <a:t>El cambio máximo de velocidad de subida de un </a:t>
            </a:r>
            <a:r>
              <a:rPr lang="es-PA" dirty="0" err="1" smtClean="0"/>
              <a:t>opamp</a:t>
            </a:r>
            <a:r>
              <a:rPr lang="es-PA" dirty="0" smtClean="0"/>
              <a:t> está definido por</a:t>
            </a:r>
          </a:p>
          <a:p>
            <a:r>
              <a:rPr lang="es-PA" dirty="0" smtClean="0"/>
              <a:t>En las hojas de datos aparece por </a:t>
            </a:r>
            <a:r>
              <a:rPr lang="es-PA" dirty="0" smtClean="0">
                <a:sym typeface="Symbol" panose="05050102010706020507" pitchFamily="18" charset="2"/>
              </a:rPr>
              <a:t>V/s</a:t>
            </a:r>
          </a:p>
          <a:p>
            <a:r>
              <a:rPr lang="es-PA" dirty="0" smtClean="0"/>
              <a:t> Quiere decir que si la entrada cambia más rápido que este valor, la salida no podrá cambiar tan rápido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La función de transferencia para este casi se da si R2 = 0 y R1 = </a:t>
            </a:r>
            <a:r>
              <a:rPr lang="es-PA" dirty="0" err="1" smtClean="0"/>
              <a:t>inf</a:t>
            </a:r>
            <a:endParaRPr lang="es-PA" dirty="0" smtClean="0"/>
          </a:p>
          <a:p>
            <a:r>
              <a:rPr lang="es-PA" dirty="0" smtClean="0"/>
              <a:t>Y sigue la regla                    y voltaje de salida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684" y="1236372"/>
            <a:ext cx="1577257" cy="9659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555" y="2997837"/>
            <a:ext cx="2181225" cy="1847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16" y="3522516"/>
            <a:ext cx="2552700" cy="1343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219" y="2997837"/>
            <a:ext cx="2838450" cy="12001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919" y="2940687"/>
            <a:ext cx="2743200" cy="1905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6207" y="5139303"/>
            <a:ext cx="1486508" cy="8895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2440" y="5701483"/>
            <a:ext cx="2257229" cy="5159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0565" y="5756073"/>
            <a:ext cx="1226463" cy="4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err="1" smtClean="0"/>
              <a:t>Slew</a:t>
            </a:r>
            <a:r>
              <a:rPr lang="es-PA" sz="3500" dirty="0" smtClean="0"/>
              <a:t> </a:t>
            </a:r>
            <a:r>
              <a:rPr lang="es-PA" sz="3500" dirty="0" err="1" smtClean="0"/>
              <a:t>Rate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seguidor tiene un SR de 1V/</a:t>
            </a:r>
            <a:r>
              <a:rPr lang="es-PA" dirty="0" err="1" smtClean="0"/>
              <a:t>us</a:t>
            </a:r>
            <a:r>
              <a:rPr lang="es-PA" dirty="0" smtClean="0"/>
              <a:t> y una ganancia unitaria de ancho de banda ft de 1MHz.  Encuentre</a:t>
            </a:r>
          </a:p>
          <a:p>
            <a:pPr lvl="1"/>
            <a:r>
              <a:rPr lang="es-PA" dirty="0" smtClean="0"/>
              <a:t>El voltaje de entrada máximo al que puede </a:t>
            </a:r>
            <a:r>
              <a:rPr lang="es-PA" dirty="0" err="1" smtClean="0"/>
              <a:t>somenterse</a:t>
            </a:r>
            <a:r>
              <a:rPr lang="es-PA" dirty="0" smtClean="0"/>
              <a:t> y logre una rampa exponencial</a:t>
            </a:r>
          </a:p>
          <a:p>
            <a:pPr lvl="1"/>
            <a:r>
              <a:rPr lang="es-PA" dirty="0" smtClean="0"/>
              <a:t>Para este voltaje cual es el 10% y 90% de tiempo de subida de la onda de salida</a:t>
            </a:r>
          </a:p>
          <a:p>
            <a:pPr lvl="1"/>
            <a:r>
              <a:rPr lang="es-PA" dirty="0" smtClean="0"/>
              <a:t>Si hay una onda de entrada </a:t>
            </a:r>
            <a:r>
              <a:rPr lang="es-PA" dirty="0" err="1" smtClean="0"/>
              <a:t>escalon</a:t>
            </a:r>
            <a:r>
              <a:rPr lang="es-PA" dirty="0" smtClean="0"/>
              <a:t> aplicada a 10 veces más encuentre el 10% y 90% de tiempo de subida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37" y="3410620"/>
            <a:ext cx="2181225" cy="18478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260" y="3353470"/>
            <a:ext cx="2743200" cy="1905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718" y="3398691"/>
            <a:ext cx="1226463" cy="4693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588" y="4022780"/>
            <a:ext cx="2552700" cy="13430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24" y="3410620"/>
            <a:ext cx="2257229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err="1" smtClean="0"/>
              <a:t>Slew</a:t>
            </a:r>
            <a:r>
              <a:rPr lang="es-PA" sz="3500" dirty="0" smtClean="0"/>
              <a:t> </a:t>
            </a:r>
            <a:r>
              <a:rPr lang="es-PA" sz="3500" dirty="0" err="1" smtClean="0"/>
              <a:t>Rate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seguidor tiene un SR de 1V/</a:t>
            </a:r>
            <a:r>
              <a:rPr lang="es-PA" dirty="0" err="1" smtClean="0"/>
              <a:t>us</a:t>
            </a:r>
            <a:r>
              <a:rPr lang="es-PA" dirty="0" smtClean="0"/>
              <a:t> y una ganancia unitaria de ancho de banda ft de 1MHz.  Encuentre</a:t>
            </a:r>
          </a:p>
          <a:p>
            <a:pPr lvl="1"/>
            <a:r>
              <a:rPr lang="es-PA" dirty="0" smtClean="0"/>
              <a:t>El voltaje de entrada máximo al que puede </a:t>
            </a:r>
            <a:r>
              <a:rPr lang="es-PA" dirty="0" err="1" smtClean="0"/>
              <a:t>somenterse</a:t>
            </a:r>
            <a:r>
              <a:rPr lang="es-PA" dirty="0" smtClean="0"/>
              <a:t> y logre una rampa exponencial</a:t>
            </a:r>
          </a:p>
          <a:p>
            <a:pPr lvl="1"/>
            <a:r>
              <a:rPr lang="es-PA" dirty="0" smtClean="0"/>
              <a:t>Para este voltaje cual es el 10% y 90% de tiempo de subida de la onda de salida</a:t>
            </a:r>
          </a:p>
          <a:p>
            <a:pPr lvl="1"/>
            <a:r>
              <a:rPr lang="es-PA" dirty="0" smtClean="0"/>
              <a:t>Si hay una onda de entrada </a:t>
            </a:r>
            <a:r>
              <a:rPr lang="es-PA" dirty="0" err="1" smtClean="0"/>
              <a:t>escalon</a:t>
            </a:r>
            <a:r>
              <a:rPr lang="es-PA" dirty="0" smtClean="0"/>
              <a:t> aplicada a 10 veces más encuentre el 10% y 90% de tiempo de subida</a:t>
            </a:r>
          </a:p>
          <a:p>
            <a:pPr lvl="1"/>
            <a:endParaRPr lang="es-PA" dirty="0"/>
          </a:p>
          <a:p>
            <a:pPr lvl="1"/>
            <a:endParaRPr lang="es-PA" dirty="0" smtClean="0"/>
          </a:p>
          <a:p>
            <a:pPr lvl="1"/>
            <a:endParaRPr lang="es-PA" dirty="0"/>
          </a:p>
          <a:p>
            <a:pPr lvl="1"/>
            <a:endParaRPr lang="es-PA" dirty="0" smtClean="0"/>
          </a:p>
          <a:p>
            <a:pPr lvl="1"/>
            <a:endParaRPr lang="es-PA" dirty="0"/>
          </a:p>
          <a:p>
            <a:pPr lvl="1"/>
            <a:r>
              <a:rPr lang="es-PA" dirty="0" smtClean="0"/>
              <a:t>0.16V</a:t>
            </a:r>
          </a:p>
          <a:p>
            <a:pPr lvl="1"/>
            <a:r>
              <a:rPr lang="es-PA" dirty="0" smtClean="0"/>
              <a:t>0.35 </a:t>
            </a:r>
            <a:r>
              <a:rPr lang="es-PA" dirty="0" err="1" smtClean="0"/>
              <a:t>us</a:t>
            </a:r>
            <a:endParaRPr lang="es-PA" dirty="0" smtClean="0"/>
          </a:p>
          <a:p>
            <a:pPr lvl="1"/>
            <a:r>
              <a:rPr lang="es-PA" dirty="0" smtClean="0"/>
              <a:t>1.27 </a:t>
            </a:r>
            <a:r>
              <a:rPr lang="es-PA" dirty="0" err="1" smtClean="0"/>
              <a:t>us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37" y="3410620"/>
            <a:ext cx="2181225" cy="18478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260" y="3353470"/>
            <a:ext cx="2743200" cy="1905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718" y="3398691"/>
            <a:ext cx="1226463" cy="4693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588" y="4022780"/>
            <a:ext cx="2552700" cy="1343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24" y="3410620"/>
            <a:ext cx="2257229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Ancho de Banda de Potencia Máxima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Ancho de banda de potencia máxima</a:t>
            </a:r>
          </a:p>
          <a:p>
            <a:r>
              <a:rPr lang="es-PA" dirty="0" smtClean="0"/>
              <a:t>El </a:t>
            </a:r>
            <a:r>
              <a:rPr lang="es-PA" dirty="0" err="1" smtClean="0"/>
              <a:t>slew</a:t>
            </a:r>
            <a:r>
              <a:rPr lang="es-PA" dirty="0" smtClean="0"/>
              <a:t> </a:t>
            </a:r>
            <a:r>
              <a:rPr lang="es-PA" dirty="0" err="1" smtClean="0"/>
              <a:t>rate</a:t>
            </a:r>
            <a:r>
              <a:rPr lang="es-PA" dirty="0" smtClean="0"/>
              <a:t> puede causar distorsiones y ondas sinusoidales</a:t>
            </a:r>
          </a:p>
          <a:p>
            <a:r>
              <a:rPr lang="es-PA" dirty="0" smtClean="0"/>
              <a:t>Considere la siguiente onda</a:t>
            </a:r>
          </a:p>
          <a:p>
            <a:endParaRPr lang="es-PA" dirty="0"/>
          </a:p>
          <a:p>
            <a:r>
              <a:rPr lang="es-PA" dirty="0" smtClean="0"/>
              <a:t>El cambio de entrada de esta onda será</a:t>
            </a:r>
          </a:p>
          <a:p>
            <a:endParaRPr lang="es-PA" dirty="0"/>
          </a:p>
          <a:p>
            <a:r>
              <a:rPr lang="es-PA" dirty="0" smtClean="0"/>
              <a:t>Este cambio se vuelve máximo a cruce cero</a:t>
            </a:r>
          </a:p>
          <a:p>
            <a:r>
              <a:rPr lang="es-PA" dirty="0" smtClean="0"/>
              <a:t>La onda será distorsionada y no puede mantener el cambio</a:t>
            </a:r>
          </a:p>
          <a:p>
            <a:r>
              <a:rPr lang="es-PA" dirty="0" smtClean="0"/>
              <a:t>En el </a:t>
            </a:r>
            <a:r>
              <a:rPr lang="es-PA" dirty="0" err="1" smtClean="0"/>
              <a:t>datasheet</a:t>
            </a:r>
            <a:r>
              <a:rPr lang="es-PA" dirty="0" smtClean="0"/>
              <a:t> se encuentra como Fm</a:t>
            </a:r>
          </a:p>
          <a:p>
            <a:pPr lvl="1"/>
            <a:r>
              <a:rPr lang="es-PA" dirty="0" smtClean="0"/>
              <a:t>Full </a:t>
            </a:r>
            <a:r>
              <a:rPr lang="es-PA" dirty="0" err="1" smtClean="0"/>
              <a:t>power</a:t>
            </a:r>
            <a:r>
              <a:rPr lang="es-PA" dirty="0" smtClean="0"/>
              <a:t> </a:t>
            </a:r>
            <a:r>
              <a:rPr lang="es-PA" dirty="0" err="1" smtClean="0"/>
              <a:t>bandwidth</a:t>
            </a:r>
            <a:endParaRPr lang="es-PA" dirty="0" smtClean="0"/>
          </a:p>
          <a:p>
            <a:pPr lvl="1"/>
            <a:r>
              <a:rPr lang="es-PA" dirty="0" smtClean="0"/>
              <a:t>Es la frecuencia con el cual el </a:t>
            </a:r>
            <a:r>
              <a:rPr lang="es-PA" dirty="0" err="1" smtClean="0"/>
              <a:t>op-amp</a:t>
            </a:r>
            <a:r>
              <a:rPr lang="es-PA" dirty="0" smtClean="0"/>
              <a:t> empieza a ver desviaciones y distorsiones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812" y="1996226"/>
            <a:ext cx="1736888" cy="5924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19" y="2713026"/>
            <a:ext cx="1890712" cy="8029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452" y="2713026"/>
            <a:ext cx="3835562" cy="26429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52" y="5953124"/>
            <a:ext cx="1748036" cy="6537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8738" y="5878593"/>
            <a:ext cx="1670338" cy="80279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326" y="5842275"/>
            <a:ext cx="1919796" cy="8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0901611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Es el dispositivo más útil en diseño analógico</a:t>
            </a:r>
          </a:p>
          <a:p>
            <a:r>
              <a:rPr lang="es-PA" dirty="0" smtClean="0"/>
              <a:t>Usualmente utilizado en </a:t>
            </a:r>
            <a:r>
              <a:rPr lang="es-PA" i="1" dirty="0" smtClean="0"/>
              <a:t>acondicionamiento de señales</a:t>
            </a:r>
          </a:p>
          <a:p>
            <a:r>
              <a:rPr lang="es-PA" dirty="0" smtClean="0"/>
              <a:t>También para realizar </a:t>
            </a:r>
            <a:r>
              <a:rPr lang="es-PA" i="1" dirty="0" smtClean="0"/>
              <a:t>operaciones matemáticas</a:t>
            </a:r>
            <a:r>
              <a:rPr lang="es-PA" dirty="0" smtClean="0"/>
              <a:t> y </a:t>
            </a:r>
            <a:r>
              <a:rPr lang="es-PA" i="1" dirty="0" err="1" smtClean="0"/>
              <a:t>buffering</a:t>
            </a:r>
            <a:endParaRPr lang="es-PA" i="1" dirty="0" smtClean="0"/>
          </a:p>
          <a:p>
            <a:endParaRPr lang="es-PA" i="1" dirty="0"/>
          </a:p>
          <a:p>
            <a:r>
              <a:rPr lang="es-PA" dirty="0" smtClean="0"/>
              <a:t>¿Qué es </a:t>
            </a:r>
            <a:r>
              <a:rPr lang="es-PA" dirty="0" err="1" smtClean="0"/>
              <a:t>signal</a:t>
            </a:r>
            <a:r>
              <a:rPr lang="es-PA" dirty="0" smtClean="0"/>
              <a:t> </a:t>
            </a:r>
            <a:r>
              <a:rPr lang="es-PA" dirty="0" err="1" smtClean="0"/>
              <a:t>conditioning</a:t>
            </a:r>
            <a:r>
              <a:rPr lang="es-PA" dirty="0" smtClean="0"/>
              <a:t>?</a:t>
            </a:r>
          </a:p>
          <a:p>
            <a:pPr lvl="1"/>
            <a:r>
              <a:rPr lang="es-PA" dirty="0" smtClean="0"/>
              <a:t>Ajuste de nivel: la señal es imperceptible</a:t>
            </a:r>
          </a:p>
          <a:p>
            <a:pPr lvl="2"/>
            <a:r>
              <a:rPr lang="es-PA" dirty="0" smtClean="0"/>
              <a:t>Salida de </a:t>
            </a:r>
            <a:r>
              <a:rPr lang="es-PA" dirty="0" err="1" smtClean="0"/>
              <a:t>termocupla</a:t>
            </a:r>
            <a:r>
              <a:rPr lang="es-PA" dirty="0" smtClean="0"/>
              <a:t> es </a:t>
            </a:r>
            <a:r>
              <a:rPr lang="es-PA" i="1" dirty="0" smtClean="0"/>
              <a:t>amplificada</a:t>
            </a:r>
          </a:p>
          <a:p>
            <a:pPr lvl="1"/>
            <a:r>
              <a:rPr lang="es-PA" dirty="0" smtClean="0"/>
              <a:t>Reducción de Ruido: señal afectada por perturbación</a:t>
            </a:r>
          </a:p>
          <a:p>
            <a:pPr lvl="2"/>
            <a:r>
              <a:rPr lang="es-PA" dirty="0" smtClean="0"/>
              <a:t>En la Señal de radio se remueve el componente de voltaje no deseado</a:t>
            </a:r>
          </a:p>
          <a:p>
            <a:pPr lvl="1"/>
            <a:r>
              <a:rPr lang="es-PA" dirty="0" smtClean="0"/>
              <a:t>Manipulación de la señal: para transmitir información</a:t>
            </a:r>
          </a:p>
          <a:p>
            <a:pPr lvl="2"/>
            <a:r>
              <a:rPr lang="es-PA" dirty="0" smtClean="0"/>
              <a:t>Se </a:t>
            </a:r>
            <a:r>
              <a:rPr lang="es-PA" dirty="0" err="1" smtClean="0"/>
              <a:t>trasnmite</a:t>
            </a:r>
            <a:r>
              <a:rPr lang="es-PA" dirty="0" smtClean="0"/>
              <a:t> la señal senada de la </a:t>
            </a:r>
            <a:r>
              <a:rPr lang="es-PA" dirty="0" err="1" smtClean="0"/>
              <a:t>termocupla</a:t>
            </a:r>
            <a:r>
              <a:rPr lang="es-PA" dirty="0" smtClean="0"/>
              <a:t> al cambio de umbral</a:t>
            </a:r>
          </a:p>
          <a:p>
            <a:pPr lvl="1"/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21386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/>
              <a:t>Ancho de Banda de Potencia Máxima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Si un </a:t>
            </a:r>
            <a:r>
              <a:rPr lang="es-PA" dirty="0" err="1" smtClean="0"/>
              <a:t>opamp</a:t>
            </a:r>
            <a:r>
              <a:rPr lang="es-PA" dirty="0" smtClean="0"/>
              <a:t> tiene un voltaje de salida de 10V y un </a:t>
            </a:r>
            <a:r>
              <a:rPr lang="es-PA" dirty="0" err="1" smtClean="0"/>
              <a:t>slew</a:t>
            </a:r>
            <a:r>
              <a:rPr lang="es-PA" dirty="0" smtClean="0"/>
              <a:t> </a:t>
            </a:r>
            <a:r>
              <a:rPr lang="es-PA" dirty="0" err="1" smtClean="0"/>
              <a:t>rate</a:t>
            </a:r>
            <a:r>
              <a:rPr lang="es-PA" dirty="0" smtClean="0"/>
              <a:t> de 1V/</a:t>
            </a:r>
            <a:r>
              <a:rPr lang="es-PA" dirty="0" err="1" smtClean="0"/>
              <a:t>us</a:t>
            </a:r>
            <a:endParaRPr lang="es-PA" dirty="0"/>
          </a:p>
          <a:p>
            <a:r>
              <a:rPr lang="es-PA" dirty="0" smtClean="0"/>
              <a:t>¿Cuál es el ancho de banda de potencia máxima?</a:t>
            </a:r>
          </a:p>
          <a:p>
            <a:r>
              <a:rPr lang="es-PA" dirty="0" smtClean="0"/>
              <a:t>Si la señal de entrada es f = 5fm cual es el máximo posible de amplitud que puede tener la entrada sin tener distorsión a la salida.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52" y="2757361"/>
            <a:ext cx="1670338" cy="80279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15" y="2757361"/>
            <a:ext cx="1919796" cy="8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/>
              <a:t>Ancho de Banda de Potencia Máxima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Si un </a:t>
            </a:r>
            <a:r>
              <a:rPr lang="es-PA" dirty="0" err="1" smtClean="0"/>
              <a:t>opamp</a:t>
            </a:r>
            <a:r>
              <a:rPr lang="es-PA" dirty="0" smtClean="0"/>
              <a:t> tiene un voltaje de salida de 10V y un </a:t>
            </a:r>
            <a:r>
              <a:rPr lang="es-PA" dirty="0" err="1" smtClean="0"/>
              <a:t>slew</a:t>
            </a:r>
            <a:r>
              <a:rPr lang="es-PA" dirty="0" smtClean="0"/>
              <a:t> </a:t>
            </a:r>
            <a:r>
              <a:rPr lang="es-PA" dirty="0" err="1" smtClean="0"/>
              <a:t>rate</a:t>
            </a:r>
            <a:r>
              <a:rPr lang="es-PA" dirty="0" smtClean="0"/>
              <a:t> de 1V/</a:t>
            </a:r>
            <a:r>
              <a:rPr lang="es-PA" dirty="0" err="1" smtClean="0"/>
              <a:t>us</a:t>
            </a:r>
            <a:endParaRPr lang="es-PA" dirty="0"/>
          </a:p>
          <a:p>
            <a:r>
              <a:rPr lang="es-PA" dirty="0" smtClean="0"/>
              <a:t>¿Cuál es el ancho de banda de potencia máxima?</a:t>
            </a:r>
          </a:p>
          <a:p>
            <a:r>
              <a:rPr lang="es-PA" dirty="0" smtClean="0"/>
              <a:t>Si la señal de entrada es f = 5fm cual es el máximo posible de amplitud que puede tener la entrada sin tener distorsión a la salida.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15.9kHz</a:t>
            </a:r>
          </a:p>
          <a:p>
            <a:r>
              <a:rPr lang="es-PA" dirty="0" smtClean="0"/>
              <a:t>2V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52" y="2757361"/>
            <a:ext cx="1670338" cy="80279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15" y="2757361"/>
            <a:ext cx="1919796" cy="8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3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19662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– Laz</a:t>
            </a:r>
            <a:r>
              <a:rPr lang="es-PA" sz="3500" dirty="0" smtClean="0"/>
              <a:t>o Abierto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Tienen por defecto un polo dominante y su perfil es controlado por un solo polo</a:t>
            </a:r>
            <a:endParaRPr lang="es-PA" dirty="0"/>
          </a:p>
          <a:p>
            <a:r>
              <a:rPr lang="es-PA" dirty="0" smtClean="0"/>
              <a:t>De la figura inferior se puede observar un circuito de dos etapas donde la </a:t>
            </a:r>
            <a:r>
              <a:rPr lang="es-PA" dirty="0" err="1" smtClean="0"/>
              <a:t>Req</a:t>
            </a:r>
            <a:r>
              <a:rPr lang="es-PA" dirty="0" smtClean="0"/>
              <a:t> y la </a:t>
            </a:r>
            <a:r>
              <a:rPr lang="es-PA" dirty="0" err="1" smtClean="0"/>
              <a:t>Ceq</a:t>
            </a:r>
            <a:r>
              <a:rPr lang="es-PA" dirty="0" smtClean="0"/>
              <a:t> depende de estos componentes</a:t>
            </a:r>
          </a:p>
          <a:p>
            <a:r>
              <a:rPr lang="es-PA" dirty="0" smtClean="0"/>
              <a:t>A bajas frecuencias </a:t>
            </a:r>
            <a:r>
              <a:rPr lang="es-PA" dirty="0" err="1" smtClean="0"/>
              <a:t>vo</a:t>
            </a:r>
            <a:r>
              <a:rPr lang="es-PA" dirty="0" smtClean="0"/>
              <a:t> = -</a:t>
            </a:r>
            <a:r>
              <a:rPr lang="es-PA" dirty="0" err="1" smtClean="0"/>
              <a:t>Req</a:t>
            </a:r>
            <a:r>
              <a:rPr lang="es-PA" dirty="0" smtClean="0"/>
              <a:t> io1 * 1 * -a2 = gm1 * </a:t>
            </a:r>
            <a:r>
              <a:rPr lang="es-PA" dirty="0" err="1" smtClean="0"/>
              <a:t>Req</a:t>
            </a:r>
            <a:r>
              <a:rPr lang="es-PA" dirty="0" smtClean="0"/>
              <a:t> * a2 *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</a:t>
            </a:r>
            <a:endParaRPr lang="es-PA" dirty="0"/>
          </a:p>
          <a:p>
            <a:pPr lvl="1"/>
            <a:r>
              <a:rPr lang="es-PA" dirty="0" smtClean="0"/>
              <a:t>Asumiendo gm1 = 189uA/V, </a:t>
            </a:r>
            <a:r>
              <a:rPr lang="es-PA" dirty="0" err="1" smtClean="0"/>
              <a:t>Req</a:t>
            </a:r>
            <a:r>
              <a:rPr lang="es-PA" dirty="0" smtClean="0"/>
              <a:t> = 1.95M y a2 = 544V/V, la ganancia es a0 = 200mV/V</a:t>
            </a:r>
          </a:p>
          <a:p>
            <a:pPr lvl="1"/>
            <a:endParaRPr lang="es-PA" dirty="0"/>
          </a:p>
          <a:p>
            <a:pPr lvl="1"/>
            <a:endParaRPr lang="es-PA" dirty="0" smtClean="0"/>
          </a:p>
          <a:p>
            <a:pPr lvl="1"/>
            <a:endParaRPr lang="es-PA" dirty="0"/>
          </a:p>
          <a:p>
            <a:pPr lvl="1"/>
            <a:endParaRPr lang="es-PA" dirty="0" smtClean="0"/>
          </a:p>
          <a:p>
            <a:pPr lvl="1"/>
            <a:endParaRPr lang="es-PA" dirty="0"/>
          </a:p>
          <a:p>
            <a:r>
              <a:rPr lang="es-PA" dirty="0" smtClean="0"/>
              <a:t>A altas frecuencias </a:t>
            </a:r>
            <a:r>
              <a:rPr lang="es-PA" dirty="0" err="1" smtClean="0"/>
              <a:t>Ceq</a:t>
            </a:r>
            <a:r>
              <a:rPr lang="es-PA" dirty="0" smtClean="0"/>
              <a:t> empieza a notarse.  </a:t>
            </a:r>
          </a:p>
          <a:p>
            <a:pPr lvl="1"/>
            <a:r>
              <a:rPr lang="es-PA" dirty="0" smtClean="0"/>
              <a:t>La ganancia empieza a decaer y </a:t>
            </a:r>
            <a:r>
              <a:rPr lang="es-PA" dirty="0" err="1" smtClean="0"/>
              <a:t>Zeq</a:t>
            </a:r>
            <a:r>
              <a:rPr lang="es-PA" dirty="0" smtClean="0"/>
              <a:t> = </a:t>
            </a:r>
            <a:r>
              <a:rPr lang="es-PA" dirty="0" err="1" smtClean="0"/>
              <a:t>Req</a:t>
            </a:r>
            <a:r>
              <a:rPr lang="es-PA" dirty="0" smtClean="0"/>
              <a:t> = 1/(2*</a:t>
            </a:r>
            <a:r>
              <a:rPr lang="es-PA" dirty="0">
                <a:sym typeface="Symbol" panose="05050102010706020507" pitchFamily="18" charset="2"/>
              </a:rPr>
              <a:t> </a:t>
            </a:r>
            <a:r>
              <a:rPr lang="es-PA" dirty="0" smtClean="0">
                <a:sym typeface="Symbol" panose="05050102010706020507" pitchFamily="18" charset="2"/>
              </a:rPr>
              <a:t></a:t>
            </a:r>
            <a:r>
              <a:rPr lang="es-PA" dirty="0" smtClean="0"/>
              <a:t>*</a:t>
            </a:r>
            <a:r>
              <a:rPr lang="es-PA" dirty="0" err="1" smtClean="0"/>
              <a:t>Req</a:t>
            </a:r>
            <a:r>
              <a:rPr lang="es-PA" dirty="0" smtClean="0"/>
              <a:t>*</a:t>
            </a:r>
            <a:r>
              <a:rPr lang="es-PA" dirty="0" err="1" smtClean="0"/>
              <a:t>Ceq</a:t>
            </a:r>
            <a:r>
              <a:rPr lang="es-PA" dirty="0" smtClean="0"/>
              <a:t>)</a:t>
            </a:r>
          </a:p>
          <a:p>
            <a:r>
              <a:rPr lang="es-PA" dirty="0" err="1" smtClean="0"/>
              <a:t>fb</a:t>
            </a:r>
            <a:r>
              <a:rPr lang="es-PA" dirty="0" smtClean="0"/>
              <a:t> = 5Hz para un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741 = -10</a:t>
            </a:r>
            <a:r>
              <a:rPr lang="es-PA" dirty="0" smtClean="0">
                <a:sym typeface="Symbol" panose="05050102010706020507" pitchFamily="18" charset="2"/>
              </a:rPr>
              <a:t> siendo </a:t>
            </a:r>
            <a:r>
              <a:rPr lang="es-PA" dirty="0" err="1" smtClean="0">
                <a:sym typeface="Symbol" panose="05050102010706020507" pitchFamily="18" charset="2"/>
              </a:rPr>
              <a:t>Ceq</a:t>
            </a:r>
            <a:r>
              <a:rPr lang="es-PA" dirty="0" smtClean="0">
                <a:sym typeface="Symbol" panose="05050102010706020507" pitchFamily="18" charset="2"/>
              </a:rPr>
              <a:t> = 1/(2Req) = 16.3nF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Como esta capacitancia es grande se juega con el efecto </a:t>
            </a:r>
            <a:r>
              <a:rPr lang="es-PA" dirty="0" err="1" smtClean="0">
                <a:sym typeface="Symbol" panose="05050102010706020507" pitchFamily="18" charset="2"/>
              </a:rPr>
              <a:t>miller</a:t>
            </a:r>
            <a:r>
              <a:rPr lang="es-PA" dirty="0" smtClean="0">
                <a:sym typeface="Symbol" panose="05050102010706020507" pitchFamily="18" charset="2"/>
              </a:rPr>
              <a:t> y se incrementa </a:t>
            </a:r>
            <a:r>
              <a:rPr lang="es-PA" dirty="0" err="1" smtClean="0">
                <a:sym typeface="Symbol" panose="05050102010706020507" pitchFamily="18" charset="2"/>
              </a:rPr>
              <a:t>Ceq</a:t>
            </a:r>
            <a:r>
              <a:rPr lang="es-PA" dirty="0" smtClean="0">
                <a:sym typeface="Symbol" panose="05050102010706020507" pitchFamily="18" charset="2"/>
              </a:rPr>
              <a:t> con la ganancia de la segunda etapa </a:t>
            </a:r>
            <a:r>
              <a:rPr lang="es-PA" dirty="0" err="1" smtClean="0">
                <a:sym typeface="Symbol" panose="05050102010706020507" pitchFamily="18" charset="2"/>
              </a:rPr>
              <a:t>Cc</a:t>
            </a:r>
            <a:r>
              <a:rPr lang="es-PA" dirty="0" smtClean="0">
                <a:sym typeface="Symbol" panose="05050102010706020507" pitchFamily="18" charset="2"/>
              </a:rPr>
              <a:t> = (1+a2) = (1 + 544)30pF = 16.3nF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75" y="3025661"/>
            <a:ext cx="4487240" cy="17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– Laz</a:t>
            </a:r>
            <a:r>
              <a:rPr lang="es-PA" sz="3500" dirty="0" smtClean="0"/>
              <a:t>o Abierto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err="1" smtClean="0"/>
              <a:t>Recap</a:t>
            </a:r>
            <a:r>
              <a:rPr lang="es-PA" dirty="0" smtClean="0"/>
              <a:t>.  Polo dominante de </a:t>
            </a:r>
            <a:r>
              <a:rPr lang="es-PA" dirty="0" err="1" smtClean="0"/>
              <a:t>Req</a:t>
            </a:r>
            <a:r>
              <a:rPr lang="es-PA" dirty="0" smtClean="0"/>
              <a:t> y </a:t>
            </a:r>
            <a:r>
              <a:rPr lang="es-PA" dirty="0" err="1" smtClean="0"/>
              <a:t>Ceq</a:t>
            </a:r>
            <a:r>
              <a:rPr lang="es-PA" dirty="0" smtClean="0"/>
              <a:t> en lazo abierto</a:t>
            </a:r>
          </a:p>
          <a:p>
            <a:r>
              <a:rPr lang="es-PA" dirty="0" smtClean="0"/>
              <a:t>Existen otros polos generados por los </a:t>
            </a:r>
            <a:r>
              <a:rPr lang="es-PA" dirty="0" err="1" smtClean="0"/>
              <a:t>BJTs</a:t>
            </a:r>
            <a:r>
              <a:rPr lang="es-PA" dirty="0" smtClean="0"/>
              <a:t> internos pero el polo dominante siempre es a baja frecuencia (5Hz </a:t>
            </a:r>
            <a:r>
              <a:rPr lang="es-PA" dirty="0" err="1" smtClean="0"/>
              <a:t>aprox</a:t>
            </a:r>
            <a:r>
              <a:rPr lang="es-PA" dirty="0" smtClean="0"/>
              <a:t> 741)</a:t>
            </a:r>
          </a:p>
          <a:p>
            <a:r>
              <a:rPr lang="es-PA" dirty="0" smtClean="0"/>
              <a:t>Ignoramos los polos y tenemos aproximadamente la </a:t>
            </a:r>
            <a:r>
              <a:rPr lang="es-PA" dirty="0" err="1" smtClean="0"/>
              <a:t>ganacia</a:t>
            </a:r>
            <a:r>
              <a:rPr lang="es-PA" dirty="0" smtClean="0"/>
              <a:t> como:</a:t>
            </a:r>
          </a:p>
          <a:p>
            <a:pPr lvl="1"/>
            <a:r>
              <a:rPr lang="es-PA" dirty="0" smtClean="0"/>
              <a:t>a0 = ganancia de lazo abierto, </a:t>
            </a:r>
            <a:r>
              <a:rPr lang="es-PA" dirty="0" err="1" smtClean="0"/>
              <a:t>fb</a:t>
            </a:r>
            <a:r>
              <a:rPr lang="es-PA" dirty="0" smtClean="0"/>
              <a:t> = frecuencia a -3db</a:t>
            </a:r>
          </a:p>
          <a:p>
            <a:pPr lvl="1"/>
            <a:r>
              <a:rPr lang="es-PA" dirty="0" smtClean="0"/>
              <a:t>Magnitud y fase de</a:t>
            </a:r>
          </a:p>
          <a:p>
            <a:r>
              <a:rPr lang="es-PA" dirty="0" smtClean="0"/>
              <a:t>Al graficar en escala logarítmica se obtiene la siguiente gráfica</a:t>
            </a:r>
          </a:p>
          <a:p>
            <a:pPr lvl="1"/>
            <a:r>
              <a:rPr lang="es-PA" dirty="0" smtClean="0"/>
              <a:t>A notar, cuando f = ft de la ecuación anterior se llama ganancia unitaria o frecuencia de transición y A = 0 </a:t>
            </a:r>
            <a:r>
              <a:rPr lang="es-PA" dirty="0" err="1" smtClean="0"/>
              <a:t>db</a:t>
            </a:r>
            <a:r>
              <a:rPr lang="es-PA" dirty="0" smtClean="0"/>
              <a:t>.</a:t>
            </a:r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196" y="2174487"/>
            <a:ext cx="1661067" cy="6133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883" y="3068095"/>
            <a:ext cx="4368017" cy="6118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93" y="4603768"/>
            <a:ext cx="3555933" cy="21873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844" y="4603768"/>
            <a:ext cx="4153153" cy="21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– Laz</a:t>
            </a:r>
            <a:r>
              <a:rPr lang="es-PA" sz="3500" dirty="0" smtClean="0"/>
              <a:t>o Abierto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ft = a0*</a:t>
            </a:r>
            <a:r>
              <a:rPr lang="es-PA" dirty="0" err="1" smtClean="0"/>
              <a:t>fb</a:t>
            </a:r>
            <a:r>
              <a:rPr lang="es-PA" dirty="0" smtClean="0"/>
              <a:t>.  </a:t>
            </a:r>
            <a:r>
              <a:rPr lang="es-PA" dirty="0" smtClean="0"/>
              <a:t>Siendo ft &gt;&gt; </a:t>
            </a:r>
            <a:r>
              <a:rPr lang="es-PA" dirty="0" err="1" smtClean="0"/>
              <a:t>fb</a:t>
            </a:r>
            <a:r>
              <a:rPr lang="es-PA" dirty="0" smtClean="0"/>
              <a:t>.</a:t>
            </a:r>
          </a:p>
          <a:p>
            <a:r>
              <a:rPr lang="es-PA" dirty="0" smtClean="0"/>
              <a:t>El 741 tiene ft = 200k *5 = 1MHz, recuerde la gráfica inferior tenemos entonces cambios en fase de: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Fuera de la zona de </a:t>
            </a:r>
            <a:r>
              <a:rPr lang="es-PA" dirty="0" err="1" smtClean="0"/>
              <a:t>fb</a:t>
            </a:r>
            <a:r>
              <a:rPr lang="es-PA" dirty="0" smtClean="0"/>
              <a:t> (f &gt;&gt; </a:t>
            </a:r>
            <a:r>
              <a:rPr lang="es-PA" dirty="0" err="1" smtClean="0"/>
              <a:t>fb</a:t>
            </a:r>
            <a:r>
              <a:rPr lang="es-PA" dirty="0" smtClean="0"/>
              <a:t>) se comportará como integrador y su GBW o GBP o ganancia de anch</a:t>
            </a:r>
            <a:r>
              <a:rPr lang="es-PA" dirty="0" smtClean="0"/>
              <a:t>o de banda de producto es GBP = ft</a:t>
            </a:r>
          </a:p>
          <a:p>
            <a:r>
              <a:rPr lang="es-PA" dirty="0" smtClean="0"/>
              <a:t>También a este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se le conoce como de GBP constante</a:t>
            </a:r>
          </a:p>
          <a:p>
            <a:pPr lvl="1"/>
            <a:r>
              <a:rPr lang="es-PA" dirty="0" smtClean="0"/>
              <a:t>Incrementar o </a:t>
            </a:r>
            <a:r>
              <a:rPr lang="es-PA" dirty="0" err="1" smtClean="0"/>
              <a:t>decrementar</a:t>
            </a:r>
            <a:r>
              <a:rPr lang="es-PA" dirty="0" smtClean="0"/>
              <a:t> en la región integradora |a| nos dará resultados de variación sobre </a:t>
            </a:r>
            <a:r>
              <a:rPr lang="es-PA" dirty="0" err="1" smtClean="0"/>
              <a:t>fb</a:t>
            </a:r>
            <a:endParaRPr lang="es-PA" dirty="0" smtClean="0"/>
          </a:p>
          <a:p>
            <a:r>
              <a:rPr lang="es-PA" dirty="0" smtClean="0"/>
              <a:t>UA741, f = 100Hz tiene una |a| = f1/f = 1M/100 = 10k V/V</a:t>
            </a:r>
          </a:p>
          <a:p>
            <a:r>
              <a:rPr lang="es-PA" dirty="0"/>
              <a:t>UA741, f = </a:t>
            </a:r>
            <a:r>
              <a:rPr lang="es-PA" dirty="0" smtClean="0"/>
              <a:t>1kHz </a:t>
            </a:r>
            <a:r>
              <a:rPr lang="es-PA" dirty="0"/>
              <a:t>tiene una |a| = f1/f = </a:t>
            </a:r>
            <a:r>
              <a:rPr lang="es-PA" dirty="0" smtClean="0"/>
              <a:t>1M/1k </a:t>
            </a:r>
            <a:r>
              <a:rPr lang="es-PA" dirty="0"/>
              <a:t>= </a:t>
            </a:r>
            <a:r>
              <a:rPr lang="es-PA" dirty="0" smtClean="0"/>
              <a:t>1k </a:t>
            </a:r>
            <a:r>
              <a:rPr lang="es-PA" dirty="0"/>
              <a:t>V/V</a:t>
            </a:r>
          </a:p>
          <a:p>
            <a:r>
              <a:rPr lang="es-PA" dirty="0"/>
              <a:t>UA741, f = </a:t>
            </a:r>
            <a:r>
              <a:rPr lang="es-PA" dirty="0" smtClean="0"/>
              <a:t>10kHz </a:t>
            </a:r>
            <a:r>
              <a:rPr lang="es-PA" dirty="0"/>
              <a:t>tiene una |a| = f1/f = </a:t>
            </a:r>
            <a:r>
              <a:rPr lang="es-PA" dirty="0" smtClean="0"/>
              <a:t>1M/10k </a:t>
            </a:r>
            <a:r>
              <a:rPr lang="es-PA" dirty="0"/>
              <a:t>= </a:t>
            </a:r>
            <a:r>
              <a:rPr lang="es-PA" dirty="0" smtClean="0"/>
              <a:t>100 V/V, etc</a:t>
            </a:r>
            <a:r>
              <a:rPr lang="es-PA" dirty="0"/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68" y="2055987"/>
            <a:ext cx="2421423" cy="14894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46" y="1996227"/>
            <a:ext cx="2982524" cy="15492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730" y="1996227"/>
            <a:ext cx="2119314" cy="14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– Laz</a:t>
            </a:r>
            <a:r>
              <a:rPr lang="es-PA" sz="3500" dirty="0" smtClean="0"/>
              <a:t>o Abierto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120462"/>
            <a:ext cx="11925837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La mayoría de los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amps</a:t>
            </a:r>
            <a:r>
              <a:rPr lang="es-PA" dirty="0" smtClean="0"/>
              <a:t> comerciales tienen respuestas entre GBW de 0.5MHz a 20MHz</a:t>
            </a:r>
          </a:p>
          <a:p>
            <a:r>
              <a:rPr lang="es-PA" dirty="0" smtClean="0"/>
              <a:t>También existen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amps</a:t>
            </a:r>
            <a:r>
              <a:rPr lang="es-PA" dirty="0" smtClean="0"/>
              <a:t> de muy alta frecuencia, </a:t>
            </a:r>
            <a:r>
              <a:rPr lang="es-PA" dirty="0" err="1" smtClean="0"/>
              <a:t>ejm</a:t>
            </a:r>
            <a:r>
              <a:rPr lang="es-PA" dirty="0" smtClean="0"/>
              <a:t>. Amplificadores de corriente.</a:t>
            </a:r>
          </a:p>
          <a:p>
            <a:r>
              <a:rPr lang="es-PA" dirty="0" smtClean="0"/>
              <a:t>Como notamos a alta frecuencia tienen problemas. </a:t>
            </a:r>
            <a:r>
              <a:rPr lang="es-PA" dirty="0" err="1" smtClean="0"/>
              <a:t>Vo</a:t>
            </a:r>
            <a:r>
              <a:rPr lang="es-PA" dirty="0" smtClean="0"/>
              <a:t> </a:t>
            </a:r>
            <a:r>
              <a:rPr lang="es-PA" dirty="0" smtClean="0">
                <a:sym typeface="Symbol" panose="05050102010706020507" pitchFamily="18" charset="2"/>
              </a:rPr>
              <a:t> 1 x ZCcIo1 = 1/(2fCc)gm1(</a:t>
            </a:r>
            <a:r>
              <a:rPr lang="es-PA" dirty="0" err="1" smtClean="0">
                <a:sym typeface="Symbol" panose="05050102010706020507" pitchFamily="18" charset="2"/>
              </a:rPr>
              <a:t>Vp-Vn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diseño a estos valores para 741</a:t>
            </a:r>
          </a:p>
          <a:p>
            <a:r>
              <a:rPr lang="es-PA" dirty="0">
                <a:sym typeface="Symbol" panose="05050102010706020507" pitchFamily="18" charset="2"/>
              </a:rPr>
              <a:t>f</a:t>
            </a:r>
            <a:r>
              <a:rPr lang="es-PA" dirty="0" smtClean="0">
                <a:sym typeface="Symbol" panose="05050102010706020507" pitchFamily="18" charset="2"/>
              </a:rPr>
              <a:t>t = 19.6uA/(8*0.026*30*10^-12)</a:t>
            </a:r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ft = 1MHz</a:t>
            </a: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16" y="2512705"/>
            <a:ext cx="4487240" cy="17922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84" y="2512705"/>
            <a:ext cx="1421949" cy="8103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862" y="2506825"/>
            <a:ext cx="1632476" cy="8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Representación Gráfica Ganancia T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La ganancia T viene representada como T = a* = a/(1/)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 &gt;&gt; 1 para f &gt;&gt; </a:t>
            </a:r>
            <a:r>
              <a:rPr lang="es-PA" dirty="0" err="1" smtClean="0">
                <a:sym typeface="Symbol" panose="05050102010706020507" pitchFamily="18" charset="2"/>
              </a:rPr>
              <a:t>fx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fx</a:t>
            </a:r>
            <a:r>
              <a:rPr lang="es-PA" dirty="0" smtClean="0">
                <a:sym typeface="Symbol" panose="05050102010706020507" pitchFamily="18" charset="2"/>
              </a:rPr>
              <a:t> = frecuencia de cruce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54" y="1077195"/>
            <a:ext cx="3182242" cy="9233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93" y="2981511"/>
            <a:ext cx="3043587" cy="37415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154" y="5208329"/>
            <a:ext cx="2160596" cy="9619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154" y="2255456"/>
            <a:ext cx="3991255" cy="27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Model</a:t>
            </a:r>
            <a:r>
              <a:rPr lang="es-PA" sz="3500" dirty="0" smtClean="0"/>
              <a:t>o de Polo Dominante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97" y="2717129"/>
            <a:ext cx="7523291" cy="22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a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La ganancia T es </a:t>
            </a:r>
            <a:r>
              <a:rPr lang="es-PA" dirty="0" err="1" smtClean="0">
                <a:sym typeface="Symbol" panose="05050102010706020507" pitchFamily="18" charset="2"/>
              </a:rPr>
              <a:t>dependiende</a:t>
            </a:r>
            <a:r>
              <a:rPr lang="es-PA" dirty="0" smtClean="0">
                <a:sym typeface="Symbol" panose="05050102010706020507" pitchFamily="18" charset="2"/>
              </a:rPr>
              <a:t> de la frecuencia ideal.  Para el caso de puramente resistencias de </a:t>
            </a:r>
            <a:r>
              <a:rPr lang="es-PA" dirty="0" err="1" smtClean="0">
                <a:sym typeface="Symbol" panose="05050102010706020507" pitchFamily="18" charset="2"/>
              </a:rPr>
              <a:t>feedback</a:t>
            </a:r>
            <a:r>
              <a:rPr lang="es-PA" dirty="0" smtClean="0">
                <a:sym typeface="Symbol" panose="05050102010706020507" pitchFamily="18" charset="2"/>
              </a:rPr>
              <a:t> esta es: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En las figuras superiores se ve la ganancia, magnitud de error y error de fase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9" y="2303230"/>
            <a:ext cx="3177416" cy="9306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050" y="2303230"/>
            <a:ext cx="3007910" cy="9306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504" y="2303230"/>
            <a:ext cx="3189539" cy="6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 lnSpcReduction="10000"/>
          </a:bodyPr>
          <a:lstStyle/>
          <a:p>
            <a:r>
              <a:rPr lang="es-PA" dirty="0"/>
              <a:t>Los cursos anteriores se detallaba análisis de señal (</a:t>
            </a:r>
            <a:r>
              <a:rPr lang="es-PA" dirty="0" err="1"/>
              <a:t>bjts</a:t>
            </a:r>
            <a:r>
              <a:rPr lang="es-PA" dirty="0"/>
              <a:t>, diodos, </a:t>
            </a:r>
            <a:r>
              <a:rPr lang="es-PA" dirty="0" err="1"/>
              <a:t>etc</a:t>
            </a:r>
            <a:r>
              <a:rPr lang="es-PA" dirty="0" smtClean="0"/>
              <a:t>)</a:t>
            </a:r>
          </a:p>
          <a:p>
            <a:r>
              <a:rPr lang="es-PA" dirty="0" smtClean="0"/>
              <a:t>El uso más común es para operaciones matemáticas</a:t>
            </a:r>
          </a:p>
          <a:p>
            <a:pPr lvl="1"/>
            <a:r>
              <a:rPr lang="es-PA" dirty="0" smtClean="0"/>
              <a:t>Adición, Sustracción, Diferenciación, Integración</a:t>
            </a:r>
          </a:p>
          <a:p>
            <a:pPr lvl="1"/>
            <a:endParaRPr lang="es-PA" dirty="0"/>
          </a:p>
          <a:p>
            <a:r>
              <a:rPr lang="es-PA" dirty="0" smtClean="0"/>
              <a:t>Buffers son aisladores de secciones de un circuito eléctrico</a:t>
            </a:r>
          </a:p>
          <a:p>
            <a:pPr lvl="1"/>
            <a:r>
              <a:rPr lang="es-PA" dirty="0" smtClean="0"/>
              <a:t>Al alimentar un circuito 1 y un circuito 2 con la misma fuente puede traer factores no deseados</a:t>
            </a:r>
          </a:p>
          <a:p>
            <a:pPr lvl="1"/>
            <a:r>
              <a:rPr lang="es-PA" dirty="0" smtClean="0"/>
              <a:t>La potencia del circuito 2 puede ser mayor que la que puede suministrar la fuente</a:t>
            </a:r>
          </a:p>
          <a:p>
            <a:pPr lvl="1"/>
            <a:r>
              <a:rPr lang="es-PA" dirty="0" smtClean="0"/>
              <a:t>Podemos simplificar el problema utilizando operacionales</a:t>
            </a:r>
            <a:endParaRPr lang="es-PA" dirty="0"/>
          </a:p>
          <a:p>
            <a:pPr lvl="1"/>
            <a:endParaRPr lang="es-PA" dirty="0" smtClean="0"/>
          </a:p>
          <a:p>
            <a:r>
              <a:rPr lang="es-PA" dirty="0" err="1" smtClean="0"/>
              <a:t>Op-Amps</a:t>
            </a:r>
            <a:r>
              <a:rPr lang="es-PA" dirty="0" smtClean="0"/>
              <a:t> = Amplificador Operacional</a:t>
            </a:r>
          </a:p>
          <a:p>
            <a:pPr lvl="1"/>
            <a:r>
              <a:rPr lang="es-PA" dirty="0" smtClean="0"/>
              <a:t>Dispositivos activos, requieren polarizarse para realizar un trabajo</a:t>
            </a:r>
          </a:p>
          <a:p>
            <a:pPr lvl="1"/>
            <a:r>
              <a:rPr lang="es-PA" dirty="0" smtClean="0"/>
              <a:t>Son realizados por muchos transistores y resistores [No Nos Interesa este detalle interno]</a:t>
            </a:r>
          </a:p>
          <a:p>
            <a:pPr lvl="1"/>
            <a:r>
              <a:rPr lang="es-PA" dirty="0" smtClean="0"/>
              <a:t>Modelado como fuente de voltaje controlada</a:t>
            </a:r>
          </a:p>
        </p:txBody>
      </p:sp>
    </p:spTree>
    <p:extLst>
      <p:ext uri="{BB962C8B-B14F-4D97-AF65-F5344CB8AC3E}">
        <p14:creationId xmlns:p14="http://schemas.microsoft.com/office/powerpoint/2010/main" val="17110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a Lazo Cerrado – Amplificador no inversor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Para un amplificador no inversor la respuesta de lazo cerrado es: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a0 es la ganancia de lazo abierto.  Si a0 &gt;&gt; (1 + R2/R1) tenemos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T &gt;&gt; 1, A = </a:t>
            </a:r>
            <a:r>
              <a:rPr lang="es-PA" dirty="0" err="1" smtClean="0">
                <a:sym typeface="Symbol" panose="05050102010706020507" pitchFamily="18" charset="2"/>
              </a:rPr>
              <a:t>Aideal</a:t>
            </a:r>
            <a:r>
              <a:rPr lang="es-PA" dirty="0" smtClean="0">
                <a:sym typeface="Symbol" panose="05050102010706020507" pitchFamily="18" charset="2"/>
              </a:rPr>
              <a:t> = 1 + R2/R1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 </a:t>
            </a:r>
            <a:r>
              <a:rPr lang="es-PA" dirty="0" err="1" smtClean="0">
                <a:sym typeface="Symbol" panose="05050102010706020507" pitchFamily="18" charset="2"/>
              </a:rPr>
              <a:t>fx</a:t>
            </a:r>
            <a:r>
              <a:rPr lang="es-PA" dirty="0" smtClean="0">
                <a:sym typeface="Symbol" panose="05050102010706020507" pitchFamily="18" charset="2"/>
              </a:rPr>
              <a:t>, T = 1</a:t>
            </a:r>
            <a:r>
              <a:rPr lang="es-PA" dirty="0">
                <a:sym typeface="Symbol" panose="05050102010706020507" pitchFamily="18" charset="2"/>
              </a:rPr>
              <a:t>;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>
                <a:sym typeface="Symbol" panose="05050102010706020507" pitchFamily="18" charset="2"/>
              </a:rPr>
              <a:t> </a:t>
            </a:r>
            <a:r>
              <a:rPr lang="es-PA" dirty="0" smtClean="0">
                <a:sym typeface="Symbol" panose="05050102010706020507" pitchFamily="18" charset="2"/>
              </a:rPr>
              <a:t>T = (a-) = -90 – 0 = -90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 = A ideal/(1 + j) = A/</a:t>
            </a:r>
            <a:r>
              <a:rPr lang="es-PA" dirty="0" err="1" smtClean="0">
                <a:sym typeface="Symbol" panose="05050102010706020507" pitchFamily="18" charset="2"/>
              </a:rPr>
              <a:t>sqrt</a:t>
            </a:r>
            <a:r>
              <a:rPr lang="es-PA" dirty="0" smtClean="0">
                <a:sym typeface="Symbol" panose="05050102010706020507" pitchFamily="18" charset="2"/>
              </a:rPr>
              <a:t>(2)</a:t>
            </a:r>
            <a:r>
              <a:rPr lang="es-PA" dirty="0">
                <a:sym typeface="Symbol" panose="05050102010706020507" pitchFamily="18" charset="2"/>
              </a:rPr>
              <a:t> </a:t>
            </a:r>
            <a:r>
              <a:rPr lang="es-PA" dirty="0" smtClean="0">
                <a:sym typeface="Symbol" panose="05050102010706020507" pitchFamily="18" charset="2"/>
              </a:rPr>
              <a:t>-45 siendo esta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A altas frecuencias T &lt;&lt; 1 A = </a:t>
            </a:r>
            <a:r>
              <a:rPr lang="es-PA" dirty="0" err="1" smtClean="0">
                <a:sym typeface="Symbol" panose="05050102010706020507" pitchFamily="18" charset="2"/>
              </a:rPr>
              <a:t>Aideal</a:t>
            </a:r>
            <a:r>
              <a:rPr lang="es-PA" dirty="0" smtClean="0">
                <a:sym typeface="Symbol" panose="05050102010706020507" pitchFamily="18" charset="2"/>
              </a:rPr>
              <a:t>*T = 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 retroalimentación </a:t>
            </a:r>
            <a:r>
              <a:rPr lang="es-PA" dirty="0" err="1" smtClean="0">
                <a:sym typeface="Symbol" panose="05050102010706020507" pitchFamily="18" charset="2"/>
              </a:rPr>
              <a:t>engativa</a:t>
            </a:r>
            <a:r>
              <a:rPr lang="es-PA" dirty="0" smtClean="0">
                <a:sym typeface="Symbol" panose="05050102010706020507" pitchFamily="18" charset="2"/>
              </a:rPr>
              <a:t> tiene ventajas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4" y="1960988"/>
            <a:ext cx="4917374" cy="58148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39" y="2067221"/>
            <a:ext cx="3255502" cy="4752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94" y="2606681"/>
            <a:ext cx="6529672" cy="6717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94" y="3654715"/>
            <a:ext cx="3029015" cy="69155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393" y="3682031"/>
            <a:ext cx="2275870" cy="47634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461" y="3880623"/>
            <a:ext cx="5331859" cy="207412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461" y="6328390"/>
            <a:ext cx="4681638" cy="3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a Lazo Cerrado – Amplificador no inversor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Ejemplo.  El UA741 en no inversor tiene R1 = 2k, R2 = 18k.  Encontrar el margen de error de 1% (b) 5° de error de fase de ancho de banda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69" y="2594716"/>
            <a:ext cx="9406234" cy="182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Consecuencias de la ganancia de ancho de banda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Dicho antes GBP = A0fB = ft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UA741 tiene A0 a 1k V/V y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ft/A0 = 10^6/10^3 = 1kHz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Reduciendo A0 a 100V/V incrementa el ancho de banda a 1MHz (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ft)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 decir que jugando con la magnitud de la ganancia incrementa la frecuencia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Ejm</a:t>
            </a:r>
            <a:r>
              <a:rPr lang="es-PA" dirty="0" smtClean="0">
                <a:sym typeface="Symbol" panose="05050102010706020507" pitchFamily="18" charset="2"/>
              </a:rPr>
              <a:t>:  Diseñar un </a:t>
            </a:r>
            <a:r>
              <a:rPr lang="es-PA" dirty="0" err="1" smtClean="0">
                <a:sym typeface="Symbol" panose="05050102010706020507" pitchFamily="18" charset="2"/>
              </a:rPr>
              <a:t>opamp</a:t>
            </a:r>
            <a:r>
              <a:rPr lang="es-PA" dirty="0" smtClean="0">
                <a:sym typeface="Symbol" panose="05050102010706020507" pitchFamily="18" charset="2"/>
              </a:rPr>
              <a:t> para diseñar a 60dB, construir su gráfico de bode y el ancho de banda actual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A0 = 10^3 V/V = 60dB</a:t>
            </a: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1kHz pero se necesita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&gt; 20kHz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Se necesita mas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amps</a:t>
            </a:r>
            <a:r>
              <a:rPr lang="es-PA" dirty="0" smtClean="0">
                <a:sym typeface="Symbol" panose="05050102010706020507" pitchFamily="18" charset="2"/>
              </a:rPr>
              <a:t> en cascada (A1 x A2)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A1 = A2 = </a:t>
            </a:r>
            <a:r>
              <a:rPr lang="es-PA" dirty="0" err="1" smtClean="0">
                <a:sym typeface="Symbol" panose="05050102010706020507" pitchFamily="18" charset="2"/>
              </a:rPr>
              <a:t>sqrt</a:t>
            </a:r>
            <a:r>
              <a:rPr lang="es-PA" dirty="0" smtClean="0">
                <a:sym typeface="Symbol" panose="05050102010706020507" pitchFamily="18" charset="2"/>
              </a:rPr>
              <a:t>(10</a:t>
            </a:r>
            <a:r>
              <a:rPr lang="es-PA" dirty="0">
                <a:sym typeface="Symbol" panose="05050102010706020507" pitchFamily="18" charset="2"/>
              </a:rPr>
              <a:t>^</a:t>
            </a:r>
            <a:r>
              <a:rPr lang="en-US" dirty="0" smtClean="0">
                <a:sym typeface="Symbol" panose="05050102010706020507" pitchFamily="18" charset="2"/>
              </a:rPr>
              <a:t>3) = 31.62V/V = 30dB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fB1 = fB2 = 10^6/31.62 = 31.62kHz</a:t>
            </a:r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880" y="3744022"/>
            <a:ext cx="448763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Consecuencias de la ganancia de ancho de banda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err="1" smtClean="0">
                <a:sym typeface="Symbol" panose="05050102010706020507" pitchFamily="18" charset="2"/>
              </a:rPr>
              <a:t>Ejm</a:t>
            </a:r>
            <a:r>
              <a:rPr lang="es-PA" dirty="0" smtClean="0">
                <a:sym typeface="Symbol" panose="05050102010706020507" pitchFamily="18" charset="2"/>
              </a:rPr>
              <a:t>:  Diseñar un </a:t>
            </a:r>
            <a:r>
              <a:rPr lang="es-PA" dirty="0" err="1" smtClean="0">
                <a:sym typeface="Symbol" panose="05050102010706020507" pitchFamily="18" charset="2"/>
              </a:rPr>
              <a:t>opamp</a:t>
            </a:r>
            <a:r>
              <a:rPr lang="es-PA" dirty="0" smtClean="0">
                <a:sym typeface="Symbol" panose="05050102010706020507" pitchFamily="18" charset="2"/>
              </a:rPr>
              <a:t> para diseñar a 60dB, construir su gráfico de bode y el ancho de banda actual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A1 = A2 = </a:t>
            </a:r>
            <a:r>
              <a:rPr lang="es-PA" dirty="0" err="1" smtClean="0">
                <a:sym typeface="Symbol" panose="05050102010706020507" pitchFamily="18" charset="2"/>
              </a:rPr>
              <a:t>sqrt</a:t>
            </a:r>
            <a:r>
              <a:rPr lang="es-PA" dirty="0" smtClean="0">
                <a:sym typeface="Symbol" panose="05050102010706020507" pitchFamily="18" charset="2"/>
              </a:rPr>
              <a:t>(10</a:t>
            </a:r>
            <a:r>
              <a:rPr lang="es-PA" dirty="0">
                <a:sym typeface="Symbol" panose="05050102010706020507" pitchFamily="18" charset="2"/>
              </a:rPr>
              <a:t>^</a:t>
            </a:r>
            <a:r>
              <a:rPr lang="en-US" dirty="0" smtClean="0">
                <a:sym typeface="Symbol" panose="05050102010706020507" pitchFamily="18" charset="2"/>
              </a:rPr>
              <a:t>3) = 31.62V/V = 30dB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fB1 = fB2 = 10^6/31.62 = 31.62kHz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A0 </a:t>
            </a:r>
            <a:r>
              <a:rPr lang="en-US" dirty="0" err="1" smtClean="0">
                <a:sym typeface="Symbol" panose="05050102010706020507" pitchFamily="18" charset="2"/>
              </a:rPr>
              <a:t>ahora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es</a:t>
            </a:r>
            <a:r>
              <a:rPr lang="en-US" dirty="0" smtClean="0">
                <a:sym typeface="Symbol" panose="05050102010706020507" pitchFamily="18" charset="2"/>
              </a:rPr>
              <a:t> A1*A2 = 1000 y A = 10^3/</a:t>
            </a:r>
            <a:r>
              <a:rPr lang="en-US" dirty="0" err="1" smtClean="0">
                <a:sym typeface="Symbol" panose="05050102010706020507" pitchFamily="18" charset="2"/>
              </a:rPr>
              <a:t>sqrt</a:t>
            </a:r>
            <a:r>
              <a:rPr lang="en-US" dirty="0" smtClean="0">
                <a:sym typeface="Symbol" panose="05050102010706020507" pitchFamily="18" charset="2"/>
              </a:rPr>
              <a:t>(2)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fB</a:t>
            </a:r>
            <a:r>
              <a:rPr lang="en-US" dirty="0" smtClean="0">
                <a:sym typeface="Symbol" panose="05050102010706020507" pitchFamily="18" charset="2"/>
              </a:rPr>
              <a:t> = 20.35kHz</a:t>
            </a:r>
          </a:p>
          <a:p>
            <a:pPr lvl="1"/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763" y="2305089"/>
            <a:ext cx="2553032" cy="8240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87" y="3541906"/>
            <a:ext cx="32194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Amplificador Inversor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De un razonamiento similar también obtenemos las ganancias y frecuencias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Beta es el factor de realimentación</a:t>
            </a: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Como                                             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 gráfica se verá reducida en escala 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La ganancia del amplificador en GBP es para el no inversor de GBP = ft (R1 = </a:t>
            </a:r>
            <a:r>
              <a:rPr lang="es-PA" dirty="0" err="1" smtClean="0">
                <a:sym typeface="Symbol" panose="05050102010706020507" pitchFamily="18" charset="2"/>
              </a:rPr>
              <a:t>inf</a:t>
            </a:r>
            <a:r>
              <a:rPr lang="es-PA" dirty="0" smtClean="0">
                <a:sym typeface="Symbol" panose="05050102010706020507" pitchFamily="18" charset="2"/>
              </a:rPr>
              <a:t>, R2 = 0)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el inversor (R1 = R2) GBP = 0.5ft</a:t>
            </a: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78" y="1990492"/>
            <a:ext cx="2755454" cy="12656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27" y="1990492"/>
            <a:ext cx="6288196" cy="23138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45" y="3593615"/>
            <a:ext cx="2108322" cy="4941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4163006"/>
            <a:ext cx="3035022" cy="3719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78" y="4966816"/>
            <a:ext cx="3643693" cy="7501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7"/>
          <a:srcRect t="19082" b="12853"/>
          <a:stretch/>
        </p:blipFill>
        <p:spPr>
          <a:xfrm>
            <a:off x="5088563" y="6222380"/>
            <a:ext cx="3251616" cy="54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Impedancias de Entrada y Salida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Las impedancias son inductivas para la entrada (</a:t>
            </a:r>
            <a:r>
              <a:rPr lang="es-PA" dirty="0" err="1" smtClean="0">
                <a:sym typeface="Symbol" panose="05050102010706020507" pitchFamily="18" charset="2"/>
              </a:rPr>
              <a:t>Zd</a:t>
            </a:r>
            <a:r>
              <a:rPr lang="es-PA" dirty="0" smtClean="0">
                <a:sym typeface="Symbol" panose="05050102010706020507" pitchFamily="18" charset="2"/>
              </a:rPr>
              <a:t>) y capacitivas para la salida (</a:t>
            </a:r>
            <a:r>
              <a:rPr lang="es-PA" dirty="0" err="1" smtClean="0">
                <a:sym typeface="Symbol" panose="05050102010706020507" pitchFamily="18" charset="2"/>
              </a:rPr>
              <a:t>Zo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 las entradas se ubican en configuración de modo común la impedancia de entrada la podemos llamar en esta caso </a:t>
            </a:r>
            <a:r>
              <a:rPr lang="es-PA" dirty="0" err="1" smtClean="0">
                <a:sym typeface="Symbol" panose="05050102010706020507" pitchFamily="18" charset="2"/>
              </a:rPr>
              <a:t>Zd</a:t>
            </a:r>
            <a:r>
              <a:rPr lang="es-PA" dirty="0" smtClean="0">
                <a:sym typeface="Symbol" panose="05050102010706020507" pitchFamily="18" charset="2"/>
              </a:rPr>
              <a:t> = 2Zc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Llamadas en los </a:t>
            </a:r>
            <a:r>
              <a:rPr lang="es-PA" dirty="0" err="1" smtClean="0">
                <a:sym typeface="Symbol" panose="05050102010706020507" pitchFamily="18" charset="2"/>
              </a:rPr>
              <a:t>datasheets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rd</a:t>
            </a:r>
            <a:r>
              <a:rPr lang="es-PA" dirty="0" smtClean="0">
                <a:sym typeface="Symbol" panose="05050102010706020507" pitchFamily="18" charset="2"/>
              </a:rPr>
              <a:t>, </a:t>
            </a:r>
            <a:r>
              <a:rPr lang="es-PA" dirty="0" err="1" smtClean="0">
                <a:sym typeface="Symbol" panose="05050102010706020507" pitchFamily="18" charset="2"/>
              </a:rPr>
              <a:t>rc</a:t>
            </a:r>
            <a:r>
              <a:rPr lang="es-PA" dirty="0" smtClean="0">
                <a:sym typeface="Symbol" panose="05050102010706020507" pitchFamily="18" charset="2"/>
              </a:rPr>
              <a:t>, ro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amplificadores </a:t>
            </a:r>
            <a:r>
              <a:rPr lang="es-PA" dirty="0" err="1" smtClean="0">
                <a:sym typeface="Symbol" panose="05050102010706020507" pitchFamily="18" charset="2"/>
              </a:rPr>
              <a:t>com</a:t>
            </a:r>
            <a:r>
              <a:rPr lang="es-PA" dirty="0" smtClean="0">
                <a:sym typeface="Symbol" panose="05050102010706020507" pitchFamily="18" charset="2"/>
              </a:rPr>
              <a:t> BJT </a:t>
            </a:r>
            <a:r>
              <a:rPr lang="es-PA" dirty="0" err="1" smtClean="0">
                <a:sym typeface="Symbol" panose="05050102010706020507" pitchFamily="18" charset="2"/>
              </a:rPr>
              <a:t>rc</a:t>
            </a:r>
            <a:r>
              <a:rPr lang="es-PA" dirty="0" smtClean="0">
                <a:sym typeface="Symbol" panose="05050102010706020507" pitchFamily="18" charset="2"/>
              </a:rPr>
              <a:t> &gt;&gt; </a:t>
            </a:r>
            <a:r>
              <a:rPr lang="es-PA" dirty="0" err="1" smtClean="0">
                <a:sym typeface="Symbol" panose="05050102010706020507" pitchFamily="18" charset="2"/>
              </a:rPr>
              <a:t>rd</a:t>
            </a:r>
            <a:r>
              <a:rPr lang="es-PA" dirty="0" smtClean="0">
                <a:sym typeface="Symbol" panose="05050102010706020507" pitchFamily="18" charset="2"/>
              </a:rPr>
              <a:t> y de magnitud en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Para </a:t>
            </a:r>
            <a:r>
              <a:rPr lang="es-PA" dirty="0" err="1" smtClean="0">
                <a:sym typeface="Symbol" panose="05050102010706020507" pitchFamily="18" charset="2"/>
              </a:rPr>
              <a:t>FETs</a:t>
            </a:r>
            <a:r>
              <a:rPr lang="es-PA" dirty="0" smtClean="0">
                <a:sym typeface="Symbol" panose="05050102010706020507" pitchFamily="18" charset="2"/>
              </a:rPr>
              <a:t> son del orden de los 100GOhms o superior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Otros especifican </a:t>
            </a:r>
            <a:r>
              <a:rPr lang="es-PA" dirty="0" err="1" smtClean="0">
                <a:sym typeface="Symbol" panose="05050102010706020507" pitchFamily="18" charset="2"/>
              </a:rPr>
              <a:t>Cc</a:t>
            </a:r>
            <a:r>
              <a:rPr lang="es-PA" dirty="0" smtClean="0">
                <a:sym typeface="Symbol" panose="05050102010706020507" pitchFamily="18" charset="2"/>
              </a:rPr>
              <a:t> como la capacitancia diferencial a modo común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AD705 tiene </a:t>
            </a:r>
            <a:r>
              <a:rPr lang="es-PA" dirty="0" err="1" smtClean="0">
                <a:sym typeface="Symbol" panose="05050102010706020507" pitchFamily="18" charset="2"/>
              </a:rPr>
              <a:t>rc</a:t>
            </a:r>
            <a:r>
              <a:rPr lang="es-PA" dirty="0" smtClean="0">
                <a:sym typeface="Symbol" panose="05050102010706020507" pitchFamily="18" charset="2"/>
              </a:rPr>
              <a:t> = 300Gohms pero a 1kHz </a:t>
            </a:r>
            <a:r>
              <a:rPr lang="es-PA" dirty="0" err="1" smtClean="0">
                <a:sym typeface="Symbol" panose="05050102010706020507" pitchFamily="18" charset="2"/>
              </a:rPr>
              <a:t>ZCc</a:t>
            </a:r>
            <a:r>
              <a:rPr lang="es-PA" dirty="0" smtClean="0">
                <a:sym typeface="Symbol" panose="05050102010706020507" pitchFamily="18" charset="2"/>
              </a:rPr>
              <a:t> = -80Mohms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Y tenemos también la impedancia Z(open) = F(Z(</a:t>
            </a:r>
            <a:r>
              <a:rPr lang="es-PA" dirty="0" err="1" smtClean="0">
                <a:sym typeface="Symbol" panose="05050102010706020507" pitchFamily="18" charset="2"/>
              </a:rPr>
              <a:t>closed</a:t>
            </a:r>
            <a:r>
              <a:rPr lang="es-PA" dirty="0" smtClean="0">
                <a:sym typeface="Symbol" panose="05050102010706020507" pitchFamily="18" charset="2"/>
              </a:rPr>
              <a:t>))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907" y="4333327"/>
            <a:ext cx="2882355" cy="23897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6793"/>
          <a:stretch/>
        </p:blipFill>
        <p:spPr>
          <a:xfrm>
            <a:off x="703108" y="5062654"/>
            <a:ext cx="5437294" cy="35683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07" y="5528193"/>
            <a:ext cx="4379429" cy="40425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085" y="5281908"/>
            <a:ext cx="2091298" cy="7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Impedancias de Entrada y Salida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 fontScale="92500" lnSpcReduction="20000"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Impedancias de </a:t>
            </a:r>
            <a:r>
              <a:rPr lang="es-PA" dirty="0" err="1" smtClean="0">
                <a:sym typeface="Symbol" panose="05050102010706020507" pitchFamily="18" charset="2"/>
              </a:rPr>
              <a:t>Shunt</a:t>
            </a:r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Si se observa existen tanto un polo y un cero a s = -2fB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Nuevamente podemos ver la ventaja de bajas frecuencias y realimentación negativa donde T es largo.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 altas frecuencias la inductiva tiende a ser abierta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ro = </a:t>
            </a:r>
            <a:r>
              <a:rPr lang="es-PA" dirty="0" err="1" smtClean="0">
                <a:sym typeface="Symbol" panose="05050102010706020507" pitchFamily="18" charset="2"/>
              </a:rPr>
              <a:t>Rp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A bajas frecuencias sería como tener un corto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Resumen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24" y="1851103"/>
            <a:ext cx="582872" cy="3046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50" y="1860279"/>
            <a:ext cx="1085501" cy="3049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263" y="1851103"/>
            <a:ext cx="1703345" cy="3140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719" y="1331849"/>
            <a:ext cx="2122685" cy="82393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11" y="2268579"/>
            <a:ext cx="1597340" cy="3332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0233" y="2839516"/>
            <a:ext cx="4933079" cy="148760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805" y="5347544"/>
            <a:ext cx="2222346" cy="140411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6772" y="5651210"/>
            <a:ext cx="2606471" cy="3242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1029" y="6185126"/>
            <a:ext cx="1859204" cy="35934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0530" y="6160661"/>
            <a:ext cx="2211468" cy="4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Impedancias de Entrada y Salida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Ejemplo.  Siendo R1 = R2 = 1K y el amplificador un UA741 calcule los efectos de impedancia de salida a baja y alta frecuencia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f1/a0 = 10Hz y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ft = 100kHz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Rp</a:t>
            </a:r>
            <a:r>
              <a:rPr lang="es-PA" dirty="0" smtClean="0">
                <a:sym typeface="Symbol" panose="05050102010706020507" pitchFamily="18" charset="2"/>
              </a:rPr>
              <a:t> = 100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Rs</a:t>
            </a:r>
            <a:r>
              <a:rPr lang="es-PA" dirty="0" smtClean="0">
                <a:sym typeface="Symbol" panose="05050102010706020507" pitchFamily="18" charset="2"/>
              </a:rPr>
              <a:t> = 100/(1 + 10^4) = 10mOhms, </a:t>
            </a:r>
            <a:r>
              <a:rPr lang="es-PA" dirty="0" err="1" smtClean="0">
                <a:sym typeface="Symbol" panose="05050102010706020507" pitchFamily="18" charset="2"/>
              </a:rPr>
              <a:t>Leq</a:t>
            </a:r>
            <a:r>
              <a:rPr lang="es-PA" dirty="0" smtClean="0">
                <a:sym typeface="Symbol" panose="05050102010706020507" pitchFamily="18" charset="2"/>
              </a:rPr>
              <a:t> = 100/210^5 = 159uH</a:t>
            </a:r>
          </a:p>
        </p:txBody>
      </p:sp>
    </p:spTree>
    <p:extLst>
      <p:ext uri="{BB962C8B-B14F-4D97-AF65-F5344CB8AC3E}">
        <p14:creationId xmlns:p14="http://schemas.microsoft.com/office/powerpoint/2010/main" val="13753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Impedancias de Entrada y Salida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La impedancia de entrada viene dada por la ecuación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Donde </a:t>
            </a:r>
            <a:r>
              <a:rPr lang="es-PA" dirty="0" err="1" smtClean="0">
                <a:sym typeface="Symbol" panose="05050102010706020507" pitchFamily="18" charset="2"/>
              </a:rPr>
              <a:t>Ri</a:t>
            </a:r>
            <a:r>
              <a:rPr lang="es-PA" dirty="0" smtClean="0">
                <a:sym typeface="Symbol" panose="05050102010706020507" pitchFamily="18" charset="2"/>
              </a:rPr>
              <a:t> = R/(1 + a0).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Leq</a:t>
            </a:r>
            <a:r>
              <a:rPr lang="es-PA" dirty="0" smtClean="0">
                <a:sym typeface="Symbol" panose="05050102010706020507" pitchFamily="18" charset="2"/>
              </a:rPr>
              <a:t> = R/2ft.  Para cuando T &gt;&gt; 1.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Cuando la frecuencia incrementa la impedancia se deteriora debido al incremento de las señal inversora con la frecuencia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Por ser meramente inductivos, terminarlos con capacitores los vuelve inestables (resuenan)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90" y="1360450"/>
            <a:ext cx="2045611" cy="8328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01" y="2587215"/>
            <a:ext cx="4710225" cy="19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Impedancias de Entrada y Salida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Ejemplo. Estimar A(</a:t>
            </a:r>
            <a:r>
              <a:rPr lang="es-PA" dirty="0" err="1" smtClean="0">
                <a:sym typeface="Symbol" panose="05050102010706020507" pitchFamily="18" charset="2"/>
              </a:rPr>
              <a:t>jf</a:t>
            </a:r>
            <a:r>
              <a:rPr lang="es-PA" dirty="0" smtClean="0">
                <a:sym typeface="Symbol" panose="05050102010706020507" pitchFamily="18" charset="2"/>
              </a:rPr>
              <a:t>), </a:t>
            </a:r>
            <a:r>
              <a:rPr lang="es-PA" dirty="0" err="1" smtClean="0">
                <a:sym typeface="Symbol" panose="05050102010706020507" pitchFamily="18" charset="2"/>
              </a:rPr>
              <a:t>Zi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jf</a:t>
            </a:r>
            <a:r>
              <a:rPr lang="es-PA" dirty="0" smtClean="0">
                <a:sym typeface="Symbol" panose="05050102010706020507" pitchFamily="18" charset="2"/>
              </a:rPr>
              <a:t>) y </a:t>
            </a:r>
            <a:r>
              <a:rPr lang="es-PA" dirty="0" err="1" smtClean="0">
                <a:sym typeface="Symbol" panose="05050102010706020507" pitchFamily="18" charset="2"/>
              </a:rPr>
              <a:t>Zo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jf</a:t>
            </a:r>
            <a:r>
              <a:rPr lang="es-PA" dirty="0" smtClean="0">
                <a:sym typeface="Symbol" panose="05050102010706020507" pitchFamily="18" charset="2"/>
              </a:rPr>
              <a:t>) para un convertidor de I-V con R = 100k, R1 = 2k, R2 = 18k y siendo el operacional un UA741. 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err="1">
                <a:sym typeface="Symbol" panose="05050102010706020507" pitchFamily="18" charset="2"/>
              </a:rPr>
              <a:t>r</a:t>
            </a:r>
            <a:r>
              <a:rPr lang="es-PA" dirty="0" err="1" smtClean="0">
                <a:sym typeface="Symbol" panose="05050102010706020507" pitchFamily="18" charset="2"/>
              </a:rPr>
              <a:t>d</a:t>
            </a:r>
            <a:r>
              <a:rPr lang="es-PA" dirty="0" smtClean="0">
                <a:sym typeface="Symbol" panose="05050102010706020507" pitchFamily="18" charset="2"/>
              </a:rPr>
              <a:t> &gt;&gt; 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Ro &lt;&lt; R2</a:t>
            </a:r>
          </a:p>
          <a:p>
            <a:r>
              <a:rPr lang="es-PA" dirty="0" smtClean="0">
                <a:sym typeface="Symbol" panose="05050102010706020507" pitchFamily="18" charset="2"/>
              </a:rPr>
              <a:t>B = R1/(R1 + R2) = 0.1 V/V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A0 = -(1 + R2/R1)R = -1V/</a:t>
            </a:r>
            <a:r>
              <a:rPr lang="es-PA" dirty="0" err="1" smtClean="0">
                <a:sym typeface="Symbol" panose="05050102010706020507" pitchFamily="18" charset="2"/>
              </a:rPr>
              <a:t>uA</a:t>
            </a:r>
            <a:r>
              <a:rPr lang="es-PA" dirty="0" smtClean="0">
                <a:sym typeface="Symbol" panose="05050102010706020507" pitchFamily="18" charset="2"/>
              </a:rPr>
              <a:t>, A0*B = 20k,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Bft</a:t>
            </a:r>
            <a:r>
              <a:rPr lang="es-PA" dirty="0" smtClean="0">
                <a:sym typeface="Symbol" panose="05050102010706020507" pitchFamily="18" charset="2"/>
              </a:rPr>
              <a:t> = 100kHz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Ri</a:t>
            </a:r>
            <a:r>
              <a:rPr lang="es-PA" dirty="0" smtClean="0">
                <a:sym typeface="Symbol" panose="05050102010706020507" pitchFamily="18" charset="2"/>
              </a:rPr>
              <a:t> = [R + (R1||R2)]/(1 + A0B) = 5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, R0 = r0/(1 + a0B) = 3.75mohms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36" y="2271537"/>
            <a:ext cx="4099207" cy="209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513" y="4130965"/>
            <a:ext cx="4819650" cy="1638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638" y="2271537"/>
            <a:ext cx="43434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Operacional</a:t>
            </a:r>
          </a:p>
          <a:p>
            <a:pPr lvl="1"/>
            <a:r>
              <a:rPr lang="es-PA" dirty="0" smtClean="0"/>
              <a:t>3 terminales ( y 2 de polarización)</a:t>
            </a:r>
          </a:p>
          <a:p>
            <a:pPr lvl="2"/>
            <a:r>
              <a:rPr lang="es-PA" dirty="0" smtClean="0"/>
              <a:t>2 entradas</a:t>
            </a:r>
          </a:p>
          <a:p>
            <a:pPr lvl="2"/>
            <a:r>
              <a:rPr lang="es-PA" dirty="0" smtClean="0"/>
              <a:t>1 salida</a:t>
            </a:r>
          </a:p>
          <a:p>
            <a:pPr lvl="1"/>
            <a:r>
              <a:rPr lang="es-PA" dirty="0" smtClean="0"/>
              <a:t>- = Terminal Inversora</a:t>
            </a:r>
          </a:p>
          <a:p>
            <a:pPr lvl="1"/>
            <a:r>
              <a:rPr lang="es-PA" dirty="0" smtClean="0"/>
              <a:t>+ = Terminal No Inversora</a:t>
            </a:r>
          </a:p>
          <a:p>
            <a:pPr lvl="1"/>
            <a:r>
              <a:rPr lang="es-PA" dirty="0" smtClean="0"/>
              <a:t> </a:t>
            </a:r>
            <a:r>
              <a:rPr lang="es-PA" dirty="0" err="1" smtClean="0"/>
              <a:t>Vn</a:t>
            </a:r>
            <a:r>
              <a:rPr lang="es-PA" dirty="0" smtClean="0"/>
              <a:t> corresponde a In del -, </a:t>
            </a:r>
            <a:r>
              <a:rPr lang="es-PA" dirty="0" err="1" smtClean="0"/>
              <a:t>Vp</a:t>
            </a:r>
            <a:r>
              <a:rPr lang="es-PA" dirty="0" smtClean="0"/>
              <a:t> e </a:t>
            </a:r>
            <a:r>
              <a:rPr lang="es-PA" dirty="0" err="1" smtClean="0"/>
              <a:t>Ip</a:t>
            </a:r>
            <a:r>
              <a:rPr lang="es-PA" dirty="0" smtClean="0"/>
              <a:t> corresponden a la terminal +</a:t>
            </a:r>
          </a:p>
          <a:p>
            <a:pPr lvl="1"/>
            <a:r>
              <a:rPr lang="es-PA" dirty="0" err="1" smtClean="0"/>
              <a:t>Vout</a:t>
            </a:r>
            <a:r>
              <a:rPr lang="es-PA" dirty="0" smtClean="0"/>
              <a:t> e </a:t>
            </a:r>
            <a:r>
              <a:rPr lang="es-PA" dirty="0" err="1" smtClean="0"/>
              <a:t>Iout</a:t>
            </a:r>
            <a:r>
              <a:rPr lang="es-PA" dirty="0" smtClean="0"/>
              <a:t> corresponden a la salida</a:t>
            </a:r>
          </a:p>
          <a:p>
            <a:pPr lvl="1"/>
            <a:r>
              <a:rPr lang="es-PA" dirty="0" smtClean="0"/>
              <a:t>Todas las señales medidas sobre la referencia (GND)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90" y="1152983"/>
            <a:ext cx="6504267" cy="24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Ahora examinaremos el dominio de la frecuencia y su respuesta en el </a:t>
            </a:r>
            <a:r>
              <a:rPr lang="es-PA" dirty="0" err="1" smtClean="0">
                <a:sym typeface="Symbol" panose="05050102010706020507" pitchFamily="18" charset="2"/>
              </a:rPr>
              <a:t>transiente</a:t>
            </a:r>
            <a:r>
              <a:rPr lang="es-PA" dirty="0" smtClean="0">
                <a:sym typeface="Symbol" panose="05050102010706020507" pitchFamily="18" charset="2"/>
              </a:rPr>
              <a:t>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Respuesta a </a:t>
            </a:r>
            <a:r>
              <a:rPr lang="es-PA" dirty="0" err="1" smtClean="0">
                <a:sym typeface="Symbol" panose="05050102010706020507" pitchFamily="18" charset="2"/>
              </a:rPr>
              <a:t>escalon</a:t>
            </a:r>
            <a:r>
              <a:rPr lang="es-PA" dirty="0" smtClean="0">
                <a:sym typeface="Symbol" panose="05050102010706020507" pitchFamily="18" charset="2"/>
              </a:rPr>
              <a:t> de entrada para un seguidor de voltaje (aplica para otros casos)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Tiempo de subida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Tenemos una señal de ancho de banda                              con polo  s = -2ft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Tiempo de subida = 10% a 90% de la señal</a:t>
            </a:r>
          </a:p>
          <a:p>
            <a:pPr lvl="1"/>
            <a:endParaRPr lang="es-PA" dirty="0">
              <a:sym typeface="Symbol" panose="05050102010706020507" pitchFamily="18" charset="2"/>
            </a:endParaRPr>
          </a:p>
          <a:p>
            <a:pPr lvl="1"/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El UA741 posee  = 1/(210^6) = 159 </a:t>
            </a:r>
            <a:r>
              <a:rPr lang="es-PA" dirty="0" err="1" smtClean="0">
                <a:sym typeface="Symbol" panose="05050102010706020507" pitchFamily="18" charset="2"/>
              </a:rPr>
              <a:t>ns</a:t>
            </a:r>
            <a:r>
              <a:rPr lang="es-PA" dirty="0" smtClean="0">
                <a:sym typeface="Symbol" panose="05050102010706020507" pitchFamily="18" charset="2"/>
              </a:rPr>
              <a:t> -&gt; </a:t>
            </a:r>
            <a:r>
              <a:rPr lang="es-PA" dirty="0" err="1" smtClean="0">
                <a:sym typeface="Symbol" panose="05050102010706020507" pitchFamily="18" charset="2"/>
              </a:rPr>
              <a:t>tR</a:t>
            </a:r>
            <a:r>
              <a:rPr lang="es-PA" dirty="0" smtClean="0">
                <a:sym typeface="Symbol" panose="05050102010706020507" pitchFamily="18" charset="2"/>
              </a:rPr>
              <a:t> = 350ns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77" y="2404896"/>
            <a:ext cx="1687989" cy="695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219" y="3383532"/>
            <a:ext cx="3933825" cy="1790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119" y="3573987"/>
            <a:ext cx="2089072" cy="90880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50" y="3695152"/>
            <a:ext cx="2796805" cy="52000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193" y="3716609"/>
            <a:ext cx="838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 lnSpcReduction="10000"/>
          </a:bodyPr>
          <a:lstStyle/>
          <a:p>
            <a:r>
              <a:rPr lang="es-PA" dirty="0" err="1" smtClean="0">
                <a:sym typeface="Symbol" panose="05050102010706020507" pitchFamily="18" charset="2"/>
              </a:rPr>
              <a:t>Slew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Rate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Limiting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Es el cambio de el voltaje de salida bajo la constante de tiempo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Si se incremente el voltaje pico la salida se verá afectada por el </a:t>
            </a:r>
            <a:r>
              <a:rPr lang="es-PA" dirty="0" err="1" smtClean="0">
                <a:sym typeface="Symbol" panose="05050102010706020507" pitchFamily="18" charset="2"/>
              </a:rPr>
              <a:t>slew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rate</a:t>
            </a:r>
            <a:r>
              <a:rPr lang="es-PA" dirty="0" smtClean="0">
                <a:sym typeface="Symbol" panose="05050102010706020507" pitchFamily="18" charset="2"/>
              </a:rPr>
              <a:t> del 10% al 90%.</a:t>
            </a:r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En la </a:t>
            </a:r>
            <a:r>
              <a:rPr lang="es-PA" dirty="0" err="1" smtClean="0">
                <a:sym typeface="Symbol" panose="05050102010706020507" pitchFamily="18" charset="2"/>
              </a:rPr>
              <a:t>realdiad</a:t>
            </a:r>
            <a:r>
              <a:rPr lang="es-PA" dirty="0" smtClean="0">
                <a:sym typeface="Symbol" panose="05050102010706020507" pitchFamily="18" charset="2"/>
              </a:rPr>
              <a:t> la salida se satura y se vuelve lenta.  En vez de un exponencial se ve una rampa.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SR = 0.5 v/</a:t>
            </a:r>
            <a:r>
              <a:rPr lang="es-PA" dirty="0" err="1" smtClean="0">
                <a:sym typeface="Symbol" panose="05050102010706020507" pitchFamily="18" charset="2"/>
              </a:rPr>
              <a:t>us</a:t>
            </a:r>
            <a:r>
              <a:rPr lang="es-PA" dirty="0" smtClean="0">
                <a:sym typeface="Symbol" panose="05050102010706020507" pitchFamily="18" charset="2"/>
              </a:rPr>
              <a:t> para el 741c y SR = 0.7 V/</a:t>
            </a:r>
            <a:r>
              <a:rPr lang="es-PA" dirty="0" err="1" smtClean="0">
                <a:sym typeface="Symbol" panose="05050102010706020507" pitchFamily="18" charset="2"/>
              </a:rPr>
              <a:t>uS</a:t>
            </a:r>
            <a:r>
              <a:rPr lang="es-PA" dirty="0" smtClean="0">
                <a:sym typeface="Symbol" panose="05050102010706020507" pitchFamily="18" charset="2"/>
              </a:rPr>
              <a:t> para el 741E.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En el modo de inversor el voltaje es idéntico para el positivo como el negativo (</a:t>
            </a:r>
            <a:r>
              <a:rPr lang="es-PA" dirty="0" err="1" smtClean="0">
                <a:sym typeface="Symbol" panose="05050102010706020507" pitchFamily="18" charset="2"/>
              </a:rPr>
              <a:t>semiciclos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el no inversor existen capacitancias parasíticas y viene dado por</a:t>
            </a:r>
          </a:p>
          <a:p>
            <a:pPr marL="0" indent="0">
              <a:buNone/>
            </a:pPr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517" y="1984917"/>
            <a:ext cx="2317720" cy="3445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569" y="2329443"/>
            <a:ext cx="5491923" cy="200145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561" y="6156709"/>
            <a:ext cx="1403312" cy="6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Ejemplo:  Para </a:t>
            </a:r>
            <a:r>
              <a:rPr lang="es-PA" dirty="0" err="1" smtClean="0">
                <a:sym typeface="Symbol" panose="05050102010706020507" pitchFamily="18" charset="2"/>
              </a:rPr>
              <a:t>Ia</a:t>
            </a:r>
            <a:r>
              <a:rPr lang="es-PA" dirty="0" smtClean="0">
                <a:sym typeface="Symbol" panose="05050102010706020507" pitchFamily="18" charset="2"/>
              </a:rPr>
              <a:t> = 19.6uA y una </a:t>
            </a:r>
            <a:r>
              <a:rPr lang="es-PA" dirty="0" err="1" smtClean="0">
                <a:sym typeface="Symbol" panose="05050102010706020507" pitchFamily="18" charset="2"/>
              </a:rPr>
              <a:t>Cc</a:t>
            </a:r>
            <a:r>
              <a:rPr lang="es-PA" dirty="0" smtClean="0">
                <a:sym typeface="Symbol" panose="05050102010706020507" pitchFamily="18" charset="2"/>
              </a:rPr>
              <a:t> (capacitancia de compensación) 30 </a:t>
            </a:r>
            <a:r>
              <a:rPr lang="es-PA" dirty="0" err="1" smtClean="0">
                <a:sym typeface="Symbol" panose="05050102010706020507" pitchFamily="18" charset="2"/>
              </a:rPr>
              <a:t>pF</a:t>
            </a:r>
            <a:r>
              <a:rPr lang="es-PA" dirty="0" smtClean="0">
                <a:sym typeface="Symbol" panose="05050102010706020507" pitchFamily="18" charset="2"/>
              </a:rPr>
              <a:t>.  El 741 tiene un SR = 0.633 v/</a:t>
            </a:r>
            <a:r>
              <a:rPr lang="es-PA" dirty="0" err="1" smtClean="0">
                <a:sym typeface="Symbol" panose="05050102010706020507" pitchFamily="18" charset="2"/>
              </a:rPr>
              <a:t>uS</a:t>
            </a:r>
            <a:r>
              <a:rPr lang="es-PA" dirty="0" smtClean="0">
                <a:sym typeface="Symbol" panose="05050102010706020507" pitchFamily="18" charset="2"/>
              </a:rPr>
              <a:t>.  Encontrar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(t) para un </a:t>
            </a:r>
            <a:r>
              <a:rPr lang="es-PA" dirty="0" err="1" smtClean="0">
                <a:sym typeface="Symbol" panose="05050102010706020507" pitchFamily="18" charset="2"/>
              </a:rPr>
              <a:t>escalon</a:t>
            </a:r>
            <a:r>
              <a:rPr lang="es-PA" dirty="0" smtClean="0">
                <a:sym typeface="Symbol" panose="05050102010706020507" pitchFamily="18" charset="2"/>
              </a:rPr>
              <a:t> de -0.5V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A0 = -4V/V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B = 0.2 V/V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Tau = 1/(2PIf) = 1/(2pi*0.2*10^6) = 0.796ns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 = SR * Tau = 0.504V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inf</a:t>
            </a:r>
            <a:r>
              <a:rPr lang="es-PA" dirty="0" smtClean="0">
                <a:sym typeface="Symbol" panose="05050102010706020507" pitchFamily="18" charset="2"/>
              </a:rPr>
              <a:t>) = A0*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-4(-0.5) = 2V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(t) = 2 – 0.504 = 1.496V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vI</a:t>
            </a:r>
            <a:r>
              <a:rPr lang="es-PA" dirty="0" smtClean="0">
                <a:sym typeface="Symbol" panose="05050102010706020507" pitchFamily="18" charset="2"/>
              </a:rPr>
              <a:t>(t) = -0.5u(t) V.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 &lt;= 1.496V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(t) = SR * t =  0.633*10^6.  f1 = 1.496/0.633*10^6 = 2.36uS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(t) =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inf</a:t>
            </a:r>
            <a:r>
              <a:rPr lang="es-PA" dirty="0" smtClean="0">
                <a:sym typeface="Symbol" panose="05050102010706020507" pitchFamily="18" charset="2"/>
              </a:rPr>
              <a:t>) + (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(t1) – v(</a:t>
            </a:r>
            <a:r>
              <a:rPr lang="es-PA" dirty="0" err="1" smtClean="0">
                <a:sym typeface="Symbol" panose="05050102010706020507" pitchFamily="18" charset="2"/>
              </a:rPr>
              <a:t>inf</a:t>
            </a:r>
            <a:r>
              <a:rPr lang="es-PA" dirty="0" smtClean="0">
                <a:sym typeface="Symbol" panose="05050102010706020507" pitchFamily="18" charset="2"/>
              </a:rPr>
              <a:t>))*</a:t>
            </a:r>
            <a:r>
              <a:rPr lang="es-PA" dirty="0" err="1" smtClean="0">
                <a:sym typeface="Symbol" panose="05050102010706020507" pitchFamily="18" charset="2"/>
              </a:rPr>
              <a:t>exp</a:t>
            </a:r>
            <a:r>
              <a:rPr lang="es-PA" dirty="0" smtClean="0">
                <a:sym typeface="Symbol" panose="05050102010706020507" pitchFamily="18" charset="2"/>
              </a:rPr>
              <a:t>(-(t-t1)/tau) = 2 – 9,81 e(-t/796)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437" y="2359528"/>
            <a:ext cx="4208825" cy="20340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433" y="4572000"/>
            <a:ext cx="3230075" cy="21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Ancho de banda a plena potencia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efecto del SR distorsiona la salida en cualquier momento que se requiera exceder las capacidades del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Si no existe el SR, el </a:t>
            </a:r>
            <a:r>
              <a:rPr lang="es-PA" dirty="0" err="1" smtClean="0">
                <a:sym typeface="Symbol" panose="05050102010706020507" pitchFamily="18" charset="2"/>
              </a:rPr>
              <a:t>vlotaje</a:t>
            </a:r>
            <a:r>
              <a:rPr lang="es-PA" dirty="0" smtClean="0">
                <a:sym typeface="Symbol" panose="05050102010706020507" pitchFamily="18" charset="2"/>
              </a:rPr>
              <a:t> es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 sin(2ft).  La tasa de cambio es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 operamos a altas frecuencias entonces </a:t>
            </a:r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 debemos mantenerlo bajo para que no ocurran </a:t>
            </a:r>
            <a:r>
              <a:rPr lang="es-PA" dirty="0" err="1" smtClean="0">
                <a:sym typeface="Symbol" panose="05050102010706020507" pitchFamily="18" charset="2"/>
              </a:rPr>
              <a:t>distorciones</a:t>
            </a:r>
            <a:r>
              <a:rPr lang="es-PA" dirty="0" smtClean="0">
                <a:sym typeface="Symbol" panose="05050102010706020507" pitchFamily="18" charset="2"/>
              </a:rPr>
              <a:t>.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 &lt;= SR/2ft </a:t>
            </a:r>
            <a:r>
              <a:rPr lang="es-PA" dirty="0" err="1" smtClean="0">
                <a:sym typeface="Symbol" panose="05050102010706020507" pitchFamily="18" charset="2"/>
              </a:rPr>
              <a:t>aprox</a:t>
            </a:r>
            <a:r>
              <a:rPr lang="es-PA" dirty="0" smtClean="0">
                <a:sym typeface="Symbol" panose="05050102010706020507" pitchFamily="18" charset="2"/>
              </a:rPr>
              <a:t> 80mV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 &gt; </a:t>
            </a:r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crit</a:t>
            </a:r>
            <a:r>
              <a:rPr lang="es-PA" dirty="0" smtClean="0">
                <a:sym typeface="Symbol" panose="05050102010706020507" pitchFamily="18" charset="2"/>
              </a:rPr>
              <a:t>) si no queremos distorsión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 &lt;= SR/2Vom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FPB es la frecuencia máxima a la cual la salida no presenta distorsión y no sufre </a:t>
            </a:r>
            <a:r>
              <a:rPr lang="es-PA" dirty="0" err="1" smtClean="0">
                <a:sym typeface="Symbol" panose="05050102010706020507" pitchFamily="18" charset="2"/>
              </a:rPr>
              <a:t>saturacion</a:t>
            </a:r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791" y="2810107"/>
            <a:ext cx="2744186" cy="2633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06" y="5781208"/>
            <a:ext cx="1624673" cy="73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 un 741 tiene </a:t>
            </a:r>
            <a:r>
              <a:rPr lang="es-PA" dirty="0" err="1" smtClean="0">
                <a:sym typeface="Symbol" panose="05050102010706020507" pitchFamily="18" charset="2"/>
              </a:rPr>
              <a:t>alimetacion</a:t>
            </a:r>
            <a:r>
              <a:rPr lang="es-PA" dirty="0" smtClean="0">
                <a:sym typeface="Symbol" panose="05050102010706020507" pitchFamily="18" charset="2"/>
              </a:rPr>
              <a:t> de 15V en ambas partes y es configurado como no inversor a ganancia de 10V/V.  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Si la amplitud de entrada es 0.5V cual es la máxima frecuencia antes de </a:t>
            </a:r>
            <a:r>
              <a:rPr lang="es-PA" dirty="0" err="1" smtClean="0">
                <a:sym typeface="Symbol" panose="05050102010706020507" pitchFamily="18" charset="2"/>
              </a:rPr>
              <a:t>distorsion</a:t>
            </a:r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Si f = 10kHz cual es el máximo valor de entrada al que no se distorsiona la salida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Si 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40mV cuales el valor de operación de la frecuencia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Si f = 2kHz cual es el valor de amplitud máxima</a:t>
            </a:r>
          </a:p>
          <a:p>
            <a:pPr lvl="1"/>
            <a:endParaRPr lang="es-PA" dirty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 = A*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10*0.5 = 5V; </a:t>
            </a:r>
            <a:r>
              <a:rPr lang="es-PA" dirty="0" err="1" smtClean="0">
                <a:sym typeface="Symbol" panose="05050102010706020507" pitchFamily="18" charset="2"/>
              </a:rPr>
              <a:t>fmax</a:t>
            </a:r>
            <a:r>
              <a:rPr lang="es-PA" dirty="0" smtClean="0">
                <a:sym typeface="Symbol" panose="05050102010706020507" pitchFamily="18" charset="2"/>
              </a:rPr>
              <a:t> = SR/2Vom = 0.5*10^6/25 = 16kHz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max</a:t>
            </a:r>
            <a:r>
              <a:rPr lang="es-PA" dirty="0" smtClean="0">
                <a:sym typeface="Symbol" panose="05050102010706020507" pitchFamily="18" charset="2"/>
              </a:rPr>
              <a:t>) = SR/2f = 0.5*10^6/210^4 = 7.96V; </a:t>
            </a:r>
            <a:r>
              <a:rPr lang="es-PA" dirty="0" err="1" smtClean="0">
                <a:sym typeface="Symbol" panose="05050102010706020507" pitchFamily="18" charset="2"/>
              </a:rPr>
              <a:t>Vim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max</a:t>
            </a:r>
            <a:r>
              <a:rPr lang="es-PA" dirty="0" smtClean="0">
                <a:sym typeface="Symbol" panose="05050102010706020507" pitchFamily="18" charset="2"/>
              </a:rPr>
              <a:t>) = </a:t>
            </a:r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max</a:t>
            </a:r>
            <a:r>
              <a:rPr lang="es-PA" dirty="0" smtClean="0">
                <a:sym typeface="Symbol" panose="05050102010706020507" pitchFamily="18" charset="2"/>
              </a:rPr>
              <a:t>)/A = 7.96/10 = 0.796V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Mantener f &lt;= 0.5*10^6/(210*40*10^3) = 200kHz.  Notar que </a:t>
            </a:r>
            <a:r>
              <a:rPr lang="es-PA" dirty="0" err="1" smtClean="0">
                <a:sym typeface="Symbol" panose="05050102010706020507" pitchFamily="18" charset="2"/>
              </a:rPr>
              <a:t>Fb</a:t>
            </a:r>
            <a:r>
              <a:rPr lang="es-PA" dirty="0" smtClean="0">
                <a:sym typeface="Symbol" panose="05050102010706020507" pitchFamily="18" charset="2"/>
              </a:rPr>
              <a:t> = FT/a0 = 10^6/10 &lt; 100kHz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Vom</a:t>
            </a:r>
            <a:r>
              <a:rPr lang="es-PA" dirty="0" smtClean="0">
                <a:sym typeface="Symbol" panose="05050102010706020507" pitchFamily="18" charset="2"/>
              </a:rPr>
              <a:t>(</a:t>
            </a:r>
            <a:r>
              <a:rPr lang="es-PA" dirty="0" err="1" smtClean="0">
                <a:sym typeface="Symbol" panose="05050102010706020507" pitchFamily="18" charset="2"/>
              </a:rPr>
              <a:t>max</a:t>
            </a:r>
            <a:r>
              <a:rPr lang="es-PA" dirty="0" smtClean="0">
                <a:sym typeface="Symbol" panose="05050102010706020507" pitchFamily="18" charset="2"/>
              </a:rPr>
              <a:t>) = 0.5*10^6/(22*10^3) = 39.8V.  Es mayor al voltaje de saturación que es alrededor de los 15-2V = 13V. Así que 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&lt;= </a:t>
            </a:r>
            <a:r>
              <a:rPr lang="es-PA" dirty="0" err="1" smtClean="0">
                <a:sym typeface="Symbol" panose="05050102010706020507" pitchFamily="18" charset="2"/>
              </a:rPr>
              <a:t>Vsat</a:t>
            </a:r>
            <a:r>
              <a:rPr lang="es-PA" dirty="0" smtClean="0">
                <a:sym typeface="Symbol" panose="05050102010706020507" pitchFamily="18" charset="2"/>
              </a:rPr>
              <a:t>/A = 13/10 = 1.3V</a:t>
            </a: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17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Tiempo de Ajuste (</a:t>
            </a:r>
            <a:r>
              <a:rPr lang="es-PA" dirty="0" err="1" smtClean="0">
                <a:sym typeface="Symbol" panose="05050102010706020507" pitchFamily="18" charset="2"/>
              </a:rPr>
              <a:t>Ts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Tr</a:t>
            </a:r>
            <a:r>
              <a:rPr lang="es-PA" dirty="0" smtClean="0">
                <a:sym typeface="Symbol" panose="05050102010706020507" pitchFamily="18" charset="2"/>
              </a:rPr>
              <a:t> y SR nos dicen que tan </a:t>
            </a:r>
            <a:r>
              <a:rPr lang="es-PA" dirty="0" err="1" smtClean="0">
                <a:sym typeface="Symbol" panose="05050102010706020507" pitchFamily="18" charset="2"/>
              </a:rPr>
              <a:t>rapid</a:t>
            </a:r>
            <a:r>
              <a:rPr lang="es-PA" dirty="0" smtClean="0">
                <a:sym typeface="Symbol" panose="05050102010706020507" pitchFamily="18" charset="2"/>
              </a:rPr>
              <a:t> cambia la salida en función de la entrada a pequeña señal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Ts</a:t>
            </a:r>
            <a:r>
              <a:rPr lang="es-PA" dirty="0" smtClean="0">
                <a:sym typeface="Symbol" panose="05050102010706020507" pitchFamily="18" charset="2"/>
              </a:rPr>
              <a:t> define el tiempo de respuesta a cuando la entrada se mantiene.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Generalmente de 0.1 a 0.01% para 10V de señal escalón.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AD853 tiene </a:t>
            </a:r>
            <a:r>
              <a:rPr lang="es-PA" dirty="0" err="1" smtClean="0">
                <a:sym typeface="Symbol" panose="05050102010706020507" pitchFamily="18" charset="2"/>
              </a:rPr>
              <a:t>ts</a:t>
            </a:r>
            <a:r>
              <a:rPr lang="es-PA" dirty="0" smtClean="0">
                <a:sym typeface="Symbol" panose="05050102010706020507" pitchFamily="18" charset="2"/>
              </a:rPr>
              <a:t> = 135ns de 0.1 a 0.001% de 10V de paso.  Si </a:t>
            </a:r>
            <a:r>
              <a:rPr lang="es-PA" dirty="0" err="1" smtClean="0">
                <a:sym typeface="Symbol" panose="05050102010706020507" pitchFamily="18" charset="2"/>
              </a:rPr>
              <a:t>Tr</a:t>
            </a:r>
            <a:r>
              <a:rPr lang="es-PA" dirty="0" smtClean="0">
                <a:sym typeface="Symbol" panose="05050102010706020507" pitchFamily="18" charset="2"/>
              </a:rPr>
              <a:t> y SR son rápidos no aseguran </a:t>
            </a:r>
            <a:r>
              <a:rPr lang="es-PA" dirty="0" err="1" smtClean="0">
                <a:sym typeface="Symbol" panose="05050102010706020507" pitchFamily="18" charset="2"/>
              </a:rPr>
              <a:t>Tr</a:t>
            </a:r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04" y="3761078"/>
            <a:ext cx="4895579" cy="2751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14" y="3761078"/>
            <a:ext cx="4170871" cy="275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Limitando el SR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 lo aprendido tenemos que tener </a:t>
            </a:r>
            <a:r>
              <a:rPr lang="es-PA" dirty="0" err="1" smtClean="0">
                <a:sym typeface="Symbol" panose="05050102010706020507" pitchFamily="18" charset="2"/>
              </a:rPr>
              <a:t>Vm</a:t>
            </a:r>
            <a:r>
              <a:rPr lang="es-PA" dirty="0" smtClean="0">
                <a:sym typeface="Symbol" panose="05050102010706020507" pitchFamily="18" charset="2"/>
              </a:rPr>
              <a:t> lo suficientemente pequeño para que la corriente de salida no sea escalada por </a:t>
            </a:r>
            <a:r>
              <a:rPr lang="es-PA" dirty="0" err="1" smtClean="0">
                <a:sym typeface="Symbol" panose="05050102010706020507" pitchFamily="18" charset="2"/>
              </a:rPr>
              <a:t>gmVm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La capacitancia de compensación también </a:t>
            </a:r>
            <a:r>
              <a:rPr lang="es-PA" dirty="0" err="1" smtClean="0">
                <a:sym typeface="Symbol" panose="05050102010706020507" pitchFamily="18" charset="2"/>
              </a:rPr>
              <a:t>ifluye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capacitor </a:t>
            </a:r>
            <a:r>
              <a:rPr lang="es-PA" dirty="0" err="1" smtClean="0">
                <a:sym typeface="Symbol" panose="05050102010706020507" pitchFamily="18" charset="2"/>
              </a:rPr>
              <a:t>Cc</a:t>
            </a:r>
            <a:r>
              <a:rPr lang="es-PA" dirty="0" smtClean="0">
                <a:sym typeface="Symbol" panose="05050102010706020507" pitchFamily="18" charset="2"/>
              </a:rPr>
              <a:t> será una relación de </a:t>
            </a:r>
            <a:r>
              <a:rPr lang="es-PA" dirty="0" err="1" smtClean="0">
                <a:sym typeface="Symbol" panose="05050102010706020507" pitchFamily="18" charset="2"/>
              </a:rPr>
              <a:t>Ia</a:t>
            </a:r>
            <a:r>
              <a:rPr lang="es-PA" dirty="0" smtClean="0">
                <a:sym typeface="Symbol" panose="05050102010706020507" pitchFamily="18" charset="2"/>
              </a:rPr>
              <a:t>/</a:t>
            </a:r>
            <a:r>
              <a:rPr lang="es-PA" dirty="0" err="1" smtClean="0">
                <a:sym typeface="Symbol" panose="05050102010706020507" pitchFamily="18" charset="2"/>
              </a:rPr>
              <a:t>Cc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UA741 con </a:t>
            </a:r>
            <a:r>
              <a:rPr lang="es-PA" dirty="0" err="1" smtClean="0">
                <a:sym typeface="Symbol" panose="05050102010706020507" pitchFamily="18" charset="2"/>
              </a:rPr>
              <a:t>Ia</a:t>
            </a:r>
            <a:r>
              <a:rPr lang="es-PA" dirty="0" smtClean="0">
                <a:sym typeface="Symbol" panose="05050102010706020507" pitchFamily="18" charset="2"/>
              </a:rPr>
              <a:t> = 19.6uF y </a:t>
            </a:r>
            <a:r>
              <a:rPr lang="es-PA" dirty="0" err="1" smtClean="0">
                <a:sym typeface="Symbol" panose="05050102010706020507" pitchFamily="18" charset="2"/>
              </a:rPr>
              <a:t>Cc</a:t>
            </a:r>
            <a:r>
              <a:rPr lang="es-PA" dirty="0" smtClean="0">
                <a:sym typeface="Symbol" panose="05050102010706020507" pitchFamily="18" charset="2"/>
              </a:rPr>
              <a:t> = 30pF tiene SR = 0.653V/</a:t>
            </a:r>
            <a:r>
              <a:rPr lang="es-PA" dirty="0" err="1" smtClean="0">
                <a:sym typeface="Symbol" panose="05050102010706020507" pitchFamily="18" charset="2"/>
              </a:rPr>
              <a:t>us</a:t>
            </a:r>
            <a:r>
              <a:rPr lang="es-PA" dirty="0" smtClean="0">
                <a:sym typeface="Symbol" panose="05050102010706020507" pitchFamily="18" charset="2"/>
              </a:rPr>
              <a:t> en el </a:t>
            </a:r>
            <a:r>
              <a:rPr lang="es-PA" dirty="0" err="1" smtClean="0">
                <a:sym typeface="Symbol" panose="05050102010706020507" pitchFamily="18" charset="2"/>
              </a:rPr>
              <a:t>datasheet</a:t>
            </a:r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47" y="2717129"/>
            <a:ext cx="3233984" cy="330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203" y="4060749"/>
            <a:ext cx="4052075" cy="26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Respuesta Transitoria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Limitando el SR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También sabemos que el SR viene dado por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Entonces las posibles causas de incrementar el SR son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Aumentan ft o </a:t>
            </a:r>
            <a:r>
              <a:rPr lang="es-PA" dirty="0" err="1" smtClean="0">
                <a:sym typeface="Symbol" panose="05050102010706020507" pitchFamily="18" charset="2"/>
              </a:rPr>
              <a:t>Ia</a:t>
            </a:r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Decrementado</a:t>
            </a:r>
            <a:r>
              <a:rPr lang="es-PA" dirty="0" smtClean="0">
                <a:sym typeface="Symbol" panose="05050102010706020507" pitchFamily="18" charset="2"/>
              </a:rPr>
              <a:t> gm1</a:t>
            </a:r>
          </a:p>
          <a:p>
            <a:pPr lvl="1"/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También si incrementa la capacitancia de compensación distorsiona la salida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343" y="1965830"/>
            <a:ext cx="1240294" cy="58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Para integradores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f0 = 1/(2RC)</a:t>
            </a:r>
            <a:r>
              <a:rPr lang="es-PA" dirty="0">
                <a:sym typeface="Symbol" panose="05050102010706020507" pitchFamily="18" charset="2"/>
              </a:rPr>
              <a:t> </a:t>
            </a:r>
            <a:r>
              <a:rPr lang="es-PA" dirty="0" smtClean="0">
                <a:sym typeface="Symbol" panose="05050102010706020507" pitchFamily="18" charset="2"/>
              </a:rPr>
              <a:t>que es la ganancia unitaria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La región de frecuencia ideal es f0/a0 &lt;&lt; f &lt;&lt; ft donde T &gt;&gt; 1.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Debajo de f0/a0 C </a:t>
            </a:r>
            <a:r>
              <a:rPr lang="es-PA" dirty="0" err="1" smtClean="0">
                <a:sym typeface="Symbol" panose="05050102010706020507" pitchFamily="18" charset="2"/>
              </a:rPr>
              <a:t>actua</a:t>
            </a:r>
            <a:r>
              <a:rPr lang="es-PA" dirty="0" smtClean="0">
                <a:sym typeface="Symbol" panose="05050102010706020507" pitchFamily="18" charset="2"/>
              </a:rPr>
              <a:t> como circuito abierto en comparación a R así que amplifica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 lazo abierto H = -a0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Sobre ft T decae y H se vuelve </a:t>
            </a:r>
            <a:r>
              <a:rPr lang="es-PA" dirty="0" err="1" smtClean="0">
                <a:sym typeface="Symbol" panose="05050102010706020507" pitchFamily="18" charset="2"/>
              </a:rPr>
              <a:t>Hideal</a:t>
            </a:r>
            <a:r>
              <a:rPr lang="es-PA" dirty="0" smtClean="0">
                <a:sym typeface="Symbol" panose="05050102010706020507" pitchFamily="18" charset="2"/>
              </a:rPr>
              <a:t> x T decayendo a -40db/</a:t>
            </a:r>
            <a:r>
              <a:rPr lang="es-PA" dirty="0" err="1" smtClean="0">
                <a:sym typeface="Symbol" panose="05050102010706020507" pitchFamily="18" charset="2"/>
              </a:rPr>
              <a:t>dec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Tiene dos quebrantes en 90°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282" y="1148077"/>
            <a:ext cx="4777839" cy="21472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791" y="1192682"/>
            <a:ext cx="2121920" cy="8251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314" y="2470807"/>
            <a:ext cx="3018953" cy="44072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391" y="2459953"/>
            <a:ext cx="1531458" cy="83534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465" y="5554933"/>
            <a:ext cx="3520895" cy="7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A altas frecuencias la ecuación se simplifica                                     función del filtro paso bajo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integrador se diseña para un desfase de                     en donde, f0 &lt;&lt; ft aproximándolo.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Compensación pasiva de los </a:t>
            </a:r>
            <a:r>
              <a:rPr lang="es-PA" dirty="0" err="1" smtClean="0">
                <a:sym typeface="Symbol" panose="05050102010706020507" pitchFamily="18" charset="2"/>
              </a:rPr>
              <a:t>interadores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integrador se compensa con </a:t>
            </a:r>
            <a:r>
              <a:rPr lang="es-PA" dirty="0" err="1" smtClean="0">
                <a:sym typeface="Symbol" panose="05050102010706020507" pitchFamily="18" charset="2"/>
              </a:rPr>
              <a:t>pacacitancias</a:t>
            </a:r>
            <a:r>
              <a:rPr lang="es-PA" dirty="0" smtClean="0">
                <a:sym typeface="Symbol" panose="05050102010706020507" pitchFamily="18" charset="2"/>
              </a:rPr>
              <a:t> paralelas en la entrada(</a:t>
            </a:r>
            <a:r>
              <a:rPr lang="es-PA" dirty="0" err="1" smtClean="0">
                <a:sym typeface="Symbol" panose="05050102010706020507" pitchFamily="18" charset="2"/>
              </a:rPr>
              <a:t>fig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izq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Se llama también cancelación de polos-ceros.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También se puede lograr esto con la resistencia </a:t>
            </a: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343" y="1471960"/>
            <a:ext cx="2407032" cy="5575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95" y="2074127"/>
            <a:ext cx="1287967" cy="3345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137" y="4561003"/>
            <a:ext cx="7229929" cy="216206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950" y="3768687"/>
            <a:ext cx="2628312" cy="29515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884" y="3681179"/>
            <a:ext cx="1299088" cy="40678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528" y="4172420"/>
            <a:ext cx="1190444" cy="3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Modelo de Amplificador Operacional Ideal</a:t>
            </a:r>
          </a:p>
          <a:p>
            <a:pPr lvl="1"/>
            <a:r>
              <a:rPr lang="es-PA" dirty="0" smtClean="0"/>
              <a:t>In = </a:t>
            </a:r>
            <a:r>
              <a:rPr lang="es-PA" dirty="0" err="1" smtClean="0"/>
              <a:t>Ip</a:t>
            </a:r>
            <a:r>
              <a:rPr lang="es-PA" dirty="0" smtClean="0"/>
              <a:t> = 0.  No fluye corriente por sus terminales de entrada</a:t>
            </a:r>
          </a:p>
          <a:p>
            <a:pPr lvl="1"/>
            <a:r>
              <a:rPr lang="es-PA" dirty="0" err="1" smtClean="0"/>
              <a:t>Vn</a:t>
            </a:r>
            <a:r>
              <a:rPr lang="es-PA" dirty="0" smtClean="0"/>
              <a:t> = </a:t>
            </a:r>
            <a:r>
              <a:rPr lang="es-PA" dirty="0" err="1" smtClean="0"/>
              <a:t>Vp</a:t>
            </a:r>
            <a:r>
              <a:rPr lang="es-PA" dirty="0" smtClean="0"/>
              <a:t>.  Los voltajes de entrada son iguales cuando suficiente </a:t>
            </a:r>
            <a:r>
              <a:rPr lang="es-PA" dirty="0" err="1" smtClean="0"/>
              <a:t>feedback</a:t>
            </a:r>
            <a:r>
              <a:rPr lang="es-PA" dirty="0" smtClean="0"/>
              <a:t> negativo es impuesto</a:t>
            </a:r>
          </a:p>
          <a:p>
            <a:pPr lvl="1"/>
            <a:endParaRPr lang="es-PA" dirty="0"/>
          </a:p>
          <a:p>
            <a:pPr lvl="1"/>
            <a:r>
              <a:rPr lang="es-PA" dirty="0" err="1" smtClean="0"/>
              <a:t>Iout</a:t>
            </a:r>
            <a:r>
              <a:rPr lang="es-PA" dirty="0" smtClean="0"/>
              <a:t> no necesariamente es 0</a:t>
            </a:r>
          </a:p>
          <a:p>
            <a:pPr lvl="1"/>
            <a:r>
              <a:rPr lang="es-PA" dirty="0" smtClean="0"/>
              <a:t>Como son activos con su propia fuente pueden dar corriente de salida 0</a:t>
            </a:r>
          </a:p>
          <a:p>
            <a:pPr lvl="1"/>
            <a:r>
              <a:rPr lang="es-PA" i="1" dirty="0" smtClean="0"/>
              <a:t>Son capaces de añadir potencia a una señal</a:t>
            </a:r>
          </a:p>
          <a:p>
            <a:pPr lvl="1"/>
            <a:endParaRPr lang="es-PA" i="1" dirty="0"/>
          </a:p>
          <a:p>
            <a:pPr lvl="1"/>
            <a:r>
              <a:rPr lang="es-PA" dirty="0" smtClean="0"/>
              <a:t>El esquema completo del </a:t>
            </a:r>
            <a:r>
              <a:rPr lang="es-PA" dirty="0" err="1" smtClean="0"/>
              <a:t>Op-Amp</a:t>
            </a:r>
            <a:r>
              <a:rPr lang="es-PA" dirty="0" smtClean="0"/>
              <a:t> incluye las terminales</a:t>
            </a:r>
          </a:p>
          <a:p>
            <a:pPr lvl="2"/>
            <a:r>
              <a:rPr lang="es-PA" dirty="0" smtClean="0"/>
              <a:t>V+ y V-</a:t>
            </a:r>
            <a:endParaRPr lang="es-PA" dirty="0"/>
          </a:p>
          <a:p>
            <a:pPr lvl="2"/>
            <a:r>
              <a:rPr lang="es-PA" dirty="0" smtClean="0"/>
              <a:t>Ambos voltajes son idénticos pero sentido opuesto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82" y="4150836"/>
            <a:ext cx="39528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Compensación activa de los integradores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Las compensaciones activas tienen ciertas penalizaciones y estas se minimizan con compensaciones activas.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Compensa las limitaciones de frecuencia por medio de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amps</a:t>
            </a:r>
            <a:r>
              <a:rPr lang="es-PA" dirty="0" smtClean="0">
                <a:sym typeface="Symbol" panose="05050102010706020507" pitchFamily="18" charset="2"/>
              </a:rPr>
              <a:t> trabajando en paralelo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Reemplazando f0 =1/2RC y H = </a:t>
            </a:r>
            <a:r>
              <a:rPr lang="es-PA" dirty="0" err="1" smtClean="0">
                <a:sym typeface="Symbol" panose="05050102010706020507" pitchFamily="18" charset="2"/>
              </a:rPr>
              <a:t>Vo</a:t>
            </a:r>
            <a:r>
              <a:rPr lang="es-PA" dirty="0" smtClean="0">
                <a:sym typeface="Symbol" panose="05050102010706020507" pitchFamily="18" charset="2"/>
              </a:rPr>
              <a:t>/Vi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Se tratan de reducir los ordenes superiores y queda un error de fase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Finalmente deducimos que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Y error de fase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48" y="3078637"/>
            <a:ext cx="6732667" cy="7169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182" y="3979929"/>
            <a:ext cx="2746190" cy="3302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127" y="4475122"/>
            <a:ext cx="6277011" cy="8886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568" y="5219892"/>
            <a:ext cx="1448734" cy="44091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243" y="5804654"/>
            <a:ext cx="4967325" cy="77456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5148" y="6158272"/>
            <a:ext cx="1315463" cy="4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Mejoramiento del compensador Q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Debido al modo de integrador dual el valor Q tiene a incrementarse del valor de diseño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El resultado final es</a:t>
            </a: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Q es el factor donde el amplificador tiene ft tendiendo a infinito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Valores comunes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Q = 25, ft = 1MHz, f0 = ft/4Q = 10^6/100 = 10kHz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38" y="2343595"/>
            <a:ext cx="2326765" cy="6672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873" y="2677212"/>
            <a:ext cx="2747038" cy="220702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92" y="4512759"/>
            <a:ext cx="1438187" cy="54989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196" y="4512759"/>
            <a:ext cx="1176520" cy="5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err="1" smtClean="0">
                <a:sym typeface="Symbol" panose="05050102010706020507" pitchFamily="18" charset="2"/>
              </a:rPr>
              <a:t>Ejm</a:t>
            </a:r>
            <a:r>
              <a:rPr lang="es-PA" dirty="0" smtClean="0">
                <a:sym typeface="Symbol" panose="05050102010706020507" pitchFamily="18" charset="2"/>
              </a:rPr>
              <a:t>.  Especificar los componentes en este filtro </a:t>
            </a:r>
            <a:r>
              <a:rPr lang="es-PA" dirty="0" err="1" smtClean="0">
                <a:sym typeface="Symbol" panose="05050102010706020507" pitchFamily="18" charset="2"/>
              </a:rPr>
              <a:t>biquad</a:t>
            </a:r>
            <a:r>
              <a:rPr lang="es-PA" dirty="0" smtClean="0">
                <a:sym typeface="Symbol" panose="05050102010706020507" pitchFamily="18" charset="2"/>
              </a:rPr>
              <a:t> para alcanzar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f0 = 10kHz y Q = 25 a H = 0dB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Considere desviaciones de f0 y Q para sus valores de GPB que estén entre el 1%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R1 = R2 = R5 = R6 = 10k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R3 = R4 = 250k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C1 = C2 = 5/pi </a:t>
            </a:r>
            <a:r>
              <a:rPr lang="es-PA" dirty="0" err="1" smtClean="0">
                <a:sym typeface="Symbol" panose="05050102010706020507" pitchFamily="18" charset="2"/>
              </a:rPr>
              <a:t>nF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Para cumplir f0 y Q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Ft &gt;= f0/(f0/f0) = 10^4/0.01 = 1MHz y f1 &gt;= 4 x 25 x 10^4/0.01 = 100MHz</a:t>
            </a:r>
          </a:p>
          <a:p>
            <a:r>
              <a:rPr lang="es-PA" dirty="0" smtClean="0">
                <a:sym typeface="Symbol" panose="05050102010706020507" pitchFamily="18" charset="2"/>
              </a:rPr>
              <a:t>GBP = 100MHz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631" y="2928588"/>
            <a:ext cx="5993433" cy="24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Efecto de GBP finita en los filtros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</a:t>
            </a:r>
            <a:r>
              <a:rPr lang="es-PA" dirty="0" err="1" smtClean="0">
                <a:sym typeface="Symbol" panose="05050102010706020507" pitchFamily="18" charset="2"/>
              </a:rPr>
              <a:t>contrarestar</a:t>
            </a:r>
            <a:r>
              <a:rPr lang="es-PA" dirty="0" smtClean="0">
                <a:sym typeface="Symbol" panose="05050102010706020507" pitchFamily="18" charset="2"/>
              </a:rPr>
              <a:t> también el efecto de </a:t>
            </a:r>
            <a:r>
              <a:rPr lang="es-PA" dirty="0" err="1" smtClean="0">
                <a:sym typeface="Symbol" panose="05050102010706020507" pitchFamily="18" charset="2"/>
              </a:rPr>
              <a:t>GBPs</a:t>
            </a:r>
            <a:r>
              <a:rPr lang="es-PA" dirty="0" smtClean="0">
                <a:sym typeface="Symbol" panose="05050102010706020507" pitchFamily="18" charset="2"/>
              </a:rPr>
              <a:t> en filtros tenemos que </a:t>
            </a:r>
            <a:r>
              <a:rPr lang="es-PA" dirty="0" err="1" smtClean="0">
                <a:sym typeface="Symbol" panose="05050102010706020507" pitchFamily="18" charset="2"/>
              </a:rPr>
              <a:t>considrar</a:t>
            </a:r>
            <a:r>
              <a:rPr lang="es-PA" dirty="0" smtClean="0">
                <a:sym typeface="Symbol" panose="05050102010706020507" pitchFamily="18" charset="2"/>
              </a:rPr>
              <a:t> la ganancia de lazo abierto cuando se deriva la función de transferencia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En resumen existen casos para filtros de primer orden y segundo orden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Filtros de primer orden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Esta función se intersecta en 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Y la función de transferencia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8" y="3721390"/>
            <a:ext cx="4462203" cy="6052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851" y="4505094"/>
            <a:ext cx="2199364" cy="3873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851" y="5298545"/>
            <a:ext cx="2673300" cy="487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76" y="6048080"/>
            <a:ext cx="3662146" cy="58534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479" y="3450765"/>
            <a:ext cx="5379519" cy="15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C = 5/pi </a:t>
            </a:r>
            <a:r>
              <a:rPr lang="es-PA" dirty="0" err="1" smtClean="0">
                <a:sym typeface="Symbol" panose="05050102010706020507" pitchFamily="18" charset="2"/>
              </a:rPr>
              <a:t>Nf</a:t>
            </a:r>
            <a:r>
              <a:rPr lang="es-PA" dirty="0" smtClean="0">
                <a:sym typeface="Symbol" panose="05050102010706020507" pitchFamily="18" charset="2"/>
              </a:rPr>
              <a:t>, r1 0 10K, R2 = 30k y GBP = 1MHz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Encontrar el rango de frecuencia de H de </a:t>
            </a:r>
            <a:r>
              <a:rPr lang="es-PA" dirty="0" err="1" smtClean="0">
                <a:sym typeface="Symbol" panose="05050102010706020507" pitchFamily="18" charset="2"/>
              </a:rPr>
              <a:t>Hideal</a:t>
            </a:r>
            <a:endParaRPr lang="es-PA" dirty="0" smtClean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err="1" smtClean="0">
                <a:sym typeface="Symbol" panose="05050102010706020507" pitchFamily="18" charset="2"/>
              </a:rPr>
              <a:t>fz</a:t>
            </a:r>
            <a:r>
              <a:rPr lang="es-PA" dirty="0" smtClean="0">
                <a:sym typeface="Symbol" panose="05050102010706020507" pitchFamily="18" charset="2"/>
              </a:rPr>
              <a:t> = 10^6/(1 + 30/20) = 250kHz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Siendo H = 1/</a:t>
            </a:r>
            <a:r>
              <a:rPr lang="es-PA" dirty="0" err="1" smtClean="0">
                <a:sym typeface="Symbol" panose="05050102010706020507" pitchFamily="18" charset="2"/>
              </a:rPr>
              <a:t>sqrt</a:t>
            </a:r>
            <a:r>
              <a:rPr lang="es-PA" dirty="0" smtClean="0">
                <a:sym typeface="Symbol" panose="05050102010706020507" pitchFamily="18" charset="2"/>
              </a:rPr>
              <a:t>(1 + (f/</a:t>
            </a:r>
            <a:r>
              <a:rPr lang="es-PA" dirty="0" err="1" smtClean="0">
                <a:sym typeface="Symbol" panose="05050102010706020507" pitchFamily="18" charset="2"/>
              </a:rPr>
              <a:t>fz</a:t>
            </a:r>
            <a:r>
              <a:rPr lang="es-PA" dirty="0" smtClean="0">
                <a:sym typeface="Symbol" panose="05050102010706020507" pitchFamily="18" charset="2"/>
              </a:rPr>
              <a:t>)^2) &gt;= 0.99 f &lt;= 36.6kHz.</a:t>
            </a:r>
          </a:p>
          <a:p>
            <a:r>
              <a:rPr lang="es-PA" dirty="0" smtClean="0">
                <a:sym typeface="Symbol" panose="05050102010706020507" pitchFamily="18" charset="2"/>
              </a:rPr>
              <a:t>Idealmente f = -3dB = f0 = 10kHz por ende [1 + (f-3db/</a:t>
            </a:r>
            <a:r>
              <a:rPr lang="es-PA" dirty="0" err="1" smtClean="0">
                <a:sym typeface="Symbol" panose="05050102010706020507" pitchFamily="18" charset="2"/>
              </a:rPr>
              <a:t>fz</a:t>
            </a:r>
            <a:r>
              <a:rPr lang="es-PA" dirty="0" smtClean="0">
                <a:sym typeface="Symbol" panose="05050102010706020507" pitchFamily="18" charset="2"/>
              </a:rPr>
              <a:t>)^2) = 2(f-3dB/f0)^2 dando f-3db = 10.016kHz y f-3db/f-3db 0 0.16%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91" y="1131187"/>
            <a:ext cx="5379519" cy="15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Filtros de segundo orden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Esta actual configuración tiene 3 polos para un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</a:t>
            </a:r>
            <a:r>
              <a:rPr lang="es-PA" dirty="0" smtClean="0">
                <a:sym typeface="Symbol" panose="05050102010706020507" pitchFamily="18" charset="2"/>
              </a:rPr>
              <a:t>.  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un </a:t>
            </a:r>
            <a:r>
              <a:rPr lang="es-PA" dirty="0" err="1" smtClean="0">
                <a:sym typeface="Symbol" panose="05050102010706020507" pitchFamily="18" charset="2"/>
              </a:rPr>
              <a:t>biquad</a:t>
            </a:r>
            <a:r>
              <a:rPr lang="es-PA" dirty="0" smtClean="0">
                <a:sym typeface="Symbol" panose="05050102010706020507" pitchFamily="18" charset="2"/>
              </a:rPr>
              <a:t> que posee 3 </a:t>
            </a:r>
            <a:r>
              <a:rPr lang="es-PA" dirty="0" err="1" smtClean="0">
                <a:sym typeface="Symbol" panose="05050102010706020507" pitchFamily="18" charset="2"/>
              </a:rPr>
              <a:t>op</a:t>
            </a:r>
            <a:r>
              <a:rPr lang="es-PA" dirty="0" smtClean="0">
                <a:sym typeface="Symbol" panose="05050102010706020507" pitchFamily="18" charset="2"/>
              </a:rPr>
              <a:t> </a:t>
            </a:r>
            <a:r>
              <a:rPr lang="es-PA" dirty="0" err="1" smtClean="0">
                <a:sym typeface="Symbol" panose="05050102010706020507" pitchFamily="18" charset="2"/>
              </a:rPr>
              <a:t>amps</a:t>
            </a:r>
            <a:r>
              <a:rPr lang="es-PA" dirty="0" smtClean="0">
                <a:sym typeface="Symbol" panose="05050102010706020507" pitchFamily="18" charset="2"/>
              </a:rPr>
              <a:t> tendrá 5 polos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Resumen se crea un nuevo polo para ordenar los existentes</a:t>
            </a: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694" y="3445609"/>
            <a:ext cx="3587568" cy="19738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82" y="3502314"/>
            <a:ext cx="6092978" cy="11588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82" y="4952918"/>
            <a:ext cx="2697643" cy="9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1178261"/>
          </a:xfrm>
        </p:spPr>
        <p:txBody>
          <a:bodyPr/>
          <a:lstStyle/>
          <a:p>
            <a:r>
              <a:rPr lang="es-PA" sz="3500" dirty="0" smtClean="0"/>
              <a:t>Respuesta en Frecuencia – Efectos de GBP a Circuitos Integradores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5" y="1538868"/>
            <a:ext cx="11925837" cy="5184195"/>
          </a:xfrm>
        </p:spPr>
        <p:txBody>
          <a:bodyPr>
            <a:normAutofit/>
          </a:bodyPr>
          <a:lstStyle/>
          <a:p>
            <a:r>
              <a:rPr lang="es-PA" dirty="0" smtClean="0">
                <a:sym typeface="Symbol" panose="05050102010706020507" pitchFamily="18" charset="2"/>
              </a:rPr>
              <a:t>Ejemplo:  Utilizando capacitores de 10nF especificar los componentes de la figura </a:t>
            </a:r>
            <a:r>
              <a:rPr lang="es-PA" dirty="0" err="1" smtClean="0">
                <a:sym typeface="Symbol" panose="05050102010706020507" pitchFamily="18" charset="2"/>
              </a:rPr>
              <a:t>euqe</a:t>
            </a:r>
            <a:r>
              <a:rPr lang="es-PA" dirty="0" smtClean="0">
                <a:sym typeface="Symbol" panose="05050102010706020507" pitchFamily="18" charset="2"/>
              </a:rPr>
              <a:t> den un </a:t>
            </a:r>
            <a:r>
              <a:rPr lang="es-PA" dirty="0" err="1" smtClean="0">
                <a:sym typeface="Symbol" panose="05050102010706020507" pitchFamily="18" charset="2"/>
              </a:rPr>
              <a:t>Hgbp</a:t>
            </a:r>
            <a:r>
              <a:rPr lang="es-PA" dirty="0" smtClean="0">
                <a:sym typeface="Symbol" panose="05050102010706020507" pitchFamily="18" charset="2"/>
              </a:rPr>
              <a:t> = 0dB  a f0 = 10kHz y Q = 10 para una desviación del GBP del 1%</a:t>
            </a: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R1 = 15.92 </a:t>
            </a:r>
            <a:r>
              <a:rPr lang="es-PA" dirty="0" err="1" smtClean="0">
                <a:sym typeface="Symbol" panose="05050102010706020507" pitchFamily="18" charset="2"/>
              </a:rPr>
              <a:t>kOhm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R2 = 79.98 Ohm</a:t>
            </a:r>
          </a:p>
          <a:p>
            <a:r>
              <a:rPr lang="es-PA" dirty="0" smtClean="0">
                <a:sym typeface="Symbol" panose="05050102010706020507" pitchFamily="18" charset="2"/>
              </a:rPr>
              <a:t>R3 = 31.83 </a:t>
            </a:r>
            <a:r>
              <a:rPr lang="es-PA" dirty="0" err="1" smtClean="0">
                <a:sym typeface="Symbol" panose="05050102010706020507" pitchFamily="18" charset="2"/>
              </a:rPr>
              <a:t>kOhm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Ancho de banda = f0/Q = -2qF0/FT </a:t>
            </a:r>
          </a:p>
          <a:p>
            <a:r>
              <a:rPr lang="es-PA" smtClean="0">
                <a:sym typeface="Symbol" panose="05050102010706020507" pitchFamily="18" charset="2"/>
              </a:rPr>
              <a:t>GBP &gt;= 2 x 10 x 10^4/0.01 = 20MHz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43" y="2349907"/>
            <a:ext cx="4480354" cy="25841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86" y="2583778"/>
            <a:ext cx="3723219" cy="4493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386" y="3033132"/>
            <a:ext cx="4324321" cy="53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</a:t>
            </a:r>
            <a:r>
              <a:rPr lang="es-PA" sz="10000" dirty="0" smtClean="0"/>
              <a:t>4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6004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Modelo de Amplificador Operacional Ideal</a:t>
            </a:r>
          </a:p>
          <a:p>
            <a:r>
              <a:rPr lang="es-PA" dirty="0" smtClean="0"/>
              <a:t>Limitante de Voltaje de Salida</a:t>
            </a:r>
          </a:p>
          <a:p>
            <a:pPr lvl="1"/>
            <a:r>
              <a:rPr lang="es-PA" dirty="0" smtClean="0"/>
              <a:t>La salida de voltaje no puede ser mayor ni menor a su voltaje de polarización</a:t>
            </a:r>
          </a:p>
          <a:p>
            <a:pPr lvl="1"/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Cualquier intento de superar estos voltajes saturará el voltaje de salida a </a:t>
            </a:r>
            <a:r>
              <a:rPr lang="es-PA" dirty="0" err="1" smtClean="0"/>
              <a:t>lomencionado</a:t>
            </a:r>
            <a:r>
              <a:rPr lang="es-PA" dirty="0" smtClean="0"/>
              <a:t> anteriormente</a:t>
            </a:r>
          </a:p>
          <a:p>
            <a:r>
              <a:rPr lang="es-PA" dirty="0" smtClean="0"/>
              <a:t>Limitante de Voltaje de Entrada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y </a:t>
            </a:r>
            <a:r>
              <a:rPr lang="es-PA" dirty="0" err="1" smtClean="0"/>
              <a:t>Vn</a:t>
            </a:r>
            <a:r>
              <a:rPr lang="es-PA" dirty="0" smtClean="0"/>
              <a:t> son limitados por la fuente de voltaje V- y V+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&gt; V- y </a:t>
            </a:r>
            <a:r>
              <a:rPr lang="es-PA" dirty="0" err="1" smtClean="0"/>
              <a:t>Vn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Cualquier intento de manejar las entradas a un voltaje superior hará que 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no opere</a:t>
            </a:r>
          </a:p>
          <a:p>
            <a:pPr lvl="2"/>
            <a:endParaRPr lang="es-PA" dirty="0"/>
          </a:p>
          <a:p>
            <a:r>
              <a:rPr lang="es-PA" dirty="0" smtClean="0"/>
              <a:t>Las limitantes anteriores se dan basadas en que </a:t>
            </a:r>
            <a:r>
              <a:rPr lang="es-PA" u="sng" dirty="0"/>
              <a:t>t</a:t>
            </a:r>
            <a:r>
              <a:rPr lang="es-PA" u="sng" dirty="0" smtClean="0"/>
              <a:t>odas</a:t>
            </a:r>
            <a:r>
              <a:rPr lang="es-PA" dirty="0" smtClean="0"/>
              <a:t> las </a:t>
            </a:r>
            <a:r>
              <a:rPr lang="es-PA" dirty="0" err="1" smtClean="0"/>
              <a:t>entrdas</a:t>
            </a:r>
            <a:r>
              <a:rPr lang="es-PA" dirty="0" smtClean="0"/>
              <a:t>  están al mismo nivel de referencia</a:t>
            </a:r>
          </a:p>
        </p:txBody>
      </p:sp>
    </p:spTree>
    <p:extLst>
      <p:ext uri="{BB962C8B-B14F-4D97-AF65-F5344CB8AC3E}">
        <p14:creationId xmlns:p14="http://schemas.microsoft.com/office/powerpoint/2010/main" val="7965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Todos los voltaje a la misma referencia</a:t>
            </a:r>
          </a:p>
          <a:p>
            <a:r>
              <a:rPr lang="es-PA" dirty="0" smtClean="0"/>
              <a:t>Según la ley de </a:t>
            </a:r>
            <a:r>
              <a:rPr lang="es-PA" dirty="0" err="1" smtClean="0"/>
              <a:t>kirchoff</a:t>
            </a:r>
            <a:endParaRPr lang="es-PA" dirty="0" smtClean="0"/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+ In = I- + </a:t>
            </a:r>
            <a:r>
              <a:rPr lang="es-PA" dirty="0" err="1" smtClean="0"/>
              <a:t>Iout</a:t>
            </a:r>
            <a:r>
              <a:rPr lang="es-PA" dirty="0" smtClean="0"/>
              <a:t> + I+ = 0</a:t>
            </a:r>
          </a:p>
          <a:p>
            <a:pPr lvl="1"/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Normalmente se obvia las fuentes de polarización para su análisis, esto es:</a:t>
            </a:r>
          </a:p>
          <a:p>
            <a:r>
              <a:rPr lang="es-PA" dirty="0" err="1" smtClean="0"/>
              <a:t>Ip</a:t>
            </a:r>
            <a:r>
              <a:rPr lang="es-PA" dirty="0" smtClean="0"/>
              <a:t> + In = </a:t>
            </a:r>
            <a:r>
              <a:rPr lang="es-PA" dirty="0" err="1" smtClean="0"/>
              <a:t>Iout</a:t>
            </a:r>
            <a:r>
              <a:rPr lang="es-PA" dirty="0" smtClean="0"/>
              <a:t> = 0</a:t>
            </a:r>
          </a:p>
          <a:p>
            <a:r>
              <a:rPr lang="es-PA" dirty="0" smtClean="0"/>
              <a:t>Se infiere que </a:t>
            </a:r>
            <a:r>
              <a:rPr lang="es-PA" dirty="0" err="1" smtClean="0"/>
              <a:t>Iout</a:t>
            </a:r>
            <a:r>
              <a:rPr lang="es-PA" dirty="0" smtClean="0"/>
              <a:t> = 0 [Esto no es cierto en la vida real]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05" y="1152983"/>
            <a:ext cx="4625652" cy="23522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70" y="4304276"/>
            <a:ext cx="4586287" cy="23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- Resumen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 fontScale="92500" lnSpcReduction="10000"/>
          </a:bodyPr>
          <a:lstStyle/>
          <a:p>
            <a:r>
              <a:rPr lang="es-PA" dirty="0" smtClean="0"/>
              <a:t>Amplificador Operacional Completo</a:t>
            </a:r>
          </a:p>
          <a:p>
            <a:pPr marL="457200" lvl="1" indent="0">
              <a:buNone/>
            </a:pPr>
            <a:endParaRPr lang="es-PA" dirty="0" smtClean="0"/>
          </a:p>
          <a:p>
            <a:pPr lvl="1"/>
            <a:endParaRPr lang="es-PA" dirty="0" smtClean="0"/>
          </a:p>
          <a:p>
            <a:r>
              <a:rPr lang="es-PA" dirty="0" smtClean="0"/>
              <a:t>El amplificador ideal sigue las reglas:</a:t>
            </a:r>
          </a:p>
          <a:p>
            <a:pPr lvl="1"/>
            <a:r>
              <a:rPr lang="es-PA" dirty="0" smtClean="0"/>
              <a:t>No fluye corriente por sus terminales</a:t>
            </a:r>
          </a:p>
          <a:p>
            <a:pPr lvl="2"/>
            <a:r>
              <a:rPr lang="es-PA" dirty="0" smtClean="0"/>
              <a:t>In = </a:t>
            </a:r>
            <a:r>
              <a:rPr lang="es-PA" dirty="0" err="1" smtClean="0"/>
              <a:t>Ip</a:t>
            </a:r>
            <a:r>
              <a:rPr lang="es-PA" dirty="0" smtClean="0"/>
              <a:t> = 0</a:t>
            </a:r>
          </a:p>
          <a:p>
            <a:pPr lvl="1"/>
            <a:r>
              <a:rPr lang="es-PA" dirty="0" smtClean="0"/>
              <a:t>El voltaje en las terminales de entrada es el mismo</a:t>
            </a:r>
          </a:p>
          <a:p>
            <a:pPr lvl="2"/>
            <a:r>
              <a:rPr lang="es-PA" dirty="0" err="1" smtClean="0"/>
              <a:t>Vn</a:t>
            </a:r>
            <a:r>
              <a:rPr lang="es-PA" dirty="0" smtClean="0"/>
              <a:t> = </a:t>
            </a:r>
            <a:r>
              <a:rPr lang="es-PA" dirty="0" err="1" smtClean="0"/>
              <a:t>Vp</a:t>
            </a:r>
            <a:endParaRPr lang="es-PA" dirty="0" smtClean="0"/>
          </a:p>
          <a:p>
            <a:pPr lvl="1"/>
            <a:r>
              <a:rPr lang="es-PA" dirty="0" smtClean="0"/>
              <a:t>El voltaje de salida está limitado a sus valores negativos y positivos de alimentación</a:t>
            </a:r>
          </a:p>
          <a:p>
            <a:pPr lvl="2"/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El voltaje de entrada está limitado por sus valores positivos y negativos de alimentación</a:t>
            </a:r>
          </a:p>
          <a:p>
            <a:pPr lvl="2"/>
            <a:r>
              <a:rPr lang="es-PA" dirty="0" smtClean="0"/>
              <a:t>V- &lt; </a:t>
            </a:r>
            <a:r>
              <a:rPr lang="es-PA" dirty="0" err="1" smtClean="0"/>
              <a:t>Vp</a:t>
            </a:r>
            <a:r>
              <a:rPr lang="es-PA" dirty="0" smtClean="0"/>
              <a:t>, </a:t>
            </a:r>
            <a:r>
              <a:rPr lang="es-PA" dirty="0" err="1" smtClean="0"/>
              <a:t>Vn</a:t>
            </a:r>
            <a:r>
              <a:rPr lang="es-PA" dirty="0" smtClean="0"/>
              <a:t> &gt; V+</a:t>
            </a:r>
          </a:p>
          <a:p>
            <a:pPr lvl="1"/>
            <a:r>
              <a:rPr lang="es-PA" dirty="0" smtClean="0"/>
              <a:t>No necesariamente </a:t>
            </a:r>
            <a:r>
              <a:rPr lang="es-PA" dirty="0" err="1" smtClean="0"/>
              <a:t>Iout</a:t>
            </a:r>
            <a:r>
              <a:rPr lang="es-PA" dirty="0" smtClean="0"/>
              <a:t> = 0</a:t>
            </a:r>
          </a:p>
          <a:p>
            <a:r>
              <a:rPr lang="es-PA" dirty="0" smtClean="0"/>
              <a:t>Tenemos todo a la misma referencia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38" y="1335097"/>
            <a:ext cx="3696555" cy="23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Ejercicio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Encontrar:</a:t>
            </a:r>
          </a:p>
          <a:p>
            <a:pPr lvl="1"/>
            <a:r>
              <a:rPr lang="es-PA" dirty="0" err="1" smtClean="0"/>
              <a:t>Is</a:t>
            </a:r>
            <a:endParaRPr lang="es-PA" dirty="0" smtClean="0"/>
          </a:p>
          <a:p>
            <a:pPr lvl="1"/>
            <a:r>
              <a:rPr lang="es-PA" dirty="0" err="1" smtClean="0"/>
              <a:t>Vp</a:t>
            </a:r>
            <a:endParaRPr lang="es-PA" dirty="0" smtClean="0"/>
          </a:p>
          <a:p>
            <a:pPr lvl="1"/>
            <a:r>
              <a:rPr lang="es-PA" dirty="0" err="1" smtClean="0"/>
              <a:t>Vn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38" y="1853248"/>
            <a:ext cx="6021755" cy="275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modulo a la </a:t>
            </a:r>
            <a:r>
              <a:rPr lang="en-US" dirty="0" err="1" smtClean="0"/>
              <a:t>semana</a:t>
            </a:r>
            <a:r>
              <a:rPr lang="en-US" dirty="0" smtClean="0"/>
              <a:t> que </a:t>
            </a:r>
            <a:r>
              <a:rPr lang="en-US" dirty="0" err="1" smtClean="0"/>
              <a:t>consta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teórica</a:t>
            </a:r>
            <a:r>
              <a:rPr lang="en-US" dirty="0" smtClean="0"/>
              <a:t> y </a:t>
            </a:r>
            <a:r>
              <a:rPr lang="en-US" dirty="0" err="1" smtClean="0"/>
              <a:t>laboratorio</a:t>
            </a:r>
            <a:endParaRPr lang="en-US" dirty="0" smtClean="0"/>
          </a:p>
          <a:p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presenciales</a:t>
            </a:r>
            <a:endParaRPr lang="en-US" dirty="0" smtClean="0"/>
          </a:p>
          <a:p>
            <a:r>
              <a:rPr lang="en-US" dirty="0" err="1" smtClean="0"/>
              <a:t>Aproximadamente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asignación</a:t>
            </a:r>
            <a:r>
              <a:rPr lang="en-US" dirty="0" smtClean="0"/>
              <a:t> </a:t>
            </a:r>
            <a:r>
              <a:rPr lang="en-US" dirty="0" err="1" smtClean="0"/>
              <a:t>semanales</a:t>
            </a:r>
            <a:r>
              <a:rPr lang="en-US" dirty="0" smtClean="0"/>
              <a:t>,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individuales</a:t>
            </a:r>
            <a:endParaRPr lang="en-US" dirty="0" smtClean="0"/>
          </a:p>
          <a:p>
            <a:pPr lvl="1"/>
            <a:r>
              <a:rPr lang="en-US" dirty="0" err="1" smtClean="0"/>
              <a:t>Tareas</a:t>
            </a:r>
            <a:endParaRPr lang="en-US" dirty="0" smtClean="0"/>
          </a:p>
          <a:p>
            <a:pPr lvl="1"/>
            <a:r>
              <a:rPr lang="en-US" dirty="0" err="1" smtClean="0"/>
              <a:t>Laboratorios</a:t>
            </a:r>
            <a:endParaRPr lang="en-US" dirty="0" smtClean="0"/>
          </a:p>
          <a:p>
            <a:pPr lvl="1"/>
            <a:r>
              <a:rPr lang="en-US" dirty="0" smtClean="0"/>
              <a:t>Quizzes</a:t>
            </a:r>
          </a:p>
          <a:p>
            <a:pPr lvl="1"/>
            <a:r>
              <a:rPr lang="en-US" dirty="0" smtClean="0"/>
              <a:t>Proyecto Final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anteriores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1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Opera como una amplificador diferencial </a:t>
            </a:r>
            <a:r>
              <a:rPr lang="es-PA" i="1" dirty="0" smtClean="0"/>
              <a:t>con alta </a:t>
            </a:r>
            <a:r>
              <a:rPr lang="es-PA" i="1" dirty="0" err="1" smtClean="0"/>
              <a:t>ganacia</a:t>
            </a:r>
            <a:r>
              <a:rPr lang="es-PA" i="1" dirty="0" smtClean="0"/>
              <a:t> de entrada</a:t>
            </a:r>
          </a:p>
          <a:p>
            <a:r>
              <a:rPr lang="es-PA" dirty="0" smtClean="0"/>
              <a:t>La salida del amplificador es la diferencia de voltajes de entrada multiplicada por 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La relación es: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diferencia de voltajes de la terminal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K = alta ganancia (comercialmente mayor a 10^6)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Como estamos limitados por las fuentes de alimentación tenemos: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Por consiguiente: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Esto hace que el voltaje de entrada sea aprox. 0 pues K es largo.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 0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 cuando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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r>
              <a:rPr lang="es-PA" dirty="0" smtClean="0">
                <a:sym typeface="Symbol" panose="05050102010706020507" pitchFamily="18" charset="2"/>
              </a:rPr>
              <a:t>.  Que es cierto cuando V- &lt; </a:t>
            </a:r>
            <a:r>
              <a:rPr lang="es-PA" dirty="0" err="1" smtClean="0">
                <a:sym typeface="Symbol" panose="05050102010706020507" pitchFamily="18" charset="2"/>
              </a:rPr>
              <a:t>vout</a:t>
            </a:r>
            <a:r>
              <a:rPr lang="es-PA" dirty="0" smtClean="0">
                <a:sym typeface="Symbol" panose="05050102010706020507" pitchFamily="18" charset="2"/>
              </a:rPr>
              <a:t> &lt; V+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pPr marL="0" indent="0">
              <a:buNone/>
            </a:pPr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297477"/>
            <a:ext cx="4314825" cy="876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4" y="3512802"/>
            <a:ext cx="2219325" cy="4095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726" y="4757737"/>
            <a:ext cx="1476375" cy="390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511" y="5048530"/>
            <a:ext cx="1428750" cy="6381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876228" y="3244334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dirty="0">
                <a:sym typeface="Symbol" panose="05050102010706020507" pitchFamily="18" charset="2"/>
              </a:rPr>
              <a:t>  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5048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2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Este modelo es el de alta resistencia de entrada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/>
              <a:t> </a:t>
            </a:r>
            <a:r>
              <a:rPr lang="es-PA" dirty="0" smtClean="0"/>
              <a:t>– </a:t>
            </a:r>
            <a:r>
              <a:rPr lang="es-PA" dirty="0" err="1" smtClean="0"/>
              <a:t>Vn</a:t>
            </a:r>
            <a:r>
              <a:rPr lang="es-PA" dirty="0" smtClean="0"/>
              <a:t> = Rin * </a:t>
            </a:r>
            <a:r>
              <a:rPr lang="es-PA" dirty="0" err="1" smtClean="0"/>
              <a:t>Ip</a:t>
            </a:r>
            <a:endParaRPr lang="es-PA" dirty="0" smtClean="0"/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= - In</a:t>
            </a:r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= -In =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)/Rin</a:t>
            </a:r>
          </a:p>
          <a:p>
            <a:pPr lvl="1"/>
            <a:endParaRPr lang="es-PA" dirty="0"/>
          </a:p>
          <a:p>
            <a:pPr lvl="1"/>
            <a:r>
              <a:rPr lang="es-PA" dirty="0" smtClean="0"/>
              <a:t>Según la teoría y que la resistencia de entrada del operacional es muy alta (muchos </a:t>
            </a:r>
            <a:r>
              <a:rPr lang="es-PA" dirty="0" err="1" smtClean="0"/>
              <a:t>Megaohms</a:t>
            </a:r>
            <a:r>
              <a:rPr lang="es-PA" dirty="0" smtClean="0"/>
              <a:t>), el voltaje de entrada es diminuto</a:t>
            </a:r>
          </a:p>
          <a:p>
            <a:pPr lvl="2"/>
            <a:r>
              <a:rPr lang="es-PA" dirty="0" err="1" smtClean="0"/>
              <a:t>Ip</a:t>
            </a:r>
            <a:r>
              <a:rPr lang="es-PA" dirty="0" smtClean="0"/>
              <a:t> = - In </a:t>
            </a:r>
            <a:r>
              <a:rPr lang="es-PA" dirty="0" smtClean="0">
                <a:sym typeface="Symbol" panose="05050102010706020507" pitchFamily="18" charset="2"/>
              </a:rPr>
              <a:t> 0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Los amplificadores tienen alta ganancia de entrada habitualmente, el modelo equivalente es: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07" y="1335097"/>
            <a:ext cx="3999023" cy="15996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553" y="4790394"/>
            <a:ext cx="4301217" cy="17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2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Relación gráfica de las ecuaciones anteriores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salida está definido por: 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r>
              <a:rPr lang="es-PA" dirty="0" smtClean="0"/>
              <a:t>K</a:t>
            </a:r>
            <a:r>
              <a:rPr lang="es-PA" dirty="0" smtClean="0">
                <a:sym typeface="Symbol" panose="05050102010706020507" pitchFamily="18" charset="2"/>
              </a:rPr>
              <a:t> .  Debido a que 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0 y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Rin .  Debido a que </a:t>
            </a:r>
            <a:r>
              <a:rPr lang="es-PA" dirty="0" err="1" smtClean="0">
                <a:sym typeface="Symbol" panose="05050102010706020507" pitchFamily="18" charset="2"/>
              </a:rPr>
              <a:t>ip</a:t>
            </a:r>
            <a:r>
              <a:rPr lang="es-PA" dirty="0" smtClean="0">
                <a:sym typeface="Symbol" panose="05050102010706020507" pitchFamily="18" charset="2"/>
              </a:rPr>
              <a:t> = -in = 0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Rout</a:t>
            </a:r>
            <a:r>
              <a:rPr lang="es-PA" dirty="0" smtClean="0">
                <a:sym typeface="Symbol" panose="05050102010706020507" pitchFamily="18" charset="2"/>
              </a:rPr>
              <a:t> = 0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8" y="1853248"/>
            <a:ext cx="4397015" cy="25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- Resumen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Un circuito modelado del amplificador es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Para el amplificador </a:t>
            </a:r>
            <a:r>
              <a:rPr lang="es-PA" dirty="0" err="1" smtClean="0"/>
              <a:t>operacioan</a:t>
            </a:r>
            <a:r>
              <a:rPr lang="es-PA" dirty="0" smtClean="0"/>
              <a:t> ideal tenemos</a:t>
            </a:r>
          </a:p>
          <a:p>
            <a:r>
              <a:rPr lang="es-PA" dirty="0" smtClean="0"/>
              <a:t>K es infinito porque </a:t>
            </a:r>
            <a:r>
              <a:rPr lang="es-PA" dirty="0" err="1" smtClean="0"/>
              <a:t>vin</a:t>
            </a:r>
            <a:r>
              <a:rPr lang="es-PA" dirty="0" smtClean="0"/>
              <a:t> = 0 y </a:t>
            </a:r>
            <a:r>
              <a:rPr lang="es-PA" dirty="0" err="1" smtClean="0"/>
              <a:t>vp</a:t>
            </a:r>
            <a:r>
              <a:rPr lang="es-PA" dirty="0" smtClean="0"/>
              <a:t> = </a:t>
            </a:r>
            <a:r>
              <a:rPr lang="es-PA" dirty="0" err="1" smtClean="0"/>
              <a:t>vn</a:t>
            </a:r>
            <a:endParaRPr lang="es-PA" dirty="0" smtClean="0"/>
          </a:p>
          <a:p>
            <a:r>
              <a:rPr lang="es-PA" dirty="0" smtClean="0"/>
              <a:t>Rin es infinito porque </a:t>
            </a:r>
            <a:r>
              <a:rPr lang="es-PA" dirty="0" err="1" smtClean="0"/>
              <a:t>ip</a:t>
            </a:r>
            <a:r>
              <a:rPr lang="es-PA" dirty="0" smtClean="0"/>
              <a:t> = -in = 0</a:t>
            </a:r>
          </a:p>
          <a:p>
            <a:r>
              <a:rPr lang="es-PA" dirty="0" err="1" smtClean="0"/>
              <a:t>Rout</a:t>
            </a:r>
            <a:r>
              <a:rPr lang="es-PA" dirty="0" smtClean="0"/>
              <a:t> = 0.  Idealmente puede proveer infinita potencia a la salida</a:t>
            </a:r>
          </a:p>
          <a:p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66" y="1229360"/>
            <a:ext cx="4498010" cy="18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Un amplificador operacional tiene una ganancia de K = 10 000.</a:t>
            </a:r>
          </a:p>
          <a:p>
            <a:r>
              <a:rPr lang="es-PA" dirty="0" smtClean="0"/>
              <a:t>El voltaje de suministro es de V+ = 20V y V- = -10V</a:t>
            </a:r>
          </a:p>
          <a:p>
            <a:r>
              <a:rPr lang="es-PA" dirty="0" smtClean="0"/>
              <a:t>Determine el voltaje de salida si la diferencia de voltajes es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):</a:t>
            </a:r>
          </a:p>
          <a:p>
            <a:pPr lvl="1"/>
            <a:r>
              <a:rPr lang="es-PA" dirty="0" smtClean="0"/>
              <a:t>1mV</a:t>
            </a:r>
          </a:p>
          <a:p>
            <a:pPr lvl="1"/>
            <a:r>
              <a:rPr lang="es-PA" dirty="0" smtClean="0"/>
              <a:t>2mV</a:t>
            </a:r>
          </a:p>
          <a:p>
            <a:pPr lvl="1"/>
            <a:r>
              <a:rPr lang="es-PA" dirty="0" smtClean="0"/>
              <a:t>4mV</a:t>
            </a:r>
          </a:p>
          <a:p>
            <a:pPr lvl="1"/>
            <a:r>
              <a:rPr lang="es-PA" dirty="0" smtClean="0"/>
              <a:t>-0.2mV</a:t>
            </a:r>
          </a:p>
          <a:p>
            <a:pPr lvl="1"/>
            <a:r>
              <a:rPr lang="es-PA" dirty="0" smtClean="0"/>
              <a:t>-2mV</a:t>
            </a:r>
          </a:p>
        </p:txBody>
      </p:sp>
    </p:spTree>
    <p:extLst>
      <p:ext uri="{BB962C8B-B14F-4D97-AF65-F5344CB8AC3E}">
        <p14:creationId xmlns:p14="http://schemas.microsoft.com/office/powerpoint/2010/main" val="4742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Generalmente implementados por </a:t>
            </a:r>
            <a:r>
              <a:rPr lang="es-PA" dirty="0" err="1" smtClean="0"/>
              <a:t>DIPs</a:t>
            </a:r>
            <a:endParaRPr lang="es-PA" dirty="0" smtClean="0"/>
          </a:p>
          <a:p>
            <a:r>
              <a:rPr lang="es-PA" dirty="0" smtClean="0"/>
              <a:t>El más famoso = 741</a:t>
            </a:r>
          </a:p>
          <a:p>
            <a:pPr lvl="1"/>
            <a:r>
              <a:rPr lang="es-PA" dirty="0" smtClean="0"/>
              <a:t>DIP-8</a:t>
            </a:r>
            <a:endParaRPr lang="es-PA" dirty="0"/>
          </a:p>
          <a:p>
            <a:r>
              <a:rPr lang="es-PA" dirty="0" smtClean="0"/>
              <a:t>La figura de la derecha es la vista superior</a:t>
            </a:r>
          </a:p>
          <a:p>
            <a:r>
              <a:rPr lang="es-PA" dirty="0" smtClean="0"/>
              <a:t>Orientación determinada por la muesca </a:t>
            </a:r>
          </a:p>
          <a:p>
            <a:r>
              <a:rPr lang="es-PA" dirty="0" smtClean="0"/>
              <a:t>El pin 1 a veces tiene un círculo</a:t>
            </a:r>
          </a:p>
          <a:p>
            <a:r>
              <a:rPr lang="es-PA" dirty="0" smtClean="0"/>
              <a:t>Pines inversor y no inversor, 1 y 2</a:t>
            </a:r>
          </a:p>
          <a:p>
            <a:r>
              <a:rPr lang="es-PA" dirty="0" smtClean="0"/>
              <a:t>Salida, pin 6</a:t>
            </a:r>
          </a:p>
          <a:p>
            <a:r>
              <a:rPr lang="es-PA" dirty="0" err="1" smtClean="0"/>
              <a:t>Vcc</a:t>
            </a:r>
            <a:r>
              <a:rPr lang="es-PA" dirty="0" smtClean="0"/>
              <a:t>+ y </a:t>
            </a:r>
            <a:r>
              <a:rPr lang="es-PA" dirty="0" err="1" smtClean="0"/>
              <a:t>Vcc</a:t>
            </a:r>
            <a:r>
              <a:rPr lang="es-PA" dirty="0" smtClean="0"/>
              <a:t>- son dados en la figura en los pines 4 y 7, bebe ser menores a 15V</a:t>
            </a:r>
          </a:p>
          <a:p>
            <a:r>
              <a:rPr lang="es-PA" dirty="0" smtClean="0"/>
              <a:t>No usaremos los pines Offset </a:t>
            </a:r>
            <a:r>
              <a:rPr lang="es-PA" dirty="0" err="1" smtClean="0"/>
              <a:t>Null</a:t>
            </a:r>
            <a:r>
              <a:rPr lang="es-PA" dirty="0" smtClean="0"/>
              <a:t> 1 y 2, ni NC.  Pines 1, 5 y 8</a:t>
            </a:r>
          </a:p>
          <a:p>
            <a:pPr lvl="1"/>
            <a:r>
              <a:rPr lang="es-PA" dirty="0" smtClean="0"/>
              <a:t>Offset </a:t>
            </a:r>
            <a:r>
              <a:rPr lang="es-PA" dirty="0" err="1" smtClean="0"/>
              <a:t>null</a:t>
            </a:r>
            <a:r>
              <a:rPr lang="es-PA" dirty="0" smtClean="0"/>
              <a:t> se utiliza para mejorar el desempeño del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502229"/>
            <a:ext cx="3390900" cy="1066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771" y="2902759"/>
            <a:ext cx="4407758" cy="21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Usualmente tienen esta descripción pero se recomienda ver siempre la hoja de datos</a:t>
            </a:r>
          </a:p>
          <a:p>
            <a:r>
              <a:rPr lang="es-PA" dirty="0" smtClean="0"/>
              <a:t>Algunos integrados traen más de un operacional</a:t>
            </a:r>
          </a:p>
          <a:p>
            <a:pPr lvl="1"/>
            <a:r>
              <a:rPr lang="es-PA" dirty="0" smtClean="0"/>
              <a:t>Dual </a:t>
            </a:r>
            <a:r>
              <a:rPr lang="es-PA" dirty="0" err="1" smtClean="0"/>
              <a:t>package</a:t>
            </a:r>
            <a:r>
              <a:rPr lang="es-PA" dirty="0" smtClean="0"/>
              <a:t> (dos operacionales)</a:t>
            </a:r>
          </a:p>
          <a:p>
            <a:pPr lvl="1"/>
            <a:r>
              <a:rPr lang="es-PA" dirty="0" err="1" smtClean="0"/>
              <a:t>Quad</a:t>
            </a:r>
            <a:r>
              <a:rPr lang="es-PA" dirty="0" smtClean="0"/>
              <a:t> </a:t>
            </a:r>
            <a:r>
              <a:rPr lang="es-PA" dirty="0" err="1" smtClean="0"/>
              <a:t>package</a:t>
            </a:r>
            <a:r>
              <a:rPr lang="es-PA" dirty="0" smtClean="0"/>
              <a:t> (4 operacionales)</a:t>
            </a:r>
          </a:p>
          <a:p>
            <a:r>
              <a:rPr lang="es-PA" dirty="0" smtClean="0"/>
              <a:t>La fuente del OP282 es la misma para los dos operacionales</a:t>
            </a:r>
          </a:p>
          <a:p>
            <a:r>
              <a:rPr lang="es-PA" dirty="0" smtClean="0"/>
              <a:t>VOS TRIM en el OP27 hacen la misma operación del offset </a:t>
            </a:r>
            <a:r>
              <a:rPr lang="es-PA" dirty="0" err="1" smtClean="0"/>
              <a:t>null</a:t>
            </a:r>
            <a:r>
              <a:rPr lang="es-PA" dirty="0" smtClean="0"/>
              <a:t> en el 741</a:t>
            </a:r>
          </a:p>
          <a:p>
            <a:r>
              <a:rPr lang="es-PA" dirty="0" smtClean="0"/>
              <a:t>Ejemplo OP27			Ejemplo OP282			NOTA: Siempre ver el </a:t>
            </a:r>
            <a:r>
              <a:rPr lang="es-PA" dirty="0" err="1" smtClean="0"/>
              <a:t>datashet</a:t>
            </a:r>
            <a:r>
              <a:rPr lang="es-PA" dirty="0" smtClean="0"/>
              <a:t>!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6" y="4976131"/>
            <a:ext cx="2533650" cy="1533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67" y="4968680"/>
            <a:ext cx="2509590" cy="15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Ir a </a:t>
            </a:r>
            <a:r>
              <a:rPr lang="es-PA" dirty="0" err="1" smtClean="0"/>
              <a:t>analog</a:t>
            </a:r>
            <a:r>
              <a:rPr lang="es-PA" dirty="0" smtClean="0"/>
              <a:t> </a:t>
            </a:r>
            <a:r>
              <a:rPr lang="es-PA" dirty="0" err="1" smtClean="0"/>
              <a:t>devices</a:t>
            </a:r>
            <a:endParaRPr lang="es-PA" dirty="0" smtClean="0"/>
          </a:p>
          <a:p>
            <a:r>
              <a:rPr lang="es-PA" dirty="0" smtClean="0"/>
              <a:t>Buscar el OP482</a:t>
            </a:r>
          </a:p>
          <a:p>
            <a:r>
              <a:rPr lang="es-PA" dirty="0" smtClean="0"/>
              <a:t>Comparar este OP482 con el UA741</a:t>
            </a:r>
          </a:p>
          <a:p>
            <a:r>
              <a:rPr lang="es-PA" dirty="0" smtClean="0"/>
              <a:t>Sin ver más allá de los nombres del </a:t>
            </a:r>
            <a:r>
              <a:rPr lang="es-PA" dirty="0" err="1" smtClean="0"/>
              <a:t>pinout</a:t>
            </a:r>
            <a:r>
              <a:rPr lang="es-PA" dirty="0" smtClean="0"/>
              <a:t> interprete para que es cada pin</a:t>
            </a:r>
          </a:p>
        </p:txBody>
      </p:sp>
    </p:spTree>
    <p:extLst>
      <p:ext uri="{BB962C8B-B14F-4D97-AF65-F5344CB8AC3E}">
        <p14:creationId xmlns:p14="http://schemas.microsoft.com/office/powerpoint/2010/main" val="4911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Pueden usarse como circuitos lineales o no </a:t>
            </a:r>
            <a:r>
              <a:rPr lang="es-PA" dirty="0" err="1" smtClean="0"/>
              <a:t>lienales</a:t>
            </a:r>
            <a:endParaRPr lang="es-PA" dirty="0" smtClean="0"/>
          </a:p>
          <a:p>
            <a:r>
              <a:rPr lang="es-PA" dirty="0" smtClean="0"/>
              <a:t>Cuando son no lineales la salida es manejada por la fuente de poder</a:t>
            </a:r>
          </a:p>
          <a:p>
            <a:pPr lvl="1"/>
            <a:r>
              <a:rPr lang="es-PA" dirty="0" smtClean="0"/>
              <a:t>No cambia cuando la entrada cambia</a:t>
            </a:r>
          </a:p>
          <a:p>
            <a:pPr lvl="1"/>
            <a:r>
              <a:rPr lang="es-PA" dirty="0" smtClean="0"/>
              <a:t>La salida es saturada</a:t>
            </a:r>
          </a:p>
          <a:p>
            <a:r>
              <a:rPr lang="es-PA" dirty="0" smtClean="0"/>
              <a:t>Cuando son lineales la fuente es mantenida y la salida cambia a partir de la entrada</a:t>
            </a:r>
          </a:p>
          <a:p>
            <a:r>
              <a:rPr lang="es-PA" dirty="0" smtClean="0"/>
              <a:t>Todos los siguientes casos son lineales</a:t>
            </a:r>
          </a:p>
          <a:p>
            <a:r>
              <a:rPr lang="es-PA" dirty="0" smtClean="0"/>
              <a:t>Generalmente dan retroalimentación negativa</a:t>
            </a:r>
          </a:p>
          <a:p>
            <a:r>
              <a:rPr lang="es-PA" dirty="0" smtClean="0"/>
              <a:t>La salida y la entrada están interconectadas a la </a:t>
            </a:r>
            <a:r>
              <a:rPr lang="es-PA" i="1" dirty="0" smtClean="0"/>
              <a:t>terminal inversora</a:t>
            </a:r>
          </a:p>
          <a:p>
            <a:r>
              <a:rPr lang="es-PA" dirty="0" smtClean="0"/>
              <a:t>La ganancia negativa hace que el circuito sea poco sensitivo a la ganancia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Reduce la capacidad de saturación a la salida</a:t>
            </a:r>
          </a:p>
          <a:p>
            <a:r>
              <a:rPr lang="es-PA" dirty="0" smtClean="0"/>
              <a:t>Las deducciones se realizan por medio de análisis nodal</a:t>
            </a:r>
          </a:p>
          <a:p>
            <a:endParaRPr lang="es-PA" i="1" dirty="0" smtClean="0"/>
          </a:p>
        </p:txBody>
      </p:sp>
    </p:spTree>
    <p:extLst>
      <p:ext uri="{BB962C8B-B14F-4D97-AF65-F5344CB8AC3E}">
        <p14:creationId xmlns:p14="http://schemas.microsoft.com/office/powerpoint/2010/main" val="3936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Para el análisis asumimos:</a:t>
            </a:r>
          </a:p>
          <a:p>
            <a:r>
              <a:rPr lang="es-PA" dirty="0" smtClean="0"/>
              <a:t>Los voltajes en la entrada son iguales; las corrientes en la terminal de entrada son cero</a:t>
            </a:r>
          </a:p>
          <a:p>
            <a:r>
              <a:rPr lang="es-PA" u="sng" dirty="0" smtClean="0"/>
              <a:t>Las terminales de entrada se tratan como dos nodos aparte al mismo potencial</a:t>
            </a:r>
          </a:p>
          <a:p>
            <a:r>
              <a:rPr lang="es-PA" dirty="0" smtClean="0"/>
              <a:t>Aplicamos la regla de </a:t>
            </a:r>
            <a:r>
              <a:rPr lang="es-PA" dirty="0" err="1" smtClean="0"/>
              <a:t>kirchov</a:t>
            </a:r>
            <a:r>
              <a:rPr lang="es-PA" dirty="0" smtClean="0"/>
              <a:t> de corriente en la terminal luego</a:t>
            </a:r>
          </a:p>
          <a:p>
            <a:pPr lvl="1"/>
            <a:r>
              <a:rPr lang="es-PA" dirty="0" smtClean="0"/>
              <a:t>No necesariamente productivo</a:t>
            </a:r>
          </a:p>
          <a:p>
            <a:pPr lvl="1"/>
            <a:r>
              <a:rPr lang="es-PA" dirty="0" smtClean="0"/>
              <a:t>Produce una ecuación más en la salida (</a:t>
            </a:r>
            <a:r>
              <a:rPr lang="es-PA" u="sng" dirty="0" smtClean="0"/>
              <a:t>introduce un elemento más desconocido</a:t>
            </a:r>
            <a:r>
              <a:rPr lang="es-PA" dirty="0" smtClean="0"/>
              <a:t>)</a:t>
            </a:r>
          </a:p>
          <a:p>
            <a:r>
              <a:rPr lang="es-PA" dirty="0" smtClean="0"/>
              <a:t>El voltaje de salida está entre el rango de los voltajes de la fuente</a:t>
            </a:r>
          </a:p>
          <a:p>
            <a:r>
              <a:rPr lang="es-PA" dirty="0" smtClean="0"/>
              <a:t>De lo contrario no se comportará linealmente</a:t>
            </a:r>
          </a:p>
          <a:p>
            <a:endParaRPr lang="es-PA" dirty="0"/>
          </a:p>
          <a:p>
            <a:r>
              <a:rPr lang="es-PA" dirty="0" smtClean="0"/>
              <a:t>Objetivo final:  Determinar el voltaje de salida dado al rango de la fuente, que siempre está relacionado al voltaje de entrada</a:t>
            </a:r>
          </a:p>
          <a:p>
            <a:pPr lvl="1"/>
            <a:endParaRPr lang="es-PA" dirty="0" smtClean="0"/>
          </a:p>
          <a:p>
            <a:endParaRPr lang="es-PA" i="1" dirty="0" smtClean="0"/>
          </a:p>
        </p:txBody>
      </p:sp>
    </p:spTree>
    <p:extLst>
      <p:ext uri="{BB962C8B-B14F-4D97-AF65-F5344CB8AC3E}">
        <p14:creationId xmlns:p14="http://schemas.microsoft.com/office/powerpoint/2010/main" val="29611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03" y="1309575"/>
            <a:ext cx="11088688" cy="5344237"/>
          </a:xfrm>
        </p:spPr>
        <p:txBody>
          <a:bodyPr>
            <a:normAutofit/>
          </a:bodyPr>
          <a:lstStyle/>
          <a:p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quizzes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moodle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avisará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realizará</a:t>
            </a:r>
            <a:r>
              <a:rPr lang="en-US" dirty="0" smtClean="0"/>
              <a:t> el quiz el </a:t>
            </a:r>
            <a:r>
              <a:rPr lang="en-US" dirty="0" err="1" smtClean="0"/>
              <a:t>día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r>
              <a:rPr lang="en-US" dirty="0" smtClean="0"/>
              <a:t>.  Sin embargo </a:t>
            </a:r>
            <a:r>
              <a:rPr lang="en-US" dirty="0" err="1" smtClean="0"/>
              <a:t>esto</a:t>
            </a:r>
            <a:r>
              <a:rPr lang="en-US" dirty="0" smtClean="0"/>
              <a:t> no </a:t>
            </a:r>
            <a:r>
              <a:rPr lang="en-US" dirty="0" err="1" smtClean="0"/>
              <a:t>significa</a:t>
            </a:r>
            <a:r>
              <a:rPr lang="en-US" dirty="0" smtClean="0"/>
              <a:t> que no </a:t>
            </a:r>
            <a:r>
              <a:rPr lang="en-US" dirty="0" err="1" smtClean="0"/>
              <a:t>deban</a:t>
            </a:r>
            <a:r>
              <a:rPr lang="en-US" dirty="0" smtClean="0"/>
              <a:t> </a:t>
            </a:r>
            <a:r>
              <a:rPr lang="en-US" dirty="0" err="1" smtClean="0"/>
              <a:t>revisar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Moodle </a:t>
            </a:r>
            <a:r>
              <a:rPr lang="en-US" dirty="0" err="1" smtClean="0"/>
              <a:t>siempre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Quiz no </a:t>
            </a:r>
            <a:r>
              <a:rPr lang="en-US" dirty="0" err="1" smtClean="0"/>
              <a:t>realizado</a:t>
            </a:r>
            <a:r>
              <a:rPr lang="en-US" dirty="0" smtClean="0"/>
              <a:t>  = 0</a:t>
            </a:r>
          </a:p>
          <a:p>
            <a:pPr lvl="1"/>
            <a:r>
              <a:rPr lang="en-US" dirty="0" smtClean="0"/>
              <a:t>El quiz no se </a:t>
            </a:r>
            <a:r>
              <a:rPr lang="en-US" dirty="0" err="1" smtClean="0"/>
              <a:t>repite</a:t>
            </a:r>
            <a:r>
              <a:rPr lang="en-US" dirty="0" smtClean="0"/>
              <a:t>.  </a:t>
            </a:r>
            <a:r>
              <a:rPr lang="en-US" dirty="0" err="1" smtClean="0"/>
              <a:t>Asegurese</a:t>
            </a:r>
            <a:r>
              <a:rPr lang="en-US" dirty="0" smtClean="0"/>
              <a:t> de </a:t>
            </a: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respuestas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El quiz dura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semana</a:t>
            </a:r>
            <a:r>
              <a:rPr lang="en-US" dirty="0" smtClean="0"/>
              <a:t>, 8 horas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proyectos</a:t>
            </a:r>
            <a:r>
              <a:rPr lang="en-US" dirty="0" smtClean="0"/>
              <a:t> el </a:t>
            </a:r>
            <a:r>
              <a:rPr lang="en-US" dirty="0" err="1" smtClean="0"/>
              <a:t>días</a:t>
            </a:r>
            <a:r>
              <a:rPr lang="en-US" dirty="0" smtClean="0"/>
              <a:t> de </a:t>
            </a:r>
            <a:r>
              <a:rPr lang="en-US" dirty="0" err="1" smtClean="0"/>
              <a:t>entrega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= </a:t>
            </a:r>
            <a:r>
              <a:rPr lang="en-US" dirty="0"/>
              <a:t>2</a:t>
            </a:r>
            <a:r>
              <a:rPr lang="en-US" dirty="0" smtClean="0"/>
              <a:t>5% </a:t>
            </a:r>
            <a:r>
              <a:rPr lang="en-US" dirty="0" err="1" smtClean="0"/>
              <a:t>menos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semanas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= sin derecho a nota</a:t>
            </a:r>
          </a:p>
          <a:p>
            <a:pPr lvl="1"/>
            <a:r>
              <a:rPr lang="en-US" dirty="0" err="1" smtClean="0"/>
              <a:t>Copia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proyectos</a:t>
            </a:r>
            <a:r>
              <a:rPr lang="en-US" dirty="0"/>
              <a:t> entre </a:t>
            </a:r>
            <a:r>
              <a:rPr lang="en-US" dirty="0" err="1"/>
              <a:t>compañeros</a:t>
            </a:r>
            <a:r>
              <a:rPr lang="en-US" dirty="0"/>
              <a:t> </a:t>
            </a:r>
            <a:r>
              <a:rPr lang="en-US" dirty="0" smtClean="0"/>
              <a:t>= 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acepto</a:t>
            </a:r>
            <a:r>
              <a:rPr lang="en-US" dirty="0" smtClean="0"/>
              <a:t> videos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 o </a:t>
            </a:r>
            <a:r>
              <a:rPr lang="en-US" dirty="0" err="1" smtClean="0"/>
              <a:t>imagenes</a:t>
            </a:r>
            <a:endParaRPr lang="en-US" dirty="0" smtClean="0"/>
          </a:p>
          <a:p>
            <a:pPr lvl="1"/>
            <a:r>
              <a:rPr lang="es-PA" dirty="0" smtClean="0"/>
              <a:t>Debe al menos presentarse a entregar, firmar la hoja y luego puede retirarse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Aplicar la regla del amplificador operacional</a:t>
            </a:r>
          </a:p>
          <a:p>
            <a:r>
              <a:rPr lang="es-PA" dirty="0" smtClean="0"/>
              <a:t>Aplicar regla de </a:t>
            </a:r>
            <a:r>
              <a:rPr lang="es-PA" dirty="0" err="1" smtClean="0"/>
              <a:t>kirchoff</a:t>
            </a:r>
            <a:r>
              <a:rPr lang="es-PA" dirty="0" smtClean="0"/>
              <a:t> a la entrada</a:t>
            </a:r>
          </a:p>
          <a:p>
            <a:r>
              <a:rPr lang="es-PA" dirty="0" smtClean="0"/>
              <a:t>Aplicar regla de </a:t>
            </a:r>
            <a:r>
              <a:rPr lang="es-PA" dirty="0" err="1" smtClean="0"/>
              <a:t>kirchoff</a:t>
            </a:r>
            <a:r>
              <a:rPr lang="es-PA" dirty="0" smtClean="0"/>
              <a:t> a los otros nodos (si es necesario)</a:t>
            </a:r>
          </a:p>
          <a:p>
            <a:r>
              <a:rPr lang="es-PA" dirty="0" smtClean="0"/>
              <a:t>Validar si el voltaje de salida está en el rango del amplificador especificado</a:t>
            </a:r>
          </a:p>
          <a:p>
            <a:endParaRPr lang="es-PA" dirty="0"/>
          </a:p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en función de </a:t>
            </a:r>
            <a:r>
              <a:rPr lang="es-PA" dirty="0" err="1" smtClean="0"/>
              <a:t>Vin</a:t>
            </a:r>
            <a:endParaRPr lang="es-PA" dirty="0" smtClean="0"/>
          </a:p>
          <a:p>
            <a:pPr lvl="1"/>
            <a:endParaRPr lang="es-PA" dirty="0" smtClean="0"/>
          </a:p>
          <a:p>
            <a:endParaRPr lang="es-PA" i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874" y="4516143"/>
            <a:ext cx="4084184" cy="17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Análisis</a:t>
            </a:r>
          </a:p>
          <a:p>
            <a:endParaRPr lang="es-PA" i="1" dirty="0"/>
          </a:p>
          <a:p>
            <a:endParaRPr lang="es-PA" i="1" dirty="0" smtClean="0"/>
          </a:p>
          <a:p>
            <a:endParaRPr lang="es-PA" i="1" dirty="0"/>
          </a:p>
          <a:p>
            <a:endParaRPr lang="es-PA" i="1" dirty="0" smtClean="0"/>
          </a:p>
          <a:p>
            <a:r>
              <a:rPr lang="es-PA" dirty="0" smtClean="0"/>
              <a:t>Este circuito se le conoce como amplificador inversor</a:t>
            </a:r>
          </a:p>
          <a:p>
            <a:r>
              <a:rPr lang="es-PA" dirty="0" smtClean="0"/>
              <a:t>La salida de voltaje es una versión escalada del voltaje de entrada [voltaje amplificado]</a:t>
            </a:r>
          </a:p>
          <a:p>
            <a:r>
              <a:rPr lang="es-PA" dirty="0" smtClean="0"/>
              <a:t>El cambio de signo del voltaje de entrada hace al amplificador “inversor”</a:t>
            </a:r>
          </a:p>
          <a:p>
            <a:r>
              <a:rPr lang="es-PA" dirty="0" smtClean="0"/>
              <a:t>La salida del </a:t>
            </a:r>
            <a:r>
              <a:rPr lang="es-PA" dirty="0" err="1" smtClean="0"/>
              <a:t>op-amp</a:t>
            </a:r>
            <a:r>
              <a:rPr lang="es-PA" dirty="0" smtClean="0"/>
              <a:t> debe estar entre los rangos de la fuente y es </a:t>
            </a:r>
            <a:r>
              <a:rPr lang="es-PA" dirty="0" err="1" smtClean="0"/>
              <a:t>dependiende</a:t>
            </a:r>
            <a:r>
              <a:rPr lang="es-PA" dirty="0" smtClean="0"/>
              <a:t> de Rf y Rin</a:t>
            </a:r>
          </a:p>
          <a:p>
            <a:r>
              <a:rPr lang="es-PA" dirty="0" smtClean="0"/>
              <a:t>Rf y Rin previenen la saturación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45" y="1853246"/>
            <a:ext cx="3796955" cy="18138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3281362"/>
            <a:ext cx="428625" cy="295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85" y="2315908"/>
            <a:ext cx="428625" cy="295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85" y="2758820"/>
            <a:ext cx="1114425" cy="495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285" y="3407880"/>
            <a:ext cx="1085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También podemos representar el </a:t>
            </a:r>
            <a:r>
              <a:rPr lang="es-PA" dirty="0" err="1" smtClean="0"/>
              <a:t>cto</a:t>
            </a:r>
            <a:r>
              <a:rPr lang="es-PA" dirty="0" smtClean="0"/>
              <a:t>. anterior como una fuente dependiente de la entrada</a:t>
            </a:r>
          </a:p>
          <a:p>
            <a:endParaRPr lang="es-PA" dirty="0"/>
          </a:p>
          <a:p>
            <a:r>
              <a:rPr lang="es-PA" dirty="0" smtClean="0"/>
              <a:t>La fuente proveniente de la entrada es</a:t>
            </a:r>
          </a:p>
          <a:p>
            <a:r>
              <a:rPr lang="es-PA" dirty="0" smtClean="0"/>
              <a:t>Estas dos ecuaciones satisfacen el modelo del amplificador definido anteriormente, en este modelo tenemos una fuente de voltaje dependiente de voltaje (VCVS)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08" y="2279195"/>
            <a:ext cx="1406980" cy="7034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16" y="2721429"/>
            <a:ext cx="1239010" cy="737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44" y="4327116"/>
            <a:ext cx="5491939" cy="216349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477" y="4327116"/>
            <a:ext cx="5914580" cy="21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Del </a:t>
            </a:r>
            <a:r>
              <a:rPr lang="es-PA" dirty="0" err="1" smtClean="0"/>
              <a:t>cto</a:t>
            </a:r>
            <a:r>
              <a:rPr lang="es-PA" dirty="0" smtClean="0"/>
              <a:t> anterior no fluye corriente a la salida (a nivel ideal)</a:t>
            </a:r>
          </a:p>
          <a:p>
            <a:r>
              <a:rPr lang="es-PA" dirty="0" smtClean="0"/>
              <a:t>Pareciera que la corriente se pierde a la salida del </a:t>
            </a:r>
            <a:r>
              <a:rPr lang="es-PA" dirty="0" err="1" smtClean="0"/>
              <a:t>cto</a:t>
            </a:r>
            <a:r>
              <a:rPr lang="es-PA" dirty="0" smtClean="0"/>
              <a:t>. [</a:t>
            </a:r>
            <a:r>
              <a:rPr lang="es-PA" dirty="0" err="1" smtClean="0"/>
              <a:t>cto</a:t>
            </a:r>
            <a:r>
              <a:rPr lang="es-PA" dirty="0" smtClean="0"/>
              <a:t>. abierto]</a:t>
            </a:r>
          </a:p>
          <a:p>
            <a:r>
              <a:rPr lang="es-PA" dirty="0" smtClean="0"/>
              <a:t>Si aplicamos una resistencia entre </a:t>
            </a:r>
            <a:r>
              <a:rPr lang="es-PA" dirty="0" err="1" smtClean="0"/>
              <a:t>Vout</a:t>
            </a:r>
            <a:r>
              <a:rPr lang="es-PA" dirty="0" smtClean="0"/>
              <a:t>+ y </a:t>
            </a:r>
            <a:r>
              <a:rPr lang="es-PA" dirty="0" err="1" smtClean="0"/>
              <a:t>Vout</a:t>
            </a:r>
            <a:r>
              <a:rPr lang="es-PA" dirty="0" smtClean="0"/>
              <a:t>- llamada RL</a:t>
            </a:r>
          </a:p>
          <a:p>
            <a:pPr lvl="1"/>
            <a:r>
              <a:rPr lang="es-PA" dirty="0" smtClean="0"/>
              <a:t>La corriente de salida no depende de la carga</a:t>
            </a:r>
          </a:p>
          <a:p>
            <a:r>
              <a:rPr lang="es-PA" dirty="0" smtClean="0"/>
              <a:t>Nuestro </a:t>
            </a:r>
            <a:r>
              <a:rPr lang="es-PA" dirty="0" err="1" smtClean="0"/>
              <a:t>op-amp</a:t>
            </a:r>
            <a:r>
              <a:rPr lang="es-PA" dirty="0" smtClean="0"/>
              <a:t> ideal arrastrará corriente de la fuente de entrada hacia la carga</a:t>
            </a:r>
          </a:p>
          <a:p>
            <a:r>
              <a:rPr lang="es-PA" dirty="0" smtClean="0"/>
              <a:t>Idealmente sin limitaciones sin embargo en la realidad tiene las limitaciones del </a:t>
            </a:r>
            <a:r>
              <a:rPr lang="es-PA" dirty="0" err="1" smtClean="0"/>
              <a:t>datasheet</a:t>
            </a:r>
            <a:endParaRPr lang="es-PA" dirty="0" smtClean="0"/>
          </a:p>
          <a:p>
            <a:pPr lvl="1"/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259" y="2684176"/>
            <a:ext cx="1520599" cy="767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59" y="4456551"/>
            <a:ext cx="5602778" cy="22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como función de </a:t>
            </a:r>
            <a:r>
              <a:rPr lang="es-PA" dirty="0" err="1" smtClean="0"/>
              <a:t>Vin</a:t>
            </a:r>
            <a:r>
              <a:rPr lang="es-PA" dirty="0" smtClean="0"/>
              <a:t> para el circuito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72" y="2677886"/>
            <a:ext cx="5735653" cy="30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r>
              <a:rPr lang="es-PA" dirty="0" smtClean="0"/>
              <a:t>La salida de voltaje es amplificada</a:t>
            </a:r>
          </a:p>
          <a:p>
            <a:r>
              <a:rPr lang="es-PA" dirty="0" smtClean="0"/>
              <a:t>Se le conoce como </a:t>
            </a:r>
            <a:r>
              <a:rPr lang="es-PA" i="1" u="sng" dirty="0" smtClean="0"/>
              <a:t>amplificador no inversor</a:t>
            </a:r>
          </a:p>
          <a:p>
            <a:r>
              <a:rPr lang="es-PA" dirty="0" smtClean="0"/>
              <a:t>La salida de voltaje está entre los voltaje de fuente</a:t>
            </a:r>
          </a:p>
          <a:p>
            <a:r>
              <a:rPr lang="es-PA" dirty="0" smtClean="0"/>
              <a:t>El voltaje de salida depende de Rf y R1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28" y="1714624"/>
            <a:ext cx="4531859" cy="28741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28" y="4588813"/>
            <a:ext cx="2444482" cy="10312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28" y="5620079"/>
            <a:ext cx="2721893" cy="12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en </a:t>
            </a:r>
            <a:r>
              <a:rPr lang="es-PA" dirty="0" err="1" smtClean="0"/>
              <a:t>funciónde</a:t>
            </a:r>
            <a:r>
              <a:rPr lang="es-PA" dirty="0" smtClean="0"/>
              <a:t> V1 y V2 para el siguiente circuito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26" y="2654072"/>
            <a:ext cx="4768850" cy="30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Voltaje en el nodo Va es el </a:t>
            </a:r>
            <a:r>
              <a:rPr lang="es-PA" dirty="0" err="1" smtClean="0"/>
              <a:t>divisior</a:t>
            </a:r>
            <a:endParaRPr lang="es-PA" dirty="0" smtClean="0"/>
          </a:p>
          <a:p>
            <a:endParaRPr lang="es-PA" dirty="0"/>
          </a:p>
          <a:p>
            <a:r>
              <a:rPr lang="es-PA" dirty="0" smtClean="0"/>
              <a:t>Aplicando la regla de nodos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circuito superior hace una sustracción de los voltajes de entrada</a:t>
            </a:r>
          </a:p>
          <a:p>
            <a:r>
              <a:rPr lang="es-PA" dirty="0" smtClean="0"/>
              <a:t>Los nodos son tratados como terminales independientes (son iguales los voltajes)</a:t>
            </a:r>
          </a:p>
          <a:p>
            <a:r>
              <a:rPr lang="es-PA" dirty="0" smtClean="0"/>
              <a:t>Aplicamos </a:t>
            </a:r>
            <a:r>
              <a:rPr lang="es-PA" dirty="0" err="1" smtClean="0"/>
              <a:t>Kirchoff</a:t>
            </a:r>
            <a:r>
              <a:rPr lang="es-PA" dirty="0" smtClean="0"/>
              <a:t> para obtener el resultado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53" y="1853246"/>
            <a:ext cx="4178593" cy="26806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72" y="2010627"/>
            <a:ext cx="1253898" cy="11829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44" y="3553701"/>
            <a:ext cx="3861028" cy="8128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44" y="4533853"/>
            <a:ext cx="1657350" cy="7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Determine el voltaje de salida para el siguiente amplificador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6" y="2313894"/>
            <a:ext cx="4343400" cy="23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Seguidor de voltaje</a:t>
            </a:r>
          </a:p>
          <a:p>
            <a:r>
              <a:rPr lang="es-PA" dirty="0" smtClean="0"/>
              <a:t>Sigue al voltaje de entrada</a:t>
            </a:r>
          </a:p>
          <a:p>
            <a:r>
              <a:rPr lang="es-PA" dirty="0" smtClean="0"/>
              <a:t>Como la resistencia de entrada es infinita no consume corriente</a:t>
            </a:r>
          </a:p>
          <a:p>
            <a:r>
              <a:rPr lang="es-PA" dirty="0" smtClean="0"/>
              <a:t>La fuente no provee potencia a la salida</a:t>
            </a:r>
          </a:p>
          <a:p>
            <a:r>
              <a:rPr lang="es-PA" dirty="0" smtClean="0"/>
              <a:t>La potencia proviene de la fuente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Usado como aislador de potencia para proteger un circuito de otro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66" y="1932098"/>
            <a:ext cx="4343400" cy="23345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8" y="2328498"/>
            <a:ext cx="2130087" cy="7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 ES ESTUDIANTE IFARHU, FAVOR ENTREGUE TODO ANTES DE QUE TERMINE EL CUATRIMESTRE, NO PONGO NOTA </a:t>
            </a:r>
            <a:r>
              <a:rPr lang="en-US" b="1" dirty="0" smtClean="0">
                <a:solidFill>
                  <a:srgbClr val="FF0000"/>
                </a:solidFill>
              </a:rPr>
              <a:t>PROVISIONAL PARA “AYUDAR” A MANTENER SU BECA.</a:t>
            </a:r>
          </a:p>
          <a:p>
            <a:r>
              <a:rPr lang="en-US" dirty="0" smtClean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venir</a:t>
            </a:r>
            <a:r>
              <a:rPr lang="en-US" dirty="0"/>
              <a:t> a </a:t>
            </a:r>
            <a:r>
              <a:rPr lang="en-US" dirty="0" err="1"/>
              <a:t>clase</a:t>
            </a:r>
            <a:r>
              <a:rPr lang="en-US" dirty="0"/>
              <a:t>, sin embargo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 smtClean="0"/>
              <a:t>presente</a:t>
            </a:r>
            <a:r>
              <a:rPr lang="en-US" dirty="0"/>
              <a:t>,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retirarse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laboratorios</a:t>
            </a:r>
            <a:r>
              <a:rPr lang="en-US" dirty="0"/>
              <a:t> </a:t>
            </a:r>
            <a:r>
              <a:rPr lang="en-US" dirty="0" err="1"/>
              <a:t>constan</a:t>
            </a:r>
            <a:r>
              <a:rPr lang="en-US" dirty="0"/>
              <a:t> de 100%</a:t>
            </a:r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/>
              <a:t>lo </a:t>
            </a:r>
            <a:r>
              <a:rPr lang="en-US" dirty="0" err="1"/>
              <a:t>estipulado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guía</a:t>
            </a:r>
            <a:endParaRPr lang="en-US" dirty="0"/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parte, que se </a:t>
            </a:r>
            <a:r>
              <a:rPr lang="en-US" dirty="0" err="1"/>
              <a:t>detalla</a:t>
            </a:r>
            <a:r>
              <a:rPr lang="en-US" dirty="0"/>
              <a:t> un </a:t>
            </a:r>
            <a:r>
              <a:rPr lang="en-US" dirty="0" err="1"/>
              <a:t>reto</a:t>
            </a:r>
            <a:r>
              <a:rPr lang="en-US" dirty="0"/>
              <a:t> al final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proyecto</a:t>
            </a:r>
            <a:r>
              <a:rPr lang="en-US" dirty="0"/>
              <a:t> final </a:t>
            </a:r>
            <a:r>
              <a:rPr lang="en-US" dirty="0" err="1"/>
              <a:t>es</a:t>
            </a:r>
            <a:r>
              <a:rPr lang="en-US" dirty="0"/>
              <a:t> el ultimo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 smtClean="0"/>
              <a:t>clases</a:t>
            </a:r>
            <a:endParaRPr lang="en-US" dirty="0" smtClean="0"/>
          </a:p>
          <a:p>
            <a:pPr lvl="1"/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venir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a </a:t>
            </a:r>
            <a:r>
              <a:rPr lang="en-US" dirty="0" err="1" smtClean="0"/>
              <a:t>entregar</a:t>
            </a:r>
            <a:r>
              <a:rPr lang="en-US" dirty="0" smtClean="0"/>
              <a:t> el Proyecto</a:t>
            </a:r>
          </a:p>
          <a:p>
            <a:pPr lvl="1"/>
            <a:r>
              <a:rPr lang="en-US" dirty="0" smtClean="0"/>
              <a:t>Deben </a:t>
            </a:r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ese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, ese </a:t>
            </a:r>
            <a:r>
              <a:rPr lang="en-US" dirty="0" err="1" smtClean="0"/>
              <a:t>día</a:t>
            </a:r>
            <a:r>
              <a:rPr lang="en-US" dirty="0" smtClean="0"/>
              <a:t> se </a:t>
            </a:r>
            <a:r>
              <a:rPr lang="en-US" dirty="0" err="1" smtClean="0"/>
              <a:t>envían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2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¿Porqué es bueno un seguidor?  Considere el siguiente ejemplo</a:t>
            </a:r>
          </a:p>
          <a:p>
            <a:r>
              <a:rPr lang="es-PA" dirty="0" smtClean="0"/>
              <a:t>Imagine el siguiente circuito, sin carga daría 6V [</a:t>
            </a:r>
            <a:r>
              <a:rPr lang="es-PA" dirty="0" err="1" smtClean="0"/>
              <a:t>izq</a:t>
            </a:r>
            <a:r>
              <a:rPr lang="es-PA" dirty="0" smtClean="0"/>
              <a:t>]</a:t>
            </a:r>
          </a:p>
          <a:p>
            <a:r>
              <a:rPr lang="es-PA" dirty="0" smtClean="0"/>
              <a:t>Ahora conecte una carga y observará que el voltaje decae [der]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7469"/>
          <a:stretch/>
        </p:blipFill>
        <p:spPr>
          <a:xfrm>
            <a:off x="3027337" y="3218066"/>
            <a:ext cx="6252058" cy="17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Ahora compare el </a:t>
            </a:r>
            <a:r>
              <a:rPr lang="es-PA" dirty="0" err="1" smtClean="0"/>
              <a:t>circuto</a:t>
            </a:r>
            <a:r>
              <a:rPr lang="es-PA" dirty="0" smtClean="0"/>
              <a:t> anterior con este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81" y="2713570"/>
            <a:ext cx="6631090" cy="27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Los análisis de amplificadores operacionales lineales consisten en lo siguiente:</a:t>
            </a:r>
          </a:p>
          <a:p>
            <a:pPr lvl="1"/>
            <a:r>
              <a:rPr lang="es-PA" dirty="0" smtClean="0"/>
              <a:t>Asumir la diferencia de voltaje a través de las terminales de entrada es 0</a:t>
            </a:r>
          </a:p>
          <a:p>
            <a:pPr lvl="1"/>
            <a:r>
              <a:rPr lang="es-PA" dirty="0" err="1" smtClean="0"/>
              <a:t>Ausmir</a:t>
            </a:r>
            <a:r>
              <a:rPr lang="es-PA" dirty="0" smtClean="0"/>
              <a:t> las corrientes en las terminales de entrada es 0</a:t>
            </a:r>
          </a:p>
          <a:p>
            <a:pPr lvl="1"/>
            <a:r>
              <a:rPr lang="es-PA" dirty="0" smtClean="0"/>
              <a:t>Aplicar ley de </a:t>
            </a:r>
            <a:r>
              <a:rPr lang="es-PA" dirty="0" err="1" smtClean="0"/>
              <a:t>kirchoff</a:t>
            </a:r>
            <a:r>
              <a:rPr lang="es-PA" dirty="0" smtClean="0"/>
              <a:t> a las terminales de entrada</a:t>
            </a:r>
          </a:p>
          <a:p>
            <a:pPr lvl="1"/>
            <a:r>
              <a:rPr lang="es-PA" dirty="0" smtClean="0"/>
              <a:t>Aplicar ley de </a:t>
            </a:r>
            <a:r>
              <a:rPr lang="es-PA" dirty="0" err="1" smtClean="0"/>
              <a:t>kirchoff</a:t>
            </a:r>
            <a:r>
              <a:rPr lang="es-PA" dirty="0" smtClean="0"/>
              <a:t> a las terminales de salida</a:t>
            </a:r>
          </a:p>
          <a:p>
            <a:pPr lvl="1"/>
            <a:r>
              <a:rPr lang="es-PA" dirty="0" smtClean="0"/>
              <a:t>Verificar que el voltaje de salida se mantiene en un rango específico por las fuentes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Estudiamos los siguientes </a:t>
            </a:r>
            <a:r>
              <a:rPr lang="es-PA" dirty="0" err="1" smtClean="0"/>
              <a:t>op-amps</a:t>
            </a:r>
            <a:endParaRPr lang="es-PA" dirty="0" smtClean="0"/>
          </a:p>
          <a:p>
            <a:pPr lvl="1"/>
            <a:r>
              <a:rPr lang="es-PA" dirty="0" smtClean="0"/>
              <a:t>Inversor</a:t>
            </a:r>
          </a:p>
          <a:p>
            <a:pPr lvl="1"/>
            <a:r>
              <a:rPr lang="es-PA" dirty="0" smtClean="0"/>
              <a:t>No inversor</a:t>
            </a:r>
          </a:p>
          <a:p>
            <a:pPr lvl="1"/>
            <a:r>
              <a:rPr lang="es-PA" dirty="0" smtClean="0"/>
              <a:t>Adición</a:t>
            </a:r>
          </a:p>
          <a:p>
            <a:pPr lvl="1"/>
            <a:r>
              <a:rPr lang="es-PA" dirty="0" smtClean="0"/>
              <a:t>Diferenciación</a:t>
            </a:r>
          </a:p>
          <a:p>
            <a:pPr lvl="1"/>
            <a:r>
              <a:rPr lang="es-PA" dirty="0" smtClean="0"/>
              <a:t>Seguidor</a:t>
            </a:r>
          </a:p>
        </p:txBody>
      </p:sp>
    </p:spTree>
    <p:extLst>
      <p:ext uri="{BB962C8B-B14F-4D97-AF65-F5344CB8AC3E}">
        <p14:creationId xmlns:p14="http://schemas.microsoft.com/office/powerpoint/2010/main" val="31890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Represente el siguiente circuito como:</a:t>
            </a:r>
          </a:p>
          <a:p>
            <a:pPr lvl="1"/>
            <a:r>
              <a:rPr lang="es-PA" u="sng" dirty="0" smtClean="0"/>
              <a:t>Una fuente controlada por voltaje</a:t>
            </a:r>
          </a:p>
          <a:p>
            <a:pPr lvl="1"/>
            <a:r>
              <a:rPr lang="es-PA" u="sng" dirty="0" smtClean="0"/>
              <a:t>Una fuente controlada por corriente</a:t>
            </a:r>
          </a:p>
          <a:p>
            <a:pPr lvl="1"/>
            <a:endParaRPr lang="es-PA" u="sng" dirty="0"/>
          </a:p>
          <a:p>
            <a:r>
              <a:rPr lang="es-PA" dirty="0" err="1" smtClean="0"/>
              <a:t>Encuente</a:t>
            </a:r>
            <a:r>
              <a:rPr lang="es-PA" dirty="0" smtClean="0"/>
              <a:t> el voltaje de salida para los circuitos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52" y="1820613"/>
            <a:ext cx="2665011" cy="16900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" y="4158343"/>
            <a:ext cx="4893434" cy="2182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482" y="4190999"/>
            <a:ext cx="6720366" cy="19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Generalmente se incorporan en </a:t>
            </a:r>
            <a:r>
              <a:rPr lang="es-PA" dirty="0" err="1" smtClean="0"/>
              <a:t>circuotos</a:t>
            </a:r>
            <a:r>
              <a:rPr lang="es-PA" dirty="0" smtClean="0"/>
              <a:t> donde la </a:t>
            </a:r>
            <a:r>
              <a:rPr lang="es-PA" dirty="0" err="1" smtClean="0"/>
              <a:t>retroaliementación</a:t>
            </a:r>
            <a:r>
              <a:rPr lang="es-PA" dirty="0" smtClean="0"/>
              <a:t> de voltaje de salida se da por medio de las entradas</a:t>
            </a:r>
          </a:p>
          <a:p>
            <a:r>
              <a:rPr lang="es-PA" dirty="0" smtClean="0"/>
              <a:t>De alguna manera se conecta la salida con la entrada</a:t>
            </a:r>
          </a:p>
          <a:p>
            <a:r>
              <a:rPr lang="es-PA" dirty="0" smtClean="0"/>
              <a:t>Para estabilidad, se conecta la salida con la </a:t>
            </a:r>
            <a:r>
              <a:rPr lang="es-PA" u="sng" dirty="0" smtClean="0"/>
              <a:t>terminal inversora </a:t>
            </a:r>
          </a:p>
          <a:p>
            <a:r>
              <a:rPr lang="es-PA" dirty="0" smtClean="0"/>
              <a:t>Si no se conecta a la terminal inversora puede no tener resultados esperados</a:t>
            </a:r>
          </a:p>
          <a:p>
            <a:endParaRPr lang="es-PA" dirty="0"/>
          </a:p>
          <a:p>
            <a:r>
              <a:rPr lang="es-PA" dirty="0" smtClean="0"/>
              <a:t>Los comparadores son operacionales con retroalimentación.</a:t>
            </a:r>
          </a:p>
          <a:p>
            <a:r>
              <a:rPr lang="es-PA" dirty="0" smtClean="0"/>
              <a:t>La operación del comparador es como sigue: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vp</a:t>
            </a:r>
            <a:r>
              <a:rPr lang="es-PA" dirty="0" smtClean="0"/>
              <a:t> &gt; </a:t>
            </a:r>
            <a:r>
              <a:rPr lang="es-PA" dirty="0" err="1" smtClean="0"/>
              <a:t>vn</a:t>
            </a:r>
            <a:r>
              <a:rPr lang="es-PA" dirty="0" smtClean="0"/>
              <a:t>, la salida sigue a V+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vn</a:t>
            </a:r>
            <a:r>
              <a:rPr lang="es-PA" dirty="0" smtClean="0"/>
              <a:t> &gt; </a:t>
            </a:r>
            <a:r>
              <a:rPr lang="es-PA" dirty="0" err="1" smtClean="0"/>
              <a:t>vp</a:t>
            </a:r>
            <a:r>
              <a:rPr lang="es-PA" dirty="0" smtClean="0"/>
              <a:t>, la salida sigue a V-</a:t>
            </a:r>
          </a:p>
          <a:p>
            <a:r>
              <a:rPr lang="es-PA" dirty="0" smtClean="0"/>
              <a:t>Generalmente se comparan con los </a:t>
            </a:r>
            <a:r>
              <a:rPr lang="es-PA" dirty="0" err="1" smtClean="0"/>
              <a:t>latchs</a:t>
            </a:r>
            <a:r>
              <a:rPr lang="es-PA" dirty="0" smtClean="0"/>
              <a:t>, los </a:t>
            </a:r>
            <a:r>
              <a:rPr lang="es-PA" dirty="0" err="1" smtClean="0"/>
              <a:t>latch</a:t>
            </a:r>
            <a:r>
              <a:rPr lang="es-PA" dirty="0" smtClean="0"/>
              <a:t> responden a la polaridad de terminales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422" y="3441926"/>
            <a:ext cx="2927578" cy="20911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756" y="4718297"/>
            <a:ext cx="2216387" cy="9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A diferencia de los operacionales, los comparadores operan sin </a:t>
            </a:r>
            <a:r>
              <a:rPr lang="es-PA" dirty="0" err="1" smtClean="0"/>
              <a:t>feedback</a:t>
            </a:r>
            <a:endParaRPr lang="es-PA" dirty="0" smtClean="0"/>
          </a:p>
          <a:p>
            <a:r>
              <a:rPr lang="es-PA" dirty="0" smtClean="0"/>
              <a:t>Un comparador opera por medio de la diferencia de potencial a través de las terminales de entrada dada por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442" y="3126241"/>
            <a:ext cx="2911064" cy="11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La señal diferencial a la entrada del comparador es dada por el siguiente gráfico</a:t>
            </a:r>
          </a:p>
          <a:p>
            <a:r>
              <a:rPr lang="es-PA" dirty="0" smtClean="0"/>
              <a:t>Determine </a:t>
            </a:r>
            <a:r>
              <a:rPr lang="es-PA" dirty="0" err="1" smtClean="0"/>
              <a:t>vout</a:t>
            </a:r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97" y="2121354"/>
            <a:ext cx="5338724" cy="22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Determinamos que el </a:t>
            </a:r>
            <a:r>
              <a:rPr lang="es-PA" dirty="0" err="1" smtClean="0"/>
              <a:t>opamp</a:t>
            </a:r>
            <a:r>
              <a:rPr lang="es-PA" dirty="0" smtClean="0"/>
              <a:t> tiene:</a:t>
            </a:r>
          </a:p>
          <a:p>
            <a:pPr lvl="1"/>
            <a:r>
              <a:rPr lang="es-PA" dirty="0" smtClean="0"/>
              <a:t>alta resistencia de entrada</a:t>
            </a:r>
          </a:p>
          <a:p>
            <a:pPr lvl="1"/>
            <a:r>
              <a:rPr lang="es-PA" dirty="0" smtClean="0"/>
              <a:t>baja resistencia de salida</a:t>
            </a:r>
          </a:p>
          <a:p>
            <a:pPr lvl="1"/>
            <a:r>
              <a:rPr lang="es-PA" dirty="0" smtClean="0"/>
              <a:t>Alta ganancia de entrada</a:t>
            </a:r>
          </a:p>
          <a:p>
            <a:r>
              <a:rPr lang="es-PA" dirty="0" err="1" smtClean="0"/>
              <a:t>Tambien</a:t>
            </a:r>
            <a:r>
              <a:rPr lang="es-PA" dirty="0" smtClean="0"/>
              <a:t> las conclusiones fueron</a:t>
            </a:r>
          </a:p>
          <a:p>
            <a:pPr lvl="1"/>
            <a:r>
              <a:rPr lang="es-PA" dirty="0" smtClean="0"/>
              <a:t>El voltaje de salida está limitado por las fuentes: 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K</a:t>
            </a:r>
            <a:r>
              <a:rPr lang="es-PA" dirty="0" smtClean="0">
                <a:sym typeface="Symbol" panose="05050102010706020507" pitchFamily="18" charset="2"/>
              </a:rPr>
              <a:t>,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0 y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Rin, </a:t>
            </a:r>
            <a:r>
              <a:rPr lang="es-PA" dirty="0" err="1" smtClean="0">
                <a:sym typeface="Symbol" panose="05050102010706020507" pitchFamily="18" charset="2"/>
              </a:rPr>
              <a:t>ip</a:t>
            </a:r>
            <a:r>
              <a:rPr lang="es-PA" dirty="0" smtClean="0">
                <a:sym typeface="Symbol" panose="05050102010706020507" pitchFamily="18" charset="2"/>
              </a:rPr>
              <a:t> = -in = 0, no toma energía de su voltaje de entrada</a:t>
            </a: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Rout</a:t>
            </a:r>
            <a:r>
              <a:rPr lang="es-PA" dirty="0" smtClean="0">
                <a:sym typeface="Symbol" panose="05050102010706020507" pitchFamily="18" charset="2"/>
              </a:rPr>
              <a:t> = 0. no hay limitante de corriente de salida (o potencia) solo la provista por el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Los amplificadores operacionales reales tienen: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una ganancia finita K (10^6 a 10^7)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Resistencia finita (en el orden de unos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r>
              <a:rPr lang="es-PA" dirty="0" smtClean="0">
                <a:sym typeface="Symbol" panose="05050102010706020507" pitchFamily="18" charset="2"/>
              </a:rPr>
              <a:t> a 100tos de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Se discutirán estos parámetros no ideales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43" y="1260890"/>
            <a:ext cx="5056414" cy="20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/>
          </a:bodyPr>
          <a:lstStyle/>
          <a:p>
            <a:r>
              <a:rPr lang="es-PA" dirty="0" smtClean="0"/>
              <a:t>Efecto de resistencia de entrada</a:t>
            </a:r>
          </a:p>
          <a:p>
            <a:r>
              <a:rPr lang="es-PA" dirty="0" smtClean="0"/>
              <a:t>Como la resistencia de entrada es alta no provee mucha potencia al circuito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Empleado en amplificadores de </a:t>
            </a:r>
            <a:r>
              <a:rPr lang="es-PA" dirty="0" err="1" smtClean="0"/>
              <a:t>instrumetación</a:t>
            </a:r>
            <a:r>
              <a:rPr lang="es-PA" dirty="0" smtClean="0"/>
              <a:t> y amplificadores de audio</a:t>
            </a:r>
          </a:p>
          <a:p>
            <a:r>
              <a:rPr lang="es-PA" dirty="0" smtClean="0"/>
              <a:t>Los sistemas de instrumentación tienen salida limitada modeladas por alta resistencia de salida</a:t>
            </a:r>
          </a:p>
          <a:p>
            <a:r>
              <a:rPr lang="es-PA" dirty="0" smtClean="0"/>
              <a:t>Las </a:t>
            </a:r>
            <a:r>
              <a:rPr lang="es-PA" dirty="0" err="1" smtClean="0"/>
              <a:t>termocuplas</a:t>
            </a:r>
            <a:r>
              <a:rPr lang="es-PA" dirty="0" smtClean="0"/>
              <a:t> proveen baja señal y muy poca potencia de salida</a:t>
            </a:r>
          </a:p>
          <a:p>
            <a:pPr lvl="1"/>
            <a:r>
              <a:rPr lang="es-PA" dirty="0" smtClean="0"/>
              <a:t>Modeladas como fuente de voltaje con un rango bajo de alta resistencia de salida</a:t>
            </a:r>
          </a:p>
          <a:p>
            <a:pPr lvl="1"/>
            <a:r>
              <a:rPr lang="es-PA" dirty="0" smtClean="0"/>
              <a:t>La situación se describe debajo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60" y="4463142"/>
            <a:ext cx="4893599" cy="22356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2" y="5181599"/>
            <a:ext cx="2932451" cy="12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/>
          </a:bodyPr>
          <a:lstStyle/>
          <a:p>
            <a:r>
              <a:rPr lang="es-PA" dirty="0" smtClean="0"/>
              <a:t>Efecto de resistencia de salida</a:t>
            </a:r>
          </a:p>
          <a:p>
            <a:r>
              <a:rPr lang="es-PA" dirty="0" smtClean="0"/>
              <a:t>Normalmente la resistencia de salida limita la potencia a suministrar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Las bocinas de audio tienen resistencia de 8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siguiente ejemplo muestra como se da la relación a un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r>
              <a:rPr lang="es-PA" dirty="0" smtClean="0">
                <a:sym typeface="Symbol" panose="05050102010706020507" pitchFamily="18" charset="2"/>
              </a:rPr>
              <a:t> con 80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 de </a:t>
            </a:r>
            <a:r>
              <a:rPr lang="es-PA" dirty="0" err="1" smtClean="0">
                <a:sym typeface="Symbol" panose="05050102010706020507" pitchFamily="18" charset="2"/>
              </a:rPr>
              <a:t>resist</a:t>
            </a:r>
            <a:r>
              <a:rPr lang="es-PA" dirty="0" smtClean="0">
                <a:sym typeface="Symbol" panose="05050102010706020507" pitchFamily="18" charset="2"/>
              </a:rPr>
              <a:t>.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Como se observa si la entrada es pequeña no tendrá efecto en amplificación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Depende de la ganancia del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r>
              <a:rPr lang="es-PA" dirty="0" smtClean="0">
                <a:sym typeface="Symbol" panose="05050102010706020507" pitchFamily="18" charset="2"/>
              </a:rPr>
              <a:t> también 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19" y="4147459"/>
            <a:ext cx="3821209" cy="10225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" y="3494318"/>
            <a:ext cx="6581891" cy="24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dirty="0"/>
              <a:t>No hay </a:t>
            </a:r>
            <a:r>
              <a:rPr lang="en-US" dirty="0" err="1"/>
              <a:t>medianas</a:t>
            </a:r>
            <a:endParaRPr lang="en-US" dirty="0"/>
          </a:p>
          <a:p>
            <a:r>
              <a:rPr lang="en-US" dirty="0"/>
              <a:t>No hay </a:t>
            </a:r>
            <a:r>
              <a:rPr lang="en-US" dirty="0" err="1"/>
              <a:t>trabajos</a:t>
            </a:r>
            <a:r>
              <a:rPr lang="en-US" dirty="0"/>
              <a:t> extra para </a:t>
            </a:r>
            <a:r>
              <a:rPr lang="en-US" dirty="0" err="1"/>
              <a:t>mejora</a:t>
            </a:r>
            <a:r>
              <a:rPr lang="en-US" dirty="0"/>
              <a:t> de nota</a:t>
            </a:r>
          </a:p>
          <a:p>
            <a:r>
              <a:rPr lang="en-US" dirty="0"/>
              <a:t>No </a:t>
            </a:r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pedir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r>
              <a:rPr lang="en-US" dirty="0" smtClean="0"/>
              <a:t> al final de la </a:t>
            </a:r>
            <a:r>
              <a:rPr lang="en-US" dirty="0" err="1" smtClean="0"/>
              <a:t>materia</a:t>
            </a:r>
            <a:endParaRPr lang="en-US" dirty="0" smtClean="0"/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reclamos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 o </a:t>
            </a:r>
            <a:r>
              <a:rPr lang="en-US" dirty="0" err="1" smtClean="0"/>
              <a:t>asignación</a:t>
            </a:r>
            <a:r>
              <a:rPr lang="en-US" dirty="0" smtClean="0"/>
              <a:t> que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hubo</a:t>
            </a:r>
            <a:r>
              <a:rPr lang="en-US" dirty="0" smtClean="0"/>
              <a:t> un error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observa</a:t>
            </a:r>
            <a:r>
              <a:rPr lang="en-US" dirty="0" smtClean="0"/>
              <a:t> que el </a:t>
            </a:r>
            <a:r>
              <a:rPr lang="en-US" dirty="0" err="1" smtClean="0"/>
              <a:t>reclamo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r>
              <a:rPr lang="en-US" dirty="0" smtClean="0"/>
              <a:t>, </a:t>
            </a:r>
            <a:r>
              <a:rPr lang="en-US" dirty="0" err="1" smtClean="0"/>
              <a:t>hable</a:t>
            </a:r>
            <a:r>
              <a:rPr lang="en-US" dirty="0" smtClean="0"/>
              <a:t> con el </a:t>
            </a:r>
            <a:r>
              <a:rPr lang="en-US" dirty="0" err="1" smtClean="0"/>
              <a:t>coordinador</a:t>
            </a:r>
            <a:r>
              <a:rPr lang="en-US" dirty="0" smtClean="0"/>
              <a:t> de Carrera</a:t>
            </a:r>
          </a:p>
          <a:p>
            <a:r>
              <a:rPr lang="en-US" dirty="0" smtClean="0"/>
              <a:t>Al final de la </a:t>
            </a:r>
            <a:r>
              <a:rPr lang="en-US" dirty="0" err="1" smtClean="0"/>
              <a:t>materia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anormalidad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solicitor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reclamo</a:t>
            </a:r>
            <a:r>
              <a:rPr lang="en-US" dirty="0" smtClean="0"/>
              <a:t> de nota (</a:t>
            </a:r>
            <a:r>
              <a:rPr lang="en-US" dirty="0" err="1" smtClean="0"/>
              <a:t>ventanilla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5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415143"/>
            <a:ext cx="11685382" cy="5442857"/>
          </a:xfrm>
        </p:spPr>
        <p:txBody>
          <a:bodyPr>
            <a:normAutofit/>
          </a:bodyPr>
          <a:lstStyle/>
          <a:p>
            <a:r>
              <a:rPr lang="es-PA" dirty="0" smtClean="0"/>
              <a:t>Efecto de ganancia finita:</a:t>
            </a:r>
          </a:p>
          <a:p>
            <a:r>
              <a:rPr lang="es-PA" dirty="0" smtClean="0"/>
              <a:t>Asumamos que la ganancia K = 10 000 y los voltajes de entrada son V = 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±10V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efecto de la ganancia nos demuestra que el sistema debe ser de: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-1mV ≤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≥ 1mV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la mayoría de las aplicaciones y para nosotros 1mV es casi 0, sin embargo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Estos voltajes no son 0 para la mayoría de las aplicaciones.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11" y="2383483"/>
            <a:ext cx="1681610" cy="8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415143"/>
            <a:ext cx="11685382" cy="5442857"/>
          </a:xfrm>
        </p:spPr>
        <p:txBody>
          <a:bodyPr>
            <a:normAutofit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Efecto de resistencia finita de entrada</a:t>
            </a:r>
          </a:p>
          <a:p>
            <a:pPr lvl="1"/>
            <a:r>
              <a:rPr lang="es-PA" dirty="0" smtClean="0"/>
              <a:t>La corriente en las terminales de entrada no necesariamente son 0</a:t>
            </a:r>
          </a:p>
          <a:p>
            <a:pPr lvl="1"/>
            <a:r>
              <a:rPr lang="es-PA" dirty="0" smtClean="0"/>
              <a:t>Por consiguiente si consumirá algo de corriente (y potencia) a su entrada</a:t>
            </a:r>
          </a:p>
          <a:p>
            <a:pPr lvl="1"/>
            <a:r>
              <a:rPr lang="es-PA" dirty="0" smtClean="0"/>
              <a:t>El </a:t>
            </a:r>
            <a:r>
              <a:rPr lang="es-PA" dirty="0" err="1" smtClean="0"/>
              <a:t>op-amp</a:t>
            </a:r>
            <a:r>
              <a:rPr lang="es-PA" dirty="0" smtClean="0"/>
              <a:t> siempre es función de la resistencia de salida del circuito conectado</a:t>
            </a:r>
          </a:p>
          <a:p>
            <a:r>
              <a:rPr lang="es-PA" dirty="0" smtClean="0"/>
              <a:t>Efecto de resistencia finita de salida</a:t>
            </a:r>
          </a:p>
          <a:p>
            <a:pPr lvl="1"/>
            <a:r>
              <a:rPr lang="es-PA" dirty="0" smtClean="0"/>
              <a:t>La potencia de salida amplificada es finita</a:t>
            </a:r>
          </a:p>
          <a:p>
            <a:pPr lvl="1"/>
            <a:r>
              <a:rPr lang="es-PA" dirty="0" smtClean="0"/>
              <a:t>En la realidad, no será capaz de proveer toda la corriente demandada si es mal diseñado</a:t>
            </a:r>
          </a:p>
          <a:p>
            <a:pPr lvl="1"/>
            <a:r>
              <a:rPr lang="es-PA" dirty="0" smtClean="0"/>
              <a:t>Primeramente depende de la resistencia de carga</a:t>
            </a:r>
          </a:p>
          <a:p>
            <a:r>
              <a:rPr lang="es-PA" dirty="0" smtClean="0"/>
              <a:t>Efecto de ganancia finita</a:t>
            </a:r>
          </a:p>
          <a:p>
            <a:pPr lvl="1"/>
            <a:r>
              <a:rPr lang="es-PA" dirty="0" smtClean="0"/>
              <a:t>Depende de la diferencia de potencial en las entradas y estas no son idénticas a 0</a:t>
            </a:r>
          </a:p>
        </p:txBody>
      </p:sp>
    </p:spTree>
    <p:extLst>
      <p:ext uri="{BB962C8B-B14F-4D97-AF65-F5344CB8AC3E}">
        <p14:creationId xmlns:p14="http://schemas.microsoft.com/office/powerpoint/2010/main" val="13399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1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36217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098543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Pregunta.</a:t>
            </a:r>
          </a:p>
          <a:p>
            <a:r>
              <a:rPr lang="es-PA" dirty="0" smtClean="0"/>
              <a:t>¿Cuántos pines necesita un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para operar (en el mundo real)?</a:t>
            </a:r>
          </a:p>
          <a:p>
            <a:r>
              <a:rPr lang="es-PA" dirty="0" smtClean="0"/>
              <a:t>¿4 </a:t>
            </a:r>
            <a:r>
              <a:rPr lang="es-PA" dirty="0" err="1" smtClean="0"/>
              <a:t>op-amps</a:t>
            </a:r>
            <a:r>
              <a:rPr lang="es-PA" dirty="0" smtClean="0"/>
              <a:t> están en un encapsulado DIP, de cuantos pines debe ser?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27" y="3132037"/>
            <a:ext cx="4218276" cy="27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098543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¿Cuántos pines necesita un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para operar (en el mundo real)?</a:t>
            </a:r>
          </a:p>
          <a:p>
            <a:pPr lvl="1"/>
            <a:r>
              <a:rPr lang="es-PA" dirty="0"/>
              <a:t>5</a:t>
            </a:r>
            <a:endParaRPr lang="es-PA" dirty="0" smtClean="0"/>
          </a:p>
          <a:p>
            <a:r>
              <a:rPr lang="es-PA" dirty="0" smtClean="0"/>
              <a:t>¿4 </a:t>
            </a:r>
            <a:r>
              <a:rPr lang="es-PA" dirty="0" err="1" smtClean="0"/>
              <a:t>op-amps</a:t>
            </a:r>
            <a:r>
              <a:rPr lang="es-PA" dirty="0" smtClean="0"/>
              <a:t> están en un encapsulado DIP, de cuantos pines debe ser?</a:t>
            </a:r>
          </a:p>
          <a:p>
            <a:pPr lvl="1"/>
            <a:r>
              <a:rPr lang="es-PA" dirty="0" smtClean="0"/>
              <a:t>(2 entradas diferenciales + 1 salida)*(4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) + (2 de alimentación) = 14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8737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Recordando, el amplificador operacional ideal tiene:</a:t>
            </a:r>
          </a:p>
          <a:p>
            <a:r>
              <a:rPr lang="es-PA" dirty="0" smtClean="0"/>
              <a:t>Impedancia de Entrada Infinita</a:t>
            </a:r>
            <a:endParaRPr lang="es-PA" dirty="0"/>
          </a:p>
          <a:p>
            <a:r>
              <a:rPr lang="es-PA" dirty="0" smtClean="0"/>
              <a:t>Impedancia de Salida 0</a:t>
            </a:r>
            <a:endParaRPr lang="es-PA" dirty="0"/>
          </a:p>
          <a:p>
            <a:r>
              <a:rPr lang="es-PA" dirty="0" smtClean="0"/>
              <a:t>Ganancia de Modo común 0 </a:t>
            </a:r>
            <a:r>
              <a:rPr lang="es-PA" dirty="0" err="1" smtClean="0"/>
              <a:t>ó</a:t>
            </a:r>
            <a:r>
              <a:rPr lang="es-PA" dirty="0" smtClean="0"/>
              <a:t> rechazo de modo común 0</a:t>
            </a:r>
            <a:endParaRPr lang="es-PA" dirty="0"/>
          </a:p>
          <a:p>
            <a:r>
              <a:rPr lang="es-PA" dirty="0" smtClean="0"/>
              <a:t>Ganancia infinita de lazo abierto A</a:t>
            </a:r>
            <a:endParaRPr lang="es-PA" i="1" dirty="0"/>
          </a:p>
          <a:p>
            <a:r>
              <a:rPr lang="es-PA" dirty="0" smtClean="0"/>
              <a:t>Ancho de banda infinito</a:t>
            </a:r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81" y="3140208"/>
            <a:ext cx="4218276" cy="27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Diferencial y Modo Común</a:t>
            </a:r>
          </a:p>
          <a:p>
            <a:endParaRPr lang="es-PA" dirty="0"/>
          </a:p>
          <a:p>
            <a:r>
              <a:rPr lang="es-PA" dirty="0" smtClean="0"/>
              <a:t>La entrada diferencial es</a:t>
            </a:r>
          </a:p>
          <a:p>
            <a:r>
              <a:rPr lang="es-PA" dirty="0" smtClean="0"/>
              <a:t>El modo común de la señal es el promedio</a:t>
            </a:r>
          </a:p>
          <a:p>
            <a:r>
              <a:rPr lang="es-PA" dirty="0" smtClean="0"/>
              <a:t>Podemos expresar v1 y v2 en función de su modo común</a:t>
            </a:r>
          </a:p>
          <a:p>
            <a:r>
              <a:rPr lang="es-PA" dirty="0" smtClean="0"/>
              <a:t>La representación gráfica de lo anterior es como sigue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70" y="452718"/>
            <a:ext cx="4012483" cy="26437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726" y="2010641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9" y="2548591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596" y="3177241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940" y="3810265"/>
            <a:ext cx="2178855" cy="4915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11" y="3911849"/>
            <a:ext cx="3115398" cy="27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18089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Diferencial y Modo Común</a:t>
            </a:r>
          </a:p>
          <a:p>
            <a:r>
              <a:rPr lang="es-PA" dirty="0" smtClean="0"/>
              <a:t>Considere un </a:t>
            </a:r>
            <a:r>
              <a:rPr lang="es-PA" dirty="0" err="1" smtClean="0"/>
              <a:t>amplficador</a:t>
            </a:r>
            <a:r>
              <a:rPr lang="es-PA" dirty="0" smtClean="0"/>
              <a:t> operacional con las siguientes características</a:t>
            </a:r>
          </a:p>
          <a:p>
            <a:r>
              <a:rPr lang="es-PA" dirty="0" smtClean="0"/>
              <a:t>A = 10^3</a:t>
            </a:r>
          </a:p>
          <a:p>
            <a:r>
              <a:rPr lang="es-PA" dirty="0" smtClean="0"/>
              <a:t>Se miden las señales de las dos terminales y se desea tener el resultado de</a:t>
            </a:r>
          </a:p>
          <a:p>
            <a:r>
              <a:rPr lang="es-PA" dirty="0" smtClean="0"/>
              <a:t>la tercera terminal (salida)</a:t>
            </a:r>
          </a:p>
          <a:p>
            <a:r>
              <a:rPr lang="es-PA" dirty="0" smtClean="0"/>
              <a:t>También se desea calcular la diferencia y modo común de las señales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v2 = 0, v3 = 2V					</a:t>
            </a:r>
          </a:p>
          <a:p>
            <a:r>
              <a:rPr lang="es-PA" dirty="0" smtClean="0"/>
              <a:t>v2 = 5V, v3 = -10V</a:t>
            </a:r>
          </a:p>
          <a:p>
            <a:r>
              <a:rPr lang="es-PA" dirty="0" smtClean="0"/>
              <a:t>v1 = 1.002V, v2 = 0.998V</a:t>
            </a:r>
          </a:p>
          <a:p>
            <a:r>
              <a:rPr lang="es-PA" dirty="0"/>
              <a:t>v</a:t>
            </a:r>
            <a:r>
              <a:rPr lang="es-PA" dirty="0" smtClean="0"/>
              <a:t>1 = -3.6V, v3 = -3.6V</a:t>
            </a:r>
          </a:p>
          <a:p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451" y="355958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51" y="1097235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187" y="1751554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1451" y="2398823"/>
            <a:ext cx="2178855" cy="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</a:t>
            </a:r>
          </a:p>
          <a:p>
            <a:r>
              <a:rPr lang="es-PA" dirty="0" smtClean="0"/>
              <a:t>v1 = -2mV, vid = 2V, </a:t>
            </a:r>
            <a:r>
              <a:rPr lang="es-PA" dirty="0" err="1" smtClean="0"/>
              <a:t>vicm</a:t>
            </a:r>
            <a:r>
              <a:rPr lang="es-PA" dirty="0" smtClean="0"/>
              <a:t> = -1mV</a:t>
            </a:r>
          </a:p>
          <a:p>
            <a:r>
              <a:rPr lang="es-PA" dirty="0" smtClean="0"/>
              <a:t>v1 = +5.01V</a:t>
            </a:r>
            <a:r>
              <a:rPr lang="es-PA" dirty="0"/>
              <a:t>, </a:t>
            </a:r>
            <a:r>
              <a:rPr lang="es-PA" dirty="0" smtClean="0"/>
              <a:t>vid = −</a:t>
            </a:r>
            <a:r>
              <a:rPr lang="es-PA" dirty="0"/>
              <a:t>10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dirty="0" err="1" smtClean="0"/>
              <a:t>vIcm</a:t>
            </a:r>
            <a:r>
              <a:rPr lang="es-PA" dirty="0"/>
              <a:t> </a:t>
            </a:r>
            <a:r>
              <a:rPr lang="es-PA" dirty="0" smtClean="0"/>
              <a:t>=5.005V</a:t>
            </a:r>
          </a:p>
          <a:p>
            <a:r>
              <a:rPr lang="es-PA" i="1" dirty="0"/>
              <a:t>v</a:t>
            </a:r>
            <a:r>
              <a:rPr lang="es-PA" dirty="0" smtClean="0"/>
              <a:t>3 = −4V</a:t>
            </a:r>
            <a:r>
              <a:rPr lang="es-PA" dirty="0"/>
              <a:t>, </a:t>
            </a:r>
            <a:r>
              <a:rPr lang="es-PA" i="1" dirty="0" smtClean="0"/>
              <a:t>vid </a:t>
            </a:r>
            <a:r>
              <a:rPr lang="es-PA" dirty="0" smtClean="0"/>
              <a:t>= −</a:t>
            </a:r>
            <a:r>
              <a:rPr lang="es-PA" dirty="0"/>
              <a:t>4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i="1" dirty="0" err="1" smtClean="0"/>
              <a:t>vicm</a:t>
            </a:r>
            <a:r>
              <a:rPr lang="es-PA" i="1" dirty="0" smtClean="0"/>
              <a:t> </a:t>
            </a:r>
            <a:r>
              <a:rPr lang="es-PA" dirty="0" smtClean="0"/>
              <a:t>= 1V</a:t>
            </a:r>
            <a:endParaRPr lang="es-PA" dirty="0"/>
          </a:p>
          <a:p>
            <a:r>
              <a:rPr lang="es-PA" i="1" dirty="0"/>
              <a:t>v</a:t>
            </a:r>
            <a:r>
              <a:rPr lang="es-PA" dirty="0" smtClean="0"/>
              <a:t>2 =</a:t>
            </a:r>
            <a:r>
              <a:rPr lang="es-PA" dirty="0"/>
              <a:t>−</a:t>
            </a:r>
            <a:r>
              <a:rPr lang="es-PA" dirty="0" smtClean="0"/>
              <a:t>3.6036V</a:t>
            </a:r>
            <a:r>
              <a:rPr lang="es-PA" dirty="0"/>
              <a:t>, </a:t>
            </a:r>
            <a:r>
              <a:rPr lang="es-PA" i="1" dirty="0" err="1" smtClean="0"/>
              <a:t>vId</a:t>
            </a:r>
            <a:r>
              <a:rPr lang="es-PA" i="1" dirty="0"/>
              <a:t> </a:t>
            </a:r>
            <a:r>
              <a:rPr lang="es-PA" dirty="0" smtClean="0"/>
              <a:t>= −</a:t>
            </a:r>
            <a:r>
              <a:rPr lang="es-PA" dirty="0"/>
              <a:t>3.6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i="1" dirty="0" err="1" smtClean="0"/>
              <a:t>vIcm</a:t>
            </a:r>
            <a:r>
              <a:rPr lang="es-PA" i="1" dirty="0" smtClean="0"/>
              <a:t> = </a:t>
            </a:r>
            <a:r>
              <a:rPr lang="es-PA" dirty="0" smtClean="0"/>
              <a:t>−</a:t>
            </a:r>
            <a:r>
              <a:rPr lang="es-PA" dirty="0"/>
              <a:t>3.6 V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67" y="1943231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7" y="2701775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967" y="3470269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7" y="4195193"/>
            <a:ext cx="2178855" cy="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circuito de </a:t>
            </a:r>
            <a:r>
              <a:rPr lang="es-PA" dirty="0" err="1" smtClean="0"/>
              <a:t>op-amp</a:t>
            </a:r>
            <a:r>
              <a:rPr lang="es-PA" dirty="0" smtClean="0"/>
              <a:t> puede ser representado como</a:t>
            </a:r>
          </a:p>
          <a:p>
            <a:r>
              <a:rPr lang="es-PA" dirty="0" smtClean="0"/>
              <a:t>Exprese v3 en función de v1 y v2</a:t>
            </a:r>
          </a:p>
          <a:p>
            <a:r>
              <a:rPr lang="es-PA" dirty="0" smtClean="0"/>
              <a:t>Encuentre la ganancia de lazo abierto A</a:t>
            </a:r>
          </a:p>
          <a:p>
            <a:r>
              <a:rPr lang="es-PA" dirty="0" smtClean="0"/>
              <a:t>Al final reemplace</a:t>
            </a:r>
          </a:p>
          <a:p>
            <a:pPr lvl="1"/>
            <a:r>
              <a:rPr lang="es-PA" dirty="0" err="1" smtClean="0"/>
              <a:t>Gm</a:t>
            </a:r>
            <a:r>
              <a:rPr lang="es-PA" dirty="0" smtClean="0"/>
              <a:t> = 10mA/V</a:t>
            </a:r>
          </a:p>
          <a:p>
            <a:pPr lvl="1"/>
            <a:r>
              <a:rPr lang="es-PA" dirty="0" smtClean="0"/>
              <a:t>R = 10k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 </a:t>
            </a:r>
            <a:r>
              <a:rPr lang="es-PA" dirty="0" smtClean="0"/>
              <a:t>= 100</a:t>
            </a:r>
          </a:p>
          <a:p>
            <a:pPr lvl="1"/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152983"/>
            <a:ext cx="48672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481071"/>
            <a:ext cx="10792495" cy="5022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excusas</a:t>
            </a:r>
            <a:r>
              <a:rPr lang="en-US" dirty="0"/>
              <a:t> e </a:t>
            </a:r>
            <a:r>
              <a:rPr lang="en-US" dirty="0" err="1"/>
              <a:t>inconvenientes</a:t>
            </a:r>
            <a:endParaRPr lang="en-US" dirty="0"/>
          </a:p>
          <a:p>
            <a:pPr lvl="1"/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soluciones</a:t>
            </a:r>
            <a:endParaRPr lang="en-US" dirty="0"/>
          </a:p>
          <a:p>
            <a:r>
              <a:rPr lang="en-US" dirty="0" smtClean="0"/>
              <a:t>Si no </a:t>
            </a:r>
            <a:r>
              <a:rPr lang="en-US" dirty="0" err="1" smtClean="0"/>
              <a:t>consigue</a:t>
            </a:r>
            <a:r>
              <a:rPr lang="en-US" dirty="0" smtClean="0"/>
              <a:t> resolver un </a:t>
            </a:r>
            <a:r>
              <a:rPr lang="en-US" dirty="0" err="1" smtClean="0"/>
              <a:t>problema</a:t>
            </a:r>
            <a:r>
              <a:rPr lang="en-US" dirty="0" smtClean="0"/>
              <a:t>, </a:t>
            </a:r>
            <a:r>
              <a:rPr lang="en-US" dirty="0" err="1" smtClean="0"/>
              <a:t>ayudense</a:t>
            </a:r>
            <a:r>
              <a:rPr lang="en-US" dirty="0" smtClean="0"/>
              <a:t> entre </a:t>
            </a:r>
            <a:r>
              <a:rPr lang="en-US" dirty="0" err="1" smtClean="0"/>
              <a:t>uds</a:t>
            </a:r>
            <a:r>
              <a:rPr lang="en-US" dirty="0" smtClean="0"/>
              <a:t> o me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consultar</a:t>
            </a:r>
            <a:r>
              <a:rPr lang="en-US" dirty="0" smtClean="0"/>
              <a:t> para </a:t>
            </a:r>
            <a:r>
              <a:rPr lang="en-US" dirty="0" err="1" smtClean="0"/>
              <a:t>guía</a:t>
            </a:r>
            <a:r>
              <a:rPr lang="en-US" dirty="0" smtClean="0"/>
              <a:t> no para </a:t>
            </a:r>
            <a:r>
              <a:rPr lang="en-US" dirty="0" err="1" smtClean="0"/>
              <a:t>resolverle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/>
              <a:t>laboramos</a:t>
            </a:r>
            <a:endParaRPr lang="en-US" dirty="0"/>
          </a:p>
          <a:p>
            <a:pPr lvl="1"/>
            <a:r>
              <a:rPr lang="en-US" dirty="0"/>
              <a:t>Si se le </a:t>
            </a:r>
            <a:r>
              <a:rPr lang="en-US" dirty="0" err="1"/>
              <a:t>dificulta</a:t>
            </a:r>
            <a:r>
              <a:rPr lang="en-US" dirty="0"/>
              <a:t> la material </a:t>
            </a:r>
            <a:r>
              <a:rPr lang="en-US" dirty="0" err="1"/>
              <a:t>retírela</a:t>
            </a:r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gastos</a:t>
            </a:r>
            <a:endParaRPr lang="en-US" dirty="0"/>
          </a:p>
          <a:p>
            <a:pPr lvl="1"/>
            <a:r>
              <a:rPr lang="en-US" dirty="0"/>
              <a:t>Si la material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retírela</a:t>
            </a:r>
            <a:endParaRPr lang="en-US" dirty="0" smtClean="0"/>
          </a:p>
          <a:p>
            <a:r>
              <a:rPr lang="en-US" dirty="0" err="1" smtClean="0"/>
              <a:t>Tiene</a:t>
            </a:r>
            <a:r>
              <a:rPr lang="en-US" dirty="0" smtClean="0"/>
              <a:t> derecho a “Sin Nota”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lo </a:t>
            </a:r>
            <a:r>
              <a:rPr lang="en-US" dirty="0" err="1" smtClean="0"/>
              <a:t>solicita</a:t>
            </a:r>
            <a:endParaRPr lang="en-US" dirty="0" smtClean="0"/>
          </a:p>
          <a:p>
            <a:r>
              <a:rPr lang="en-US" dirty="0"/>
              <a:t>Si no </a:t>
            </a:r>
            <a:r>
              <a:rPr lang="en-US" dirty="0" err="1"/>
              <a:t>cumple</a:t>
            </a:r>
            <a:r>
              <a:rPr lang="en-US" dirty="0"/>
              <a:t> con nota de </a:t>
            </a:r>
            <a:r>
              <a:rPr lang="en-US" dirty="0" err="1"/>
              <a:t>pase</a:t>
            </a:r>
            <a:r>
              <a:rPr lang="en-US" dirty="0"/>
              <a:t>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impuesto</a:t>
            </a:r>
            <a:r>
              <a:rPr lang="en-US" dirty="0"/>
              <a:t> un SN</a:t>
            </a:r>
          </a:p>
          <a:p>
            <a:r>
              <a:rPr lang="en-US" dirty="0"/>
              <a:t>Si no </a:t>
            </a:r>
            <a:r>
              <a:rPr lang="en-US" dirty="0" err="1"/>
              <a:t>entrega</a:t>
            </a:r>
            <a:r>
              <a:rPr lang="en-US" dirty="0"/>
              <a:t> Proyecto final,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impuesto</a:t>
            </a:r>
            <a:r>
              <a:rPr lang="en-US" dirty="0"/>
              <a:t> un </a:t>
            </a:r>
            <a:r>
              <a:rPr lang="en-US" dirty="0" smtClean="0"/>
              <a:t>SN</a:t>
            </a:r>
          </a:p>
          <a:p>
            <a:r>
              <a:rPr lang="en-US" dirty="0" smtClean="0"/>
              <a:t>No presto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tarjetas</a:t>
            </a:r>
            <a:r>
              <a:rPr lang="en-US" dirty="0" smtClean="0"/>
              <a:t>, no soy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tienda</a:t>
            </a:r>
            <a:endParaRPr lang="en-US" dirty="0" smtClean="0"/>
          </a:p>
          <a:p>
            <a:r>
              <a:rPr lang="en-US" dirty="0" smtClean="0"/>
              <a:t>Deben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insumos</a:t>
            </a:r>
            <a:r>
              <a:rPr lang="en-US" dirty="0" smtClean="0"/>
              <a:t>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laboratorios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día</a:t>
            </a:r>
            <a:r>
              <a:rPr lang="en-US" dirty="0" smtClean="0"/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v3 = </a:t>
            </a:r>
            <a:r>
              <a:rPr lang="es-PA" dirty="0" smtClean="0">
                <a:sym typeface="Symbol" panose="05050102010706020507" pitchFamily="18" charset="2"/>
              </a:rPr>
              <a:t> </a:t>
            </a:r>
            <a:r>
              <a:rPr lang="es-PA" dirty="0" err="1" smtClean="0">
                <a:sym typeface="Symbol" panose="05050102010706020507" pitchFamily="18" charset="2"/>
              </a:rPr>
              <a:t>vd</a:t>
            </a:r>
            <a:endParaRPr lang="es-PA" dirty="0" smtClean="0"/>
          </a:p>
          <a:p>
            <a:r>
              <a:rPr lang="es-PA" dirty="0" smtClean="0"/>
              <a:t>Id + </a:t>
            </a:r>
            <a:r>
              <a:rPr lang="es-PA" dirty="0" err="1" smtClean="0"/>
              <a:t>Gm</a:t>
            </a:r>
            <a:r>
              <a:rPr lang="es-PA" dirty="0" smtClean="0"/>
              <a:t> v1 = </a:t>
            </a:r>
            <a:r>
              <a:rPr lang="es-PA" dirty="0" err="1" smtClean="0"/>
              <a:t>Gm</a:t>
            </a:r>
            <a:r>
              <a:rPr lang="es-PA" dirty="0" smtClean="0"/>
              <a:t> v2</a:t>
            </a:r>
          </a:p>
          <a:p>
            <a:r>
              <a:rPr lang="es-PA" dirty="0" err="1" smtClean="0"/>
              <a:t>vd</a:t>
            </a:r>
            <a:r>
              <a:rPr lang="es-PA" dirty="0" smtClean="0"/>
              <a:t>/R + </a:t>
            </a:r>
            <a:r>
              <a:rPr lang="es-PA" dirty="0" err="1" smtClean="0"/>
              <a:t>Gm</a:t>
            </a:r>
            <a:r>
              <a:rPr lang="es-PA" dirty="0" smtClean="0"/>
              <a:t> v1 = </a:t>
            </a:r>
            <a:r>
              <a:rPr lang="es-PA" dirty="0" err="1" smtClean="0"/>
              <a:t>Gm</a:t>
            </a:r>
            <a:r>
              <a:rPr lang="es-PA" dirty="0" smtClean="0"/>
              <a:t> v2</a:t>
            </a:r>
          </a:p>
          <a:p>
            <a:r>
              <a:rPr lang="es-PA" dirty="0" err="1" smtClean="0"/>
              <a:t>vd</a:t>
            </a:r>
            <a:r>
              <a:rPr lang="es-PA" dirty="0" smtClean="0"/>
              <a:t> = </a:t>
            </a:r>
            <a:r>
              <a:rPr lang="es-PA" dirty="0" err="1" smtClean="0"/>
              <a:t>GmR</a:t>
            </a:r>
            <a:r>
              <a:rPr lang="es-PA" dirty="0" smtClean="0"/>
              <a:t>(v2 – v1)</a:t>
            </a:r>
          </a:p>
          <a:p>
            <a:r>
              <a:rPr lang="es-PA" dirty="0" smtClean="0"/>
              <a:t>v3 = </a:t>
            </a:r>
            <a:r>
              <a:rPr lang="es-PA" dirty="0" smtClean="0">
                <a:sym typeface="Symbol" panose="05050102010706020507" pitchFamily="18" charset="2"/>
              </a:rPr>
              <a:t></a:t>
            </a:r>
            <a:r>
              <a:rPr lang="es-PA" dirty="0" err="1"/>
              <a:t>GmR</a:t>
            </a:r>
            <a:r>
              <a:rPr lang="es-PA" dirty="0"/>
              <a:t>(v2 – v1</a:t>
            </a:r>
            <a:r>
              <a:rPr lang="es-PA" dirty="0" smtClean="0"/>
              <a:t>)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152983"/>
            <a:ext cx="48672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La ganancia del </a:t>
            </a:r>
            <a:r>
              <a:rPr lang="es-PA" dirty="0" err="1" smtClean="0"/>
              <a:t>op-amp</a:t>
            </a:r>
            <a:r>
              <a:rPr lang="es-PA" dirty="0" smtClean="0"/>
              <a:t> ideal inversor de lazo cerrado es –R2/R1</a:t>
            </a:r>
          </a:p>
          <a:p>
            <a:r>
              <a:rPr lang="es-PA" dirty="0" smtClean="0"/>
              <a:t>Pero los efectos de la ganancia de lazo abierto se muestran a continuación</a:t>
            </a:r>
          </a:p>
          <a:p>
            <a:r>
              <a:rPr lang="es-PA" dirty="0" smtClean="0"/>
              <a:t>Del siguiente operacional se tiene la salida abierta</a:t>
            </a:r>
          </a:p>
          <a:p>
            <a:pPr lvl="1"/>
            <a:r>
              <a:rPr lang="es-PA" dirty="0" smtClean="0"/>
              <a:t>Podemos calcular el voltaje en el punto v1</a:t>
            </a:r>
          </a:p>
          <a:p>
            <a:pPr lvl="2"/>
            <a:r>
              <a:rPr lang="es-PA" dirty="0" smtClean="0"/>
              <a:t>A(v2 – v1) = </a:t>
            </a:r>
            <a:r>
              <a:rPr lang="es-PA" dirty="0" err="1" smtClean="0"/>
              <a:t>vo</a:t>
            </a:r>
            <a:endParaRPr lang="es-PA" dirty="0" smtClean="0"/>
          </a:p>
          <a:p>
            <a:pPr lvl="2"/>
            <a:r>
              <a:rPr lang="es-PA" dirty="0" smtClean="0"/>
              <a:t>v1 = -</a:t>
            </a:r>
            <a:r>
              <a:rPr lang="es-PA" dirty="0" err="1" smtClean="0"/>
              <a:t>vo</a:t>
            </a:r>
            <a:r>
              <a:rPr lang="es-PA" dirty="0" smtClean="0"/>
              <a:t>/A</a:t>
            </a:r>
          </a:p>
          <a:p>
            <a:pPr lvl="1"/>
            <a:r>
              <a:rPr lang="es-PA" dirty="0" smtClean="0"/>
              <a:t>Calculamos con leyes de </a:t>
            </a:r>
            <a:r>
              <a:rPr lang="es-PA" dirty="0" err="1" smtClean="0"/>
              <a:t>kirchoff</a:t>
            </a:r>
            <a:r>
              <a:rPr lang="es-PA" dirty="0" smtClean="0"/>
              <a:t>  los datos restantes</a:t>
            </a:r>
          </a:p>
          <a:p>
            <a:r>
              <a:rPr lang="es-PA" dirty="0" smtClean="0"/>
              <a:t>Notar si A tiende a </a:t>
            </a:r>
            <a:r>
              <a:rPr lang="es-PA" dirty="0" err="1" smtClean="0"/>
              <a:t>inf</a:t>
            </a:r>
            <a:r>
              <a:rPr lang="es-PA" dirty="0" smtClean="0"/>
              <a:t>.</a:t>
            </a:r>
          </a:p>
          <a:p>
            <a:pPr lvl="1"/>
            <a:r>
              <a:rPr lang="es-PA" dirty="0" smtClean="0"/>
              <a:t>-R2/R1</a:t>
            </a:r>
          </a:p>
          <a:p>
            <a:r>
              <a:rPr lang="es-PA" dirty="0" smtClean="0"/>
              <a:t>Concluimos a lazo cerrado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174" y="2265219"/>
            <a:ext cx="4237590" cy="27016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52" y="4132876"/>
            <a:ext cx="3493167" cy="9572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351" y="5110919"/>
            <a:ext cx="3004424" cy="16211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64" y="5483800"/>
            <a:ext cx="3274844" cy="9572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519" y="5524818"/>
            <a:ext cx="1571834" cy="8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la configuración inversora con R1 = 1k y R2 = 100k.  La ganancia ideal es </a:t>
            </a:r>
            <a:r>
              <a:rPr lang="es-PA" dirty="0" err="1" smtClean="0"/>
              <a:t>Av</a:t>
            </a:r>
            <a:r>
              <a:rPr lang="es-PA" dirty="0" smtClean="0"/>
              <a:t> = -100</a:t>
            </a:r>
          </a:p>
          <a:p>
            <a:r>
              <a:rPr lang="es-PA" dirty="0" smtClean="0"/>
              <a:t>Parte 1</a:t>
            </a:r>
          </a:p>
          <a:p>
            <a:pPr lvl="1"/>
            <a:r>
              <a:rPr lang="es-PA" dirty="0" smtClean="0"/>
              <a:t>Encuentre las ganancias a lazo cerrado de A = 10^3, 10^4, 10^5</a:t>
            </a:r>
          </a:p>
          <a:p>
            <a:pPr lvl="1"/>
            <a:r>
              <a:rPr lang="es-PA" dirty="0" smtClean="0"/>
              <a:t>En cada caso determine el porcentaje de error </a:t>
            </a:r>
            <a:r>
              <a:rPr lang="es-PA" dirty="0" err="1" smtClean="0"/>
              <a:t>Gideal</a:t>
            </a:r>
            <a:r>
              <a:rPr lang="es-PA" dirty="0" smtClean="0"/>
              <a:t> vs </a:t>
            </a:r>
            <a:r>
              <a:rPr lang="es-PA" dirty="0" err="1" smtClean="0"/>
              <a:t>Greal</a:t>
            </a:r>
            <a:endParaRPr lang="es-PA" dirty="0" smtClean="0"/>
          </a:p>
          <a:p>
            <a:pPr lvl="1"/>
            <a:r>
              <a:rPr lang="es-PA" dirty="0" smtClean="0"/>
              <a:t>Determine el voltaje v1 cuando vi = 0.1</a:t>
            </a:r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Parte 2</a:t>
            </a:r>
          </a:p>
          <a:p>
            <a:pPr lvl="1"/>
            <a:r>
              <a:rPr lang="es-PA" dirty="0" smtClean="0"/>
              <a:t>Si la ganancia a lazo abierto cambia de 100 000 a 50 000, cual  es el porcentaje de cambio en la magnitud de lazo cerrado de </a:t>
            </a:r>
            <a:r>
              <a:rPr lang="es-PA" dirty="0" err="1" smtClean="0"/>
              <a:t>Av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823" y="2774570"/>
            <a:ext cx="2831757" cy="9314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823" y="3857556"/>
            <a:ext cx="2860431" cy="5810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823" y="1685554"/>
            <a:ext cx="3274844" cy="9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r>
              <a:rPr lang="es-PA" dirty="0" smtClean="0"/>
              <a:t>1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2</a:t>
            </a:r>
          </a:p>
          <a:p>
            <a:r>
              <a:rPr lang="es-PA" dirty="0" smtClean="0"/>
              <a:t>G = -99.899 @ 100 000</a:t>
            </a:r>
          </a:p>
          <a:p>
            <a:r>
              <a:rPr lang="es-PA" dirty="0" smtClean="0"/>
              <a:t>G = -99.798 @ 50 000</a:t>
            </a:r>
          </a:p>
          <a:p>
            <a:r>
              <a:rPr lang="es-PA" dirty="0" smtClean="0"/>
              <a:t>Se redujo a 0.1V @ -0.1%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853248"/>
            <a:ext cx="6143584" cy="22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Resistencias de Entrada y Salida</a:t>
            </a:r>
          </a:p>
          <a:p>
            <a:endParaRPr lang="es-PA" dirty="0"/>
          </a:p>
          <a:p>
            <a:r>
              <a:rPr lang="es-PA" dirty="0" smtClean="0"/>
              <a:t>Para el amplificador ideal la resistencia de entrada es</a:t>
            </a:r>
          </a:p>
          <a:p>
            <a:r>
              <a:rPr lang="es-PA" dirty="0" smtClean="0"/>
              <a:t>Para que esto ocurre Rin debe ser mayor que R1</a:t>
            </a:r>
          </a:p>
          <a:p>
            <a:r>
              <a:rPr lang="es-PA" dirty="0" smtClean="0"/>
              <a:t>Pero si -R2/R1 es de alta ganancia, R1 debe ser menor</a:t>
            </a:r>
          </a:p>
          <a:p>
            <a:r>
              <a:rPr lang="es-PA" dirty="0" smtClean="0"/>
              <a:t>No podemos seleccionar R1 en </a:t>
            </a:r>
            <a:r>
              <a:rPr lang="es-PA" dirty="0" err="1" smtClean="0"/>
              <a:t>Megaohms</a:t>
            </a:r>
            <a:r>
              <a:rPr lang="es-PA" dirty="0" smtClean="0"/>
              <a:t> pues R2 sería impráctico de conseguir</a:t>
            </a:r>
          </a:p>
          <a:p>
            <a:endParaRPr lang="es-PA" dirty="0"/>
          </a:p>
          <a:p>
            <a:r>
              <a:rPr lang="es-PA" dirty="0" smtClean="0"/>
              <a:t>La solución a este problema se ve mejor en un ejemplo:</a:t>
            </a:r>
          </a:p>
          <a:p>
            <a:pPr lvl="1"/>
            <a:r>
              <a:rPr lang="es-PA" dirty="0" smtClean="0"/>
              <a:t>Diseñe un circuito de </a:t>
            </a:r>
            <a:r>
              <a:rPr lang="es-PA" dirty="0" err="1" smtClean="0"/>
              <a:t>op-amp</a:t>
            </a:r>
            <a:r>
              <a:rPr lang="es-PA" dirty="0" smtClean="0"/>
              <a:t> inversor con ganancia 100 y resistencia de entrada de 1Mohm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793" y="2020706"/>
            <a:ext cx="2077316" cy="7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Podemos conseguir el voltaje y la corriente (1) y (2)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corriente en (4)</a:t>
            </a:r>
          </a:p>
          <a:p>
            <a:endParaRPr lang="es-PA" dirty="0"/>
          </a:p>
          <a:p>
            <a:r>
              <a:rPr lang="es-PA" dirty="0" smtClean="0"/>
              <a:t>El voltaje en (5) en el nodo x </a:t>
            </a:r>
          </a:p>
          <a:p>
            <a:endParaRPr lang="es-PA" dirty="0"/>
          </a:p>
          <a:p>
            <a:r>
              <a:rPr lang="es-PA" dirty="0" smtClean="0"/>
              <a:t>Tenemos entonces en (6) i3</a:t>
            </a:r>
          </a:p>
          <a:p>
            <a:endParaRPr lang="es-PA" dirty="0"/>
          </a:p>
          <a:p>
            <a:r>
              <a:rPr lang="es-PA" dirty="0" smtClean="0"/>
              <a:t>Por </a:t>
            </a:r>
            <a:r>
              <a:rPr lang="es-PA" dirty="0" err="1" smtClean="0"/>
              <a:t>kirchoff</a:t>
            </a:r>
            <a:r>
              <a:rPr lang="es-PA" dirty="0" smtClean="0"/>
              <a:t> (7)</a:t>
            </a:r>
          </a:p>
          <a:p>
            <a:endParaRPr lang="es-PA" dirty="0"/>
          </a:p>
          <a:p>
            <a:r>
              <a:rPr lang="es-PA" dirty="0" smtClean="0"/>
              <a:t>Y simplificando tenemos 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46" y="24448"/>
            <a:ext cx="4680065" cy="31588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3" y="1668882"/>
            <a:ext cx="2231664" cy="7846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077" y="1695567"/>
            <a:ext cx="2419350" cy="685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563" y="2505436"/>
            <a:ext cx="1636431" cy="8182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296" y="3424642"/>
            <a:ext cx="3105150" cy="762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6296" y="4264125"/>
            <a:ext cx="2410680" cy="69363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232" y="5028346"/>
            <a:ext cx="2892404" cy="7448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9476" y="5814412"/>
            <a:ext cx="2857500" cy="9525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8492" y="5812376"/>
            <a:ext cx="3556627" cy="95453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6457" y="4550120"/>
            <a:ext cx="4071252" cy="12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Empezamos a diseñar</a:t>
            </a:r>
          </a:p>
          <a:p>
            <a:pPr lvl="1"/>
            <a:r>
              <a:rPr lang="es-PA" dirty="0" smtClean="0"/>
              <a:t>G = -100, R1 = 1M</a:t>
            </a:r>
            <a:r>
              <a:rPr lang="es-PA" dirty="0" smtClean="0">
                <a:sym typeface="Symbol" panose="05050102010706020507" pitchFamily="18" charset="2"/>
              </a:rPr>
              <a:t>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Con arriba de 1M puede que sea difícil, nuestra limitante es 1M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Asumamos R2 = 1M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Sigamos asumiendo R4 = 1M</a:t>
            </a:r>
            <a:r>
              <a:rPr lang="es-PA" dirty="0">
                <a:sym typeface="Symbol" panose="05050102010706020507" pitchFamily="18" charset="2"/>
              </a:rPr>
              <a:t> </a:t>
            </a:r>
            <a:r>
              <a:rPr lang="es-PA" dirty="0" smtClean="0">
                <a:sym typeface="Symbol" panose="05050102010706020507" pitchFamily="18" charset="2"/>
              </a:rPr>
              <a:t>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Tenemos entonces R3 = 10.2k, que es casi comercial a 10k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/>
          </a:p>
          <a:p>
            <a:r>
              <a:rPr lang="es-PA" dirty="0" smtClean="0"/>
              <a:t>En conclusión podemos tener alta ganancia sin tener…</a:t>
            </a:r>
          </a:p>
          <a:p>
            <a:r>
              <a:rPr lang="es-PA" dirty="0" smtClean="0"/>
              <a:t>… altos valores de resistencia de </a:t>
            </a:r>
            <a:r>
              <a:rPr lang="es-PA" dirty="0" err="1" smtClean="0"/>
              <a:t>feedback</a:t>
            </a:r>
            <a:endParaRPr lang="es-PA" dirty="0" smtClean="0"/>
          </a:p>
          <a:p>
            <a:r>
              <a:rPr lang="es-PA" dirty="0" smtClean="0"/>
              <a:t>R2 y R3 están en paralelo (</a:t>
            </a:r>
            <a:r>
              <a:rPr lang="es-PA" dirty="0" err="1" smtClean="0"/>
              <a:t>vin</a:t>
            </a:r>
            <a:r>
              <a:rPr lang="es-PA" dirty="0" smtClean="0"/>
              <a:t> = 0)</a:t>
            </a:r>
          </a:p>
          <a:p>
            <a:r>
              <a:rPr lang="es-PA" dirty="0" smtClean="0"/>
              <a:t>i3 e i4 están en un factor de k y k + 1</a:t>
            </a:r>
          </a:p>
          <a:p>
            <a:endParaRPr lang="es-PA" dirty="0" smtClean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20" y="5582662"/>
            <a:ext cx="4071252" cy="122305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56" y="145312"/>
            <a:ext cx="3591316" cy="269348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56" y="3104645"/>
            <a:ext cx="3591316" cy="242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Diseñe un amplificador operacional</a:t>
            </a:r>
          </a:p>
          <a:p>
            <a:r>
              <a:rPr lang="es-PA" dirty="0" smtClean="0"/>
              <a:t>G = -10, Rin = 100k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Para el siguiente circuito determine los valores de </a:t>
            </a:r>
            <a:r>
              <a:rPr lang="it-IT" i="1" dirty="0"/>
              <a:t>v</a:t>
            </a:r>
            <a:r>
              <a:rPr lang="it-IT" dirty="0"/>
              <a:t>1, </a:t>
            </a:r>
            <a:r>
              <a:rPr lang="it-IT" i="1" dirty="0"/>
              <a:t>i</a:t>
            </a:r>
            <a:r>
              <a:rPr lang="it-IT" dirty="0"/>
              <a:t>1, </a:t>
            </a:r>
            <a:r>
              <a:rPr lang="it-IT" i="1" dirty="0" smtClean="0"/>
              <a:t>i</a:t>
            </a:r>
            <a:r>
              <a:rPr lang="it-IT" dirty="0" smtClean="0"/>
              <a:t>2,</a:t>
            </a:r>
            <a:r>
              <a:rPr lang="it-IT" i="1" dirty="0" smtClean="0"/>
              <a:t>vo</a:t>
            </a:r>
            <a:r>
              <a:rPr lang="it-IT" dirty="0" smtClean="0"/>
              <a:t>, </a:t>
            </a:r>
            <a:r>
              <a:rPr lang="it-IT" i="1" dirty="0"/>
              <a:t>iL</a:t>
            </a:r>
            <a:r>
              <a:rPr lang="it-IT" dirty="0"/>
              <a:t>, </a:t>
            </a:r>
            <a:r>
              <a:rPr lang="it-IT" dirty="0" smtClean="0"/>
              <a:t>e </a:t>
            </a:r>
            <a:r>
              <a:rPr lang="it-IT" i="1" dirty="0" smtClean="0"/>
              <a:t>io</a:t>
            </a:r>
          </a:p>
          <a:p>
            <a:r>
              <a:rPr lang="it-IT" dirty="0" smtClean="0"/>
              <a:t>También determine las ganancias de voltaje, corriente (il/i1) y potencia (p0/p1)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01" y="1671456"/>
            <a:ext cx="2500446" cy="13715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582" y="4403581"/>
            <a:ext cx="3847027" cy="23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</a:t>
            </a:r>
          </a:p>
          <a:p>
            <a:r>
              <a:rPr lang="es-PA" dirty="0" smtClean="0"/>
              <a:t>R1 = 100M</a:t>
            </a:r>
          </a:p>
          <a:p>
            <a:r>
              <a:rPr lang="es-PA" dirty="0" smtClean="0"/>
              <a:t>R2  = 1M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it-IT" dirty="0"/>
              <a:t>0 V; 1 mA; 1 mA; −10 V; −10 mA; −11 mA; </a:t>
            </a:r>
          </a:p>
          <a:p>
            <a:r>
              <a:rPr lang="it-IT" dirty="0"/>
              <a:t>−10 V/V (20 dB), −10 A/A (20 dB); </a:t>
            </a:r>
            <a:r>
              <a:rPr lang="es-PA" dirty="0"/>
              <a:t>100 W/W (20 dB)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91" y="1642595"/>
            <a:ext cx="2500446" cy="13715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91" y="3540696"/>
            <a:ext cx="3847027" cy="23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Sumador Ponderado</a:t>
            </a:r>
          </a:p>
          <a:p>
            <a:r>
              <a:rPr lang="es-PA" dirty="0" smtClean="0"/>
              <a:t>Se le dice así porque es una ponderación de los voltajes de entrada</a:t>
            </a:r>
          </a:p>
          <a:p>
            <a:r>
              <a:rPr lang="es-PA" dirty="0" smtClean="0"/>
              <a:t>La suma total de corrientes es la de salida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756" y="2870680"/>
            <a:ext cx="4472349" cy="27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r>
              <a:rPr lang="en-US" dirty="0" smtClean="0"/>
              <a:t> a </a:t>
            </a:r>
            <a:r>
              <a:rPr lang="en-US" dirty="0" err="1" smtClean="0"/>
              <a:t>Desarrollar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0918"/>
            <a:ext cx="9545291" cy="4857481"/>
          </a:xfrm>
        </p:spPr>
        <p:txBody>
          <a:bodyPr>
            <a:normAutofit lnSpcReduction="10000"/>
          </a:bodyPr>
          <a:lstStyle/>
          <a:p>
            <a:r>
              <a:rPr lang="es-PA" b="1" dirty="0" smtClean="0"/>
              <a:t>Presentar el temario de la Universidad</a:t>
            </a:r>
          </a:p>
          <a:p>
            <a:pPr lvl="1"/>
            <a:r>
              <a:rPr lang="es-PA" b="1" dirty="0" smtClean="0"/>
              <a:t>Preguntas</a:t>
            </a:r>
          </a:p>
          <a:p>
            <a:pPr lvl="1"/>
            <a:r>
              <a:rPr lang="es-PA" b="1" dirty="0" smtClean="0"/>
              <a:t>Cambios</a:t>
            </a:r>
          </a:p>
          <a:p>
            <a:pPr lvl="1"/>
            <a:endParaRPr lang="es-PA" b="1" dirty="0"/>
          </a:p>
          <a:p>
            <a:r>
              <a:rPr lang="es-PA" b="1" dirty="0" smtClean="0"/>
              <a:t>Libros de Referencia</a:t>
            </a:r>
          </a:p>
          <a:p>
            <a:pPr lvl="1"/>
            <a:r>
              <a:rPr lang="es-PA" b="1" dirty="0" smtClean="0"/>
              <a:t>Teoría: </a:t>
            </a:r>
            <a:r>
              <a:rPr lang="en-US" b="1" dirty="0"/>
              <a:t>Paul Horowitz, Winfield Hill - The Art of Electronics-Cambridge University Press</a:t>
            </a:r>
            <a:endParaRPr lang="es-PA" b="1" dirty="0" smtClean="0"/>
          </a:p>
          <a:p>
            <a:pPr lvl="1"/>
            <a:r>
              <a:rPr lang="es-PA" b="1" dirty="0" smtClean="0"/>
              <a:t>Práctica:  </a:t>
            </a:r>
            <a:r>
              <a:rPr lang="es-PA" b="1" dirty="0" err="1" smtClean="0"/>
              <a:t>Hanshaw</a:t>
            </a:r>
            <a:r>
              <a:rPr lang="es-PA" b="1" dirty="0" smtClean="0"/>
              <a:t>, Tim; Real </a:t>
            </a:r>
            <a:r>
              <a:rPr lang="es-PA" b="1" dirty="0" err="1" smtClean="0"/>
              <a:t>Analog</a:t>
            </a:r>
            <a:r>
              <a:rPr lang="es-PA" b="1" dirty="0" smtClean="0"/>
              <a:t>, </a:t>
            </a:r>
            <a:r>
              <a:rPr lang="es-PA" b="1" dirty="0" err="1" smtClean="0"/>
              <a:t>An</a:t>
            </a:r>
            <a:r>
              <a:rPr lang="es-PA" b="1" dirty="0" smtClean="0"/>
              <a:t> </a:t>
            </a:r>
            <a:r>
              <a:rPr lang="es-PA" b="1" dirty="0" err="1" smtClean="0"/>
              <a:t>Introduction</a:t>
            </a:r>
            <a:r>
              <a:rPr lang="es-PA" b="1" dirty="0" smtClean="0"/>
              <a:t> to </a:t>
            </a:r>
            <a:r>
              <a:rPr lang="es-PA" b="1" dirty="0" err="1" smtClean="0"/>
              <a:t>Electrical</a:t>
            </a:r>
            <a:r>
              <a:rPr lang="es-PA" b="1" dirty="0" smtClean="0"/>
              <a:t> </a:t>
            </a:r>
            <a:r>
              <a:rPr lang="es-PA" b="1" dirty="0" err="1" smtClean="0"/>
              <a:t>Circuits</a:t>
            </a:r>
            <a:endParaRPr lang="es-PA" b="1" dirty="0" smtClean="0"/>
          </a:p>
          <a:p>
            <a:pPr lvl="1"/>
            <a:endParaRPr lang="es-PA" b="1" dirty="0" smtClean="0"/>
          </a:p>
          <a:p>
            <a:pPr lvl="1"/>
            <a:r>
              <a:rPr lang="es-PA" b="1" dirty="0" smtClean="0"/>
              <a:t>Extras</a:t>
            </a:r>
          </a:p>
          <a:p>
            <a:pPr lvl="2"/>
            <a:r>
              <a:rPr lang="en-US" dirty="0" smtClean="0"/>
              <a:t>Franco, Sergio; Design </a:t>
            </a:r>
            <a:r>
              <a:rPr lang="en-US" dirty="0"/>
              <a:t>with operational amplifiers and analog integrated circuits. Second Edition. McGraw-Hill </a:t>
            </a:r>
            <a:r>
              <a:rPr lang="en-US" dirty="0" smtClean="0"/>
              <a:t>International</a:t>
            </a:r>
          </a:p>
          <a:p>
            <a:pPr lvl="2"/>
            <a:r>
              <a:rPr lang="es-PA" dirty="0"/>
              <a:t>López Rodríguez, </a:t>
            </a:r>
            <a:r>
              <a:rPr lang="es-PA" dirty="0" smtClean="0"/>
              <a:t>Victoriano; Teoría </a:t>
            </a:r>
            <a:r>
              <a:rPr lang="es-PA" dirty="0"/>
              <a:t>de circuitos y electrónica. </a:t>
            </a:r>
            <a:endParaRPr lang="es-PA" b="1" dirty="0" smtClean="0"/>
          </a:p>
        </p:txBody>
      </p:sp>
    </p:spTree>
    <p:extLst>
      <p:ext uri="{BB962C8B-B14F-4D97-AF65-F5344CB8AC3E}">
        <p14:creationId xmlns:p14="http://schemas.microsoft.com/office/powerpoint/2010/main" val="28208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Sumador Ponderado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Cuando </a:t>
            </a:r>
            <a:r>
              <a:rPr lang="es-PA" dirty="0" err="1" smtClean="0"/>
              <a:t>queremo</a:t>
            </a:r>
            <a:r>
              <a:rPr lang="es-PA" dirty="0" smtClean="0"/>
              <a:t> sumar con signos opuestos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036" y="87721"/>
            <a:ext cx="4538964" cy="26145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9" y="1790309"/>
            <a:ext cx="3778224" cy="9119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69" y="2783920"/>
            <a:ext cx="2665018" cy="7431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238" y="4589215"/>
            <a:ext cx="5362575" cy="809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69" y="4116632"/>
            <a:ext cx="5623975" cy="23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Diseñar un sumador ponderado donde:</a:t>
            </a:r>
          </a:p>
          <a:p>
            <a:r>
              <a:rPr lang="es-PA" dirty="0" err="1" smtClean="0"/>
              <a:t>vo</a:t>
            </a:r>
            <a:r>
              <a:rPr lang="es-PA" dirty="0" smtClean="0"/>
              <a:t> = -(v1 + 5 v2). </a:t>
            </a:r>
          </a:p>
          <a:p>
            <a:r>
              <a:rPr lang="es-PA" dirty="0" smtClean="0"/>
              <a:t>Escoger Rf para que el máximo voltaje de salida sea 10V</a:t>
            </a:r>
          </a:p>
          <a:p>
            <a:r>
              <a:rPr lang="es-PA" dirty="0" smtClean="0"/>
              <a:t>Y la corriente no exceda 1mA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Diseñe un sumador ponderado con </a:t>
            </a:r>
          </a:p>
          <a:p>
            <a:r>
              <a:rPr lang="es-PA" dirty="0" err="1" smtClean="0"/>
              <a:t>vo</a:t>
            </a:r>
            <a:r>
              <a:rPr lang="es-PA" dirty="0" smtClean="0"/>
              <a:t> = 2v1 + v2 – 4v3 y las mismas restricciones superiores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86" y="87722"/>
            <a:ext cx="4431113" cy="25524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86" y="2672270"/>
            <a:ext cx="2387666" cy="6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 [Tiene más de 1 posibilidad]</a:t>
            </a:r>
          </a:p>
          <a:p>
            <a:r>
              <a:rPr lang="es-PA" i="1" dirty="0" smtClean="0"/>
              <a:t>R</a:t>
            </a:r>
            <a:r>
              <a:rPr lang="es-PA" dirty="0" smtClean="0"/>
              <a:t>1 = 10k, </a:t>
            </a:r>
            <a:r>
              <a:rPr lang="es-PA" i="1" dirty="0" smtClean="0"/>
              <a:t>R</a:t>
            </a:r>
            <a:r>
              <a:rPr lang="es-PA" dirty="0" smtClean="0"/>
              <a:t>2</a:t>
            </a:r>
            <a:r>
              <a:rPr lang="es-PA" dirty="0"/>
              <a:t> </a:t>
            </a:r>
            <a:r>
              <a:rPr lang="es-PA" dirty="0" smtClean="0"/>
              <a:t>= </a:t>
            </a:r>
            <a:r>
              <a:rPr lang="es-PA" dirty="0"/>
              <a:t>2 k, </a:t>
            </a:r>
            <a:r>
              <a:rPr lang="es-PA" dirty="0" smtClean="0"/>
              <a:t>y </a:t>
            </a:r>
            <a:r>
              <a:rPr lang="es-PA" i="1" dirty="0" smtClean="0"/>
              <a:t>Rf</a:t>
            </a:r>
            <a:r>
              <a:rPr lang="es-PA" i="1" dirty="0"/>
              <a:t> </a:t>
            </a:r>
            <a:r>
              <a:rPr lang="es-PA" dirty="0" smtClean="0"/>
              <a:t>= </a:t>
            </a:r>
            <a:r>
              <a:rPr lang="es-PA" dirty="0"/>
              <a:t>10 </a:t>
            </a:r>
            <a:r>
              <a:rPr lang="es-PA" dirty="0" smtClean="0"/>
              <a:t>k</a:t>
            </a:r>
          </a:p>
          <a:p>
            <a:endParaRPr lang="es-PA" dirty="0"/>
          </a:p>
          <a:p>
            <a:r>
              <a:rPr lang="es-PA" i="1" dirty="0" smtClean="0"/>
              <a:t>R</a:t>
            </a:r>
            <a:r>
              <a:rPr lang="es-PA" dirty="0" smtClean="0"/>
              <a:t>1= </a:t>
            </a:r>
            <a:r>
              <a:rPr lang="es-PA" dirty="0"/>
              <a:t>5 k, </a:t>
            </a:r>
            <a:r>
              <a:rPr lang="es-PA" i="1" dirty="0" smtClean="0"/>
              <a:t>R</a:t>
            </a:r>
            <a:r>
              <a:rPr lang="es-PA" dirty="0" smtClean="0"/>
              <a:t>2 = </a:t>
            </a:r>
            <a:r>
              <a:rPr lang="es-PA" dirty="0"/>
              <a:t>10 k, </a:t>
            </a:r>
            <a:r>
              <a:rPr lang="es-PA" i="1" dirty="0" smtClean="0"/>
              <a:t>Ra </a:t>
            </a:r>
            <a:r>
              <a:rPr lang="es-PA" dirty="0" smtClean="0"/>
              <a:t>= </a:t>
            </a:r>
            <a:r>
              <a:rPr lang="es-PA" dirty="0"/>
              <a:t>10 k, </a:t>
            </a:r>
            <a:r>
              <a:rPr lang="es-PA" i="1" dirty="0" smtClean="0"/>
              <a:t>Rb </a:t>
            </a:r>
            <a:r>
              <a:rPr lang="es-PA" dirty="0" smtClean="0"/>
              <a:t>= </a:t>
            </a:r>
            <a:r>
              <a:rPr lang="es-PA" dirty="0"/>
              <a:t>10 k, </a:t>
            </a:r>
            <a:r>
              <a:rPr lang="es-PA" i="1" dirty="0" smtClean="0"/>
              <a:t>R</a:t>
            </a:r>
            <a:r>
              <a:rPr lang="es-PA" dirty="0" smtClean="0"/>
              <a:t>3 = </a:t>
            </a:r>
            <a:r>
              <a:rPr lang="es-PA" dirty="0"/>
              <a:t>2.5 k</a:t>
            </a:r>
            <a:r>
              <a:rPr lang="es-PA" dirty="0" smtClean="0"/>
              <a:t>, </a:t>
            </a:r>
            <a:r>
              <a:rPr lang="es-PA" i="1" dirty="0" err="1" smtClean="0"/>
              <a:t>Rc</a:t>
            </a:r>
            <a:r>
              <a:rPr lang="es-PA" i="1" dirty="0" smtClean="0"/>
              <a:t> </a:t>
            </a:r>
            <a:r>
              <a:rPr lang="es-PA" dirty="0" smtClean="0"/>
              <a:t>= </a:t>
            </a:r>
            <a:r>
              <a:rPr lang="es-PA" dirty="0"/>
              <a:t>10 k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86" y="87722"/>
            <a:ext cx="4431113" cy="25524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27" y="2672270"/>
            <a:ext cx="2387666" cy="6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Repasando un poco el amplificador inversor</a:t>
            </a:r>
          </a:p>
          <a:p>
            <a:endParaRPr lang="es-PA" dirty="0"/>
          </a:p>
          <a:p>
            <a:r>
              <a:rPr lang="es-PA" dirty="0" smtClean="0"/>
              <a:t>Ganancia de lazo abierto</a:t>
            </a:r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Concluimos 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Y su porcentaje de error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956" y="1152983"/>
            <a:ext cx="5476808" cy="23417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2" y="2599334"/>
            <a:ext cx="2543175" cy="895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2" y="3878820"/>
            <a:ext cx="1190625" cy="7239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794" y="4602719"/>
            <a:ext cx="4729468" cy="8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Más sobre el amplificador de diferencia</a:t>
            </a:r>
          </a:p>
          <a:p>
            <a:r>
              <a:rPr lang="es-PA" dirty="0" smtClean="0"/>
              <a:t>Lo podemos reducir en una señal de modo </a:t>
            </a:r>
            <a:r>
              <a:rPr lang="es-PA" dirty="0" err="1" smtClean="0"/>
              <a:t>comun</a:t>
            </a:r>
            <a:r>
              <a:rPr lang="es-PA" dirty="0" smtClean="0"/>
              <a:t> y otra diferencial</a:t>
            </a:r>
          </a:p>
          <a:p>
            <a:pPr lvl="1"/>
            <a:r>
              <a:rPr lang="es-PA" dirty="0" smtClean="0"/>
              <a:t>Recordar que idealmente se rechaza el modo común, en la realidad persiste.</a:t>
            </a:r>
          </a:p>
          <a:p>
            <a:r>
              <a:rPr lang="es-PA" dirty="0" smtClean="0"/>
              <a:t>La eficiencia se mide </a:t>
            </a:r>
            <a:r>
              <a:rPr lang="es-PA" dirty="0" err="1" smtClean="0"/>
              <a:t>pr</a:t>
            </a:r>
            <a:r>
              <a:rPr lang="es-PA" dirty="0" smtClean="0"/>
              <a:t> el modo de rechazo de modo común es</a:t>
            </a:r>
          </a:p>
          <a:p>
            <a:r>
              <a:rPr lang="es-PA" dirty="0" smtClean="0"/>
              <a:t>Veamos a detalle un amplificador de </a:t>
            </a:r>
            <a:r>
              <a:rPr lang="es-PA" dirty="0" err="1" smtClean="0"/>
              <a:t>dif</a:t>
            </a:r>
            <a:r>
              <a:rPr lang="es-PA" dirty="0" smtClean="0"/>
              <a:t>…</a:t>
            </a:r>
          </a:p>
          <a:p>
            <a:r>
              <a:rPr lang="es-PA" dirty="0" smtClean="0"/>
              <a:t>… más completo</a:t>
            </a:r>
          </a:p>
          <a:p>
            <a:r>
              <a:rPr lang="es-PA" dirty="0" smtClean="0"/>
              <a:t>Por el principio de superposición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Para que esto ocurra:</a:t>
            </a:r>
          </a:p>
          <a:p>
            <a:r>
              <a:rPr lang="es-PA" dirty="0" smtClean="0"/>
              <a:t>R1 = R3, R4 = R2</a:t>
            </a:r>
            <a:endParaRPr lang="es-PA" dirty="0"/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690" y="1710324"/>
            <a:ext cx="2459074" cy="5048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235" y="2590395"/>
            <a:ext cx="2211141" cy="7179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409" y="3567616"/>
            <a:ext cx="3232333" cy="26013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006" y="3072740"/>
            <a:ext cx="2638425" cy="19335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548" y="4366995"/>
            <a:ext cx="1680647" cy="81031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9597" y="4366995"/>
            <a:ext cx="2685605" cy="81031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1820" y="5305723"/>
            <a:ext cx="2771509" cy="8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Más sobre el amplificador de diferencia</a:t>
            </a:r>
          </a:p>
          <a:p>
            <a:r>
              <a:rPr lang="es-PA" dirty="0" smtClean="0"/>
              <a:t>Ahora consideremos que solo hay una señal de modo común</a:t>
            </a:r>
          </a:p>
          <a:p>
            <a:r>
              <a:rPr lang="es-PA" dirty="0" smtClean="0"/>
              <a:t>La corriente i1 se puede calcular</a:t>
            </a:r>
          </a:p>
          <a:p>
            <a:r>
              <a:rPr lang="es-PA" dirty="0" smtClean="0"/>
              <a:t>El voltaje de salida es</a:t>
            </a:r>
          </a:p>
          <a:p>
            <a:endParaRPr lang="es-PA" dirty="0"/>
          </a:p>
          <a:p>
            <a:r>
              <a:rPr lang="es-PA" dirty="0" smtClean="0"/>
              <a:t>Sustituyendo i2 = i1…</a:t>
            </a:r>
          </a:p>
          <a:p>
            <a:r>
              <a:rPr lang="es-PA" dirty="0" smtClean="0"/>
              <a:t>… el voltaje de salida sería</a:t>
            </a:r>
          </a:p>
          <a:p>
            <a:r>
              <a:rPr lang="es-PA" dirty="0" smtClean="0"/>
              <a:t>La ganancia de modo común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Si diseñamos con resistencia del mismo valor</a:t>
            </a:r>
          </a:p>
          <a:p>
            <a:r>
              <a:rPr lang="es-PA" dirty="0" smtClean="0"/>
              <a:t>R3 = R1, R4 = R2</a:t>
            </a:r>
            <a:endParaRPr lang="es-PA" dirty="0"/>
          </a:p>
          <a:p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34" y="2160675"/>
            <a:ext cx="2557530" cy="13902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44" y="2688708"/>
            <a:ext cx="2425890" cy="8622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424" y="3522747"/>
            <a:ext cx="2879381" cy="12485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32" y="4723003"/>
            <a:ext cx="3860935" cy="86985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431" y="5448237"/>
            <a:ext cx="1267226" cy="81756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043" y="38636"/>
            <a:ext cx="3390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Más sobre el amplificador de diferencia</a:t>
            </a:r>
          </a:p>
          <a:p>
            <a:r>
              <a:rPr lang="es-PA" dirty="0" smtClean="0"/>
              <a:t>Para CMRR el amplificador tiene que tener alta impedancia de entrada</a:t>
            </a:r>
          </a:p>
          <a:p>
            <a:r>
              <a:rPr lang="es-PA" dirty="0" smtClean="0"/>
              <a:t>Para conseguir </a:t>
            </a:r>
            <a:r>
              <a:rPr lang="es-PA" dirty="0" err="1" smtClean="0"/>
              <a:t>Rid</a:t>
            </a:r>
            <a:r>
              <a:rPr lang="es-PA" dirty="0" smtClean="0"/>
              <a:t>, se asume como comentamos R3 = R1, R2 = R4</a:t>
            </a:r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Realizamos una malla gracias a la corto virtual</a:t>
            </a:r>
          </a:p>
          <a:p>
            <a:endParaRPr lang="es-PA" dirty="0"/>
          </a:p>
          <a:p>
            <a:r>
              <a:rPr lang="es-PA" dirty="0" smtClean="0"/>
              <a:t>Finalmente tenemos la entrada diferencial</a:t>
            </a:r>
          </a:p>
          <a:p>
            <a:endParaRPr lang="es-PA" dirty="0" smtClean="0"/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409" y="2073424"/>
            <a:ext cx="940865" cy="7609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174" y="4119885"/>
            <a:ext cx="2458235" cy="68479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73" y="5044443"/>
            <a:ext cx="1363817" cy="6629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13" y="2525544"/>
            <a:ext cx="3160287" cy="19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diferencial</a:t>
            </a:r>
          </a:p>
          <a:p>
            <a:r>
              <a:rPr lang="es-PA" dirty="0" smtClean="0"/>
              <a:t>R1 = R3 = 2K, R2 = R4 = 200k</a:t>
            </a:r>
          </a:p>
          <a:p>
            <a:r>
              <a:rPr lang="es-PA" dirty="0" smtClean="0"/>
              <a:t>Encuentre Ad</a:t>
            </a:r>
          </a:p>
          <a:p>
            <a:r>
              <a:rPr lang="es-PA" dirty="0" smtClean="0"/>
              <a:t>Encuentre el valor de la entrada diferencial </a:t>
            </a:r>
            <a:r>
              <a:rPr lang="es-PA" dirty="0" err="1" smtClean="0"/>
              <a:t>Rid</a:t>
            </a:r>
            <a:r>
              <a:rPr lang="es-PA" dirty="0" smtClean="0"/>
              <a:t> y la resistencia Ro</a:t>
            </a:r>
          </a:p>
          <a:p>
            <a:r>
              <a:rPr lang="es-PA" dirty="0" smtClean="0"/>
              <a:t>Si los resistores son de 1% de tolerancia use esta </a:t>
            </a:r>
            <a:r>
              <a:rPr lang="es-PA" dirty="0" err="1" smtClean="0"/>
              <a:t>ecuanción</a:t>
            </a:r>
            <a:r>
              <a:rPr lang="es-PA" dirty="0" smtClean="0"/>
              <a:t> y calcule </a:t>
            </a:r>
            <a:r>
              <a:rPr lang="es-PA" dirty="0" err="1" smtClean="0"/>
              <a:t>Acm</a:t>
            </a:r>
            <a:r>
              <a:rPr lang="es-PA" dirty="0" smtClean="0"/>
              <a:t> y CMRR </a:t>
            </a:r>
          </a:p>
          <a:p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Encuentre los valores de resistencia para una ganancia de 10 y </a:t>
            </a:r>
            <a:r>
              <a:rPr lang="es-PA" dirty="0" err="1" smtClean="0"/>
              <a:t>Rid</a:t>
            </a:r>
            <a:r>
              <a:rPr lang="es-PA" dirty="0" smtClean="0"/>
              <a:t> = 20k 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88" y="1152983"/>
            <a:ext cx="2594009" cy="1797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14" y="3479815"/>
            <a:ext cx="3120041" cy="7554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121" y="4858321"/>
            <a:ext cx="2725088" cy="18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diferencial</a:t>
            </a:r>
          </a:p>
          <a:p>
            <a:r>
              <a:rPr lang="es-PA" dirty="0" smtClean="0"/>
              <a:t>R1 = R3 = 2K, R2 = R4 = 200k</a:t>
            </a:r>
          </a:p>
          <a:p>
            <a:r>
              <a:rPr lang="es-PA" dirty="0" smtClean="0"/>
              <a:t>Encuentre Ad</a:t>
            </a:r>
          </a:p>
          <a:p>
            <a:r>
              <a:rPr lang="es-PA" dirty="0" smtClean="0"/>
              <a:t>Encuentre el valor de la entrada diferencial </a:t>
            </a:r>
            <a:r>
              <a:rPr lang="es-PA" dirty="0" err="1" smtClean="0"/>
              <a:t>Rid</a:t>
            </a:r>
            <a:r>
              <a:rPr lang="es-PA" dirty="0" smtClean="0"/>
              <a:t> y la resistencia Ro</a:t>
            </a:r>
          </a:p>
          <a:p>
            <a:r>
              <a:rPr lang="es-PA" dirty="0" smtClean="0"/>
              <a:t>Si los resistores son de 1% de tolerancia calcule la peor ganancia </a:t>
            </a:r>
            <a:r>
              <a:rPr lang="es-PA" dirty="0" err="1" smtClean="0"/>
              <a:t>Acm</a:t>
            </a:r>
            <a:r>
              <a:rPr lang="es-PA" dirty="0" smtClean="0"/>
              <a:t> y CMRR </a:t>
            </a:r>
          </a:p>
          <a:p>
            <a:endParaRPr lang="es-PA" dirty="0" smtClean="0"/>
          </a:p>
          <a:p>
            <a:r>
              <a:rPr lang="es-PA" dirty="0" smtClean="0"/>
              <a:t>Encuentre los valores de resistencia para una ganancia de 10 y </a:t>
            </a:r>
            <a:r>
              <a:rPr lang="es-PA" dirty="0" err="1" smtClean="0"/>
              <a:t>Rid</a:t>
            </a:r>
            <a:r>
              <a:rPr lang="es-PA" dirty="0" smtClean="0"/>
              <a:t> = 20k 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88" y="1152983"/>
            <a:ext cx="2594009" cy="1797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65" y="1152983"/>
            <a:ext cx="3120041" cy="7554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" y="4369268"/>
            <a:ext cx="2990563" cy="20107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900" y="255732"/>
            <a:ext cx="1809750" cy="638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5910" y="255732"/>
            <a:ext cx="942625" cy="6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diferencial</a:t>
            </a:r>
          </a:p>
          <a:p>
            <a:r>
              <a:rPr lang="es-PA" dirty="0" smtClean="0"/>
              <a:t>R1 = R3 = 2K, R2 = R4 = 200k</a:t>
            </a:r>
          </a:p>
          <a:p>
            <a:r>
              <a:rPr lang="es-PA" dirty="0" smtClean="0"/>
              <a:t>Ad = 100V/V</a:t>
            </a:r>
          </a:p>
          <a:p>
            <a:r>
              <a:rPr lang="es-PA" dirty="0" err="1" smtClean="0"/>
              <a:t>Rid</a:t>
            </a:r>
            <a:r>
              <a:rPr lang="es-PA" dirty="0" smtClean="0"/>
              <a:t> = 4K, Ro = 0</a:t>
            </a:r>
          </a:p>
          <a:p>
            <a:r>
              <a:rPr lang="es-PA" dirty="0" err="1" smtClean="0"/>
              <a:t>Acm</a:t>
            </a:r>
            <a:r>
              <a:rPr lang="es-PA" dirty="0" smtClean="0"/>
              <a:t> = 0.04 V/V, CMRR = 67 </a:t>
            </a:r>
            <a:r>
              <a:rPr lang="es-PA" dirty="0" err="1" smtClean="0"/>
              <a:t>db</a:t>
            </a:r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Encuentre los valores de resistencia para una ganancia de 10 y </a:t>
            </a:r>
            <a:r>
              <a:rPr lang="es-PA" dirty="0" err="1" smtClean="0"/>
              <a:t>Rid</a:t>
            </a:r>
            <a:r>
              <a:rPr lang="es-PA" dirty="0" smtClean="0"/>
              <a:t> = 20k</a:t>
            </a:r>
          </a:p>
          <a:p>
            <a:r>
              <a:rPr lang="es-PA" dirty="0" smtClean="0"/>
              <a:t>R1 = 1k, R2 = 10k</a:t>
            </a:r>
          </a:p>
          <a:p>
            <a:r>
              <a:rPr lang="es-PA" dirty="0" smtClean="0"/>
              <a:t>R1 = R3, R2 = R4 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88" y="1152983"/>
            <a:ext cx="2594009" cy="1797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65" y="1152983"/>
            <a:ext cx="3120041" cy="7554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516" y="4369268"/>
            <a:ext cx="2990563" cy="20107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900" y="255732"/>
            <a:ext cx="1809750" cy="638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5910" y="255732"/>
            <a:ext cx="942625" cy="6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137268"/>
          </a:xfrm>
        </p:spPr>
        <p:txBody>
          <a:bodyPr/>
          <a:lstStyle/>
          <a:p>
            <a:r>
              <a:rPr lang="es-PA" dirty="0" smtClean="0"/>
              <a:t>Proporcionar </a:t>
            </a:r>
            <a:r>
              <a:rPr lang="es-PA" dirty="0"/>
              <a:t>criterios de especificaciones y de diseño de los circuitos electrónicos analógicos. </a:t>
            </a:r>
            <a:endParaRPr lang="es-PA" dirty="0" smtClean="0"/>
          </a:p>
          <a:p>
            <a:r>
              <a:rPr lang="es-PA" dirty="0" smtClean="0"/>
              <a:t>Enumerar </a:t>
            </a:r>
            <a:r>
              <a:rPr lang="es-PA" dirty="0"/>
              <a:t>las funciones y aplicaciones de los AO. </a:t>
            </a:r>
          </a:p>
          <a:p>
            <a:r>
              <a:rPr lang="es-PA" dirty="0" smtClean="0"/>
              <a:t>Conocer </a:t>
            </a:r>
            <a:r>
              <a:rPr lang="es-PA" dirty="0"/>
              <a:t>los aspectos tecnológicos básicos del diseño de los AO. </a:t>
            </a:r>
          </a:p>
          <a:p>
            <a:r>
              <a:rPr lang="es-PA" dirty="0"/>
              <a:t>Aplicar las técnicas básicas analíticas y de diseño de circuitos con AO y su utilización en circuitos electrónicos sencillos. </a:t>
            </a:r>
          </a:p>
          <a:p>
            <a:r>
              <a:rPr lang="es-PA" dirty="0" smtClean="0"/>
              <a:t>Diseñar </a:t>
            </a:r>
            <a:r>
              <a:rPr lang="es-PA" dirty="0"/>
              <a:t>bloques de circuitos con AO. </a:t>
            </a:r>
          </a:p>
        </p:txBody>
      </p:sp>
    </p:spTree>
    <p:extLst>
      <p:ext uri="{BB962C8B-B14F-4D97-AF65-F5344CB8AC3E}">
        <p14:creationId xmlns:p14="http://schemas.microsoft.com/office/powerpoint/2010/main" val="24763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Para resolver el problema de impedancias del amplificador diferencial</a:t>
            </a:r>
          </a:p>
          <a:p>
            <a:r>
              <a:rPr lang="es-PA" dirty="0" smtClean="0"/>
              <a:t>podríamos utilizar buffers de voltaje en la entrada</a:t>
            </a:r>
          </a:p>
          <a:p>
            <a:endParaRPr lang="es-PA" dirty="0"/>
          </a:p>
          <a:p>
            <a:r>
              <a:rPr lang="es-PA" dirty="0" smtClean="0"/>
              <a:t>Con el amplificador de instrumentación podemos proporcionar tanto alta resistencia de entrada como </a:t>
            </a:r>
            <a:r>
              <a:rPr lang="es-PA" dirty="0" err="1" smtClean="0"/>
              <a:t>buffering</a:t>
            </a:r>
            <a:r>
              <a:rPr lang="es-PA" dirty="0" smtClean="0"/>
              <a:t> de la señal</a:t>
            </a:r>
          </a:p>
          <a:p>
            <a:r>
              <a:rPr lang="es-PA" dirty="0" smtClean="0"/>
              <a:t>La primera etapa ofrece no inversión y la segunda una amplificación adicional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79" y="3754525"/>
            <a:ext cx="4305300" cy="29908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937" y="798489"/>
            <a:ext cx="26003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Podemos resumir el amplificador de instrumentación en la siguiente figura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A pesar que el circuito tiene amplia impedancia de entrada y alta ganancia tiene sus contras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2" y="1708260"/>
            <a:ext cx="3926849" cy="18493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298" y="1711318"/>
            <a:ext cx="6067425" cy="304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03" y="383972"/>
            <a:ext cx="2005411" cy="9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Podemos resumir el amplificador de instrumentación en la siguiente figura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modo común es amplificado en las primeras etapas, lo cual se nota en A1 y A3.  Aún cuando 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no se satura, este se verá afectada su CMRR</a:t>
            </a:r>
          </a:p>
          <a:p>
            <a:r>
              <a:rPr lang="es-PA" dirty="0" smtClean="0"/>
              <a:t>Los amplificadores de entrada tienen que estar perfectamente </a:t>
            </a:r>
            <a:r>
              <a:rPr lang="es-PA" dirty="0" err="1" smtClean="0"/>
              <a:t>matchados</a:t>
            </a:r>
            <a:r>
              <a:rPr lang="es-PA" dirty="0" smtClean="0"/>
              <a:t>, sino aparecerá una señal en sus salidas y será amplificada por el </a:t>
            </a:r>
            <a:r>
              <a:rPr lang="es-PA" dirty="0" err="1" smtClean="0"/>
              <a:t>cto</a:t>
            </a:r>
            <a:r>
              <a:rPr lang="es-PA" dirty="0" smtClean="0"/>
              <a:t>. de amplificador de salida.</a:t>
            </a:r>
          </a:p>
          <a:p>
            <a:r>
              <a:rPr lang="es-PA" dirty="0" smtClean="0"/>
              <a:t>Ad debe ser variada simultáneamente, los dos resistores llamados R1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89" y="1053673"/>
            <a:ext cx="2005411" cy="9017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72" y="1675050"/>
            <a:ext cx="3293021" cy="22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problema se resuelve quitando el lado común de R1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Si alguna de las resistencias R2 fuese diferente tendríamos 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813" y="191281"/>
            <a:ext cx="3293021" cy="22876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2" y="1670589"/>
            <a:ext cx="5486399" cy="27561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4" y="1888185"/>
            <a:ext cx="2241303" cy="772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74" y="2759772"/>
            <a:ext cx="1965707" cy="1481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4" y="4463074"/>
            <a:ext cx="2554449" cy="9402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908" y="5151550"/>
            <a:ext cx="2851769" cy="10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Diseñe un amplificador de instrumentación:</a:t>
            </a:r>
          </a:p>
          <a:p>
            <a:r>
              <a:rPr lang="es-PA" dirty="0" smtClean="0"/>
              <a:t>Rango Ad = 2 @ 1000 con un </a:t>
            </a:r>
            <a:r>
              <a:rPr lang="es-PA" dirty="0" err="1" smtClean="0"/>
              <a:t>Pot</a:t>
            </a:r>
            <a:r>
              <a:rPr lang="es-PA" dirty="0" smtClean="0"/>
              <a:t>. De 100k</a:t>
            </a:r>
          </a:p>
          <a:p>
            <a:r>
              <a:rPr lang="es-PA" dirty="0" smtClean="0"/>
              <a:t>Consejo:</a:t>
            </a:r>
          </a:p>
          <a:p>
            <a:pPr lvl="1"/>
            <a:r>
              <a:rPr lang="es-PA" dirty="0" smtClean="0"/>
              <a:t>Diseñe la primera etapa con la ganancia máxima</a:t>
            </a:r>
          </a:p>
          <a:p>
            <a:pPr lvl="1"/>
            <a:r>
              <a:rPr lang="es-PA" dirty="0" smtClean="0"/>
              <a:t>La segunda etapa con solo ganancia 1</a:t>
            </a:r>
          </a:p>
          <a:p>
            <a:pPr lvl="1"/>
            <a:r>
              <a:rPr lang="es-PA" dirty="0" smtClean="0"/>
              <a:t>Tome R1 como = R1a + </a:t>
            </a:r>
            <a:r>
              <a:rPr lang="es-PA" dirty="0" err="1" smtClean="0"/>
              <a:t>Rpot</a:t>
            </a:r>
            <a:r>
              <a:rPr lang="es-PA" dirty="0"/>
              <a:t>.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08" y="175040"/>
            <a:ext cx="3812146" cy="1915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08" y="2169294"/>
            <a:ext cx="2241303" cy="772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549" y="3116955"/>
            <a:ext cx="1965707" cy="1481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908" y="4724016"/>
            <a:ext cx="2554449" cy="9402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550" y="5852862"/>
            <a:ext cx="2256662" cy="8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Diseñe un amplificador de instrumentación:</a:t>
            </a:r>
          </a:p>
          <a:p>
            <a:r>
              <a:rPr lang="es-PA" dirty="0" err="1" smtClean="0"/>
              <a:t>Resp</a:t>
            </a:r>
            <a:r>
              <a:rPr lang="es-PA" dirty="0" smtClean="0"/>
              <a:t>:</a:t>
            </a:r>
          </a:p>
          <a:p>
            <a:r>
              <a:rPr lang="es-PA" dirty="0" smtClean="0"/>
              <a:t>R1 = 200.4</a:t>
            </a:r>
          </a:p>
          <a:p>
            <a:r>
              <a:rPr lang="es-PA" dirty="0" smtClean="0"/>
              <a:t>R2 = 100.2k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08" y="175040"/>
            <a:ext cx="3812146" cy="1915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08" y="2169294"/>
            <a:ext cx="2241303" cy="772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549" y="3116955"/>
            <a:ext cx="1965707" cy="1481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908" y="4724016"/>
            <a:ext cx="2554449" cy="9402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550" y="5852862"/>
            <a:ext cx="2256662" cy="8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 y Diferenciación 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Los circuitos anteriores eran puramente resistivos y por consiguiente independientes de la frecuencia</a:t>
            </a:r>
          </a:p>
          <a:p>
            <a:r>
              <a:rPr lang="es-PA" dirty="0" smtClean="0"/>
              <a:t>La configuración del amplificador inversor con impedancias se dictamina como sigue: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Recuerde que la transformada de Laplace elimina el dominio del tiempo</a:t>
            </a:r>
          </a:p>
          <a:p>
            <a:r>
              <a:rPr lang="es-PA" dirty="0" smtClean="0"/>
              <a:t>Recuerde también que </a:t>
            </a:r>
            <a:r>
              <a:rPr lang="es-PA" dirty="0" smtClean="0">
                <a:sym typeface="Symbol" panose="05050102010706020507" pitchFamily="18" charset="2"/>
              </a:rPr>
              <a:t>V = I*t/C, o sea que el voltaje varia linealmente con el tiempo</a:t>
            </a:r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27" y="3074696"/>
            <a:ext cx="1438275" cy="7143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92" y="2479384"/>
            <a:ext cx="38957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Derive la ecuación del siguiente </a:t>
            </a:r>
            <a:r>
              <a:rPr lang="es-PA" dirty="0" err="1" smtClean="0"/>
              <a:t>op-amp</a:t>
            </a:r>
            <a:endParaRPr lang="es-PA" dirty="0"/>
          </a:p>
          <a:p>
            <a:r>
              <a:rPr lang="en-US" dirty="0" err="1" smtClean="0"/>
              <a:t>Diseñe</a:t>
            </a:r>
            <a:r>
              <a:rPr lang="en-US" dirty="0" smtClean="0"/>
              <a:t> un </a:t>
            </a:r>
            <a:r>
              <a:rPr lang="en-US" dirty="0" err="1" smtClean="0"/>
              <a:t>ciercuito</a:t>
            </a:r>
            <a:r>
              <a:rPr lang="en-US" dirty="0" smtClean="0"/>
              <a:t> para </a:t>
            </a:r>
            <a:r>
              <a:rPr lang="en-US" dirty="0" err="1" smtClean="0"/>
              <a:t>obtener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Una </a:t>
            </a:r>
            <a:r>
              <a:rPr lang="en-US" dirty="0" err="1" smtClean="0"/>
              <a:t>ganacia</a:t>
            </a:r>
            <a:r>
              <a:rPr lang="en-US" dirty="0" smtClean="0"/>
              <a:t> DC de 40dB, a 3-db de </a:t>
            </a:r>
            <a:r>
              <a:rPr lang="en-US" dirty="0" err="1" smtClean="0"/>
              <a:t>frecuencia</a:t>
            </a:r>
            <a:r>
              <a:rPr lang="en-US" dirty="0" smtClean="0"/>
              <a:t> de 1kHz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Rin</a:t>
            </a:r>
            <a:r>
              <a:rPr lang="en-US" dirty="0" smtClean="0"/>
              <a:t>  de 1k</a:t>
            </a:r>
            <a:r>
              <a:rPr lang="en-US" dirty="0"/>
              <a:t>. 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097" y="3181529"/>
            <a:ext cx="1438275" cy="7143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972" y="1617763"/>
            <a:ext cx="2627290" cy="12847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33" y="2756593"/>
            <a:ext cx="2676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err="1" smtClean="0"/>
              <a:t>Deriver</a:t>
            </a:r>
            <a:r>
              <a:rPr lang="es-PA" dirty="0" smtClean="0"/>
              <a:t> la ecuación del siguiente </a:t>
            </a:r>
            <a:r>
              <a:rPr lang="es-PA" dirty="0" err="1" smtClean="0"/>
              <a:t>op-amp</a:t>
            </a:r>
            <a:endParaRPr lang="es-PA" dirty="0"/>
          </a:p>
          <a:p>
            <a:r>
              <a:rPr lang="es-PA" dirty="0" smtClean="0"/>
              <a:t>Frecuencia a 3db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40db = 20 </a:t>
            </a:r>
            <a:r>
              <a:rPr lang="es-PA" dirty="0" err="1" smtClean="0"/>
              <a:t>Log|Av</a:t>
            </a:r>
            <a:r>
              <a:rPr lang="es-PA" dirty="0" smtClean="0"/>
              <a:t>|; </a:t>
            </a:r>
            <a:r>
              <a:rPr lang="es-PA" dirty="0" err="1" smtClean="0"/>
              <a:t>Av</a:t>
            </a:r>
            <a:r>
              <a:rPr lang="es-PA" dirty="0" smtClean="0"/>
              <a:t> = 100</a:t>
            </a:r>
          </a:p>
          <a:p>
            <a:r>
              <a:rPr lang="es-PA" dirty="0" smtClean="0"/>
              <a:t>R2 = 100k</a:t>
            </a:r>
          </a:p>
          <a:p>
            <a:r>
              <a:rPr lang="es-PA" dirty="0" smtClean="0"/>
              <a:t>R1 = 1k.  Porque Rin = 1k </a:t>
            </a:r>
          </a:p>
          <a:p>
            <a:r>
              <a:rPr lang="es-PA" dirty="0" smtClean="0"/>
              <a:t>C = 1.59nF</a:t>
            </a:r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39" y="1210748"/>
            <a:ext cx="2676525" cy="2524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19" y="1126169"/>
            <a:ext cx="2556156" cy="11831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719" y="2305318"/>
            <a:ext cx="2508489" cy="10824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719" y="3401150"/>
            <a:ext cx="1464060" cy="9586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095" y="1881534"/>
            <a:ext cx="1338263" cy="8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err="1" smtClean="0"/>
              <a:t>Deriver</a:t>
            </a:r>
            <a:r>
              <a:rPr lang="es-PA" dirty="0" smtClean="0"/>
              <a:t> la ecuación del siguiente </a:t>
            </a:r>
            <a:r>
              <a:rPr lang="es-PA" dirty="0" err="1" smtClean="0"/>
              <a:t>op-amp</a:t>
            </a:r>
            <a:endParaRPr lang="es-PA" dirty="0"/>
          </a:p>
          <a:p>
            <a:r>
              <a:rPr lang="es-PA" dirty="0" smtClean="0"/>
              <a:t>Frecuencia a 3db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40db = 20 </a:t>
            </a:r>
            <a:r>
              <a:rPr lang="es-PA" dirty="0" err="1" smtClean="0"/>
              <a:t>Log|Av</a:t>
            </a:r>
            <a:r>
              <a:rPr lang="es-PA" dirty="0" smtClean="0"/>
              <a:t>|; </a:t>
            </a:r>
            <a:r>
              <a:rPr lang="es-PA" dirty="0" err="1" smtClean="0"/>
              <a:t>Av</a:t>
            </a:r>
            <a:r>
              <a:rPr lang="es-PA" dirty="0" smtClean="0"/>
              <a:t> = 100</a:t>
            </a:r>
          </a:p>
          <a:p>
            <a:r>
              <a:rPr lang="es-PA" dirty="0" smtClean="0"/>
              <a:t>R2 = 100k</a:t>
            </a:r>
          </a:p>
          <a:p>
            <a:r>
              <a:rPr lang="es-PA" dirty="0" smtClean="0"/>
              <a:t>R1 = 1k.  Porque Rin = 1k </a:t>
            </a:r>
          </a:p>
          <a:p>
            <a:r>
              <a:rPr lang="es-PA" dirty="0" smtClean="0"/>
              <a:t>C = 1.59nF</a:t>
            </a:r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39" y="1210748"/>
            <a:ext cx="2676525" cy="2524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19" y="1126169"/>
            <a:ext cx="2556156" cy="11831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719" y="2305318"/>
            <a:ext cx="2508489" cy="10824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719" y="3401150"/>
            <a:ext cx="1464060" cy="9586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095" y="1881534"/>
            <a:ext cx="1338263" cy="8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Proyecto Final – Representación de Un Sistema basado en el curso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83242"/>
            <a:ext cx="10931996" cy="4613771"/>
          </a:xfrm>
        </p:spPr>
        <p:txBody>
          <a:bodyPr>
            <a:normAutofit lnSpcReduction="10000"/>
          </a:bodyPr>
          <a:lstStyle/>
          <a:p>
            <a:r>
              <a:rPr lang="es-PA" b="1" dirty="0" smtClean="0">
                <a:solidFill>
                  <a:srgbClr val="FF0000"/>
                </a:solidFill>
              </a:rPr>
              <a:t>USAR ARDUINO = -1000%</a:t>
            </a:r>
          </a:p>
          <a:p>
            <a:r>
              <a:rPr lang="es-PA" b="1" i="1" dirty="0"/>
              <a:t>Puede usar tarjetas hijas de cualquier plataforma</a:t>
            </a:r>
            <a:r>
              <a:rPr lang="es-PA" b="1" i="1" dirty="0" smtClean="0"/>
              <a:t>!</a:t>
            </a:r>
            <a:endParaRPr lang="es-PA" b="1" dirty="0" smtClean="0">
              <a:solidFill>
                <a:srgbClr val="FF0000"/>
              </a:solidFill>
            </a:endParaRPr>
          </a:p>
          <a:p>
            <a:r>
              <a:rPr lang="es-PA" dirty="0"/>
              <a:t>Manual de Uso, Formato Digital (corto) = 10</a:t>
            </a:r>
            <a:r>
              <a:rPr lang="es-PA" dirty="0" smtClean="0"/>
              <a:t>%</a:t>
            </a:r>
          </a:p>
          <a:p>
            <a:r>
              <a:rPr lang="es-PA" dirty="0"/>
              <a:t>Circuito Esquemático en </a:t>
            </a:r>
            <a:r>
              <a:rPr lang="es-PA" dirty="0" err="1"/>
              <a:t>Altium</a:t>
            </a:r>
            <a:r>
              <a:rPr lang="es-PA" dirty="0"/>
              <a:t> </a:t>
            </a:r>
            <a:r>
              <a:rPr lang="es-PA" dirty="0" err="1"/>
              <a:t>Designer</a:t>
            </a:r>
            <a:r>
              <a:rPr lang="es-PA" dirty="0"/>
              <a:t> = 15</a:t>
            </a:r>
            <a:r>
              <a:rPr lang="es-PA" dirty="0" smtClean="0"/>
              <a:t>%</a:t>
            </a:r>
          </a:p>
          <a:p>
            <a:r>
              <a:rPr lang="es-PA" dirty="0" smtClean="0"/>
              <a:t>Simulación = 30%</a:t>
            </a:r>
          </a:p>
          <a:p>
            <a:r>
              <a:rPr lang="es-PA" dirty="0" smtClean="0"/>
              <a:t>Desarrollo Físico de Hardware = 35%</a:t>
            </a:r>
          </a:p>
          <a:p>
            <a:r>
              <a:rPr lang="es-PA" dirty="0" smtClean="0"/>
              <a:t>Diagrama </a:t>
            </a:r>
            <a:r>
              <a:rPr lang="es-PA" dirty="0"/>
              <a:t>de </a:t>
            </a:r>
            <a:r>
              <a:rPr lang="es-PA" dirty="0" smtClean="0"/>
              <a:t>Bloques = 15</a:t>
            </a:r>
            <a:r>
              <a:rPr lang="es-PA" dirty="0"/>
              <a:t>%</a:t>
            </a:r>
          </a:p>
          <a:p>
            <a:r>
              <a:rPr lang="es-PA" dirty="0" smtClean="0"/>
              <a:t>Ecuaciones = </a:t>
            </a:r>
            <a:r>
              <a:rPr lang="es-PA" dirty="0"/>
              <a:t>10%</a:t>
            </a:r>
          </a:p>
          <a:p>
            <a:r>
              <a:rPr lang="es-PA" dirty="0" smtClean="0"/>
              <a:t>Informe </a:t>
            </a:r>
            <a:r>
              <a:rPr lang="es-PA" dirty="0"/>
              <a:t>Final  y defensa = </a:t>
            </a:r>
            <a:r>
              <a:rPr lang="es-PA" dirty="0" smtClean="0"/>
              <a:t>5%</a:t>
            </a:r>
            <a:endParaRPr lang="es-PA" dirty="0"/>
          </a:p>
          <a:p>
            <a:pPr lvl="1"/>
            <a:r>
              <a:rPr lang="es-PA" dirty="0"/>
              <a:t>Formato IEEE no más de </a:t>
            </a:r>
            <a:r>
              <a:rPr lang="es-PA" dirty="0" smtClean="0"/>
              <a:t>10 </a:t>
            </a:r>
            <a:r>
              <a:rPr lang="es-PA" dirty="0"/>
              <a:t>páginas = </a:t>
            </a:r>
            <a:r>
              <a:rPr lang="es-PA" dirty="0" smtClean="0"/>
              <a:t>2%</a:t>
            </a:r>
            <a:endParaRPr lang="es-PA" dirty="0"/>
          </a:p>
          <a:p>
            <a:pPr lvl="1"/>
            <a:r>
              <a:rPr lang="es-PA" dirty="0"/>
              <a:t>Defensa al grupo = </a:t>
            </a:r>
            <a:r>
              <a:rPr lang="es-PA" dirty="0" smtClean="0"/>
              <a:t>3%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7051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Analizando un poco más el amplificador inversor en el tiempo</a:t>
            </a:r>
          </a:p>
          <a:p>
            <a:r>
              <a:rPr lang="es-PA" dirty="0" smtClean="0"/>
              <a:t>El voltaje del capacitor es a un valor inicial y su integral en el tiempo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salida es                        -&gt;</a:t>
            </a:r>
          </a:p>
          <a:p>
            <a:r>
              <a:rPr lang="es-PA" dirty="0" smtClean="0"/>
              <a:t>Al final esto esta dado por 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Que sale de reemplazar i1 por vi/R</a:t>
            </a:r>
          </a:p>
          <a:p>
            <a:r>
              <a:rPr lang="es-PA" dirty="0" smtClean="0"/>
              <a:t>Se puede tener que                          y s = </a:t>
            </a:r>
            <a:r>
              <a:rPr lang="es-PA" dirty="0" err="1" smtClean="0"/>
              <a:t>wj</a:t>
            </a:r>
            <a:r>
              <a:rPr lang="es-PA" dirty="0" smtClean="0"/>
              <a:t>				</a:t>
            </a:r>
            <a:r>
              <a:rPr lang="es-PA" dirty="0"/>
              <a:t> </a:t>
            </a:r>
            <a:r>
              <a:rPr lang="es-PA" dirty="0" smtClean="0"/>
              <a:t>con magnitud                    y   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32" y="2160555"/>
            <a:ext cx="1727280" cy="16289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7" y="2180822"/>
            <a:ext cx="2730056" cy="79419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882" y="2975020"/>
            <a:ext cx="1476963" cy="41304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27" y="3961540"/>
            <a:ext cx="2324100" cy="5810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414" y="5199643"/>
            <a:ext cx="1618431" cy="75967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176" y="5199643"/>
            <a:ext cx="1758098" cy="75967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8969" y="5199643"/>
            <a:ext cx="1247223" cy="75967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0599" y="5239205"/>
            <a:ext cx="988301" cy="3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Tomando nota analizando lo anterior:</a:t>
            </a:r>
          </a:p>
          <a:p>
            <a:r>
              <a:rPr lang="es-PA" dirty="0" err="1" smtClean="0"/>
              <a:t>Decrementa</a:t>
            </a:r>
            <a:r>
              <a:rPr lang="es-PA" dirty="0" smtClean="0"/>
              <a:t> a -6db por octava o a -20db por década</a:t>
            </a:r>
          </a:p>
          <a:p>
            <a:r>
              <a:rPr lang="es-PA" dirty="0" smtClean="0"/>
              <a:t>Se intersecta a 0db cuando |</a:t>
            </a:r>
            <a:r>
              <a:rPr lang="es-PA" dirty="0" err="1" smtClean="0"/>
              <a:t>Vo</a:t>
            </a:r>
            <a:r>
              <a:rPr lang="es-PA" dirty="0" smtClean="0"/>
              <a:t>/Vi | = 1</a:t>
            </a:r>
          </a:p>
          <a:p>
            <a:r>
              <a:rPr lang="es-PA" dirty="0" smtClean="0"/>
              <a:t>El integrador se comporta como:</a:t>
            </a:r>
          </a:p>
          <a:p>
            <a:pPr lvl="1"/>
            <a:r>
              <a:rPr lang="es-PA" dirty="0" smtClean="0"/>
              <a:t>un filtro paso bajo</a:t>
            </a:r>
          </a:p>
          <a:p>
            <a:pPr lvl="1"/>
            <a:r>
              <a:rPr lang="es-PA" dirty="0" smtClean="0"/>
              <a:t>Frecuencia de corte de 0</a:t>
            </a:r>
          </a:p>
          <a:p>
            <a:r>
              <a:rPr lang="es-PA" dirty="0" smtClean="0"/>
              <a:t>Observar que a w=0 </a:t>
            </a:r>
            <a:r>
              <a:rPr lang="es-PA" dirty="0" err="1" smtClean="0"/>
              <a:t>Av</a:t>
            </a:r>
            <a:r>
              <a:rPr lang="es-PA" dirty="0" smtClean="0"/>
              <a:t> es infinita</a:t>
            </a:r>
          </a:p>
          <a:p>
            <a:pPr lvl="1"/>
            <a:r>
              <a:rPr lang="es-PA" dirty="0" smtClean="0"/>
              <a:t>Es decir opera en lazo abierto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20" y="1005307"/>
            <a:ext cx="4160144" cy="16255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20" y="2729569"/>
            <a:ext cx="3982474" cy="26822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732" y="3993408"/>
            <a:ext cx="1404436" cy="8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Tomando nota analizando lo anterior:</a:t>
            </a:r>
          </a:p>
          <a:p>
            <a:r>
              <a:rPr lang="es-PA" dirty="0" err="1" smtClean="0"/>
              <a:t>Decrementa</a:t>
            </a:r>
            <a:r>
              <a:rPr lang="es-PA" dirty="0" smtClean="0"/>
              <a:t> a -6db por octava o a -20db por década</a:t>
            </a:r>
          </a:p>
          <a:p>
            <a:r>
              <a:rPr lang="es-PA" dirty="0" smtClean="0"/>
              <a:t>Se intersecta a 0db cuando |</a:t>
            </a:r>
            <a:r>
              <a:rPr lang="es-PA" dirty="0" err="1" smtClean="0"/>
              <a:t>Vo</a:t>
            </a:r>
            <a:r>
              <a:rPr lang="es-PA" dirty="0" smtClean="0"/>
              <a:t>/Vi | = 1</a:t>
            </a:r>
          </a:p>
          <a:p>
            <a:r>
              <a:rPr lang="es-PA" dirty="0" smtClean="0"/>
              <a:t>El integrador se comporta como:</a:t>
            </a:r>
          </a:p>
          <a:p>
            <a:pPr lvl="1"/>
            <a:r>
              <a:rPr lang="es-PA" dirty="0" smtClean="0"/>
              <a:t>un filtro paso bajo</a:t>
            </a:r>
          </a:p>
          <a:p>
            <a:pPr lvl="1"/>
            <a:r>
              <a:rPr lang="es-PA" dirty="0" smtClean="0"/>
              <a:t>Frecuencia de corte de 0</a:t>
            </a:r>
          </a:p>
          <a:p>
            <a:r>
              <a:rPr lang="es-PA" dirty="0" smtClean="0"/>
              <a:t>Observar que a w=0 </a:t>
            </a:r>
            <a:r>
              <a:rPr lang="es-PA" dirty="0" err="1" smtClean="0"/>
              <a:t>Av</a:t>
            </a:r>
            <a:r>
              <a:rPr lang="es-PA" dirty="0" smtClean="0"/>
              <a:t> es infinita</a:t>
            </a:r>
          </a:p>
          <a:p>
            <a:pPr lvl="1"/>
            <a:r>
              <a:rPr lang="es-PA" dirty="0" smtClean="0"/>
              <a:t>Es decir opera en lazo abierto</a:t>
            </a:r>
            <a:endParaRPr lang="es-PA" dirty="0"/>
          </a:p>
          <a:p>
            <a:r>
              <a:rPr lang="es-PA" dirty="0" smtClean="0"/>
              <a:t>Para mejorar su salida se agrega un resistor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20" y="1005307"/>
            <a:ext cx="4160144" cy="16255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20" y="2729569"/>
            <a:ext cx="3982474" cy="26822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456" y="3857556"/>
            <a:ext cx="1404436" cy="8232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587" y="5615329"/>
            <a:ext cx="1676400" cy="676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1375" y="5161439"/>
            <a:ext cx="1821979" cy="15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Para un amplificador de </a:t>
            </a:r>
            <a:r>
              <a:rPr lang="es-PA" dirty="0" err="1" smtClean="0"/>
              <a:t>Millner</a:t>
            </a:r>
            <a:r>
              <a:rPr lang="es-PA" dirty="0" smtClean="0"/>
              <a:t> con señal</a:t>
            </a:r>
          </a:p>
          <a:p>
            <a:pPr lvl="1"/>
            <a:r>
              <a:rPr lang="es-PA" dirty="0" smtClean="0"/>
              <a:t>1V @ 1ms de ancho de pulso</a:t>
            </a:r>
          </a:p>
          <a:p>
            <a:pPr lvl="1"/>
            <a:r>
              <a:rPr lang="es-PA" dirty="0" smtClean="0"/>
              <a:t>R = 10k, C = 10nF</a:t>
            </a:r>
          </a:p>
          <a:p>
            <a:pPr lvl="1"/>
            <a:r>
              <a:rPr lang="es-PA" dirty="0" smtClean="0"/>
              <a:t>1Mohm de </a:t>
            </a:r>
            <a:r>
              <a:rPr lang="es-PA" dirty="0" err="1" smtClean="0"/>
              <a:t>Shunt</a:t>
            </a:r>
            <a:r>
              <a:rPr lang="es-PA" dirty="0" smtClean="0"/>
              <a:t> resistor</a:t>
            </a:r>
          </a:p>
          <a:p>
            <a:pPr lvl="1"/>
            <a:r>
              <a:rPr lang="es-PA" dirty="0" smtClean="0"/>
              <a:t>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se satura a </a:t>
            </a:r>
            <a:r>
              <a:rPr lang="es-PA" dirty="0" smtClean="0">
                <a:sym typeface="Symbol" panose="05050102010706020507" pitchFamily="18" charset="2"/>
              </a:rPr>
              <a:t></a:t>
            </a:r>
            <a:r>
              <a:rPr lang="es-PA" dirty="0" smtClean="0"/>
              <a:t>13V</a:t>
            </a:r>
          </a:p>
          <a:p>
            <a:pPr lvl="1"/>
            <a:r>
              <a:rPr lang="es-PA" dirty="0" smtClean="0"/>
              <a:t>¿Cómo será su respuesta?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748" y="898233"/>
            <a:ext cx="1676400" cy="6762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36" y="444343"/>
            <a:ext cx="1821979" cy="15840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36" y="2499193"/>
            <a:ext cx="3964612" cy="14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Para un amplificador de </a:t>
            </a:r>
            <a:r>
              <a:rPr lang="es-PA" dirty="0" err="1" smtClean="0"/>
              <a:t>Millner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Podemos calcular también su carga/descarga</a:t>
            </a:r>
          </a:p>
          <a:p>
            <a:r>
              <a:rPr lang="es-PA" dirty="0" smtClean="0"/>
              <a:t>Tau = Rf*C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62" y="1785933"/>
            <a:ext cx="2400300" cy="419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20" y="1785933"/>
            <a:ext cx="2952750" cy="609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856" y="1133406"/>
            <a:ext cx="5010150" cy="27241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66" y="3713083"/>
            <a:ext cx="3354658" cy="57944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65" y="4391248"/>
            <a:ext cx="3354659" cy="46782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184" y="3956280"/>
            <a:ext cx="4611343" cy="27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Diferenciación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Si se intercambia el capacitor de posición se tiene un integrador</a:t>
            </a:r>
            <a:endParaRPr lang="es-PA" dirty="0"/>
          </a:p>
          <a:p>
            <a:r>
              <a:rPr lang="es-PA" dirty="0" smtClean="0"/>
              <a:t>El voltaje de salida es:</a:t>
            </a:r>
          </a:p>
          <a:p>
            <a:endParaRPr lang="es-PA" dirty="0" smtClean="0"/>
          </a:p>
          <a:p>
            <a:r>
              <a:rPr lang="es-PA" dirty="0" smtClean="0"/>
              <a:t>Su función de transferencia </a:t>
            </a:r>
          </a:p>
          <a:p>
            <a:endParaRPr lang="es-PA" dirty="0"/>
          </a:p>
          <a:p>
            <a:r>
              <a:rPr lang="es-PA" dirty="0" smtClean="0"/>
              <a:t>Que cuando s = </a:t>
            </a:r>
            <a:r>
              <a:rPr lang="es-PA" dirty="0" err="1" smtClean="0"/>
              <a:t>wj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magnitud es: </a:t>
            </a:r>
          </a:p>
          <a:p>
            <a:endParaRPr lang="es-PA" dirty="0"/>
          </a:p>
          <a:p>
            <a:r>
              <a:rPr lang="es-PA" dirty="0" smtClean="0"/>
              <a:t>La fase es: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912" y="1725099"/>
            <a:ext cx="4705350" cy="17335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12" y="3625401"/>
            <a:ext cx="3817538" cy="27546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44" y="1725099"/>
            <a:ext cx="1993783" cy="7218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152" y="2663379"/>
            <a:ext cx="1323975" cy="6477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425" y="3625401"/>
            <a:ext cx="1664253" cy="68902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900" y="4628745"/>
            <a:ext cx="1564888" cy="7457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3540" y="5688834"/>
            <a:ext cx="1163427" cy="4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Aún cuando el circuito de </a:t>
            </a:r>
            <a:r>
              <a:rPr lang="es-PA" dirty="0" err="1" smtClean="0"/>
              <a:t>Op-Amp</a:t>
            </a:r>
            <a:r>
              <a:rPr lang="es-PA" dirty="0" smtClean="0"/>
              <a:t> ideal es suficiente para diseño debemos tener en cuenta las características reales de los elementos</a:t>
            </a:r>
          </a:p>
          <a:p>
            <a:r>
              <a:rPr lang="es-PA" dirty="0" smtClean="0"/>
              <a:t>Como están expuestos a alta ganancia de DC tienen los problemas comunes de DC como el voltaje de offset en DC</a:t>
            </a:r>
          </a:p>
          <a:p>
            <a:pPr lvl="1"/>
            <a:r>
              <a:rPr lang="es-PA" dirty="0" err="1" smtClean="0"/>
              <a:t>p.e</a:t>
            </a:r>
            <a:r>
              <a:rPr lang="es-PA" dirty="0" smtClean="0"/>
              <a:t>.  al conectar ambas entradas a GND la salida no es 0</a:t>
            </a:r>
          </a:p>
          <a:p>
            <a:r>
              <a:rPr lang="es-PA" dirty="0" smtClean="0"/>
              <a:t>Si tiene alta ganancia entonces estará a nivel de saturación (+VCC o –VCC)</a:t>
            </a:r>
          </a:p>
          <a:p>
            <a:r>
              <a:rPr lang="es-PA" dirty="0" smtClean="0"/>
              <a:t>Se debe aplicar un voltaje de entrada de offset (Vos) de igual magnitud y polaridad opuesta</a:t>
            </a:r>
          </a:p>
          <a:p>
            <a:r>
              <a:rPr lang="es-PA" dirty="0" smtClean="0"/>
              <a:t>El </a:t>
            </a:r>
            <a:r>
              <a:rPr lang="es-PA" dirty="0" err="1" smtClean="0"/>
              <a:t>datasheet</a:t>
            </a:r>
            <a:r>
              <a:rPr lang="es-PA" dirty="0" smtClean="0"/>
              <a:t> del </a:t>
            </a:r>
            <a:r>
              <a:rPr lang="es-PA" dirty="0" err="1" smtClean="0"/>
              <a:t>op-amp</a:t>
            </a:r>
            <a:r>
              <a:rPr lang="es-PA" dirty="0" smtClean="0"/>
              <a:t> especifica el Vos en </a:t>
            </a:r>
            <a:r>
              <a:rPr lang="es-PA" dirty="0" smtClean="0">
                <a:sym typeface="Symbol" panose="05050102010706020507" pitchFamily="18" charset="2"/>
              </a:rPr>
              <a:t>V/°C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233" y="4181228"/>
            <a:ext cx="2978105" cy="24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Utilizando el modelo del </a:t>
            </a:r>
            <a:r>
              <a:rPr lang="es-PA" dirty="0" err="1" smtClean="0"/>
              <a:t>op-amp</a:t>
            </a:r>
            <a:r>
              <a:rPr lang="es-PA" dirty="0" smtClean="0"/>
              <a:t> que se muestra si este tiene las siguientes característica</a:t>
            </a:r>
          </a:p>
          <a:p>
            <a:pPr lvl="1"/>
            <a:r>
              <a:rPr lang="es-PA" dirty="0" err="1" smtClean="0"/>
              <a:t>Vo</a:t>
            </a:r>
            <a:r>
              <a:rPr lang="es-PA" dirty="0" smtClean="0"/>
              <a:t> = v3</a:t>
            </a:r>
          </a:p>
          <a:p>
            <a:pPr lvl="1"/>
            <a:r>
              <a:rPr lang="es-PA" dirty="0" err="1" smtClean="0"/>
              <a:t>Av</a:t>
            </a:r>
            <a:r>
              <a:rPr lang="es-PA" dirty="0" smtClean="0"/>
              <a:t> = 10^4 V/V</a:t>
            </a:r>
          </a:p>
          <a:p>
            <a:pPr lvl="1"/>
            <a:r>
              <a:rPr lang="es-PA" dirty="0" smtClean="0"/>
              <a:t>V+ = 10V V- = -10V</a:t>
            </a:r>
          </a:p>
          <a:p>
            <a:pPr lvl="1"/>
            <a:r>
              <a:rPr lang="es-PA" dirty="0" smtClean="0"/>
              <a:t>Vos = 5mV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14" y="1940304"/>
            <a:ext cx="2978105" cy="24481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32" y="3350988"/>
            <a:ext cx="4581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modelo de un amplificador inversor con las entradas a tierra e imperfección de offset se muestra como sigue: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salida puede ser de alta magnitud, </a:t>
            </a:r>
            <a:r>
              <a:rPr lang="es-PA" dirty="0" err="1" smtClean="0"/>
              <a:t>p.e</a:t>
            </a:r>
            <a:r>
              <a:rPr lang="es-PA" dirty="0" smtClean="0"/>
              <a:t>. si es de 5mV a una ganancia de 1000 puede tener voltajes de salida de +5V o -5V en vez de 0V.</a:t>
            </a:r>
          </a:p>
          <a:p>
            <a:r>
              <a:rPr lang="es-PA" dirty="0" smtClean="0"/>
              <a:t>La señal será superpuesta a este DC y es difícil decir si este offset proviene de Vos o la señal.</a:t>
            </a:r>
            <a:endParaRPr lang="es-PA" dirty="0"/>
          </a:p>
          <a:p>
            <a:r>
              <a:rPr lang="es-PA" dirty="0" smtClean="0"/>
              <a:t>Para eliminar este efecto se puede tener desacoplado en DC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72" y="1720537"/>
            <a:ext cx="1982616" cy="8133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15" y="1720537"/>
            <a:ext cx="3046311" cy="18984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921" y="4908083"/>
            <a:ext cx="2781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modelo de un amplificador inversor con las entradas a tierra e imperfección de offset se muestra como sigue: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salida puede ser de alta magnitud, </a:t>
            </a:r>
            <a:r>
              <a:rPr lang="es-PA" dirty="0" err="1" smtClean="0"/>
              <a:t>p.e</a:t>
            </a:r>
            <a:r>
              <a:rPr lang="es-PA" dirty="0" smtClean="0"/>
              <a:t>. si es de 5mV a una ganancia de 1000 puede tener voltajes de salida de +5V o -5V en vez de 0V.</a:t>
            </a:r>
          </a:p>
          <a:p>
            <a:r>
              <a:rPr lang="es-PA" dirty="0" smtClean="0"/>
              <a:t>La señal será superpuesta a este DC y es difícil decir si este offset proviene de Vos o la señal.</a:t>
            </a:r>
            <a:endParaRPr lang="es-PA" dirty="0"/>
          </a:p>
          <a:p>
            <a:r>
              <a:rPr lang="es-PA" dirty="0" smtClean="0"/>
              <a:t>Para eliminar este efecto se puede tener acoplado </a:t>
            </a:r>
            <a:r>
              <a:rPr lang="es-PA" dirty="0" err="1" smtClean="0"/>
              <a:t>capacit</a:t>
            </a:r>
            <a:r>
              <a:rPr lang="es-PA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72" y="1720537"/>
            <a:ext cx="1982616" cy="8133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15" y="1720537"/>
            <a:ext cx="3046311" cy="18984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921" y="4908083"/>
            <a:ext cx="2781300" cy="1857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707" y="1720537"/>
            <a:ext cx="2198514" cy="19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12030</TotalTime>
  <Words>10161</Words>
  <Application>Microsoft Office PowerPoint</Application>
  <PresentationFormat>Panorámica</PresentationFormat>
  <Paragraphs>1417</Paragraphs>
  <Slides>157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157</vt:i4>
      </vt:variant>
    </vt:vector>
  </HeadingPairs>
  <TitlesOfParts>
    <vt:vector size="162" baseType="lpstr">
      <vt:lpstr>Arial</vt:lpstr>
      <vt:lpstr>Century Gothic</vt:lpstr>
      <vt:lpstr>Symbol</vt:lpstr>
      <vt:lpstr>Wingdings 3</vt:lpstr>
      <vt:lpstr>Ion</vt:lpstr>
      <vt:lpstr>ELECTRONICA II</vt:lpstr>
      <vt:lpstr>Formato del Curso</vt:lpstr>
      <vt:lpstr>Reglas del Curso</vt:lpstr>
      <vt:lpstr>Reglas del Curso</vt:lpstr>
      <vt:lpstr>Reglas del Curso</vt:lpstr>
      <vt:lpstr>Reglas del Curso</vt:lpstr>
      <vt:lpstr>Temario a Desarrollar</vt:lpstr>
      <vt:lpstr>Objetivos</vt:lpstr>
      <vt:lpstr>Proyecto Final – Representación de Un Sistema basado en el curso</vt:lpstr>
      <vt:lpstr>Herramientas de Productividad</vt:lpstr>
      <vt:lpstr>Tarjetas propuestas para el Curso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 - Resumen</vt:lpstr>
      <vt:lpstr>Amplificador Operacional</vt:lpstr>
      <vt:lpstr>Amplificador Operacional – Modelo 1</vt:lpstr>
      <vt:lpstr>Amplificador Operacional – Modelo 2</vt:lpstr>
      <vt:lpstr>Amplificador Operacional – Modelo 2</vt:lpstr>
      <vt:lpstr>Amplificador Operacional - Resumen</vt:lpstr>
      <vt:lpstr>Amplificador Operacional</vt:lpstr>
      <vt:lpstr>Amplificador Operacional – Disponibilidad Comercial</vt:lpstr>
      <vt:lpstr>Amplificador Operacional – Disponibilidad Comercial</vt:lpstr>
      <vt:lpstr>Amplificador Operacional – Disponibilidad Comercial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Comparadores</vt:lpstr>
      <vt:lpstr>Amplificador Operacional – Comparadores</vt:lpstr>
      <vt:lpstr>Amplificador Operacional – Comparadores</vt:lpstr>
      <vt:lpstr>Amplificador Operacional–Efectos no ideales</vt:lpstr>
      <vt:lpstr>Amplificador Operacional–Efectos no ideales</vt:lpstr>
      <vt:lpstr>Amplificador Operacional–Efectos no ideales</vt:lpstr>
      <vt:lpstr>Amplificador Operacional–Efectos no ideales</vt:lpstr>
      <vt:lpstr>Amplificador Operacional–Efectos no ideales</vt:lpstr>
      <vt:lpstr>Presentación de PowerPoint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Op-Amp De Instrumentación</vt:lpstr>
      <vt:lpstr>Op-Amp De Instrumentación</vt:lpstr>
      <vt:lpstr>Op-Amp De Instrumentación</vt:lpstr>
      <vt:lpstr>Op-Amp De Instrumentación</vt:lpstr>
      <vt:lpstr>Op-Amp De Instrumentación</vt:lpstr>
      <vt:lpstr>Op-Amp De Instrumentación</vt:lpstr>
      <vt:lpstr>Op-Amp De Integración y Diferenciación 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Diferenciación</vt:lpstr>
      <vt:lpstr>Imperfecciones DC de Op-Amps</vt:lpstr>
      <vt:lpstr>Imperfecciones DC de Op-Amps</vt:lpstr>
      <vt:lpstr>Imperfecciones DC de Op-Amps</vt:lpstr>
      <vt:lpstr>Imperfecciones DC de Op-Amps</vt:lpstr>
      <vt:lpstr>Imperfecciones DC de Op-Amps</vt:lpstr>
      <vt:lpstr>Imperfecciones DC de Op-Amps</vt:lpstr>
      <vt:lpstr>Imperfecciones DC de Op-Amps</vt:lpstr>
      <vt:lpstr>Presentación de PowerPoint</vt:lpstr>
      <vt:lpstr>Efectos de Ganancia de Lazo Abierto Finita y Ancho de Banda en el desempeño del circuito</vt:lpstr>
      <vt:lpstr>Efectos de Ganancia de Lazo Abierto Finita y Ancho de Banda en el desempeño del circuito</vt:lpstr>
      <vt:lpstr>Efectos de Ganancia de Lazo Abierto Finita y Ancho de Banda en el desempeño del circuito</vt:lpstr>
      <vt:lpstr>Efectos de Ganancia de Lazo Abierto Finita y Ancho de Banda en el desempeño del circuito</vt:lpstr>
      <vt:lpstr>Respuesta en Frecuencia de Amplificadores de Lazo Cerrado</vt:lpstr>
      <vt:lpstr>Respuesta en Frecuencia de Amplificadores de Lazo Cerrado</vt:lpstr>
      <vt:lpstr>Respuesta en Frecuencia de Amplificadores de Lazo Cerrado</vt:lpstr>
      <vt:lpstr>Respuesta en Frecuencia de Amplificadores de Lazo Cerrado</vt:lpstr>
      <vt:lpstr>Respuesta en Frecuencia de Amplificadores de Lazo Cerrado</vt:lpstr>
      <vt:lpstr>Operación de Op-Amps a larga señal</vt:lpstr>
      <vt:lpstr>Operación de Op-Amps a larga señal</vt:lpstr>
      <vt:lpstr>Operación de Op-Amps a larga señal</vt:lpstr>
      <vt:lpstr>Slew Rate</vt:lpstr>
      <vt:lpstr>Slew Rate</vt:lpstr>
      <vt:lpstr>Slew Rate</vt:lpstr>
      <vt:lpstr>Ancho de Banda de Potencia Máxima</vt:lpstr>
      <vt:lpstr>Ancho de Banda de Potencia Máxima</vt:lpstr>
      <vt:lpstr>Ancho de Banda de Potencia Máxima</vt:lpstr>
      <vt:lpstr>Presentación de PowerPoint</vt:lpstr>
      <vt:lpstr>Respuesta en Frecuencia – Lazo Abierto</vt:lpstr>
      <vt:lpstr>Respuesta en Frecuencia – Lazo Abierto</vt:lpstr>
      <vt:lpstr>Respuesta en Frecuencia – Lazo Abierto</vt:lpstr>
      <vt:lpstr>Respuesta en Frecuencia – Lazo Abierto</vt:lpstr>
      <vt:lpstr>Respuesta en Frecuencia – Representación Gráfica Ganancia T</vt:lpstr>
      <vt:lpstr>Respuesta en Frecuencia – Modelo de Polo Dominante</vt:lpstr>
      <vt:lpstr>Respuesta en Frecuencia – Respuesta a Lazo Cerrado</vt:lpstr>
      <vt:lpstr>Respuesta en Frecuencia – Respuesta a Lazo Cerrado – Amplificador no inversor</vt:lpstr>
      <vt:lpstr>Respuesta en Frecuencia – Respuesta a Lazo Cerrado – Amplificador no inversor</vt:lpstr>
      <vt:lpstr>Respuesta en Frecuencia – Consecuencias de la ganancia de ancho de banda</vt:lpstr>
      <vt:lpstr>Respuesta en Frecuencia – Consecuencias de la ganancia de ancho de banda</vt:lpstr>
      <vt:lpstr>Respuesta en Frecuencia – Amplificador Inversor</vt:lpstr>
      <vt:lpstr>Respuesta en Frecuencia – Impedancias de Entrada y Salida</vt:lpstr>
      <vt:lpstr>Respuesta en Frecuencia – Impedancias de Entrada y Salida</vt:lpstr>
      <vt:lpstr>Respuesta en Frecuencia – Impedancias de Entrada y Salida</vt:lpstr>
      <vt:lpstr>Respuesta en Frecuencia – Impedancias de Entrada y Salida</vt:lpstr>
      <vt:lpstr>Respuesta en Frecuencia – Impedancias de Entrada y Salida</vt:lpstr>
      <vt:lpstr>Respuesta en Frecuencia – Respuesta Transitoria</vt:lpstr>
      <vt:lpstr>Respuesta en Frecuencia – Respuesta Transitoria</vt:lpstr>
      <vt:lpstr>Respuesta en Frecuencia – Respuesta Transitoria</vt:lpstr>
      <vt:lpstr>Respuesta en Frecuencia – Respuesta Transitoria</vt:lpstr>
      <vt:lpstr>Respuesta en Frecuencia – Respuesta Transitoria</vt:lpstr>
      <vt:lpstr>Respuesta en Frecuencia – Respuesta Transitoria</vt:lpstr>
      <vt:lpstr>Respuesta en Frecuencia – Respuesta Transitoria</vt:lpstr>
      <vt:lpstr>Respuesta en Frecuencia – Respuesta Transitoria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Respuesta en Frecuencia – Efectos de GBP a Circuitos Integradores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Rangel Isaías Alvarado Walles</cp:lastModifiedBy>
  <cp:revision>653</cp:revision>
  <cp:lastPrinted>2019-02-19T17:02:12Z</cp:lastPrinted>
  <dcterms:created xsi:type="dcterms:W3CDTF">2018-02-28T08:20:25Z</dcterms:created>
  <dcterms:modified xsi:type="dcterms:W3CDTF">2020-03-02T21:46:51Z</dcterms:modified>
</cp:coreProperties>
</file>