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56" r:id="rId2"/>
    <p:sldId id="565" r:id="rId3"/>
    <p:sldId id="327" r:id="rId4"/>
    <p:sldId id="329" r:id="rId5"/>
    <p:sldId id="330" r:id="rId6"/>
    <p:sldId id="328" r:id="rId7"/>
    <p:sldId id="257" r:id="rId8"/>
    <p:sldId id="258" r:id="rId9"/>
    <p:sldId id="331" r:id="rId10"/>
    <p:sldId id="585" r:id="rId11"/>
    <p:sldId id="469" r:id="rId12"/>
    <p:sldId id="566" r:id="rId13"/>
    <p:sldId id="588" r:id="rId14"/>
    <p:sldId id="589" r:id="rId15"/>
    <p:sldId id="590" r:id="rId16"/>
    <p:sldId id="591" r:id="rId17"/>
    <p:sldId id="592" r:id="rId18"/>
    <p:sldId id="593" r:id="rId19"/>
    <p:sldId id="594" r:id="rId20"/>
    <p:sldId id="595" r:id="rId21"/>
    <p:sldId id="596" r:id="rId22"/>
    <p:sldId id="597" r:id="rId23"/>
    <p:sldId id="598" r:id="rId24"/>
    <p:sldId id="599" r:id="rId25"/>
    <p:sldId id="600" r:id="rId26"/>
    <p:sldId id="601" r:id="rId27"/>
    <p:sldId id="602" r:id="rId28"/>
    <p:sldId id="603" r:id="rId29"/>
    <p:sldId id="604" r:id="rId30"/>
    <p:sldId id="605" r:id="rId31"/>
    <p:sldId id="606" r:id="rId32"/>
    <p:sldId id="607" r:id="rId33"/>
    <p:sldId id="608" r:id="rId34"/>
    <p:sldId id="609" r:id="rId35"/>
    <p:sldId id="610" r:id="rId36"/>
    <p:sldId id="611" r:id="rId37"/>
    <p:sldId id="612" r:id="rId38"/>
    <p:sldId id="613" r:id="rId39"/>
    <p:sldId id="614" r:id="rId40"/>
    <p:sldId id="615" r:id="rId41"/>
    <p:sldId id="616" r:id="rId42"/>
    <p:sldId id="617" r:id="rId43"/>
    <p:sldId id="618" r:id="rId44"/>
    <p:sldId id="619" r:id="rId45"/>
    <p:sldId id="620" r:id="rId46"/>
    <p:sldId id="621" r:id="rId47"/>
    <p:sldId id="622" r:id="rId48"/>
    <p:sldId id="623" r:id="rId49"/>
    <p:sldId id="624" r:id="rId50"/>
    <p:sldId id="625" r:id="rId51"/>
    <p:sldId id="626" r:id="rId52"/>
    <p:sldId id="468" r:id="rId53"/>
    <p:sldId id="637" r:id="rId54"/>
    <p:sldId id="639" r:id="rId55"/>
    <p:sldId id="577" r:id="rId56"/>
    <p:sldId id="635" r:id="rId57"/>
    <p:sldId id="636" r:id="rId58"/>
    <p:sldId id="640" r:id="rId59"/>
    <p:sldId id="641" r:id="rId60"/>
    <p:sldId id="642" r:id="rId61"/>
    <p:sldId id="643" r:id="rId62"/>
    <p:sldId id="644" r:id="rId63"/>
    <p:sldId id="645" r:id="rId64"/>
    <p:sldId id="646" r:id="rId65"/>
    <p:sldId id="647" r:id="rId66"/>
    <p:sldId id="648" r:id="rId67"/>
    <p:sldId id="649" r:id="rId68"/>
    <p:sldId id="650" r:id="rId69"/>
    <p:sldId id="651" r:id="rId70"/>
    <p:sldId id="652" r:id="rId71"/>
    <p:sldId id="653" r:id="rId72"/>
    <p:sldId id="654" r:id="rId73"/>
    <p:sldId id="655" r:id="rId74"/>
    <p:sldId id="578" r:id="rId75"/>
    <p:sldId id="580" r:id="rId76"/>
    <p:sldId id="581" r:id="rId77"/>
    <p:sldId id="582" r:id="rId78"/>
    <p:sldId id="628" r:id="rId79"/>
    <p:sldId id="629" r:id="rId80"/>
    <p:sldId id="630" r:id="rId81"/>
    <p:sldId id="632" r:id="rId82"/>
    <p:sldId id="631" r:id="rId83"/>
    <p:sldId id="633" r:id="rId84"/>
    <p:sldId id="634" r:id="rId85"/>
    <p:sldId id="627" r:id="rId8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g. Portillo" initials="IP" lastIdx="1" clrIdx="0">
    <p:extLst>
      <p:ext uri="{19B8F6BF-5375-455C-9EA6-DF929625EA0E}">
        <p15:presenceInfo xmlns:p15="http://schemas.microsoft.com/office/powerpoint/2012/main" userId="Ing. Portill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9" autoAdjust="0"/>
    <p:restoredTop sz="94660"/>
  </p:normalViewPr>
  <p:slideViewPr>
    <p:cSldViewPr snapToGrid="0">
      <p:cViewPr varScale="1">
        <p:scale>
          <a:sx n="74" d="100"/>
          <a:sy n="74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2EF3-3C4F-43EE-ACEE-D4B806740EA3}" type="datetimeFigureOut">
              <a:rPr lang="en-US" smtClean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1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2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6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113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69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4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35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16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3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8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0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4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3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4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3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2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2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786BE5-D2A3-4BF0-8B30-D7403E61B3DC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20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237509"/>
            <a:ext cx="8825658" cy="2126673"/>
          </a:xfrm>
        </p:spPr>
        <p:txBody>
          <a:bodyPr/>
          <a:lstStyle/>
          <a:p>
            <a:r>
              <a:rPr lang="en-US" sz="6600" dirty="0" smtClean="0"/>
              <a:t>ELECTRONICA II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RANGEL ALVARADO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Herramientas de Productividad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2342" y="1853248"/>
            <a:ext cx="8402585" cy="4425154"/>
          </a:xfrm>
        </p:spPr>
        <p:txBody>
          <a:bodyPr>
            <a:normAutofit/>
          </a:bodyPr>
          <a:lstStyle/>
          <a:p>
            <a:r>
              <a:rPr lang="es-PA" b="1" dirty="0" smtClean="0">
                <a:solidFill>
                  <a:schemeClr val="tx1">
                    <a:lumMod val="95000"/>
                  </a:schemeClr>
                </a:solidFill>
              </a:rPr>
              <a:t>Administración de Proyecto</a:t>
            </a:r>
          </a:p>
          <a:p>
            <a:pPr lvl="1"/>
            <a:r>
              <a:rPr lang="es-PA" b="1" dirty="0" smtClean="0">
                <a:solidFill>
                  <a:schemeClr val="tx1">
                    <a:lumMod val="95000"/>
                  </a:schemeClr>
                </a:solidFill>
              </a:rPr>
              <a:t>MS Project</a:t>
            </a:r>
          </a:p>
          <a:p>
            <a:pPr lvl="1"/>
            <a:r>
              <a:rPr lang="es-PA" dirty="0" smtClean="0">
                <a:solidFill>
                  <a:schemeClr val="tx1">
                    <a:lumMod val="95000"/>
                  </a:schemeClr>
                </a:solidFill>
              </a:rPr>
              <a:t>Jira</a:t>
            </a:r>
          </a:p>
          <a:p>
            <a:r>
              <a:rPr lang="es-PA" b="1" i="1" dirty="0" smtClean="0">
                <a:solidFill>
                  <a:schemeClr val="tx1">
                    <a:lumMod val="95000"/>
                  </a:schemeClr>
                </a:solidFill>
              </a:rPr>
              <a:t>Repositorio de Código</a:t>
            </a:r>
          </a:p>
          <a:p>
            <a:pPr lvl="1"/>
            <a:r>
              <a:rPr lang="es-PA" b="1" i="1" dirty="0" err="1" smtClean="0">
                <a:solidFill>
                  <a:schemeClr val="tx1">
                    <a:lumMod val="95000"/>
                  </a:schemeClr>
                </a:solidFill>
              </a:rPr>
              <a:t>Github</a:t>
            </a:r>
            <a:endParaRPr lang="es-PA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s-PA" dirty="0" err="1" smtClean="0">
                <a:solidFill>
                  <a:schemeClr val="tx1">
                    <a:lumMod val="95000"/>
                  </a:schemeClr>
                </a:solidFill>
              </a:rPr>
              <a:t>Gitlab</a:t>
            </a:r>
            <a:endParaRPr lang="es-PA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s-PA" dirty="0" err="1" smtClean="0">
                <a:solidFill>
                  <a:schemeClr val="tx1">
                    <a:lumMod val="95000"/>
                  </a:schemeClr>
                </a:solidFill>
              </a:rPr>
              <a:t>Bitbucket</a:t>
            </a:r>
            <a:endParaRPr lang="es-PA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s-PA" b="1" i="1" dirty="0" smtClean="0">
                <a:solidFill>
                  <a:schemeClr val="tx1">
                    <a:lumMod val="95000"/>
                  </a:schemeClr>
                </a:solidFill>
              </a:rPr>
              <a:t>Comunicación</a:t>
            </a:r>
          </a:p>
          <a:p>
            <a:pPr lvl="1"/>
            <a:r>
              <a:rPr lang="es-PA" b="1" i="1" dirty="0" err="1" smtClean="0">
                <a:solidFill>
                  <a:schemeClr val="tx1">
                    <a:lumMod val="95000"/>
                  </a:schemeClr>
                </a:solidFill>
              </a:rPr>
              <a:t>Slack</a:t>
            </a:r>
            <a:endParaRPr lang="es-PA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s-PA" dirty="0" err="1" smtClean="0">
                <a:solidFill>
                  <a:schemeClr val="tx1">
                    <a:lumMod val="95000"/>
                  </a:schemeClr>
                </a:solidFill>
              </a:rPr>
              <a:t>Telegram</a:t>
            </a:r>
            <a:endParaRPr lang="es-PA" dirty="0" smtClean="0"/>
          </a:p>
        </p:txBody>
      </p:sp>
    </p:spTree>
    <p:extLst>
      <p:ext uri="{BB962C8B-B14F-4D97-AF65-F5344CB8AC3E}">
        <p14:creationId xmlns:p14="http://schemas.microsoft.com/office/powerpoint/2010/main" val="52066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Tarjetas propuestas para el Curso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8402585" cy="4425154"/>
          </a:xfrm>
        </p:spPr>
        <p:txBody>
          <a:bodyPr>
            <a:normAutofit/>
          </a:bodyPr>
          <a:lstStyle/>
          <a:p>
            <a:r>
              <a:rPr lang="es-PA" b="1" dirty="0" smtClean="0">
                <a:solidFill>
                  <a:schemeClr val="tx1">
                    <a:lumMod val="95000"/>
                  </a:schemeClr>
                </a:solidFill>
              </a:rPr>
              <a:t>No existe tarjeta de curso</a:t>
            </a:r>
            <a:endParaRPr lang="es-PA" b="1" i="1" dirty="0" smtClean="0"/>
          </a:p>
        </p:txBody>
      </p:sp>
    </p:spTree>
    <p:extLst>
      <p:ext uri="{BB962C8B-B14F-4D97-AF65-F5344CB8AC3E}">
        <p14:creationId xmlns:p14="http://schemas.microsoft.com/office/powerpoint/2010/main" val="249000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0901611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Es el dispositivo más útil en diseño analógico</a:t>
            </a:r>
          </a:p>
          <a:p>
            <a:r>
              <a:rPr lang="es-PA" dirty="0" smtClean="0"/>
              <a:t>Usualmente utilizado en </a:t>
            </a:r>
            <a:r>
              <a:rPr lang="es-PA" i="1" dirty="0" smtClean="0"/>
              <a:t>acondicionamiento de señales</a:t>
            </a:r>
          </a:p>
          <a:p>
            <a:r>
              <a:rPr lang="es-PA" dirty="0" smtClean="0"/>
              <a:t>También para realizar </a:t>
            </a:r>
            <a:r>
              <a:rPr lang="es-PA" i="1" dirty="0" smtClean="0"/>
              <a:t>operaciones matemáticas</a:t>
            </a:r>
            <a:r>
              <a:rPr lang="es-PA" dirty="0" smtClean="0"/>
              <a:t> y </a:t>
            </a:r>
            <a:r>
              <a:rPr lang="es-PA" i="1" dirty="0" err="1" smtClean="0"/>
              <a:t>buffering</a:t>
            </a:r>
            <a:endParaRPr lang="es-PA" i="1" dirty="0" smtClean="0"/>
          </a:p>
          <a:p>
            <a:endParaRPr lang="es-PA" i="1" dirty="0"/>
          </a:p>
          <a:p>
            <a:r>
              <a:rPr lang="es-PA" dirty="0" smtClean="0"/>
              <a:t>¿Qué es </a:t>
            </a:r>
            <a:r>
              <a:rPr lang="es-PA" dirty="0" err="1" smtClean="0"/>
              <a:t>signal</a:t>
            </a:r>
            <a:r>
              <a:rPr lang="es-PA" dirty="0" smtClean="0"/>
              <a:t> </a:t>
            </a:r>
            <a:r>
              <a:rPr lang="es-PA" dirty="0" err="1" smtClean="0"/>
              <a:t>conditioning</a:t>
            </a:r>
            <a:r>
              <a:rPr lang="es-PA" dirty="0" smtClean="0"/>
              <a:t>?</a:t>
            </a:r>
          </a:p>
          <a:p>
            <a:pPr lvl="1"/>
            <a:r>
              <a:rPr lang="es-PA" dirty="0" smtClean="0"/>
              <a:t>Ajuste de nivel: la señal es imperceptible</a:t>
            </a:r>
          </a:p>
          <a:p>
            <a:pPr lvl="2"/>
            <a:r>
              <a:rPr lang="es-PA" dirty="0" smtClean="0"/>
              <a:t>Salida de </a:t>
            </a:r>
            <a:r>
              <a:rPr lang="es-PA" dirty="0" err="1" smtClean="0"/>
              <a:t>termocupla</a:t>
            </a:r>
            <a:r>
              <a:rPr lang="es-PA" dirty="0" smtClean="0"/>
              <a:t> es </a:t>
            </a:r>
            <a:r>
              <a:rPr lang="es-PA" i="1" dirty="0" smtClean="0"/>
              <a:t>amplificada</a:t>
            </a:r>
          </a:p>
          <a:p>
            <a:pPr lvl="1"/>
            <a:r>
              <a:rPr lang="es-PA" dirty="0" smtClean="0"/>
              <a:t>Reducción de Ruido: señal afectada por perturbación</a:t>
            </a:r>
          </a:p>
          <a:p>
            <a:pPr lvl="2"/>
            <a:r>
              <a:rPr lang="es-PA" dirty="0" smtClean="0"/>
              <a:t>En la Señal de radio se remueve el componente de voltaje no deseado</a:t>
            </a:r>
          </a:p>
          <a:p>
            <a:pPr lvl="1"/>
            <a:r>
              <a:rPr lang="es-PA" dirty="0" smtClean="0"/>
              <a:t>Manipulación de la señal: para transmitir información</a:t>
            </a:r>
          </a:p>
          <a:p>
            <a:pPr lvl="2"/>
            <a:r>
              <a:rPr lang="es-PA" dirty="0" smtClean="0"/>
              <a:t>Se </a:t>
            </a:r>
            <a:r>
              <a:rPr lang="es-PA" dirty="0" err="1" smtClean="0"/>
              <a:t>trasnmite</a:t>
            </a:r>
            <a:r>
              <a:rPr lang="es-PA" dirty="0" smtClean="0"/>
              <a:t> la señal senada de la </a:t>
            </a:r>
            <a:r>
              <a:rPr lang="es-PA" dirty="0" err="1" smtClean="0"/>
              <a:t>termocupla</a:t>
            </a:r>
            <a:r>
              <a:rPr lang="es-PA" dirty="0" smtClean="0"/>
              <a:t> al cambio de umbral</a:t>
            </a:r>
          </a:p>
          <a:p>
            <a:pPr lvl="1"/>
            <a:endParaRPr lang="es-PA" dirty="0" smtClean="0"/>
          </a:p>
        </p:txBody>
      </p:sp>
    </p:spTree>
    <p:extLst>
      <p:ext uri="{BB962C8B-B14F-4D97-AF65-F5344CB8AC3E}">
        <p14:creationId xmlns:p14="http://schemas.microsoft.com/office/powerpoint/2010/main" val="213860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 lnSpcReduction="10000"/>
          </a:bodyPr>
          <a:lstStyle/>
          <a:p>
            <a:r>
              <a:rPr lang="es-PA" dirty="0"/>
              <a:t>Los cursos anteriores se detallaba análisis de señal (</a:t>
            </a:r>
            <a:r>
              <a:rPr lang="es-PA" dirty="0" err="1"/>
              <a:t>bjts</a:t>
            </a:r>
            <a:r>
              <a:rPr lang="es-PA" dirty="0"/>
              <a:t>, diodos, </a:t>
            </a:r>
            <a:r>
              <a:rPr lang="es-PA" dirty="0" err="1"/>
              <a:t>etc</a:t>
            </a:r>
            <a:r>
              <a:rPr lang="es-PA" dirty="0" smtClean="0"/>
              <a:t>)</a:t>
            </a:r>
          </a:p>
          <a:p>
            <a:r>
              <a:rPr lang="es-PA" dirty="0" smtClean="0"/>
              <a:t>El uso más común es para operaciones matemáticas</a:t>
            </a:r>
          </a:p>
          <a:p>
            <a:pPr lvl="1"/>
            <a:r>
              <a:rPr lang="es-PA" dirty="0" smtClean="0"/>
              <a:t>Adición, Sustracción, Diferenciación, Integración</a:t>
            </a:r>
          </a:p>
          <a:p>
            <a:pPr lvl="1"/>
            <a:endParaRPr lang="es-PA" dirty="0"/>
          </a:p>
          <a:p>
            <a:r>
              <a:rPr lang="es-PA" dirty="0" smtClean="0"/>
              <a:t>Buffers son aisladores de secciones de un circuito eléctrico</a:t>
            </a:r>
          </a:p>
          <a:p>
            <a:pPr lvl="1"/>
            <a:r>
              <a:rPr lang="es-PA" dirty="0" smtClean="0"/>
              <a:t>Al alimentar un circuito 1 y un circuito 2 con la misma fuente puede traer factores no deseados</a:t>
            </a:r>
          </a:p>
          <a:p>
            <a:pPr lvl="1"/>
            <a:r>
              <a:rPr lang="es-PA" dirty="0" smtClean="0"/>
              <a:t>La potencia del circuito 2 puede ser mayor que la que puede suministrar la fuente</a:t>
            </a:r>
          </a:p>
          <a:p>
            <a:pPr lvl="1"/>
            <a:r>
              <a:rPr lang="es-PA" dirty="0" smtClean="0"/>
              <a:t>Podemos simplificar el problema utilizando operacionales</a:t>
            </a:r>
            <a:endParaRPr lang="es-PA" dirty="0"/>
          </a:p>
          <a:p>
            <a:pPr lvl="1"/>
            <a:endParaRPr lang="es-PA" dirty="0" smtClean="0"/>
          </a:p>
          <a:p>
            <a:r>
              <a:rPr lang="es-PA" dirty="0" err="1" smtClean="0"/>
              <a:t>Op-Amps</a:t>
            </a:r>
            <a:r>
              <a:rPr lang="es-PA" dirty="0" smtClean="0"/>
              <a:t> = Amplificador Operacional</a:t>
            </a:r>
          </a:p>
          <a:p>
            <a:pPr lvl="1"/>
            <a:r>
              <a:rPr lang="es-PA" dirty="0" smtClean="0"/>
              <a:t>Dispositivos activos, requieren polarizarse para realizar un trabajo</a:t>
            </a:r>
          </a:p>
          <a:p>
            <a:pPr lvl="1"/>
            <a:r>
              <a:rPr lang="es-PA" dirty="0" smtClean="0"/>
              <a:t>Son realizados por muchos transistores y resistores [No Nos Interesa este detalle interno]</a:t>
            </a:r>
          </a:p>
          <a:p>
            <a:pPr lvl="1"/>
            <a:r>
              <a:rPr lang="es-PA" dirty="0" smtClean="0"/>
              <a:t>Modelado como fuente de voltaje controlada</a:t>
            </a:r>
          </a:p>
        </p:txBody>
      </p:sp>
    </p:spTree>
    <p:extLst>
      <p:ext uri="{BB962C8B-B14F-4D97-AF65-F5344CB8AC3E}">
        <p14:creationId xmlns:p14="http://schemas.microsoft.com/office/powerpoint/2010/main" val="171107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Amplificador Operacional</a:t>
            </a:r>
          </a:p>
          <a:p>
            <a:pPr lvl="1"/>
            <a:r>
              <a:rPr lang="es-PA" dirty="0" smtClean="0"/>
              <a:t>3 terminales ( y 2 de polarización)</a:t>
            </a:r>
          </a:p>
          <a:p>
            <a:pPr lvl="2"/>
            <a:r>
              <a:rPr lang="es-PA" dirty="0" smtClean="0"/>
              <a:t>2 entradas</a:t>
            </a:r>
          </a:p>
          <a:p>
            <a:pPr lvl="2"/>
            <a:r>
              <a:rPr lang="es-PA" dirty="0" smtClean="0"/>
              <a:t>1 salida</a:t>
            </a:r>
          </a:p>
          <a:p>
            <a:pPr lvl="1"/>
            <a:r>
              <a:rPr lang="es-PA" dirty="0" smtClean="0"/>
              <a:t>- = Terminal Inversora</a:t>
            </a:r>
          </a:p>
          <a:p>
            <a:pPr lvl="1"/>
            <a:r>
              <a:rPr lang="es-PA" dirty="0" smtClean="0"/>
              <a:t>+ = Terminal No Inversora</a:t>
            </a:r>
          </a:p>
          <a:p>
            <a:pPr lvl="1"/>
            <a:r>
              <a:rPr lang="es-PA" dirty="0" smtClean="0"/>
              <a:t> </a:t>
            </a:r>
            <a:r>
              <a:rPr lang="es-PA" dirty="0" err="1" smtClean="0"/>
              <a:t>Vn</a:t>
            </a:r>
            <a:r>
              <a:rPr lang="es-PA" dirty="0" smtClean="0"/>
              <a:t> corresponde a In del -, </a:t>
            </a:r>
            <a:r>
              <a:rPr lang="es-PA" dirty="0" err="1" smtClean="0"/>
              <a:t>Vp</a:t>
            </a:r>
            <a:r>
              <a:rPr lang="es-PA" dirty="0" smtClean="0"/>
              <a:t> e </a:t>
            </a:r>
            <a:r>
              <a:rPr lang="es-PA" dirty="0" err="1" smtClean="0"/>
              <a:t>Ip</a:t>
            </a:r>
            <a:r>
              <a:rPr lang="es-PA" dirty="0" smtClean="0"/>
              <a:t> corresponden a la terminal +</a:t>
            </a:r>
          </a:p>
          <a:p>
            <a:pPr lvl="1"/>
            <a:r>
              <a:rPr lang="es-PA" dirty="0" err="1" smtClean="0"/>
              <a:t>Vout</a:t>
            </a:r>
            <a:r>
              <a:rPr lang="es-PA" dirty="0" smtClean="0"/>
              <a:t> e </a:t>
            </a:r>
            <a:r>
              <a:rPr lang="es-PA" dirty="0" err="1" smtClean="0"/>
              <a:t>Iout</a:t>
            </a:r>
            <a:r>
              <a:rPr lang="es-PA" dirty="0" smtClean="0"/>
              <a:t> corresponden a la salida</a:t>
            </a:r>
          </a:p>
          <a:p>
            <a:pPr lvl="1"/>
            <a:r>
              <a:rPr lang="es-PA" dirty="0" smtClean="0"/>
              <a:t>Todas las señales medidas sobre la referencia (GND)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790" y="1152983"/>
            <a:ext cx="6504267" cy="246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6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Modelo de Amplificador Operacional Ideal</a:t>
            </a:r>
          </a:p>
          <a:p>
            <a:pPr lvl="1"/>
            <a:r>
              <a:rPr lang="es-PA" dirty="0" smtClean="0"/>
              <a:t>In = </a:t>
            </a:r>
            <a:r>
              <a:rPr lang="es-PA" dirty="0" err="1" smtClean="0"/>
              <a:t>Ip</a:t>
            </a:r>
            <a:r>
              <a:rPr lang="es-PA" dirty="0" smtClean="0"/>
              <a:t> = 0.  No fluye corriente por sus terminales de entrada</a:t>
            </a:r>
          </a:p>
          <a:p>
            <a:pPr lvl="1"/>
            <a:r>
              <a:rPr lang="es-PA" dirty="0" err="1" smtClean="0"/>
              <a:t>Vn</a:t>
            </a:r>
            <a:r>
              <a:rPr lang="es-PA" dirty="0" smtClean="0"/>
              <a:t> = </a:t>
            </a:r>
            <a:r>
              <a:rPr lang="es-PA" dirty="0" err="1" smtClean="0"/>
              <a:t>Vp</a:t>
            </a:r>
            <a:r>
              <a:rPr lang="es-PA" dirty="0" smtClean="0"/>
              <a:t>.  Los voltajes de entrada son iguales cuando suficiente </a:t>
            </a:r>
            <a:r>
              <a:rPr lang="es-PA" dirty="0" err="1" smtClean="0"/>
              <a:t>feedback</a:t>
            </a:r>
            <a:r>
              <a:rPr lang="es-PA" dirty="0" smtClean="0"/>
              <a:t> negativo es impuesto</a:t>
            </a:r>
          </a:p>
          <a:p>
            <a:pPr lvl="1"/>
            <a:endParaRPr lang="es-PA" dirty="0"/>
          </a:p>
          <a:p>
            <a:pPr lvl="1"/>
            <a:r>
              <a:rPr lang="es-PA" dirty="0" err="1" smtClean="0"/>
              <a:t>Iout</a:t>
            </a:r>
            <a:r>
              <a:rPr lang="es-PA" dirty="0" smtClean="0"/>
              <a:t> no necesariamente es 0</a:t>
            </a:r>
          </a:p>
          <a:p>
            <a:pPr lvl="1"/>
            <a:r>
              <a:rPr lang="es-PA" dirty="0" smtClean="0"/>
              <a:t>Como son activos con su propia fuente pueden dar corriente de salida 0</a:t>
            </a:r>
          </a:p>
          <a:p>
            <a:pPr lvl="1"/>
            <a:r>
              <a:rPr lang="es-PA" i="1" dirty="0" smtClean="0"/>
              <a:t>Son capaces de añadir potencia a una señal</a:t>
            </a:r>
          </a:p>
          <a:p>
            <a:pPr lvl="1"/>
            <a:endParaRPr lang="es-PA" i="1" dirty="0"/>
          </a:p>
          <a:p>
            <a:pPr lvl="1"/>
            <a:r>
              <a:rPr lang="es-PA" dirty="0" smtClean="0"/>
              <a:t>El esquema completo del </a:t>
            </a:r>
            <a:r>
              <a:rPr lang="es-PA" dirty="0" err="1" smtClean="0"/>
              <a:t>Op-Amp</a:t>
            </a:r>
            <a:r>
              <a:rPr lang="es-PA" dirty="0" smtClean="0"/>
              <a:t> incluye las terminales</a:t>
            </a:r>
          </a:p>
          <a:p>
            <a:pPr lvl="2"/>
            <a:r>
              <a:rPr lang="es-PA" dirty="0" smtClean="0"/>
              <a:t>V+ y V-</a:t>
            </a:r>
            <a:endParaRPr lang="es-PA" dirty="0"/>
          </a:p>
          <a:p>
            <a:pPr lvl="2"/>
            <a:r>
              <a:rPr lang="es-PA" dirty="0" smtClean="0"/>
              <a:t>Ambos voltajes son idénticos pero sentido opuesto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182" y="4150836"/>
            <a:ext cx="39528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6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Modelo de Amplificador Operacional Ideal</a:t>
            </a:r>
          </a:p>
          <a:p>
            <a:r>
              <a:rPr lang="es-PA" dirty="0" smtClean="0"/>
              <a:t>Limitante de Voltaje de Salida</a:t>
            </a:r>
          </a:p>
          <a:p>
            <a:pPr lvl="1"/>
            <a:r>
              <a:rPr lang="es-PA" dirty="0" smtClean="0"/>
              <a:t>La salida de voltaje no puede ser mayor ni menor a su voltaje de polarización</a:t>
            </a:r>
          </a:p>
          <a:p>
            <a:pPr lvl="1"/>
            <a:r>
              <a:rPr lang="es-PA" dirty="0" smtClean="0"/>
              <a:t>V- &lt; </a:t>
            </a:r>
            <a:r>
              <a:rPr lang="es-PA" dirty="0" err="1" smtClean="0"/>
              <a:t>Vout</a:t>
            </a:r>
            <a:r>
              <a:rPr lang="es-PA" dirty="0" smtClean="0"/>
              <a:t> &lt; V+</a:t>
            </a:r>
          </a:p>
          <a:p>
            <a:pPr lvl="1"/>
            <a:r>
              <a:rPr lang="es-PA" dirty="0" smtClean="0"/>
              <a:t>Cualquier intento de superar estos voltajes saturará el voltaje de salida a </a:t>
            </a:r>
            <a:r>
              <a:rPr lang="es-PA" dirty="0" err="1" smtClean="0"/>
              <a:t>lomencionado</a:t>
            </a:r>
            <a:r>
              <a:rPr lang="es-PA" dirty="0" smtClean="0"/>
              <a:t> anteriormente</a:t>
            </a:r>
          </a:p>
          <a:p>
            <a:r>
              <a:rPr lang="es-PA" dirty="0" smtClean="0"/>
              <a:t>Limitante de Voltaje de Entrada</a:t>
            </a:r>
          </a:p>
          <a:p>
            <a:pPr lvl="1"/>
            <a:r>
              <a:rPr lang="es-PA" dirty="0" err="1" smtClean="0"/>
              <a:t>Vp</a:t>
            </a:r>
            <a:r>
              <a:rPr lang="es-PA" dirty="0" smtClean="0"/>
              <a:t> y </a:t>
            </a:r>
            <a:r>
              <a:rPr lang="es-PA" dirty="0" err="1" smtClean="0"/>
              <a:t>Vn</a:t>
            </a:r>
            <a:r>
              <a:rPr lang="es-PA" dirty="0" smtClean="0"/>
              <a:t> son limitados por la fuente de voltaje V- y V+</a:t>
            </a:r>
          </a:p>
          <a:p>
            <a:pPr lvl="1"/>
            <a:r>
              <a:rPr lang="es-PA" dirty="0" err="1" smtClean="0"/>
              <a:t>Vp</a:t>
            </a:r>
            <a:r>
              <a:rPr lang="es-PA" dirty="0" smtClean="0"/>
              <a:t> &gt; V- y </a:t>
            </a:r>
            <a:r>
              <a:rPr lang="es-PA" dirty="0" err="1" smtClean="0"/>
              <a:t>Vn</a:t>
            </a:r>
            <a:r>
              <a:rPr lang="es-PA" dirty="0" smtClean="0"/>
              <a:t> &lt; V+</a:t>
            </a:r>
          </a:p>
          <a:p>
            <a:pPr lvl="1"/>
            <a:r>
              <a:rPr lang="es-PA" dirty="0" smtClean="0"/>
              <a:t>Cualquier intento de manejar las entradas a un voltaje superior hará que el </a:t>
            </a:r>
            <a:r>
              <a:rPr lang="es-PA" dirty="0" err="1" smtClean="0"/>
              <a:t>op</a:t>
            </a:r>
            <a:r>
              <a:rPr lang="es-PA" dirty="0" smtClean="0"/>
              <a:t> </a:t>
            </a:r>
            <a:r>
              <a:rPr lang="es-PA" dirty="0" err="1" smtClean="0"/>
              <a:t>amp</a:t>
            </a:r>
            <a:r>
              <a:rPr lang="es-PA" dirty="0" smtClean="0"/>
              <a:t> no opere</a:t>
            </a:r>
          </a:p>
          <a:p>
            <a:pPr lvl="2"/>
            <a:endParaRPr lang="es-PA" dirty="0"/>
          </a:p>
          <a:p>
            <a:r>
              <a:rPr lang="es-PA" dirty="0" smtClean="0"/>
              <a:t>Las limitantes anteriores se dan basadas en que </a:t>
            </a:r>
            <a:r>
              <a:rPr lang="es-PA" u="sng" dirty="0"/>
              <a:t>t</a:t>
            </a:r>
            <a:r>
              <a:rPr lang="es-PA" u="sng" dirty="0" smtClean="0"/>
              <a:t>odas</a:t>
            </a:r>
            <a:r>
              <a:rPr lang="es-PA" dirty="0" smtClean="0"/>
              <a:t> las </a:t>
            </a:r>
            <a:r>
              <a:rPr lang="es-PA" dirty="0" err="1" smtClean="0"/>
              <a:t>entrdas</a:t>
            </a:r>
            <a:r>
              <a:rPr lang="es-PA" dirty="0" smtClean="0"/>
              <a:t>  están al mismo nivel de referencia</a:t>
            </a:r>
          </a:p>
        </p:txBody>
      </p:sp>
    </p:spTree>
    <p:extLst>
      <p:ext uri="{BB962C8B-B14F-4D97-AF65-F5344CB8AC3E}">
        <p14:creationId xmlns:p14="http://schemas.microsoft.com/office/powerpoint/2010/main" val="79653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Todos los voltaje a la misma referencia</a:t>
            </a:r>
          </a:p>
          <a:p>
            <a:r>
              <a:rPr lang="es-PA" dirty="0" smtClean="0"/>
              <a:t>Según la ley de </a:t>
            </a:r>
            <a:r>
              <a:rPr lang="es-PA" dirty="0" err="1" smtClean="0"/>
              <a:t>kirchoff</a:t>
            </a:r>
            <a:endParaRPr lang="es-PA" dirty="0" smtClean="0"/>
          </a:p>
          <a:p>
            <a:pPr lvl="1"/>
            <a:r>
              <a:rPr lang="es-PA" dirty="0" err="1" smtClean="0"/>
              <a:t>Ip</a:t>
            </a:r>
            <a:r>
              <a:rPr lang="es-PA" dirty="0" smtClean="0"/>
              <a:t> + In = I- + </a:t>
            </a:r>
            <a:r>
              <a:rPr lang="es-PA" dirty="0" err="1" smtClean="0"/>
              <a:t>Iout</a:t>
            </a:r>
            <a:r>
              <a:rPr lang="es-PA" dirty="0" smtClean="0"/>
              <a:t> + I+ = 0</a:t>
            </a:r>
          </a:p>
          <a:p>
            <a:pPr lvl="1"/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Normalmente se obvia las fuentes de polarización para su análisis, esto es:</a:t>
            </a:r>
          </a:p>
          <a:p>
            <a:r>
              <a:rPr lang="es-PA" dirty="0" err="1" smtClean="0"/>
              <a:t>Ip</a:t>
            </a:r>
            <a:r>
              <a:rPr lang="es-PA" dirty="0" smtClean="0"/>
              <a:t> + In = </a:t>
            </a:r>
            <a:r>
              <a:rPr lang="es-PA" dirty="0" err="1" smtClean="0"/>
              <a:t>Iout</a:t>
            </a:r>
            <a:r>
              <a:rPr lang="es-PA" dirty="0" smtClean="0"/>
              <a:t> = 0</a:t>
            </a:r>
          </a:p>
          <a:p>
            <a:r>
              <a:rPr lang="es-PA" dirty="0" smtClean="0"/>
              <a:t>Se infiere que </a:t>
            </a:r>
            <a:r>
              <a:rPr lang="es-PA" dirty="0" err="1" smtClean="0"/>
              <a:t>Iout</a:t>
            </a:r>
            <a:r>
              <a:rPr lang="es-PA" dirty="0" smtClean="0"/>
              <a:t> = 0 [Esto no es cierto en la vida real]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405" y="1152983"/>
            <a:ext cx="4625652" cy="235221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870" y="4304276"/>
            <a:ext cx="4586287" cy="238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0056818" cy="1400530"/>
          </a:xfrm>
        </p:spPr>
        <p:txBody>
          <a:bodyPr/>
          <a:lstStyle/>
          <a:p>
            <a:r>
              <a:rPr lang="es-PA" dirty="0" smtClean="0"/>
              <a:t>Amplificador Operacional - Resumen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 fontScale="92500" lnSpcReduction="10000"/>
          </a:bodyPr>
          <a:lstStyle/>
          <a:p>
            <a:r>
              <a:rPr lang="es-PA" dirty="0" smtClean="0"/>
              <a:t>Amplificador Operacional Completo</a:t>
            </a:r>
          </a:p>
          <a:p>
            <a:pPr marL="457200" lvl="1" indent="0">
              <a:buNone/>
            </a:pPr>
            <a:endParaRPr lang="es-PA" dirty="0" smtClean="0"/>
          </a:p>
          <a:p>
            <a:pPr lvl="1"/>
            <a:endParaRPr lang="es-PA" dirty="0" smtClean="0"/>
          </a:p>
          <a:p>
            <a:r>
              <a:rPr lang="es-PA" dirty="0" smtClean="0"/>
              <a:t>El amplificador ideal sigue las reglas:</a:t>
            </a:r>
          </a:p>
          <a:p>
            <a:pPr lvl="1"/>
            <a:r>
              <a:rPr lang="es-PA" dirty="0" smtClean="0"/>
              <a:t>No fluye corriente por sus terminales</a:t>
            </a:r>
          </a:p>
          <a:p>
            <a:pPr lvl="2"/>
            <a:r>
              <a:rPr lang="es-PA" dirty="0" smtClean="0"/>
              <a:t>In = </a:t>
            </a:r>
            <a:r>
              <a:rPr lang="es-PA" dirty="0" err="1" smtClean="0"/>
              <a:t>Ip</a:t>
            </a:r>
            <a:r>
              <a:rPr lang="es-PA" dirty="0" smtClean="0"/>
              <a:t> = 0</a:t>
            </a:r>
          </a:p>
          <a:p>
            <a:pPr lvl="1"/>
            <a:r>
              <a:rPr lang="es-PA" dirty="0" smtClean="0"/>
              <a:t>El voltaje en las terminales de entrada es el mismo</a:t>
            </a:r>
          </a:p>
          <a:p>
            <a:pPr lvl="2"/>
            <a:r>
              <a:rPr lang="es-PA" dirty="0" err="1" smtClean="0"/>
              <a:t>Vn</a:t>
            </a:r>
            <a:r>
              <a:rPr lang="es-PA" dirty="0" smtClean="0"/>
              <a:t> = </a:t>
            </a:r>
            <a:r>
              <a:rPr lang="es-PA" dirty="0" err="1" smtClean="0"/>
              <a:t>Vp</a:t>
            </a:r>
            <a:endParaRPr lang="es-PA" dirty="0" smtClean="0"/>
          </a:p>
          <a:p>
            <a:pPr lvl="1"/>
            <a:r>
              <a:rPr lang="es-PA" dirty="0" smtClean="0"/>
              <a:t>El voltaje de salida está limitado a sus valores negativos y positivos de alimentación</a:t>
            </a:r>
          </a:p>
          <a:p>
            <a:pPr lvl="2"/>
            <a:r>
              <a:rPr lang="es-PA" dirty="0" smtClean="0"/>
              <a:t>V- &lt; </a:t>
            </a:r>
            <a:r>
              <a:rPr lang="es-PA" dirty="0" err="1" smtClean="0"/>
              <a:t>Vout</a:t>
            </a:r>
            <a:r>
              <a:rPr lang="es-PA" dirty="0" smtClean="0"/>
              <a:t> &lt; V+</a:t>
            </a:r>
          </a:p>
          <a:p>
            <a:pPr lvl="1"/>
            <a:r>
              <a:rPr lang="es-PA" dirty="0" smtClean="0"/>
              <a:t>El voltaje de entrada está limitado por sus valores positivos y negativos de alimentación</a:t>
            </a:r>
          </a:p>
          <a:p>
            <a:pPr lvl="2"/>
            <a:r>
              <a:rPr lang="es-PA" dirty="0" smtClean="0"/>
              <a:t>V- &lt; </a:t>
            </a:r>
            <a:r>
              <a:rPr lang="es-PA" dirty="0" err="1" smtClean="0"/>
              <a:t>Vp</a:t>
            </a:r>
            <a:r>
              <a:rPr lang="es-PA" dirty="0" smtClean="0"/>
              <a:t>, </a:t>
            </a:r>
            <a:r>
              <a:rPr lang="es-PA" dirty="0" err="1" smtClean="0"/>
              <a:t>Vn</a:t>
            </a:r>
            <a:r>
              <a:rPr lang="es-PA" dirty="0" smtClean="0"/>
              <a:t> &gt; V+</a:t>
            </a:r>
          </a:p>
          <a:p>
            <a:pPr lvl="1"/>
            <a:r>
              <a:rPr lang="es-PA" dirty="0" smtClean="0"/>
              <a:t>No necesariamente </a:t>
            </a:r>
            <a:r>
              <a:rPr lang="es-PA" dirty="0" err="1" smtClean="0"/>
              <a:t>Iout</a:t>
            </a:r>
            <a:r>
              <a:rPr lang="es-PA" dirty="0" smtClean="0"/>
              <a:t> = 0</a:t>
            </a:r>
          </a:p>
          <a:p>
            <a:r>
              <a:rPr lang="es-PA" dirty="0" smtClean="0"/>
              <a:t>Tenemos todo a la misma referencia</a:t>
            </a:r>
            <a:endParaRPr lang="es-PA" dirty="0"/>
          </a:p>
          <a:p>
            <a:endParaRPr lang="es-PA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938" y="1335097"/>
            <a:ext cx="3696555" cy="23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Ejercicio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Encontrar:</a:t>
            </a:r>
          </a:p>
          <a:p>
            <a:pPr lvl="1"/>
            <a:r>
              <a:rPr lang="es-PA" dirty="0" err="1" smtClean="0"/>
              <a:t>Is</a:t>
            </a:r>
            <a:endParaRPr lang="es-PA" dirty="0" smtClean="0"/>
          </a:p>
          <a:p>
            <a:pPr lvl="1"/>
            <a:r>
              <a:rPr lang="es-PA" dirty="0" err="1" smtClean="0"/>
              <a:t>Vp</a:t>
            </a:r>
            <a:endParaRPr lang="es-PA" dirty="0" smtClean="0"/>
          </a:p>
          <a:p>
            <a:pPr lvl="1"/>
            <a:r>
              <a:rPr lang="es-PA" dirty="0" err="1" smtClean="0"/>
              <a:t>Vn</a:t>
            </a:r>
            <a:endParaRPr lang="es-PA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738" y="1853248"/>
            <a:ext cx="6021755" cy="275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Formato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modulo a la </a:t>
            </a:r>
            <a:r>
              <a:rPr lang="en-US" dirty="0" err="1" smtClean="0"/>
              <a:t>semana</a:t>
            </a:r>
            <a:r>
              <a:rPr lang="en-US" dirty="0" smtClean="0"/>
              <a:t> que </a:t>
            </a:r>
            <a:r>
              <a:rPr lang="en-US" dirty="0" err="1" smtClean="0"/>
              <a:t>consta</a:t>
            </a:r>
            <a:r>
              <a:rPr lang="en-US" dirty="0" smtClean="0"/>
              <a:t> de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teórica</a:t>
            </a:r>
            <a:r>
              <a:rPr lang="en-US" dirty="0" smtClean="0"/>
              <a:t> y </a:t>
            </a:r>
            <a:r>
              <a:rPr lang="en-US" dirty="0" err="1" smtClean="0"/>
              <a:t>laboratorio</a:t>
            </a:r>
            <a:endParaRPr lang="en-US" dirty="0" smtClean="0"/>
          </a:p>
          <a:p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presenciales</a:t>
            </a:r>
            <a:endParaRPr lang="en-US" dirty="0" smtClean="0"/>
          </a:p>
          <a:p>
            <a:r>
              <a:rPr lang="en-US" dirty="0" err="1" smtClean="0"/>
              <a:t>Aproximadamente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asignación</a:t>
            </a:r>
            <a:r>
              <a:rPr lang="en-US" dirty="0" smtClean="0"/>
              <a:t> </a:t>
            </a:r>
            <a:r>
              <a:rPr lang="en-US" dirty="0" err="1" smtClean="0"/>
              <a:t>semanales</a:t>
            </a:r>
            <a:r>
              <a:rPr lang="en-US" dirty="0" smtClean="0"/>
              <a:t>, 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individuales</a:t>
            </a:r>
            <a:endParaRPr lang="en-US" dirty="0" smtClean="0"/>
          </a:p>
          <a:p>
            <a:pPr lvl="1"/>
            <a:r>
              <a:rPr lang="en-US" dirty="0" err="1" smtClean="0"/>
              <a:t>Tareas</a:t>
            </a:r>
            <a:endParaRPr lang="en-US" dirty="0" smtClean="0"/>
          </a:p>
          <a:p>
            <a:pPr lvl="1"/>
            <a:r>
              <a:rPr lang="en-US" dirty="0" err="1" smtClean="0"/>
              <a:t>Laboratorios</a:t>
            </a:r>
            <a:endParaRPr lang="en-US" dirty="0" smtClean="0"/>
          </a:p>
          <a:p>
            <a:pPr lvl="1"/>
            <a:r>
              <a:rPr lang="en-US" dirty="0" smtClean="0"/>
              <a:t>Quizzes</a:t>
            </a:r>
          </a:p>
          <a:p>
            <a:pPr lvl="1"/>
            <a:r>
              <a:rPr lang="en-US" dirty="0" smtClean="0"/>
              <a:t>Proyecto Final</a:t>
            </a:r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todas</a:t>
            </a:r>
            <a:r>
              <a:rPr lang="en-US" dirty="0" smtClean="0"/>
              <a:t> las </a:t>
            </a:r>
            <a:r>
              <a:rPr lang="en-US" dirty="0" err="1" smtClean="0"/>
              <a:t>anteriores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0056818" cy="1400530"/>
          </a:xfrm>
        </p:spPr>
        <p:txBody>
          <a:bodyPr/>
          <a:lstStyle/>
          <a:p>
            <a:r>
              <a:rPr lang="es-PA" dirty="0" smtClean="0"/>
              <a:t>Amplificador Operacional – Modelo 1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Opera como una amplificador diferencial </a:t>
            </a:r>
            <a:r>
              <a:rPr lang="es-PA" i="1" dirty="0" smtClean="0"/>
              <a:t>con alta </a:t>
            </a:r>
            <a:r>
              <a:rPr lang="es-PA" i="1" dirty="0" err="1" smtClean="0"/>
              <a:t>ganacia</a:t>
            </a:r>
            <a:r>
              <a:rPr lang="es-PA" i="1" dirty="0" smtClean="0"/>
              <a:t> de entrada</a:t>
            </a:r>
          </a:p>
          <a:p>
            <a:r>
              <a:rPr lang="es-PA" dirty="0" smtClean="0"/>
              <a:t>La salida del amplificador es la diferencia de voltajes de entrada multiplicada por K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La relación es: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</a:t>
            </a:r>
            <a:r>
              <a:rPr lang="es-PA" dirty="0" err="1" smtClean="0">
                <a:sym typeface="Symbol" panose="05050102010706020507" pitchFamily="18" charset="2"/>
              </a:rPr>
              <a:t>Vin</a:t>
            </a:r>
            <a:r>
              <a:rPr lang="es-PA" dirty="0" smtClean="0">
                <a:sym typeface="Symbol" panose="05050102010706020507" pitchFamily="18" charset="2"/>
              </a:rPr>
              <a:t> = diferencia de voltajes de la terminal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K = alta ganancia (comercialmente mayor a 10^6)</a:t>
            </a:r>
          </a:p>
          <a:p>
            <a:r>
              <a:rPr lang="es-PA" dirty="0" smtClean="0">
                <a:sym typeface="Symbol" panose="05050102010706020507" pitchFamily="18" charset="2"/>
              </a:rPr>
              <a:t>Como estamos limitados por las fuentes de alimentación tenemos:</a:t>
            </a:r>
          </a:p>
          <a:p>
            <a:r>
              <a:rPr lang="es-PA" dirty="0" smtClean="0">
                <a:sym typeface="Symbol" panose="05050102010706020507" pitchFamily="18" charset="2"/>
              </a:rPr>
              <a:t>Por consiguiente: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Esto hace que el voltaje de entrada sea aprox. 0 pues K es largo. </a:t>
            </a:r>
            <a:r>
              <a:rPr lang="es-PA" dirty="0" err="1" smtClean="0">
                <a:sym typeface="Symbol" panose="05050102010706020507" pitchFamily="18" charset="2"/>
              </a:rPr>
              <a:t>vin</a:t>
            </a:r>
            <a:r>
              <a:rPr lang="es-PA" dirty="0" smtClean="0">
                <a:sym typeface="Symbol" panose="05050102010706020507" pitchFamily="18" charset="2"/>
              </a:rPr>
              <a:t>  0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Es cuando </a:t>
            </a:r>
            <a:r>
              <a:rPr lang="es-PA" dirty="0" err="1" smtClean="0">
                <a:sym typeface="Symbol" panose="05050102010706020507" pitchFamily="18" charset="2"/>
              </a:rPr>
              <a:t>vp</a:t>
            </a:r>
            <a:r>
              <a:rPr lang="es-PA" dirty="0" smtClean="0">
                <a:sym typeface="Symbol" panose="05050102010706020507" pitchFamily="18" charset="2"/>
              </a:rPr>
              <a:t>  </a:t>
            </a:r>
            <a:r>
              <a:rPr lang="es-PA" dirty="0" err="1" smtClean="0">
                <a:sym typeface="Symbol" panose="05050102010706020507" pitchFamily="18" charset="2"/>
              </a:rPr>
              <a:t>vn</a:t>
            </a:r>
            <a:r>
              <a:rPr lang="es-PA" dirty="0" smtClean="0">
                <a:sym typeface="Symbol" panose="05050102010706020507" pitchFamily="18" charset="2"/>
              </a:rPr>
              <a:t>.  Que es cierto cuando V- &lt; </a:t>
            </a:r>
            <a:r>
              <a:rPr lang="es-PA" dirty="0" err="1" smtClean="0">
                <a:sym typeface="Symbol" panose="05050102010706020507" pitchFamily="18" charset="2"/>
              </a:rPr>
              <a:t>vout</a:t>
            </a:r>
            <a:r>
              <a:rPr lang="es-PA" dirty="0" smtClean="0">
                <a:sym typeface="Symbol" panose="05050102010706020507" pitchFamily="18" charset="2"/>
              </a:rPr>
              <a:t> &lt; V+</a:t>
            </a:r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 smtClean="0"/>
          </a:p>
          <a:p>
            <a:pPr marL="0" indent="0">
              <a:buNone/>
            </a:pPr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87" y="2297477"/>
            <a:ext cx="4314825" cy="8763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4" y="3512802"/>
            <a:ext cx="2219325" cy="4095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726" y="4757737"/>
            <a:ext cx="1476375" cy="3905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511" y="5048530"/>
            <a:ext cx="1428750" cy="638175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5876228" y="3244334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A" dirty="0">
                <a:sym typeface="Symbol" panose="05050102010706020507" pitchFamily="18" charset="2"/>
              </a:rPr>
              <a:t>  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50480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0056818" cy="1400530"/>
          </a:xfrm>
        </p:spPr>
        <p:txBody>
          <a:bodyPr/>
          <a:lstStyle/>
          <a:p>
            <a:r>
              <a:rPr lang="es-PA" dirty="0" smtClean="0"/>
              <a:t>Amplificador Operacional – Modelo 2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Este modelo es el de alta resistencia de entrada</a:t>
            </a:r>
          </a:p>
          <a:p>
            <a:pPr lvl="1"/>
            <a:r>
              <a:rPr lang="es-PA" dirty="0" err="1" smtClean="0"/>
              <a:t>Vp</a:t>
            </a:r>
            <a:r>
              <a:rPr lang="es-PA" dirty="0"/>
              <a:t> </a:t>
            </a:r>
            <a:r>
              <a:rPr lang="es-PA" dirty="0" smtClean="0"/>
              <a:t>– </a:t>
            </a:r>
            <a:r>
              <a:rPr lang="es-PA" dirty="0" err="1" smtClean="0"/>
              <a:t>Vn</a:t>
            </a:r>
            <a:r>
              <a:rPr lang="es-PA" dirty="0" smtClean="0"/>
              <a:t> = Rin * </a:t>
            </a:r>
            <a:r>
              <a:rPr lang="es-PA" dirty="0" err="1" smtClean="0"/>
              <a:t>Ip</a:t>
            </a:r>
            <a:endParaRPr lang="es-PA" dirty="0" smtClean="0"/>
          </a:p>
          <a:p>
            <a:pPr lvl="1"/>
            <a:r>
              <a:rPr lang="es-PA" dirty="0" err="1" smtClean="0"/>
              <a:t>Ip</a:t>
            </a:r>
            <a:r>
              <a:rPr lang="es-PA" dirty="0" smtClean="0"/>
              <a:t> = - In</a:t>
            </a:r>
          </a:p>
          <a:p>
            <a:pPr lvl="1"/>
            <a:r>
              <a:rPr lang="es-PA" dirty="0" err="1" smtClean="0"/>
              <a:t>Ip</a:t>
            </a:r>
            <a:r>
              <a:rPr lang="es-PA" dirty="0" smtClean="0"/>
              <a:t> = -In = (</a:t>
            </a:r>
            <a:r>
              <a:rPr lang="es-PA" dirty="0" err="1" smtClean="0"/>
              <a:t>Vp</a:t>
            </a:r>
            <a:r>
              <a:rPr lang="es-PA" dirty="0" smtClean="0"/>
              <a:t> – </a:t>
            </a:r>
            <a:r>
              <a:rPr lang="es-PA" dirty="0" err="1" smtClean="0"/>
              <a:t>Vn</a:t>
            </a:r>
            <a:r>
              <a:rPr lang="es-PA" dirty="0" smtClean="0"/>
              <a:t>)/Rin</a:t>
            </a:r>
          </a:p>
          <a:p>
            <a:pPr lvl="1"/>
            <a:endParaRPr lang="es-PA" dirty="0"/>
          </a:p>
          <a:p>
            <a:pPr lvl="1"/>
            <a:r>
              <a:rPr lang="es-PA" dirty="0" smtClean="0"/>
              <a:t>Según la teoría y que la resistencia de entrada del operacional es muy alta (muchos </a:t>
            </a:r>
            <a:r>
              <a:rPr lang="es-PA" dirty="0" err="1" smtClean="0"/>
              <a:t>Megaohms</a:t>
            </a:r>
            <a:r>
              <a:rPr lang="es-PA" dirty="0" smtClean="0"/>
              <a:t>), el voltaje de entrada es diminuto</a:t>
            </a:r>
          </a:p>
          <a:p>
            <a:pPr lvl="2"/>
            <a:r>
              <a:rPr lang="es-PA" dirty="0" err="1" smtClean="0"/>
              <a:t>Ip</a:t>
            </a:r>
            <a:r>
              <a:rPr lang="es-PA" dirty="0" smtClean="0"/>
              <a:t> = - In </a:t>
            </a:r>
            <a:r>
              <a:rPr lang="es-PA" dirty="0" smtClean="0">
                <a:sym typeface="Symbol" panose="05050102010706020507" pitchFamily="18" charset="2"/>
              </a:rPr>
              <a:t> 0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Los amplificadores tienen alta ganancia de entrada habitualmente, el modelo equivalente es:</a:t>
            </a:r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807" y="1335097"/>
            <a:ext cx="3999023" cy="159960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553" y="4790394"/>
            <a:ext cx="4301217" cy="172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7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0056818" cy="1400530"/>
          </a:xfrm>
        </p:spPr>
        <p:txBody>
          <a:bodyPr/>
          <a:lstStyle/>
          <a:p>
            <a:r>
              <a:rPr lang="es-PA" dirty="0" smtClean="0"/>
              <a:t>Amplificador Operacional – Modelo 2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Relación gráfica de las ecuaciones anteriores del </a:t>
            </a:r>
            <a:r>
              <a:rPr lang="es-PA" dirty="0" err="1" smtClean="0"/>
              <a:t>Op-Amp</a:t>
            </a:r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El voltaje de salida está definido por: V- &lt; </a:t>
            </a:r>
            <a:r>
              <a:rPr lang="es-PA" dirty="0" err="1" smtClean="0"/>
              <a:t>Vout</a:t>
            </a:r>
            <a:r>
              <a:rPr lang="es-PA" dirty="0" smtClean="0"/>
              <a:t> &lt; V+</a:t>
            </a:r>
          </a:p>
          <a:p>
            <a:r>
              <a:rPr lang="es-PA" dirty="0" smtClean="0"/>
              <a:t>K</a:t>
            </a:r>
            <a:r>
              <a:rPr lang="es-PA" dirty="0" smtClean="0">
                <a:sym typeface="Symbol" panose="05050102010706020507" pitchFamily="18" charset="2"/>
              </a:rPr>
              <a:t> .  Debido a que </a:t>
            </a:r>
            <a:r>
              <a:rPr lang="es-PA" dirty="0" err="1" smtClean="0">
                <a:sym typeface="Symbol" panose="05050102010706020507" pitchFamily="18" charset="2"/>
              </a:rPr>
              <a:t>vin</a:t>
            </a:r>
            <a:r>
              <a:rPr lang="es-PA" dirty="0" smtClean="0">
                <a:sym typeface="Symbol" panose="05050102010706020507" pitchFamily="18" charset="2"/>
              </a:rPr>
              <a:t> = 0 y </a:t>
            </a:r>
            <a:r>
              <a:rPr lang="es-PA" dirty="0" err="1" smtClean="0">
                <a:sym typeface="Symbol" panose="05050102010706020507" pitchFamily="18" charset="2"/>
              </a:rPr>
              <a:t>vp</a:t>
            </a:r>
            <a:r>
              <a:rPr lang="es-PA" dirty="0" smtClean="0">
                <a:sym typeface="Symbol" panose="05050102010706020507" pitchFamily="18" charset="2"/>
              </a:rPr>
              <a:t> = </a:t>
            </a:r>
            <a:r>
              <a:rPr lang="es-PA" dirty="0" err="1" smtClean="0">
                <a:sym typeface="Symbol" panose="05050102010706020507" pitchFamily="18" charset="2"/>
              </a:rPr>
              <a:t>vn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Rin .  Debido a que </a:t>
            </a:r>
            <a:r>
              <a:rPr lang="es-PA" dirty="0" err="1" smtClean="0">
                <a:sym typeface="Symbol" panose="05050102010706020507" pitchFamily="18" charset="2"/>
              </a:rPr>
              <a:t>ip</a:t>
            </a:r>
            <a:r>
              <a:rPr lang="es-PA" dirty="0" smtClean="0">
                <a:sym typeface="Symbol" panose="05050102010706020507" pitchFamily="18" charset="2"/>
              </a:rPr>
              <a:t> = -in = 0</a:t>
            </a:r>
          </a:p>
          <a:p>
            <a:r>
              <a:rPr lang="es-PA" dirty="0" err="1" smtClean="0">
                <a:sym typeface="Symbol" panose="05050102010706020507" pitchFamily="18" charset="2"/>
              </a:rPr>
              <a:t>Rout</a:t>
            </a:r>
            <a:r>
              <a:rPr lang="es-PA" dirty="0" smtClean="0">
                <a:sym typeface="Symbol" panose="05050102010706020507" pitchFamily="18" charset="2"/>
              </a:rPr>
              <a:t> = 0</a:t>
            </a:r>
            <a:endParaRPr lang="es-PA" dirty="0"/>
          </a:p>
          <a:p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8" y="1853248"/>
            <a:ext cx="4397015" cy="250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0056818" cy="1400530"/>
          </a:xfrm>
        </p:spPr>
        <p:txBody>
          <a:bodyPr/>
          <a:lstStyle/>
          <a:p>
            <a:r>
              <a:rPr lang="es-PA" dirty="0" smtClean="0"/>
              <a:t>Amplificador Operacional - Resumen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Un circuito modelado del amplificador es</a:t>
            </a:r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Para el amplificador </a:t>
            </a:r>
            <a:r>
              <a:rPr lang="es-PA" dirty="0" err="1" smtClean="0"/>
              <a:t>operacioan</a:t>
            </a:r>
            <a:r>
              <a:rPr lang="es-PA" dirty="0" smtClean="0"/>
              <a:t> ideal tenemos</a:t>
            </a:r>
          </a:p>
          <a:p>
            <a:r>
              <a:rPr lang="es-PA" dirty="0" smtClean="0"/>
              <a:t>K es infinito porque </a:t>
            </a:r>
            <a:r>
              <a:rPr lang="es-PA" dirty="0" err="1" smtClean="0"/>
              <a:t>vin</a:t>
            </a:r>
            <a:r>
              <a:rPr lang="es-PA" dirty="0" smtClean="0"/>
              <a:t> = 0 y </a:t>
            </a:r>
            <a:r>
              <a:rPr lang="es-PA" dirty="0" err="1" smtClean="0"/>
              <a:t>vp</a:t>
            </a:r>
            <a:r>
              <a:rPr lang="es-PA" dirty="0" smtClean="0"/>
              <a:t> = </a:t>
            </a:r>
            <a:r>
              <a:rPr lang="es-PA" dirty="0" err="1" smtClean="0"/>
              <a:t>vn</a:t>
            </a:r>
            <a:endParaRPr lang="es-PA" dirty="0" smtClean="0"/>
          </a:p>
          <a:p>
            <a:r>
              <a:rPr lang="es-PA" dirty="0" smtClean="0"/>
              <a:t>Rin es infinito porque </a:t>
            </a:r>
            <a:r>
              <a:rPr lang="es-PA" dirty="0" err="1" smtClean="0"/>
              <a:t>ip</a:t>
            </a:r>
            <a:r>
              <a:rPr lang="es-PA" dirty="0" smtClean="0"/>
              <a:t> = -in = 0</a:t>
            </a:r>
          </a:p>
          <a:p>
            <a:r>
              <a:rPr lang="es-PA" dirty="0" err="1" smtClean="0"/>
              <a:t>Rout</a:t>
            </a:r>
            <a:r>
              <a:rPr lang="es-PA" dirty="0" smtClean="0"/>
              <a:t> = 0.  Idealmente puede proveer infinita potencia a la salida</a:t>
            </a:r>
          </a:p>
          <a:p>
            <a:r>
              <a:rPr lang="es-PA" dirty="0" smtClean="0"/>
              <a:t>V- &lt; </a:t>
            </a:r>
            <a:r>
              <a:rPr lang="es-PA" dirty="0" err="1" smtClean="0"/>
              <a:t>vout</a:t>
            </a:r>
            <a:r>
              <a:rPr lang="es-PA" dirty="0" smtClean="0"/>
              <a:t> &lt; V+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366" y="1229360"/>
            <a:ext cx="4498010" cy="181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7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0056818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Un amplificador operacional tiene una ganancia de K = 10 000.</a:t>
            </a:r>
          </a:p>
          <a:p>
            <a:r>
              <a:rPr lang="es-PA" dirty="0" smtClean="0"/>
              <a:t>El voltaje de suministro es de V+ = 20V y V- = -10V</a:t>
            </a:r>
          </a:p>
          <a:p>
            <a:r>
              <a:rPr lang="es-PA" dirty="0" smtClean="0"/>
              <a:t>Determine el voltaje de salida si la diferencia de voltajes es (</a:t>
            </a:r>
            <a:r>
              <a:rPr lang="es-PA" dirty="0" err="1" smtClean="0"/>
              <a:t>vp</a:t>
            </a:r>
            <a:r>
              <a:rPr lang="es-PA" dirty="0" smtClean="0"/>
              <a:t> – </a:t>
            </a:r>
            <a:r>
              <a:rPr lang="es-PA" dirty="0" err="1" smtClean="0"/>
              <a:t>vn</a:t>
            </a:r>
            <a:r>
              <a:rPr lang="es-PA" dirty="0" smtClean="0"/>
              <a:t>):</a:t>
            </a:r>
          </a:p>
          <a:p>
            <a:pPr lvl="1"/>
            <a:r>
              <a:rPr lang="es-PA" dirty="0" smtClean="0"/>
              <a:t>1mV</a:t>
            </a:r>
          </a:p>
          <a:p>
            <a:pPr lvl="1"/>
            <a:r>
              <a:rPr lang="es-PA" dirty="0" smtClean="0"/>
              <a:t>2mV</a:t>
            </a:r>
          </a:p>
          <a:p>
            <a:pPr lvl="1"/>
            <a:r>
              <a:rPr lang="es-PA" dirty="0" smtClean="0"/>
              <a:t>4mV</a:t>
            </a:r>
          </a:p>
          <a:p>
            <a:pPr lvl="1"/>
            <a:r>
              <a:rPr lang="es-PA" dirty="0" smtClean="0"/>
              <a:t>-0.2mV</a:t>
            </a:r>
          </a:p>
          <a:p>
            <a:pPr lvl="1"/>
            <a:r>
              <a:rPr lang="es-PA" dirty="0" smtClean="0"/>
              <a:t>-2mV</a:t>
            </a:r>
          </a:p>
        </p:txBody>
      </p:sp>
    </p:spTree>
    <p:extLst>
      <p:ext uri="{BB962C8B-B14F-4D97-AF65-F5344CB8AC3E}">
        <p14:creationId xmlns:p14="http://schemas.microsoft.com/office/powerpoint/2010/main" val="47428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Disponibilidad Comercial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Generalmente implementados por </a:t>
            </a:r>
            <a:r>
              <a:rPr lang="es-PA" dirty="0" err="1" smtClean="0"/>
              <a:t>DIPs</a:t>
            </a:r>
            <a:endParaRPr lang="es-PA" dirty="0" smtClean="0"/>
          </a:p>
          <a:p>
            <a:r>
              <a:rPr lang="es-PA" dirty="0" smtClean="0"/>
              <a:t>El más famoso = 741</a:t>
            </a:r>
          </a:p>
          <a:p>
            <a:pPr lvl="1"/>
            <a:r>
              <a:rPr lang="es-PA" dirty="0" smtClean="0"/>
              <a:t>DIP-8</a:t>
            </a:r>
            <a:endParaRPr lang="es-PA" dirty="0"/>
          </a:p>
          <a:p>
            <a:r>
              <a:rPr lang="es-PA" dirty="0" smtClean="0"/>
              <a:t>La figura de la derecha es la vista superior</a:t>
            </a:r>
          </a:p>
          <a:p>
            <a:r>
              <a:rPr lang="es-PA" dirty="0" smtClean="0"/>
              <a:t>Orientación determinada por la muesca </a:t>
            </a:r>
          </a:p>
          <a:p>
            <a:r>
              <a:rPr lang="es-PA" dirty="0" smtClean="0"/>
              <a:t>El pin 1 a veces tiene un círculo</a:t>
            </a:r>
          </a:p>
          <a:p>
            <a:r>
              <a:rPr lang="es-PA" dirty="0" smtClean="0"/>
              <a:t>Pines inversor y no inversor, 1 y 2</a:t>
            </a:r>
          </a:p>
          <a:p>
            <a:r>
              <a:rPr lang="es-PA" dirty="0" smtClean="0"/>
              <a:t>Salida, pin 6</a:t>
            </a:r>
          </a:p>
          <a:p>
            <a:r>
              <a:rPr lang="es-PA" dirty="0" err="1" smtClean="0"/>
              <a:t>Vcc</a:t>
            </a:r>
            <a:r>
              <a:rPr lang="es-PA" dirty="0" smtClean="0"/>
              <a:t>+ y </a:t>
            </a:r>
            <a:r>
              <a:rPr lang="es-PA" dirty="0" err="1" smtClean="0"/>
              <a:t>Vcc</a:t>
            </a:r>
            <a:r>
              <a:rPr lang="es-PA" dirty="0" smtClean="0"/>
              <a:t>- son dados en la figura en los pines 4 y 7, bebe ser menores a 15V</a:t>
            </a:r>
          </a:p>
          <a:p>
            <a:r>
              <a:rPr lang="es-PA" dirty="0" smtClean="0"/>
              <a:t>No usaremos los pines Offset </a:t>
            </a:r>
            <a:r>
              <a:rPr lang="es-PA" dirty="0" err="1" smtClean="0"/>
              <a:t>Null</a:t>
            </a:r>
            <a:r>
              <a:rPr lang="es-PA" dirty="0" smtClean="0"/>
              <a:t> 1 y 2, ni NC.  Pines 1, 5 y 8</a:t>
            </a:r>
          </a:p>
          <a:p>
            <a:pPr lvl="1"/>
            <a:r>
              <a:rPr lang="es-PA" dirty="0" smtClean="0"/>
              <a:t>Offset </a:t>
            </a:r>
            <a:r>
              <a:rPr lang="es-PA" dirty="0" err="1" smtClean="0"/>
              <a:t>null</a:t>
            </a:r>
            <a:r>
              <a:rPr lang="es-PA" dirty="0" smtClean="0"/>
              <a:t> se utiliza para mejorar el desempeño del </a:t>
            </a:r>
            <a:r>
              <a:rPr lang="es-PA" dirty="0" err="1" smtClean="0"/>
              <a:t>op</a:t>
            </a:r>
            <a:r>
              <a:rPr lang="es-PA" dirty="0" smtClean="0"/>
              <a:t> </a:t>
            </a:r>
            <a:r>
              <a:rPr lang="es-PA" dirty="0" err="1" smtClean="0"/>
              <a:t>amp</a:t>
            </a:r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1502229"/>
            <a:ext cx="3390900" cy="10668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771" y="2902759"/>
            <a:ext cx="4407758" cy="210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0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Disponibilidad Comercial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Usualmente tienen esta descripción pero se recomienda ver siempre la hoja de datos</a:t>
            </a:r>
          </a:p>
          <a:p>
            <a:r>
              <a:rPr lang="es-PA" dirty="0" smtClean="0"/>
              <a:t>Algunos integrados traen más de un operacional</a:t>
            </a:r>
          </a:p>
          <a:p>
            <a:pPr lvl="1"/>
            <a:r>
              <a:rPr lang="es-PA" dirty="0" smtClean="0"/>
              <a:t>Dual </a:t>
            </a:r>
            <a:r>
              <a:rPr lang="es-PA" dirty="0" err="1" smtClean="0"/>
              <a:t>package</a:t>
            </a:r>
            <a:r>
              <a:rPr lang="es-PA" dirty="0" smtClean="0"/>
              <a:t> (dos operacionales)</a:t>
            </a:r>
          </a:p>
          <a:p>
            <a:pPr lvl="1"/>
            <a:r>
              <a:rPr lang="es-PA" dirty="0" err="1" smtClean="0"/>
              <a:t>Quad</a:t>
            </a:r>
            <a:r>
              <a:rPr lang="es-PA" dirty="0" smtClean="0"/>
              <a:t> </a:t>
            </a:r>
            <a:r>
              <a:rPr lang="es-PA" dirty="0" err="1" smtClean="0"/>
              <a:t>package</a:t>
            </a:r>
            <a:r>
              <a:rPr lang="es-PA" dirty="0" smtClean="0"/>
              <a:t> (4 operacionales)</a:t>
            </a:r>
          </a:p>
          <a:p>
            <a:r>
              <a:rPr lang="es-PA" dirty="0" smtClean="0"/>
              <a:t>La fuente del OP282 es la misma para los dos operacionales</a:t>
            </a:r>
          </a:p>
          <a:p>
            <a:r>
              <a:rPr lang="es-PA" dirty="0" smtClean="0"/>
              <a:t>VOS TRIM en el OP27 hacen la misma operación del offset </a:t>
            </a:r>
            <a:r>
              <a:rPr lang="es-PA" dirty="0" err="1" smtClean="0"/>
              <a:t>null</a:t>
            </a:r>
            <a:r>
              <a:rPr lang="es-PA" dirty="0" smtClean="0"/>
              <a:t> en el 741</a:t>
            </a:r>
          </a:p>
          <a:p>
            <a:r>
              <a:rPr lang="es-PA" dirty="0" smtClean="0"/>
              <a:t>Ejemplo OP27			Ejemplo OP282			NOTA: Siempre ver el </a:t>
            </a:r>
            <a:r>
              <a:rPr lang="es-PA" dirty="0" err="1" smtClean="0"/>
              <a:t>datashet</a:t>
            </a:r>
            <a:r>
              <a:rPr lang="es-PA" dirty="0" smtClean="0"/>
              <a:t>!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46" y="4976131"/>
            <a:ext cx="2533650" cy="15335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467" y="4968680"/>
            <a:ext cx="2509590" cy="154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0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Disponibilidad Comercial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Ir a </a:t>
            </a:r>
            <a:r>
              <a:rPr lang="es-PA" dirty="0" err="1" smtClean="0"/>
              <a:t>analog</a:t>
            </a:r>
            <a:r>
              <a:rPr lang="es-PA" dirty="0" smtClean="0"/>
              <a:t> </a:t>
            </a:r>
            <a:r>
              <a:rPr lang="es-PA" dirty="0" err="1" smtClean="0"/>
              <a:t>devices</a:t>
            </a:r>
            <a:endParaRPr lang="es-PA" dirty="0" smtClean="0"/>
          </a:p>
          <a:p>
            <a:r>
              <a:rPr lang="es-PA" dirty="0" smtClean="0"/>
              <a:t>Buscar el OP482</a:t>
            </a:r>
          </a:p>
          <a:p>
            <a:r>
              <a:rPr lang="es-PA" dirty="0" smtClean="0"/>
              <a:t>Comparar este OP482 con el UA741</a:t>
            </a:r>
          </a:p>
          <a:p>
            <a:r>
              <a:rPr lang="es-PA" dirty="0" smtClean="0"/>
              <a:t>Sin ver más allá de los nombres del </a:t>
            </a:r>
            <a:r>
              <a:rPr lang="es-PA" dirty="0" err="1" smtClean="0"/>
              <a:t>pinout</a:t>
            </a:r>
            <a:r>
              <a:rPr lang="es-PA" dirty="0" smtClean="0"/>
              <a:t> interprete para que es cada pin</a:t>
            </a:r>
          </a:p>
        </p:txBody>
      </p:sp>
    </p:spTree>
    <p:extLst>
      <p:ext uri="{BB962C8B-B14F-4D97-AF65-F5344CB8AC3E}">
        <p14:creationId xmlns:p14="http://schemas.microsoft.com/office/powerpoint/2010/main" val="4911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Pueden usarse como circuitos lineales o no </a:t>
            </a:r>
            <a:r>
              <a:rPr lang="es-PA" dirty="0" err="1" smtClean="0"/>
              <a:t>lienales</a:t>
            </a:r>
            <a:endParaRPr lang="es-PA" dirty="0" smtClean="0"/>
          </a:p>
          <a:p>
            <a:r>
              <a:rPr lang="es-PA" dirty="0" smtClean="0"/>
              <a:t>Cuando son no lineales la salida es manejada por la fuente de poder</a:t>
            </a:r>
          </a:p>
          <a:p>
            <a:pPr lvl="1"/>
            <a:r>
              <a:rPr lang="es-PA" dirty="0" smtClean="0"/>
              <a:t>No cambia cuando la entrada cambia</a:t>
            </a:r>
          </a:p>
          <a:p>
            <a:pPr lvl="1"/>
            <a:r>
              <a:rPr lang="es-PA" dirty="0" smtClean="0"/>
              <a:t>La salida es saturada</a:t>
            </a:r>
          </a:p>
          <a:p>
            <a:r>
              <a:rPr lang="es-PA" dirty="0" smtClean="0"/>
              <a:t>Cuando son lineales la fuente es mantenida y la salida cambia a partir de la entrada</a:t>
            </a:r>
          </a:p>
          <a:p>
            <a:r>
              <a:rPr lang="es-PA" dirty="0" smtClean="0"/>
              <a:t>Todos los siguientes casos son lineales</a:t>
            </a:r>
          </a:p>
          <a:p>
            <a:r>
              <a:rPr lang="es-PA" dirty="0" smtClean="0"/>
              <a:t>Generalmente dan retroalimentación negativa</a:t>
            </a:r>
          </a:p>
          <a:p>
            <a:r>
              <a:rPr lang="es-PA" dirty="0" smtClean="0"/>
              <a:t>La salida y la entrada están interconectadas a la </a:t>
            </a:r>
            <a:r>
              <a:rPr lang="es-PA" i="1" dirty="0" smtClean="0"/>
              <a:t>terminal inversora</a:t>
            </a:r>
          </a:p>
          <a:p>
            <a:r>
              <a:rPr lang="es-PA" dirty="0" smtClean="0"/>
              <a:t>La ganancia negativa hace que el circuito sea poco sensitivo a la ganancia del </a:t>
            </a:r>
            <a:r>
              <a:rPr lang="es-PA" dirty="0" err="1" smtClean="0"/>
              <a:t>op-amp</a:t>
            </a:r>
            <a:endParaRPr lang="es-PA" dirty="0" smtClean="0"/>
          </a:p>
          <a:p>
            <a:r>
              <a:rPr lang="es-PA" dirty="0" smtClean="0"/>
              <a:t>Reduce la capacidad de saturación a la salida</a:t>
            </a:r>
          </a:p>
          <a:p>
            <a:r>
              <a:rPr lang="es-PA" dirty="0" smtClean="0"/>
              <a:t>Las deducciones se realizan por medio de análisis nodal</a:t>
            </a:r>
          </a:p>
          <a:p>
            <a:endParaRPr lang="es-PA" i="1" dirty="0" smtClean="0"/>
          </a:p>
        </p:txBody>
      </p:sp>
    </p:spTree>
    <p:extLst>
      <p:ext uri="{BB962C8B-B14F-4D97-AF65-F5344CB8AC3E}">
        <p14:creationId xmlns:p14="http://schemas.microsoft.com/office/powerpoint/2010/main" val="393681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Para el análisis asumimos:</a:t>
            </a:r>
          </a:p>
          <a:p>
            <a:r>
              <a:rPr lang="es-PA" dirty="0" smtClean="0"/>
              <a:t>Los voltajes en la entrada son iguales; las corrientes en la terminal de entrada son cero</a:t>
            </a:r>
          </a:p>
          <a:p>
            <a:r>
              <a:rPr lang="es-PA" u="sng" dirty="0" smtClean="0"/>
              <a:t>Las terminales de entrada se tratan como dos nodos aparte al mismo potencial</a:t>
            </a:r>
          </a:p>
          <a:p>
            <a:r>
              <a:rPr lang="es-PA" dirty="0" smtClean="0"/>
              <a:t>Aplicamos la regla de </a:t>
            </a:r>
            <a:r>
              <a:rPr lang="es-PA" dirty="0" err="1" smtClean="0"/>
              <a:t>kirchov</a:t>
            </a:r>
            <a:r>
              <a:rPr lang="es-PA" dirty="0" smtClean="0"/>
              <a:t> de corriente en la terminal luego</a:t>
            </a:r>
          </a:p>
          <a:p>
            <a:pPr lvl="1"/>
            <a:r>
              <a:rPr lang="es-PA" dirty="0" smtClean="0"/>
              <a:t>No necesariamente productivo</a:t>
            </a:r>
          </a:p>
          <a:p>
            <a:pPr lvl="1"/>
            <a:r>
              <a:rPr lang="es-PA" dirty="0" smtClean="0"/>
              <a:t>Produce una ecuación más en la salida (</a:t>
            </a:r>
            <a:r>
              <a:rPr lang="es-PA" u="sng" dirty="0" smtClean="0"/>
              <a:t>introduce un elemento más desconocido</a:t>
            </a:r>
            <a:r>
              <a:rPr lang="es-PA" dirty="0" smtClean="0"/>
              <a:t>)</a:t>
            </a:r>
          </a:p>
          <a:p>
            <a:r>
              <a:rPr lang="es-PA" dirty="0" smtClean="0"/>
              <a:t>El voltaje de salida está entre el rango de los voltajes de la fuente</a:t>
            </a:r>
          </a:p>
          <a:p>
            <a:r>
              <a:rPr lang="es-PA" dirty="0" smtClean="0"/>
              <a:t>De lo contrario no se comportará linealmente</a:t>
            </a:r>
          </a:p>
          <a:p>
            <a:endParaRPr lang="es-PA" dirty="0"/>
          </a:p>
          <a:p>
            <a:r>
              <a:rPr lang="es-PA" dirty="0" smtClean="0"/>
              <a:t>Objetivo final:  Determinar el voltaje de salida dado al rango de la fuente, que siempre está relacionado al voltaje de entrada</a:t>
            </a:r>
          </a:p>
          <a:p>
            <a:pPr lvl="1"/>
            <a:endParaRPr lang="es-PA" dirty="0" smtClean="0"/>
          </a:p>
          <a:p>
            <a:endParaRPr lang="es-PA" i="1" dirty="0" smtClean="0"/>
          </a:p>
        </p:txBody>
      </p:sp>
    </p:spTree>
    <p:extLst>
      <p:ext uri="{BB962C8B-B14F-4D97-AF65-F5344CB8AC3E}">
        <p14:creationId xmlns:p14="http://schemas.microsoft.com/office/powerpoint/2010/main" val="29611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Reglas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803" y="1309575"/>
            <a:ext cx="11088688" cy="5344237"/>
          </a:xfrm>
        </p:spPr>
        <p:txBody>
          <a:bodyPr>
            <a:normAutofit/>
          </a:bodyPr>
          <a:lstStyle/>
          <a:p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quizzes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plataforma</a:t>
            </a:r>
            <a:r>
              <a:rPr lang="en-US" dirty="0" smtClean="0"/>
              <a:t> </a:t>
            </a:r>
            <a:r>
              <a:rPr lang="en-US" dirty="0" err="1" smtClean="0"/>
              <a:t>moodle</a:t>
            </a:r>
            <a:endParaRPr lang="en-US" dirty="0" smtClean="0"/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avisará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se </a:t>
            </a:r>
            <a:r>
              <a:rPr lang="en-US" dirty="0" err="1" smtClean="0"/>
              <a:t>realizará</a:t>
            </a:r>
            <a:r>
              <a:rPr lang="en-US" dirty="0" smtClean="0"/>
              <a:t> el quiz el </a:t>
            </a:r>
            <a:r>
              <a:rPr lang="en-US" dirty="0" err="1" smtClean="0"/>
              <a:t>día</a:t>
            </a:r>
            <a:r>
              <a:rPr lang="en-US" dirty="0" smtClean="0"/>
              <a:t> de </a:t>
            </a:r>
            <a:r>
              <a:rPr lang="en-US" dirty="0" err="1" smtClean="0"/>
              <a:t>clases</a:t>
            </a:r>
            <a:r>
              <a:rPr lang="en-US" dirty="0" smtClean="0"/>
              <a:t>.  Sin embargo </a:t>
            </a:r>
            <a:r>
              <a:rPr lang="en-US" dirty="0" err="1" smtClean="0"/>
              <a:t>esto</a:t>
            </a:r>
            <a:r>
              <a:rPr lang="en-US" dirty="0" smtClean="0"/>
              <a:t> no </a:t>
            </a:r>
            <a:r>
              <a:rPr lang="en-US" dirty="0" err="1" smtClean="0"/>
              <a:t>significa</a:t>
            </a:r>
            <a:r>
              <a:rPr lang="en-US" dirty="0" smtClean="0"/>
              <a:t> que no </a:t>
            </a:r>
            <a:r>
              <a:rPr lang="en-US" dirty="0" err="1" smtClean="0"/>
              <a:t>deban</a:t>
            </a:r>
            <a:r>
              <a:rPr lang="en-US" dirty="0" smtClean="0"/>
              <a:t> </a:t>
            </a:r>
            <a:r>
              <a:rPr lang="en-US" dirty="0" err="1" smtClean="0"/>
              <a:t>revisar</a:t>
            </a:r>
            <a:r>
              <a:rPr lang="en-US" dirty="0" smtClean="0"/>
              <a:t> la </a:t>
            </a:r>
            <a:r>
              <a:rPr lang="en-US" dirty="0" err="1" smtClean="0"/>
              <a:t>plataforma</a:t>
            </a:r>
            <a:r>
              <a:rPr lang="en-US" dirty="0" smtClean="0"/>
              <a:t> Moodle </a:t>
            </a:r>
            <a:r>
              <a:rPr lang="en-US" dirty="0" err="1" smtClean="0"/>
              <a:t>siempre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Quiz no </a:t>
            </a:r>
            <a:r>
              <a:rPr lang="en-US" dirty="0" err="1" smtClean="0"/>
              <a:t>realizado</a:t>
            </a:r>
            <a:r>
              <a:rPr lang="en-US" dirty="0" smtClean="0"/>
              <a:t>  = 0</a:t>
            </a:r>
          </a:p>
          <a:p>
            <a:pPr lvl="1"/>
            <a:r>
              <a:rPr lang="en-US" dirty="0" smtClean="0"/>
              <a:t>El quiz no se </a:t>
            </a:r>
            <a:r>
              <a:rPr lang="en-US" dirty="0" err="1" smtClean="0"/>
              <a:t>repite</a:t>
            </a:r>
            <a:r>
              <a:rPr lang="en-US" dirty="0" smtClean="0"/>
              <a:t>.  </a:t>
            </a:r>
            <a:r>
              <a:rPr lang="en-US" dirty="0" err="1" smtClean="0"/>
              <a:t>Asegurese</a:t>
            </a:r>
            <a:r>
              <a:rPr lang="en-US" dirty="0" smtClean="0"/>
              <a:t> de </a:t>
            </a:r>
            <a:r>
              <a:rPr lang="en-US" dirty="0" err="1" smtClean="0"/>
              <a:t>enviar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respuestas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plataforma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El quiz dura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semana</a:t>
            </a:r>
            <a:r>
              <a:rPr lang="en-US" dirty="0" smtClean="0"/>
              <a:t>, 8 horas </a:t>
            </a:r>
            <a:r>
              <a:rPr lang="en-US" dirty="0" err="1" smtClean="0"/>
              <a:t>desde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inicio</a:t>
            </a:r>
            <a:endParaRPr lang="en-US" dirty="0" smtClean="0"/>
          </a:p>
          <a:p>
            <a:r>
              <a:rPr lang="en-US" dirty="0" err="1" smtClean="0"/>
              <a:t>Entregar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proyectos</a:t>
            </a:r>
            <a:r>
              <a:rPr lang="en-US" dirty="0" smtClean="0"/>
              <a:t> el </a:t>
            </a:r>
            <a:r>
              <a:rPr lang="en-US" dirty="0" err="1" smtClean="0"/>
              <a:t>días</a:t>
            </a:r>
            <a:r>
              <a:rPr lang="en-US" dirty="0" smtClean="0"/>
              <a:t> de </a:t>
            </a:r>
            <a:r>
              <a:rPr lang="en-US" dirty="0" err="1" smtClean="0"/>
              <a:t>entrega</a:t>
            </a:r>
            <a:endParaRPr lang="en-US" dirty="0" smtClean="0"/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semana</a:t>
            </a:r>
            <a:r>
              <a:rPr lang="en-US" dirty="0" smtClean="0"/>
              <a:t> </a:t>
            </a:r>
            <a:r>
              <a:rPr lang="en-US" dirty="0" err="1" smtClean="0"/>
              <a:t>despues</a:t>
            </a:r>
            <a:r>
              <a:rPr lang="en-US" dirty="0" smtClean="0"/>
              <a:t> = </a:t>
            </a:r>
            <a:r>
              <a:rPr lang="en-US" dirty="0"/>
              <a:t>2</a:t>
            </a:r>
            <a:r>
              <a:rPr lang="en-US" dirty="0" smtClean="0"/>
              <a:t>5% </a:t>
            </a:r>
            <a:r>
              <a:rPr lang="en-US" dirty="0" err="1" smtClean="0"/>
              <a:t>menos</a:t>
            </a:r>
            <a:endParaRPr lang="en-US" dirty="0" smtClean="0"/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semanas</a:t>
            </a:r>
            <a:r>
              <a:rPr lang="en-US" dirty="0" smtClean="0"/>
              <a:t> </a:t>
            </a:r>
            <a:r>
              <a:rPr lang="en-US" dirty="0" err="1" smtClean="0"/>
              <a:t>despues</a:t>
            </a:r>
            <a:r>
              <a:rPr lang="en-US" dirty="0" smtClean="0"/>
              <a:t> = sin derecho a nota</a:t>
            </a:r>
          </a:p>
          <a:p>
            <a:pPr lvl="1"/>
            <a:r>
              <a:rPr lang="en-US" dirty="0" err="1" smtClean="0"/>
              <a:t>Copia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proyectos</a:t>
            </a:r>
            <a:r>
              <a:rPr lang="en-US" dirty="0"/>
              <a:t> entre </a:t>
            </a:r>
            <a:r>
              <a:rPr lang="en-US" dirty="0" err="1"/>
              <a:t>compañeros</a:t>
            </a:r>
            <a:r>
              <a:rPr lang="en-US" dirty="0"/>
              <a:t> </a:t>
            </a:r>
            <a:r>
              <a:rPr lang="en-US" dirty="0" smtClean="0"/>
              <a:t>= 0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acepto</a:t>
            </a:r>
            <a:r>
              <a:rPr lang="en-US" dirty="0" smtClean="0"/>
              <a:t> videos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entrega</a:t>
            </a:r>
            <a:r>
              <a:rPr lang="en-US" dirty="0" smtClean="0"/>
              <a:t> o </a:t>
            </a:r>
            <a:r>
              <a:rPr lang="en-US" dirty="0" err="1" smtClean="0"/>
              <a:t>imagenes</a:t>
            </a:r>
            <a:endParaRPr lang="en-US" dirty="0" smtClean="0"/>
          </a:p>
          <a:p>
            <a:pPr lvl="1"/>
            <a:r>
              <a:rPr lang="es-PA" dirty="0" smtClean="0"/>
              <a:t>Debe al menos presentarse a entregar, firmar la hoja y luego puede retirarse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1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Aplicar la regla del amplificador operacional</a:t>
            </a:r>
          </a:p>
          <a:p>
            <a:r>
              <a:rPr lang="es-PA" dirty="0" smtClean="0"/>
              <a:t>Aplicar regla de </a:t>
            </a:r>
            <a:r>
              <a:rPr lang="es-PA" dirty="0" err="1" smtClean="0"/>
              <a:t>kirchoff</a:t>
            </a:r>
            <a:r>
              <a:rPr lang="es-PA" dirty="0" smtClean="0"/>
              <a:t> a la entrada</a:t>
            </a:r>
          </a:p>
          <a:p>
            <a:r>
              <a:rPr lang="es-PA" dirty="0" smtClean="0"/>
              <a:t>Aplicar regla de </a:t>
            </a:r>
            <a:r>
              <a:rPr lang="es-PA" dirty="0" err="1" smtClean="0"/>
              <a:t>kirchoff</a:t>
            </a:r>
            <a:r>
              <a:rPr lang="es-PA" dirty="0" smtClean="0"/>
              <a:t> a los otros nodos (si es necesario)</a:t>
            </a:r>
          </a:p>
          <a:p>
            <a:r>
              <a:rPr lang="es-PA" dirty="0" smtClean="0"/>
              <a:t>Validar si el voltaje de salida está en el rango del amplificador especificado</a:t>
            </a:r>
          </a:p>
          <a:p>
            <a:endParaRPr lang="es-PA" dirty="0"/>
          </a:p>
          <a:p>
            <a:r>
              <a:rPr lang="es-PA" dirty="0" smtClean="0"/>
              <a:t>Determinar </a:t>
            </a:r>
            <a:r>
              <a:rPr lang="es-PA" dirty="0" err="1" smtClean="0"/>
              <a:t>Vout</a:t>
            </a:r>
            <a:r>
              <a:rPr lang="es-PA" dirty="0" smtClean="0"/>
              <a:t> en función de </a:t>
            </a:r>
            <a:r>
              <a:rPr lang="es-PA" dirty="0" err="1" smtClean="0"/>
              <a:t>Vin</a:t>
            </a:r>
            <a:endParaRPr lang="es-PA" dirty="0" smtClean="0"/>
          </a:p>
          <a:p>
            <a:pPr lvl="1"/>
            <a:endParaRPr lang="es-PA" dirty="0" smtClean="0"/>
          </a:p>
          <a:p>
            <a:endParaRPr lang="es-PA" i="1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874" y="4516143"/>
            <a:ext cx="4084184" cy="179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9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Análisis</a:t>
            </a:r>
          </a:p>
          <a:p>
            <a:endParaRPr lang="es-PA" i="1" dirty="0"/>
          </a:p>
          <a:p>
            <a:endParaRPr lang="es-PA" i="1" dirty="0" smtClean="0"/>
          </a:p>
          <a:p>
            <a:endParaRPr lang="es-PA" i="1" dirty="0"/>
          </a:p>
          <a:p>
            <a:endParaRPr lang="es-PA" i="1" dirty="0" smtClean="0"/>
          </a:p>
          <a:p>
            <a:r>
              <a:rPr lang="es-PA" dirty="0" smtClean="0"/>
              <a:t>Este circuito se le conoce como amplificador inversor</a:t>
            </a:r>
          </a:p>
          <a:p>
            <a:r>
              <a:rPr lang="es-PA" dirty="0" smtClean="0"/>
              <a:t>La salida de voltaje es una versión escalada del voltaje de entrada [voltaje amplificado]</a:t>
            </a:r>
          </a:p>
          <a:p>
            <a:r>
              <a:rPr lang="es-PA" dirty="0" smtClean="0"/>
              <a:t>El cambio de signo del voltaje de entrada hace al amplificador “inversor”</a:t>
            </a:r>
          </a:p>
          <a:p>
            <a:r>
              <a:rPr lang="es-PA" dirty="0" smtClean="0"/>
              <a:t>La salida del </a:t>
            </a:r>
            <a:r>
              <a:rPr lang="es-PA" dirty="0" err="1" smtClean="0"/>
              <a:t>op-amp</a:t>
            </a:r>
            <a:r>
              <a:rPr lang="es-PA" dirty="0" smtClean="0"/>
              <a:t> debe estar entre los rangos de la fuente y es </a:t>
            </a:r>
            <a:r>
              <a:rPr lang="es-PA" dirty="0" err="1" smtClean="0"/>
              <a:t>dependiende</a:t>
            </a:r>
            <a:r>
              <a:rPr lang="es-PA" dirty="0" smtClean="0"/>
              <a:t> de Rf y Rin</a:t>
            </a:r>
          </a:p>
          <a:p>
            <a:r>
              <a:rPr lang="es-PA" dirty="0" smtClean="0"/>
              <a:t>Rf y Rin previenen la saturación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745" y="1853246"/>
            <a:ext cx="3796955" cy="181383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687" y="3281362"/>
            <a:ext cx="428625" cy="2952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85" y="2315908"/>
            <a:ext cx="428625" cy="2952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85" y="2758820"/>
            <a:ext cx="1114425" cy="4953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285" y="3407880"/>
            <a:ext cx="10858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2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También podemos representar el </a:t>
            </a:r>
            <a:r>
              <a:rPr lang="es-PA" dirty="0" err="1" smtClean="0"/>
              <a:t>cto</a:t>
            </a:r>
            <a:r>
              <a:rPr lang="es-PA" dirty="0" smtClean="0"/>
              <a:t>. anterior como una fuente dependiente de la entrada</a:t>
            </a:r>
          </a:p>
          <a:p>
            <a:endParaRPr lang="es-PA" dirty="0"/>
          </a:p>
          <a:p>
            <a:r>
              <a:rPr lang="es-PA" dirty="0" smtClean="0"/>
              <a:t>La fuente proveniente de la entrada es</a:t>
            </a:r>
          </a:p>
          <a:p>
            <a:r>
              <a:rPr lang="es-PA" dirty="0" smtClean="0"/>
              <a:t>Estas dos ecuaciones satisfacen el modelo del amplificador definido anteriormente, en este modelo tenemos una fuente de voltaje dependiente de voltaje (VCVS)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08" y="2279195"/>
            <a:ext cx="1406980" cy="70349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316" y="2721429"/>
            <a:ext cx="1239010" cy="73750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44" y="4327116"/>
            <a:ext cx="5491939" cy="216349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1477" y="4327116"/>
            <a:ext cx="5914580" cy="216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Del </a:t>
            </a:r>
            <a:r>
              <a:rPr lang="es-PA" dirty="0" err="1" smtClean="0"/>
              <a:t>cto</a:t>
            </a:r>
            <a:r>
              <a:rPr lang="es-PA" dirty="0" smtClean="0"/>
              <a:t> anterior no fluye corriente a la salida (a nivel ideal)</a:t>
            </a:r>
          </a:p>
          <a:p>
            <a:r>
              <a:rPr lang="es-PA" dirty="0" smtClean="0"/>
              <a:t>Pareciera que la corriente se pierde a la salida del </a:t>
            </a:r>
            <a:r>
              <a:rPr lang="es-PA" dirty="0" err="1" smtClean="0"/>
              <a:t>cto</a:t>
            </a:r>
            <a:r>
              <a:rPr lang="es-PA" dirty="0" smtClean="0"/>
              <a:t>. [</a:t>
            </a:r>
            <a:r>
              <a:rPr lang="es-PA" dirty="0" err="1" smtClean="0"/>
              <a:t>cto</a:t>
            </a:r>
            <a:r>
              <a:rPr lang="es-PA" dirty="0" smtClean="0"/>
              <a:t>. abierto]</a:t>
            </a:r>
          </a:p>
          <a:p>
            <a:r>
              <a:rPr lang="es-PA" dirty="0" smtClean="0"/>
              <a:t>Si aplicamos una resistencia entre </a:t>
            </a:r>
            <a:r>
              <a:rPr lang="es-PA" dirty="0" err="1" smtClean="0"/>
              <a:t>Vout</a:t>
            </a:r>
            <a:r>
              <a:rPr lang="es-PA" dirty="0" smtClean="0"/>
              <a:t>+ y </a:t>
            </a:r>
            <a:r>
              <a:rPr lang="es-PA" dirty="0" err="1" smtClean="0"/>
              <a:t>Vout</a:t>
            </a:r>
            <a:r>
              <a:rPr lang="es-PA" dirty="0" smtClean="0"/>
              <a:t>- llamada RL</a:t>
            </a:r>
          </a:p>
          <a:p>
            <a:pPr lvl="1"/>
            <a:r>
              <a:rPr lang="es-PA" dirty="0" smtClean="0"/>
              <a:t>La corriente de salida no depende de la carga</a:t>
            </a:r>
          </a:p>
          <a:p>
            <a:r>
              <a:rPr lang="es-PA" dirty="0" smtClean="0"/>
              <a:t>Nuestro </a:t>
            </a:r>
            <a:r>
              <a:rPr lang="es-PA" dirty="0" err="1" smtClean="0"/>
              <a:t>op-amp</a:t>
            </a:r>
            <a:r>
              <a:rPr lang="es-PA" dirty="0" smtClean="0"/>
              <a:t> ideal arrastrará corriente de la fuente de entrada hacia la carga</a:t>
            </a:r>
          </a:p>
          <a:p>
            <a:r>
              <a:rPr lang="es-PA" dirty="0" smtClean="0"/>
              <a:t>Idealmente sin limitaciones sin embargo en la realidad tiene las limitaciones del </a:t>
            </a:r>
            <a:r>
              <a:rPr lang="es-PA" dirty="0" err="1" smtClean="0"/>
              <a:t>datasheet</a:t>
            </a:r>
            <a:endParaRPr lang="es-PA" dirty="0" smtClean="0"/>
          </a:p>
          <a:p>
            <a:pPr lvl="1"/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259" y="2684176"/>
            <a:ext cx="1520599" cy="7672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159" y="4456551"/>
            <a:ext cx="5602778" cy="222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8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Determinar </a:t>
            </a:r>
            <a:r>
              <a:rPr lang="es-PA" dirty="0" err="1" smtClean="0"/>
              <a:t>Vout</a:t>
            </a:r>
            <a:r>
              <a:rPr lang="es-PA" dirty="0" smtClean="0"/>
              <a:t> como función de </a:t>
            </a:r>
            <a:r>
              <a:rPr lang="es-PA" dirty="0" err="1" smtClean="0"/>
              <a:t>Vin</a:t>
            </a:r>
            <a:r>
              <a:rPr lang="es-PA" dirty="0" smtClean="0"/>
              <a:t> para el circuito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672" y="2677886"/>
            <a:ext cx="5735653" cy="308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7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Respuesta</a:t>
            </a:r>
          </a:p>
          <a:p>
            <a:endParaRPr lang="es-PA" dirty="0"/>
          </a:p>
          <a:p>
            <a:r>
              <a:rPr lang="es-PA" dirty="0" smtClean="0"/>
              <a:t>La salida de voltaje es amplificada</a:t>
            </a:r>
          </a:p>
          <a:p>
            <a:r>
              <a:rPr lang="es-PA" dirty="0" smtClean="0"/>
              <a:t>Se le conoce como </a:t>
            </a:r>
            <a:r>
              <a:rPr lang="es-PA" i="1" u="sng" dirty="0" smtClean="0"/>
              <a:t>amplificador no inversor</a:t>
            </a:r>
          </a:p>
          <a:p>
            <a:r>
              <a:rPr lang="es-PA" dirty="0" smtClean="0"/>
              <a:t>La salida de voltaje está entre los voltaje de fuente</a:t>
            </a:r>
          </a:p>
          <a:p>
            <a:r>
              <a:rPr lang="es-PA" dirty="0" smtClean="0"/>
              <a:t>El voltaje de salida depende de Rf y R1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828" y="1714624"/>
            <a:ext cx="4531859" cy="287418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828" y="4588813"/>
            <a:ext cx="2444482" cy="10312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828" y="5620079"/>
            <a:ext cx="2721893" cy="127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6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Determinar </a:t>
            </a:r>
            <a:r>
              <a:rPr lang="es-PA" dirty="0" err="1" smtClean="0"/>
              <a:t>Vout</a:t>
            </a:r>
            <a:r>
              <a:rPr lang="es-PA" dirty="0" smtClean="0"/>
              <a:t> en </a:t>
            </a:r>
            <a:r>
              <a:rPr lang="es-PA" dirty="0" err="1" smtClean="0"/>
              <a:t>funciónde</a:t>
            </a:r>
            <a:r>
              <a:rPr lang="es-PA" dirty="0" smtClean="0"/>
              <a:t> V1 y V2 para el siguiente circuito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326" y="2654072"/>
            <a:ext cx="4768850" cy="30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5004753"/>
          </a:xfrm>
        </p:spPr>
        <p:txBody>
          <a:bodyPr>
            <a:normAutofit/>
          </a:bodyPr>
          <a:lstStyle/>
          <a:p>
            <a:r>
              <a:rPr lang="es-PA" dirty="0" smtClean="0"/>
              <a:t>Respuesta</a:t>
            </a:r>
          </a:p>
          <a:p>
            <a:r>
              <a:rPr lang="es-PA" dirty="0" smtClean="0"/>
              <a:t>Voltaje en el nodo Va es el </a:t>
            </a:r>
            <a:r>
              <a:rPr lang="es-PA" dirty="0" err="1" smtClean="0"/>
              <a:t>divisior</a:t>
            </a:r>
            <a:endParaRPr lang="es-PA" dirty="0" smtClean="0"/>
          </a:p>
          <a:p>
            <a:endParaRPr lang="es-PA" dirty="0"/>
          </a:p>
          <a:p>
            <a:r>
              <a:rPr lang="es-PA" dirty="0" smtClean="0"/>
              <a:t>Aplicando la regla de nodos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El circuito superior hace una sustracción de los voltajes de entrada</a:t>
            </a:r>
          </a:p>
          <a:p>
            <a:r>
              <a:rPr lang="es-PA" dirty="0" smtClean="0"/>
              <a:t>Los nodos son tratados como terminales independientes (son iguales los voltajes)</a:t>
            </a:r>
          </a:p>
          <a:p>
            <a:r>
              <a:rPr lang="es-PA" dirty="0" smtClean="0"/>
              <a:t>Aplicamos </a:t>
            </a:r>
            <a:r>
              <a:rPr lang="es-PA" dirty="0" err="1" smtClean="0"/>
              <a:t>Kirchoff</a:t>
            </a:r>
            <a:r>
              <a:rPr lang="es-PA" dirty="0" smtClean="0"/>
              <a:t> para obtener el resultado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053" y="1853246"/>
            <a:ext cx="4178593" cy="268060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372" y="2010627"/>
            <a:ext cx="1253898" cy="118292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44" y="3553701"/>
            <a:ext cx="3861028" cy="81284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744" y="4533853"/>
            <a:ext cx="1657350" cy="70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0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5004753"/>
          </a:xfrm>
        </p:spPr>
        <p:txBody>
          <a:bodyPr>
            <a:normAutofit/>
          </a:bodyPr>
          <a:lstStyle/>
          <a:p>
            <a:r>
              <a:rPr lang="es-PA" dirty="0" smtClean="0"/>
              <a:t>Determine el voltaje de salida para el siguiente amplificador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686" y="2313894"/>
            <a:ext cx="4343400" cy="233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3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5004753"/>
          </a:xfrm>
        </p:spPr>
        <p:txBody>
          <a:bodyPr>
            <a:normAutofit lnSpcReduction="10000"/>
          </a:bodyPr>
          <a:lstStyle/>
          <a:p>
            <a:r>
              <a:rPr lang="es-PA" dirty="0" smtClean="0"/>
              <a:t>Respuesta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Seguidor de voltaje</a:t>
            </a:r>
          </a:p>
          <a:p>
            <a:r>
              <a:rPr lang="es-PA" dirty="0" smtClean="0"/>
              <a:t>Sigue al voltaje de entrada</a:t>
            </a:r>
          </a:p>
          <a:p>
            <a:r>
              <a:rPr lang="es-PA" dirty="0" smtClean="0"/>
              <a:t>Como la resistencia de entrada es infinita no consume corriente</a:t>
            </a:r>
          </a:p>
          <a:p>
            <a:r>
              <a:rPr lang="es-PA" dirty="0" smtClean="0"/>
              <a:t>La fuente no provee potencia a la salida</a:t>
            </a:r>
          </a:p>
          <a:p>
            <a:r>
              <a:rPr lang="es-PA" dirty="0" smtClean="0"/>
              <a:t>La potencia proviene de la fuente del </a:t>
            </a:r>
            <a:r>
              <a:rPr lang="es-PA" dirty="0" err="1" smtClean="0"/>
              <a:t>op-amp</a:t>
            </a:r>
            <a:endParaRPr lang="es-PA" dirty="0" smtClean="0"/>
          </a:p>
          <a:p>
            <a:r>
              <a:rPr lang="es-PA" dirty="0" smtClean="0"/>
              <a:t>Usado como aislador de potencia para proteger un circuito de otro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666" y="1932098"/>
            <a:ext cx="4343400" cy="233457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28" y="2328498"/>
            <a:ext cx="2130087" cy="77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Reglas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01262"/>
            <a:ext cx="8946541" cy="49471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SI ES ESTUDIANTE IFARHU, FAVOR ENTREGUE TODO ANTES DE QUE TERMINE EL CUATRIMESTRE, NO PONGO NOTA </a:t>
            </a:r>
            <a:r>
              <a:rPr lang="en-US" b="1" dirty="0" smtClean="0">
                <a:solidFill>
                  <a:srgbClr val="FF0000"/>
                </a:solidFill>
              </a:rPr>
              <a:t>PROVISIONAL PARA “AYUDAR” A MANTENER SU BECA.</a:t>
            </a:r>
          </a:p>
          <a:p>
            <a:r>
              <a:rPr lang="en-US" dirty="0" smtClean="0"/>
              <a:t>No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necesario</a:t>
            </a:r>
            <a:r>
              <a:rPr lang="en-US" dirty="0"/>
              <a:t> </a:t>
            </a:r>
            <a:r>
              <a:rPr lang="en-US" dirty="0" err="1"/>
              <a:t>venir</a:t>
            </a:r>
            <a:r>
              <a:rPr lang="en-US" dirty="0"/>
              <a:t> a </a:t>
            </a:r>
            <a:r>
              <a:rPr lang="en-US" dirty="0" err="1"/>
              <a:t>clase</a:t>
            </a:r>
            <a:r>
              <a:rPr lang="en-US" dirty="0"/>
              <a:t>, sin embargo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entrega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al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 smtClean="0"/>
              <a:t>presente</a:t>
            </a:r>
            <a:r>
              <a:rPr lang="en-US" dirty="0"/>
              <a:t>, </a:t>
            </a:r>
            <a:r>
              <a:rPr lang="en-US" dirty="0" err="1"/>
              <a:t>luego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retirarse</a:t>
            </a:r>
            <a:endParaRPr lang="en-US" dirty="0"/>
          </a:p>
          <a:p>
            <a:r>
              <a:rPr lang="en-US" dirty="0"/>
              <a:t>Los </a:t>
            </a:r>
            <a:r>
              <a:rPr lang="en-US" dirty="0" err="1"/>
              <a:t>laboratorios</a:t>
            </a:r>
            <a:r>
              <a:rPr lang="en-US" dirty="0"/>
              <a:t> </a:t>
            </a:r>
            <a:r>
              <a:rPr lang="en-US" dirty="0" err="1"/>
              <a:t>constan</a:t>
            </a:r>
            <a:r>
              <a:rPr lang="en-US" dirty="0"/>
              <a:t> de 100%</a:t>
            </a:r>
          </a:p>
          <a:p>
            <a:pPr lvl="1"/>
            <a:r>
              <a:rPr lang="en-US" dirty="0"/>
              <a:t>50%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 smtClean="0"/>
              <a:t>completar</a:t>
            </a:r>
            <a:r>
              <a:rPr lang="en-US" dirty="0" smtClean="0"/>
              <a:t> </a:t>
            </a:r>
            <a:r>
              <a:rPr lang="en-US" dirty="0"/>
              <a:t>lo </a:t>
            </a:r>
            <a:r>
              <a:rPr lang="en-US" dirty="0" err="1"/>
              <a:t>estipulado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guía</a:t>
            </a:r>
            <a:endParaRPr lang="en-US" dirty="0"/>
          </a:p>
          <a:p>
            <a:pPr lvl="1"/>
            <a:r>
              <a:rPr lang="en-US" dirty="0"/>
              <a:t>50%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parte, que se </a:t>
            </a:r>
            <a:r>
              <a:rPr lang="en-US" dirty="0" err="1"/>
              <a:t>detalla</a:t>
            </a:r>
            <a:r>
              <a:rPr lang="en-US" dirty="0"/>
              <a:t> un </a:t>
            </a:r>
            <a:r>
              <a:rPr lang="en-US" dirty="0" err="1"/>
              <a:t>reto</a:t>
            </a:r>
            <a:r>
              <a:rPr lang="en-US" dirty="0"/>
              <a:t> al final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 smtClean="0"/>
              <a:t>guía</a:t>
            </a:r>
            <a:endParaRPr lang="en-US" dirty="0" smtClean="0"/>
          </a:p>
          <a:p>
            <a:r>
              <a:rPr lang="en-US" dirty="0" smtClean="0"/>
              <a:t>El </a:t>
            </a:r>
            <a:r>
              <a:rPr lang="en-US" dirty="0" err="1"/>
              <a:t>día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 de </a:t>
            </a:r>
            <a:r>
              <a:rPr lang="en-US" dirty="0" err="1"/>
              <a:t>proyecto</a:t>
            </a:r>
            <a:r>
              <a:rPr lang="en-US" dirty="0"/>
              <a:t> final </a:t>
            </a:r>
            <a:r>
              <a:rPr lang="en-US" dirty="0" err="1"/>
              <a:t>es</a:t>
            </a:r>
            <a:r>
              <a:rPr lang="en-US" dirty="0"/>
              <a:t> el ultimo </a:t>
            </a:r>
            <a:r>
              <a:rPr lang="en-US" dirty="0" err="1"/>
              <a:t>día</a:t>
            </a:r>
            <a:r>
              <a:rPr lang="en-US" dirty="0"/>
              <a:t> de </a:t>
            </a:r>
            <a:r>
              <a:rPr lang="en-US" dirty="0" err="1" smtClean="0"/>
              <a:t>clases</a:t>
            </a:r>
            <a:endParaRPr lang="en-US" dirty="0" smtClean="0"/>
          </a:p>
          <a:p>
            <a:pPr lvl="1"/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venir</a:t>
            </a:r>
            <a:r>
              <a:rPr lang="en-US" dirty="0" smtClean="0"/>
              <a:t> al </a:t>
            </a:r>
            <a:r>
              <a:rPr lang="en-US" dirty="0" err="1" smtClean="0"/>
              <a:t>menos</a:t>
            </a:r>
            <a:r>
              <a:rPr lang="en-US" dirty="0" smtClean="0"/>
              <a:t> a </a:t>
            </a:r>
            <a:r>
              <a:rPr lang="en-US" dirty="0" err="1" smtClean="0"/>
              <a:t>entregar</a:t>
            </a:r>
            <a:r>
              <a:rPr lang="en-US" dirty="0" smtClean="0"/>
              <a:t> el Proyecto</a:t>
            </a:r>
          </a:p>
          <a:p>
            <a:pPr lvl="1"/>
            <a:r>
              <a:rPr lang="en-US" dirty="0" smtClean="0"/>
              <a:t>Deben </a:t>
            </a:r>
            <a:r>
              <a:rPr lang="en-US" dirty="0" err="1" smtClean="0"/>
              <a:t>revisar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ese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notas</a:t>
            </a:r>
            <a:r>
              <a:rPr lang="en-US" dirty="0" smtClean="0"/>
              <a:t>, ese </a:t>
            </a:r>
            <a:r>
              <a:rPr lang="en-US" dirty="0" err="1" smtClean="0"/>
              <a:t>día</a:t>
            </a:r>
            <a:r>
              <a:rPr lang="en-US" dirty="0" smtClean="0"/>
              <a:t> se </a:t>
            </a:r>
            <a:r>
              <a:rPr lang="en-US" dirty="0" err="1" smtClean="0"/>
              <a:t>envían</a:t>
            </a:r>
            <a:r>
              <a:rPr lang="en-US" dirty="0" smtClean="0"/>
              <a:t> </a:t>
            </a:r>
            <a:r>
              <a:rPr lang="en-US" dirty="0" err="1" smtClean="0"/>
              <a:t>notas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626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5004753"/>
          </a:xfrm>
        </p:spPr>
        <p:txBody>
          <a:bodyPr>
            <a:normAutofit/>
          </a:bodyPr>
          <a:lstStyle/>
          <a:p>
            <a:r>
              <a:rPr lang="es-PA" dirty="0" smtClean="0"/>
              <a:t>¿Porqué es bueno un seguidor?  Considere el siguiente ejemplo</a:t>
            </a:r>
          </a:p>
          <a:p>
            <a:r>
              <a:rPr lang="es-PA" dirty="0" smtClean="0"/>
              <a:t>Imagine el siguiente circuito, sin carga daría 6V [</a:t>
            </a:r>
            <a:r>
              <a:rPr lang="es-PA" dirty="0" err="1" smtClean="0"/>
              <a:t>izq</a:t>
            </a:r>
            <a:r>
              <a:rPr lang="es-PA" dirty="0" smtClean="0"/>
              <a:t>]</a:t>
            </a:r>
          </a:p>
          <a:p>
            <a:r>
              <a:rPr lang="es-PA" dirty="0" smtClean="0"/>
              <a:t>Ahora conecte una carga y observará que el voltaje decae [der]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b="7469"/>
          <a:stretch/>
        </p:blipFill>
        <p:spPr>
          <a:xfrm>
            <a:off x="3027337" y="3218066"/>
            <a:ext cx="6252058" cy="170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5004753"/>
          </a:xfrm>
        </p:spPr>
        <p:txBody>
          <a:bodyPr>
            <a:normAutofit/>
          </a:bodyPr>
          <a:lstStyle/>
          <a:p>
            <a:r>
              <a:rPr lang="es-PA" dirty="0" smtClean="0"/>
              <a:t>Ahora compare el </a:t>
            </a:r>
            <a:r>
              <a:rPr lang="es-PA" dirty="0" err="1" smtClean="0"/>
              <a:t>circuto</a:t>
            </a:r>
            <a:r>
              <a:rPr lang="es-PA" dirty="0" smtClean="0"/>
              <a:t> anterior con este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981" y="2713570"/>
            <a:ext cx="6631090" cy="276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8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5004753"/>
          </a:xfrm>
        </p:spPr>
        <p:txBody>
          <a:bodyPr>
            <a:normAutofit lnSpcReduction="10000"/>
          </a:bodyPr>
          <a:lstStyle/>
          <a:p>
            <a:r>
              <a:rPr lang="es-PA" dirty="0" smtClean="0"/>
              <a:t>Resumen</a:t>
            </a:r>
          </a:p>
          <a:p>
            <a:r>
              <a:rPr lang="es-PA" dirty="0" smtClean="0"/>
              <a:t>Los análisis de amplificadores operacionales lineales consisten en lo siguiente:</a:t>
            </a:r>
          </a:p>
          <a:p>
            <a:pPr lvl="1"/>
            <a:r>
              <a:rPr lang="es-PA" dirty="0" smtClean="0"/>
              <a:t>Asumir la diferencia de voltaje a través de las terminales de entrada es 0</a:t>
            </a:r>
          </a:p>
          <a:p>
            <a:pPr lvl="1"/>
            <a:r>
              <a:rPr lang="es-PA" dirty="0" err="1" smtClean="0"/>
              <a:t>Ausmir</a:t>
            </a:r>
            <a:r>
              <a:rPr lang="es-PA" dirty="0" smtClean="0"/>
              <a:t> las corrientes en las terminales de entrada es 0</a:t>
            </a:r>
          </a:p>
          <a:p>
            <a:pPr lvl="1"/>
            <a:r>
              <a:rPr lang="es-PA" dirty="0" smtClean="0"/>
              <a:t>Aplicar ley de </a:t>
            </a:r>
            <a:r>
              <a:rPr lang="es-PA" dirty="0" err="1" smtClean="0"/>
              <a:t>kirchoff</a:t>
            </a:r>
            <a:r>
              <a:rPr lang="es-PA" dirty="0" smtClean="0"/>
              <a:t> a las terminales de entrada</a:t>
            </a:r>
          </a:p>
          <a:p>
            <a:pPr lvl="1"/>
            <a:r>
              <a:rPr lang="es-PA" dirty="0" smtClean="0"/>
              <a:t>Aplicar ley de </a:t>
            </a:r>
            <a:r>
              <a:rPr lang="es-PA" dirty="0" err="1" smtClean="0"/>
              <a:t>kirchoff</a:t>
            </a:r>
            <a:r>
              <a:rPr lang="es-PA" dirty="0" smtClean="0"/>
              <a:t> a las terminales de salida</a:t>
            </a:r>
          </a:p>
          <a:p>
            <a:pPr lvl="1"/>
            <a:r>
              <a:rPr lang="es-PA" dirty="0" smtClean="0"/>
              <a:t>Verificar que el voltaje de salida se mantiene en un rango específico por las fuentes del </a:t>
            </a:r>
            <a:r>
              <a:rPr lang="es-PA" dirty="0" err="1" smtClean="0"/>
              <a:t>op-amp</a:t>
            </a:r>
            <a:endParaRPr lang="es-PA" dirty="0" smtClean="0"/>
          </a:p>
          <a:p>
            <a:r>
              <a:rPr lang="es-PA" dirty="0" smtClean="0"/>
              <a:t>Estudiamos los siguientes </a:t>
            </a:r>
            <a:r>
              <a:rPr lang="es-PA" dirty="0" err="1" smtClean="0"/>
              <a:t>op-amps</a:t>
            </a:r>
            <a:endParaRPr lang="es-PA" dirty="0" smtClean="0"/>
          </a:p>
          <a:p>
            <a:pPr lvl="1"/>
            <a:r>
              <a:rPr lang="es-PA" dirty="0" smtClean="0"/>
              <a:t>Inversor</a:t>
            </a:r>
          </a:p>
          <a:p>
            <a:pPr lvl="1"/>
            <a:r>
              <a:rPr lang="es-PA" dirty="0" smtClean="0"/>
              <a:t>No inversor</a:t>
            </a:r>
          </a:p>
          <a:p>
            <a:pPr lvl="1"/>
            <a:r>
              <a:rPr lang="es-PA" dirty="0" smtClean="0"/>
              <a:t>Adición</a:t>
            </a:r>
          </a:p>
          <a:p>
            <a:pPr lvl="1"/>
            <a:r>
              <a:rPr lang="es-PA" dirty="0" smtClean="0"/>
              <a:t>Diferenciación</a:t>
            </a:r>
          </a:p>
          <a:p>
            <a:pPr lvl="1"/>
            <a:r>
              <a:rPr lang="es-PA" dirty="0" smtClean="0"/>
              <a:t>Seguidor</a:t>
            </a:r>
          </a:p>
        </p:txBody>
      </p:sp>
    </p:spTree>
    <p:extLst>
      <p:ext uri="{BB962C8B-B14F-4D97-AF65-F5344CB8AC3E}">
        <p14:creationId xmlns:p14="http://schemas.microsoft.com/office/powerpoint/2010/main" val="31890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5004753"/>
          </a:xfrm>
        </p:spPr>
        <p:txBody>
          <a:bodyPr>
            <a:normAutofit/>
          </a:bodyPr>
          <a:lstStyle/>
          <a:p>
            <a:r>
              <a:rPr lang="es-PA" dirty="0" smtClean="0"/>
              <a:t>Represente el siguiente circuito como:</a:t>
            </a:r>
          </a:p>
          <a:p>
            <a:pPr lvl="1"/>
            <a:r>
              <a:rPr lang="es-PA" u="sng" dirty="0" smtClean="0"/>
              <a:t>Una fuente controlada por voltaje</a:t>
            </a:r>
          </a:p>
          <a:p>
            <a:pPr lvl="1"/>
            <a:r>
              <a:rPr lang="es-PA" u="sng" dirty="0" smtClean="0"/>
              <a:t>Una fuente controlada por corriente</a:t>
            </a:r>
          </a:p>
          <a:p>
            <a:pPr lvl="1"/>
            <a:endParaRPr lang="es-PA" u="sng" dirty="0"/>
          </a:p>
          <a:p>
            <a:r>
              <a:rPr lang="es-PA" dirty="0" err="1" smtClean="0"/>
              <a:t>Encuente</a:t>
            </a:r>
            <a:r>
              <a:rPr lang="es-PA" dirty="0" smtClean="0"/>
              <a:t> el voltaje de salida para los circuitos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452" y="1820613"/>
            <a:ext cx="2665011" cy="169000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75" y="4158343"/>
            <a:ext cx="4893434" cy="218258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482" y="4190999"/>
            <a:ext cx="6720366" cy="19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7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Comparadores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02229"/>
            <a:ext cx="11685382" cy="5355771"/>
          </a:xfrm>
        </p:spPr>
        <p:txBody>
          <a:bodyPr>
            <a:normAutofit/>
          </a:bodyPr>
          <a:lstStyle/>
          <a:p>
            <a:r>
              <a:rPr lang="es-PA" dirty="0" smtClean="0"/>
              <a:t>Generalmente se incorporan en </a:t>
            </a:r>
            <a:r>
              <a:rPr lang="es-PA" dirty="0" err="1" smtClean="0"/>
              <a:t>circuotos</a:t>
            </a:r>
            <a:r>
              <a:rPr lang="es-PA" dirty="0" smtClean="0"/>
              <a:t> donde la </a:t>
            </a:r>
            <a:r>
              <a:rPr lang="es-PA" dirty="0" err="1" smtClean="0"/>
              <a:t>retroaliementación</a:t>
            </a:r>
            <a:r>
              <a:rPr lang="es-PA" dirty="0" smtClean="0"/>
              <a:t> de voltaje de salida se da por medio de las entradas</a:t>
            </a:r>
          </a:p>
          <a:p>
            <a:r>
              <a:rPr lang="es-PA" dirty="0" smtClean="0"/>
              <a:t>De alguna manera se conecta la salida con la entrada</a:t>
            </a:r>
          </a:p>
          <a:p>
            <a:r>
              <a:rPr lang="es-PA" dirty="0" smtClean="0"/>
              <a:t>Para estabilidad, se conecta la salida con la </a:t>
            </a:r>
            <a:r>
              <a:rPr lang="es-PA" u="sng" dirty="0" smtClean="0"/>
              <a:t>terminal inversora </a:t>
            </a:r>
          </a:p>
          <a:p>
            <a:r>
              <a:rPr lang="es-PA" dirty="0" smtClean="0"/>
              <a:t>Si no se conecta a la terminal inversora puede no tener resultados esperados</a:t>
            </a:r>
          </a:p>
          <a:p>
            <a:endParaRPr lang="es-PA" dirty="0"/>
          </a:p>
          <a:p>
            <a:r>
              <a:rPr lang="es-PA" dirty="0" smtClean="0"/>
              <a:t>Los comparadores son operacionales con retroalimentación.</a:t>
            </a:r>
          </a:p>
          <a:p>
            <a:r>
              <a:rPr lang="es-PA" dirty="0" smtClean="0"/>
              <a:t>La operación del comparador es como sigue:</a:t>
            </a:r>
          </a:p>
          <a:p>
            <a:pPr lvl="1"/>
            <a:r>
              <a:rPr lang="es-PA" dirty="0" smtClean="0"/>
              <a:t>Si </a:t>
            </a:r>
            <a:r>
              <a:rPr lang="es-PA" dirty="0" err="1" smtClean="0"/>
              <a:t>vp</a:t>
            </a:r>
            <a:r>
              <a:rPr lang="es-PA" dirty="0" smtClean="0"/>
              <a:t> &gt; </a:t>
            </a:r>
            <a:r>
              <a:rPr lang="es-PA" dirty="0" err="1" smtClean="0"/>
              <a:t>vn</a:t>
            </a:r>
            <a:r>
              <a:rPr lang="es-PA" dirty="0" smtClean="0"/>
              <a:t>, la salida sigue a V+</a:t>
            </a:r>
          </a:p>
          <a:p>
            <a:pPr lvl="1"/>
            <a:r>
              <a:rPr lang="es-PA" dirty="0" smtClean="0"/>
              <a:t>Si </a:t>
            </a:r>
            <a:r>
              <a:rPr lang="es-PA" dirty="0" err="1" smtClean="0"/>
              <a:t>vn</a:t>
            </a:r>
            <a:r>
              <a:rPr lang="es-PA" dirty="0" smtClean="0"/>
              <a:t> &gt; </a:t>
            </a:r>
            <a:r>
              <a:rPr lang="es-PA" dirty="0" err="1" smtClean="0"/>
              <a:t>vp</a:t>
            </a:r>
            <a:r>
              <a:rPr lang="es-PA" dirty="0" smtClean="0"/>
              <a:t>, la salida sigue a V-</a:t>
            </a:r>
          </a:p>
          <a:p>
            <a:r>
              <a:rPr lang="es-PA" dirty="0" smtClean="0"/>
              <a:t>Generalmente se comparan con los </a:t>
            </a:r>
            <a:r>
              <a:rPr lang="es-PA" dirty="0" err="1" smtClean="0"/>
              <a:t>latchs</a:t>
            </a:r>
            <a:r>
              <a:rPr lang="es-PA" dirty="0" smtClean="0"/>
              <a:t>, los </a:t>
            </a:r>
            <a:r>
              <a:rPr lang="es-PA" dirty="0" err="1" smtClean="0"/>
              <a:t>latch</a:t>
            </a:r>
            <a:r>
              <a:rPr lang="es-PA" dirty="0" smtClean="0"/>
              <a:t> responden a la polaridad de terminales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422" y="3441926"/>
            <a:ext cx="2927578" cy="209112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756" y="4718297"/>
            <a:ext cx="2216387" cy="90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7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Comparadores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02229"/>
            <a:ext cx="11685382" cy="5355771"/>
          </a:xfrm>
        </p:spPr>
        <p:txBody>
          <a:bodyPr>
            <a:normAutofit/>
          </a:bodyPr>
          <a:lstStyle/>
          <a:p>
            <a:r>
              <a:rPr lang="es-PA" dirty="0" smtClean="0"/>
              <a:t>Resumen</a:t>
            </a:r>
          </a:p>
          <a:p>
            <a:r>
              <a:rPr lang="es-PA" dirty="0" smtClean="0"/>
              <a:t>A diferencia de los operacionales, los comparadores operan sin </a:t>
            </a:r>
            <a:r>
              <a:rPr lang="es-PA" dirty="0" err="1" smtClean="0"/>
              <a:t>feedback</a:t>
            </a:r>
            <a:endParaRPr lang="es-PA" dirty="0" smtClean="0"/>
          </a:p>
          <a:p>
            <a:r>
              <a:rPr lang="es-PA" dirty="0" smtClean="0"/>
              <a:t>Un comparador opera por medio de la diferencia de potencial a través de las terminales de entrada dada por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442" y="3126241"/>
            <a:ext cx="2911064" cy="118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0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Comparadores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02229"/>
            <a:ext cx="11685382" cy="5355771"/>
          </a:xfrm>
        </p:spPr>
        <p:txBody>
          <a:bodyPr>
            <a:normAutofit/>
          </a:bodyPr>
          <a:lstStyle/>
          <a:p>
            <a:r>
              <a:rPr lang="es-PA" dirty="0" smtClean="0"/>
              <a:t>La señal diferencial a la entrada del comparador es dada por el siguiente gráfico</a:t>
            </a:r>
          </a:p>
          <a:p>
            <a:r>
              <a:rPr lang="es-PA" dirty="0" smtClean="0"/>
              <a:t>Determine </a:t>
            </a:r>
            <a:r>
              <a:rPr lang="es-PA" dirty="0" err="1" smtClean="0"/>
              <a:t>vout</a:t>
            </a:r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197" y="2121354"/>
            <a:ext cx="5338724" cy="225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4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52718"/>
            <a:ext cx="12192000" cy="1400530"/>
          </a:xfrm>
        </p:spPr>
        <p:txBody>
          <a:bodyPr/>
          <a:lstStyle/>
          <a:p>
            <a:r>
              <a:rPr lang="es-PA" dirty="0" smtClean="0"/>
              <a:t>Amplificador Operacional–Efectos no ideales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698171"/>
            <a:ext cx="11685382" cy="5159829"/>
          </a:xfrm>
        </p:spPr>
        <p:txBody>
          <a:bodyPr>
            <a:normAutofit lnSpcReduction="10000"/>
          </a:bodyPr>
          <a:lstStyle/>
          <a:p>
            <a:r>
              <a:rPr lang="es-PA" dirty="0" smtClean="0"/>
              <a:t>Determinamos que el </a:t>
            </a:r>
            <a:r>
              <a:rPr lang="es-PA" dirty="0" err="1" smtClean="0"/>
              <a:t>opamp</a:t>
            </a:r>
            <a:r>
              <a:rPr lang="es-PA" dirty="0" smtClean="0"/>
              <a:t> tiene:</a:t>
            </a:r>
          </a:p>
          <a:p>
            <a:pPr lvl="1"/>
            <a:r>
              <a:rPr lang="es-PA" dirty="0" smtClean="0"/>
              <a:t>alta resistencia de entrada</a:t>
            </a:r>
          </a:p>
          <a:p>
            <a:pPr lvl="1"/>
            <a:r>
              <a:rPr lang="es-PA" dirty="0" smtClean="0"/>
              <a:t>baja resistencia de salida</a:t>
            </a:r>
          </a:p>
          <a:p>
            <a:pPr lvl="1"/>
            <a:r>
              <a:rPr lang="es-PA" dirty="0" smtClean="0"/>
              <a:t>Alta ganancia de entrada</a:t>
            </a:r>
          </a:p>
          <a:p>
            <a:r>
              <a:rPr lang="es-PA" dirty="0" err="1" smtClean="0"/>
              <a:t>Tambien</a:t>
            </a:r>
            <a:r>
              <a:rPr lang="es-PA" dirty="0" smtClean="0"/>
              <a:t> las conclusiones fueron</a:t>
            </a:r>
          </a:p>
          <a:p>
            <a:pPr lvl="1"/>
            <a:r>
              <a:rPr lang="es-PA" dirty="0" smtClean="0"/>
              <a:t>El voltaje de salida está limitado por las fuentes: V- &lt; </a:t>
            </a:r>
            <a:r>
              <a:rPr lang="es-PA" dirty="0" err="1" smtClean="0"/>
              <a:t>vout</a:t>
            </a:r>
            <a:r>
              <a:rPr lang="es-PA" dirty="0" smtClean="0"/>
              <a:t> &lt; V+</a:t>
            </a:r>
          </a:p>
          <a:p>
            <a:pPr lvl="1"/>
            <a:r>
              <a:rPr lang="es-PA" dirty="0" smtClean="0"/>
              <a:t>K</a:t>
            </a:r>
            <a:r>
              <a:rPr lang="es-PA" dirty="0" smtClean="0">
                <a:sym typeface="Symbol" panose="05050102010706020507" pitchFamily="18" charset="2"/>
              </a:rPr>
              <a:t>, </a:t>
            </a:r>
            <a:r>
              <a:rPr lang="es-PA" dirty="0" err="1" smtClean="0">
                <a:sym typeface="Symbol" panose="05050102010706020507" pitchFamily="18" charset="2"/>
              </a:rPr>
              <a:t>vin</a:t>
            </a:r>
            <a:r>
              <a:rPr lang="es-PA" dirty="0" smtClean="0">
                <a:sym typeface="Symbol" panose="05050102010706020507" pitchFamily="18" charset="2"/>
              </a:rPr>
              <a:t> = 0 y </a:t>
            </a:r>
            <a:r>
              <a:rPr lang="es-PA" dirty="0" err="1" smtClean="0">
                <a:sym typeface="Symbol" panose="05050102010706020507" pitchFamily="18" charset="2"/>
              </a:rPr>
              <a:t>vp</a:t>
            </a:r>
            <a:r>
              <a:rPr lang="es-PA" dirty="0" smtClean="0">
                <a:sym typeface="Symbol" panose="05050102010706020507" pitchFamily="18" charset="2"/>
              </a:rPr>
              <a:t> = </a:t>
            </a:r>
            <a:r>
              <a:rPr lang="es-PA" dirty="0" err="1" smtClean="0">
                <a:sym typeface="Symbol" panose="05050102010706020507" pitchFamily="18" charset="2"/>
              </a:rPr>
              <a:t>vn</a:t>
            </a:r>
            <a:endParaRPr lang="es-PA" dirty="0" smtClean="0">
              <a:sym typeface="Symbol" panose="05050102010706020507" pitchFamily="18" charset="2"/>
            </a:endParaRP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Rin, </a:t>
            </a:r>
            <a:r>
              <a:rPr lang="es-PA" dirty="0" err="1" smtClean="0">
                <a:sym typeface="Symbol" panose="05050102010706020507" pitchFamily="18" charset="2"/>
              </a:rPr>
              <a:t>ip</a:t>
            </a:r>
            <a:r>
              <a:rPr lang="es-PA" dirty="0" smtClean="0">
                <a:sym typeface="Symbol" panose="05050102010706020507" pitchFamily="18" charset="2"/>
              </a:rPr>
              <a:t> = -in = 0, no toma energía de su voltaje de entrada</a:t>
            </a:r>
          </a:p>
          <a:p>
            <a:pPr lvl="1"/>
            <a:r>
              <a:rPr lang="es-PA" dirty="0" err="1" smtClean="0">
                <a:sym typeface="Symbol" panose="05050102010706020507" pitchFamily="18" charset="2"/>
              </a:rPr>
              <a:t>Rout</a:t>
            </a:r>
            <a:r>
              <a:rPr lang="es-PA" dirty="0" smtClean="0">
                <a:sym typeface="Symbol" panose="05050102010706020507" pitchFamily="18" charset="2"/>
              </a:rPr>
              <a:t> = 0. no hay limitante de corriente de salida (o potencia) solo la provista por el </a:t>
            </a:r>
            <a:r>
              <a:rPr lang="es-PA" dirty="0" err="1" smtClean="0">
                <a:sym typeface="Symbol" panose="05050102010706020507" pitchFamily="18" charset="2"/>
              </a:rPr>
              <a:t>op-amp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Los amplificadores operacionales reales tienen: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una ganancia finita K (10^6 a 10^7)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Resistencia finita (en el orden de unos </a:t>
            </a:r>
            <a:r>
              <a:rPr lang="es-PA" dirty="0" err="1" smtClean="0">
                <a:sym typeface="Symbol" panose="05050102010706020507" pitchFamily="18" charset="2"/>
              </a:rPr>
              <a:t>Megaohms</a:t>
            </a:r>
            <a:r>
              <a:rPr lang="es-PA" dirty="0" smtClean="0">
                <a:sym typeface="Symbol" panose="05050102010706020507" pitchFamily="18" charset="2"/>
              </a:rPr>
              <a:t> a 100tos de </a:t>
            </a:r>
            <a:r>
              <a:rPr lang="es-PA" dirty="0" err="1" smtClean="0">
                <a:sym typeface="Symbol" panose="05050102010706020507" pitchFamily="18" charset="2"/>
              </a:rPr>
              <a:t>Megaohms</a:t>
            </a:r>
            <a:r>
              <a:rPr lang="es-PA" dirty="0" smtClean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Se discutirán estos parámetros no ideales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443" y="1260890"/>
            <a:ext cx="5056414" cy="203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7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52718"/>
            <a:ext cx="12192000" cy="1400530"/>
          </a:xfrm>
        </p:spPr>
        <p:txBody>
          <a:bodyPr/>
          <a:lstStyle/>
          <a:p>
            <a:r>
              <a:rPr lang="es-PA" dirty="0" smtClean="0"/>
              <a:t>Amplificador Operacional–Efectos no ideales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698171"/>
            <a:ext cx="11685382" cy="5159829"/>
          </a:xfrm>
        </p:spPr>
        <p:txBody>
          <a:bodyPr>
            <a:normAutofit/>
          </a:bodyPr>
          <a:lstStyle/>
          <a:p>
            <a:r>
              <a:rPr lang="es-PA" dirty="0" smtClean="0"/>
              <a:t>Efecto de resistencia de entrada</a:t>
            </a:r>
          </a:p>
          <a:p>
            <a:r>
              <a:rPr lang="es-PA" dirty="0" smtClean="0"/>
              <a:t>Como la resistencia de entrada es alta no provee mucha potencia al circuito del </a:t>
            </a:r>
            <a:r>
              <a:rPr lang="es-PA" dirty="0" err="1" smtClean="0"/>
              <a:t>op-amp</a:t>
            </a:r>
            <a:endParaRPr lang="es-PA" dirty="0" smtClean="0"/>
          </a:p>
          <a:p>
            <a:r>
              <a:rPr lang="es-PA" dirty="0" smtClean="0"/>
              <a:t>Empleado en amplificadores de </a:t>
            </a:r>
            <a:r>
              <a:rPr lang="es-PA" dirty="0" err="1" smtClean="0"/>
              <a:t>instrumetación</a:t>
            </a:r>
            <a:r>
              <a:rPr lang="es-PA" dirty="0" smtClean="0"/>
              <a:t> y amplificadores de audio</a:t>
            </a:r>
          </a:p>
          <a:p>
            <a:r>
              <a:rPr lang="es-PA" dirty="0" smtClean="0"/>
              <a:t>Los sistemas de instrumentación tienen salida limitada modeladas por alta resistencia de salida</a:t>
            </a:r>
          </a:p>
          <a:p>
            <a:r>
              <a:rPr lang="es-PA" dirty="0" smtClean="0"/>
              <a:t>Las </a:t>
            </a:r>
            <a:r>
              <a:rPr lang="es-PA" dirty="0" err="1" smtClean="0"/>
              <a:t>termocuplas</a:t>
            </a:r>
            <a:r>
              <a:rPr lang="es-PA" dirty="0" smtClean="0"/>
              <a:t> proveen baja señal y muy poca potencia de salida</a:t>
            </a:r>
          </a:p>
          <a:p>
            <a:pPr lvl="1"/>
            <a:r>
              <a:rPr lang="es-PA" dirty="0" smtClean="0"/>
              <a:t>Modeladas como fuente de voltaje con un rango bajo de alta resistencia de salida</a:t>
            </a:r>
          </a:p>
          <a:p>
            <a:pPr lvl="1"/>
            <a:r>
              <a:rPr lang="es-PA" dirty="0" smtClean="0"/>
              <a:t>La situación se describe debajo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060" y="4463142"/>
            <a:ext cx="4893599" cy="22356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642" y="5181599"/>
            <a:ext cx="2932451" cy="127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52718"/>
            <a:ext cx="12192000" cy="1400530"/>
          </a:xfrm>
        </p:spPr>
        <p:txBody>
          <a:bodyPr/>
          <a:lstStyle/>
          <a:p>
            <a:r>
              <a:rPr lang="es-PA" dirty="0" smtClean="0"/>
              <a:t>Amplificador Operacional–Efectos no ideales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698171"/>
            <a:ext cx="11685382" cy="5159829"/>
          </a:xfrm>
        </p:spPr>
        <p:txBody>
          <a:bodyPr>
            <a:normAutofit/>
          </a:bodyPr>
          <a:lstStyle/>
          <a:p>
            <a:r>
              <a:rPr lang="es-PA" dirty="0" smtClean="0"/>
              <a:t>Efecto de resistencia de salida</a:t>
            </a:r>
          </a:p>
          <a:p>
            <a:r>
              <a:rPr lang="es-PA" dirty="0" smtClean="0"/>
              <a:t>Normalmente la resistencia de salida limita la potencia a suministrar</a:t>
            </a:r>
          </a:p>
          <a:p>
            <a:r>
              <a:rPr lang="es-PA" dirty="0" smtClean="0">
                <a:sym typeface="Symbol" panose="05050102010706020507" pitchFamily="18" charset="2"/>
              </a:rPr>
              <a:t>Las bocinas de audio tienen resistencia de 8 </a:t>
            </a:r>
            <a:r>
              <a:rPr lang="es-PA" dirty="0" err="1" smtClean="0">
                <a:sym typeface="Symbol" panose="05050102010706020507" pitchFamily="18" charset="2"/>
              </a:rPr>
              <a:t>ohms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El siguiente ejemplo muestra como se da la relación a un </a:t>
            </a:r>
            <a:r>
              <a:rPr lang="es-PA" dirty="0" err="1" smtClean="0">
                <a:sym typeface="Symbol" panose="05050102010706020507" pitchFamily="18" charset="2"/>
              </a:rPr>
              <a:t>op-amp</a:t>
            </a:r>
            <a:r>
              <a:rPr lang="es-PA" dirty="0" smtClean="0">
                <a:sym typeface="Symbol" panose="05050102010706020507" pitchFamily="18" charset="2"/>
              </a:rPr>
              <a:t> con 80 </a:t>
            </a:r>
            <a:r>
              <a:rPr lang="es-PA" dirty="0" err="1" smtClean="0">
                <a:sym typeface="Symbol" panose="05050102010706020507" pitchFamily="18" charset="2"/>
              </a:rPr>
              <a:t>ohms</a:t>
            </a:r>
            <a:r>
              <a:rPr lang="es-PA" dirty="0" smtClean="0">
                <a:sym typeface="Symbol" panose="05050102010706020507" pitchFamily="18" charset="2"/>
              </a:rPr>
              <a:t> de </a:t>
            </a:r>
            <a:r>
              <a:rPr lang="es-PA" dirty="0" err="1" smtClean="0">
                <a:sym typeface="Symbol" panose="05050102010706020507" pitchFamily="18" charset="2"/>
              </a:rPr>
              <a:t>resist</a:t>
            </a:r>
            <a:r>
              <a:rPr lang="es-PA" dirty="0" smtClean="0">
                <a:sym typeface="Symbol" panose="05050102010706020507" pitchFamily="18" charset="2"/>
              </a:rPr>
              <a:t>.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Como se observa si la entrada es pequeña no tendrá efecto en amplificación</a:t>
            </a:r>
          </a:p>
          <a:p>
            <a:r>
              <a:rPr lang="es-PA" dirty="0" smtClean="0">
                <a:sym typeface="Symbol" panose="05050102010706020507" pitchFamily="18" charset="2"/>
              </a:rPr>
              <a:t>Depende de la ganancia del </a:t>
            </a:r>
            <a:r>
              <a:rPr lang="es-PA" dirty="0" err="1" smtClean="0">
                <a:sym typeface="Symbol" panose="05050102010706020507" pitchFamily="18" charset="2"/>
              </a:rPr>
              <a:t>op-amp</a:t>
            </a:r>
            <a:r>
              <a:rPr lang="es-PA" dirty="0" smtClean="0">
                <a:sym typeface="Symbol" panose="05050102010706020507" pitchFamily="18" charset="2"/>
              </a:rPr>
              <a:t> también </a:t>
            </a:r>
            <a:endParaRPr lang="es-PA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219" y="4147459"/>
            <a:ext cx="3821209" cy="102257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75" y="3494318"/>
            <a:ext cx="6581891" cy="247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4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Reglas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01262"/>
            <a:ext cx="8946541" cy="4947138"/>
          </a:xfrm>
        </p:spPr>
        <p:txBody>
          <a:bodyPr>
            <a:normAutofit/>
          </a:bodyPr>
          <a:lstStyle/>
          <a:p>
            <a:r>
              <a:rPr lang="en-US" dirty="0"/>
              <a:t>No hay </a:t>
            </a:r>
            <a:r>
              <a:rPr lang="en-US" dirty="0" err="1"/>
              <a:t>medianas</a:t>
            </a:r>
            <a:endParaRPr lang="en-US" dirty="0"/>
          </a:p>
          <a:p>
            <a:r>
              <a:rPr lang="en-US" dirty="0"/>
              <a:t>No hay </a:t>
            </a:r>
            <a:r>
              <a:rPr lang="en-US" dirty="0" err="1"/>
              <a:t>trabajos</a:t>
            </a:r>
            <a:r>
              <a:rPr lang="en-US" dirty="0"/>
              <a:t> extra para </a:t>
            </a:r>
            <a:r>
              <a:rPr lang="en-US" dirty="0" err="1"/>
              <a:t>mejora</a:t>
            </a:r>
            <a:r>
              <a:rPr lang="en-US" dirty="0"/>
              <a:t> de nota</a:t>
            </a:r>
          </a:p>
          <a:p>
            <a:r>
              <a:rPr lang="en-US" dirty="0"/>
              <a:t>No </a:t>
            </a:r>
            <a:r>
              <a:rPr lang="en-US" dirty="0" smtClean="0"/>
              <a:t>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pedir</a:t>
            </a:r>
            <a:r>
              <a:rPr lang="en-US" dirty="0" smtClean="0"/>
              <a:t> </a:t>
            </a:r>
            <a:r>
              <a:rPr lang="en-US" dirty="0" err="1" smtClean="0"/>
              <a:t>puntos</a:t>
            </a:r>
            <a:r>
              <a:rPr lang="en-US" dirty="0" smtClean="0"/>
              <a:t> </a:t>
            </a:r>
            <a:r>
              <a:rPr lang="en-US" dirty="0" err="1" smtClean="0"/>
              <a:t>adicionales</a:t>
            </a:r>
            <a:r>
              <a:rPr lang="en-US" dirty="0" smtClean="0"/>
              <a:t> al final de la </a:t>
            </a:r>
            <a:r>
              <a:rPr lang="en-US" dirty="0" err="1" smtClean="0"/>
              <a:t>materia</a:t>
            </a:r>
            <a:endParaRPr lang="en-US" dirty="0" smtClean="0"/>
          </a:p>
          <a:p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reclamos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momento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hay </a:t>
            </a:r>
            <a:r>
              <a:rPr lang="en-US" dirty="0" err="1" smtClean="0"/>
              <a:t>alguna</a:t>
            </a:r>
            <a:r>
              <a:rPr lang="en-US" dirty="0" smtClean="0"/>
              <a:t> </a:t>
            </a:r>
            <a:r>
              <a:rPr lang="en-US" dirty="0" err="1" smtClean="0"/>
              <a:t>tarea</a:t>
            </a:r>
            <a:r>
              <a:rPr lang="en-US" dirty="0" smtClean="0"/>
              <a:t> o </a:t>
            </a:r>
            <a:r>
              <a:rPr lang="en-US" dirty="0" err="1" smtClean="0"/>
              <a:t>asignación</a:t>
            </a:r>
            <a:r>
              <a:rPr lang="en-US" dirty="0" smtClean="0"/>
              <a:t> que </a:t>
            </a:r>
            <a:r>
              <a:rPr lang="en-US" dirty="0" err="1" smtClean="0"/>
              <a:t>considera</a:t>
            </a:r>
            <a:r>
              <a:rPr lang="en-US" dirty="0" smtClean="0"/>
              <a:t> </a:t>
            </a:r>
            <a:r>
              <a:rPr lang="en-US" dirty="0" err="1" smtClean="0"/>
              <a:t>hubo</a:t>
            </a:r>
            <a:r>
              <a:rPr lang="en-US" dirty="0" smtClean="0"/>
              <a:t> un error</a:t>
            </a:r>
          </a:p>
          <a:p>
            <a:r>
              <a:rPr lang="en-US" dirty="0" smtClean="0"/>
              <a:t>Si </a:t>
            </a:r>
            <a:r>
              <a:rPr lang="en-US" dirty="0" err="1" smtClean="0"/>
              <a:t>observa</a:t>
            </a:r>
            <a:r>
              <a:rPr lang="en-US" dirty="0" smtClean="0"/>
              <a:t> que el </a:t>
            </a:r>
            <a:r>
              <a:rPr lang="en-US" dirty="0" err="1" smtClean="0"/>
              <a:t>reclamo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arriba</a:t>
            </a:r>
            <a:r>
              <a:rPr lang="en-US" dirty="0" smtClean="0"/>
              <a:t>, </a:t>
            </a:r>
            <a:r>
              <a:rPr lang="en-US" dirty="0" err="1" smtClean="0"/>
              <a:t>hable</a:t>
            </a:r>
            <a:r>
              <a:rPr lang="en-US" dirty="0" smtClean="0"/>
              <a:t> con el </a:t>
            </a:r>
            <a:r>
              <a:rPr lang="en-US" dirty="0" err="1" smtClean="0"/>
              <a:t>coordinador</a:t>
            </a:r>
            <a:r>
              <a:rPr lang="en-US" dirty="0" smtClean="0"/>
              <a:t> de Carrera</a:t>
            </a:r>
          </a:p>
          <a:p>
            <a:r>
              <a:rPr lang="en-US" dirty="0" smtClean="0"/>
              <a:t>Al final de la </a:t>
            </a:r>
            <a:r>
              <a:rPr lang="en-US" dirty="0" err="1" smtClean="0"/>
              <a:t>materia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observa</a:t>
            </a:r>
            <a:r>
              <a:rPr lang="en-US" dirty="0" smtClean="0"/>
              <a:t> </a:t>
            </a:r>
            <a:r>
              <a:rPr lang="en-US" dirty="0" err="1" smtClean="0"/>
              <a:t>alguna</a:t>
            </a:r>
            <a:r>
              <a:rPr lang="en-US" dirty="0" smtClean="0"/>
              <a:t> </a:t>
            </a:r>
            <a:r>
              <a:rPr lang="en-US" dirty="0" err="1" smtClean="0"/>
              <a:t>anormalidad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solicitor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reclamo</a:t>
            </a:r>
            <a:r>
              <a:rPr lang="en-US" dirty="0" smtClean="0"/>
              <a:t> de nota (</a:t>
            </a:r>
            <a:r>
              <a:rPr lang="en-US" dirty="0" err="1" smtClean="0"/>
              <a:t>ventanilla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75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52718"/>
            <a:ext cx="12192000" cy="1400530"/>
          </a:xfrm>
        </p:spPr>
        <p:txBody>
          <a:bodyPr/>
          <a:lstStyle/>
          <a:p>
            <a:r>
              <a:rPr lang="es-PA" dirty="0" smtClean="0"/>
              <a:t>Amplificador Operacional–Efectos no ideales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415143"/>
            <a:ext cx="11685382" cy="5442857"/>
          </a:xfrm>
        </p:spPr>
        <p:txBody>
          <a:bodyPr>
            <a:normAutofit/>
          </a:bodyPr>
          <a:lstStyle/>
          <a:p>
            <a:r>
              <a:rPr lang="es-PA" dirty="0" smtClean="0"/>
              <a:t>Efecto de ganancia finita:</a:t>
            </a:r>
          </a:p>
          <a:p>
            <a:r>
              <a:rPr lang="es-PA" dirty="0" smtClean="0"/>
              <a:t>Asumamos que la ganancia K = 10 000 y los voltajes de entrada son V = </a:t>
            </a:r>
            <a:r>
              <a:rPr lang="es-PA" dirty="0" smtClean="0">
                <a:latin typeface="Arial" panose="020B0604020202020204" pitchFamily="34" charset="0"/>
                <a:cs typeface="Arial" panose="020B0604020202020204" pitchFamily="34" charset="0"/>
              </a:rPr>
              <a:t>±10V</a:t>
            </a:r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El efecto de la ganancia nos demuestra que el sistema debe ser de:</a:t>
            </a:r>
          </a:p>
          <a:p>
            <a:r>
              <a:rPr lang="es-PA" dirty="0" smtClean="0">
                <a:sym typeface="Symbol" panose="05050102010706020507" pitchFamily="18" charset="2"/>
              </a:rPr>
              <a:t>-1mV ≤ </a:t>
            </a:r>
            <a:r>
              <a:rPr lang="es-PA" dirty="0" err="1" smtClean="0">
                <a:sym typeface="Symbol" panose="05050102010706020507" pitchFamily="18" charset="2"/>
              </a:rPr>
              <a:t>vin</a:t>
            </a:r>
            <a:r>
              <a:rPr lang="es-PA" dirty="0" smtClean="0">
                <a:sym typeface="Symbol" panose="05050102010706020507" pitchFamily="18" charset="2"/>
              </a:rPr>
              <a:t> ≥ 1mV</a:t>
            </a:r>
          </a:p>
          <a:p>
            <a:r>
              <a:rPr lang="es-PA" dirty="0" smtClean="0">
                <a:sym typeface="Symbol" panose="05050102010706020507" pitchFamily="18" charset="2"/>
              </a:rPr>
              <a:t>Para la mayoría de las aplicaciones y para nosotros 1mV es casi 0, sin embargo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Estos voltajes no son 0 para la mayoría de las aplicaciones.</a:t>
            </a:r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511" y="2383483"/>
            <a:ext cx="1681610" cy="86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1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52718"/>
            <a:ext cx="12192000" cy="1400530"/>
          </a:xfrm>
        </p:spPr>
        <p:txBody>
          <a:bodyPr/>
          <a:lstStyle/>
          <a:p>
            <a:r>
              <a:rPr lang="es-PA" dirty="0" smtClean="0"/>
              <a:t>Amplificador Operacional–Efectos no ideales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415143"/>
            <a:ext cx="11685382" cy="5442857"/>
          </a:xfrm>
        </p:spPr>
        <p:txBody>
          <a:bodyPr>
            <a:normAutofit/>
          </a:bodyPr>
          <a:lstStyle/>
          <a:p>
            <a:r>
              <a:rPr lang="es-PA" dirty="0" smtClean="0"/>
              <a:t>Resumen</a:t>
            </a:r>
          </a:p>
          <a:p>
            <a:r>
              <a:rPr lang="es-PA" dirty="0" smtClean="0"/>
              <a:t>Efecto de resistencia finita de entrada</a:t>
            </a:r>
          </a:p>
          <a:p>
            <a:pPr lvl="1"/>
            <a:r>
              <a:rPr lang="es-PA" dirty="0" smtClean="0"/>
              <a:t>La corriente en las terminales de entrada no necesariamente son 0</a:t>
            </a:r>
          </a:p>
          <a:p>
            <a:pPr lvl="1"/>
            <a:r>
              <a:rPr lang="es-PA" dirty="0" smtClean="0"/>
              <a:t>Por consiguiente si consumirá algo de corriente (y potencia) a su entrada</a:t>
            </a:r>
          </a:p>
          <a:p>
            <a:pPr lvl="1"/>
            <a:r>
              <a:rPr lang="es-PA" dirty="0" smtClean="0"/>
              <a:t>El </a:t>
            </a:r>
            <a:r>
              <a:rPr lang="es-PA" dirty="0" err="1" smtClean="0"/>
              <a:t>op-amp</a:t>
            </a:r>
            <a:r>
              <a:rPr lang="es-PA" dirty="0" smtClean="0"/>
              <a:t> siempre es función de la resistencia de salida del circuito conectado</a:t>
            </a:r>
          </a:p>
          <a:p>
            <a:r>
              <a:rPr lang="es-PA" dirty="0" smtClean="0"/>
              <a:t>Efecto de resistencia finita de salida</a:t>
            </a:r>
          </a:p>
          <a:p>
            <a:pPr lvl="1"/>
            <a:r>
              <a:rPr lang="es-PA" dirty="0" smtClean="0"/>
              <a:t>La potencia de salida amplificada es finita</a:t>
            </a:r>
          </a:p>
          <a:p>
            <a:pPr lvl="1"/>
            <a:r>
              <a:rPr lang="es-PA" dirty="0" smtClean="0"/>
              <a:t>En la realidad, no será capaz de proveer toda la corriente demandada si es mal diseñado</a:t>
            </a:r>
          </a:p>
          <a:p>
            <a:pPr lvl="1"/>
            <a:r>
              <a:rPr lang="es-PA" dirty="0" smtClean="0"/>
              <a:t>Primeramente depende de la resistencia de carga</a:t>
            </a:r>
          </a:p>
          <a:p>
            <a:r>
              <a:rPr lang="es-PA" dirty="0" smtClean="0"/>
              <a:t>Efecto de ganancia finita</a:t>
            </a:r>
          </a:p>
          <a:p>
            <a:pPr lvl="1"/>
            <a:r>
              <a:rPr lang="es-PA" dirty="0" smtClean="0"/>
              <a:t>Depende de la diferencia de potencial en las entradas y estas no son idénticas a 0</a:t>
            </a:r>
          </a:p>
        </p:txBody>
      </p:sp>
    </p:spTree>
    <p:extLst>
      <p:ext uri="{BB962C8B-B14F-4D97-AF65-F5344CB8AC3E}">
        <p14:creationId xmlns:p14="http://schemas.microsoft.com/office/powerpoint/2010/main" val="133997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PA" sz="4000" dirty="0"/>
          </a:p>
          <a:p>
            <a:pPr marL="0" indent="0" algn="ctr">
              <a:buNone/>
            </a:pPr>
            <a:endParaRPr lang="es-PA" sz="4000" dirty="0" smtClean="0"/>
          </a:p>
          <a:p>
            <a:pPr marL="0" indent="0" algn="ctr">
              <a:buNone/>
            </a:pPr>
            <a:endParaRPr lang="es-PA" sz="4000" dirty="0"/>
          </a:p>
          <a:p>
            <a:pPr marL="0" indent="0" algn="ctr">
              <a:buNone/>
            </a:pPr>
            <a:endParaRPr lang="es-PA" sz="4000" dirty="0" smtClean="0"/>
          </a:p>
          <a:p>
            <a:pPr marL="0" indent="0" algn="ctr">
              <a:buNone/>
            </a:pPr>
            <a:r>
              <a:rPr lang="es-PA" sz="10000" dirty="0" smtClean="0"/>
              <a:t>FINAL DÍA 1</a:t>
            </a:r>
            <a:endParaRPr lang="es-PA" sz="10000" dirty="0"/>
          </a:p>
        </p:txBody>
      </p:sp>
    </p:spTree>
    <p:extLst>
      <p:ext uri="{BB962C8B-B14F-4D97-AF65-F5344CB8AC3E}">
        <p14:creationId xmlns:p14="http://schemas.microsoft.com/office/powerpoint/2010/main" val="362178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098543" cy="4425154"/>
          </a:xfrm>
        </p:spPr>
        <p:txBody>
          <a:bodyPr>
            <a:normAutofit/>
          </a:bodyPr>
          <a:lstStyle/>
          <a:p>
            <a:r>
              <a:rPr lang="es-PA" dirty="0" smtClean="0"/>
              <a:t>Pregunta.</a:t>
            </a:r>
          </a:p>
          <a:p>
            <a:r>
              <a:rPr lang="es-PA" dirty="0" smtClean="0"/>
              <a:t>¿Cuántos pines necesita un </a:t>
            </a:r>
            <a:r>
              <a:rPr lang="es-PA" dirty="0" err="1" smtClean="0"/>
              <a:t>op</a:t>
            </a:r>
            <a:r>
              <a:rPr lang="es-PA" dirty="0" smtClean="0"/>
              <a:t> </a:t>
            </a:r>
            <a:r>
              <a:rPr lang="es-PA" dirty="0" err="1" smtClean="0"/>
              <a:t>amp</a:t>
            </a:r>
            <a:r>
              <a:rPr lang="es-PA" dirty="0" smtClean="0"/>
              <a:t> para operar (en el mundo real)?</a:t>
            </a:r>
          </a:p>
          <a:p>
            <a:r>
              <a:rPr lang="es-PA" dirty="0" smtClean="0"/>
              <a:t>¿4 </a:t>
            </a:r>
            <a:r>
              <a:rPr lang="es-PA" dirty="0" err="1" smtClean="0"/>
              <a:t>op-amps</a:t>
            </a:r>
            <a:r>
              <a:rPr lang="es-PA" dirty="0" smtClean="0"/>
              <a:t> están en un encapsulado DIP, de cuantos pines debe ser?</a:t>
            </a:r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927" y="3132037"/>
            <a:ext cx="4218276" cy="277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7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098543" cy="4425154"/>
          </a:xfrm>
        </p:spPr>
        <p:txBody>
          <a:bodyPr>
            <a:normAutofit/>
          </a:bodyPr>
          <a:lstStyle/>
          <a:p>
            <a:r>
              <a:rPr lang="es-PA" dirty="0" smtClean="0"/>
              <a:t>Respuesta</a:t>
            </a:r>
          </a:p>
          <a:p>
            <a:r>
              <a:rPr lang="es-PA" dirty="0" smtClean="0"/>
              <a:t>¿Cuántos pines necesita un </a:t>
            </a:r>
            <a:r>
              <a:rPr lang="es-PA" dirty="0" err="1" smtClean="0"/>
              <a:t>op</a:t>
            </a:r>
            <a:r>
              <a:rPr lang="es-PA" dirty="0" smtClean="0"/>
              <a:t> </a:t>
            </a:r>
            <a:r>
              <a:rPr lang="es-PA" dirty="0" err="1" smtClean="0"/>
              <a:t>amp</a:t>
            </a:r>
            <a:r>
              <a:rPr lang="es-PA" dirty="0" smtClean="0"/>
              <a:t> para operar (en el mundo real)?</a:t>
            </a:r>
          </a:p>
          <a:p>
            <a:pPr lvl="1"/>
            <a:r>
              <a:rPr lang="es-PA" dirty="0"/>
              <a:t>5</a:t>
            </a:r>
            <a:endParaRPr lang="es-PA" dirty="0" smtClean="0"/>
          </a:p>
          <a:p>
            <a:r>
              <a:rPr lang="es-PA" dirty="0" smtClean="0"/>
              <a:t>¿4 </a:t>
            </a:r>
            <a:r>
              <a:rPr lang="es-PA" dirty="0" err="1" smtClean="0"/>
              <a:t>op-amps</a:t>
            </a:r>
            <a:r>
              <a:rPr lang="es-PA" dirty="0" smtClean="0"/>
              <a:t> están en un encapsulado DIP, de cuantos pines debe ser?</a:t>
            </a:r>
          </a:p>
          <a:p>
            <a:pPr lvl="1"/>
            <a:r>
              <a:rPr lang="es-PA" dirty="0" smtClean="0"/>
              <a:t>(2 entradas diferenciales + 1 salida)*(4 </a:t>
            </a:r>
            <a:r>
              <a:rPr lang="es-PA" dirty="0" err="1" smtClean="0"/>
              <a:t>op</a:t>
            </a:r>
            <a:r>
              <a:rPr lang="es-PA" dirty="0" smtClean="0"/>
              <a:t> </a:t>
            </a:r>
            <a:r>
              <a:rPr lang="es-PA" dirty="0" err="1" smtClean="0"/>
              <a:t>amp</a:t>
            </a:r>
            <a:r>
              <a:rPr lang="es-PA" dirty="0" smtClean="0"/>
              <a:t>) + (2 de alimentación) = 14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87378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8402585" cy="4425154"/>
          </a:xfrm>
        </p:spPr>
        <p:txBody>
          <a:bodyPr>
            <a:normAutofit/>
          </a:bodyPr>
          <a:lstStyle/>
          <a:p>
            <a:r>
              <a:rPr lang="es-PA" dirty="0" smtClean="0"/>
              <a:t>Recordando, el amplificador operacional ideal tiene:</a:t>
            </a:r>
          </a:p>
          <a:p>
            <a:r>
              <a:rPr lang="es-PA" dirty="0" smtClean="0"/>
              <a:t>Impedancia de Entrada Infinita</a:t>
            </a:r>
            <a:endParaRPr lang="es-PA" dirty="0"/>
          </a:p>
          <a:p>
            <a:r>
              <a:rPr lang="es-PA" dirty="0" smtClean="0"/>
              <a:t>Impedancia de Salida 0</a:t>
            </a:r>
            <a:endParaRPr lang="es-PA" dirty="0"/>
          </a:p>
          <a:p>
            <a:r>
              <a:rPr lang="es-PA" dirty="0" smtClean="0"/>
              <a:t>Ganancia de Modo común 0 </a:t>
            </a:r>
            <a:r>
              <a:rPr lang="es-PA" dirty="0" err="1" smtClean="0"/>
              <a:t>ó</a:t>
            </a:r>
            <a:r>
              <a:rPr lang="es-PA" dirty="0" smtClean="0"/>
              <a:t> rechazo de modo común 0</a:t>
            </a:r>
            <a:endParaRPr lang="es-PA" dirty="0"/>
          </a:p>
          <a:p>
            <a:r>
              <a:rPr lang="es-PA" dirty="0" smtClean="0"/>
              <a:t>Ganancia infinita de lazo abierto A</a:t>
            </a:r>
            <a:endParaRPr lang="es-PA" i="1" dirty="0"/>
          </a:p>
          <a:p>
            <a:r>
              <a:rPr lang="es-PA" dirty="0" smtClean="0"/>
              <a:t>Ancho de banda infinito</a:t>
            </a:r>
          </a:p>
          <a:p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381" y="3140208"/>
            <a:ext cx="4218276" cy="277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8402585" cy="4425154"/>
          </a:xfrm>
        </p:spPr>
        <p:txBody>
          <a:bodyPr>
            <a:normAutofit/>
          </a:bodyPr>
          <a:lstStyle/>
          <a:p>
            <a:r>
              <a:rPr lang="es-PA" dirty="0" smtClean="0"/>
              <a:t>Diferencial y Modo Común</a:t>
            </a:r>
          </a:p>
          <a:p>
            <a:endParaRPr lang="es-PA" dirty="0"/>
          </a:p>
          <a:p>
            <a:r>
              <a:rPr lang="es-PA" dirty="0" smtClean="0"/>
              <a:t>La entrada diferencial es</a:t>
            </a:r>
          </a:p>
          <a:p>
            <a:r>
              <a:rPr lang="es-PA" dirty="0" smtClean="0"/>
              <a:t>El modo común de la señal es el promedio</a:t>
            </a:r>
          </a:p>
          <a:p>
            <a:r>
              <a:rPr lang="es-PA" dirty="0" smtClean="0"/>
              <a:t>Podemos expresar v1 y v2 en función de su modo común</a:t>
            </a:r>
          </a:p>
          <a:p>
            <a:r>
              <a:rPr lang="es-PA" dirty="0" smtClean="0"/>
              <a:t>La representación gráfica de lo anterior es como sigue</a:t>
            </a:r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970" y="452718"/>
            <a:ext cx="4012483" cy="264377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726" y="2010641"/>
            <a:ext cx="2017313" cy="5379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39" y="2548591"/>
            <a:ext cx="1935913" cy="5479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7596" y="3177241"/>
            <a:ext cx="2329897" cy="52952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0940" y="3810265"/>
            <a:ext cx="2178855" cy="49157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111" y="3911849"/>
            <a:ext cx="3115398" cy="27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18089" cy="4425154"/>
          </a:xfrm>
        </p:spPr>
        <p:txBody>
          <a:bodyPr>
            <a:normAutofit/>
          </a:bodyPr>
          <a:lstStyle/>
          <a:p>
            <a:r>
              <a:rPr lang="es-PA" dirty="0" smtClean="0"/>
              <a:t>Diferencial y Modo Común</a:t>
            </a:r>
          </a:p>
          <a:p>
            <a:r>
              <a:rPr lang="es-PA" dirty="0" smtClean="0"/>
              <a:t>Considere un </a:t>
            </a:r>
            <a:r>
              <a:rPr lang="es-PA" dirty="0" err="1" smtClean="0"/>
              <a:t>amplficador</a:t>
            </a:r>
            <a:r>
              <a:rPr lang="es-PA" dirty="0" smtClean="0"/>
              <a:t> operacional con las siguientes características</a:t>
            </a:r>
          </a:p>
          <a:p>
            <a:r>
              <a:rPr lang="es-PA" dirty="0" smtClean="0"/>
              <a:t>A = 10^3</a:t>
            </a:r>
          </a:p>
          <a:p>
            <a:r>
              <a:rPr lang="es-PA" dirty="0" smtClean="0"/>
              <a:t>Se miden las señales de las dos terminales y se desea tener el resultado de</a:t>
            </a:r>
          </a:p>
          <a:p>
            <a:r>
              <a:rPr lang="es-PA" dirty="0" smtClean="0"/>
              <a:t>la tercera terminal (salida)</a:t>
            </a:r>
          </a:p>
          <a:p>
            <a:r>
              <a:rPr lang="es-PA" dirty="0" smtClean="0"/>
              <a:t>También se desea calcular la diferencia y modo común de las señales del </a:t>
            </a:r>
            <a:r>
              <a:rPr lang="es-PA" dirty="0" err="1" smtClean="0"/>
              <a:t>op-amp</a:t>
            </a:r>
            <a:endParaRPr lang="es-PA" dirty="0" smtClean="0"/>
          </a:p>
          <a:p>
            <a:r>
              <a:rPr lang="es-PA" dirty="0" smtClean="0"/>
              <a:t>v2 = 0, v3 = 2V					</a:t>
            </a:r>
          </a:p>
          <a:p>
            <a:r>
              <a:rPr lang="es-PA" dirty="0" smtClean="0"/>
              <a:t>v2 = 5V, v3 = -10V</a:t>
            </a:r>
          </a:p>
          <a:p>
            <a:r>
              <a:rPr lang="es-PA" dirty="0" smtClean="0"/>
              <a:t>v1 = 1.002V, v2 = 0.998V</a:t>
            </a:r>
          </a:p>
          <a:p>
            <a:r>
              <a:rPr lang="es-PA" dirty="0"/>
              <a:t>v</a:t>
            </a:r>
            <a:r>
              <a:rPr lang="es-PA" dirty="0" smtClean="0"/>
              <a:t>1 = -3.6V, v3 = -3.6V</a:t>
            </a:r>
          </a:p>
          <a:p>
            <a:endParaRPr lang="es-PA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451" y="355958"/>
            <a:ext cx="2017313" cy="5379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451" y="1097235"/>
            <a:ext cx="1935913" cy="5479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6187" y="1751554"/>
            <a:ext cx="2329897" cy="52952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1451" y="2398823"/>
            <a:ext cx="2178855" cy="49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6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Respuestas</a:t>
            </a:r>
          </a:p>
          <a:p>
            <a:r>
              <a:rPr lang="es-PA" dirty="0" smtClean="0"/>
              <a:t>v1 = -2mV, vid = 2V, </a:t>
            </a:r>
            <a:r>
              <a:rPr lang="es-PA" dirty="0" err="1" smtClean="0"/>
              <a:t>vicm</a:t>
            </a:r>
            <a:r>
              <a:rPr lang="es-PA" dirty="0" smtClean="0"/>
              <a:t> = -1mV</a:t>
            </a:r>
          </a:p>
          <a:p>
            <a:r>
              <a:rPr lang="es-PA" dirty="0" smtClean="0"/>
              <a:t>v1 = +5.01V</a:t>
            </a:r>
            <a:r>
              <a:rPr lang="es-PA" dirty="0"/>
              <a:t>, </a:t>
            </a:r>
            <a:r>
              <a:rPr lang="es-PA" dirty="0" smtClean="0"/>
              <a:t>vid = −</a:t>
            </a:r>
            <a:r>
              <a:rPr lang="es-PA" dirty="0"/>
              <a:t>10 </a:t>
            </a:r>
            <a:r>
              <a:rPr lang="es-PA" dirty="0" err="1"/>
              <a:t>mV</a:t>
            </a:r>
            <a:r>
              <a:rPr lang="es-PA" dirty="0"/>
              <a:t>, </a:t>
            </a:r>
            <a:r>
              <a:rPr lang="es-PA" dirty="0" err="1" smtClean="0"/>
              <a:t>vIcm</a:t>
            </a:r>
            <a:r>
              <a:rPr lang="es-PA" dirty="0"/>
              <a:t> </a:t>
            </a:r>
            <a:r>
              <a:rPr lang="es-PA" dirty="0" smtClean="0"/>
              <a:t>=5.005V</a:t>
            </a:r>
          </a:p>
          <a:p>
            <a:r>
              <a:rPr lang="es-PA" i="1" dirty="0"/>
              <a:t>v</a:t>
            </a:r>
            <a:r>
              <a:rPr lang="es-PA" dirty="0" smtClean="0"/>
              <a:t>3 = −4V</a:t>
            </a:r>
            <a:r>
              <a:rPr lang="es-PA" dirty="0"/>
              <a:t>, </a:t>
            </a:r>
            <a:r>
              <a:rPr lang="es-PA" i="1" dirty="0" smtClean="0"/>
              <a:t>vid </a:t>
            </a:r>
            <a:r>
              <a:rPr lang="es-PA" dirty="0" smtClean="0"/>
              <a:t>= −</a:t>
            </a:r>
            <a:r>
              <a:rPr lang="es-PA" dirty="0"/>
              <a:t>4 </a:t>
            </a:r>
            <a:r>
              <a:rPr lang="es-PA" dirty="0" err="1"/>
              <a:t>mV</a:t>
            </a:r>
            <a:r>
              <a:rPr lang="es-PA" dirty="0"/>
              <a:t>, </a:t>
            </a:r>
            <a:r>
              <a:rPr lang="es-PA" i="1" dirty="0" err="1" smtClean="0"/>
              <a:t>vicm</a:t>
            </a:r>
            <a:r>
              <a:rPr lang="es-PA" i="1" dirty="0" smtClean="0"/>
              <a:t> </a:t>
            </a:r>
            <a:r>
              <a:rPr lang="es-PA" dirty="0" smtClean="0"/>
              <a:t>= 1V</a:t>
            </a:r>
            <a:endParaRPr lang="es-PA" dirty="0"/>
          </a:p>
          <a:p>
            <a:r>
              <a:rPr lang="es-PA" i="1" dirty="0"/>
              <a:t>v</a:t>
            </a:r>
            <a:r>
              <a:rPr lang="es-PA" dirty="0" smtClean="0"/>
              <a:t>2 =</a:t>
            </a:r>
            <a:r>
              <a:rPr lang="es-PA" dirty="0"/>
              <a:t>−</a:t>
            </a:r>
            <a:r>
              <a:rPr lang="es-PA" dirty="0" smtClean="0"/>
              <a:t>3.6036V</a:t>
            </a:r>
            <a:r>
              <a:rPr lang="es-PA" dirty="0"/>
              <a:t>, </a:t>
            </a:r>
            <a:r>
              <a:rPr lang="es-PA" i="1" dirty="0" err="1" smtClean="0"/>
              <a:t>vId</a:t>
            </a:r>
            <a:r>
              <a:rPr lang="es-PA" i="1" dirty="0"/>
              <a:t> </a:t>
            </a:r>
            <a:r>
              <a:rPr lang="es-PA" dirty="0" smtClean="0"/>
              <a:t>= −</a:t>
            </a:r>
            <a:r>
              <a:rPr lang="es-PA" dirty="0"/>
              <a:t>3.6 </a:t>
            </a:r>
            <a:r>
              <a:rPr lang="es-PA" dirty="0" err="1"/>
              <a:t>mV</a:t>
            </a:r>
            <a:r>
              <a:rPr lang="es-PA" dirty="0"/>
              <a:t>, </a:t>
            </a:r>
            <a:r>
              <a:rPr lang="es-PA" i="1" dirty="0" err="1" smtClean="0"/>
              <a:t>vIcm</a:t>
            </a:r>
            <a:r>
              <a:rPr lang="es-PA" i="1" dirty="0" smtClean="0"/>
              <a:t> = </a:t>
            </a:r>
            <a:r>
              <a:rPr lang="es-PA" dirty="0" smtClean="0"/>
              <a:t>−</a:t>
            </a:r>
            <a:r>
              <a:rPr lang="es-PA" dirty="0"/>
              <a:t>3.6 V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967" y="1943231"/>
            <a:ext cx="2017313" cy="5379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7" y="2701775"/>
            <a:ext cx="1935913" cy="5479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967" y="3470269"/>
            <a:ext cx="2329897" cy="52952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7" y="4195193"/>
            <a:ext cx="2178855" cy="49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4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El circuito de </a:t>
            </a:r>
            <a:r>
              <a:rPr lang="es-PA" dirty="0" err="1" smtClean="0"/>
              <a:t>op-amp</a:t>
            </a:r>
            <a:r>
              <a:rPr lang="es-PA" dirty="0" smtClean="0"/>
              <a:t> puede ser representado como</a:t>
            </a:r>
          </a:p>
          <a:p>
            <a:r>
              <a:rPr lang="es-PA" dirty="0" smtClean="0"/>
              <a:t>Exprese v3 en función de v1 y v2</a:t>
            </a:r>
          </a:p>
          <a:p>
            <a:r>
              <a:rPr lang="es-PA" dirty="0" smtClean="0"/>
              <a:t>Encuentre la ganancia de lazo abierto A</a:t>
            </a:r>
          </a:p>
          <a:p>
            <a:r>
              <a:rPr lang="es-PA" dirty="0" smtClean="0"/>
              <a:t>Al final reemplace</a:t>
            </a:r>
          </a:p>
          <a:p>
            <a:pPr lvl="1"/>
            <a:r>
              <a:rPr lang="es-PA" dirty="0" err="1" smtClean="0"/>
              <a:t>Gm</a:t>
            </a:r>
            <a:r>
              <a:rPr lang="es-PA" dirty="0" smtClean="0"/>
              <a:t> = 10mA/V</a:t>
            </a:r>
          </a:p>
          <a:p>
            <a:pPr lvl="1"/>
            <a:r>
              <a:rPr lang="es-PA" dirty="0" smtClean="0"/>
              <a:t>R = 10k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 </a:t>
            </a:r>
            <a:r>
              <a:rPr lang="es-PA" dirty="0" smtClean="0"/>
              <a:t>= 100</a:t>
            </a:r>
          </a:p>
          <a:p>
            <a:pPr lvl="1"/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725" y="1152983"/>
            <a:ext cx="48672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Reglas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92" y="1481071"/>
            <a:ext cx="10792495" cy="50227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 </a:t>
            </a:r>
            <a:r>
              <a:rPr lang="en-US" dirty="0" err="1"/>
              <a:t>acepto</a:t>
            </a:r>
            <a:r>
              <a:rPr lang="en-US" dirty="0"/>
              <a:t> </a:t>
            </a:r>
            <a:r>
              <a:rPr lang="en-US" dirty="0" err="1"/>
              <a:t>excusas</a:t>
            </a:r>
            <a:r>
              <a:rPr lang="en-US" dirty="0"/>
              <a:t> e </a:t>
            </a:r>
            <a:r>
              <a:rPr lang="en-US" dirty="0" err="1"/>
              <a:t>inconvenientes</a:t>
            </a:r>
            <a:endParaRPr lang="en-US" dirty="0"/>
          </a:p>
          <a:p>
            <a:pPr lvl="1"/>
            <a:r>
              <a:rPr lang="en-US" dirty="0" err="1"/>
              <a:t>acepto</a:t>
            </a:r>
            <a:r>
              <a:rPr lang="en-US" dirty="0"/>
              <a:t> </a:t>
            </a:r>
            <a:r>
              <a:rPr lang="en-US" dirty="0" err="1"/>
              <a:t>soluciones</a:t>
            </a:r>
            <a:endParaRPr lang="en-US" dirty="0"/>
          </a:p>
          <a:p>
            <a:r>
              <a:rPr lang="en-US" dirty="0" smtClean="0"/>
              <a:t>Si no </a:t>
            </a:r>
            <a:r>
              <a:rPr lang="en-US" dirty="0" err="1" smtClean="0"/>
              <a:t>consigue</a:t>
            </a:r>
            <a:r>
              <a:rPr lang="en-US" dirty="0" smtClean="0"/>
              <a:t> resolver un </a:t>
            </a:r>
            <a:r>
              <a:rPr lang="en-US" dirty="0" err="1" smtClean="0"/>
              <a:t>problema</a:t>
            </a:r>
            <a:r>
              <a:rPr lang="en-US" dirty="0" smtClean="0"/>
              <a:t>, </a:t>
            </a:r>
            <a:r>
              <a:rPr lang="en-US" dirty="0" err="1" smtClean="0"/>
              <a:t>ayudense</a:t>
            </a:r>
            <a:r>
              <a:rPr lang="en-US" dirty="0" smtClean="0"/>
              <a:t> entre </a:t>
            </a:r>
            <a:r>
              <a:rPr lang="en-US" dirty="0" err="1" smtClean="0"/>
              <a:t>uds</a:t>
            </a:r>
            <a:r>
              <a:rPr lang="en-US" dirty="0" smtClean="0"/>
              <a:t> o me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consultar</a:t>
            </a:r>
            <a:r>
              <a:rPr lang="en-US" dirty="0" smtClean="0"/>
              <a:t> para </a:t>
            </a:r>
            <a:r>
              <a:rPr lang="en-US" dirty="0" err="1" smtClean="0"/>
              <a:t>guía</a:t>
            </a:r>
            <a:r>
              <a:rPr lang="en-US" dirty="0" smtClean="0"/>
              <a:t> no para </a:t>
            </a:r>
            <a:r>
              <a:rPr lang="en-US" dirty="0" err="1" smtClean="0"/>
              <a:t>resolverle</a:t>
            </a:r>
            <a:r>
              <a:rPr lang="en-US" dirty="0" smtClean="0"/>
              <a:t> el </a:t>
            </a:r>
            <a:r>
              <a:rPr lang="en-US" dirty="0" err="1" smtClean="0"/>
              <a:t>problema</a:t>
            </a:r>
            <a:endParaRPr lang="en-US" dirty="0" smtClean="0"/>
          </a:p>
          <a:p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/>
              <a:t>laboramos</a:t>
            </a:r>
            <a:endParaRPr lang="en-US" dirty="0"/>
          </a:p>
          <a:p>
            <a:pPr lvl="1"/>
            <a:r>
              <a:rPr lang="en-US" dirty="0"/>
              <a:t>Si se le </a:t>
            </a:r>
            <a:r>
              <a:rPr lang="en-US" dirty="0" err="1"/>
              <a:t>dificulta</a:t>
            </a:r>
            <a:r>
              <a:rPr lang="en-US" dirty="0"/>
              <a:t> la material </a:t>
            </a:r>
            <a:r>
              <a:rPr lang="en-US" dirty="0" err="1"/>
              <a:t>retírela</a:t>
            </a:r>
            <a:endParaRPr lang="en-US" dirty="0"/>
          </a:p>
          <a:p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</a:t>
            </a:r>
            <a:r>
              <a:rPr lang="en-US" dirty="0" err="1"/>
              <a:t>gastos</a:t>
            </a:r>
            <a:endParaRPr lang="en-US" dirty="0"/>
          </a:p>
          <a:p>
            <a:pPr lvl="1"/>
            <a:r>
              <a:rPr lang="en-US" dirty="0"/>
              <a:t>Si la material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 smtClean="0"/>
              <a:t>retírela</a:t>
            </a:r>
            <a:endParaRPr lang="en-US" dirty="0" smtClean="0"/>
          </a:p>
          <a:p>
            <a:r>
              <a:rPr lang="en-US" dirty="0" err="1" smtClean="0"/>
              <a:t>Tiene</a:t>
            </a:r>
            <a:r>
              <a:rPr lang="en-US" dirty="0" smtClean="0"/>
              <a:t> derecho a “Sin Nota”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momento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ud</a:t>
            </a:r>
            <a:r>
              <a:rPr lang="en-US" dirty="0" smtClean="0"/>
              <a:t> lo </a:t>
            </a:r>
            <a:r>
              <a:rPr lang="en-US" dirty="0" err="1" smtClean="0"/>
              <a:t>solicita</a:t>
            </a:r>
            <a:endParaRPr lang="en-US" dirty="0" smtClean="0"/>
          </a:p>
          <a:p>
            <a:r>
              <a:rPr lang="en-US" dirty="0"/>
              <a:t>Si no </a:t>
            </a:r>
            <a:r>
              <a:rPr lang="en-US" dirty="0" err="1"/>
              <a:t>cumple</a:t>
            </a:r>
            <a:r>
              <a:rPr lang="en-US" dirty="0"/>
              <a:t> con nota de </a:t>
            </a:r>
            <a:r>
              <a:rPr lang="en-US" dirty="0" err="1"/>
              <a:t>pase</a:t>
            </a:r>
            <a:r>
              <a:rPr lang="en-US" dirty="0"/>
              <a:t>,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impuesto</a:t>
            </a:r>
            <a:r>
              <a:rPr lang="en-US" dirty="0"/>
              <a:t> un SN</a:t>
            </a:r>
          </a:p>
          <a:p>
            <a:r>
              <a:rPr lang="en-US" dirty="0"/>
              <a:t>Si no </a:t>
            </a:r>
            <a:r>
              <a:rPr lang="en-US" dirty="0" err="1"/>
              <a:t>entrega</a:t>
            </a:r>
            <a:r>
              <a:rPr lang="en-US" dirty="0"/>
              <a:t> Proyecto final,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impuesto</a:t>
            </a:r>
            <a:r>
              <a:rPr lang="en-US" dirty="0"/>
              <a:t> un </a:t>
            </a:r>
            <a:r>
              <a:rPr lang="en-US" dirty="0" smtClean="0"/>
              <a:t>SN</a:t>
            </a:r>
          </a:p>
          <a:p>
            <a:r>
              <a:rPr lang="en-US" dirty="0" smtClean="0"/>
              <a:t>No presto </a:t>
            </a:r>
            <a:r>
              <a:rPr lang="en-US" dirty="0" err="1" smtClean="0"/>
              <a:t>componentes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tarjetas</a:t>
            </a:r>
            <a:r>
              <a:rPr lang="en-US" dirty="0" smtClean="0"/>
              <a:t>, no soy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tienda</a:t>
            </a:r>
            <a:endParaRPr lang="en-US" dirty="0" smtClean="0"/>
          </a:p>
          <a:p>
            <a:r>
              <a:rPr lang="en-US" dirty="0" smtClean="0"/>
              <a:t>Deben </a:t>
            </a:r>
            <a:r>
              <a:rPr lang="en-US" dirty="0" err="1" smtClean="0"/>
              <a:t>conseguir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insumos</a:t>
            </a:r>
            <a:r>
              <a:rPr lang="en-US" dirty="0" smtClean="0"/>
              <a:t> para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laboratorios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el </a:t>
            </a:r>
            <a:r>
              <a:rPr lang="en-US" dirty="0" err="1" smtClean="0"/>
              <a:t>día</a:t>
            </a:r>
            <a:r>
              <a:rPr lang="en-US" dirty="0" smtClean="0"/>
              <a:t>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Respuesta</a:t>
            </a:r>
          </a:p>
          <a:p>
            <a:r>
              <a:rPr lang="es-PA" dirty="0" smtClean="0"/>
              <a:t>v3 = </a:t>
            </a:r>
            <a:r>
              <a:rPr lang="es-PA" dirty="0" smtClean="0">
                <a:sym typeface="Symbol" panose="05050102010706020507" pitchFamily="18" charset="2"/>
              </a:rPr>
              <a:t> </a:t>
            </a:r>
            <a:r>
              <a:rPr lang="es-PA" dirty="0" err="1" smtClean="0">
                <a:sym typeface="Symbol" panose="05050102010706020507" pitchFamily="18" charset="2"/>
              </a:rPr>
              <a:t>vd</a:t>
            </a:r>
            <a:endParaRPr lang="es-PA" dirty="0" smtClean="0"/>
          </a:p>
          <a:p>
            <a:r>
              <a:rPr lang="es-PA" dirty="0" smtClean="0"/>
              <a:t>Id + </a:t>
            </a:r>
            <a:r>
              <a:rPr lang="es-PA" dirty="0" err="1" smtClean="0"/>
              <a:t>Gm</a:t>
            </a:r>
            <a:r>
              <a:rPr lang="es-PA" dirty="0" smtClean="0"/>
              <a:t> v1 = </a:t>
            </a:r>
            <a:r>
              <a:rPr lang="es-PA" dirty="0" err="1" smtClean="0"/>
              <a:t>Gm</a:t>
            </a:r>
            <a:r>
              <a:rPr lang="es-PA" dirty="0" smtClean="0"/>
              <a:t> v2</a:t>
            </a:r>
          </a:p>
          <a:p>
            <a:r>
              <a:rPr lang="es-PA" dirty="0" err="1" smtClean="0"/>
              <a:t>vd</a:t>
            </a:r>
            <a:r>
              <a:rPr lang="es-PA" dirty="0" smtClean="0"/>
              <a:t>/R + </a:t>
            </a:r>
            <a:r>
              <a:rPr lang="es-PA" dirty="0" err="1" smtClean="0"/>
              <a:t>Gm</a:t>
            </a:r>
            <a:r>
              <a:rPr lang="es-PA" dirty="0" smtClean="0"/>
              <a:t> v1 = </a:t>
            </a:r>
            <a:r>
              <a:rPr lang="es-PA" dirty="0" err="1" smtClean="0"/>
              <a:t>Gm</a:t>
            </a:r>
            <a:r>
              <a:rPr lang="es-PA" dirty="0" smtClean="0"/>
              <a:t> v2</a:t>
            </a:r>
          </a:p>
          <a:p>
            <a:r>
              <a:rPr lang="es-PA" dirty="0" err="1" smtClean="0"/>
              <a:t>vd</a:t>
            </a:r>
            <a:r>
              <a:rPr lang="es-PA" dirty="0" smtClean="0"/>
              <a:t> = </a:t>
            </a:r>
            <a:r>
              <a:rPr lang="es-PA" dirty="0" err="1" smtClean="0"/>
              <a:t>GmR</a:t>
            </a:r>
            <a:r>
              <a:rPr lang="es-PA" dirty="0" smtClean="0"/>
              <a:t>(v2 – v1)</a:t>
            </a:r>
          </a:p>
          <a:p>
            <a:r>
              <a:rPr lang="es-PA" dirty="0" smtClean="0"/>
              <a:t>v3 = </a:t>
            </a:r>
            <a:r>
              <a:rPr lang="es-PA" dirty="0" smtClean="0">
                <a:sym typeface="Symbol" panose="05050102010706020507" pitchFamily="18" charset="2"/>
              </a:rPr>
              <a:t></a:t>
            </a:r>
            <a:r>
              <a:rPr lang="es-PA" dirty="0" err="1"/>
              <a:t>GmR</a:t>
            </a:r>
            <a:r>
              <a:rPr lang="es-PA" dirty="0"/>
              <a:t>(v2 – v1</a:t>
            </a:r>
            <a:r>
              <a:rPr lang="es-PA" dirty="0" smtClean="0"/>
              <a:t>)</a:t>
            </a:r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725" y="1152983"/>
            <a:ext cx="48672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7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La ganancia del </a:t>
            </a:r>
            <a:r>
              <a:rPr lang="es-PA" dirty="0" err="1" smtClean="0"/>
              <a:t>op-amp</a:t>
            </a:r>
            <a:r>
              <a:rPr lang="es-PA" dirty="0" smtClean="0"/>
              <a:t> ideal inversor de lazo cerrado es –R2/R1</a:t>
            </a:r>
          </a:p>
          <a:p>
            <a:r>
              <a:rPr lang="es-PA" dirty="0" smtClean="0"/>
              <a:t>Pero los efectos de la ganancia de lazo abierto se muestran a continuación</a:t>
            </a:r>
          </a:p>
          <a:p>
            <a:r>
              <a:rPr lang="es-PA" dirty="0" smtClean="0"/>
              <a:t>Del siguiente operacional se tiene la salida abierta</a:t>
            </a:r>
          </a:p>
          <a:p>
            <a:pPr lvl="1"/>
            <a:r>
              <a:rPr lang="es-PA" dirty="0" smtClean="0"/>
              <a:t>Podemos calcular el voltaje en el punto v1</a:t>
            </a:r>
          </a:p>
          <a:p>
            <a:pPr lvl="2"/>
            <a:r>
              <a:rPr lang="es-PA" dirty="0" smtClean="0"/>
              <a:t>A(v2 – v1) = </a:t>
            </a:r>
            <a:r>
              <a:rPr lang="es-PA" dirty="0" err="1" smtClean="0"/>
              <a:t>vo</a:t>
            </a:r>
            <a:endParaRPr lang="es-PA" dirty="0" smtClean="0"/>
          </a:p>
          <a:p>
            <a:pPr lvl="2"/>
            <a:r>
              <a:rPr lang="es-PA" dirty="0" smtClean="0"/>
              <a:t>v1 = -</a:t>
            </a:r>
            <a:r>
              <a:rPr lang="es-PA" dirty="0" err="1" smtClean="0"/>
              <a:t>vo</a:t>
            </a:r>
            <a:r>
              <a:rPr lang="es-PA" dirty="0" smtClean="0"/>
              <a:t>/A</a:t>
            </a:r>
          </a:p>
          <a:p>
            <a:pPr lvl="1"/>
            <a:r>
              <a:rPr lang="es-PA" dirty="0" smtClean="0"/>
              <a:t>Calculamos con leyes de </a:t>
            </a:r>
            <a:r>
              <a:rPr lang="es-PA" dirty="0" err="1" smtClean="0"/>
              <a:t>kirchoff</a:t>
            </a:r>
            <a:r>
              <a:rPr lang="es-PA" dirty="0" smtClean="0"/>
              <a:t>  los datos restantes</a:t>
            </a:r>
          </a:p>
          <a:p>
            <a:r>
              <a:rPr lang="es-PA" dirty="0" smtClean="0"/>
              <a:t>Notar si A tiende a </a:t>
            </a:r>
            <a:r>
              <a:rPr lang="es-PA" dirty="0" err="1" smtClean="0"/>
              <a:t>inf</a:t>
            </a:r>
            <a:r>
              <a:rPr lang="es-PA" dirty="0" smtClean="0"/>
              <a:t>.</a:t>
            </a:r>
          </a:p>
          <a:p>
            <a:pPr lvl="1"/>
            <a:r>
              <a:rPr lang="es-PA" dirty="0" smtClean="0"/>
              <a:t>-R2/R1</a:t>
            </a:r>
          </a:p>
          <a:p>
            <a:r>
              <a:rPr lang="es-PA" dirty="0" smtClean="0"/>
              <a:t>Concluimos a lazo cerrado</a:t>
            </a:r>
            <a:endParaRPr lang="es-PA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174" y="2265219"/>
            <a:ext cx="4237590" cy="270163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452" y="4132876"/>
            <a:ext cx="3493167" cy="95726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351" y="5110919"/>
            <a:ext cx="3004424" cy="162119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64" y="5483800"/>
            <a:ext cx="3274844" cy="95726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5519" y="5524818"/>
            <a:ext cx="1571834" cy="87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0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Considere la configuración inversora con R1 = 1k y R2 = 100k.  La ganancia ideal es </a:t>
            </a:r>
            <a:r>
              <a:rPr lang="es-PA" dirty="0" err="1" smtClean="0"/>
              <a:t>Av</a:t>
            </a:r>
            <a:r>
              <a:rPr lang="es-PA" dirty="0" smtClean="0"/>
              <a:t> = -100</a:t>
            </a:r>
          </a:p>
          <a:p>
            <a:r>
              <a:rPr lang="es-PA" dirty="0" smtClean="0"/>
              <a:t>Parte 1</a:t>
            </a:r>
          </a:p>
          <a:p>
            <a:pPr lvl="1"/>
            <a:r>
              <a:rPr lang="es-PA" dirty="0" smtClean="0"/>
              <a:t>Encuentre las ganancias a lazo cerrado de A = 10^3, 10^4, 10^5</a:t>
            </a:r>
          </a:p>
          <a:p>
            <a:pPr lvl="1"/>
            <a:r>
              <a:rPr lang="es-PA" dirty="0" smtClean="0"/>
              <a:t>En cada caso determine el porcentaje de error </a:t>
            </a:r>
            <a:r>
              <a:rPr lang="es-PA" dirty="0" err="1" smtClean="0"/>
              <a:t>Gideal</a:t>
            </a:r>
            <a:r>
              <a:rPr lang="es-PA" dirty="0" smtClean="0"/>
              <a:t> vs </a:t>
            </a:r>
            <a:r>
              <a:rPr lang="es-PA" dirty="0" err="1" smtClean="0"/>
              <a:t>Greal</a:t>
            </a:r>
            <a:endParaRPr lang="es-PA" dirty="0" smtClean="0"/>
          </a:p>
          <a:p>
            <a:pPr lvl="1"/>
            <a:r>
              <a:rPr lang="es-PA" dirty="0" smtClean="0"/>
              <a:t>Determine el voltaje v1 cuando vi = 0.1</a:t>
            </a:r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Parte 2</a:t>
            </a:r>
          </a:p>
          <a:p>
            <a:pPr lvl="1"/>
            <a:r>
              <a:rPr lang="es-PA" dirty="0" smtClean="0"/>
              <a:t>Si la ganancia a lazo abierto cambia de 100 000 a 50 000, cual  es el porcentaje de cambio en la magnitud de lazo cerrado de </a:t>
            </a:r>
            <a:r>
              <a:rPr lang="es-PA" dirty="0" err="1" smtClean="0"/>
              <a:t>Av</a:t>
            </a:r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823" y="2774570"/>
            <a:ext cx="2831757" cy="93149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823" y="3857556"/>
            <a:ext cx="2860431" cy="5810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0823" y="1685554"/>
            <a:ext cx="3274844" cy="95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Respuesta</a:t>
            </a:r>
          </a:p>
          <a:p>
            <a:endParaRPr lang="es-PA" dirty="0"/>
          </a:p>
          <a:p>
            <a:r>
              <a:rPr lang="es-PA" dirty="0" smtClean="0"/>
              <a:t>1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2</a:t>
            </a:r>
          </a:p>
          <a:p>
            <a:r>
              <a:rPr lang="es-PA" dirty="0" smtClean="0"/>
              <a:t>G = -99.899 @ 100 000</a:t>
            </a:r>
          </a:p>
          <a:p>
            <a:r>
              <a:rPr lang="es-PA" dirty="0" smtClean="0"/>
              <a:t>G = -99.798 @ 50 000</a:t>
            </a:r>
          </a:p>
          <a:p>
            <a:r>
              <a:rPr lang="es-PA" dirty="0" smtClean="0"/>
              <a:t>Se redujo a 0.1V @ -0.1%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1853248"/>
            <a:ext cx="6143584" cy="226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9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Resistencias de Entrada y Salida</a:t>
            </a:r>
          </a:p>
          <a:p>
            <a:endParaRPr lang="es-PA" dirty="0"/>
          </a:p>
          <a:p>
            <a:r>
              <a:rPr lang="es-PA" dirty="0" smtClean="0"/>
              <a:t>Para el amplificador ideal la resistencia de entrada es</a:t>
            </a:r>
          </a:p>
          <a:p>
            <a:r>
              <a:rPr lang="es-PA" dirty="0" smtClean="0"/>
              <a:t>Para que esto ocurre Rin debe ser mayor que R1</a:t>
            </a:r>
          </a:p>
          <a:p>
            <a:r>
              <a:rPr lang="es-PA" dirty="0" smtClean="0"/>
              <a:t>Pero si -R2/R1 es de alta ganancia, R1 debe ser menor</a:t>
            </a:r>
          </a:p>
          <a:p>
            <a:r>
              <a:rPr lang="es-PA" dirty="0" smtClean="0"/>
              <a:t>No podemos seleccionar R1 en </a:t>
            </a:r>
            <a:r>
              <a:rPr lang="es-PA" dirty="0" err="1" smtClean="0"/>
              <a:t>Megaohms</a:t>
            </a:r>
            <a:r>
              <a:rPr lang="es-PA" dirty="0" smtClean="0"/>
              <a:t> pues R2 sería impráctico de conseguir</a:t>
            </a:r>
          </a:p>
          <a:p>
            <a:endParaRPr lang="es-PA" dirty="0"/>
          </a:p>
          <a:p>
            <a:r>
              <a:rPr lang="es-PA" dirty="0" smtClean="0"/>
              <a:t>La solución a este problema se ve mejor en un ejemplo:</a:t>
            </a:r>
          </a:p>
          <a:p>
            <a:pPr lvl="1"/>
            <a:r>
              <a:rPr lang="es-PA" dirty="0" smtClean="0"/>
              <a:t>Diseñe un circuito de </a:t>
            </a:r>
            <a:r>
              <a:rPr lang="es-PA" dirty="0" err="1" smtClean="0"/>
              <a:t>op-amp</a:t>
            </a:r>
            <a:r>
              <a:rPr lang="es-PA" dirty="0" smtClean="0"/>
              <a:t> inversor con ganancia 100 y resistencia de entrada de 1Mohm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793" y="2020706"/>
            <a:ext cx="2077316" cy="71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2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 lnSpcReduction="10000"/>
          </a:bodyPr>
          <a:lstStyle/>
          <a:p>
            <a:r>
              <a:rPr lang="es-PA" dirty="0" smtClean="0"/>
              <a:t>Podemos conseguir el voltaje y la corriente (1) y (2)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La corriente en (4)</a:t>
            </a:r>
          </a:p>
          <a:p>
            <a:endParaRPr lang="es-PA" dirty="0"/>
          </a:p>
          <a:p>
            <a:r>
              <a:rPr lang="es-PA" dirty="0" smtClean="0"/>
              <a:t>El voltaje en (5) en el nodo x </a:t>
            </a:r>
          </a:p>
          <a:p>
            <a:endParaRPr lang="es-PA" dirty="0"/>
          </a:p>
          <a:p>
            <a:r>
              <a:rPr lang="es-PA" dirty="0" smtClean="0"/>
              <a:t>Tenemos entonces en (6) i3</a:t>
            </a:r>
          </a:p>
          <a:p>
            <a:endParaRPr lang="es-PA" dirty="0"/>
          </a:p>
          <a:p>
            <a:r>
              <a:rPr lang="es-PA" dirty="0" smtClean="0"/>
              <a:t>Por </a:t>
            </a:r>
            <a:r>
              <a:rPr lang="es-PA" dirty="0" err="1" smtClean="0"/>
              <a:t>kirchoff</a:t>
            </a:r>
            <a:r>
              <a:rPr lang="es-PA" dirty="0" smtClean="0"/>
              <a:t> (7)</a:t>
            </a:r>
          </a:p>
          <a:p>
            <a:endParaRPr lang="es-PA" dirty="0"/>
          </a:p>
          <a:p>
            <a:r>
              <a:rPr lang="es-PA" dirty="0" smtClean="0"/>
              <a:t>Y simplificando tenemos </a:t>
            </a:r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446" y="24448"/>
            <a:ext cx="4680065" cy="315883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83" y="1668882"/>
            <a:ext cx="2231664" cy="78464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077" y="1695567"/>
            <a:ext cx="2419350" cy="6858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0563" y="2505436"/>
            <a:ext cx="1636431" cy="81821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6296" y="3424642"/>
            <a:ext cx="3105150" cy="762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6296" y="4264125"/>
            <a:ext cx="2410680" cy="69363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9232" y="5028346"/>
            <a:ext cx="2892404" cy="74482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9476" y="5814412"/>
            <a:ext cx="2857500" cy="9525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38492" y="5812376"/>
            <a:ext cx="3556627" cy="954536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26457" y="4550120"/>
            <a:ext cx="4071252" cy="122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4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Empezamos a diseñar</a:t>
            </a:r>
          </a:p>
          <a:p>
            <a:pPr lvl="1"/>
            <a:r>
              <a:rPr lang="es-PA" dirty="0" smtClean="0"/>
              <a:t>G = -100, R1 = 1M</a:t>
            </a:r>
            <a:r>
              <a:rPr lang="es-PA" dirty="0" smtClean="0">
                <a:sym typeface="Symbol" panose="05050102010706020507" pitchFamily="18" charset="2"/>
              </a:rPr>
              <a:t>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Con arriba de 1M puede que sea difícil, nuestra limitante es 1M</a:t>
            </a:r>
          </a:p>
          <a:p>
            <a:r>
              <a:rPr lang="es-PA" dirty="0" smtClean="0">
                <a:sym typeface="Symbol" panose="05050102010706020507" pitchFamily="18" charset="2"/>
              </a:rPr>
              <a:t>Asumamos R2 = 1M</a:t>
            </a:r>
          </a:p>
          <a:p>
            <a:r>
              <a:rPr lang="es-PA" dirty="0" smtClean="0">
                <a:sym typeface="Symbol" panose="05050102010706020507" pitchFamily="18" charset="2"/>
              </a:rPr>
              <a:t>Sigamos asumiendo R4 = 1M</a:t>
            </a:r>
            <a:r>
              <a:rPr lang="es-PA" dirty="0">
                <a:sym typeface="Symbol" panose="05050102010706020507" pitchFamily="18" charset="2"/>
              </a:rPr>
              <a:t> </a:t>
            </a:r>
            <a:r>
              <a:rPr lang="es-PA" dirty="0" smtClean="0">
                <a:sym typeface="Symbol" panose="05050102010706020507" pitchFamily="18" charset="2"/>
              </a:rPr>
              <a:t></a:t>
            </a:r>
          </a:p>
          <a:p>
            <a:r>
              <a:rPr lang="es-PA" dirty="0" smtClean="0">
                <a:sym typeface="Symbol" panose="05050102010706020507" pitchFamily="18" charset="2"/>
              </a:rPr>
              <a:t>Tenemos entonces R3 = 10.2k, que es casi comercial a 10k</a:t>
            </a:r>
            <a:endParaRPr lang="es-PA" dirty="0">
              <a:sym typeface="Symbol" panose="05050102010706020507" pitchFamily="18" charset="2"/>
            </a:endParaRPr>
          </a:p>
          <a:p>
            <a:endParaRPr lang="es-PA" dirty="0" smtClean="0"/>
          </a:p>
          <a:p>
            <a:r>
              <a:rPr lang="es-PA" dirty="0" smtClean="0"/>
              <a:t>En conclusión podemos tener alta ganancia sin tener…</a:t>
            </a:r>
          </a:p>
          <a:p>
            <a:r>
              <a:rPr lang="es-PA" dirty="0" smtClean="0"/>
              <a:t>… altos valores de resistencia de </a:t>
            </a:r>
            <a:r>
              <a:rPr lang="es-PA" dirty="0" err="1" smtClean="0"/>
              <a:t>feedback</a:t>
            </a:r>
            <a:endParaRPr lang="es-PA" dirty="0" smtClean="0"/>
          </a:p>
          <a:p>
            <a:r>
              <a:rPr lang="es-PA" dirty="0" smtClean="0"/>
              <a:t>R2 y R3 están en paralelo (</a:t>
            </a:r>
            <a:r>
              <a:rPr lang="es-PA" dirty="0" err="1" smtClean="0"/>
              <a:t>vin</a:t>
            </a:r>
            <a:r>
              <a:rPr lang="es-PA" dirty="0" smtClean="0"/>
              <a:t> = 0)</a:t>
            </a:r>
          </a:p>
          <a:p>
            <a:r>
              <a:rPr lang="es-PA" dirty="0" smtClean="0"/>
              <a:t>i3 e i4 están en un factor de k y k + 1</a:t>
            </a:r>
          </a:p>
          <a:p>
            <a:endParaRPr lang="es-PA" dirty="0" smtClean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820" y="5582662"/>
            <a:ext cx="4071252" cy="122305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756" y="145312"/>
            <a:ext cx="3591316" cy="269348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7756" y="3104645"/>
            <a:ext cx="3591316" cy="242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8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Diseñe un amplificador operacional</a:t>
            </a:r>
          </a:p>
          <a:p>
            <a:r>
              <a:rPr lang="es-PA" dirty="0" smtClean="0"/>
              <a:t>G = -10, Rin = 100k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Para el siguiente circuito determine los valores de </a:t>
            </a:r>
            <a:r>
              <a:rPr lang="it-IT" i="1" dirty="0"/>
              <a:t>v</a:t>
            </a:r>
            <a:r>
              <a:rPr lang="it-IT" dirty="0"/>
              <a:t>1, </a:t>
            </a:r>
            <a:r>
              <a:rPr lang="it-IT" i="1" dirty="0"/>
              <a:t>i</a:t>
            </a:r>
            <a:r>
              <a:rPr lang="it-IT" dirty="0"/>
              <a:t>1, </a:t>
            </a:r>
            <a:r>
              <a:rPr lang="it-IT" i="1" dirty="0" smtClean="0"/>
              <a:t>i</a:t>
            </a:r>
            <a:r>
              <a:rPr lang="it-IT" dirty="0" smtClean="0"/>
              <a:t>2,</a:t>
            </a:r>
            <a:r>
              <a:rPr lang="it-IT" i="1" dirty="0" smtClean="0"/>
              <a:t>vo</a:t>
            </a:r>
            <a:r>
              <a:rPr lang="it-IT" dirty="0" smtClean="0"/>
              <a:t>, </a:t>
            </a:r>
            <a:r>
              <a:rPr lang="it-IT" i="1" dirty="0"/>
              <a:t>iL</a:t>
            </a:r>
            <a:r>
              <a:rPr lang="it-IT" dirty="0"/>
              <a:t>, </a:t>
            </a:r>
            <a:r>
              <a:rPr lang="it-IT" dirty="0" smtClean="0"/>
              <a:t>e </a:t>
            </a:r>
            <a:r>
              <a:rPr lang="it-IT" i="1" dirty="0" smtClean="0"/>
              <a:t>io</a:t>
            </a:r>
          </a:p>
          <a:p>
            <a:r>
              <a:rPr lang="it-IT" dirty="0" smtClean="0"/>
              <a:t>También determine las ganancias de voltaje, corriente (il/i1) y potencia (p0/p1)</a:t>
            </a:r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701" y="1671456"/>
            <a:ext cx="2500446" cy="137157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582" y="4403581"/>
            <a:ext cx="3847027" cy="23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8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Respuestas</a:t>
            </a:r>
          </a:p>
          <a:p>
            <a:r>
              <a:rPr lang="es-PA" dirty="0" smtClean="0"/>
              <a:t>R1 = 100M</a:t>
            </a:r>
          </a:p>
          <a:p>
            <a:r>
              <a:rPr lang="es-PA" dirty="0" smtClean="0"/>
              <a:t>R2  = 1M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it-IT" dirty="0"/>
              <a:t>0 V; 1 mA; 1 mA; −10 V; −10 mA; −11 mA; </a:t>
            </a:r>
          </a:p>
          <a:p>
            <a:r>
              <a:rPr lang="it-IT" dirty="0"/>
              <a:t>−10 V/V (20 dB), −10 A/A (20 dB); </a:t>
            </a:r>
            <a:r>
              <a:rPr lang="es-PA" dirty="0"/>
              <a:t>100 W/W (20 dB)</a:t>
            </a:r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791" y="1642595"/>
            <a:ext cx="2500446" cy="137157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791" y="3540696"/>
            <a:ext cx="3847027" cy="23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1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Amplificador Sumador Ponderado</a:t>
            </a:r>
          </a:p>
          <a:p>
            <a:r>
              <a:rPr lang="es-PA" dirty="0" smtClean="0"/>
              <a:t>Se le dice así porque es una ponderación de los voltajes de entrada</a:t>
            </a:r>
          </a:p>
          <a:p>
            <a:r>
              <a:rPr lang="es-PA" dirty="0" smtClean="0"/>
              <a:t>La suma total de corrientes es la de salida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756" y="2870680"/>
            <a:ext cx="4472349" cy="270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1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r>
              <a:rPr lang="en-US" dirty="0" smtClean="0"/>
              <a:t> a </a:t>
            </a:r>
            <a:r>
              <a:rPr lang="en-US" dirty="0" err="1" smtClean="0"/>
              <a:t>Desarrollar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90918"/>
            <a:ext cx="9545291" cy="4857481"/>
          </a:xfrm>
        </p:spPr>
        <p:txBody>
          <a:bodyPr>
            <a:normAutofit lnSpcReduction="10000"/>
          </a:bodyPr>
          <a:lstStyle/>
          <a:p>
            <a:r>
              <a:rPr lang="es-PA" b="1" dirty="0" smtClean="0"/>
              <a:t>Presentar el temario de la Universidad</a:t>
            </a:r>
          </a:p>
          <a:p>
            <a:pPr lvl="1"/>
            <a:r>
              <a:rPr lang="es-PA" b="1" dirty="0" smtClean="0"/>
              <a:t>Preguntas</a:t>
            </a:r>
          </a:p>
          <a:p>
            <a:pPr lvl="1"/>
            <a:r>
              <a:rPr lang="es-PA" b="1" dirty="0" smtClean="0"/>
              <a:t>Cambios</a:t>
            </a:r>
          </a:p>
          <a:p>
            <a:pPr lvl="1"/>
            <a:endParaRPr lang="es-PA" b="1" dirty="0"/>
          </a:p>
          <a:p>
            <a:r>
              <a:rPr lang="es-PA" b="1" dirty="0" smtClean="0"/>
              <a:t>Libros de Referencia</a:t>
            </a:r>
          </a:p>
          <a:p>
            <a:pPr lvl="1"/>
            <a:r>
              <a:rPr lang="es-PA" b="1" dirty="0" smtClean="0"/>
              <a:t>Teoría: </a:t>
            </a:r>
            <a:r>
              <a:rPr lang="en-US" b="1" dirty="0"/>
              <a:t>Paul Horowitz, Winfield Hill - The Art of Electronics-Cambridge University Press</a:t>
            </a:r>
            <a:endParaRPr lang="es-PA" b="1" dirty="0" smtClean="0"/>
          </a:p>
          <a:p>
            <a:pPr lvl="1"/>
            <a:r>
              <a:rPr lang="es-PA" b="1" dirty="0" smtClean="0"/>
              <a:t>Práctica:  </a:t>
            </a:r>
            <a:r>
              <a:rPr lang="es-PA" b="1" dirty="0" err="1" smtClean="0"/>
              <a:t>Hanshaw</a:t>
            </a:r>
            <a:r>
              <a:rPr lang="es-PA" b="1" dirty="0" smtClean="0"/>
              <a:t>, Tim; Real </a:t>
            </a:r>
            <a:r>
              <a:rPr lang="es-PA" b="1" dirty="0" err="1" smtClean="0"/>
              <a:t>Analog</a:t>
            </a:r>
            <a:r>
              <a:rPr lang="es-PA" b="1" dirty="0" smtClean="0"/>
              <a:t>, </a:t>
            </a:r>
            <a:r>
              <a:rPr lang="es-PA" b="1" dirty="0" err="1" smtClean="0"/>
              <a:t>An</a:t>
            </a:r>
            <a:r>
              <a:rPr lang="es-PA" b="1" dirty="0" smtClean="0"/>
              <a:t> </a:t>
            </a:r>
            <a:r>
              <a:rPr lang="es-PA" b="1" dirty="0" err="1" smtClean="0"/>
              <a:t>Introduction</a:t>
            </a:r>
            <a:r>
              <a:rPr lang="es-PA" b="1" dirty="0" smtClean="0"/>
              <a:t> to </a:t>
            </a:r>
            <a:r>
              <a:rPr lang="es-PA" b="1" dirty="0" err="1" smtClean="0"/>
              <a:t>Electrical</a:t>
            </a:r>
            <a:r>
              <a:rPr lang="es-PA" b="1" dirty="0" smtClean="0"/>
              <a:t> </a:t>
            </a:r>
            <a:r>
              <a:rPr lang="es-PA" b="1" dirty="0" err="1" smtClean="0"/>
              <a:t>Circuits</a:t>
            </a:r>
            <a:endParaRPr lang="es-PA" b="1" dirty="0" smtClean="0"/>
          </a:p>
          <a:p>
            <a:pPr lvl="1"/>
            <a:endParaRPr lang="es-PA" b="1" dirty="0" smtClean="0"/>
          </a:p>
          <a:p>
            <a:pPr lvl="1"/>
            <a:r>
              <a:rPr lang="es-PA" b="1" dirty="0" smtClean="0"/>
              <a:t>Extras</a:t>
            </a:r>
          </a:p>
          <a:p>
            <a:pPr lvl="2"/>
            <a:r>
              <a:rPr lang="en-US" dirty="0" smtClean="0"/>
              <a:t>Franco, Sergio; Design </a:t>
            </a:r>
            <a:r>
              <a:rPr lang="en-US" dirty="0"/>
              <a:t>with operational amplifiers and analog integrated circuits. Second Edition. McGraw-Hill </a:t>
            </a:r>
            <a:r>
              <a:rPr lang="en-US" dirty="0" smtClean="0"/>
              <a:t>International</a:t>
            </a:r>
          </a:p>
          <a:p>
            <a:pPr lvl="2"/>
            <a:r>
              <a:rPr lang="es-PA" dirty="0"/>
              <a:t>López Rodríguez, </a:t>
            </a:r>
            <a:r>
              <a:rPr lang="es-PA" dirty="0" smtClean="0"/>
              <a:t>Victoriano; Teoría </a:t>
            </a:r>
            <a:r>
              <a:rPr lang="es-PA" dirty="0"/>
              <a:t>de circuitos y electrónica. </a:t>
            </a:r>
            <a:endParaRPr lang="es-PA" b="1" dirty="0" smtClean="0"/>
          </a:p>
        </p:txBody>
      </p:sp>
    </p:spTree>
    <p:extLst>
      <p:ext uri="{BB962C8B-B14F-4D97-AF65-F5344CB8AC3E}">
        <p14:creationId xmlns:p14="http://schemas.microsoft.com/office/powerpoint/2010/main" val="282083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Amplificador Sumador Ponderado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Cuando </a:t>
            </a:r>
            <a:r>
              <a:rPr lang="es-PA" dirty="0" err="1" smtClean="0"/>
              <a:t>queremo</a:t>
            </a:r>
            <a:r>
              <a:rPr lang="es-PA" dirty="0" smtClean="0"/>
              <a:t> sumar con signos opuestos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036" y="87721"/>
            <a:ext cx="4538964" cy="261457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69" y="1790309"/>
            <a:ext cx="3778224" cy="91198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69" y="2783920"/>
            <a:ext cx="2665018" cy="74313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1238" y="4589215"/>
            <a:ext cx="5362575" cy="8096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969" y="4116632"/>
            <a:ext cx="5623975" cy="239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9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Diseñar un sumador ponderado donde:</a:t>
            </a:r>
          </a:p>
          <a:p>
            <a:r>
              <a:rPr lang="es-PA" dirty="0" err="1" smtClean="0"/>
              <a:t>vo</a:t>
            </a:r>
            <a:r>
              <a:rPr lang="es-PA" dirty="0" smtClean="0"/>
              <a:t> = -(v1 + 5 v2). </a:t>
            </a:r>
          </a:p>
          <a:p>
            <a:r>
              <a:rPr lang="es-PA" dirty="0" smtClean="0"/>
              <a:t>Escoger Rf para que el máximo voltaje de salida sea 10V</a:t>
            </a:r>
          </a:p>
          <a:p>
            <a:r>
              <a:rPr lang="es-PA" dirty="0" smtClean="0"/>
              <a:t>Y la corriente no exceda 1mA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Diseñe un sumador ponderado con </a:t>
            </a:r>
          </a:p>
          <a:p>
            <a:r>
              <a:rPr lang="es-PA" dirty="0" err="1" smtClean="0"/>
              <a:t>vo</a:t>
            </a:r>
            <a:r>
              <a:rPr lang="es-PA" dirty="0" smtClean="0"/>
              <a:t> = 2v1 + v2 – 4v3 y las mismas restricciones superiores</a:t>
            </a:r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886" y="87722"/>
            <a:ext cx="4431113" cy="255244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886" y="2672270"/>
            <a:ext cx="2387666" cy="6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5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Respuestas [Tiene más de 1 posibilidad]</a:t>
            </a:r>
          </a:p>
          <a:p>
            <a:r>
              <a:rPr lang="es-PA" i="1" dirty="0" smtClean="0"/>
              <a:t>R</a:t>
            </a:r>
            <a:r>
              <a:rPr lang="es-PA" dirty="0" smtClean="0"/>
              <a:t>1 = 10k, </a:t>
            </a:r>
            <a:r>
              <a:rPr lang="es-PA" i="1" dirty="0" smtClean="0"/>
              <a:t>R</a:t>
            </a:r>
            <a:r>
              <a:rPr lang="es-PA" dirty="0" smtClean="0"/>
              <a:t>2</a:t>
            </a:r>
            <a:r>
              <a:rPr lang="es-PA" dirty="0"/>
              <a:t> </a:t>
            </a:r>
            <a:r>
              <a:rPr lang="es-PA" dirty="0" smtClean="0"/>
              <a:t>= </a:t>
            </a:r>
            <a:r>
              <a:rPr lang="es-PA" dirty="0"/>
              <a:t>2 k, </a:t>
            </a:r>
            <a:r>
              <a:rPr lang="es-PA" dirty="0" smtClean="0"/>
              <a:t>y </a:t>
            </a:r>
            <a:r>
              <a:rPr lang="es-PA" i="1" dirty="0" smtClean="0"/>
              <a:t>Rf</a:t>
            </a:r>
            <a:r>
              <a:rPr lang="es-PA" i="1" dirty="0"/>
              <a:t> </a:t>
            </a:r>
            <a:r>
              <a:rPr lang="es-PA" dirty="0" smtClean="0"/>
              <a:t>= </a:t>
            </a:r>
            <a:r>
              <a:rPr lang="es-PA" dirty="0"/>
              <a:t>10 </a:t>
            </a:r>
            <a:r>
              <a:rPr lang="es-PA" dirty="0" smtClean="0"/>
              <a:t>k</a:t>
            </a:r>
          </a:p>
          <a:p>
            <a:endParaRPr lang="es-PA" dirty="0"/>
          </a:p>
          <a:p>
            <a:r>
              <a:rPr lang="es-PA" i="1" dirty="0" smtClean="0"/>
              <a:t>R</a:t>
            </a:r>
            <a:r>
              <a:rPr lang="es-PA" dirty="0" smtClean="0"/>
              <a:t>1= </a:t>
            </a:r>
            <a:r>
              <a:rPr lang="es-PA" dirty="0"/>
              <a:t>5 k, </a:t>
            </a:r>
            <a:r>
              <a:rPr lang="es-PA" i="1" dirty="0" smtClean="0"/>
              <a:t>R</a:t>
            </a:r>
            <a:r>
              <a:rPr lang="es-PA" dirty="0" smtClean="0"/>
              <a:t>2 = </a:t>
            </a:r>
            <a:r>
              <a:rPr lang="es-PA" dirty="0"/>
              <a:t>10 k, </a:t>
            </a:r>
            <a:r>
              <a:rPr lang="es-PA" i="1" dirty="0" smtClean="0"/>
              <a:t>Ra </a:t>
            </a:r>
            <a:r>
              <a:rPr lang="es-PA" dirty="0" smtClean="0"/>
              <a:t>= </a:t>
            </a:r>
            <a:r>
              <a:rPr lang="es-PA" dirty="0"/>
              <a:t>10 k, </a:t>
            </a:r>
            <a:r>
              <a:rPr lang="es-PA" i="1" dirty="0" smtClean="0"/>
              <a:t>Rb </a:t>
            </a:r>
            <a:r>
              <a:rPr lang="es-PA" dirty="0" smtClean="0"/>
              <a:t>= </a:t>
            </a:r>
            <a:r>
              <a:rPr lang="es-PA" dirty="0"/>
              <a:t>10 k, </a:t>
            </a:r>
            <a:r>
              <a:rPr lang="es-PA" i="1" dirty="0" smtClean="0"/>
              <a:t>R</a:t>
            </a:r>
            <a:r>
              <a:rPr lang="es-PA" dirty="0" smtClean="0"/>
              <a:t>3 = </a:t>
            </a:r>
            <a:r>
              <a:rPr lang="es-PA" dirty="0"/>
              <a:t>2.5 k</a:t>
            </a:r>
            <a:r>
              <a:rPr lang="es-PA" dirty="0" smtClean="0"/>
              <a:t>, </a:t>
            </a:r>
            <a:r>
              <a:rPr lang="es-PA" i="1" dirty="0" err="1" smtClean="0"/>
              <a:t>Rc</a:t>
            </a:r>
            <a:r>
              <a:rPr lang="es-PA" i="1" dirty="0" smtClean="0"/>
              <a:t> </a:t>
            </a:r>
            <a:r>
              <a:rPr lang="es-PA" dirty="0" smtClean="0"/>
              <a:t>= </a:t>
            </a:r>
            <a:r>
              <a:rPr lang="es-PA" dirty="0"/>
              <a:t>10 k</a:t>
            </a:r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886" y="87722"/>
            <a:ext cx="4431113" cy="255244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827" y="2672270"/>
            <a:ext cx="2387666" cy="6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8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Repasando un poco el amplificador inversor</a:t>
            </a:r>
          </a:p>
          <a:p>
            <a:endParaRPr lang="es-PA" dirty="0"/>
          </a:p>
          <a:p>
            <a:r>
              <a:rPr lang="es-PA" dirty="0" smtClean="0"/>
              <a:t>Ganancia de lazo abierto</a:t>
            </a:r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Concluimos 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Y su porcentaje de error</a:t>
            </a:r>
            <a:endParaRPr lang="es-PA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956" y="1152983"/>
            <a:ext cx="5476808" cy="23417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92" y="2599334"/>
            <a:ext cx="2543175" cy="8953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92" y="3878820"/>
            <a:ext cx="1190625" cy="7239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2794" y="4602719"/>
            <a:ext cx="4729468" cy="80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8402585" cy="4425154"/>
          </a:xfrm>
        </p:spPr>
        <p:txBody>
          <a:bodyPr>
            <a:normAutofit/>
          </a:bodyPr>
          <a:lstStyle/>
          <a:p>
            <a:r>
              <a:rPr lang="es-PA" dirty="0"/>
              <a:t>4. Sumador de tensión </a:t>
            </a:r>
            <a:endParaRPr lang="es-PA" dirty="0" smtClean="0"/>
          </a:p>
          <a:p>
            <a:r>
              <a:rPr lang="es-PA" dirty="0" smtClean="0"/>
              <a:t>5</a:t>
            </a:r>
            <a:r>
              <a:rPr lang="es-PA" dirty="0"/>
              <a:t>. Integrador </a:t>
            </a:r>
          </a:p>
        </p:txBody>
      </p:sp>
    </p:spTree>
    <p:extLst>
      <p:ext uri="{BB962C8B-B14F-4D97-AF65-F5344CB8AC3E}">
        <p14:creationId xmlns:p14="http://schemas.microsoft.com/office/powerpoint/2010/main" val="18003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8402585" cy="4425154"/>
          </a:xfrm>
        </p:spPr>
        <p:txBody>
          <a:bodyPr>
            <a:normAutofit/>
          </a:bodyPr>
          <a:lstStyle/>
          <a:p>
            <a:r>
              <a:rPr lang="es-PA" dirty="0"/>
              <a:t>2. Representación canónica </a:t>
            </a:r>
          </a:p>
        </p:txBody>
      </p:sp>
    </p:spTree>
    <p:extLst>
      <p:ext uri="{BB962C8B-B14F-4D97-AF65-F5344CB8AC3E}">
        <p14:creationId xmlns:p14="http://schemas.microsoft.com/office/powerpoint/2010/main" val="351633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8402585" cy="4425154"/>
          </a:xfrm>
        </p:spPr>
        <p:txBody>
          <a:bodyPr>
            <a:normAutofit/>
          </a:bodyPr>
          <a:lstStyle/>
          <a:p>
            <a:r>
              <a:rPr lang="es-PA" dirty="0"/>
              <a:t>3. Representación equivalente: Flujograma (diagrama de flujo) </a:t>
            </a:r>
          </a:p>
          <a:p>
            <a:r>
              <a:rPr lang="es-PA" dirty="0"/>
              <a:t>a. Definición y reglas </a:t>
            </a:r>
          </a:p>
        </p:txBody>
      </p:sp>
    </p:spTree>
    <p:extLst>
      <p:ext uri="{BB962C8B-B14F-4D97-AF65-F5344CB8AC3E}">
        <p14:creationId xmlns:p14="http://schemas.microsoft.com/office/powerpoint/2010/main" val="358662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8402585" cy="4425154"/>
          </a:xfrm>
        </p:spPr>
        <p:txBody>
          <a:bodyPr>
            <a:normAutofit/>
          </a:bodyPr>
          <a:lstStyle/>
          <a:p>
            <a:r>
              <a:rPr lang="it-IT" dirty="0"/>
              <a:t>b. Flujograma del sistema canonic realimentat (flujograma canonic) </a:t>
            </a:r>
          </a:p>
        </p:txBody>
      </p:sp>
    </p:spTree>
    <p:extLst>
      <p:ext uri="{BB962C8B-B14F-4D97-AF65-F5344CB8AC3E}">
        <p14:creationId xmlns:p14="http://schemas.microsoft.com/office/powerpoint/2010/main" val="318144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576525" cy="4425154"/>
          </a:xfrm>
        </p:spPr>
        <p:txBody>
          <a:bodyPr>
            <a:normAutofit/>
          </a:bodyPr>
          <a:lstStyle/>
          <a:p>
            <a:r>
              <a:rPr lang="es-PA" dirty="0" smtClean="0"/>
              <a:t>E</a:t>
            </a:r>
            <a:r>
              <a:rPr lang="es-PA" dirty="0"/>
              <a:t>. Limitaciones de los amplificadores operacionales </a:t>
            </a:r>
          </a:p>
          <a:p>
            <a:r>
              <a:rPr lang="es-PA" dirty="0"/>
              <a:t>1. Introducción </a:t>
            </a:r>
          </a:p>
        </p:txBody>
      </p:sp>
    </p:spTree>
    <p:extLst>
      <p:ext uri="{BB962C8B-B14F-4D97-AF65-F5344CB8AC3E}">
        <p14:creationId xmlns:p14="http://schemas.microsoft.com/office/powerpoint/2010/main" val="394629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576525" cy="4425154"/>
          </a:xfrm>
        </p:spPr>
        <p:txBody>
          <a:bodyPr>
            <a:normAutofit/>
          </a:bodyPr>
          <a:lstStyle/>
          <a:p>
            <a:r>
              <a:rPr lang="es-PA" dirty="0" smtClean="0"/>
              <a:t>E</a:t>
            </a:r>
            <a:r>
              <a:rPr lang="es-PA" dirty="0"/>
              <a:t>. Limitaciones de los amplificadores operacionales </a:t>
            </a:r>
          </a:p>
          <a:p>
            <a:r>
              <a:rPr lang="es-PA" dirty="0"/>
              <a:t>2. Corrientes de </a:t>
            </a:r>
            <a:r>
              <a:rPr lang="es-PA" dirty="0" smtClean="0"/>
              <a:t>polarización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49659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137268"/>
          </a:xfrm>
        </p:spPr>
        <p:txBody>
          <a:bodyPr/>
          <a:lstStyle/>
          <a:p>
            <a:r>
              <a:rPr lang="es-PA" dirty="0" smtClean="0"/>
              <a:t>Proporcionar </a:t>
            </a:r>
            <a:r>
              <a:rPr lang="es-PA" dirty="0"/>
              <a:t>criterios de especificaciones y de diseño de los circuitos electrónicos analógicos. </a:t>
            </a:r>
            <a:endParaRPr lang="es-PA" dirty="0" smtClean="0"/>
          </a:p>
          <a:p>
            <a:r>
              <a:rPr lang="es-PA" dirty="0" smtClean="0"/>
              <a:t>Enumerar </a:t>
            </a:r>
            <a:r>
              <a:rPr lang="es-PA" dirty="0"/>
              <a:t>las funciones y aplicaciones de los AO. </a:t>
            </a:r>
          </a:p>
          <a:p>
            <a:r>
              <a:rPr lang="es-PA" dirty="0" smtClean="0"/>
              <a:t>Conocer </a:t>
            </a:r>
            <a:r>
              <a:rPr lang="es-PA" dirty="0"/>
              <a:t>los aspectos tecnológicos básicos del diseño de los AO. </a:t>
            </a:r>
          </a:p>
          <a:p>
            <a:r>
              <a:rPr lang="es-PA" dirty="0"/>
              <a:t>Aplicar las técnicas básicas analíticas y de diseño de circuitos con AO y su utilización en circuitos electrónicos sencillos. </a:t>
            </a:r>
          </a:p>
          <a:p>
            <a:r>
              <a:rPr lang="es-PA" dirty="0" smtClean="0"/>
              <a:t>Diseñar </a:t>
            </a:r>
            <a:r>
              <a:rPr lang="es-PA" dirty="0"/>
              <a:t>bloques de circuitos con AO. </a:t>
            </a:r>
          </a:p>
        </p:txBody>
      </p:sp>
    </p:spTree>
    <p:extLst>
      <p:ext uri="{BB962C8B-B14F-4D97-AF65-F5344CB8AC3E}">
        <p14:creationId xmlns:p14="http://schemas.microsoft.com/office/powerpoint/2010/main" val="24763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576525" cy="4425154"/>
          </a:xfrm>
        </p:spPr>
        <p:txBody>
          <a:bodyPr>
            <a:normAutofit/>
          </a:bodyPr>
          <a:lstStyle/>
          <a:p>
            <a:r>
              <a:rPr lang="es-PA" dirty="0" smtClean="0"/>
              <a:t>E</a:t>
            </a:r>
            <a:r>
              <a:rPr lang="es-PA" dirty="0"/>
              <a:t>. Limitaciones de los amplificadores operacionales </a:t>
            </a:r>
          </a:p>
          <a:p>
            <a:r>
              <a:rPr lang="es-PA" dirty="0"/>
              <a:t>3. Tensión de offset </a:t>
            </a:r>
          </a:p>
        </p:txBody>
      </p:sp>
    </p:spTree>
    <p:extLst>
      <p:ext uri="{BB962C8B-B14F-4D97-AF65-F5344CB8AC3E}">
        <p14:creationId xmlns:p14="http://schemas.microsoft.com/office/powerpoint/2010/main" val="323350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576525" cy="4425154"/>
          </a:xfrm>
        </p:spPr>
        <p:txBody>
          <a:bodyPr>
            <a:normAutofit/>
          </a:bodyPr>
          <a:lstStyle/>
          <a:p>
            <a:r>
              <a:rPr lang="es-PA" dirty="0" smtClean="0"/>
              <a:t>E</a:t>
            </a:r>
            <a:r>
              <a:rPr lang="es-PA" dirty="0"/>
              <a:t>. Limitaciones de los amplificadores operacionales </a:t>
            </a:r>
          </a:p>
          <a:p>
            <a:r>
              <a:rPr lang="es-PA" dirty="0"/>
              <a:t>4. Relación de </a:t>
            </a:r>
            <a:r>
              <a:rPr lang="es-PA" dirty="0" err="1"/>
              <a:t>rebuig</a:t>
            </a:r>
            <a:r>
              <a:rPr lang="es-PA" dirty="0"/>
              <a:t> en modo común </a:t>
            </a:r>
          </a:p>
        </p:txBody>
      </p:sp>
    </p:spTree>
    <p:extLst>
      <p:ext uri="{BB962C8B-B14F-4D97-AF65-F5344CB8AC3E}">
        <p14:creationId xmlns:p14="http://schemas.microsoft.com/office/powerpoint/2010/main" val="307641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576525" cy="4425154"/>
          </a:xfrm>
        </p:spPr>
        <p:txBody>
          <a:bodyPr>
            <a:normAutofit/>
          </a:bodyPr>
          <a:lstStyle/>
          <a:p>
            <a:r>
              <a:rPr lang="es-PA" dirty="0" smtClean="0"/>
              <a:t>E</a:t>
            </a:r>
            <a:r>
              <a:rPr lang="es-PA" dirty="0"/>
              <a:t>. Limitaciones de los amplificadores operacionales </a:t>
            </a:r>
          </a:p>
          <a:p>
            <a:r>
              <a:rPr lang="es-PA" dirty="0"/>
              <a:t>5. Relación de </a:t>
            </a:r>
            <a:r>
              <a:rPr lang="es-PA" dirty="0" err="1"/>
              <a:t>rebuig</a:t>
            </a:r>
            <a:r>
              <a:rPr lang="es-PA" dirty="0"/>
              <a:t> en la alimentación </a:t>
            </a:r>
          </a:p>
        </p:txBody>
      </p:sp>
    </p:spTree>
    <p:extLst>
      <p:ext uri="{BB962C8B-B14F-4D97-AF65-F5344CB8AC3E}">
        <p14:creationId xmlns:p14="http://schemas.microsoft.com/office/powerpoint/2010/main" val="295637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576525" cy="4425154"/>
          </a:xfrm>
        </p:spPr>
        <p:txBody>
          <a:bodyPr>
            <a:normAutofit/>
          </a:bodyPr>
          <a:lstStyle/>
          <a:p>
            <a:r>
              <a:rPr lang="es-PA" dirty="0" smtClean="0"/>
              <a:t>E</a:t>
            </a:r>
            <a:r>
              <a:rPr lang="es-PA" dirty="0"/>
              <a:t>. Limitaciones de los amplificadores operacionales </a:t>
            </a:r>
          </a:p>
          <a:p>
            <a:r>
              <a:rPr lang="es-PA" dirty="0"/>
              <a:t>6. Ruido en circuitos con amplificadores operacionales </a:t>
            </a:r>
          </a:p>
        </p:txBody>
      </p:sp>
    </p:spTree>
    <p:extLst>
      <p:ext uri="{BB962C8B-B14F-4D97-AF65-F5344CB8AC3E}">
        <p14:creationId xmlns:p14="http://schemas.microsoft.com/office/powerpoint/2010/main" val="188695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576525" cy="4425154"/>
          </a:xfrm>
        </p:spPr>
        <p:txBody>
          <a:bodyPr>
            <a:normAutofit/>
          </a:bodyPr>
          <a:lstStyle/>
          <a:p>
            <a:r>
              <a:rPr lang="es-PA" dirty="0" smtClean="0"/>
              <a:t>E</a:t>
            </a:r>
            <a:r>
              <a:rPr lang="es-PA" dirty="0"/>
              <a:t>. Limitaciones de los amplificadores operacionales </a:t>
            </a:r>
          </a:p>
          <a:p>
            <a:r>
              <a:rPr lang="es-PA" dirty="0"/>
              <a:t>7. Balance de errores 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58412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PA" sz="4000" dirty="0"/>
          </a:p>
          <a:p>
            <a:pPr marL="0" indent="0" algn="ctr">
              <a:buNone/>
            </a:pPr>
            <a:endParaRPr lang="es-PA" sz="4000" dirty="0" smtClean="0"/>
          </a:p>
          <a:p>
            <a:pPr marL="0" indent="0" algn="ctr">
              <a:buNone/>
            </a:pPr>
            <a:endParaRPr lang="es-PA" sz="4000" dirty="0"/>
          </a:p>
          <a:p>
            <a:pPr marL="0" indent="0" algn="ctr">
              <a:buNone/>
            </a:pPr>
            <a:endParaRPr lang="es-PA" sz="4000" dirty="0" smtClean="0"/>
          </a:p>
          <a:p>
            <a:pPr marL="0" indent="0" algn="ctr">
              <a:buNone/>
            </a:pPr>
            <a:r>
              <a:rPr lang="es-PA" sz="10000" dirty="0" smtClean="0"/>
              <a:t>FINAL DÍA </a:t>
            </a:r>
            <a:r>
              <a:rPr lang="es-PA" sz="10000" dirty="0" smtClean="0"/>
              <a:t>2</a:t>
            </a:r>
            <a:endParaRPr lang="es-PA" sz="10000" dirty="0"/>
          </a:p>
        </p:txBody>
      </p:sp>
    </p:spTree>
    <p:extLst>
      <p:ext uri="{BB962C8B-B14F-4D97-AF65-F5344CB8AC3E}">
        <p14:creationId xmlns:p14="http://schemas.microsoft.com/office/powerpoint/2010/main" val="23806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Proyecto Final – Representación de Un Sistema basado en el curso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2083242"/>
            <a:ext cx="10931996" cy="4613771"/>
          </a:xfrm>
        </p:spPr>
        <p:txBody>
          <a:bodyPr>
            <a:normAutofit lnSpcReduction="10000"/>
          </a:bodyPr>
          <a:lstStyle/>
          <a:p>
            <a:r>
              <a:rPr lang="es-PA" b="1" dirty="0" smtClean="0">
                <a:solidFill>
                  <a:srgbClr val="FF0000"/>
                </a:solidFill>
              </a:rPr>
              <a:t>USAR ARDUINO = -1000%</a:t>
            </a:r>
          </a:p>
          <a:p>
            <a:r>
              <a:rPr lang="es-PA" b="1" i="1" dirty="0"/>
              <a:t>Puede usar tarjetas hijas de cualquier plataforma</a:t>
            </a:r>
            <a:r>
              <a:rPr lang="es-PA" b="1" i="1" dirty="0" smtClean="0"/>
              <a:t>!</a:t>
            </a:r>
            <a:endParaRPr lang="es-PA" b="1" dirty="0" smtClean="0">
              <a:solidFill>
                <a:srgbClr val="FF0000"/>
              </a:solidFill>
            </a:endParaRPr>
          </a:p>
          <a:p>
            <a:r>
              <a:rPr lang="es-PA" dirty="0"/>
              <a:t>Manual de Uso, Formato Digital (corto) = 10</a:t>
            </a:r>
            <a:r>
              <a:rPr lang="es-PA" dirty="0" smtClean="0"/>
              <a:t>%</a:t>
            </a:r>
          </a:p>
          <a:p>
            <a:r>
              <a:rPr lang="es-PA" dirty="0"/>
              <a:t>Circuito Esquemático en </a:t>
            </a:r>
            <a:r>
              <a:rPr lang="es-PA" dirty="0" err="1"/>
              <a:t>Altium</a:t>
            </a:r>
            <a:r>
              <a:rPr lang="es-PA" dirty="0"/>
              <a:t> </a:t>
            </a:r>
            <a:r>
              <a:rPr lang="es-PA" dirty="0" err="1"/>
              <a:t>Designer</a:t>
            </a:r>
            <a:r>
              <a:rPr lang="es-PA" dirty="0"/>
              <a:t> = 15</a:t>
            </a:r>
            <a:r>
              <a:rPr lang="es-PA" dirty="0" smtClean="0"/>
              <a:t>%</a:t>
            </a:r>
          </a:p>
          <a:p>
            <a:r>
              <a:rPr lang="es-PA" dirty="0" smtClean="0"/>
              <a:t>Simulación = 30%</a:t>
            </a:r>
          </a:p>
          <a:p>
            <a:r>
              <a:rPr lang="es-PA" dirty="0" smtClean="0"/>
              <a:t>Desarrollo Físico de Hardware = 35%</a:t>
            </a:r>
          </a:p>
          <a:p>
            <a:r>
              <a:rPr lang="es-PA" dirty="0" smtClean="0"/>
              <a:t>Diagrama </a:t>
            </a:r>
            <a:r>
              <a:rPr lang="es-PA" dirty="0"/>
              <a:t>de </a:t>
            </a:r>
            <a:r>
              <a:rPr lang="es-PA" dirty="0" smtClean="0"/>
              <a:t>Bloques = 15</a:t>
            </a:r>
            <a:r>
              <a:rPr lang="es-PA" dirty="0"/>
              <a:t>%</a:t>
            </a:r>
          </a:p>
          <a:p>
            <a:r>
              <a:rPr lang="es-PA" dirty="0" smtClean="0"/>
              <a:t>Ecuaciones = </a:t>
            </a:r>
            <a:r>
              <a:rPr lang="es-PA" dirty="0"/>
              <a:t>10%</a:t>
            </a:r>
          </a:p>
          <a:p>
            <a:r>
              <a:rPr lang="es-PA" dirty="0" smtClean="0"/>
              <a:t>Informe </a:t>
            </a:r>
            <a:r>
              <a:rPr lang="es-PA" dirty="0"/>
              <a:t>Final  y defensa = </a:t>
            </a:r>
            <a:r>
              <a:rPr lang="es-PA" dirty="0" smtClean="0"/>
              <a:t>5%</a:t>
            </a:r>
            <a:endParaRPr lang="es-PA" dirty="0"/>
          </a:p>
          <a:p>
            <a:pPr lvl="1"/>
            <a:r>
              <a:rPr lang="es-PA" dirty="0"/>
              <a:t>Formato IEEE no más de </a:t>
            </a:r>
            <a:r>
              <a:rPr lang="es-PA" dirty="0" smtClean="0"/>
              <a:t>10 </a:t>
            </a:r>
            <a:r>
              <a:rPr lang="es-PA" dirty="0"/>
              <a:t>páginas = </a:t>
            </a:r>
            <a:r>
              <a:rPr lang="es-PA" dirty="0" smtClean="0"/>
              <a:t>2%</a:t>
            </a:r>
            <a:endParaRPr lang="es-PA" dirty="0"/>
          </a:p>
          <a:p>
            <a:pPr lvl="1"/>
            <a:r>
              <a:rPr lang="es-PA" dirty="0"/>
              <a:t>Defensa al grupo = </a:t>
            </a:r>
            <a:r>
              <a:rPr lang="es-PA" dirty="0" smtClean="0"/>
              <a:t>3%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70518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8981</TotalTime>
  <Words>4500</Words>
  <Application>Microsoft Office PowerPoint</Application>
  <PresentationFormat>Panorámica</PresentationFormat>
  <Paragraphs>680</Paragraphs>
  <Slides>85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85</vt:i4>
      </vt:variant>
    </vt:vector>
  </HeadingPairs>
  <TitlesOfParts>
    <vt:vector size="90" baseType="lpstr">
      <vt:lpstr>Arial</vt:lpstr>
      <vt:lpstr>Century Gothic</vt:lpstr>
      <vt:lpstr>Symbol</vt:lpstr>
      <vt:lpstr>Wingdings 3</vt:lpstr>
      <vt:lpstr>Ion</vt:lpstr>
      <vt:lpstr>ELECTRONICA II</vt:lpstr>
      <vt:lpstr>Formato del Curso</vt:lpstr>
      <vt:lpstr>Reglas del Curso</vt:lpstr>
      <vt:lpstr>Reglas del Curso</vt:lpstr>
      <vt:lpstr>Reglas del Curso</vt:lpstr>
      <vt:lpstr>Reglas del Curso</vt:lpstr>
      <vt:lpstr>Temario a Desarrollar</vt:lpstr>
      <vt:lpstr>Objetivos</vt:lpstr>
      <vt:lpstr>Proyecto Final – Representación de Un Sistema basado en el curso</vt:lpstr>
      <vt:lpstr>Herramientas de Productividad</vt:lpstr>
      <vt:lpstr>Tarjetas propuestas para el Curso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 - Resumen</vt:lpstr>
      <vt:lpstr>Amplificador Operacional</vt:lpstr>
      <vt:lpstr>Amplificador Operacional – Modelo 1</vt:lpstr>
      <vt:lpstr>Amplificador Operacional – Modelo 2</vt:lpstr>
      <vt:lpstr>Amplificador Operacional – Modelo 2</vt:lpstr>
      <vt:lpstr>Amplificador Operacional - Resumen</vt:lpstr>
      <vt:lpstr>Amplificador Operacional</vt:lpstr>
      <vt:lpstr>Amplificador Operacional – Disponibilidad Comercial</vt:lpstr>
      <vt:lpstr>Amplificador Operacional – Disponibilidad Comercial</vt:lpstr>
      <vt:lpstr>Amplificador Operacional – Disponibilidad Comercial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Comparadores</vt:lpstr>
      <vt:lpstr>Amplificador Operacional – Comparadores</vt:lpstr>
      <vt:lpstr>Amplificador Operacional – Comparadores</vt:lpstr>
      <vt:lpstr>Amplificador Operacional–Efectos no ideales</vt:lpstr>
      <vt:lpstr>Amplificador Operacional–Efectos no ideales</vt:lpstr>
      <vt:lpstr>Amplificador Operacional–Efectos no ideales</vt:lpstr>
      <vt:lpstr>Amplificador Operacional–Efectos no ideales</vt:lpstr>
      <vt:lpstr>Amplificador Operacional–Efectos no ideales</vt:lpstr>
      <vt:lpstr>Presentación de PowerPoint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MICROELECTRÓNICA</dc:title>
  <dc:creator>Isaias</dc:creator>
  <cp:lastModifiedBy>Rangel Isaías Alvarado Walles</cp:lastModifiedBy>
  <cp:revision>548</cp:revision>
  <cp:lastPrinted>2019-02-19T17:02:12Z</cp:lastPrinted>
  <dcterms:created xsi:type="dcterms:W3CDTF">2018-02-28T08:20:25Z</dcterms:created>
  <dcterms:modified xsi:type="dcterms:W3CDTF">2020-01-20T12:05:08Z</dcterms:modified>
</cp:coreProperties>
</file>