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468" r:id="rId53"/>
    <p:sldId id="637" r:id="rId54"/>
    <p:sldId id="639" r:id="rId55"/>
    <p:sldId id="577" r:id="rId56"/>
    <p:sldId id="635" r:id="rId57"/>
    <p:sldId id="636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4" r:id="rId82"/>
    <p:sldId id="663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5" r:id="rId93"/>
    <p:sldId id="674" r:id="rId94"/>
    <p:sldId id="677" r:id="rId95"/>
    <p:sldId id="678" r:id="rId96"/>
    <p:sldId id="679" r:id="rId97"/>
    <p:sldId id="680" r:id="rId98"/>
    <p:sldId id="681" r:id="rId99"/>
    <p:sldId id="682" r:id="rId100"/>
    <p:sldId id="683" r:id="rId101"/>
    <p:sldId id="684" r:id="rId102"/>
    <p:sldId id="685" r:id="rId103"/>
    <p:sldId id="627" r:id="rId10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Polarizació</a:t>
            </a:r>
            <a:r>
              <a:rPr lang="es-PA" dirty="0" smtClean="0"/>
              <a:t>n de Entradas y Offset de Corriente son el segundo problema de los </a:t>
            </a:r>
            <a:r>
              <a:rPr lang="es-PA" dirty="0" err="1" smtClean="0"/>
              <a:t>opamps</a:t>
            </a:r>
            <a:endParaRPr lang="es-PA" dirty="0" smtClean="0"/>
          </a:p>
          <a:p>
            <a:r>
              <a:rPr lang="es-PA" dirty="0" smtClean="0"/>
              <a:t>Estas dos corrientes provienen de las dos terminales</a:t>
            </a:r>
          </a:p>
          <a:p>
            <a:r>
              <a:rPr lang="es-PA" dirty="0" smtClean="0"/>
              <a:t>Corriente de Entrada de Polarización</a:t>
            </a:r>
          </a:p>
          <a:p>
            <a:r>
              <a:rPr lang="es-PA" dirty="0" smtClean="0"/>
              <a:t>Corriente de Offset</a:t>
            </a:r>
          </a:p>
          <a:p>
            <a:r>
              <a:rPr lang="es-PA" dirty="0" smtClean="0"/>
              <a:t>Valores típicos son de 100nA y 10nA</a:t>
            </a:r>
          </a:p>
          <a:p>
            <a:r>
              <a:rPr lang="es-PA" dirty="0" smtClean="0"/>
              <a:t>El voltaje de salida está representado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7" y="2117367"/>
            <a:ext cx="1103219" cy="6146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62" y="2587399"/>
            <a:ext cx="1409700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8" y="1740932"/>
            <a:ext cx="2421564" cy="22504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01" y="2281638"/>
            <a:ext cx="3116203" cy="20383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9" y="3991379"/>
            <a:ext cx="1714500" cy="657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146" y="3899647"/>
            <a:ext cx="4287887" cy="28996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641" y="4495939"/>
            <a:ext cx="3133725" cy="5715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641" y="5116121"/>
            <a:ext cx="2543175" cy="4667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1" y="5702550"/>
            <a:ext cx="2438400" cy="7334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539" y="4857085"/>
            <a:ext cx="1114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Un mejor acople para eliminar estos efectos se hace a continuación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7" y="1896280"/>
            <a:ext cx="3600450" cy="2266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9" y="1767692"/>
            <a:ext cx="3524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Efecto de Vos e </a:t>
            </a:r>
            <a:r>
              <a:rPr lang="es-PA" dirty="0" err="1" smtClean="0"/>
              <a:t>Ios</a:t>
            </a:r>
            <a:endParaRPr lang="es-PA" dirty="0" smtClean="0"/>
          </a:p>
          <a:p>
            <a:r>
              <a:rPr lang="es-PA" dirty="0" smtClean="0"/>
              <a:t>Para ver el efecto de Vos cortocircuitamos a GND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Sin embargo esta solución tiene problema de saturación</a:t>
            </a:r>
          </a:p>
          <a:p>
            <a:r>
              <a:rPr lang="es-PA" dirty="0" smtClean="0"/>
              <a:t>Observe que en el </a:t>
            </a:r>
            <a:r>
              <a:rPr lang="es-PA" dirty="0" err="1" smtClean="0"/>
              <a:t>circuto</a:t>
            </a:r>
            <a:r>
              <a:rPr lang="es-PA" dirty="0" smtClean="0"/>
              <a:t> siguiente </a:t>
            </a:r>
            <a:r>
              <a:rPr lang="es-PA" dirty="0" err="1" smtClean="0"/>
              <a:t>Vo</a:t>
            </a:r>
            <a:r>
              <a:rPr lang="es-PA" dirty="0" smtClean="0"/>
              <a:t> tiene el problema que siempre llega a saturarse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065714"/>
            <a:ext cx="4304471" cy="19424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74" y="2331890"/>
            <a:ext cx="16002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63" y="4004959"/>
            <a:ext cx="5219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380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Pregunta.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3132037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pPr lvl="1"/>
            <a:r>
              <a:rPr lang="es-PA" dirty="0"/>
              <a:t>5</a:t>
            </a:r>
            <a:endParaRPr lang="es-PA" dirty="0" smtClean="0"/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</a:p>
          <a:p>
            <a:pPr lvl="1"/>
            <a:r>
              <a:rPr lang="es-PA" dirty="0" smtClean="0"/>
              <a:t>(2 entradas diferenciales + 1 salida)*(4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) + (2 de alimentación) = 14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73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Recordando, el amplificador operacional ideal tiene:</a:t>
            </a:r>
          </a:p>
          <a:p>
            <a:r>
              <a:rPr lang="es-PA" dirty="0" smtClean="0"/>
              <a:t>Impedancia de Entrada Infinita</a:t>
            </a:r>
            <a:endParaRPr lang="es-PA" dirty="0"/>
          </a:p>
          <a:p>
            <a:r>
              <a:rPr lang="es-PA" dirty="0" smtClean="0"/>
              <a:t>Impedancia de Salida 0</a:t>
            </a:r>
            <a:endParaRPr lang="es-PA" dirty="0"/>
          </a:p>
          <a:p>
            <a:r>
              <a:rPr lang="es-PA" dirty="0" smtClean="0"/>
              <a:t>Ganancia de Modo común 0 </a:t>
            </a:r>
            <a:r>
              <a:rPr lang="es-PA" dirty="0" err="1" smtClean="0"/>
              <a:t>ó</a:t>
            </a:r>
            <a:r>
              <a:rPr lang="es-PA" dirty="0" smtClean="0"/>
              <a:t> rechazo de modo común 0</a:t>
            </a:r>
            <a:endParaRPr lang="es-PA" dirty="0"/>
          </a:p>
          <a:p>
            <a:r>
              <a:rPr lang="es-PA" dirty="0" smtClean="0"/>
              <a:t>Ganancia infinita de lazo abierto A</a:t>
            </a:r>
            <a:endParaRPr lang="es-PA" i="1" dirty="0"/>
          </a:p>
          <a:p>
            <a:r>
              <a:rPr lang="es-PA" dirty="0" smtClean="0"/>
              <a:t>Ancho de banda infinito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1" y="3140208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endParaRPr lang="es-PA" dirty="0"/>
          </a:p>
          <a:p>
            <a:r>
              <a:rPr lang="es-PA" dirty="0" smtClean="0"/>
              <a:t>La entrada diferencial es</a:t>
            </a:r>
          </a:p>
          <a:p>
            <a:r>
              <a:rPr lang="es-PA" dirty="0" smtClean="0"/>
              <a:t>El modo común de la señal es el promedio</a:t>
            </a:r>
          </a:p>
          <a:p>
            <a:r>
              <a:rPr lang="es-PA" dirty="0" smtClean="0"/>
              <a:t>Podemos expresar v1 y v2 en función de su modo común</a:t>
            </a:r>
          </a:p>
          <a:p>
            <a:r>
              <a:rPr lang="es-PA" dirty="0" smtClean="0"/>
              <a:t>La representación gráfica de lo anterior es como sigue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70" y="452718"/>
            <a:ext cx="4012483" cy="2643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26" y="201064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2548591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96" y="3177241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40" y="3810265"/>
            <a:ext cx="2178855" cy="4915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3911849"/>
            <a:ext cx="3115398" cy="27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18089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r>
              <a:rPr lang="es-PA" dirty="0" smtClean="0"/>
              <a:t>Considere un </a:t>
            </a:r>
            <a:r>
              <a:rPr lang="es-PA" dirty="0" err="1" smtClean="0"/>
              <a:t>amplficador</a:t>
            </a:r>
            <a:r>
              <a:rPr lang="es-PA" dirty="0" smtClean="0"/>
              <a:t> operacional con las siguientes características</a:t>
            </a:r>
          </a:p>
          <a:p>
            <a:r>
              <a:rPr lang="es-PA" dirty="0" smtClean="0"/>
              <a:t>A = 10^3</a:t>
            </a:r>
          </a:p>
          <a:p>
            <a:r>
              <a:rPr lang="es-PA" dirty="0" smtClean="0"/>
              <a:t>Se miden las señales de las dos terminales y se desea tener el resultado de</a:t>
            </a:r>
          </a:p>
          <a:p>
            <a:r>
              <a:rPr lang="es-PA" dirty="0" smtClean="0"/>
              <a:t>la tercera terminal (salida)</a:t>
            </a:r>
          </a:p>
          <a:p>
            <a:r>
              <a:rPr lang="es-PA" dirty="0" smtClean="0"/>
              <a:t>También se desea calcular la diferencia y modo común de las señales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v2 = 0, v3 = 2V					</a:t>
            </a:r>
          </a:p>
          <a:p>
            <a:r>
              <a:rPr lang="es-PA" dirty="0" smtClean="0"/>
              <a:t>v2 = 5V, v3 = -10V</a:t>
            </a:r>
          </a:p>
          <a:p>
            <a:r>
              <a:rPr lang="es-PA" dirty="0" smtClean="0"/>
              <a:t>v1 = 1.002V, v2 = 0.998V</a:t>
            </a:r>
          </a:p>
          <a:p>
            <a:r>
              <a:rPr lang="es-PA" dirty="0"/>
              <a:t>v</a:t>
            </a:r>
            <a:r>
              <a:rPr lang="es-PA" dirty="0" smtClean="0"/>
              <a:t>1 = -3.6V, v3 = -3.6V</a:t>
            </a:r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51" y="355958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51" y="109723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87" y="1751554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451" y="239882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v1 = -2mV, vid = 2V, </a:t>
            </a:r>
            <a:r>
              <a:rPr lang="es-PA" dirty="0" err="1" smtClean="0"/>
              <a:t>vicm</a:t>
            </a:r>
            <a:r>
              <a:rPr lang="es-PA" dirty="0" smtClean="0"/>
              <a:t> = -1mV</a:t>
            </a:r>
          </a:p>
          <a:p>
            <a:r>
              <a:rPr lang="es-PA" dirty="0" smtClean="0"/>
              <a:t>v1 = +5.01V</a:t>
            </a:r>
            <a:r>
              <a:rPr lang="es-PA" dirty="0"/>
              <a:t>, </a:t>
            </a:r>
            <a:r>
              <a:rPr lang="es-PA" dirty="0" smtClean="0"/>
              <a:t>vid = −</a:t>
            </a:r>
            <a:r>
              <a:rPr lang="es-PA" dirty="0"/>
              <a:t>10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dirty="0" err="1" smtClean="0"/>
              <a:t>vIcm</a:t>
            </a:r>
            <a:r>
              <a:rPr lang="es-PA" dirty="0"/>
              <a:t> </a:t>
            </a:r>
            <a:r>
              <a:rPr lang="es-PA" dirty="0" smtClean="0"/>
              <a:t>=5.005V</a:t>
            </a:r>
          </a:p>
          <a:p>
            <a:r>
              <a:rPr lang="es-PA" i="1" dirty="0"/>
              <a:t>v</a:t>
            </a:r>
            <a:r>
              <a:rPr lang="es-PA" dirty="0" smtClean="0"/>
              <a:t>3 = −4V</a:t>
            </a:r>
            <a:r>
              <a:rPr lang="es-PA" dirty="0"/>
              <a:t>, </a:t>
            </a:r>
            <a:r>
              <a:rPr lang="es-PA" i="1" dirty="0" smtClean="0"/>
              <a:t>vid </a:t>
            </a:r>
            <a:r>
              <a:rPr lang="es-PA" dirty="0" smtClean="0"/>
              <a:t>= −</a:t>
            </a:r>
            <a:r>
              <a:rPr lang="es-PA" dirty="0"/>
              <a:t>4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</a:t>
            </a:r>
            <a:r>
              <a:rPr lang="es-PA" dirty="0" smtClean="0"/>
              <a:t>= 1V</a:t>
            </a:r>
            <a:endParaRPr lang="es-PA" dirty="0"/>
          </a:p>
          <a:p>
            <a:r>
              <a:rPr lang="es-PA" i="1" dirty="0"/>
              <a:t>v</a:t>
            </a:r>
            <a:r>
              <a:rPr lang="es-PA" dirty="0" smtClean="0"/>
              <a:t>2 =</a:t>
            </a:r>
            <a:r>
              <a:rPr lang="es-PA" dirty="0"/>
              <a:t>−</a:t>
            </a:r>
            <a:r>
              <a:rPr lang="es-PA" dirty="0" smtClean="0"/>
              <a:t>3.6036V</a:t>
            </a:r>
            <a:r>
              <a:rPr lang="es-PA" dirty="0"/>
              <a:t>, </a:t>
            </a:r>
            <a:r>
              <a:rPr lang="es-PA" i="1" dirty="0" err="1" smtClean="0"/>
              <a:t>vId</a:t>
            </a:r>
            <a:r>
              <a:rPr lang="es-PA" i="1" dirty="0"/>
              <a:t> </a:t>
            </a:r>
            <a:r>
              <a:rPr lang="es-PA" dirty="0" smtClean="0"/>
              <a:t>= −</a:t>
            </a:r>
            <a:r>
              <a:rPr lang="es-PA" dirty="0"/>
              <a:t>3.6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= </a:t>
            </a:r>
            <a:r>
              <a:rPr lang="es-PA" dirty="0" smtClean="0"/>
              <a:t>−</a:t>
            </a:r>
            <a:r>
              <a:rPr lang="es-PA" dirty="0"/>
              <a:t>3.6 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7" y="194323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7" y="270177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7" y="3470269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7" y="419519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circuito de </a:t>
            </a:r>
            <a:r>
              <a:rPr lang="es-PA" dirty="0" err="1" smtClean="0"/>
              <a:t>op-amp</a:t>
            </a:r>
            <a:r>
              <a:rPr lang="es-PA" dirty="0" smtClean="0"/>
              <a:t> puede ser representado como</a:t>
            </a:r>
          </a:p>
          <a:p>
            <a:r>
              <a:rPr lang="es-PA" dirty="0" smtClean="0"/>
              <a:t>Exprese v3 en función de v1 y v2</a:t>
            </a:r>
          </a:p>
          <a:p>
            <a:r>
              <a:rPr lang="es-PA" dirty="0" smtClean="0"/>
              <a:t>Encuentre la ganancia de lazo abierto A</a:t>
            </a:r>
          </a:p>
          <a:p>
            <a:r>
              <a:rPr lang="es-PA" dirty="0" smtClean="0"/>
              <a:t>Al final reemplace</a:t>
            </a:r>
          </a:p>
          <a:p>
            <a:pPr lvl="1"/>
            <a:r>
              <a:rPr lang="es-PA" dirty="0" err="1" smtClean="0"/>
              <a:t>Gm</a:t>
            </a:r>
            <a:r>
              <a:rPr lang="es-PA" dirty="0" smtClean="0"/>
              <a:t> = 10mA/V</a:t>
            </a:r>
          </a:p>
          <a:p>
            <a:pPr lvl="1"/>
            <a:r>
              <a:rPr lang="es-PA" dirty="0" smtClean="0"/>
              <a:t>R = 10k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smtClean="0"/>
              <a:t>= 100</a:t>
            </a:r>
          </a:p>
          <a:p>
            <a:pPr lvl="1"/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endParaRPr lang="es-PA" dirty="0" smtClean="0"/>
          </a:p>
          <a:p>
            <a:r>
              <a:rPr lang="es-PA" dirty="0" smtClean="0"/>
              <a:t>Id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/R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 = </a:t>
            </a:r>
            <a:r>
              <a:rPr lang="es-PA" dirty="0" err="1" smtClean="0"/>
              <a:t>GmR</a:t>
            </a:r>
            <a:r>
              <a:rPr lang="es-PA" dirty="0" smtClean="0"/>
              <a:t>(v2 – v1)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</a:t>
            </a:r>
            <a:r>
              <a:rPr lang="es-PA" dirty="0" err="1"/>
              <a:t>GmR</a:t>
            </a:r>
            <a:r>
              <a:rPr lang="es-PA" dirty="0"/>
              <a:t>(v2 – v1</a:t>
            </a:r>
            <a:r>
              <a:rPr lang="es-PA" dirty="0" smtClean="0"/>
              <a:t>)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La ganancia del </a:t>
            </a:r>
            <a:r>
              <a:rPr lang="es-PA" dirty="0" err="1" smtClean="0"/>
              <a:t>op-amp</a:t>
            </a:r>
            <a:r>
              <a:rPr lang="es-PA" dirty="0" smtClean="0"/>
              <a:t> ideal inversor de lazo cerrado es –R2/R1</a:t>
            </a:r>
          </a:p>
          <a:p>
            <a:r>
              <a:rPr lang="es-PA" dirty="0" smtClean="0"/>
              <a:t>Pero los efectos de la ganancia de lazo abierto se muestran a continuación</a:t>
            </a:r>
          </a:p>
          <a:p>
            <a:r>
              <a:rPr lang="es-PA" dirty="0" smtClean="0"/>
              <a:t>Del siguiente operacional se tiene la salida abierta</a:t>
            </a:r>
          </a:p>
          <a:p>
            <a:pPr lvl="1"/>
            <a:r>
              <a:rPr lang="es-PA" dirty="0" smtClean="0"/>
              <a:t>Podemos calcular el voltaje en el punto v1</a:t>
            </a:r>
          </a:p>
          <a:p>
            <a:pPr lvl="2"/>
            <a:r>
              <a:rPr lang="es-PA" dirty="0" smtClean="0"/>
              <a:t>A(v2 – v1) = </a:t>
            </a:r>
            <a:r>
              <a:rPr lang="es-PA" dirty="0" err="1" smtClean="0"/>
              <a:t>vo</a:t>
            </a:r>
            <a:endParaRPr lang="es-PA" dirty="0" smtClean="0"/>
          </a:p>
          <a:p>
            <a:pPr lvl="2"/>
            <a:r>
              <a:rPr lang="es-PA" dirty="0" smtClean="0"/>
              <a:t>v1 = -</a:t>
            </a:r>
            <a:r>
              <a:rPr lang="es-PA" dirty="0" err="1" smtClean="0"/>
              <a:t>vo</a:t>
            </a:r>
            <a:r>
              <a:rPr lang="es-PA" dirty="0" smtClean="0"/>
              <a:t>/A</a:t>
            </a:r>
          </a:p>
          <a:p>
            <a:pPr lvl="1"/>
            <a:r>
              <a:rPr lang="es-PA" dirty="0" smtClean="0"/>
              <a:t>Calculamos con leyes de </a:t>
            </a:r>
            <a:r>
              <a:rPr lang="es-PA" dirty="0" err="1" smtClean="0"/>
              <a:t>kirchoff</a:t>
            </a:r>
            <a:r>
              <a:rPr lang="es-PA" dirty="0" smtClean="0"/>
              <a:t>  los datos restantes</a:t>
            </a:r>
          </a:p>
          <a:p>
            <a:r>
              <a:rPr lang="es-PA" dirty="0" smtClean="0"/>
              <a:t>Notar si A tiende a </a:t>
            </a:r>
            <a:r>
              <a:rPr lang="es-PA" dirty="0" err="1" smtClean="0"/>
              <a:t>inf</a:t>
            </a:r>
            <a:r>
              <a:rPr lang="es-PA" dirty="0" smtClean="0"/>
              <a:t>.</a:t>
            </a:r>
          </a:p>
          <a:p>
            <a:pPr lvl="1"/>
            <a:r>
              <a:rPr lang="es-PA" dirty="0" smtClean="0"/>
              <a:t>-R2/R1</a:t>
            </a:r>
          </a:p>
          <a:p>
            <a:r>
              <a:rPr lang="es-PA" dirty="0" smtClean="0"/>
              <a:t>Concluimos a lazo cerrado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74" y="2265219"/>
            <a:ext cx="4237590" cy="270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52" y="4132876"/>
            <a:ext cx="3493167" cy="957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51" y="5110919"/>
            <a:ext cx="3004424" cy="162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4" y="5483800"/>
            <a:ext cx="3274844" cy="957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9" y="5524818"/>
            <a:ext cx="1571834" cy="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la configuración inversora con R1 = 1k y R2 = 100k.  La ganancia ideal es </a:t>
            </a:r>
            <a:r>
              <a:rPr lang="es-PA" dirty="0" err="1" smtClean="0"/>
              <a:t>Av</a:t>
            </a:r>
            <a:r>
              <a:rPr lang="es-PA" dirty="0" smtClean="0"/>
              <a:t> = -100</a:t>
            </a:r>
          </a:p>
          <a:p>
            <a:r>
              <a:rPr lang="es-PA" dirty="0" smtClean="0"/>
              <a:t>Parte 1</a:t>
            </a:r>
          </a:p>
          <a:p>
            <a:pPr lvl="1"/>
            <a:r>
              <a:rPr lang="es-PA" dirty="0" smtClean="0"/>
              <a:t>Encuentre las ganancias a lazo cerrado de A = 10^3, 10^4, 10^5</a:t>
            </a:r>
          </a:p>
          <a:p>
            <a:pPr lvl="1"/>
            <a:r>
              <a:rPr lang="es-PA" dirty="0" smtClean="0"/>
              <a:t>En cada caso determine el porcentaje de error </a:t>
            </a:r>
            <a:r>
              <a:rPr lang="es-PA" dirty="0" err="1" smtClean="0"/>
              <a:t>Gideal</a:t>
            </a:r>
            <a:r>
              <a:rPr lang="es-PA" dirty="0" smtClean="0"/>
              <a:t> vs </a:t>
            </a:r>
            <a:r>
              <a:rPr lang="es-PA" dirty="0" err="1" smtClean="0"/>
              <a:t>Greal</a:t>
            </a:r>
            <a:endParaRPr lang="es-PA" dirty="0" smtClean="0"/>
          </a:p>
          <a:p>
            <a:pPr lvl="1"/>
            <a:r>
              <a:rPr lang="es-PA" dirty="0" smtClean="0"/>
              <a:t>Determine el voltaje v1 cuando vi = 0.1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Parte 2</a:t>
            </a:r>
          </a:p>
          <a:p>
            <a:pPr lvl="1"/>
            <a:r>
              <a:rPr lang="es-PA" dirty="0" smtClean="0"/>
              <a:t>Si la ganancia a lazo abierto cambia de 100 000 a 50 000, cual  es el porcentaje de cambio en la magnitud de lazo cerrado de </a:t>
            </a:r>
            <a:r>
              <a:rPr lang="es-PA" dirty="0" err="1" smtClean="0"/>
              <a:t>Av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23" y="2774570"/>
            <a:ext cx="2831757" cy="9314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23" y="3857556"/>
            <a:ext cx="2860431" cy="581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23" y="1685554"/>
            <a:ext cx="3274844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2</a:t>
            </a:r>
          </a:p>
          <a:p>
            <a:r>
              <a:rPr lang="es-PA" dirty="0" smtClean="0"/>
              <a:t>G = -99.899 @ 100 000</a:t>
            </a:r>
          </a:p>
          <a:p>
            <a:r>
              <a:rPr lang="es-PA" dirty="0" smtClean="0"/>
              <a:t>G = -99.798 @ 50 000</a:t>
            </a:r>
          </a:p>
          <a:p>
            <a:r>
              <a:rPr lang="es-PA" dirty="0" smtClean="0"/>
              <a:t>Se redujo a 0.1V @ -0.1%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53248"/>
            <a:ext cx="6143584" cy="2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Resistencias de Entrada y Salida</a:t>
            </a:r>
          </a:p>
          <a:p>
            <a:endParaRPr lang="es-PA" dirty="0"/>
          </a:p>
          <a:p>
            <a:r>
              <a:rPr lang="es-PA" dirty="0" smtClean="0"/>
              <a:t>Para el amplificador ideal la resistencia de entrada es</a:t>
            </a:r>
          </a:p>
          <a:p>
            <a:r>
              <a:rPr lang="es-PA" dirty="0" smtClean="0"/>
              <a:t>Para que esto ocurre Rin debe ser mayor que R1</a:t>
            </a:r>
          </a:p>
          <a:p>
            <a:r>
              <a:rPr lang="es-PA" dirty="0" smtClean="0"/>
              <a:t>Pero si -R2/R1 es de alta ganancia, R1 debe ser menor</a:t>
            </a:r>
          </a:p>
          <a:p>
            <a:r>
              <a:rPr lang="es-PA" dirty="0" smtClean="0"/>
              <a:t>No podemos seleccionar R1 en </a:t>
            </a:r>
            <a:r>
              <a:rPr lang="es-PA" dirty="0" err="1" smtClean="0"/>
              <a:t>Megaohms</a:t>
            </a:r>
            <a:r>
              <a:rPr lang="es-PA" dirty="0" smtClean="0"/>
              <a:t> pues R2 sería impráctico de conseguir</a:t>
            </a:r>
          </a:p>
          <a:p>
            <a:endParaRPr lang="es-PA" dirty="0"/>
          </a:p>
          <a:p>
            <a:r>
              <a:rPr lang="es-PA" dirty="0" smtClean="0"/>
              <a:t>La solución a este problema se ve mejor en un ejemplo:</a:t>
            </a:r>
          </a:p>
          <a:p>
            <a:pPr lvl="1"/>
            <a:r>
              <a:rPr lang="es-PA" dirty="0" smtClean="0"/>
              <a:t>Diseñe un circuito de </a:t>
            </a:r>
            <a:r>
              <a:rPr lang="es-PA" dirty="0" err="1" smtClean="0"/>
              <a:t>op-amp</a:t>
            </a:r>
            <a:r>
              <a:rPr lang="es-PA" dirty="0" smtClean="0"/>
              <a:t> inversor con ganancia 100 y resistencia de entrada de 1Mohm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93" y="2020706"/>
            <a:ext cx="2077316" cy="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Podemos conseguir el voltaje y la corriente (1) y (2)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corriente en (4)</a:t>
            </a:r>
          </a:p>
          <a:p>
            <a:endParaRPr lang="es-PA" dirty="0"/>
          </a:p>
          <a:p>
            <a:r>
              <a:rPr lang="es-PA" dirty="0" smtClean="0"/>
              <a:t>El voltaje en (5) en el nodo x </a:t>
            </a:r>
          </a:p>
          <a:p>
            <a:endParaRPr lang="es-PA" dirty="0"/>
          </a:p>
          <a:p>
            <a:r>
              <a:rPr lang="es-PA" dirty="0" smtClean="0"/>
              <a:t>Tenemos entonces en (6) i3</a:t>
            </a:r>
          </a:p>
          <a:p>
            <a:endParaRPr lang="es-PA" dirty="0"/>
          </a:p>
          <a:p>
            <a:r>
              <a:rPr lang="es-PA" dirty="0" smtClean="0"/>
              <a:t>Por </a:t>
            </a:r>
            <a:r>
              <a:rPr lang="es-PA" dirty="0" err="1" smtClean="0"/>
              <a:t>kirchoff</a:t>
            </a:r>
            <a:r>
              <a:rPr lang="es-PA" dirty="0" smtClean="0"/>
              <a:t> (7)</a:t>
            </a:r>
          </a:p>
          <a:p>
            <a:endParaRPr lang="es-PA" dirty="0"/>
          </a:p>
          <a:p>
            <a:r>
              <a:rPr lang="es-PA" dirty="0" smtClean="0"/>
              <a:t>Y simplificando tenemos 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46" y="24448"/>
            <a:ext cx="4680065" cy="3158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" y="1668882"/>
            <a:ext cx="2231664" cy="784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7" y="1695567"/>
            <a:ext cx="24193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63" y="2505436"/>
            <a:ext cx="1636431" cy="8182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96" y="3424642"/>
            <a:ext cx="3105150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96" y="4264125"/>
            <a:ext cx="2410680" cy="69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232" y="5028346"/>
            <a:ext cx="2892404" cy="744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476" y="5814412"/>
            <a:ext cx="2857500" cy="952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492" y="5812376"/>
            <a:ext cx="3556627" cy="9545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457" y="4550120"/>
            <a:ext cx="4071252" cy="1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Empezamos a diseñar</a:t>
            </a:r>
          </a:p>
          <a:p>
            <a:pPr lvl="1"/>
            <a:r>
              <a:rPr lang="es-PA" dirty="0" smtClean="0"/>
              <a:t>G = -100, R1 = 1M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 arriba de 1M puede que sea difícil, nuestra limitante es 1M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Asumamos R2 = 1M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Sigamos asumiendo R4 = 1M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R3 = 10.2k, que es casi comercial a 10k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/>
          </a:p>
          <a:p>
            <a:r>
              <a:rPr lang="es-PA" dirty="0" smtClean="0"/>
              <a:t>En conclusión podemos tener alta ganancia sin tener…</a:t>
            </a:r>
          </a:p>
          <a:p>
            <a:r>
              <a:rPr lang="es-PA" dirty="0" smtClean="0"/>
              <a:t>… altos valores de resistencia de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R2 y R3 están en paralelo (</a:t>
            </a:r>
            <a:r>
              <a:rPr lang="es-PA" dirty="0" err="1" smtClean="0"/>
              <a:t>vin</a:t>
            </a:r>
            <a:r>
              <a:rPr lang="es-PA" dirty="0" smtClean="0"/>
              <a:t> = 0)</a:t>
            </a:r>
          </a:p>
          <a:p>
            <a:r>
              <a:rPr lang="es-PA" dirty="0" smtClean="0"/>
              <a:t>i3 e i4 están en un factor de k y k + 1</a:t>
            </a:r>
          </a:p>
          <a:p>
            <a:endParaRPr lang="es-PA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20" y="5582662"/>
            <a:ext cx="4071252" cy="12230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56" y="145312"/>
            <a:ext cx="3591316" cy="26934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56" y="3104645"/>
            <a:ext cx="3591316" cy="24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operacional</a:t>
            </a:r>
          </a:p>
          <a:p>
            <a:r>
              <a:rPr lang="es-PA" dirty="0" smtClean="0"/>
              <a:t>G = -10, Rin = 100k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el siguiente circuito determine los valores de </a:t>
            </a:r>
            <a:r>
              <a:rPr lang="it-IT" i="1" dirty="0"/>
              <a:t>v</a:t>
            </a:r>
            <a:r>
              <a:rPr lang="it-IT" dirty="0"/>
              <a:t>1, </a:t>
            </a:r>
            <a:r>
              <a:rPr lang="it-IT" i="1" dirty="0"/>
              <a:t>i</a:t>
            </a:r>
            <a:r>
              <a:rPr lang="it-IT" dirty="0"/>
              <a:t>1, </a:t>
            </a:r>
            <a:r>
              <a:rPr lang="it-IT" i="1" dirty="0" smtClean="0"/>
              <a:t>i</a:t>
            </a:r>
            <a:r>
              <a:rPr lang="it-IT" dirty="0" smtClean="0"/>
              <a:t>2,</a:t>
            </a:r>
            <a:r>
              <a:rPr lang="it-IT" i="1" dirty="0" smtClean="0"/>
              <a:t>vo</a:t>
            </a:r>
            <a:r>
              <a:rPr lang="it-IT" dirty="0" smtClean="0"/>
              <a:t>, </a:t>
            </a:r>
            <a:r>
              <a:rPr lang="it-IT" i="1" dirty="0"/>
              <a:t>iL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i="1" dirty="0" smtClean="0"/>
              <a:t>io</a:t>
            </a:r>
          </a:p>
          <a:p>
            <a:r>
              <a:rPr lang="it-IT" dirty="0" smtClean="0"/>
              <a:t>También determine las ganancias de voltaje, corriente (il/i1) y potencia (p0/p1)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01" y="1671456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82" y="4403581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R1 = 100M</a:t>
            </a:r>
          </a:p>
          <a:p>
            <a:r>
              <a:rPr lang="es-PA" dirty="0" smtClean="0"/>
              <a:t>R2  = 1M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it-IT" dirty="0"/>
              <a:t>0 V; 1 mA; 1 mA; −10 V; −10 mA; −11 mA; </a:t>
            </a:r>
          </a:p>
          <a:p>
            <a:r>
              <a:rPr lang="it-IT" dirty="0"/>
              <a:t>−10 V/V (20 dB), −10 A/A (20 dB); </a:t>
            </a:r>
            <a:r>
              <a:rPr lang="es-PA" dirty="0"/>
              <a:t>100 W/W (20 dB)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91" y="1642595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91" y="3540696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r>
              <a:rPr lang="es-PA" dirty="0" smtClean="0"/>
              <a:t>Se le dice así porque es una ponderación de los voltajes de entrada</a:t>
            </a:r>
          </a:p>
          <a:p>
            <a:r>
              <a:rPr lang="es-PA" dirty="0" smtClean="0"/>
              <a:t>La suma total de corrientes es la de salida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6" y="2870680"/>
            <a:ext cx="4472349" cy="2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Cuando </a:t>
            </a:r>
            <a:r>
              <a:rPr lang="es-PA" dirty="0" err="1" smtClean="0"/>
              <a:t>queremo</a:t>
            </a:r>
            <a:r>
              <a:rPr lang="es-PA" dirty="0" smtClean="0"/>
              <a:t> sumar con signos opuestos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36" y="87721"/>
            <a:ext cx="4538964" cy="2614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" y="1790309"/>
            <a:ext cx="3778224" cy="911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783920"/>
            <a:ext cx="2665018" cy="7431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38" y="4589215"/>
            <a:ext cx="5362575" cy="80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9" y="4116632"/>
            <a:ext cx="5623975" cy="2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Diseñar un sumador ponderado donde: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-(v1 + 5 v2). </a:t>
            </a:r>
          </a:p>
          <a:p>
            <a:r>
              <a:rPr lang="es-PA" dirty="0" smtClean="0"/>
              <a:t>Escoger Rf para que el máximo voltaje de salida sea 10V</a:t>
            </a:r>
          </a:p>
          <a:p>
            <a:r>
              <a:rPr lang="es-PA" dirty="0" smtClean="0"/>
              <a:t>Y la corriente no exceda 1mA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Diseñe un sumador ponderado con 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2v1 + v2 – 4v3 y las mismas restricciones superiores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86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 [Tiene más de 1 posibilidad]</a:t>
            </a:r>
          </a:p>
          <a:p>
            <a:r>
              <a:rPr lang="es-PA" i="1" dirty="0" smtClean="0"/>
              <a:t>R</a:t>
            </a:r>
            <a:r>
              <a:rPr lang="es-PA" dirty="0" smtClean="0"/>
              <a:t>1 = 10k, </a:t>
            </a:r>
            <a:r>
              <a:rPr lang="es-PA" i="1" dirty="0" smtClean="0"/>
              <a:t>R</a:t>
            </a:r>
            <a:r>
              <a:rPr lang="es-PA" dirty="0" smtClean="0"/>
              <a:t>2</a:t>
            </a:r>
            <a:r>
              <a:rPr lang="es-PA" dirty="0"/>
              <a:t> </a:t>
            </a:r>
            <a:r>
              <a:rPr lang="es-PA" dirty="0" smtClean="0"/>
              <a:t>= </a:t>
            </a:r>
            <a:r>
              <a:rPr lang="es-PA" dirty="0"/>
              <a:t>2 k, </a:t>
            </a:r>
            <a:r>
              <a:rPr lang="es-PA" dirty="0" smtClean="0"/>
              <a:t>y </a:t>
            </a:r>
            <a:r>
              <a:rPr lang="es-PA" i="1" dirty="0" smtClean="0"/>
              <a:t>Rf</a:t>
            </a:r>
            <a:r>
              <a:rPr lang="es-PA" i="1" dirty="0"/>
              <a:t> </a:t>
            </a:r>
            <a:r>
              <a:rPr lang="es-PA" dirty="0" smtClean="0"/>
              <a:t>= </a:t>
            </a:r>
            <a:r>
              <a:rPr lang="es-PA" dirty="0"/>
              <a:t>10 </a:t>
            </a:r>
            <a:r>
              <a:rPr lang="es-PA" dirty="0" smtClean="0"/>
              <a:t>k</a:t>
            </a:r>
          </a:p>
          <a:p>
            <a:endParaRPr lang="es-PA" dirty="0"/>
          </a:p>
          <a:p>
            <a:r>
              <a:rPr lang="es-PA" i="1" dirty="0" smtClean="0"/>
              <a:t>R</a:t>
            </a:r>
            <a:r>
              <a:rPr lang="es-PA" dirty="0" smtClean="0"/>
              <a:t>1= </a:t>
            </a:r>
            <a:r>
              <a:rPr lang="es-PA" dirty="0"/>
              <a:t>5 k, </a:t>
            </a:r>
            <a:r>
              <a:rPr lang="es-PA" i="1" dirty="0" smtClean="0"/>
              <a:t>R</a:t>
            </a:r>
            <a:r>
              <a:rPr lang="es-PA" dirty="0" smtClean="0"/>
              <a:t>2 = </a:t>
            </a:r>
            <a:r>
              <a:rPr lang="es-PA" dirty="0"/>
              <a:t>10 k, </a:t>
            </a:r>
            <a:r>
              <a:rPr lang="es-PA" i="1" dirty="0" smtClean="0"/>
              <a:t>Ra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Rb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</a:t>
            </a:r>
            <a:r>
              <a:rPr lang="es-PA" dirty="0" smtClean="0"/>
              <a:t>3 = </a:t>
            </a:r>
            <a:r>
              <a:rPr lang="es-PA" dirty="0"/>
              <a:t>2.5 k</a:t>
            </a:r>
            <a:r>
              <a:rPr lang="es-PA" dirty="0" smtClean="0"/>
              <a:t>, </a:t>
            </a:r>
            <a:r>
              <a:rPr lang="es-PA" i="1" dirty="0" err="1" smtClean="0"/>
              <a:t>Rc</a:t>
            </a:r>
            <a:r>
              <a:rPr lang="es-PA" i="1" dirty="0" smtClean="0"/>
              <a:t> </a:t>
            </a:r>
            <a:r>
              <a:rPr lang="es-PA" dirty="0" smtClean="0"/>
              <a:t>= </a:t>
            </a:r>
            <a:r>
              <a:rPr lang="es-PA" dirty="0"/>
              <a:t>10 k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27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Repasando un poco el amplificador inversor</a:t>
            </a:r>
          </a:p>
          <a:p>
            <a:endParaRPr lang="es-PA" dirty="0"/>
          </a:p>
          <a:p>
            <a:r>
              <a:rPr lang="es-PA" dirty="0" smtClean="0"/>
              <a:t>Ganancia de lazo abierto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Concluimos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Y su porcentaje de error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56" y="1152983"/>
            <a:ext cx="5476808" cy="2341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2" y="2599334"/>
            <a:ext cx="2543175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" y="3878820"/>
            <a:ext cx="1190625" cy="723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94" y="4602719"/>
            <a:ext cx="4729468" cy="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Lo podemos reducir en una señal de modo </a:t>
            </a:r>
            <a:r>
              <a:rPr lang="es-PA" dirty="0" err="1" smtClean="0"/>
              <a:t>comun</a:t>
            </a:r>
            <a:r>
              <a:rPr lang="es-PA" dirty="0" smtClean="0"/>
              <a:t> y otra diferencial</a:t>
            </a:r>
          </a:p>
          <a:p>
            <a:pPr lvl="1"/>
            <a:r>
              <a:rPr lang="es-PA" dirty="0" smtClean="0"/>
              <a:t>Recordar que idealmente se rechaza el modo común, en la realidad persiste.</a:t>
            </a:r>
          </a:p>
          <a:p>
            <a:r>
              <a:rPr lang="es-PA" dirty="0" smtClean="0"/>
              <a:t>La eficiencia se mide </a:t>
            </a:r>
            <a:r>
              <a:rPr lang="es-PA" dirty="0" err="1" smtClean="0"/>
              <a:t>pr</a:t>
            </a:r>
            <a:r>
              <a:rPr lang="es-PA" dirty="0" smtClean="0"/>
              <a:t> el modo de rechazo de modo común es</a:t>
            </a:r>
            <a:endParaRPr lang="es-PA" dirty="0" smtClean="0"/>
          </a:p>
          <a:p>
            <a:r>
              <a:rPr lang="es-PA" dirty="0" smtClean="0"/>
              <a:t>Veamos a detalle un amplificador de </a:t>
            </a:r>
            <a:r>
              <a:rPr lang="es-PA" dirty="0" err="1" smtClean="0"/>
              <a:t>dif</a:t>
            </a:r>
            <a:r>
              <a:rPr lang="es-PA" dirty="0" smtClean="0"/>
              <a:t>…</a:t>
            </a:r>
          </a:p>
          <a:p>
            <a:r>
              <a:rPr lang="es-PA" dirty="0" smtClean="0"/>
              <a:t>… más completo</a:t>
            </a:r>
          </a:p>
          <a:p>
            <a:r>
              <a:rPr lang="es-PA" dirty="0" smtClean="0"/>
              <a:t>Por el principio de superposición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que esto ocurra:</a:t>
            </a:r>
          </a:p>
          <a:p>
            <a:r>
              <a:rPr lang="es-PA" dirty="0" smtClean="0"/>
              <a:t>R1 = R3, R4 = R2</a:t>
            </a:r>
            <a:endParaRPr lang="es-PA" dirty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90" y="1710324"/>
            <a:ext cx="2459074" cy="504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35" y="2590395"/>
            <a:ext cx="2211141" cy="717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09" y="3567616"/>
            <a:ext cx="3232333" cy="26013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06" y="3072740"/>
            <a:ext cx="2638425" cy="1933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48" y="4366995"/>
            <a:ext cx="1680647" cy="8103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597" y="4366995"/>
            <a:ext cx="2685605" cy="8103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820" y="5305723"/>
            <a:ext cx="2771509" cy="8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Ahora consideremos que solo hay una señal de modo común</a:t>
            </a:r>
          </a:p>
          <a:p>
            <a:r>
              <a:rPr lang="es-PA" dirty="0" smtClean="0"/>
              <a:t>La corriente i1 se puede calcular</a:t>
            </a:r>
          </a:p>
          <a:p>
            <a:r>
              <a:rPr lang="es-PA" dirty="0" smtClean="0"/>
              <a:t>El voltaje de salida es</a:t>
            </a:r>
          </a:p>
          <a:p>
            <a:endParaRPr lang="es-PA" dirty="0"/>
          </a:p>
          <a:p>
            <a:r>
              <a:rPr lang="es-PA" dirty="0" smtClean="0"/>
              <a:t>Sustituyendo i2 = i1…</a:t>
            </a:r>
          </a:p>
          <a:p>
            <a:r>
              <a:rPr lang="es-PA" dirty="0" smtClean="0"/>
              <a:t>… el voltaje de salida sería</a:t>
            </a:r>
          </a:p>
          <a:p>
            <a:r>
              <a:rPr lang="es-PA" dirty="0" smtClean="0"/>
              <a:t>La ganancia de modo común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 diseñamos con resistencia del mismo valor</a:t>
            </a:r>
          </a:p>
          <a:p>
            <a:r>
              <a:rPr lang="es-PA" dirty="0" smtClean="0"/>
              <a:t>R3 = R1, R4 = R2</a:t>
            </a:r>
            <a:endParaRPr lang="es-PA" dirty="0"/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34" y="2160675"/>
            <a:ext cx="2557530" cy="13902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44" y="2688708"/>
            <a:ext cx="2425890" cy="862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24" y="3522747"/>
            <a:ext cx="2879381" cy="1248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" y="4723003"/>
            <a:ext cx="3860935" cy="8698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31" y="5448237"/>
            <a:ext cx="1267226" cy="817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043" y="38636"/>
            <a:ext cx="3390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Para CMRR el amplificador tiene que tener alta impedancia de entrada</a:t>
            </a:r>
          </a:p>
          <a:p>
            <a:r>
              <a:rPr lang="es-PA" dirty="0" smtClean="0"/>
              <a:t>Para conseguir </a:t>
            </a:r>
            <a:r>
              <a:rPr lang="es-PA" dirty="0" err="1" smtClean="0"/>
              <a:t>Rid</a:t>
            </a:r>
            <a:r>
              <a:rPr lang="es-PA" dirty="0" smtClean="0"/>
              <a:t>, se asume como comentamos R3 = R1, R2 = R4</a:t>
            </a:r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Realizamos una malla gracias a la tierra virtual</a:t>
            </a:r>
          </a:p>
          <a:p>
            <a:endParaRPr lang="es-PA" dirty="0"/>
          </a:p>
          <a:p>
            <a:r>
              <a:rPr lang="es-PA" dirty="0" smtClean="0"/>
              <a:t>Finalmente tenemos la entrada diferencial</a:t>
            </a:r>
          </a:p>
          <a:p>
            <a:endParaRPr lang="es-PA" dirty="0" smtClean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09" y="2073424"/>
            <a:ext cx="940865" cy="760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4" y="4119885"/>
            <a:ext cx="2458235" cy="6847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73" y="5044443"/>
            <a:ext cx="1363817" cy="6629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13" y="2525544"/>
            <a:ext cx="3160287" cy="1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use esta </a:t>
            </a:r>
            <a:r>
              <a:rPr lang="es-PA" dirty="0" err="1" smtClean="0"/>
              <a:t>ecuanción</a:t>
            </a:r>
            <a:r>
              <a:rPr lang="es-PA" dirty="0" smtClean="0"/>
              <a:t> y calcule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  <a:endParaRPr lang="es-PA" dirty="0" smtClean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4" y="3479815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21" y="4858321"/>
            <a:ext cx="2725088" cy="18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calcule la peor ganancia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Ad = 100V/V</a:t>
            </a:r>
          </a:p>
          <a:p>
            <a:r>
              <a:rPr lang="es-PA" dirty="0" err="1" smtClean="0"/>
              <a:t>Rid</a:t>
            </a:r>
            <a:r>
              <a:rPr lang="es-PA" dirty="0" smtClean="0"/>
              <a:t> = 4K, Ro = 0</a:t>
            </a:r>
          </a:p>
          <a:p>
            <a:r>
              <a:rPr lang="es-PA" dirty="0" err="1" smtClean="0"/>
              <a:t>Acm</a:t>
            </a:r>
            <a:r>
              <a:rPr lang="es-PA" dirty="0" smtClean="0"/>
              <a:t> = 0.04 V/V, CMRR = 67 </a:t>
            </a:r>
            <a:r>
              <a:rPr lang="es-PA" dirty="0" err="1" smtClean="0"/>
              <a:t>db</a:t>
            </a:r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</a:t>
            </a:r>
          </a:p>
          <a:p>
            <a:r>
              <a:rPr lang="es-PA" dirty="0" smtClean="0"/>
              <a:t>R1 = 1k, R2 = 10k</a:t>
            </a:r>
          </a:p>
          <a:p>
            <a:r>
              <a:rPr lang="es-PA" dirty="0" smtClean="0"/>
              <a:t>R1 = R3, R2 = R4</a:t>
            </a:r>
            <a:r>
              <a:rPr lang="es-PA" dirty="0" smtClean="0"/>
              <a:t>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16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resolver el problema de impedancias del amplificador diferencial</a:t>
            </a:r>
          </a:p>
          <a:p>
            <a:r>
              <a:rPr lang="es-PA" dirty="0" smtClean="0"/>
              <a:t>podríamos utilizar buffers de voltaje en la entrada</a:t>
            </a:r>
          </a:p>
          <a:p>
            <a:endParaRPr lang="es-PA" dirty="0"/>
          </a:p>
          <a:p>
            <a:r>
              <a:rPr lang="es-PA" dirty="0" smtClean="0"/>
              <a:t>Con el amplificador de instrumentación podemos proporcionar tanto alta resistencia de entrada como </a:t>
            </a:r>
            <a:r>
              <a:rPr lang="es-PA" dirty="0" err="1" smtClean="0"/>
              <a:t>buffering</a:t>
            </a:r>
            <a:r>
              <a:rPr lang="es-PA" dirty="0" smtClean="0"/>
              <a:t> de la señal</a:t>
            </a:r>
          </a:p>
          <a:p>
            <a:r>
              <a:rPr lang="es-PA" dirty="0" smtClean="0"/>
              <a:t>La primera etapa ofrece no inversión y la segunda una amplificación adicional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79" y="3754525"/>
            <a:ext cx="4305300" cy="2990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37" y="798489"/>
            <a:ext cx="2600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 pesar que el circuito tiene amplia impedancia de entrada y alta ganancia tiene sus contras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" y="1708260"/>
            <a:ext cx="3926849" cy="1849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8" y="1711318"/>
            <a:ext cx="6067425" cy="30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03" y="383972"/>
            <a:ext cx="2005411" cy="9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modo común es amplificado en las primeras etapas, lo cual se nota en A1 y A3.  Aún cuando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se satura, este se verá afectada su CMRR</a:t>
            </a:r>
          </a:p>
          <a:p>
            <a:r>
              <a:rPr lang="es-PA" dirty="0" smtClean="0"/>
              <a:t>Los amplificadores de entrada tienen que estar perfectamente </a:t>
            </a:r>
            <a:r>
              <a:rPr lang="es-PA" dirty="0" err="1" smtClean="0"/>
              <a:t>matchados</a:t>
            </a:r>
            <a:r>
              <a:rPr lang="es-PA" dirty="0" smtClean="0"/>
              <a:t>, sino aparecerá una señal en sus salidas y será amplificada por el </a:t>
            </a:r>
            <a:r>
              <a:rPr lang="es-PA" dirty="0" err="1" smtClean="0"/>
              <a:t>cto</a:t>
            </a:r>
            <a:r>
              <a:rPr lang="es-PA" dirty="0" smtClean="0"/>
              <a:t>. de amplificador de salida.</a:t>
            </a:r>
          </a:p>
          <a:p>
            <a:r>
              <a:rPr lang="es-PA" dirty="0" smtClean="0"/>
              <a:t>Ad debe ser variada simultáneamente, los dos resistores llamados R1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89" y="1053673"/>
            <a:ext cx="2005411" cy="9017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2" y="1675050"/>
            <a:ext cx="3293021" cy="22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problema se resuelve quitando el lado común de R1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Si alguna de las resistencias R2 fuese diferente tendríamos 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13" y="191281"/>
            <a:ext cx="3293021" cy="22876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2" y="1670589"/>
            <a:ext cx="5486399" cy="27561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" y="1888185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4" y="2759772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4" y="4463074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08" y="5151550"/>
            <a:ext cx="2851769" cy="10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</a:t>
            </a:r>
            <a:r>
              <a:rPr lang="es-PA" dirty="0" smtClean="0"/>
              <a:t>:</a:t>
            </a:r>
          </a:p>
          <a:p>
            <a:r>
              <a:rPr lang="es-PA" dirty="0" smtClean="0"/>
              <a:t>Rango Ad = 2 @ 1000 con un </a:t>
            </a:r>
            <a:r>
              <a:rPr lang="es-PA" dirty="0" err="1" smtClean="0"/>
              <a:t>Pot</a:t>
            </a:r>
            <a:r>
              <a:rPr lang="es-PA" dirty="0" smtClean="0"/>
              <a:t>. De 100k</a:t>
            </a:r>
          </a:p>
          <a:p>
            <a:r>
              <a:rPr lang="es-PA" dirty="0" smtClean="0"/>
              <a:t>Consejo:</a:t>
            </a:r>
          </a:p>
          <a:p>
            <a:pPr lvl="1"/>
            <a:r>
              <a:rPr lang="es-PA" dirty="0" smtClean="0"/>
              <a:t>Diseñe la primera etapa con la ganancia máxima</a:t>
            </a:r>
          </a:p>
          <a:p>
            <a:pPr lvl="1"/>
            <a:r>
              <a:rPr lang="es-PA" dirty="0" smtClean="0"/>
              <a:t>La segunda etapa con solo ganancia 1</a:t>
            </a:r>
          </a:p>
          <a:p>
            <a:pPr lvl="1"/>
            <a:r>
              <a:rPr lang="es-PA" dirty="0" smtClean="0"/>
              <a:t>Tome R1 como = R1a + </a:t>
            </a:r>
            <a:r>
              <a:rPr lang="es-PA" dirty="0" err="1" smtClean="0"/>
              <a:t>Rpot</a:t>
            </a:r>
            <a:r>
              <a:rPr lang="es-PA" dirty="0"/>
              <a:t>.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</a:t>
            </a:r>
            <a:r>
              <a:rPr lang="es-PA" dirty="0" smtClean="0"/>
              <a:t>:</a:t>
            </a:r>
          </a:p>
          <a:p>
            <a:r>
              <a:rPr lang="es-PA" dirty="0" err="1" smtClean="0"/>
              <a:t>Resp</a:t>
            </a:r>
            <a:r>
              <a:rPr lang="es-PA" dirty="0" smtClean="0"/>
              <a:t>:</a:t>
            </a:r>
          </a:p>
          <a:p>
            <a:r>
              <a:rPr lang="es-PA" dirty="0" smtClean="0"/>
              <a:t>R1 = 200.4</a:t>
            </a:r>
          </a:p>
          <a:p>
            <a:r>
              <a:rPr lang="es-PA" dirty="0" smtClean="0"/>
              <a:t>R2 = 100.2k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 y Diferenciación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Los circuitos anteriores eran puramente resistivos y por consiguiente independientes de la frecuencia</a:t>
            </a:r>
          </a:p>
          <a:p>
            <a:r>
              <a:rPr lang="es-PA" dirty="0" smtClean="0"/>
              <a:t>La configuración del amplificador inversor con impedancias se dictamina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Recuerde que la transformada de Laplace elimina el dominio del tiempo</a:t>
            </a:r>
          </a:p>
          <a:p>
            <a:r>
              <a:rPr lang="es-PA" dirty="0" smtClean="0"/>
              <a:t>Recuerde también que </a:t>
            </a:r>
            <a:r>
              <a:rPr lang="es-PA" dirty="0" smtClean="0">
                <a:sym typeface="Symbol" panose="05050102010706020507" pitchFamily="18" charset="2"/>
              </a:rPr>
              <a:t>V = I*t/C, o sea que el voltaje varia linealmente con el tiempo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7" y="3074696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2" y="2479384"/>
            <a:ext cx="3895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Derive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ciercuito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ganacia</a:t>
            </a:r>
            <a:r>
              <a:rPr lang="en-US" dirty="0" smtClean="0"/>
              <a:t> DC de 40dB, a 3-db de </a:t>
            </a:r>
            <a:r>
              <a:rPr lang="en-US" dirty="0" err="1" smtClean="0"/>
              <a:t>frecuencia</a:t>
            </a:r>
            <a:r>
              <a:rPr lang="en-US" dirty="0" smtClean="0"/>
              <a:t> de 1kHz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Rin</a:t>
            </a:r>
            <a:r>
              <a:rPr lang="en-US" dirty="0" smtClean="0"/>
              <a:t>  de 1k</a:t>
            </a:r>
            <a:r>
              <a:rPr lang="en-US" dirty="0"/>
              <a:t>. 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97" y="3181529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72" y="1617763"/>
            <a:ext cx="2627290" cy="12847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33" y="2756593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= 35%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Analizando un poco más el amplificador inversor en el tiempo</a:t>
            </a:r>
          </a:p>
          <a:p>
            <a:r>
              <a:rPr lang="es-PA" dirty="0" smtClean="0"/>
              <a:t>El voltaje del capacitor es a un valor inicial y su integral en el tiempo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                        -&gt;</a:t>
            </a:r>
          </a:p>
          <a:p>
            <a:r>
              <a:rPr lang="es-PA" dirty="0" smtClean="0"/>
              <a:t>Al final esto esta dado por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Que sale de reemplazar i1 por vi/R</a:t>
            </a:r>
          </a:p>
          <a:p>
            <a:r>
              <a:rPr lang="es-PA" dirty="0" smtClean="0"/>
              <a:t>Se puede tener que                          y s = </a:t>
            </a:r>
            <a:r>
              <a:rPr lang="es-PA" dirty="0" err="1" smtClean="0"/>
              <a:t>wj</a:t>
            </a:r>
            <a:r>
              <a:rPr lang="es-PA" dirty="0" smtClean="0"/>
              <a:t>				</a:t>
            </a:r>
            <a:r>
              <a:rPr lang="es-PA" dirty="0"/>
              <a:t> </a:t>
            </a:r>
            <a:r>
              <a:rPr lang="es-PA" dirty="0" smtClean="0"/>
              <a:t>con magnitud                    y   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32" y="2160555"/>
            <a:ext cx="1727280" cy="16289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7" y="2180822"/>
            <a:ext cx="2730056" cy="7941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82" y="2975020"/>
            <a:ext cx="1476963" cy="413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7" y="3961540"/>
            <a:ext cx="2324100" cy="5810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414" y="5199643"/>
            <a:ext cx="1618431" cy="75967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76" y="5199643"/>
            <a:ext cx="1758098" cy="7596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969" y="5199643"/>
            <a:ext cx="1247223" cy="7596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99" y="5239205"/>
            <a:ext cx="988301" cy="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32" y="3993408"/>
            <a:ext cx="1404436" cy="8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r>
              <a:rPr lang="es-PA" dirty="0" smtClean="0"/>
              <a:t>Para mejorar su salida se agrega un resistor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56" y="3857556"/>
            <a:ext cx="1404436" cy="823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87" y="5615329"/>
            <a:ext cx="1676400" cy="676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375" y="5161439"/>
            <a:ext cx="1821979" cy="15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r>
              <a:rPr lang="es-PA" dirty="0" smtClean="0"/>
              <a:t> con señal</a:t>
            </a:r>
          </a:p>
          <a:p>
            <a:pPr lvl="1"/>
            <a:r>
              <a:rPr lang="es-PA" dirty="0" smtClean="0"/>
              <a:t>1V @ 1ms de ancho de pulso</a:t>
            </a:r>
          </a:p>
          <a:p>
            <a:pPr lvl="1"/>
            <a:r>
              <a:rPr lang="es-PA" dirty="0" smtClean="0"/>
              <a:t>R = 10k, C = 10nF</a:t>
            </a:r>
          </a:p>
          <a:p>
            <a:pPr lvl="1"/>
            <a:r>
              <a:rPr lang="es-PA" dirty="0" smtClean="0"/>
              <a:t>1Mohm de </a:t>
            </a:r>
            <a:r>
              <a:rPr lang="es-PA" dirty="0" err="1" smtClean="0"/>
              <a:t>Shunt</a:t>
            </a:r>
            <a:r>
              <a:rPr lang="es-PA" dirty="0" smtClean="0"/>
              <a:t> resistor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satura a </a:t>
            </a:r>
            <a:r>
              <a:rPr lang="es-PA" dirty="0" smtClean="0">
                <a:sym typeface="Symbol" panose="05050102010706020507" pitchFamily="18" charset="2"/>
              </a:rPr>
              <a:t></a:t>
            </a:r>
            <a:r>
              <a:rPr lang="es-PA" dirty="0" smtClean="0"/>
              <a:t>13V</a:t>
            </a:r>
          </a:p>
          <a:p>
            <a:pPr lvl="1"/>
            <a:r>
              <a:rPr lang="es-PA" dirty="0" smtClean="0"/>
              <a:t>¿Cómo será su respuesta?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48" y="898233"/>
            <a:ext cx="1676400" cy="6762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6" y="444343"/>
            <a:ext cx="1821979" cy="15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36" y="2499193"/>
            <a:ext cx="3964612" cy="14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Podemos calcular también su carga/descarga</a:t>
            </a:r>
          </a:p>
          <a:p>
            <a:r>
              <a:rPr lang="es-PA" dirty="0" smtClean="0"/>
              <a:t>Tau = Rf*C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62" y="1785933"/>
            <a:ext cx="2400300" cy="41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0" y="1785933"/>
            <a:ext cx="2952750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56" y="1133406"/>
            <a:ext cx="5010150" cy="27241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6" y="3713083"/>
            <a:ext cx="3354658" cy="5794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65" y="4391248"/>
            <a:ext cx="3354659" cy="4678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184" y="3956280"/>
            <a:ext cx="4611343" cy="2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Diferenciación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Si se intercambia el capacitor de posición se tiene un integrador</a:t>
            </a:r>
            <a:endParaRPr lang="es-PA" dirty="0"/>
          </a:p>
          <a:p>
            <a:r>
              <a:rPr lang="es-PA" dirty="0" smtClean="0"/>
              <a:t>El voltaje de salida es:</a:t>
            </a:r>
          </a:p>
          <a:p>
            <a:endParaRPr lang="es-PA" dirty="0" smtClean="0"/>
          </a:p>
          <a:p>
            <a:r>
              <a:rPr lang="es-PA" dirty="0" smtClean="0"/>
              <a:t>Su función de transferencia </a:t>
            </a:r>
          </a:p>
          <a:p>
            <a:endParaRPr lang="es-PA" dirty="0"/>
          </a:p>
          <a:p>
            <a:r>
              <a:rPr lang="es-PA" dirty="0" smtClean="0"/>
              <a:t>Que cuando s = </a:t>
            </a:r>
            <a:r>
              <a:rPr lang="es-PA" dirty="0" err="1" smtClean="0"/>
              <a:t>wj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magnitud es: </a:t>
            </a:r>
          </a:p>
          <a:p>
            <a:endParaRPr lang="es-PA" dirty="0"/>
          </a:p>
          <a:p>
            <a:r>
              <a:rPr lang="es-PA" dirty="0" smtClean="0"/>
              <a:t>La fase es: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912" y="1725099"/>
            <a:ext cx="4705350" cy="1733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2" y="3625401"/>
            <a:ext cx="3817538" cy="2754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44" y="1725099"/>
            <a:ext cx="1993783" cy="721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52" y="2663379"/>
            <a:ext cx="1323975" cy="647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25" y="3625401"/>
            <a:ext cx="1664253" cy="6890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900" y="4628745"/>
            <a:ext cx="1564888" cy="7457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540" y="5688834"/>
            <a:ext cx="1163427" cy="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Aún cuando el circuito de </a:t>
            </a:r>
            <a:r>
              <a:rPr lang="es-PA" dirty="0" err="1" smtClean="0"/>
              <a:t>Op-Amp</a:t>
            </a:r>
            <a:r>
              <a:rPr lang="es-PA" dirty="0" smtClean="0"/>
              <a:t> ideal es suficiente para diseño debemos tener en cuenta las características reales de los elementos</a:t>
            </a:r>
          </a:p>
          <a:p>
            <a:r>
              <a:rPr lang="es-PA" dirty="0" smtClean="0"/>
              <a:t>Como están expuestos a alta ganancia de DC tienen los problemas comunes de DC como el voltaje de offset en DC</a:t>
            </a:r>
          </a:p>
          <a:p>
            <a:pPr lvl="1"/>
            <a:r>
              <a:rPr lang="es-PA" dirty="0" err="1" smtClean="0"/>
              <a:t>p.e</a:t>
            </a:r>
            <a:r>
              <a:rPr lang="es-PA" dirty="0" smtClean="0"/>
              <a:t>.  </a:t>
            </a:r>
            <a:r>
              <a:rPr lang="es-PA" dirty="0" smtClean="0"/>
              <a:t>al conectar ambas entradas a GND la salida no es 0</a:t>
            </a:r>
          </a:p>
          <a:p>
            <a:r>
              <a:rPr lang="es-PA" dirty="0" smtClean="0"/>
              <a:t>Si tiene alta ganancia entonces estará a nivel de saturación (+VCC o –VCC)</a:t>
            </a:r>
          </a:p>
          <a:p>
            <a:r>
              <a:rPr lang="es-PA" dirty="0" smtClean="0"/>
              <a:t>Se debe aplicar un voltaje de entrada de offset (Vos) de igual magnitud y polaridad opuesta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datasheet</a:t>
            </a:r>
            <a:r>
              <a:rPr lang="es-PA" dirty="0" smtClean="0"/>
              <a:t> del </a:t>
            </a:r>
            <a:r>
              <a:rPr lang="es-PA" dirty="0" err="1" smtClean="0"/>
              <a:t>op-amp</a:t>
            </a:r>
            <a:r>
              <a:rPr lang="es-PA" dirty="0" smtClean="0"/>
              <a:t> especifica el Vos en </a:t>
            </a:r>
            <a:r>
              <a:rPr lang="es-PA" dirty="0" smtClean="0">
                <a:sym typeface="Symbol" panose="05050102010706020507" pitchFamily="18" charset="2"/>
              </a:rPr>
              <a:t>V/°C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3" y="4181228"/>
            <a:ext cx="2978105" cy="24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Utilizando el modelo del </a:t>
            </a:r>
            <a:r>
              <a:rPr lang="es-PA" dirty="0" err="1" smtClean="0"/>
              <a:t>op-amp</a:t>
            </a:r>
            <a:r>
              <a:rPr lang="es-PA" dirty="0" smtClean="0"/>
              <a:t> que se muestra si este tiene las siguientes característica</a:t>
            </a:r>
          </a:p>
          <a:p>
            <a:pPr lvl="1"/>
            <a:r>
              <a:rPr lang="es-PA" dirty="0" err="1" smtClean="0"/>
              <a:t>Vo</a:t>
            </a:r>
            <a:r>
              <a:rPr lang="es-PA" dirty="0" smtClean="0"/>
              <a:t> = v3</a:t>
            </a:r>
          </a:p>
          <a:p>
            <a:pPr lvl="1"/>
            <a:r>
              <a:rPr lang="es-PA" dirty="0" err="1" smtClean="0"/>
              <a:t>Av</a:t>
            </a:r>
            <a:r>
              <a:rPr lang="es-PA" dirty="0" smtClean="0"/>
              <a:t> = 10^4 V/V</a:t>
            </a:r>
          </a:p>
          <a:p>
            <a:pPr lvl="1"/>
            <a:r>
              <a:rPr lang="es-PA" dirty="0" smtClean="0"/>
              <a:t>V+ = 10V V- = -10V</a:t>
            </a:r>
          </a:p>
          <a:p>
            <a:pPr lvl="1"/>
            <a:r>
              <a:rPr lang="es-PA" dirty="0" smtClean="0"/>
              <a:t>Vos = 5mV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4" y="1940304"/>
            <a:ext cx="2978105" cy="24481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2" y="3350988"/>
            <a:ext cx="4581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desacoplado en DC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acoplado </a:t>
            </a:r>
            <a:r>
              <a:rPr lang="es-PA" dirty="0" err="1" smtClean="0"/>
              <a:t>capacit</a:t>
            </a:r>
            <a:r>
              <a:rPr lang="es-PA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07" y="1720537"/>
            <a:ext cx="2198514" cy="1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9837</TotalTime>
  <Words>5828</Words>
  <Application>Microsoft Office PowerPoint</Application>
  <PresentationFormat>Panorámica</PresentationFormat>
  <Paragraphs>919</Paragraphs>
  <Slides>103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103</vt:i4>
      </vt:variant>
    </vt:vector>
  </HeadingPairs>
  <TitlesOfParts>
    <vt:vector size="108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Integración y Diferenciación 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Diferenciación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582</cp:revision>
  <cp:lastPrinted>2019-02-19T17:02:12Z</cp:lastPrinted>
  <dcterms:created xsi:type="dcterms:W3CDTF">2018-02-28T08:20:25Z</dcterms:created>
  <dcterms:modified xsi:type="dcterms:W3CDTF">2020-01-27T03:07:21Z</dcterms:modified>
</cp:coreProperties>
</file>