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65" r:id="rId3"/>
    <p:sldId id="327" r:id="rId4"/>
    <p:sldId id="329" r:id="rId5"/>
    <p:sldId id="330" r:id="rId6"/>
    <p:sldId id="328" r:id="rId7"/>
    <p:sldId id="257" r:id="rId8"/>
    <p:sldId id="258" r:id="rId9"/>
    <p:sldId id="331" r:id="rId10"/>
    <p:sldId id="585" r:id="rId11"/>
    <p:sldId id="469" r:id="rId12"/>
    <p:sldId id="56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468" r:id="rId53"/>
    <p:sldId id="637" r:id="rId54"/>
    <p:sldId id="639" r:id="rId55"/>
    <p:sldId id="577" r:id="rId56"/>
    <p:sldId id="635" r:id="rId57"/>
    <p:sldId id="636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4" r:id="rId82"/>
    <p:sldId id="663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5" r:id="rId93"/>
    <p:sldId id="674" r:id="rId94"/>
    <p:sldId id="677" r:id="rId95"/>
    <p:sldId id="678" r:id="rId96"/>
    <p:sldId id="679" r:id="rId97"/>
    <p:sldId id="680" r:id="rId98"/>
    <p:sldId id="681" r:id="rId99"/>
    <p:sldId id="682" r:id="rId100"/>
    <p:sldId id="683" r:id="rId101"/>
    <p:sldId id="684" r:id="rId102"/>
    <p:sldId id="685" r:id="rId103"/>
    <p:sldId id="627" r:id="rId104"/>
    <p:sldId id="687" r:id="rId105"/>
    <p:sldId id="688" r:id="rId106"/>
    <p:sldId id="689" r:id="rId107"/>
    <p:sldId id="690" r:id="rId108"/>
    <p:sldId id="691" r:id="rId109"/>
    <p:sldId id="692" r:id="rId110"/>
    <p:sldId id="693" r:id="rId111"/>
    <p:sldId id="694" r:id="rId112"/>
    <p:sldId id="695" r:id="rId113"/>
    <p:sldId id="696" r:id="rId114"/>
    <p:sldId id="697" r:id="rId115"/>
    <p:sldId id="698" r:id="rId116"/>
    <p:sldId id="699" r:id="rId117"/>
    <p:sldId id="700" r:id="rId118"/>
    <p:sldId id="701" r:id="rId119"/>
    <p:sldId id="702" r:id="rId120"/>
    <p:sldId id="703" r:id="rId121"/>
    <p:sldId id="704" r:id="rId122"/>
    <p:sldId id="686" r:id="rId1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8.png"/><Relationship Id="rId4" Type="http://schemas.openxmlformats.org/officeDocument/2006/relationships/image" Target="../media/image21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37509"/>
            <a:ext cx="8825658" cy="2126673"/>
          </a:xfrm>
        </p:spPr>
        <p:txBody>
          <a:bodyPr/>
          <a:lstStyle/>
          <a:p>
            <a:r>
              <a:rPr lang="en-US" sz="6600" dirty="0" smtClean="0"/>
              <a:t>ELECTRONICA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RANGEL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Herramientas de Productividad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2342" y="1853248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Administración de Proyecto</a:t>
            </a:r>
          </a:p>
          <a:p>
            <a:pPr lvl="1"/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MS Project</a:t>
            </a:r>
          </a:p>
          <a:p>
            <a:pPr lvl="1"/>
            <a:r>
              <a:rPr lang="es-PA" dirty="0" smtClean="0">
                <a:solidFill>
                  <a:schemeClr val="tx1">
                    <a:lumMod val="95000"/>
                  </a:schemeClr>
                </a:solidFill>
              </a:rPr>
              <a:t>Jira</a:t>
            </a: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Repositorio de Código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Github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Gitlab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Bitbucket</a:t>
            </a:r>
            <a:endParaRPr lang="es-PA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A" b="1" i="1" dirty="0" smtClean="0">
                <a:solidFill>
                  <a:schemeClr val="tx1">
                    <a:lumMod val="95000"/>
                  </a:schemeClr>
                </a:solidFill>
              </a:rPr>
              <a:t>Comunicación</a:t>
            </a:r>
          </a:p>
          <a:p>
            <a:pPr lvl="1"/>
            <a:r>
              <a:rPr lang="es-PA" b="1" i="1" dirty="0" err="1" smtClean="0">
                <a:solidFill>
                  <a:schemeClr val="tx1">
                    <a:lumMod val="95000"/>
                  </a:schemeClr>
                </a:solidFill>
              </a:rPr>
              <a:t>Slack</a:t>
            </a:r>
            <a:endParaRPr lang="es-PA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s-PA" dirty="0" err="1" smtClean="0">
                <a:solidFill>
                  <a:schemeClr val="tx1">
                    <a:lumMod val="95000"/>
                  </a:schemeClr>
                </a:solidFill>
              </a:rPr>
              <a:t>Telegram</a:t>
            </a:r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5206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Polarización de Entradas y Offset de Corriente son el segundo problema de los </a:t>
            </a:r>
            <a:r>
              <a:rPr lang="es-PA" dirty="0" err="1" smtClean="0"/>
              <a:t>opamps</a:t>
            </a:r>
            <a:endParaRPr lang="es-PA" dirty="0" smtClean="0"/>
          </a:p>
          <a:p>
            <a:r>
              <a:rPr lang="es-PA" dirty="0" smtClean="0"/>
              <a:t>Estas dos corrientes provienen de las dos terminales</a:t>
            </a:r>
          </a:p>
          <a:p>
            <a:r>
              <a:rPr lang="es-PA" dirty="0" smtClean="0"/>
              <a:t>Corriente de Entrada de Polarización</a:t>
            </a:r>
          </a:p>
          <a:p>
            <a:r>
              <a:rPr lang="es-PA" dirty="0" smtClean="0"/>
              <a:t>Corriente de Offset</a:t>
            </a:r>
          </a:p>
          <a:p>
            <a:r>
              <a:rPr lang="es-PA" dirty="0" smtClean="0"/>
              <a:t>Valores típicos son de 100nA y 10nA</a:t>
            </a:r>
          </a:p>
          <a:p>
            <a:r>
              <a:rPr lang="es-PA" dirty="0" smtClean="0"/>
              <a:t>El voltaje de salida está representado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7" y="2117367"/>
            <a:ext cx="1103219" cy="6146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62" y="2587399"/>
            <a:ext cx="1409700" cy="4953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698" y="1740932"/>
            <a:ext cx="2421564" cy="22504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901" y="2281638"/>
            <a:ext cx="3116203" cy="203835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9" y="3991379"/>
            <a:ext cx="1714500" cy="6572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146" y="3899647"/>
            <a:ext cx="4287887" cy="28996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641" y="4495939"/>
            <a:ext cx="3133725" cy="5715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2641" y="5116121"/>
            <a:ext cx="2543175" cy="4667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2641" y="5702550"/>
            <a:ext cx="2438400" cy="7334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539" y="4857085"/>
            <a:ext cx="1114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Un mejor acople para eliminar estos efectos se hace a continuación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7" y="1896280"/>
            <a:ext cx="3600450" cy="2266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9" y="1767692"/>
            <a:ext cx="3524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Efecto de Vos e </a:t>
            </a:r>
            <a:r>
              <a:rPr lang="es-PA" dirty="0" err="1" smtClean="0"/>
              <a:t>Ios</a:t>
            </a:r>
            <a:endParaRPr lang="es-PA" dirty="0" smtClean="0"/>
          </a:p>
          <a:p>
            <a:r>
              <a:rPr lang="es-PA" dirty="0" smtClean="0"/>
              <a:t>Para ver el efecto de Vos cortocircuitamos a GND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Sin embargo esta solución tiene problema de saturación</a:t>
            </a:r>
          </a:p>
          <a:p>
            <a:r>
              <a:rPr lang="es-PA" dirty="0" smtClean="0"/>
              <a:t>Observe que en el </a:t>
            </a:r>
            <a:r>
              <a:rPr lang="es-PA" dirty="0" err="1" smtClean="0"/>
              <a:t>circuto</a:t>
            </a:r>
            <a:r>
              <a:rPr lang="es-PA" dirty="0" smtClean="0"/>
              <a:t> siguiente </a:t>
            </a:r>
            <a:r>
              <a:rPr lang="es-PA" dirty="0" err="1" smtClean="0"/>
              <a:t>Vo</a:t>
            </a:r>
            <a:r>
              <a:rPr lang="es-PA" dirty="0" smtClean="0"/>
              <a:t> tiene el problema que siempre llega a saturarse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90" y="1065714"/>
            <a:ext cx="4304471" cy="19424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074" y="2331890"/>
            <a:ext cx="1600200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63" y="4004959"/>
            <a:ext cx="5219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2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23806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La ganancia del amplificador es finita</a:t>
            </a:r>
          </a:p>
          <a:p>
            <a:r>
              <a:rPr lang="es-PA" dirty="0" smtClean="0"/>
              <a:t>Decrece con la frecuencia</a:t>
            </a:r>
          </a:p>
          <a:p>
            <a:r>
              <a:rPr lang="es-PA" dirty="0" smtClean="0"/>
              <a:t>Debajo podemos ver una curva característica de frecuencia del UA741</a:t>
            </a:r>
          </a:p>
          <a:p>
            <a:r>
              <a:rPr lang="es-PA" dirty="0" smtClean="0"/>
              <a:t>Estable debajo de 10Hz</a:t>
            </a:r>
          </a:p>
          <a:p>
            <a:r>
              <a:rPr lang="es-PA" dirty="0" smtClean="0"/>
              <a:t>Decrece a 20db/década</a:t>
            </a:r>
          </a:p>
          <a:p>
            <a:r>
              <a:rPr lang="es-PA" dirty="0" smtClean="0"/>
              <a:t>Usualmente el </a:t>
            </a:r>
            <a:r>
              <a:rPr lang="es-PA" dirty="0" err="1" smtClean="0"/>
              <a:t>op</a:t>
            </a:r>
            <a:r>
              <a:rPr lang="es-PA" dirty="0" err="1" smtClean="0"/>
              <a:t>amp</a:t>
            </a:r>
            <a:r>
              <a:rPr lang="es-PA" dirty="0" smtClean="0"/>
              <a:t> tiene una…</a:t>
            </a:r>
          </a:p>
          <a:p>
            <a:r>
              <a:rPr lang="es-PA" dirty="0" smtClean="0"/>
              <a:t>… capacitancia interna (LPF en STC)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A0 = ganancia</a:t>
            </a:r>
          </a:p>
          <a:p>
            <a:r>
              <a:rPr lang="es-PA" dirty="0" err="1" smtClean="0"/>
              <a:t>wb</a:t>
            </a:r>
            <a:r>
              <a:rPr lang="es-PA" dirty="0" smtClean="0"/>
              <a:t> = 2</a:t>
            </a:r>
            <a:r>
              <a:rPr lang="es-PA" dirty="0" smtClean="0">
                <a:sym typeface="Symbol" panose="05050102010706020507" pitchFamily="18" charset="2"/>
              </a:rPr>
              <a:t>  x 10 rad/s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 w &gt;&gt;&gt; </a:t>
            </a:r>
            <a:r>
              <a:rPr lang="es-PA" dirty="0" err="1" smtClean="0">
                <a:sym typeface="Symbol" panose="05050102010706020507" pitchFamily="18" charset="2"/>
              </a:rPr>
              <a:t>wb</a:t>
            </a:r>
            <a:r>
              <a:rPr lang="es-PA" dirty="0" smtClean="0">
                <a:sym typeface="Symbol" panose="05050102010706020507" pitchFamily="18" charset="2"/>
              </a:rPr>
              <a:t> se puede aproximar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884" y="2987414"/>
            <a:ext cx="5569666" cy="37356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4382451"/>
            <a:ext cx="1678189" cy="7090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480" y="4368163"/>
            <a:ext cx="1940501" cy="7233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94" y="5756565"/>
            <a:ext cx="1665190" cy="6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Al final esta ecuación queda                        donde                      que es la ganancia a 0 dB </a:t>
            </a:r>
          </a:p>
          <a:p>
            <a:r>
              <a:rPr lang="es-PA" dirty="0" smtClean="0"/>
              <a:t>La ganancia de banda unitaria esta dada por</a:t>
            </a:r>
          </a:p>
          <a:p>
            <a:r>
              <a:rPr lang="es-PA" dirty="0" smtClean="0"/>
              <a:t>Note que como quedamos anteriormente para w &gt;&gt;&gt; </a:t>
            </a:r>
            <a:r>
              <a:rPr lang="es-PA" dirty="0" err="1" smtClean="0"/>
              <a:t>wb</a:t>
            </a:r>
            <a:endParaRPr lang="es-PA" dirty="0" smtClean="0"/>
          </a:p>
          <a:p>
            <a:r>
              <a:rPr lang="es-PA" dirty="0" err="1" smtClean="0"/>
              <a:t>fb</a:t>
            </a:r>
            <a:r>
              <a:rPr lang="es-PA" dirty="0" smtClean="0"/>
              <a:t> es el producto de ganancia de banda</a:t>
            </a:r>
          </a:p>
          <a:p>
            <a:r>
              <a:rPr lang="es-PA" dirty="0" smtClean="0"/>
              <a:t>La magnitud de ganancia es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A estos modelos se les conoce como modelos…</a:t>
            </a:r>
          </a:p>
          <a:p>
            <a:r>
              <a:rPr lang="es-PA" dirty="0" smtClean="0"/>
              <a:t>… de un polo</a:t>
            </a:r>
          </a:p>
          <a:p>
            <a:r>
              <a:rPr lang="es-PA" dirty="0" smtClean="0"/>
              <a:t>Este polo dominante controla el sistema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53" y="1454726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14" y="1522503"/>
            <a:ext cx="1236009" cy="4784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51" y="2029679"/>
            <a:ext cx="940913" cy="3833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187" y="2125650"/>
            <a:ext cx="1272632" cy="7389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514" y="3244448"/>
            <a:ext cx="1796911" cy="8080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Efectos de Ganancia de Lazo Abierto Finita y Ancho de Banda en el desempeño del circuito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lazo abierto de 106db y una ganancia unitaria de ancho de banda de 3MHz.  Encontrar</a:t>
            </a:r>
          </a:p>
          <a:p>
            <a:pPr lvl="1"/>
            <a:r>
              <a:rPr lang="es-PA" dirty="0" err="1" smtClean="0"/>
              <a:t>fb</a:t>
            </a:r>
            <a:endParaRPr lang="es-PA" dirty="0" smtClean="0"/>
          </a:p>
          <a:p>
            <a:pPr lvl="1"/>
            <a:r>
              <a:rPr lang="es-PA" dirty="0" smtClean="0"/>
              <a:t>Ganancia de lazo abierto en dB si </a:t>
            </a:r>
            <a:r>
              <a:rPr lang="es-PA" dirty="0" err="1" smtClean="0"/>
              <a:t>fb</a:t>
            </a:r>
            <a:r>
              <a:rPr lang="es-PA" dirty="0" smtClean="0"/>
              <a:t> es</a:t>
            </a:r>
          </a:p>
          <a:p>
            <a:pPr lvl="2"/>
            <a:r>
              <a:rPr lang="es-PA" dirty="0" smtClean="0"/>
              <a:t>300 Hz</a:t>
            </a:r>
          </a:p>
          <a:p>
            <a:pPr lvl="2"/>
            <a:r>
              <a:rPr lang="es-PA" dirty="0" smtClean="0"/>
              <a:t>3kHz</a:t>
            </a:r>
          </a:p>
          <a:p>
            <a:pPr lvl="2"/>
            <a:r>
              <a:rPr lang="es-PA" dirty="0" smtClean="0"/>
              <a:t>12kHz</a:t>
            </a:r>
          </a:p>
          <a:p>
            <a:pPr lvl="2"/>
            <a:r>
              <a:rPr lang="es-PA" dirty="0" smtClean="0"/>
              <a:t>60kHz</a:t>
            </a:r>
          </a:p>
          <a:p>
            <a:pPr lvl="2"/>
            <a:endParaRPr lang="es-PA" dirty="0"/>
          </a:p>
          <a:p>
            <a:r>
              <a:rPr lang="es-PA" dirty="0" err="1" smtClean="0"/>
              <a:t>fb</a:t>
            </a:r>
            <a:r>
              <a:rPr lang="es-PA" dirty="0" smtClean="0"/>
              <a:t> = 15 Hz</a:t>
            </a:r>
          </a:p>
          <a:p>
            <a:r>
              <a:rPr lang="es-PA" dirty="0" smtClean="0"/>
              <a:t>80dB</a:t>
            </a:r>
          </a:p>
          <a:p>
            <a:r>
              <a:rPr lang="es-PA" dirty="0" smtClean="0"/>
              <a:t>60dB</a:t>
            </a:r>
          </a:p>
          <a:p>
            <a:r>
              <a:rPr lang="es-PA" dirty="0" smtClean="0"/>
              <a:t>48dB</a:t>
            </a:r>
          </a:p>
          <a:p>
            <a:r>
              <a:rPr lang="es-PA" dirty="0" smtClean="0"/>
              <a:t>34dB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88" y="2287391"/>
            <a:ext cx="1404938" cy="6140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29" y="2320210"/>
            <a:ext cx="1236009" cy="47845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8" y="3244447"/>
            <a:ext cx="5316374" cy="34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r>
              <a:rPr lang="es-PA" dirty="0" smtClean="0"/>
              <a:t>Tenemos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Y para A0 &gt;&gt;&gt; (1 + R2/R1)</a:t>
            </a:r>
          </a:p>
          <a:p>
            <a:endParaRPr lang="es-PA" dirty="0"/>
          </a:p>
          <a:p>
            <a:r>
              <a:rPr lang="es-PA" dirty="0" smtClean="0"/>
              <a:t>Que es la misma forma de un filtro paso bajo con STC (1 constante de tiempo)</a:t>
            </a:r>
          </a:p>
          <a:p>
            <a:r>
              <a:rPr lang="es-PA" dirty="0" smtClean="0"/>
              <a:t>La frecuencia a 3dB 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71" y="1925056"/>
            <a:ext cx="2193750" cy="753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76" y="2792904"/>
            <a:ext cx="3706874" cy="9934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05" y="3892292"/>
            <a:ext cx="2518568" cy="9035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090" y="5403224"/>
            <a:ext cx="1690951" cy="6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Analizaremos los efectos del </a:t>
            </a:r>
            <a:r>
              <a:rPr lang="es-PA" dirty="0" err="1" smtClean="0"/>
              <a:t>opamp</a:t>
            </a:r>
            <a:r>
              <a:rPr lang="es-PA" dirty="0" smtClean="0"/>
              <a:t> de lazo cerrado del no inversor</a:t>
            </a:r>
          </a:p>
          <a:p>
            <a:r>
              <a:rPr lang="es-PA" dirty="0" smtClean="0"/>
              <a:t>Para el caso de este </a:t>
            </a:r>
            <a:r>
              <a:rPr lang="es-PA" dirty="0" err="1" smtClean="0"/>
              <a:t>amplifcador</a:t>
            </a:r>
            <a:r>
              <a:rPr lang="es-PA" dirty="0" smtClean="0"/>
              <a:t>                                  si sustituimos por</a:t>
            </a:r>
          </a:p>
          <a:p>
            <a:endParaRPr lang="es-PA" dirty="0" smtClean="0"/>
          </a:p>
          <a:p>
            <a:r>
              <a:rPr lang="es-PA" dirty="0" smtClean="0"/>
              <a:t>Tenemos que para A0 &gt;&gt;&gt; ( 1 + R2/R1) nos queda</a:t>
            </a:r>
          </a:p>
          <a:p>
            <a:endParaRPr lang="es-PA" dirty="0" smtClean="0"/>
          </a:p>
          <a:p>
            <a:r>
              <a:rPr lang="es-PA" dirty="0" smtClean="0"/>
              <a:t>Y la frecuencia a 3dB es la misma 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31" y="1925056"/>
            <a:ext cx="1323975" cy="600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6" y="1925056"/>
            <a:ext cx="2184415" cy="7923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61" y="2766789"/>
            <a:ext cx="2959039" cy="11370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66" y="3618136"/>
            <a:ext cx="1799638" cy="6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Tarjetas propuestas para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b="1" dirty="0" smtClean="0">
                <a:solidFill>
                  <a:schemeClr val="tx1">
                    <a:lumMod val="95000"/>
                  </a:schemeClr>
                </a:solidFill>
              </a:rPr>
              <a:t>No existe tarjeta de curso</a:t>
            </a:r>
            <a:endParaRPr lang="es-PA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900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Considere un </a:t>
            </a:r>
            <a:r>
              <a:rPr lang="es-PA" dirty="0" err="1" smtClean="0"/>
              <a:t>op-amp</a:t>
            </a:r>
            <a:r>
              <a:rPr lang="es-PA" dirty="0" smtClean="0"/>
              <a:t> con ft = 1MHz.  Encuentre la frecuencia a 3dB del amplificador de lazo cerrado con ganancia nominal de 1000, 100, 10, 1, -1, -10, -100, -1000.  Dibuje la gráfica para frecuencias de 10 y -10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2733289"/>
            <a:ext cx="4809688" cy="28359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00" y="2324566"/>
            <a:ext cx="4578768" cy="20800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99" y="4594751"/>
            <a:ext cx="4561636" cy="2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</p:txBody>
      </p:sp>
    </p:spTree>
    <p:extLst>
      <p:ext uri="{BB962C8B-B14F-4D97-AF65-F5344CB8AC3E}">
        <p14:creationId xmlns:p14="http://schemas.microsoft.com/office/powerpoint/2010/main" val="28845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Respuesta en Frecuencia de Amplificadores de Lazo Cerrado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compensado internamente tiene una ganancia de DC de lazo abierto de 10^6 V/V y una ganancia de lazo abierto de 40dB a 10kHz.</a:t>
            </a:r>
          </a:p>
          <a:p>
            <a:pPr lvl="1"/>
            <a:r>
              <a:rPr lang="es-PA" dirty="0" smtClean="0"/>
              <a:t>Estimar la frecuencia a 3dB</a:t>
            </a:r>
          </a:p>
          <a:p>
            <a:pPr lvl="1"/>
            <a:r>
              <a:rPr lang="es-PA" dirty="0" smtClean="0"/>
              <a:t>La frecuencia de ganancia unitaria</a:t>
            </a:r>
          </a:p>
          <a:p>
            <a:pPr lvl="1"/>
            <a:r>
              <a:rPr lang="es-PA" dirty="0" smtClean="0"/>
              <a:t>El producto de ganancia de ancho de banda</a:t>
            </a:r>
          </a:p>
          <a:p>
            <a:r>
              <a:rPr lang="es-PA" dirty="0" smtClean="0"/>
              <a:t>1Hz, 1MHz, 1MHz, 60dB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smtClean="0"/>
              <a:t>Un </a:t>
            </a:r>
            <a:r>
              <a:rPr lang="es-PA" dirty="0" err="1" smtClean="0"/>
              <a:t>op-amp</a:t>
            </a:r>
            <a:r>
              <a:rPr lang="es-PA" dirty="0" smtClean="0"/>
              <a:t> tiene 106dB de ganancia dc y un solo polo a ft = 2MHz que se utiliza para diseñar un </a:t>
            </a:r>
            <a:r>
              <a:rPr lang="es-PA" dirty="0" err="1" smtClean="0"/>
              <a:t>amplfiicador</a:t>
            </a:r>
            <a:r>
              <a:rPr lang="es-PA" dirty="0" smtClean="0"/>
              <a:t> no inversor con una ganancia nominal de 1000.  Encuentre la frecuencia a 3dB de lazo cerrado</a:t>
            </a:r>
          </a:p>
          <a:p>
            <a:r>
              <a:rPr lang="es-PA" dirty="0" smtClean="0"/>
              <a:t>20dB</a:t>
            </a:r>
          </a:p>
        </p:txBody>
      </p:sp>
    </p:spTree>
    <p:extLst>
      <p:ext uri="{BB962C8B-B14F-4D97-AF65-F5344CB8AC3E}">
        <p14:creationId xmlns:p14="http://schemas.microsoft.com/office/powerpoint/2010/main" val="24245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79418"/>
            <a:ext cx="11618089" cy="5143645"/>
          </a:xfrm>
        </p:spPr>
        <p:txBody>
          <a:bodyPr>
            <a:normAutofit/>
          </a:bodyPr>
          <a:lstStyle/>
          <a:p>
            <a:r>
              <a:rPr lang="es-PA" dirty="0" smtClean="0"/>
              <a:t>Voltaje de Saturación de Salida</a:t>
            </a:r>
          </a:p>
          <a:p>
            <a:r>
              <a:rPr lang="es-PA" dirty="0" smtClean="0"/>
              <a:t>Se saturan aproximadamente a +1V o -1V del voltaje de </a:t>
            </a:r>
            <a:r>
              <a:rPr lang="es-PA" dirty="0" err="1" smtClean="0"/>
              <a:t>de</a:t>
            </a:r>
            <a:r>
              <a:rPr lang="es-PA" dirty="0" smtClean="0"/>
              <a:t> alimentación</a:t>
            </a:r>
            <a:endParaRPr lang="es-PA" dirty="0"/>
          </a:p>
          <a:p>
            <a:r>
              <a:rPr lang="es-PA" dirty="0" smtClean="0"/>
              <a:t>Si tenemos un </a:t>
            </a:r>
            <a:r>
              <a:rPr lang="es-PA" dirty="0" err="1" smtClean="0"/>
              <a:t>opamp</a:t>
            </a:r>
            <a:r>
              <a:rPr lang="es-PA" dirty="0" smtClean="0"/>
              <a:t> con estas condiciones y una señal se debe mantener dentro de este rango para no perderla</a:t>
            </a:r>
          </a:p>
          <a:p>
            <a:endParaRPr lang="es-PA" dirty="0"/>
          </a:p>
          <a:p>
            <a:r>
              <a:rPr lang="es-PA" dirty="0" smtClean="0"/>
              <a:t>Límite del voltaje de salida</a:t>
            </a:r>
          </a:p>
          <a:p>
            <a:r>
              <a:rPr lang="es-PA" dirty="0" smtClean="0"/>
              <a:t>El UA741 tiene una corriente de diseño de salida máxima de +/-20mA, no más </a:t>
            </a:r>
          </a:p>
          <a:p>
            <a:r>
              <a:rPr lang="es-PA" dirty="0" smtClean="0"/>
              <a:t>Incluye la corriente en el circuito de </a:t>
            </a:r>
            <a:r>
              <a:rPr lang="es-PA" dirty="0" err="1" smtClean="0"/>
              <a:t>feedback</a:t>
            </a:r>
            <a:r>
              <a:rPr lang="es-PA" dirty="0" smtClean="0"/>
              <a:t> y la resistencia de carga</a:t>
            </a:r>
          </a:p>
          <a:p>
            <a:r>
              <a:rPr lang="es-PA" dirty="0" smtClean="0"/>
              <a:t>Se saturará al nivel de corriente máximo del </a:t>
            </a:r>
            <a:r>
              <a:rPr lang="es-PA" dirty="0" err="1" smtClean="0"/>
              <a:t>op-amp</a:t>
            </a:r>
            <a:r>
              <a:rPr lang="es-PA" dirty="0" smtClean="0"/>
              <a:t> aunque se requiera más.</a:t>
            </a:r>
          </a:p>
        </p:txBody>
      </p:sp>
    </p:spTree>
    <p:extLst>
      <p:ext uri="{BB962C8B-B14F-4D97-AF65-F5344CB8AC3E}">
        <p14:creationId xmlns:p14="http://schemas.microsoft.com/office/powerpoint/2010/main" val="2243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endParaRPr lang="es-PA" dirty="0" smtClean="0"/>
          </a:p>
          <a:p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471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Operación de </a:t>
            </a:r>
            <a:r>
              <a:rPr lang="es-PA" sz="3500" dirty="0" err="1" smtClean="0"/>
              <a:t>Op-Amps</a:t>
            </a:r>
            <a:r>
              <a:rPr lang="es-PA" sz="3500" dirty="0" smtClean="0"/>
              <a:t> a larga señal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operacional no inversor de ganancia 10V/VL.  Se suministra una forma de onda seno en la entrada y la salida tiene un resistor de carga RL.  Los voltajes de saturación del </a:t>
            </a:r>
            <a:r>
              <a:rPr lang="es-PA" dirty="0" err="1" smtClean="0"/>
              <a:t>opamp</a:t>
            </a:r>
            <a:r>
              <a:rPr lang="es-PA" dirty="0" smtClean="0"/>
              <a:t> son 13V y la corriente de salida de 20mA.</a:t>
            </a:r>
          </a:p>
          <a:p>
            <a:r>
              <a:rPr lang="es-PA" dirty="0" smtClean="0"/>
              <a:t>Especifique la señal para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1, RL = 1k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= 1.5, RL = 1k</a:t>
            </a:r>
          </a:p>
          <a:p>
            <a:pPr lvl="1"/>
            <a:r>
              <a:rPr lang="es-PA" dirty="0" smtClean="0"/>
              <a:t>Si RL = 1k cual es el máximo valor de </a:t>
            </a:r>
            <a:r>
              <a:rPr lang="es-PA" dirty="0" err="1" smtClean="0"/>
              <a:t>Vp</a:t>
            </a:r>
            <a:r>
              <a:rPr lang="es-PA" dirty="0" smtClean="0"/>
              <a:t> para una onda no distorsionada seno de entrada</a:t>
            </a:r>
          </a:p>
          <a:p>
            <a:pPr lvl="2"/>
            <a:r>
              <a:rPr lang="es-PA" dirty="0" err="1" smtClean="0"/>
              <a:t>Vp</a:t>
            </a:r>
            <a:r>
              <a:rPr lang="es-PA" dirty="0" smtClean="0"/>
              <a:t> = 1.3V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= 1 cual es el menor valor de RL permitido</a:t>
            </a:r>
          </a:p>
          <a:p>
            <a:pPr lvl="2"/>
            <a:r>
              <a:rPr lang="es-PA" dirty="0" smtClean="0"/>
              <a:t>RL = 526 Ohm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39" y="4611589"/>
            <a:ext cx="5978725" cy="21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Velocidad de Subida </a:t>
            </a:r>
          </a:p>
          <a:p>
            <a:r>
              <a:rPr lang="es-PA" dirty="0" smtClean="0"/>
              <a:t>El cambio máximo de velocidad de subida de un </a:t>
            </a:r>
            <a:r>
              <a:rPr lang="es-PA" dirty="0" err="1" smtClean="0"/>
              <a:t>opamp</a:t>
            </a:r>
            <a:r>
              <a:rPr lang="es-PA" dirty="0" smtClean="0"/>
              <a:t> está definido por</a:t>
            </a:r>
          </a:p>
          <a:p>
            <a:r>
              <a:rPr lang="es-PA" dirty="0" smtClean="0"/>
              <a:t>En las hojas de datos aparece por </a:t>
            </a:r>
            <a:r>
              <a:rPr lang="es-PA" dirty="0" smtClean="0">
                <a:sym typeface="Symbol" panose="05050102010706020507" pitchFamily="18" charset="2"/>
              </a:rPr>
              <a:t>V/s</a:t>
            </a:r>
          </a:p>
          <a:p>
            <a:r>
              <a:rPr lang="es-PA" dirty="0" smtClean="0"/>
              <a:t> Quiere decir que si la entrada cambia más rápido que este valor, la salida no podrá cambiar tan rápido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función de transferencia para este casi se da si R2 = 0 y R1 = </a:t>
            </a:r>
            <a:r>
              <a:rPr lang="es-PA" dirty="0" err="1" smtClean="0"/>
              <a:t>inf</a:t>
            </a:r>
            <a:endParaRPr lang="es-PA" dirty="0" smtClean="0"/>
          </a:p>
          <a:p>
            <a:r>
              <a:rPr lang="es-PA" dirty="0" smtClean="0"/>
              <a:t>Y sigue la regla                    y voltaje de salida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84" y="1236372"/>
            <a:ext cx="1577257" cy="965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55" y="2997837"/>
            <a:ext cx="2181225" cy="1847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6" y="3522516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219" y="2997837"/>
            <a:ext cx="2838450" cy="12001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919" y="2940687"/>
            <a:ext cx="2743200" cy="190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207" y="5139303"/>
            <a:ext cx="1486508" cy="8895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440" y="5701483"/>
            <a:ext cx="2257229" cy="515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0565" y="5756073"/>
            <a:ext cx="1226463" cy="4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err="1" smtClean="0"/>
              <a:t>Slew</a:t>
            </a:r>
            <a:r>
              <a:rPr lang="es-PA" sz="3500" dirty="0" smtClean="0"/>
              <a:t> </a:t>
            </a:r>
            <a:r>
              <a:rPr lang="es-PA" sz="3500" dirty="0" err="1" smtClean="0"/>
              <a:t>Rate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Un </a:t>
            </a:r>
            <a:r>
              <a:rPr lang="es-PA" dirty="0" err="1" smtClean="0"/>
              <a:t>opamp</a:t>
            </a:r>
            <a:r>
              <a:rPr lang="es-PA" dirty="0" smtClean="0"/>
              <a:t> seguidor tiene un SR de 1V/</a:t>
            </a:r>
            <a:r>
              <a:rPr lang="es-PA" dirty="0" err="1" smtClean="0"/>
              <a:t>us</a:t>
            </a:r>
            <a:r>
              <a:rPr lang="es-PA" dirty="0" smtClean="0"/>
              <a:t> y una ganancia unitaria de ancho de banda ft de 1MHz.  Encuentre</a:t>
            </a:r>
          </a:p>
          <a:p>
            <a:pPr lvl="1"/>
            <a:r>
              <a:rPr lang="es-PA" dirty="0" smtClean="0"/>
              <a:t>El voltaje de entrada máximo al que puede </a:t>
            </a:r>
            <a:r>
              <a:rPr lang="es-PA" dirty="0" err="1" smtClean="0"/>
              <a:t>somenterse</a:t>
            </a:r>
            <a:r>
              <a:rPr lang="es-PA" dirty="0" smtClean="0"/>
              <a:t> y logre una rampa exponencial</a:t>
            </a:r>
          </a:p>
          <a:p>
            <a:pPr lvl="1"/>
            <a:r>
              <a:rPr lang="es-PA" dirty="0" smtClean="0"/>
              <a:t>Para este voltaje cual es el 10% y 90% de tiempo de subida de la onda de salida</a:t>
            </a:r>
          </a:p>
          <a:p>
            <a:pPr lvl="1"/>
            <a:r>
              <a:rPr lang="es-PA" dirty="0" smtClean="0"/>
              <a:t>Si hay una onda de entrada </a:t>
            </a:r>
            <a:r>
              <a:rPr lang="es-PA" dirty="0" err="1" smtClean="0"/>
              <a:t>escalon</a:t>
            </a:r>
            <a:r>
              <a:rPr lang="es-PA" dirty="0" smtClean="0"/>
              <a:t> aplicada a 10 veces más encuentre el 10% y 90% de tiempo de subida</a:t>
            </a:r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endParaRPr lang="es-PA" dirty="0" smtClean="0"/>
          </a:p>
          <a:p>
            <a:pPr lvl="1"/>
            <a:endParaRPr lang="es-PA" dirty="0"/>
          </a:p>
          <a:p>
            <a:pPr lvl="1"/>
            <a:r>
              <a:rPr lang="es-PA" dirty="0" smtClean="0"/>
              <a:t>0.16V</a:t>
            </a:r>
          </a:p>
          <a:p>
            <a:pPr lvl="1"/>
            <a:r>
              <a:rPr lang="es-PA" dirty="0" smtClean="0"/>
              <a:t>0.35 </a:t>
            </a:r>
            <a:r>
              <a:rPr lang="es-PA" dirty="0" err="1" smtClean="0"/>
              <a:t>us</a:t>
            </a:r>
            <a:endParaRPr lang="es-PA" dirty="0" smtClean="0"/>
          </a:p>
          <a:p>
            <a:pPr lvl="1"/>
            <a:r>
              <a:rPr lang="es-PA" dirty="0" smtClean="0"/>
              <a:t>1.27 </a:t>
            </a:r>
            <a:r>
              <a:rPr lang="es-PA" dirty="0" err="1" smtClean="0"/>
              <a:t>us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7" y="3410620"/>
            <a:ext cx="2181225" cy="1847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60" y="3353470"/>
            <a:ext cx="2743200" cy="1905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18" y="3398691"/>
            <a:ext cx="1226463" cy="469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88" y="4022780"/>
            <a:ext cx="2552700" cy="1343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24" y="3410620"/>
            <a:ext cx="2257229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 smtClean="0"/>
              <a:t>Ancho de Banda de Potencia Máxima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Ancho de banda de potencia máxima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puede causar distorsiones y ondas sinusoidales</a:t>
            </a:r>
          </a:p>
          <a:p>
            <a:r>
              <a:rPr lang="es-PA" dirty="0" smtClean="0"/>
              <a:t>Considere la siguiente onda</a:t>
            </a:r>
          </a:p>
          <a:p>
            <a:endParaRPr lang="es-PA" dirty="0"/>
          </a:p>
          <a:p>
            <a:r>
              <a:rPr lang="es-PA" dirty="0" smtClean="0"/>
              <a:t>El cambio de entrada de esta onda será</a:t>
            </a:r>
          </a:p>
          <a:p>
            <a:endParaRPr lang="es-PA" dirty="0"/>
          </a:p>
          <a:p>
            <a:r>
              <a:rPr lang="es-PA" dirty="0" smtClean="0"/>
              <a:t>Este cambio se vuelve máximo a cruce cero</a:t>
            </a:r>
          </a:p>
          <a:p>
            <a:r>
              <a:rPr lang="es-PA" dirty="0" smtClean="0"/>
              <a:t>La onda será distorsionada y no puede mantener el cambio</a:t>
            </a:r>
          </a:p>
          <a:p>
            <a:r>
              <a:rPr lang="es-PA" dirty="0" smtClean="0"/>
              <a:t>En el </a:t>
            </a:r>
            <a:r>
              <a:rPr lang="es-PA" dirty="0" err="1" smtClean="0"/>
              <a:t>datasheet</a:t>
            </a:r>
            <a:r>
              <a:rPr lang="es-PA" dirty="0" smtClean="0"/>
              <a:t> se encuentra como Fm</a:t>
            </a:r>
          </a:p>
          <a:p>
            <a:pPr lvl="1"/>
            <a:r>
              <a:rPr lang="es-PA" dirty="0" smtClean="0"/>
              <a:t>Full </a:t>
            </a:r>
            <a:r>
              <a:rPr lang="es-PA" dirty="0" err="1" smtClean="0"/>
              <a:t>power</a:t>
            </a:r>
            <a:r>
              <a:rPr lang="es-PA" dirty="0" smtClean="0"/>
              <a:t> </a:t>
            </a:r>
            <a:r>
              <a:rPr lang="es-PA" dirty="0" err="1" smtClean="0"/>
              <a:t>bandwidth</a:t>
            </a:r>
            <a:endParaRPr lang="es-PA" dirty="0" smtClean="0"/>
          </a:p>
          <a:p>
            <a:pPr lvl="1"/>
            <a:r>
              <a:rPr lang="es-PA" dirty="0" smtClean="0"/>
              <a:t>Es la frecuencia con el cual el </a:t>
            </a:r>
            <a:r>
              <a:rPr lang="es-PA" dirty="0" err="1" smtClean="0"/>
              <a:t>op-amp</a:t>
            </a:r>
            <a:r>
              <a:rPr lang="es-PA" dirty="0" smtClean="0"/>
              <a:t> empieza a ver desviaciones y distorsiones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12" y="1996226"/>
            <a:ext cx="1736888" cy="592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2713026"/>
            <a:ext cx="1890712" cy="8029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452" y="2713026"/>
            <a:ext cx="3835562" cy="26429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2" y="5953124"/>
            <a:ext cx="1748036" cy="6537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738" y="5878593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326" y="5842275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0901611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 el dispositivo más útil en diseño analógico</a:t>
            </a:r>
          </a:p>
          <a:p>
            <a:r>
              <a:rPr lang="es-PA" dirty="0" smtClean="0"/>
              <a:t>Usualmente utilizado en </a:t>
            </a:r>
            <a:r>
              <a:rPr lang="es-PA" i="1" dirty="0" smtClean="0"/>
              <a:t>acondicionamiento de señales</a:t>
            </a:r>
          </a:p>
          <a:p>
            <a:r>
              <a:rPr lang="es-PA" dirty="0" smtClean="0"/>
              <a:t>También para realizar </a:t>
            </a:r>
            <a:r>
              <a:rPr lang="es-PA" i="1" dirty="0" smtClean="0"/>
              <a:t>operaciones matemáticas</a:t>
            </a:r>
            <a:r>
              <a:rPr lang="es-PA" dirty="0" smtClean="0"/>
              <a:t> y </a:t>
            </a:r>
            <a:r>
              <a:rPr lang="es-PA" i="1" dirty="0" err="1" smtClean="0"/>
              <a:t>buffering</a:t>
            </a:r>
            <a:endParaRPr lang="es-PA" i="1" dirty="0" smtClean="0"/>
          </a:p>
          <a:p>
            <a:endParaRPr lang="es-PA" i="1" dirty="0"/>
          </a:p>
          <a:p>
            <a:r>
              <a:rPr lang="es-PA" dirty="0" smtClean="0"/>
              <a:t>¿Qué es </a:t>
            </a:r>
            <a:r>
              <a:rPr lang="es-PA" dirty="0" err="1" smtClean="0"/>
              <a:t>signal</a:t>
            </a:r>
            <a:r>
              <a:rPr lang="es-PA" dirty="0" smtClean="0"/>
              <a:t> </a:t>
            </a:r>
            <a:r>
              <a:rPr lang="es-PA" dirty="0" err="1" smtClean="0"/>
              <a:t>conditioning</a:t>
            </a:r>
            <a:r>
              <a:rPr lang="es-PA" dirty="0" smtClean="0"/>
              <a:t>?</a:t>
            </a:r>
          </a:p>
          <a:p>
            <a:pPr lvl="1"/>
            <a:r>
              <a:rPr lang="es-PA" dirty="0" smtClean="0"/>
              <a:t>Ajuste de nivel: la señal es imperceptible</a:t>
            </a:r>
          </a:p>
          <a:p>
            <a:pPr lvl="2"/>
            <a:r>
              <a:rPr lang="es-PA" dirty="0" smtClean="0"/>
              <a:t>Salida de </a:t>
            </a:r>
            <a:r>
              <a:rPr lang="es-PA" dirty="0" err="1" smtClean="0"/>
              <a:t>termocupla</a:t>
            </a:r>
            <a:r>
              <a:rPr lang="es-PA" dirty="0" smtClean="0"/>
              <a:t> es </a:t>
            </a:r>
            <a:r>
              <a:rPr lang="es-PA" i="1" dirty="0" smtClean="0"/>
              <a:t>amplificada</a:t>
            </a:r>
          </a:p>
          <a:p>
            <a:pPr lvl="1"/>
            <a:r>
              <a:rPr lang="es-PA" dirty="0" smtClean="0"/>
              <a:t>Reducción de Ruido: señal afectada por perturbación</a:t>
            </a:r>
          </a:p>
          <a:p>
            <a:pPr lvl="2"/>
            <a:r>
              <a:rPr lang="es-PA" dirty="0" smtClean="0"/>
              <a:t>En la Señal de radio se remueve el componente de voltaje no deseado</a:t>
            </a:r>
          </a:p>
          <a:p>
            <a:pPr lvl="1"/>
            <a:r>
              <a:rPr lang="es-PA" dirty="0" smtClean="0"/>
              <a:t>Manipulación de la señal: para transmitir información</a:t>
            </a:r>
          </a:p>
          <a:p>
            <a:pPr lvl="2"/>
            <a:r>
              <a:rPr lang="es-PA" dirty="0" smtClean="0"/>
              <a:t>Se </a:t>
            </a:r>
            <a:r>
              <a:rPr lang="es-PA" dirty="0" err="1" smtClean="0"/>
              <a:t>trasnmite</a:t>
            </a:r>
            <a:r>
              <a:rPr lang="es-PA" dirty="0" smtClean="0"/>
              <a:t> la señal senada de la </a:t>
            </a:r>
            <a:r>
              <a:rPr lang="es-PA" dirty="0" err="1" smtClean="0"/>
              <a:t>termocupla</a:t>
            </a:r>
            <a:r>
              <a:rPr lang="es-PA" dirty="0" smtClean="0"/>
              <a:t> al cambio de umbral</a:t>
            </a:r>
          </a:p>
          <a:p>
            <a:pPr lvl="1"/>
            <a:endParaRPr lang="es-PA" dirty="0" smtClean="0"/>
          </a:p>
        </p:txBody>
      </p:sp>
    </p:spTree>
    <p:extLst>
      <p:ext uri="{BB962C8B-B14F-4D97-AF65-F5344CB8AC3E}">
        <p14:creationId xmlns:p14="http://schemas.microsoft.com/office/powerpoint/2010/main" val="21386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sz="3500" dirty="0"/>
              <a:t>Ancho de Banda de Potencia Máxima</a:t>
            </a:r>
            <a:endParaRPr lang="es-PA" sz="35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120462"/>
            <a:ext cx="11618089" cy="5602601"/>
          </a:xfrm>
        </p:spPr>
        <p:txBody>
          <a:bodyPr>
            <a:normAutofit/>
          </a:bodyPr>
          <a:lstStyle/>
          <a:p>
            <a:r>
              <a:rPr lang="es-PA" dirty="0" smtClean="0"/>
              <a:t>Si un </a:t>
            </a:r>
            <a:r>
              <a:rPr lang="es-PA" dirty="0" err="1" smtClean="0"/>
              <a:t>opamp</a:t>
            </a:r>
            <a:r>
              <a:rPr lang="es-PA" dirty="0" smtClean="0"/>
              <a:t> tiene un voltaje de salida de 10V y un </a:t>
            </a:r>
            <a:r>
              <a:rPr lang="es-PA" dirty="0" err="1" smtClean="0"/>
              <a:t>slew</a:t>
            </a:r>
            <a:r>
              <a:rPr lang="es-PA" dirty="0" smtClean="0"/>
              <a:t> </a:t>
            </a:r>
            <a:r>
              <a:rPr lang="es-PA" dirty="0" err="1" smtClean="0"/>
              <a:t>rate</a:t>
            </a:r>
            <a:r>
              <a:rPr lang="es-PA" dirty="0" smtClean="0"/>
              <a:t> de 1V/</a:t>
            </a:r>
            <a:r>
              <a:rPr lang="es-PA" dirty="0" err="1" smtClean="0"/>
              <a:t>us</a:t>
            </a:r>
            <a:endParaRPr lang="es-PA" dirty="0"/>
          </a:p>
          <a:p>
            <a:r>
              <a:rPr lang="es-PA" dirty="0" smtClean="0"/>
              <a:t>¿Cuál es el ancho de banda de potencia máxima?</a:t>
            </a:r>
          </a:p>
          <a:p>
            <a:r>
              <a:rPr lang="es-PA" dirty="0" smtClean="0"/>
              <a:t>Si la señal de entrada es f = 5fm cual es el máximo posible de amplitud que puede tener la entrada sin tener distorsión a la salida.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15.9kHz</a:t>
            </a:r>
          </a:p>
          <a:p>
            <a:r>
              <a:rPr lang="es-PA" dirty="0" smtClean="0"/>
              <a:t>2V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2" y="2757361"/>
            <a:ext cx="1670338" cy="80279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15" y="2757361"/>
            <a:ext cx="1919796" cy="8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</a:t>
            </a:r>
            <a:r>
              <a:rPr lang="es-PA" sz="10000" dirty="0" smtClean="0"/>
              <a:t>3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19662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lnSpcReduction="10000"/>
          </a:bodyPr>
          <a:lstStyle/>
          <a:p>
            <a:r>
              <a:rPr lang="es-PA" dirty="0"/>
              <a:t>Los cursos anteriores se detallaba análisis de señal (</a:t>
            </a:r>
            <a:r>
              <a:rPr lang="es-PA" dirty="0" err="1"/>
              <a:t>bjts</a:t>
            </a:r>
            <a:r>
              <a:rPr lang="es-PA" dirty="0"/>
              <a:t>, diodos, </a:t>
            </a:r>
            <a:r>
              <a:rPr lang="es-PA" dirty="0" err="1"/>
              <a:t>etc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uso más común es para operaciones matemáticas</a:t>
            </a:r>
          </a:p>
          <a:p>
            <a:pPr lvl="1"/>
            <a:r>
              <a:rPr lang="es-PA" dirty="0" smtClean="0"/>
              <a:t>Adición, Sustracción, Diferenciación, Integración</a:t>
            </a:r>
          </a:p>
          <a:p>
            <a:pPr lvl="1"/>
            <a:endParaRPr lang="es-PA" dirty="0"/>
          </a:p>
          <a:p>
            <a:r>
              <a:rPr lang="es-PA" dirty="0" smtClean="0"/>
              <a:t>Buffers son aisladores de secciones de un circuito eléctrico</a:t>
            </a:r>
          </a:p>
          <a:p>
            <a:pPr lvl="1"/>
            <a:r>
              <a:rPr lang="es-PA" dirty="0" smtClean="0"/>
              <a:t>Al alimentar un circuito 1 y un circuito 2 con la misma fuente puede traer factores no deseados</a:t>
            </a:r>
          </a:p>
          <a:p>
            <a:pPr lvl="1"/>
            <a:r>
              <a:rPr lang="es-PA" dirty="0" smtClean="0"/>
              <a:t>La potencia del circuito 2 puede ser mayor que la que puede suministrar la fuente</a:t>
            </a:r>
          </a:p>
          <a:p>
            <a:pPr lvl="1"/>
            <a:r>
              <a:rPr lang="es-PA" dirty="0" smtClean="0"/>
              <a:t>Podemos simplificar el problema utilizando operacionales</a:t>
            </a:r>
            <a:endParaRPr lang="es-PA" dirty="0"/>
          </a:p>
          <a:p>
            <a:pPr lvl="1"/>
            <a:endParaRPr lang="es-PA" dirty="0" smtClean="0"/>
          </a:p>
          <a:p>
            <a:r>
              <a:rPr lang="es-PA" dirty="0" err="1" smtClean="0"/>
              <a:t>Op-Amps</a:t>
            </a:r>
            <a:r>
              <a:rPr lang="es-PA" dirty="0" smtClean="0"/>
              <a:t> = Amplificador Operacional</a:t>
            </a:r>
          </a:p>
          <a:p>
            <a:pPr lvl="1"/>
            <a:r>
              <a:rPr lang="es-PA" dirty="0" smtClean="0"/>
              <a:t>Dispositivos activos, requieren polarizarse para realizar un trabajo</a:t>
            </a:r>
          </a:p>
          <a:p>
            <a:pPr lvl="1"/>
            <a:r>
              <a:rPr lang="es-PA" dirty="0" smtClean="0"/>
              <a:t>Son realizados por muchos transistores y resistores [No Nos Interesa este detalle interno]</a:t>
            </a:r>
          </a:p>
          <a:p>
            <a:pPr lvl="1"/>
            <a:r>
              <a:rPr lang="es-PA" dirty="0" smtClean="0"/>
              <a:t>Modelado como fuente de voltaje controlada</a:t>
            </a:r>
          </a:p>
        </p:txBody>
      </p:sp>
    </p:spTree>
    <p:extLst>
      <p:ext uri="{BB962C8B-B14F-4D97-AF65-F5344CB8AC3E}">
        <p14:creationId xmlns:p14="http://schemas.microsoft.com/office/powerpoint/2010/main" val="17110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Operacional</a:t>
            </a:r>
          </a:p>
          <a:p>
            <a:pPr lvl="1"/>
            <a:r>
              <a:rPr lang="es-PA" dirty="0" smtClean="0"/>
              <a:t>3 terminales ( y 2 de polarización)</a:t>
            </a:r>
          </a:p>
          <a:p>
            <a:pPr lvl="2"/>
            <a:r>
              <a:rPr lang="es-PA" dirty="0" smtClean="0"/>
              <a:t>2 entradas</a:t>
            </a:r>
          </a:p>
          <a:p>
            <a:pPr lvl="2"/>
            <a:r>
              <a:rPr lang="es-PA" dirty="0" smtClean="0"/>
              <a:t>1 salida</a:t>
            </a:r>
          </a:p>
          <a:p>
            <a:pPr lvl="1"/>
            <a:r>
              <a:rPr lang="es-PA" dirty="0" smtClean="0"/>
              <a:t>- = Terminal Inversora</a:t>
            </a:r>
          </a:p>
          <a:p>
            <a:pPr lvl="1"/>
            <a:r>
              <a:rPr lang="es-PA" dirty="0" smtClean="0"/>
              <a:t>+ = Terminal No Inversora</a:t>
            </a:r>
          </a:p>
          <a:p>
            <a:pPr lvl="1"/>
            <a:r>
              <a:rPr lang="es-PA" dirty="0" smtClean="0"/>
              <a:t> </a:t>
            </a:r>
            <a:r>
              <a:rPr lang="es-PA" dirty="0" err="1" smtClean="0"/>
              <a:t>Vn</a:t>
            </a:r>
            <a:r>
              <a:rPr lang="es-PA" dirty="0" smtClean="0"/>
              <a:t> corresponde a In del -, </a:t>
            </a:r>
            <a:r>
              <a:rPr lang="es-PA" dirty="0" err="1" smtClean="0"/>
              <a:t>Vp</a:t>
            </a:r>
            <a:r>
              <a:rPr lang="es-PA" dirty="0" smtClean="0"/>
              <a:t> e </a:t>
            </a:r>
            <a:r>
              <a:rPr lang="es-PA" dirty="0" err="1" smtClean="0"/>
              <a:t>Ip</a:t>
            </a:r>
            <a:r>
              <a:rPr lang="es-PA" dirty="0" smtClean="0"/>
              <a:t> corresponden a la terminal +</a:t>
            </a:r>
          </a:p>
          <a:p>
            <a:pPr lvl="1"/>
            <a:r>
              <a:rPr lang="es-PA" dirty="0" err="1" smtClean="0"/>
              <a:t>Vout</a:t>
            </a:r>
            <a:r>
              <a:rPr lang="es-PA" dirty="0" smtClean="0"/>
              <a:t> e </a:t>
            </a:r>
            <a:r>
              <a:rPr lang="es-PA" dirty="0" err="1" smtClean="0"/>
              <a:t>Iout</a:t>
            </a:r>
            <a:r>
              <a:rPr lang="es-PA" dirty="0" smtClean="0"/>
              <a:t> corresponden a la salida</a:t>
            </a:r>
          </a:p>
          <a:p>
            <a:pPr lvl="1"/>
            <a:r>
              <a:rPr lang="es-PA" dirty="0" smtClean="0"/>
              <a:t>Todas las señales medidas sobre la referencia (GND)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0" y="1152983"/>
            <a:ext cx="6504267" cy="24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pPr lvl="1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0.  No fluye corriente por sus terminales de entrada</a:t>
            </a:r>
          </a:p>
          <a:p>
            <a:pPr lvl="1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r>
              <a:rPr lang="es-PA" dirty="0" smtClean="0"/>
              <a:t>.  Los voltajes de entrada son iguales cuando suficiente </a:t>
            </a:r>
            <a:r>
              <a:rPr lang="es-PA" dirty="0" err="1" smtClean="0"/>
              <a:t>feedback</a:t>
            </a:r>
            <a:r>
              <a:rPr lang="es-PA" dirty="0" smtClean="0"/>
              <a:t> negativo es impuesto</a:t>
            </a:r>
          </a:p>
          <a:p>
            <a:pPr lvl="1"/>
            <a:endParaRPr lang="es-PA" dirty="0"/>
          </a:p>
          <a:p>
            <a:pPr lvl="1"/>
            <a:r>
              <a:rPr lang="es-PA" dirty="0" err="1" smtClean="0"/>
              <a:t>Iout</a:t>
            </a:r>
            <a:r>
              <a:rPr lang="es-PA" dirty="0" smtClean="0"/>
              <a:t> no necesariamente es 0</a:t>
            </a:r>
          </a:p>
          <a:p>
            <a:pPr lvl="1"/>
            <a:r>
              <a:rPr lang="es-PA" dirty="0" smtClean="0"/>
              <a:t>Como son activos con su propia fuente pueden dar corriente de salida 0</a:t>
            </a:r>
          </a:p>
          <a:p>
            <a:pPr lvl="1"/>
            <a:r>
              <a:rPr lang="es-PA" i="1" dirty="0" smtClean="0"/>
              <a:t>Son capaces de añadir potencia a una señal</a:t>
            </a:r>
          </a:p>
          <a:p>
            <a:pPr lvl="1"/>
            <a:endParaRPr lang="es-PA" i="1" dirty="0"/>
          </a:p>
          <a:p>
            <a:pPr lvl="1"/>
            <a:r>
              <a:rPr lang="es-PA" dirty="0" smtClean="0"/>
              <a:t>El esquema completo del </a:t>
            </a:r>
            <a:r>
              <a:rPr lang="es-PA" dirty="0" err="1" smtClean="0"/>
              <a:t>Op-Amp</a:t>
            </a:r>
            <a:r>
              <a:rPr lang="es-PA" dirty="0" smtClean="0"/>
              <a:t> incluye las terminales</a:t>
            </a:r>
          </a:p>
          <a:p>
            <a:pPr lvl="2"/>
            <a:r>
              <a:rPr lang="es-PA" dirty="0" smtClean="0"/>
              <a:t>V+ y V-</a:t>
            </a:r>
            <a:endParaRPr lang="es-PA" dirty="0"/>
          </a:p>
          <a:p>
            <a:pPr lvl="2"/>
            <a:r>
              <a:rPr lang="es-PA" dirty="0" smtClean="0"/>
              <a:t>Ambos voltajes son idénticos pero sentido opuesto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2" y="4150836"/>
            <a:ext cx="3952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Modelo de Amplificador Operacional Ideal</a:t>
            </a:r>
          </a:p>
          <a:p>
            <a:r>
              <a:rPr lang="es-PA" dirty="0" smtClean="0"/>
              <a:t>Limitante de Voltaje de Salida</a:t>
            </a:r>
          </a:p>
          <a:p>
            <a:pPr lvl="1"/>
            <a:r>
              <a:rPr lang="es-PA" dirty="0" smtClean="0"/>
              <a:t>La salida de voltaje no puede ser mayor ni menor a su voltaje de polarización</a:t>
            </a:r>
          </a:p>
          <a:p>
            <a:pPr lvl="1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superar estos voltajes saturará el voltaje de salida a </a:t>
            </a:r>
            <a:r>
              <a:rPr lang="es-PA" dirty="0" err="1" smtClean="0"/>
              <a:t>lomencionado</a:t>
            </a:r>
            <a:r>
              <a:rPr lang="es-PA" dirty="0" smtClean="0"/>
              <a:t> anteriormente</a:t>
            </a:r>
          </a:p>
          <a:p>
            <a:r>
              <a:rPr lang="es-PA" dirty="0" smtClean="0"/>
              <a:t>Limitante de Voltaje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y </a:t>
            </a:r>
            <a:r>
              <a:rPr lang="es-PA" dirty="0" err="1" smtClean="0"/>
              <a:t>Vn</a:t>
            </a:r>
            <a:r>
              <a:rPr lang="es-PA" dirty="0" smtClean="0"/>
              <a:t> son limitados por la fuente de voltaje V- y V+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 smtClean="0"/>
              <a:t> &gt; V- y </a:t>
            </a:r>
            <a:r>
              <a:rPr lang="es-PA" dirty="0" err="1" smtClean="0"/>
              <a:t>Vn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Cualquier intento de manejar las entradas a un voltaje superior hará que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opere</a:t>
            </a:r>
          </a:p>
          <a:p>
            <a:pPr lvl="2"/>
            <a:endParaRPr lang="es-PA" dirty="0"/>
          </a:p>
          <a:p>
            <a:r>
              <a:rPr lang="es-PA" dirty="0" smtClean="0"/>
              <a:t>Las limitantes anteriores se dan basadas en que </a:t>
            </a:r>
            <a:r>
              <a:rPr lang="es-PA" u="sng" dirty="0"/>
              <a:t>t</a:t>
            </a:r>
            <a:r>
              <a:rPr lang="es-PA" u="sng" dirty="0" smtClean="0"/>
              <a:t>odas</a:t>
            </a:r>
            <a:r>
              <a:rPr lang="es-PA" dirty="0" smtClean="0"/>
              <a:t> las </a:t>
            </a:r>
            <a:r>
              <a:rPr lang="es-PA" dirty="0" err="1" smtClean="0"/>
              <a:t>entrdas</a:t>
            </a:r>
            <a:r>
              <a:rPr lang="es-PA" dirty="0" smtClean="0"/>
              <a:t>  están al mismo nivel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9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Todos los voltaje a la misma referencia</a:t>
            </a:r>
          </a:p>
          <a:p>
            <a:r>
              <a:rPr lang="es-PA" dirty="0" smtClean="0"/>
              <a:t>Según la ley de </a:t>
            </a:r>
            <a:r>
              <a:rPr lang="es-PA" dirty="0" err="1" smtClean="0"/>
              <a:t>kirchoff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+ In = I- + </a:t>
            </a:r>
            <a:r>
              <a:rPr lang="es-PA" dirty="0" err="1" smtClean="0"/>
              <a:t>Iout</a:t>
            </a:r>
            <a:r>
              <a:rPr lang="es-PA" dirty="0" smtClean="0"/>
              <a:t> + I+ = 0</a:t>
            </a:r>
          </a:p>
          <a:p>
            <a:pPr lvl="1"/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Normalmente se obvia las fuentes de polarización para su análisis, esto es:</a:t>
            </a:r>
          </a:p>
          <a:p>
            <a:r>
              <a:rPr lang="es-PA" dirty="0" err="1" smtClean="0"/>
              <a:t>Ip</a:t>
            </a:r>
            <a:r>
              <a:rPr lang="es-PA" dirty="0" smtClean="0"/>
              <a:t> + In =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Se infiere que </a:t>
            </a:r>
            <a:r>
              <a:rPr lang="es-PA" dirty="0" err="1" smtClean="0"/>
              <a:t>Iout</a:t>
            </a:r>
            <a:r>
              <a:rPr lang="es-PA" dirty="0" smtClean="0"/>
              <a:t> = 0 [Esto no es cierto en la vida real]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05" y="1152983"/>
            <a:ext cx="4625652" cy="2352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0" y="4304276"/>
            <a:ext cx="4586287" cy="23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 fontScale="92500" lnSpcReduction="10000"/>
          </a:bodyPr>
          <a:lstStyle/>
          <a:p>
            <a:r>
              <a:rPr lang="es-PA" dirty="0" smtClean="0"/>
              <a:t>Amplificador Operacional Completo</a:t>
            </a:r>
          </a:p>
          <a:p>
            <a:pPr marL="457200" lvl="1" indent="0">
              <a:buNone/>
            </a:pPr>
            <a:endParaRPr lang="es-PA" dirty="0" smtClean="0"/>
          </a:p>
          <a:p>
            <a:pPr lvl="1"/>
            <a:endParaRPr lang="es-PA" dirty="0" smtClean="0"/>
          </a:p>
          <a:p>
            <a:r>
              <a:rPr lang="es-PA" dirty="0" smtClean="0"/>
              <a:t>El amplificador ideal sigue las reglas:</a:t>
            </a:r>
          </a:p>
          <a:p>
            <a:pPr lvl="1"/>
            <a:r>
              <a:rPr lang="es-PA" dirty="0" smtClean="0"/>
              <a:t>No fluye corriente por sus terminales</a:t>
            </a:r>
          </a:p>
          <a:p>
            <a:pPr lvl="2"/>
            <a:r>
              <a:rPr lang="es-PA" dirty="0" smtClean="0"/>
              <a:t>In = </a:t>
            </a:r>
            <a:r>
              <a:rPr lang="es-PA" dirty="0" err="1" smtClean="0"/>
              <a:t>Ip</a:t>
            </a:r>
            <a:r>
              <a:rPr lang="es-PA" dirty="0" smtClean="0"/>
              <a:t> = 0</a:t>
            </a:r>
          </a:p>
          <a:p>
            <a:pPr lvl="1"/>
            <a:r>
              <a:rPr lang="es-PA" dirty="0" smtClean="0"/>
              <a:t>El voltaje en las terminales de entrada es el mismo</a:t>
            </a:r>
          </a:p>
          <a:p>
            <a:pPr lvl="2"/>
            <a:r>
              <a:rPr lang="es-PA" dirty="0" err="1" smtClean="0"/>
              <a:t>Vn</a:t>
            </a:r>
            <a:r>
              <a:rPr lang="es-PA" dirty="0" smtClean="0"/>
              <a:t> = </a:t>
            </a:r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smtClean="0"/>
              <a:t>El voltaje de salida está limitado a sus valores negativos y positivos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El voltaje de entrada está limitado por sus valores positivos y negativos de alimentación</a:t>
            </a:r>
          </a:p>
          <a:p>
            <a:pPr lvl="2"/>
            <a:r>
              <a:rPr lang="es-PA" dirty="0" smtClean="0"/>
              <a:t>V- &lt; </a:t>
            </a:r>
            <a:r>
              <a:rPr lang="es-PA" dirty="0" err="1" smtClean="0"/>
              <a:t>Vp</a:t>
            </a:r>
            <a:r>
              <a:rPr lang="es-PA" dirty="0" smtClean="0"/>
              <a:t>, </a:t>
            </a:r>
            <a:r>
              <a:rPr lang="es-PA" dirty="0" err="1" smtClean="0"/>
              <a:t>Vn</a:t>
            </a:r>
            <a:r>
              <a:rPr lang="es-PA" dirty="0" smtClean="0"/>
              <a:t> &gt; V+</a:t>
            </a:r>
          </a:p>
          <a:p>
            <a:pPr lvl="1"/>
            <a:r>
              <a:rPr lang="es-PA" dirty="0" smtClean="0"/>
              <a:t>No necesariamente </a:t>
            </a:r>
            <a:r>
              <a:rPr lang="es-PA" dirty="0" err="1" smtClean="0"/>
              <a:t>Iout</a:t>
            </a:r>
            <a:r>
              <a:rPr lang="es-PA" dirty="0" smtClean="0"/>
              <a:t> = 0</a:t>
            </a:r>
          </a:p>
          <a:p>
            <a:r>
              <a:rPr lang="es-PA" dirty="0" smtClean="0"/>
              <a:t>Tenemos todo a la misma referencia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38" y="1335097"/>
            <a:ext cx="3696555" cy="2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Ejercicio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Encontrar:</a:t>
            </a:r>
          </a:p>
          <a:p>
            <a:pPr lvl="1"/>
            <a:r>
              <a:rPr lang="es-PA" dirty="0" err="1" smtClean="0"/>
              <a:t>Is</a:t>
            </a:r>
            <a:endParaRPr lang="es-PA" dirty="0" smtClean="0"/>
          </a:p>
          <a:p>
            <a:pPr lvl="1"/>
            <a:r>
              <a:rPr lang="es-PA" dirty="0" err="1" smtClean="0"/>
              <a:t>Vp</a:t>
            </a:r>
            <a:endParaRPr lang="es-PA" dirty="0" smtClean="0"/>
          </a:p>
          <a:p>
            <a:pPr lvl="1"/>
            <a:r>
              <a:rPr lang="es-PA" dirty="0" err="1" smtClean="0"/>
              <a:t>Vn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38" y="1853248"/>
            <a:ext cx="6021755" cy="27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modulo a la </a:t>
            </a:r>
            <a:r>
              <a:rPr lang="en-US" dirty="0" err="1" smtClean="0"/>
              <a:t>semana</a:t>
            </a:r>
            <a:r>
              <a:rPr lang="en-US" dirty="0" smtClean="0"/>
              <a:t> que </a:t>
            </a:r>
            <a:r>
              <a:rPr lang="en-US" dirty="0" err="1" smtClean="0"/>
              <a:t>consta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y </a:t>
            </a:r>
            <a:r>
              <a:rPr lang="en-US" dirty="0" err="1" smtClean="0"/>
              <a:t>laboratorio</a:t>
            </a:r>
            <a:endParaRPr lang="en-US" dirty="0" smtClean="0"/>
          </a:p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endParaRPr lang="en-US" dirty="0" smtClean="0"/>
          </a:p>
          <a:p>
            <a:r>
              <a:rPr lang="en-US" dirty="0" err="1" smtClean="0"/>
              <a:t>Aproximadamente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semanales</a:t>
            </a:r>
            <a:r>
              <a:rPr lang="en-US" dirty="0" smtClean="0"/>
              <a:t>,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 smtClean="0"/>
          </a:p>
          <a:p>
            <a:pPr lvl="1"/>
            <a:r>
              <a:rPr lang="en-US" dirty="0" err="1" smtClean="0"/>
              <a:t>Tareas</a:t>
            </a:r>
            <a:endParaRPr lang="en-US" dirty="0" smtClean="0"/>
          </a:p>
          <a:p>
            <a:pPr lvl="1"/>
            <a:r>
              <a:rPr lang="en-US" dirty="0" err="1" smtClean="0"/>
              <a:t>Laboratorios</a:t>
            </a:r>
            <a:endParaRPr lang="en-US" dirty="0" smtClean="0"/>
          </a:p>
          <a:p>
            <a:pPr lvl="1"/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Proyecto Final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anteriores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1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Opera como una amplificador diferencial </a:t>
            </a:r>
            <a:r>
              <a:rPr lang="es-PA" i="1" dirty="0" smtClean="0"/>
              <a:t>con alta </a:t>
            </a:r>
            <a:r>
              <a:rPr lang="es-PA" i="1" dirty="0" err="1" smtClean="0"/>
              <a:t>ganacia</a:t>
            </a:r>
            <a:r>
              <a:rPr lang="es-PA" i="1" dirty="0" smtClean="0"/>
              <a:t> de entrada</a:t>
            </a:r>
          </a:p>
          <a:p>
            <a:r>
              <a:rPr lang="es-PA" dirty="0" smtClean="0"/>
              <a:t>La salida del amplificador es la diferencia de voltajes de entrada multiplicada por 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La relación es: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diferencia de voltajes de la terminal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K = alta ganancia (comercialmente mayor a 10^6)</a:t>
            </a:r>
          </a:p>
          <a:p>
            <a:r>
              <a:rPr lang="es-PA" dirty="0" smtClean="0">
                <a:sym typeface="Symbol" panose="05050102010706020507" pitchFamily="18" charset="2"/>
              </a:rPr>
              <a:t>Como estamos limitados por las fuentes de alimentación tenemos: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Por consiguiente: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 hace que el voltaje de entrada sea aprox. 0 pues K es largo.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 0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 cuando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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r>
              <a:rPr lang="es-PA" dirty="0" smtClean="0">
                <a:sym typeface="Symbol" panose="05050102010706020507" pitchFamily="18" charset="2"/>
              </a:rPr>
              <a:t>.  Que es cierto cuando V- &lt; </a:t>
            </a:r>
            <a:r>
              <a:rPr lang="es-PA" dirty="0" err="1" smtClean="0">
                <a:sym typeface="Symbol" panose="05050102010706020507" pitchFamily="18" charset="2"/>
              </a:rPr>
              <a:t>vout</a:t>
            </a:r>
            <a:r>
              <a:rPr lang="es-PA" dirty="0" smtClean="0">
                <a:sym typeface="Symbol" panose="05050102010706020507" pitchFamily="18" charset="2"/>
              </a:rPr>
              <a:t> &lt; V+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pPr marL="0" indent="0">
              <a:buNone/>
            </a:pP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297477"/>
            <a:ext cx="4314825" cy="876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512802"/>
            <a:ext cx="2219325" cy="4095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726" y="4757737"/>
            <a:ext cx="1476375" cy="390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11" y="5048530"/>
            <a:ext cx="1428750" cy="6381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76228" y="3244334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>
                <a:sym typeface="Symbol" panose="05050102010706020507" pitchFamily="18" charset="2"/>
              </a:rPr>
              <a:t> 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48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Este modelo es el de alta resistencia de entrada</a:t>
            </a:r>
          </a:p>
          <a:p>
            <a:pPr lvl="1"/>
            <a:r>
              <a:rPr lang="es-PA" dirty="0" err="1" smtClean="0"/>
              <a:t>Vp</a:t>
            </a:r>
            <a:r>
              <a:rPr lang="es-PA" dirty="0"/>
              <a:t> </a:t>
            </a:r>
            <a:r>
              <a:rPr lang="es-PA" dirty="0" smtClean="0"/>
              <a:t>– </a:t>
            </a:r>
            <a:r>
              <a:rPr lang="es-PA" dirty="0" err="1" smtClean="0"/>
              <a:t>Vn</a:t>
            </a:r>
            <a:r>
              <a:rPr lang="es-PA" dirty="0" smtClean="0"/>
              <a:t> = Rin * </a:t>
            </a:r>
            <a:r>
              <a:rPr lang="es-PA" dirty="0" err="1" smtClean="0"/>
              <a:t>Ip</a:t>
            </a:r>
            <a:endParaRPr lang="es-PA" dirty="0" smtClean="0"/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 In</a:t>
            </a:r>
          </a:p>
          <a:p>
            <a:pPr lvl="1"/>
            <a:r>
              <a:rPr lang="es-PA" dirty="0" err="1" smtClean="0"/>
              <a:t>Ip</a:t>
            </a:r>
            <a:r>
              <a:rPr lang="es-PA" dirty="0" smtClean="0"/>
              <a:t> = -In =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)/Rin</a:t>
            </a:r>
          </a:p>
          <a:p>
            <a:pPr lvl="1"/>
            <a:endParaRPr lang="es-PA" dirty="0"/>
          </a:p>
          <a:p>
            <a:pPr lvl="1"/>
            <a:r>
              <a:rPr lang="es-PA" dirty="0" smtClean="0"/>
              <a:t>Según la teoría y que la resistencia de entrada del operacional es muy alta (muchos </a:t>
            </a:r>
            <a:r>
              <a:rPr lang="es-PA" dirty="0" err="1" smtClean="0"/>
              <a:t>Megaohms</a:t>
            </a:r>
            <a:r>
              <a:rPr lang="es-PA" dirty="0" smtClean="0"/>
              <a:t>), el voltaje de entrada es diminuto</a:t>
            </a:r>
          </a:p>
          <a:p>
            <a:pPr lvl="2"/>
            <a:r>
              <a:rPr lang="es-PA" dirty="0" err="1" smtClean="0"/>
              <a:t>Ip</a:t>
            </a:r>
            <a:r>
              <a:rPr lang="es-PA" dirty="0" smtClean="0"/>
              <a:t> = - In </a:t>
            </a:r>
            <a:r>
              <a:rPr lang="es-PA" dirty="0" smtClean="0">
                <a:sym typeface="Symbol" panose="05050102010706020507" pitchFamily="18" charset="2"/>
              </a:rPr>
              <a:t> 0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Los amplificadores tienen alta ganancia de entrada habitualmente, el modelo equivalente es: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07" y="1335097"/>
            <a:ext cx="3999023" cy="15996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53" y="4790394"/>
            <a:ext cx="4301217" cy="17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– Modelo 2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Relación gráfica de las ecuaciones anteriores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está definido por: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 .  Debido a que 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Rin .  Debido a que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</a:t>
            </a:r>
          </a:p>
          <a:p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8" y="1853248"/>
            <a:ext cx="4397015" cy="25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 - Resumen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circuito modelado del amplificador es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Para el amplificador </a:t>
            </a:r>
            <a:r>
              <a:rPr lang="es-PA" dirty="0" err="1" smtClean="0"/>
              <a:t>operacioan</a:t>
            </a:r>
            <a:r>
              <a:rPr lang="es-PA" dirty="0" smtClean="0"/>
              <a:t> ideal tenemos</a:t>
            </a:r>
          </a:p>
          <a:p>
            <a:r>
              <a:rPr lang="es-PA" dirty="0" smtClean="0"/>
              <a:t>K es infinito porque </a:t>
            </a:r>
            <a:r>
              <a:rPr lang="es-PA" dirty="0" err="1" smtClean="0"/>
              <a:t>vin</a:t>
            </a:r>
            <a:r>
              <a:rPr lang="es-PA" dirty="0" smtClean="0"/>
              <a:t> = 0 y </a:t>
            </a:r>
            <a:r>
              <a:rPr lang="es-PA" dirty="0" err="1" smtClean="0"/>
              <a:t>vp</a:t>
            </a:r>
            <a:r>
              <a:rPr lang="es-PA" dirty="0" smtClean="0"/>
              <a:t> = </a:t>
            </a:r>
            <a:r>
              <a:rPr lang="es-PA" dirty="0" err="1" smtClean="0"/>
              <a:t>vn</a:t>
            </a:r>
            <a:endParaRPr lang="es-PA" dirty="0" smtClean="0"/>
          </a:p>
          <a:p>
            <a:r>
              <a:rPr lang="es-PA" dirty="0" smtClean="0"/>
              <a:t>Rin es infinito porque </a:t>
            </a:r>
            <a:r>
              <a:rPr lang="es-PA" dirty="0" err="1" smtClean="0"/>
              <a:t>ip</a:t>
            </a:r>
            <a:r>
              <a:rPr lang="es-PA" dirty="0" smtClean="0"/>
              <a:t> = -in = 0</a:t>
            </a:r>
          </a:p>
          <a:p>
            <a:r>
              <a:rPr lang="es-PA" dirty="0" err="1" smtClean="0"/>
              <a:t>Rout</a:t>
            </a:r>
            <a:r>
              <a:rPr lang="es-PA" dirty="0" smtClean="0"/>
              <a:t> = 0.  Idealmente puede proveer infinita potencia a la salida</a:t>
            </a:r>
          </a:p>
          <a:p>
            <a:r>
              <a:rPr lang="es-PA" dirty="0" smtClean="0"/>
              <a:t>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66" y="1229360"/>
            <a:ext cx="449801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0056818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85382" cy="5174560"/>
          </a:xfrm>
        </p:spPr>
        <p:txBody>
          <a:bodyPr>
            <a:normAutofit/>
          </a:bodyPr>
          <a:lstStyle/>
          <a:p>
            <a:r>
              <a:rPr lang="es-PA" dirty="0" smtClean="0"/>
              <a:t>Un amplificador operacional tiene una ganancia de K = 10 000.</a:t>
            </a:r>
          </a:p>
          <a:p>
            <a:r>
              <a:rPr lang="es-PA" dirty="0" smtClean="0"/>
              <a:t>El voltaje de suministro es de V+ = 20V y V- = -10V</a:t>
            </a:r>
          </a:p>
          <a:p>
            <a:r>
              <a:rPr lang="es-PA" dirty="0" smtClean="0"/>
              <a:t>Determine el voltaje de salida si la diferencia de voltajes es (</a:t>
            </a:r>
            <a:r>
              <a:rPr lang="es-PA" dirty="0" err="1" smtClean="0"/>
              <a:t>vp</a:t>
            </a:r>
            <a:r>
              <a:rPr lang="es-PA" dirty="0" smtClean="0"/>
              <a:t> – </a:t>
            </a:r>
            <a:r>
              <a:rPr lang="es-PA" dirty="0" err="1" smtClean="0"/>
              <a:t>vn</a:t>
            </a:r>
            <a:r>
              <a:rPr lang="es-PA" dirty="0" smtClean="0"/>
              <a:t>):</a:t>
            </a:r>
          </a:p>
          <a:p>
            <a:pPr lvl="1"/>
            <a:r>
              <a:rPr lang="es-PA" dirty="0" smtClean="0"/>
              <a:t>1mV</a:t>
            </a:r>
          </a:p>
          <a:p>
            <a:pPr lvl="1"/>
            <a:r>
              <a:rPr lang="es-PA" dirty="0" smtClean="0"/>
              <a:t>2mV</a:t>
            </a:r>
          </a:p>
          <a:p>
            <a:pPr lvl="1"/>
            <a:r>
              <a:rPr lang="es-PA" dirty="0" smtClean="0"/>
              <a:t>4mV</a:t>
            </a:r>
          </a:p>
          <a:p>
            <a:pPr lvl="1"/>
            <a:r>
              <a:rPr lang="es-PA" dirty="0" smtClean="0"/>
              <a:t>-0.2mV</a:t>
            </a:r>
          </a:p>
          <a:p>
            <a:pPr lvl="1"/>
            <a:r>
              <a:rPr lang="es-PA" dirty="0" smtClean="0"/>
              <a:t>-2mV</a:t>
            </a:r>
          </a:p>
        </p:txBody>
      </p:sp>
    </p:spTree>
    <p:extLst>
      <p:ext uri="{BB962C8B-B14F-4D97-AF65-F5344CB8AC3E}">
        <p14:creationId xmlns:p14="http://schemas.microsoft.com/office/powerpoint/2010/main" val="47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implementados por </a:t>
            </a:r>
            <a:r>
              <a:rPr lang="es-PA" dirty="0" err="1" smtClean="0"/>
              <a:t>DIPs</a:t>
            </a:r>
            <a:endParaRPr lang="es-PA" dirty="0" smtClean="0"/>
          </a:p>
          <a:p>
            <a:r>
              <a:rPr lang="es-PA" dirty="0" smtClean="0"/>
              <a:t>El más famoso = 741</a:t>
            </a:r>
          </a:p>
          <a:p>
            <a:pPr lvl="1"/>
            <a:r>
              <a:rPr lang="es-PA" dirty="0" smtClean="0"/>
              <a:t>DIP-8</a:t>
            </a:r>
            <a:endParaRPr lang="es-PA" dirty="0"/>
          </a:p>
          <a:p>
            <a:r>
              <a:rPr lang="es-PA" dirty="0" smtClean="0"/>
              <a:t>La figura de la derecha es la vista superior</a:t>
            </a:r>
          </a:p>
          <a:p>
            <a:r>
              <a:rPr lang="es-PA" dirty="0" smtClean="0"/>
              <a:t>Orientación determinada por la muesca </a:t>
            </a:r>
          </a:p>
          <a:p>
            <a:r>
              <a:rPr lang="es-PA" dirty="0" smtClean="0"/>
              <a:t>El pin 1 a veces tiene un círculo</a:t>
            </a:r>
          </a:p>
          <a:p>
            <a:r>
              <a:rPr lang="es-PA" dirty="0" smtClean="0"/>
              <a:t>Pines inversor y no inversor, 1 y 2</a:t>
            </a:r>
          </a:p>
          <a:p>
            <a:r>
              <a:rPr lang="es-PA" dirty="0" smtClean="0"/>
              <a:t>Salida, pin 6</a:t>
            </a:r>
          </a:p>
          <a:p>
            <a:r>
              <a:rPr lang="es-PA" dirty="0" err="1" smtClean="0"/>
              <a:t>Vcc</a:t>
            </a:r>
            <a:r>
              <a:rPr lang="es-PA" dirty="0" smtClean="0"/>
              <a:t>+ y </a:t>
            </a:r>
            <a:r>
              <a:rPr lang="es-PA" dirty="0" err="1" smtClean="0"/>
              <a:t>Vcc</a:t>
            </a:r>
            <a:r>
              <a:rPr lang="es-PA" dirty="0" smtClean="0"/>
              <a:t>- son dados en la figura en los pines 4 y 7, bebe ser menores a 15V</a:t>
            </a:r>
          </a:p>
          <a:p>
            <a:r>
              <a:rPr lang="es-PA" dirty="0" smtClean="0"/>
              <a:t>No usaremos los pines Offset </a:t>
            </a:r>
            <a:r>
              <a:rPr lang="es-PA" dirty="0" err="1" smtClean="0"/>
              <a:t>Null</a:t>
            </a:r>
            <a:r>
              <a:rPr lang="es-PA" dirty="0" smtClean="0"/>
              <a:t> 1 y 2, ni NC.  Pines 1, 5 y 8</a:t>
            </a:r>
          </a:p>
          <a:p>
            <a:pPr lvl="1"/>
            <a:r>
              <a:rPr lang="es-PA" dirty="0" smtClean="0"/>
              <a:t>Offset </a:t>
            </a:r>
            <a:r>
              <a:rPr lang="es-PA" dirty="0" err="1" smtClean="0"/>
              <a:t>null</a:t>
            </a:r>
            <a:r>
              <a:rPr lang="es-PA" dirty="0" smtClean="0"/>
              <a:t> se utiliza para mejorar el desempeño del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02229"/>
            <a:ext cx="33909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71" y="2902759"/>
            <a:ext cx="4407758" cy="21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Usualmente tienen esta descripción pero se recomienda ver siempre la hoja de datos</a:t>
            </a:r>
          </a:p>
          <a:p>
            <a:r>
              <a:rPr lang="es-PA" dirty="0" smtClean="0"/>
              <a:t>Algunos integrados traen más de un operacional</a:t>
            </a:r>
          </a:p>
          <a:p>
            <a:pPr lvl="1"/>
            <a:r>
              <a:rPr lang="es-PA" dirty="0" smtClean="0"/>
              <a:t>Dual </a:t>
            </a:r>
            <a:r>
              <a:rPr lang="es-PA" dirty="0" err="1" smtClean="0"/>
              <a:t>package</a:t>
            </a:r>
            <a:r>
              <a:rPr lang="es-PA" dirty="0" smtClean="0"/>
              <a:t> (dos operacionales)</a:t>
            </a:r>
          </a:p>
          <a:p>
            <a:pPr lvl="1"/>
            <a:r>
              <a:rPr lang="es-PA" dirty="0" err="1" smtClean="0"/>
              <a:t>Quad</a:t>
            </a:r>
            <a:r>
              <a:rPr lang="es-PA" dirty="0" smtClean="0"/>
              <a:t> </a:t>
            </a:r>
            <a:r>
              <a:rPr lang="es-PA" dirty="0" err="1" smtClean="0"/>
              <a:t>package</a:t>
            </a:r>
            <a:r>
              <a:rPr lang="es-PA" dirty="0" smtClean="0"/>
              <a:t> (4 operacionales)</a:t>
            </a:r>
          </a:p>
          <a:p>
            <a:r>
              <a:rPr lang="es-PA" dirty="0" smtClean="0"/>
              <a:t>La fuente del OP282 es la misma para los dos operacionales</a:t>
            </a:r>
          </a:p>
          <a:p>
            <a:r>
              <a:rPr lang="es-PA" dirty="0" smtClean="0"/>
              <a:t>VOS TRIM en el OP27 hacen la misma operación del offset </a:t>
            </a:r>
            <a:r>
              <a:rPr lang="es-PA" dirty="0" err="1" smtClean="0"/>
              <a:t>null</a:t>
            </a:r>
            <a:r>
              <a:rPr lang="es-PA" dirty="0" smtClean="0"/>
              <a:t> en el 741</a:t>
            </a:r>
          </a:p>
          <a:p>
            <a:r>
              <a:rPr lang="es-PA" dirty="0" smtClean="0"/>
              <a:t>Ejemplo OP27			Ejemplo OP282			NOTA: Siempre ver el </a:t>
            </a:r>
            <a:r>
              <a:rPr lang="es-PA" dirty="0" err="1" smtClean="0"/>
              <a:t>datashet</a:t>
            </a:r>
            <a:r>
              <a:rPr lang="es-PA" dirty="0" smtClean="0"/>
              <a:t>!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6" y="4976131"/>
            <a:ext cx="2533650" cy="1533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7" y="4968680"/>
            <a:ext cx="2509590" cy="1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Disponibilidad Comercial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Ir a </a:t>
            </a:r>
            <a:r>
              <a:rPr lang="es-PA" dirty="0" err="1" smtClean="0"/>
              <a:t>analog</a:t>
            </a:r>
            <a:r>
              <a:rPr lang="es-PA" dirty="0" smtClean="0"/>
              <a:t> </a:t>
            </a:r>
            <a:r>
              <a:rPr lang="es-PA" dirty="0" err="1" smtClean="0"/>
              <a:t>devices</a:t>
            </a:r>
            <a:endParaRPr lang="es-PA" dirty="0" smtClean="0"/>
          </a:p>
          <a:p>
            <a:r>
              <a:rPr lang="es-PA" dirty="0" smtClean="0"/>
              <a:t>Buscar el OP482</a:t>
            </a:r>
          </a:p>
          <a:p>
            <a:r>
              <a:rPr lang="es-PA" dirty="0" smtClean="0"/>
              <a:t>Comparar este OP482 con el UA741</a:t>
            </a:r>
          </a:p>
          <a:p>
            <a:r>
              <a:rPr lang="es-PA" dirty="0" smtClean="0"/>
              <a:t>Sin ver más allá de los nombres del </a:t>
            </a:r>
            <a:r>
              <a:rPr lang="es-PA" dirty="0" err="1" smtClean="0"/>
              <a:t>pinout</a:t>
            </a:r>
            <a:r>
              <a:rPr lang="es-PA" dirty="0" smtClean="0"/>
              <a:t> interprete para que es cada pin</a:t>
            </a:r>
          </a:p>
        </p:txBody>
      </p:sp>
    </p:spTree>
    <p:extLst>
      <p:ext uri="{BB962C8B-B14F-4D97-AF65-F5344CB8AC3E}">
        <p14:creationId xmlns:p14="http://schemas.microsoft.com/office/powerpoint/2010/main" val="491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Pueden usarse como circuitos lineales o no </a:t>
            </a:r>
            <a:r>
              <a:rPr lang="es-PA" dirty="0" err="1" smtClean="0"/>
              <a:t>lienales</a:t>
            </a:r>
            <a:endParaRPr lang="es-PA" dirty="0" smtClean="0"/>
          </a:p>
          <a:p>
            <a:r>
              <a:rPr lang="es-PA" dirty="0" smtClean="0"/>
              <a:t>Cuando son no lineales la salida es manejada por la fuente de poder</a:t>
            </a:r>
          </a:p>
          <a:p>
            <a:pPr lvl="1"/>
            <a:r>
              <a:rPr lang="es-PA" dirty="0" smtClean="0"/>
              <a:t>No cambia cuando la entrada cambia</a:t>
            </a:r>
          </a:p>
          <a:p>
            <a:pPr lvl="1"/>
            <a:r>
              <a:rPr lang="es-PA" dirty="0" smtClean="0"/>
              <a:t>La salida es saturada</a:t>
            </a:r>
          </a:p>
          <a:p>
            <a:r>
              <a:rPr lang="es-PA" dirty="0" smtClean="0"/>
              <a:t>Cuando son lineales la fuente es mantenida y la salida cambia a partir de la entrada</a:t>
            </a:r>
          </a:p>
          <a:p>
            <a:r>
              <a:rPr lang="es-PA" dirty="0" smtClean="0"/>
              <a:t>Todos los siguientes casos son lineales</a:t>
            </a:r>
          </a:p>
          <a:p>
            <a:r>
              <a:rPr lang="es-PA" dirty="0" smtClean="0"/>
              <a:t>Generalmente dan retroalimentación negativa</a:t>
            </a:r>
          </a:p>
          <a:p>
            <a:r>
              <a:rPr lang="es-PA" dirty="0" smtClean="0"/>
              <a:t>La salida y la entrada están interconectadas a la </a:t>
            </a:r>
            <a:r>
              <a:rPr lang="es-PA" i="1" dirty="0" smtClean="0"/>
              <a:t>terminal inversora</a:t>
            </a:r>
          </a:p>
          <a:p>
            <a:r>
              <a:rPr lang="es-PA" dirty="0" smtClean="0"/>
              <a:t>La ganancia negativa hace que el circuito sea poco sensitivo a la ganancia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Reduce la capacidad de saturación a la salida</a:t>
            </a:r>
          </a:p>
          <a:p>
            <a:r>
              <a:rPr lang="es-PA" dirty="0" smtClean="0"/>
              <a:t>Las deducciones se realizan por medio de análisis nodal</a:t>
            </a:r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3936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Para el análisis asumimos:</a:t>
            </a:r>
          </a:p>
          <a:p>
            <a:r>
              <a:rPr lang="es-PA" dirty="0" smtClean="0"/>
              <a:t>Los voltajes en la entrada son iguales; las corrientes en la terminal de entrada son cero</a:t>
            </a:r>
          </a:p>
          <a:p>
            <a:r>
              <a:rPr lang="es-PA" u="sng" dirty="0" smtClean="0"/>
              <a:t>Las terminales de entrada se tratan como dos nodos aparte al mismo potencial</a:t>
            </a:r>
          </a:p>
          <a:p>
            <a:r>
              <a:rPr lang="es-PA" dirty="0" smtClean="0"/>
              <a:t>Aplicamos la regla de </a:t>
            </a:r>
            <a:r>
              <a:rPr lang="es-PA" dirty="0" err="1" smtClean="0"/>
              <a:t>kirchov</a:t>
            </a:r>
            <a:r>
              <a:rPr lang="es-PA" dirty="0" smtClean="0"/>
              <a:t> de corriente en la terminal luego</a:t>
            </a:r>
          </a:p>
          <a:p>
            <a:pPr lvl="1"/>
            <a:r>
              <a:rPr lang="es-PA" dirty="0" smtClean="0"/>
              <a:t>No necesariamente productivo</a:t>
            </a:r>
          </a:p>
          <a:p>
            <a:pPr lvl="1"/>
            <a:r>
              <a:rPr lang="es-PA" dirty="0" smtClean="0"/>
              <a:t>Produce una ecuación más en la salida (</a:t>
            </a:r>
            <a:r>
              <a:rPr lang="es-PA" u="sng" dirty="0" smtClean="0"/>
              <a:t>introduce un elemento más desconocido</a:t>
            </a:r>
            <a:r>
              <a:rPr lang="es-PA" dirty="0" smtClean="0"/>
              <a:t>)</a:t>
            </a:r>
          </a:p>
          <a:p>
            <a:r>
              <a:rPr lang="es-PA" dirty="0" smtClean="0"/>
              <a:t>El voltaje de salida está entre el rango de los voltajes de la fuente</a:t>
            </a:r>
          </a:p>
          <a:p>
            <a:r>
              <a:rPr lang="es-PA" dirty="0" smtClean="0"/>
              <a:t>De lo contrario no se comportará linealmente</a:t>
            </a:r>
          </a:p>
          <a:p>
            <a:endParaRPr lang="es-PA" dirty="0"/>
          </a:p>
          <a:p>
            <a:r>
              <a:rPr lang="es-PA" dirty="0" smtClean="0"/>
              <a:t>Objetivo final:  Determinar el voltaje de salida dado al rango de la fuente, que siempre está relacionado al voltaje de entrada</a:t>
            </a:r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</p:spTree>
    <p:extLst>
      <p:ext uri="{BB962C8B-B14F-4D97-AF65-F5344CB8AC3E}">
        <p14:creationId xmlns:p14="http://schemas.microsoft.com/office/powerpoint/2010/main" val="29611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309575"/>
            <a:ext cx="11088688" cy="5344237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quizzes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avisará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realizará</a:t>
            </a:r>
            <a:r>
              <a:rPr lang="en-US" dirty="0" smtClean="0"/>
              <a:t> el quiz el </a:t>
            </a:r>
            <a:r>
              <a:rPr lang="en-US" dirty="0" err="1" smtClean="0"/>
              <a:t>día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.  Sin embargo </a:t>
            </a:r>
            <a:r>
              <a:rPr lang="en-US" dirty="0" err="1" smtClean="0"/>
              <a:t>esto</a:t>
            </a:r>
            <a:r>
              <a:rPr lang="en-US" dirty="0" smtClean="0"/>
              <a:t> no </a:t>
            </a:r>
            <a:r>
              <a:rPr lang="en-US" dirty="0" err="1" smtClean="0"/>
              <a:t>significa</a:t>
            </a:r>
            <a:r>
              <a:rPr lang="en-US" dirty="0" smtClean="0"/>
              <a:t> que no </a:t>
            </a:r>
            <a:r>
              <a:rPr lang="en-US" dirty="0" err="1" smtClean="0"/>
              <a:t>deban</a:t>
            </a:r>
            <a:r>
              <a:rPr lang="en-US" dirty="0" smtClean="0"/>
              <a:t> </a:t>
            </a:r>
            <a:r>
              <a:rPr lang="en-US" dirty="0" err="1" smtClean="0"/>
              <a:t>revisar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Moodle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Quiz no </a:t>
            </a:r>
            <a:r>
              <a:rPr lang="en-US" dirty="0" err="1" smtClean="0"/>
              <a:t>realizado</a:t>
            </a:r>
            <a:r>
              <a:rPr lang="en-US" dirty="0" smtClean="0"/>
              <a:t>  = 0</a:t>
            </a:r>
          </a:p>
          <a:p>
            <a:pPr lvl="1"/>
            <a:r>
              <a:rPr lang="en-US" dirty="0" smtClean="0"/>
              <a:t>El quiz no se </a:t>
            </a:r>
            <a:r>
              <a:rPr lang="en-US" dirty="0" err="1" smtClean="0"/>
              <a:t>repite</a:t>
            </a:r>
            <a:r>
              <a:rPr lang="en-US" dirty="0" smtClean="0"/>
              <a:t>.  </a:t>
            </a:r>
            <a:r>
              <a:rPr lang="en-US" dirty="0" err="1" smtClean="0"/>
              <a:t>Asegurese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El quiz dura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, 8 horas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Entregar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proyectos</a:t>
            </a:r>
            <a:r>
              <a:rPr lang="en-US" dirty="0" smtClean="0"/>
              <a:t> el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5% </a:t>
            </a:r>
            <a:r>
              <a:rPr lang="en-US" dirty="0" err="1" smtClean="0"/>
              <a:t>menos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semanas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= sin derecho a nota</a:t>
            </a:r>
          </a:p>
          <a:p>
            <a:pPr lvl="1"/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compañeros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acepto</a:t>
            </a:r>
            <a:r>
              <a:rPr lang="en-US" dirty="0" smtClean="0"/>
              <a:t> videos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entrega</a:t>
            </a:r>
            <a:r>
              <a:rPr lang="en-US" dirty="0" smtClean="0"/>
              <a:t> o </a:t>
            </a:r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r>
              <a:rPr lang="es-PA" dirty="0" smtClean="0"/>
              <a:t>Debe al menos presentarse a entregar, firmar la hoja y luego puede retirarse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Aplicar la regla del amplificador operacional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la entrada</a:t>
            </a:r>
          </a:p>
          <a:p>
            <a:r>
              <a:rPr lang="es-PA" dirty="0" smtClean="0"/>
              <a:t>Aplicar regla de </a:t>
            </a:r>
            <a:r>
              <a:rPr lang="es-PA" dirty="0" err="1" smtClean="0"/>
              <a:t>kirchoff</a:t>
            </a:r>
            <a:r>
              <a:rPr lang="es-PA" dirty="0" smtClean="0"/>
              <a:t> a los otros nodos (si es necesario)</a:t>
            </a:r>
          </a:p>
          <a:p>
            <a:r>
              <a:rPr lang="es-PA" dirty="0" smtClean="0"/>
              <a:t>Validar si el voltaje de salida está en el rango del amplificador especificado</a:t>
            </a:r>
          </a:p>
          <a:p>
            <a:endParaRPr lang="es-PA" dirty="0"/>
          </a:p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función de </a:t>
            </a:r>
            <a:r>
              <a:rPr lang="es-PA" dirty="0" err="1" smtClean="0"/>
              <a:t>Vin</a:t>
            </a:r>
            <a:endParaRPr lang="es-PA" dirty="0" smtClean="0"/>
          </a:p>
          <a:p>
            <a:pPr lvl="1"/>
            <a:endParaRPr lang="es-PA" dirty="0" smtClean="0"/>
          </a:p>
          <a:p>
            <a:endParaRPr lang="es-PA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74" y="4516143"/>
            <a:ext cx="4084184" cy="1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Análisis</a:t>
            </a:r>
          </a:p>
          <a:p>
            <a:endParaRPr lang="es-PA" i="1" dirty="0"/>
          </a:p>
          <a:p>
            <a:endParaRPr lang="es-PA" i="1" dirty="0" smtClean="0"/>
          </a:p>
          <a:p>
            <a:endParaRPr lang="es-PA" i="1" dirty="0"/>
          </a:p>
          <a:p>
            <a:endParaRPr lang="es-PA" i="1" dirty="0" smtClean="0"/>
          </a:p>
          <a:p>
            <a:r>
              <a:rPr lang="es-PA" dirty="0" smtClean="0"/>
              <a:t>Este circuito se le conoce como amplificador inversor</a:t>
            </a:r>
          </a:p>
          <a:p>
            <a:r>
              <a:rPr lang="es-PA" dirty="0" smtClean="0"/>
              <a:t>La salida de voltaje es una versión escalada del voltaje de entrada [voltaje amplificado]</a:t>
            </a:r>
          </a:p>
          <a:p>
            <a:r>
              <a:rPr lang="es-PA" dirty="0" smtClean="0"/>
              <a:t>El cambio de signo del voltaje de entrada hace al amplificador “inversor”</a:t>
            </a:r>
          </a:p>
          <a:p>
            <a:r>
              <a:rPr lang="es-PA" dirty="0" smtClean="0"/>
              <a:t>La salida del </a:t>
            </a:r>
            <a:r>
              <a:rPr lang="es-PA" dirty="0" err="1" smtClean="0"/>
              <a:t>op-amp</a:t>
            </a:r>
            <a:r>
              <a:rPr lang="es-PA" dirty="0" smtClean="0"/>
              <a:t> debe estar entre los rangos de la fuente y es </a:t>
            </a:r>
            <a:r>
              <a:rPr lang="es-PA" dirty="0" err="1" smtClean="0"/>
              <a:t>dependiende</a:t>
            </a:r>
            <a:r>
              <a:rPr lang="es-PA" dirty="0" smtClean="0"/>
              <a:t> de Rf y Rin</a:t>
            </a:r>
          </a:p>
          <a:p>
            <a:r>
              <a:rPr lang="es-PA" dirty="0" smtClean="0"/>
              <a:t>Rf y Rin previenen la saturación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5" y="1853246"/>
            <a:ext cx="3796955" cy="1813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3281362"/>
            <a:ext cx="428625" cy="295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85" y="2315908"/>
            <a:ext cx="428625" cy="29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" y="2758820"/>
            <a:ext cx="1114425" cy="495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285" y="3407880"/>
            <a:ext cx="1085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También podemos representar el </a:t>
            </a:r>
            <a:r>
              <a:rPr lang="es-PA" dirty="0" err="1" smtClean="0"/>
              <a:t>cto</a:t>
            </a:r>
            <a:r>
              <a:rPr lang="es-PA" dirty="0" smtClean="0"/>
              <a:t>. anterior como una fuente dependiente de la entrada</a:t>
            </a:r>
          </a:p>
          <a:p>
            <a:endParaRPr lang="es-PA" dirty="0"/>
          </a:p>
          <a:p>
            <a:r>
              <a:rPr lang="es-PA" dirty="0" smtClean="0"/>
              <a:t>La fuente proveniente de la entrada es</a:t>
            </a:r>
          </a:p>
          <a:p>
            <a:r>
              <a:rPr lang="es-PA" dirty="0" smtClean="0"/>
              <a:t>Estas dos ecuaciones satisfacen el modelo del amplificador definido anteriormente, en este modelo tenemos una fuente de voltaje dependiente de voltaje (VCVS)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08" y="2279195"/>
            <a:ext cx="1406980" cy="7034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16" y="2721429"/>
            <a:ext cx="1239010" cy="73750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4" y="4327116"/>
            <a:ext cx="5491939" cy="216349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477" y="4327116"/>
            <a:ext cx="5914580" cy="21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Del </a:t>
            </a:r>
            <a:r>
              <a:rPr lang="es-PA" dirty="0" err="1" smtClean="0"/>
              <a:t>cto</a:t>
            </a:r>
            <a:r>
              <a:rPr lang="es-PA" dirty="0" smtClean="0"/>
              <a:t> anterior no fluye corriente a la salida (a nivel ideal)</a:t>
            </a:r>
          </a:p>
          <a:p>
            <a:r>
              <a:rPr lang="es-PA" dirty="0" smtClean="0"/>
              <a:t>Pareciera que la corriente se pierde a la salida del </a:t>
            </a:r>
            <a:r>
              <a:rPr lang="es-PA" dirty="0" err="1" smtClean="0"/>
              <a:t>cto</a:t>
            </a:r>
            <a:r>
              <a:rPr lang="es-PA" dirty="0" smtClean="0"/>
              <a:t>. [</a:t>
            </a:r>
            <a:r>
              <a:rPr lang="es-PA" dirty="0" err="1" smtClean="0"/>
              <a:t>cto</a:t>
            </a:r>
            <a:r>
              <a:rPr lang="es-PA" dirty="0" smtClean="0"/>
              <a:t>. abierto]</a:t>
            </a:r>
          </a:p>
          <a:p>
            <a:r>
              <a:rPr lang="es-PA" dirty="0" smtClean="0"/>
              <a:t>Si aplicamos una resistencia entre </a:t>
            </a:r>
            <a:r>
              <a:rPr lang="es-PA" dirty="0" err="1" smtClean="0"/>
              <a:t>Vout</a:t>
            </a:r>
            <a:r>
              <a:rPr lang="es-PA" dirty="0" smtClean="0"/>
              <a:t>+ y </a:t>
            </a:r>
            <a:r>
              <a:rPr lang="es-PA" dirty="0" err="1" smtClean="0"/>
              <a:t>Vout</a:t>
            </a:r>
            <a:r>
              <a:rPr lang="es-PA" dirty="0" smtClean="0"/>
              <a:t>- llamada RL</a:t>
            </a:r>
          </a:p>
          <a:p>
            <a:pPr lvl="1"/>
            <a:r>
              <a:rPr lang="es-PA" dirty="0" smtClean="0"/>
              <a:t>La corriente de salida no depende de la carga</a:t>
            </a:r>
          </a:p>
          <a:p>
            <a:r>
              <a:rPr lang="es-PA" dirty="0" smtClean="0"/>
              <a:t>Nuestro </a:t>
            </a:r>
            <a:r>
              <a:rPr lang="es-PA" dirty="0" err="1" smtClean="0"/>
              <a:t>op-amp</a:t>
            </a:r>
            <a:r>
              <a:rPr lang="es-PA" dirty="0" smtClean="0"/>
              <a:t> ideal arrastrará corriente de la fuente de entrada hacia la carga</a:t>
            </a:r>
          </a:p>
          <a:p>
            <a:r>
              <a:rPr lang="es-PA" dirty="0" smtClean="0"/>
              <a:t>Idealmente sin limitaciones sin embargo en la realidad tiene las limitaciones del </a:t>
            </a:r>
            <a:r>
              <a:rPr lang="es-PA" dirty="0" err="1" smtClean="0"/>
              <a:t>datasheet</a:t>
            </a:r>
            <a:endParaRPr lang="es-PA" dirty="0" smtClean="0"/>
          </a:p>
          <a:p>
            <a:pPr lvl="1"/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59" y="2684176"/>
            <a:ext cx="1520599" cy="76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59" y="4456551"/>
            <a:ext cx="5602778" cy="22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como función de </a:t>
            </a:r>
            <a:r>
              <a:rPr lang="es-PA" dirty="0" err="1" smtClean="0"/>
              <a:t>Vin</a:t>
            </a:r>
            <a:r>
              <a:rPr lang="es-PA" dirty="0" smtClean="0"/>
              <a:t> para el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2" y="2677886"/>
            <a:ext cx="5735653" cy="30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La salida de voltaje es amplificada</a:t>
            </a:r>
          </a:p>
          <a:p>
            <a:r>
              <a:rPr lang="es-PA" dirty="0" smtClean="0"/>
              <a:t>Se le conoce como </a:t>
            </a:r>
            <a:r>
              <a:rPr lang="es-PA" i="1" u="sng" dirty="0" smtClean="0"/>
              <a:t>amplificador no inversor</a:t>
            </a:r>
          </a:p>
          <a:p>
            <a:r>
              <a:rPr lang="es-PA" dirty="0" smtClean="0"/>
              <a:t>La salida de voltaje está entre los voltaje de fuente</a:t>
            </a:r>
          </a:p>
          <a:p>
            <a:r>
              <a:rPr lang="es-PA" dirty="0" smtClean="0"/>
              <a:t>El voltaje de salida depende de Rf y R1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28" y="1714624"/>
            <a:ext cx="4531859" cy="2874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28" y="4588813"/>
            <a:ext cx="2444482" cy="10312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28" y="5620079"/>
            <a:ext cx="2721893" cy="12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4656409"/>
          </a:xfrm>
        </p:spPr>
        <p:txBody>
          <a:bodyPr>
            <a:normAutofit/>
          </a:bodyPr>
          <a:lstStyle/>
          <a:p>
            <a:r>
              <a:rPr lang="es-PA" dirty="0" smtClean="0"/>
              <a:t>Determinar </a:t>
            </a:r>
            <a:r>
              <a:rPr lang="es-PA" dirty="0" err="1" smtClean="0"/>
              <a:t>Vout</a:t>
            </a:r>
            <a:r>
              <a:rPr lang="es-PA" dirty="0" smtClean="0"/>
              <a:t> en </a:t>
            </a:r>
            <a:r>
              <a:rPr lang="es-PA" dirty="0" err="1" smtClean="0"/>
              <a:t>funciónde</a:t>
            </a:r>
            <a:r>
              <a:rPr lang="es-PA" dirty="0" smtClean="0"/>
              <a:t> V1 y V2 para el siguiente circuito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26" y="2654072"/>
            <a:ext cx="4768850" cy="3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Voltaje en el nodo Va es el </a:t>
            </a:r>
            <a:r>
              <a:rPr lang="es-PA" dirty="0" err="1" smtClean="0"/>
              <a:t>divisior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Aplicando la regla de nodos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circuito superior hace una sustracción de los voltajes de entrada</a:t>
            </a:r>
          </a:p>
          <a:p>
            <a:r>
              <a:rPr lang="es-PA" dirty="0" smtClean="0"/>
              <a:t>Los nodos son tratados como terminales independientes (son iguales los voltajes)</a:t>
            </a:r>
          </a:p>
          <a:p>
            <a:r>
              <a:rPr lang="es-PA" dirty="0" smtClean="0"/>
              <a:t>Aplicamos </a:t>
            </a:r>
            <a:r>
              <a:rPr lang="es-PA" dirty="0" err="1" smtClean="0"/>
              <a:t>Kirchoff</a:t>
            </a:r>
            <a:r>
              <a:rPr lang="es-PA" dirty="0" smtClean="0"/>
              <a:t> para obtener el resultado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53" y="1853246"/>
            <a:ext cx="4178593" cy="2680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72" y="2010627"/>
            <a:ext cx="1253898" cy="118292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4" y="3553701"/>
            <a:ext cx="3861028" cy="8128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4" y="4533853"/>
            <a:ext cx="1657350" cy="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Determine el voltaje de salida para el siguiente amplificador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86" y="2313894"/>
            <a:ext cx="4343400" cy="23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Seguidor de voltaje</a:t>
            </a:r>
          </a:p>
          <a:p>
            <a:r>
              <a:rPr lang="es-PA" dirty="0" smtClean="0"/>
              <a:t>Sigue al voltaje de entrada</a:t>
            </a:r>
          </a:p>
          <a:p>
            <a:r>
              <a:rPr lang="es-PA" dirty="0" smtClean="0"/>
              <a:t>Como la resistencia de entrada es infinita no consume corriente</a:t>
            </a:r>
          </a:p>
          <a:p>
            <a:r>
              <a:rPr lang="es-PA" dirty="0" smtClean="0"/>
              <a:t>La fuente no provee potencia a la salida</a:t>
            </a:r>
          </a:p>
          <a:p>
            <a:r>
              <a:rPr lang="es-PA" dirty="0" smtClean="0"/>
              <a:t>La potencia proviene de la fuente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Usado como aislador de potencia para proteger un circuito de otro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66" y="1932098"/>
            <a:ext cx="4343400" cy="23345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2328498"/>
            <a:ext cx="2130087" cy="7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 ES ESTUDIANTE IFARHU, FAVOR ENTREGUE TODO ANTES DE QUE TERMINE EL CUATRIMESTRE, NO PONGO NOTA </a:t>
            </a:r>
            <a:r>
              <a:rPr lang="en-US" b="1" dirty="0" smtClean="0">
                <a:solidFill>
                  <a:srgbClr val="FF0000"/>
                </a:solidFill>
              </a:rPr>
              <a:t>PROVISIONAL PARA “AYUDAR” A MANTENER SU BECA.</a:t>
            </a:r>
          </a:p>
          <a:p>
            <a:r>
              <a:rPr lang="en-US" dirty="0" smtClean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a </a:t>
            </a:r>
            <a:r>
              <a:rPr lang="en-US" dirty="0" err="1"/>
              <a:t>clase</a:t>
            </a:r>
            <a:r>
              <a:rPr lang="en-US" dirty="0"/>
              <a:t>, sin embargo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 smtClean="0"/>
              <a:t>presente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retirarse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laboratorios</a:t>
            </a:r>
            <a:r>
              <a:rPr lang="en-US" dirty="0"/>
              <a:t> </a:t>
            </a:r>
            <a:r>
              <a:rPr lang="en-US" dirty="0" err="1"/>
              <a:t>constan</a:t>
            </a:r>
            <a:r>
              <a:rPr lang="en-US" dirty="0"/>
              <a:t> de 100%</a:t>
            </a:r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estipulado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guía</a:t>
            </a:r>
            <a:endParaRPr lang="en-US" dirty="0"/>
          </a:p>
          <a:p>
            <a:pPr lvl="1"/>
            <a:r>
              <a:rPr lang="en-US" dirty="0"/>
              <a:t>50%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parte, que se </a:t>
            </a:r>
            <a:r>
              <a:rPr lang="en-US" dirty="0" err="1"/>
              <a:t>detalla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al final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día</a:t>
            </a:r>
            <a:r>
              <a:rPr lang="en-US" dirty="0"/>
              <a:t> de </a:t>
            </a:r>
            <a:r>
              <a:rPr lang="en-US" dirty="0" err="1" smtClean="0"/>
              <a:t>clases</a:t>
            </a:r>
            <a:endParaRPr lang="en-US" dirty="0" smtClean="0"/>
          </a:p>
          <a:p>
            <a:pPr lvl="1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al </a:t>
            </a:r>
            <a:r>
              <a:rPr lang="en-US" dirty="0" err="1" smtClean="0"/>
              <a:t>menos</a:t>
            </a:r>
            <a:r>
              <a:rPr lang="en-US" dirty="0" smtClean="0"/>
              <a:t> a </a:t>
            </a:r>
            <a:r>
              <a:rPr lang="en-US" dirty="0" err="1" smtClean="0"/>
              <a:t>entregar</a:t>
            </a:r>
            <a:r>
              <a:rPr lang="en-US" dirty="0" smtClean="0"/>
              <a:t> el Proyecto</a:t>
            </a:r>
          </a:p>
          <a:p>
            <a:pPr lvl="1"/>
            <a:r>
              <a:rPr lang="en-US" dirty="0" smtClean="0"/>
              <a:t>Deben </a:t>
            </a:r>
            <a:r>
              <a:rPr lang="en-US" dirty="0" err="1" smtClean="0"/>
              <a:t>revisar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ese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, ese </a:t>
            </a:r>
            <a:r>
              <a:rPr lang="en-US" dirty="0" err="1" smtClean="0"/>
              <a:t>día</a:t>
            </a:r>
            <a:r>
              <a:rPr lang="en-US" dirty="0" smtClean="0"/>
              <a:t> se </a:t>
            </a:r>
            <a:r>
              <a:rPr lang="en-US" dirty="0" err="1" smtClean="0"/>
              <a:t>envían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¿Porqué es bueno un seguidor?  Considere el siguiente ejemplo</a:t>
            </a:r>
          </a:p>
          <a:p>
            <a:r>
              <a:rPr lang="es-PA" dirty="0" smtClean="0"/>
              <a:t>Imagine el siguiente circuito, sin carga daría 6V [</a:t>
            </a:r>
            <a:r>
              <a:rPr lang="es-PA" dirty="0" err="1" smtClean="0"/>
              <a:t>izq</a:t>
            </a:r>
            <a:r>
              <a:rPr lang="es-PA" dirty="0" smtClean="0"/>
              <a:t>]</a:t>
            </a:r>
          </a:p>
          <a:p>
            <a:r>
              <a:rPr lang="es-PA" dirty="0" smtClean="0"/>
              <a:t>Ahora conecte una carga y observará que el voltaje decae [der]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3027337" y="3218066"/>
            <a:ext cx="6252058" cy="17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Ahora compare el </a:t>
            </a:r>
            <a:r>
              <a:rPr lang="es-PA" dirty="0" err="1" smtClean="0"/>
              <a:t>circuto</a:t>
            </a:r>
            <a:r>
              <a:rPr lang="es-PA" dirty="0" smtClean="0"/>
              <a:t> anterior con este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81" y="2713570"/>
            <a:ext cx="6631090" cy="27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Los análisis de amplificadores operacionales lineales consisten en lo siguiente:</a:t>
            </a:r>
          </a:p>
          <a:p>
            <a:pPr lvl="1"/>
            <a:r>
              <a:rPr lang="es-PA" dirty="0" smtClean="0"/>
              <a:t>Asumir la diferencia de voltaje a través de las terminales de entrada es 0</a:t>
            </a:r>
          </a:p>
          <a:p>
            <a:pPr lvl="1"/>
            <a:r>
              <a:rPr lang="es-PA" dirty="0" err="1" smtClean="0"/>
              <a:t>Ausmir</a:t>
            </a:r>
            <a:r>
              <a:rPr lang="es-PA" dirty="0" smtClean="0"/>
              <a:t> las corrientes en las terminales de entrada es 0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entrada</a:t>
            </a:r>
          </a:p>
          <a:p>
            <a:pPr lvl="1"/>
            <a:r>
              <a:rPr lang="es-PA" dirty="0" smtClean="0"/>
              <a:t>Aplicar ley de </a:t>
            </a:r>
            <a:r>
              <a:rPr lang="es-PA" dirty="0" err="1" smtClean="0"/>
              <a:t>kirchoff</a:t>
            </a:r>
            <a:r>
              <a:rPr lang="es-PA" dirty="0" smtClean="0"/>
              <a:t> a las terminales de salida</a:t>
            </a:r>
          </a:p>
          <a:p>
            <a:pPr lvl="1"/>
            <a:r>
              <a:rPr lang="es-PA" dirty="0" smtClean="0"/>
              <a:t>Verificar que el voltaje de salida se mantiene en un rango específico por las fuentes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Estudiamos los siguientes </a:t>
            </a:r>
            <a:r>
              <a:rPr lang="es-PA" dirty="0" err="1" smtClean="0"/>
              <a:t>op-amps</a:t>
            </a:r>
            <a:endParaRPr lang="es-PA" dirty="0" smtClean="0"/>
          </a:p>
          <a:p>
            <a:pPr lvl="1"/>
            <a:r>
              <a:rPr lang="es-PA" dirty="0" smtClean="0"/>
              <a:t>Inversor</a:t>
            </a:r>
          </a:p>
          <a:p>
            <a:pPr lvl="1"/>
            <a:r>
              <a:rPr lang="es-PA" dirty="0" smtClean="0"/>
              <a:t>No inversor</a:t>
            </a:r>
          </a:p>
          <a:p>
            <a:pPr lvl="1"/>
            <a:r>
              <a:rPr lang="es-PA" dirty="0" smtClean="0"/>
              <a:t>Adición</a:t>
            </a:r>
          </a:p>
          <a:p>
            <a:pPr lvl="1"/>
            <a:r>
              <a:rPr lang="es-PA" dirty="0" smtClean="0"/>
              <a:t>Diferenciación</a:t>
            </a:r>
          </a:p>
          <a:p>
            <a:pPr lvl="1"/>
            <a:r>
              <a:rPr lang="es-PA" dirty="0" smtClean="0"/>
              <a:t>Seguidor</a:t>
            </a:r>
          </a:p>
        </p:txBody>
      </p:sp>
    </p:spTree>
    <p:extLst>
      <p:ext uri="{BB962C8B-B14F-4D97-AF65-F5344CB8AC3E}">
        <p14:creationId xmlns:p14="http://schemas.microsoft.com/office/powerpoint/2010/main" val="3189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Análisis de Amplificadores Operacionales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853247"/>
            <a:ext cx="11685382" cy="5004753"/>
          </a:xfrm>
        </p:spPr>
        <p:txBody>
          <a:bodyPr>
            <a:normAutofit/>
          </a:bodyPr>
          <a:lstStyle/>
          <a:p>
            <a:r>
              <a:rPr lang="es-PA" dirty="0" smtClean="0"/>
              <a:t>Represente el siguiente circuito como:</a:t>
            </a:r>
          </a:p>
          <a:p>
            <a:pPr lvl="1"/>
            <a:r>
              <a:rPr lang="es-PA" u="sng" dirty="0" smtClean="0"/>
              <a:t>Una fuente controlada por voltaje</a:t>
            </a:r>
          </a:p>
          <a:p>
            <a:pPr lvl="1"/>
            <a:r>
              <a:rPr lang="es-PA" u="sng" dirty="0" smtClean="0"/>
              <a:t>Una fuente controlada por corriente</a:t>
            </a:r>
          </a:p>
          <a:p>
            <a:pPr lvl="1"/>
            <a:endParaRPr lang="es-PA" u="sng" dirty="0"/>
          </a:p>
          <a:p>
            <a:r>
              <a:rPr lang="es-PA" dirty="0" err="1" smtClean="0"/>
              <a:t>Encuente</a:t>
            </a:r>
            <a:r>
              <a:rPr lang="es-PA" dirty="0" smtClean="0"/>
              <a:t> el voltaje de salida para los circuitos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52" y="1820613"/>
            <a:ext cx="2665011" cy="1690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4158343"/>
            <a:ext cx="4893434" cy="218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482" y="4190999"/>
            <a:ext cx="6720366" cy="1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Generalmente se incorporan en </a:t>
            </a:r>
            <a:r>
              <a:rPr lang="es-PA" dirty="0" err="1" smtClean="0"/>
              <a:t>circuotos</a:t>
            </a:r>
            <a:r>
              <a:rPr lang="es-PA" dirty="0" smtClean="0"/>
              <a:t> donde la </a:t>
            </a:r>
            <a:r>
              <a:rPr lang="es-PA" dirty="0" err="1" smtClean="0"/>
              <a:t>retroaliementación</a:t>
            </a:r>
            <a:r>
              <a:rPr lang="es-PA" dirty="0" smtClean="0"/>
              <a:t> de voltaje de salida se da por medio de las entradas</a:t>
            </a:r>
          </a:p>
          <a:p>
            <a:r>
              <a:rPr lang="es-PA" dirty="0" smtClean="0"/>
              <a:t>De alguna manera se conecta la salida con la entrada</a:t>
            </a:r>
          </a:p>
          <a:p>
            <a:r>
              <a:rPr lang="es-PA" dirty="0" smtClean="0"/>
              <a:t>Para estabilidad, se conecta la salida con la </a:t>
            </a:r>
            <a:r>
              <a:rPr lang="es-PA" u="sng" dirty="0" smtClean="0"/>
              <a:t>terminal inversora </a:t>
            </a:r>
          </a:p>
          <a:p>
            <a:r>
              <a:rPr lang="es-PA" dirty="0" smtClean="0"/>
              <a:t>Si no se conecta a la terminal inversora puede no tener resultados esperados</a:t>
            </a:r>
          </a:p>
          <a:p>
            <a:endParaRPr lang="es-PA" dirty="0"/>
          </a:p>
          <a:p>
            <a:r>
              <a:rPr lang="es-PA" dirty="0" smtClean="0"/>
              <a:t>Los comparadores son operacionales con retroalimentación.</a:t>
            </a:r>
          </a:p>
          <a:p>
            <a:r>
              <a:rPr lang="es-PA" dirty="0" smtClean="0"/>
              <a:t>La operación del comparador es como sigue: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vp</a:t>
            </a:r>
            <a:r>
              <a:rPr lang="es-PA" dirty="0" smtClean="0"/>
              <a:t> &gt; </a:t>
            </a:r>
            <a:r>
              <a:rPr lang="es-PA" dirty="0" err="1" smtClean="0"/>
              <a:t>vn</a:t>
            </a:r>
            <a:r>
              <a:rPr lang="es-PA" dirty="0" smtClean="0"/>
              <a:t>, la salida sigue a V+</a:t>
            </a:r>
          </a:p>
          <a:p>
            <a:pPr lvl="1"/>
            <a:r>
              <a:rPr lang="es-PA" dirty="0" smtClean="0"/>
              <a:t>Si </a:t>
            </a:r>
            <a:r>
              <a:rPr lang="es-PA" dirty="0" err="1" smtClean="0"/>
              <a:t>vn</a:t>
            </a:r>
            <a:r>
              <a:rPr lang="es-PA" dirty="0" smtClean="0"/>
              <a:t> &gt; </a:t>
            </a:r>
            <a:r>
              <a:rPr lang="es-PA" dirty="0" err="1" smtClean="0"/>
              <a:t>vp</a:t>
            </a:r>
            <a:r>
              <a:rPr lang="es-PA" dirty="0" smtClean="0"/>
              <a:t>, la salida sigue a V-</a:t>
            </a:r>
          </a:p>
          <a:p>
            <a:r>
              <a:rPr lang="es-PA" dirty="0" smtClean="0"/>
              <a:t>Generalmente se comparan con los </a:t>
            </a:r>
            <a:r>
              <a:rPr lang="es-PA" dirty="0" err="1" smtClean="0"/>
              <a:t>latchs</a:t>
            </a:r>
            <a:r>
              <a:rPr lang="es-PA" dirty="0" smtClean="0"/>
              <a:t>, los </a:t>
            </a:r>
            <a:r>
              <a:rPr lang="es-PA" dirty="0" err="1" smtClean="0"/>
              <a:t>latch</a:t>
            </a:r>
            <a:r>
              <a:rPr lang="es-PA" dirty="0" smtClean="0"/>
              <a:t> responden a la polaridad de terminales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422" y="3441926"/>
            <a:ext cx="2927578" cy="2091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756" y="4718297"/>
            <a:ext cx="2216387" cy="9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A diferencia de los operacionales, los comparadores operan sin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Un comparador opera por medio de la diferencia de potencial a través de las terminales de entrada dada por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42" y="3126241"/>
            <a:ext cx="2911064" cy="11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675" y="452718"/>
            <a:ext cx="11685382" cy="1400530"/>
          </a:xfrm>
        </p:spPr>
        <p:txBody>
          <a:bodyPr/>
          <a:lstStyle/>
          <a:p>
            <a:r>
              <a:rPr lang="es-PA" dirty="0" smtClean="0"/>
              <a:t>Amplificador Operacional – Comparadores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502229"/>
            <a:ext cx="11685382" cy="5355771"/>
          </a:xfrm>
        </p:spPr>
        <p:txBody>
          <a:bodyPr>
            <a:normAutofit/>
          </a:bodyPr>
          <a:lstStyle/>
          <a:p>
            <a:r>
              <a:rPr lang="es-PA" dirty="0" smtClean="0"/>
              <a:t>La señal diferencial a la entrada del comparador es dada por el siguiente gráfico</a:t>
            </a:r>
          </a:p>
          <a:p>
            <a:r>
              <a:rPr lang="es-PA" dirty="0" smtClean="0"/>
              <a:t>Determine </a:t>
            </a:r>
            <a:r>
              <a:rPr lang="es-PA" dirty="0" err="1" smtClean="0"/>
              <a:t>vout</a:t>
            </a:r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97" y="2121354"/>
            <a:ext cx="5338724" cy="2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Determinamos que el </a:t>
            </a:r>
            <a:r>
              <a:rPr lang="es-PA" dirty="0" err="1" smtClean="0"/>
              <a:t>opamp</a:t>
            </a:r>
            <a:r>
              <a:rPr lang="es-PA" dirty="0" smtClean="0"/>
              <a:t> tiene:</a:t>
            </a:r>
          </a:p>
          <a:p>
            <a:pPr lvl="1"/>
            <a:r>
              <a:rPr lang="es-PA" dirty="0" smtClean="0"/>
              <a:t>alta resistencia de entrada</a:t>
            </a:r>
          </a:p>
          <a:p>
            <a:pPr lvl="1"/>
            <a:r>
              <a:rPr lang="es-PA" dirty="0" smtClean="0"/>
              <a:t>baja resistencia de salida</a:t>
            </a:r>
          </a:p>
          <a:p>
            <a:pPr lvl="1"/>
            <a:r>
              <a:rPr lang="es-PA" dirty="0" smtClean="0"/>
              <a:t>Alta ganancia de entrada</a:t>
            </a:r>
          </a:p>
          <a:p>
            <a:r>
              <a:rPr lang="es-PA" dirty="0" err="1" smtClean="0"/>
              <a:t>Tambien</a:t>
            </a:r>
            <a:r>
              <a:rPr lang="es-PA" dirty="0" smtClean="0"/>
              <a:t> las conclusiones fueron</a:t>
            </a:r>
          </a:p>
          <a:p>
            <a:pPr lvl="1"/>
            <a:r>
              <a:rPr lang="es-PA" dirty="0" smtClean="0"/>
              <a:t>El voltaje de salida está limitado por las fuentes: V- &lt; </a:t>
            </a:r>
            <a:r>
              <a:rPr lang="es-PA" dirty="0" err="1" smtClean="0"/>
              <a:t>vout</a:t>
            </a:r>
            <a:r>
              <a:rPr lang="es-PA" dirty="0" smtClean="0"/>
              <a:t> &lt; V+</a:t>
            </a:r>
          </a:p>
          <a:p>
            <a:pPr lvl="1"/>
            <a:r>
              <a:rPr lang="es-PA" dirty="0" smtClean="0"/>
              <a:t>K</a:t>
            </a:r>
            <a:r>
              <a:rPr lang="es-PA" dirty="0" smtClean="0">
                <a:sym typeface="Symbol" panose="05050102010706020507" pitchFamily="18" charset="2"/>
              </a:rPr>
              <a:t>,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= 0 y </a:t>
            </a:r>
            <a:r>
              <a:rPr lang="es-PA" dirty="0" err="1" smtClean="0">
                <a:sym typeface="Symbol" panose="05050102010706020507" pitchFamily="18" charset="2"/>
              </a:rPr>
              <a:t>vp</a:t>
            </a:r>
            <a:r>
              <a:rPr lang="es-PA" dirty="0" smtClean="0">
                <a:sym typeface="Symbol" panose="05050102010706020507" pitchFamily="18" charset="2"/>
              </a:rPr>
              <a:t> = </a:t>
            </a:r>
            <a:r>
              <a:rPr lang="es-PA" dirty="0" err="1" smtClean="0">
                <a:sym typeface="Symbol" panose="05050102010706020507" pitchFamily="18" charset="2"/>
              </a:rPr>
              <a:t>vn</a:t>
            </a:r>
            <a:endParaRPr lang="es-PA" dirty="0" smtClean="0">
              <a:sym typeface="Symbol" panose="05050102010706020507" pitchFamily="18" charset="2"/>
            </a:endParaRP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Rin, </a:t>
            </a:r>
            <a:r>
              <a:rPr lang="es-PA" dirty="0" err="1" smtClean="0">
                <a:sym typeface="Symbol" panose="05050102010706020507" pitchFamily="18" charset="2"/>
              </a:rPr>
              <a:t>ip</a:t>
            </a:r>
            <a:r>
              <a:rPr lang="es-PA" dirty="0" smtClean="0">
                <a:sym typeface="Symbol" panose="05050102010706020507" pitchFamily="18" charset="2"/>
              </a:rPr>
              <a:t> = -in = 0, no toma energía de su voltaje de entrada</a:t>
            </a:r>
          </a:p>
          <a:p>
            <a:pPr lvl="1"/>
            <a:r>
              <a:rPr lang="es-PA" dirty="0" err="1" smtClean="0">
                <a:sym typeface="Symbol" panose="05050102010706020507" pitchFamily="18" charset="2"/>
              </a:rPr>
              <a:t>Rout</a:t>
            </a:r>
            <a:r>
              <a:rPr lang="es-PA" dirty="0" smtClean="0">
                <a:sym typeface="Symbol" panose="05050102010706020507" pitchFamily="18" charset="2"/>
              </a:rPr>
              <a:t> = 0. no hay limitante de corriente de salida (o potencia) solo la provista por 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Los amplificadores operacionales reales tienen: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una ganancia finita K (10^6 a 10^7)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Resistencia finita (en el orden de unos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 a 100tos de </a:t>
            </a:r>
            <a:r>
              <a:rPr lang="es-PA" dirty="0" err="1" smtClean="0">
                <a:sym typeface="Symbol" panose="05050102010706020507" pitchFamily="18" charset="2"/>
              </a:rPr>
              <a:t>Megaohms</a:t>
            </a:r>
            <a:r>
              <a:rPr lang="es-PA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Se discutirán estos parámetros no ideales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43" y="1260890"/>
            <a:ext cx="5056414" cy="20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entrada</a:t>
            </a:r>
          </a:p>
          <a:p>
            <a:r>
              <a:rPr lang="es-PA" dirty="0" smtClean="0"/>
              <a:t>Como la resistencia de entrada es alta no provee mucha potencia al circuito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Empleado en amplificadores de </a:t>
            </a:r>
            <a:r>
              <a:rPr lang="es-PA" dirty="0" err="1" smtClean="0"/>
              <a:t>instrumetación</a:t>
            </a:r>
            <a:r>
              <a:rPr lang="es-PA" dirty="0" smtClean="0"/>
              <a:t> y amplificadores de audio</a:t>
            </a:r>
          </a:p>
          <a:p>
            <a:r>
              <a:rPr lang="es-PA" dirty="0" smtClean="0"/>
              <a:t>Los sistemas de instrumentación tienen salida limitada modeladas por alta resistencia de salida</a:t>
            </a:r>
          </a:p>
          <a:p>
            <a:r>
              <a:rPr lang="es-PA" dirty="0" smtClean="0"/>
              <a:t>Las </a:t>
            </a:r>
            <a:r>
              <a:rPr lang="es-PA" dirty="0" err="1" smtClean="0"/>
              <a:t>termocuplas</a:t>
            </a:r>
            <a:r>
              <a:rPr lang="es-PA" dirty="0" smtClean="0"/>
              <a:t> proveen baja señal y muy poca potencia de salida</a:t>
            </a:r>
          </a:p>
          <a:p>
            <a:pPr lvl="1"/>
            <a:r>
              <a:rPr lang="es-PA" dirty="0" smtClean="0"/>
              <a:t>Modeladas como fuente de voltaje con un rango bajo de alta resistencia de salida</a:t>
            </a:r>
          </a:p>
          <a:p>
            <a:pPr lvl="1"/>
            <a:r>
              <a:rPr lang="es-PA" dirty="0" smtClean="0"/>
              <a:t>La situación se describe debajo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60" y="4463142"/>
            <a:ext cx="4893599" cy="2235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2" y="5181599"/>
            <a:ext cx="2932451" cy="12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698171"/>
            <a:ext cx="11685382" cy="5159829"/>
          </a:xfrm>
        </p:spPr>
        <p:txBody>
          <a:bodyPr>
            <a:normAutofit/>
          </a:bodyPr>
          <a:lstStyle/>
          <a:p>
            <a:r>
              <a:rPr lang="es-PA" dirty="0" smtClean="0"/>
              <a:t>Efecto de resistencia de salida</a:t>
            </a:r>
          </a:p>
          <a:p>
            <a:r>
              <a:rPr lang="es-PA" dirty="0" smtClean="0"/>
              <a:t>Normalmente la resistencia de salida limita la potencia a suministrar</a:t>
            </a:r>
          </a:p>
          <a:p>
            <a:r>
              <a:rPr lang="es-PA" dirty="0" smtClean="0">
                <a:sym typeface="Symbol" panose="05050102010706020507" pitchFamily="18" charset="2"/>
              </a:rPr>
              <a:t>Las bocinas de audio tienen resistencia de 8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siguiente ejemplo muestra como se da la relación a un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con 80 </a:t>
            </a:r>
            <a:r>
              <a:rPr lang="es-PA" dirty="0" err="1" smtClean="0">
                <a:sym typeface="Symbol" panose="05050102010706020507" pitchFamily="18" charset="2"/>
              </a:rPr>
              <a:t>ohms</a:t>
            </a:r>
            <a:r>
              <a:rPr lang="es-PA" dirty="0" smtClean="0">
                <a:sym typeface="Symbol" panose="05050102010706020507" pitchFamily="18" charset="2"/>
              </a:rPr>
              <a:t> de </a:t>
            </a:r>
            <a:r>
              <a:rPr lang="es-PA" dirty="0" err="1" smtClean="0">
                <a:sym typeface="Symbol" panose="05050102010706020507" pitchFamily="18" charset="2"/>
              </a:rPr>
              <a:t>resist</a:t>
            </a:r>
            <a:r>
              <a:rPr lang="es-PA" dirty="0" smtClean="0">
                <a:sym typeface="Symbol" panose="05050102010706020507" pitchFamily="18" charset="2"/>
              </a:rPr>
              <a:t>.</a:t>
            </a: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Como se observa si la entrada es pequeña no tendrá efecto en amplificación</a:t>
            </a:r>
          </a:p>
          <a:p>
            <a:r>
              <a:rPr lang="es-PA" dirty="0" smtClean="0">
                <a:sym typeface="Symbol" panose="05050102010706020507" pitchFamily="18" charset="2"/>
              </a:rPr>
              <a:t>Depende de la ganancia del </a:t>
            </a:r>
            <a:r>
              <a:rPr lang="es-PA" dirty="0" err="1" smtClean="0">
                <a:sym typeface="Symbol" panose="05050102010706020507" pitchFamily="18" charset="2"/>
              </a:rPr>
              <a:t>op-amp</a:t>
            </a:r>
            <a:r>
              <a:rPr lang="es-PA" dirty="0" smtClean="0">
                <a:sym typeface="Symbol" panose="05050102010706020507" pitchFamily="18" charset="2"/>
              </a:rPr>
              <a:t> también </a:t>
            </a:r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19" y="4147459"/>
            <a:ext cx="3821209" cy="10225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5" y="3494318"/>
            <a:ext cx="6581891" cy="2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1262"/>
            <a:ext cx="8946541" cy="4947138"/>
          </a:xfrm>
        </p:spPr>
        <p:txBody>
          <a:bodyPr>
            <a:normAutofit/>
          </a:bodyPr>
          <a:lstStyle/>
          <a:p>
            <a:r>
              <a:rPr lang="en-US" dirty="0"/>
              <a:t>No hay </a:t>
            </a:r>
            <a:r>
              <a:rPr lang="en-US" dirty="0" err="1"/>
              <a:t>medianas</a:t>
            </a:r>
            <a:endParaRPr lang="en-US" dirty="0"/>
          </a:p>
          <a:p>
            <a:r>
              <a:rPr lang="en-US" dirty="0"/>
              <a:t>No hay </a:t>
            </a:r>
            <a:r>
              <a:rPr lang="en-US" dirty="0" err="1"/>
              <a:t>trabajos</a:t>
            </a:r>
            <a:r>
              <a:rPr lang="en-US" dirty="0"/>
              <a:t> extra para </a:t>
            </a:r>
            <a:r>
              <a:rPr lang="en-US" dirty="0" err="1"/>
              <a:t>mejora</a:t>
            </a:r>
            <a:r>
              <a:rPr lang="en-US" dirty="0"/>
              <a:t> de nota</a:t>
            </a:r>
          </a:p>
          <a:p>
            <a:r>
              <a:rPr lang="en-US" dirty="0"/>
              <a:t>No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pedir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al final de la </a:t>
            </a:r>
            <a:r>
              <a:rPr lang="en-US" dirty="0" err="1" smtClean="0"/>
              <a:t>materia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reclamos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hay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tarea</a:t>
            </a:r>
            <a:r>
              <a:rPr lang="en-US" dirty="0" smtClean="0"/>
              <a:t> o </a:t>
            </a:r>
            <a:r>
              <a:rPr lang="en-US" dirty="0" err="1" smtClean="0"/>
              <a:t>asignación</a:t>
            </a:r>
            <a:r>
              <a:rPr lang="en-US" dirty="0" smtClean="0"/>
              <a:t> que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 un error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observa</a:t>
            </a:r>
            <a:r>
              <a:rPr lang="en-US" dirty="0" smtClean="0"/>
              <a:t> que el </a:t>
            </a:r>
            <a:r>
              <a:rPr lang="en-US" dirty="0" err="1" smtClean="0"/>
              <a:t>reclamo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, </a:t>
            </a:r>
            <a:r>
              <a:rPr lang="en-US" dirty="0" err="1" smtClean="0"/>
              <a:t>hable</a:t>
            </a:r>
            <a:r>
              <a:rPr lang="en-US" dirty="0" smtClean="0"/>
              <a:t> con el </a:t>
            </a:r>
            <a:r>
              <a:rPr lang="en-US" dirty="0" err="1" smtClean="0"/>
              <a:t>coordinador</a:t>
            </a:r>
            <a:r>
              <a:rPr lang="en-US" dirty="0" smtClean="0"/>
              <a:t> de Carrera</a:t>
            </a:r>
          </a:p>
          <a:p>
            <a:r>
              <a:rPr lang="en-US" dirty="0" smtClean="0"/>
              <a:t>Al final de la </a:t>
            </a:r>
            <a:r>
              <a:rPr lang="en-US" dirty="0" err="1" smtClean="0"/>
              <a:t>materia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anormalidad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solicitor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reclamo</a:t>
            </a:r>
            <a:r>
              <a:rPr lang="en-US" dirty="0" smtClean="0"/>
              <a:t> de nota (</a:t>
            </a:r>
            <a:r>
              <a:rPr lang="en-US" dirty="0" err="1" smtClean="0"/>
              <a:t>ventanilla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Efecto de ganancia finita:</a:t>
            </a:r>
          </a:p>
          <a:p>
            <a:r>
              <a:rPr lang="es-PA" dirty="0" smtClean="0"/>
              <a:t>Asumamos que la ganancia K = 10 000 y los voltajes de entrada son V = </a:t>
            </a:r>
            <a:r>
              <a:rPr lang="es-PA" dirty="0" smtClean="0">
                <a:latin typeface="Arial" panose="020B0604020202020204" pitchFamily="34" charset="0"/>
                <a:cs typeface="Arial" panose="020B0604020202020204" pitchFamily="34" charset="0"/>
              </a:rPr>
              <a:t>±10V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endParaRPr lang="es-PA" dirty="0">
              <a:sym typeface="Symbol" panose="05050102010706020507" pitchFamily="18" charset="2"/>
            </a:endParaRPr>
          </a:p>
          <a:p>
            <a:endParaRPr lang="es-PA" dirty="0" smtClean="0">
              <a:sym typeface="Symbol" panose="05050102010706020507" pitchFamily="18" charset="2"/>
            </a:endParaRPr>
          </a:p>
          <a:p>
            <a:r>
              <a:rPr lang="es-PA" dirty="0" smtClean="0">
                <a:sym typeface="Symbol" panose="05050102010706020507" pitchFamily="18" charset="2"/>
              </a:rPr>
              <a:t>El efecto de la ganancia nos demuestra que el sistema debe ser de:</a:t>
            </a:r>
          </a:p>
          <a:p>
            <a:r>
              <a:rPr lang="es-PA" dirty="0" smtClean="0">
                <a:sym typeface="Symbol" panose="05050102010706020507" pitchFamily="18" charset="2"/>
              </a:rPr>
              <a:t>-1mV ≤ </a:t>
            </a:r>
            <a:r>
              <a:rPr lang="es-PA" dirty="0" err="1" smtClean="0">
                <a:sym typeface="Symbol" panose="05050102010706020507" pitchFamily="18" charset="2"/>
              </a:rPr>
              <a:t>vin</a:t>
            </a:r>
            <a:r>
              <a:rPr lang="es-PA" dirty="0" smtClean="0">
                <a:sym typeface="Symbol" panose="05050102010706020507" pitchFamily="18" charset="2"/>
              </a:rPr>
              <a:t> ≥ 1mV</a:t>
            </a:r>
          </a:p>
          <a:p>
            <a:r>
              <a:rPr lang="es-PA" dirty="0" smtClean="0">
                <a:sym typeface="Symbol" panose="05050102010706020507" pitchFamily="18" charset="2"/>
              </a:rPr>
              <a:t>Para la mayoría de las aplicaciones y para nosotros 1mV es casi 0, sin embargo</a:t>
            </a:r>
          </a:p>
          <a:p>
            <a:r>
              <a:rPr lang="es-PA" dirty="0" smtClean="0">
                <a:sym typeface="Symbol" panose="05050102010706020507" pitchFamily="18" charset="2"/>
              </a:rPr>
              <a:t>Estos voltajes no son 0 para la mayoría de las aplicaciones.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1" y="2383483"/>
            <a:ext cx="1681610" cy="8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r>
              <a:rPr lang="es-PA" dirty="0" smtClean="0"/>
              <a:t>Amplificador Operacional–Efectos no ideales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415143"/>
            <a:ext cx="11685382" cy="5442857"/>
          </a:xfrm>
        </p:spPr>
        <p:txBody>
          <a:bodyPr>
            <a:normAutofit/>
          </a:bodyPr>
          <a:lstStyle/>
          <a:p>
            <a:r>
              <a:rPr lang="es-PA" dirty="0" smtClean="0"/>
              <a:t>Resumen</a:t>
            </a:r>
          </a:p>
          <a:p>
            <a:r>
              <a:rPr lang="es-PA" dirty="0" smtClean="0"/>
              <a:t>Efecto de resistencia finita de entrada</a:t>
            </a:r>
          </a:p>
          <a:p>
            <a:pPr lvl="1"/>
            <a:r>
              <a:rPr lang="es-PA" dirty="0" smtClean="0"/>
              <a:t>La corriente en las terminales de entrada no necesariamente son 0</a:t>
            </a:r>
          </a:p>
          <a:p>
            <a:pPr lvl="1"/>
            <a:r>
              <a:rPr lang="es-PA" dirty="0" smtClean="0"/>
              <a:t>Por consiguiente si consumirá algo de corriente (y potencia) a su entrada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op-amp</a:t>
            </a:r>
            <a:r>
              <a:rPr lang="es-PA" dirty="0" smtClean="0"/>
              <a:t> siempre es función de la resistencia de salida del circuito conectado</a:t>
            </a:r>
          </a:p>
          <a:p>
            <a:r>
              <a:rPr lang="es-PA" dirty="0" smtClean="0"/>
              <a:t>Efecto de resistencia finita de salida</a:t>
            </a:r>
          </a:p>
          <a:p>
            <a:pPr lvl="1"/>
            <a:r>
              <a:rPr lang="es-PA" dirty="0" smtClean="0"/>
              <a:t>La potencia de salida amplificada es finita</a:t>
            </a:r>
          </a:p>
          <a:p>
            <a:pPr lvl="1"/>
            <a:r>
              <a:rPr lang="es-PA" dirty="0" smtClean="0"/>
              <a:t>En la realidad, no será capaz de proveer toda la corriente demandada si es mal diseñado</a:t>
            </a:r>
          </a:p>
          <a:p>
            <a:pPr lvl="1"/>
            <a:r>
              <a:rPr lang="es-PA" dirty="0" smtClean="0"/>
              <a:t>Primeramente depende de la resistencia de carga</a:t>
            </a:r>
          </a:p>
          <a:p>
            <a:r>
              <a:rPr lang="es-PA" dirty="0" smtClean="0"/>
              <a:t>Efecto de ganancia finita</a:t>
            </a:r>
          </a:p>
          <a:p>
            <a:pPr lvl="1"/>
            <a:r>
              <a:rPr lang="es-PA" dirty="0" smtClean="0"/>
              <a:t>Depende de la diferencia de potencial en las entradas y estas no son idénticas a 0</a:t>
            </a:r>
          </a:p>
        </p:txBody>
      </p:sp>
    </p:spTree>
    <p:extLst>
      <p:ext uri="{BB962C8B-B14F-4D97-AF65-F5344CB8AC3E}">
        <p14:creationId xmlns:p14="http://schemas.microsoft.com/office/powerpoint/2010/main" val="13399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endParaRPr lang="es-PA" sz="4000" dirty="0"/>
          </a:p>
          <a:p>
            <a:pPr marL="0" indent="0" algn="ctr">
              <a:buNone/>
            </a:pPr>
            <a:endParaRPr lang="es-PA" sz="4000" dirty="0" smtClean="0"/>
          </a:p>
          <a:p>
            <a:pPr marL="0" indent="0" algn="ctr">
              <a:buNone/>
            </a:pPr>
            <a:r>
              <a:rPr lang="es-PA" sz="10000" dirty="0" smtClean="0"/>
              <a:t>FINAL DÍA 1</a:t>
            </a:r>
            <a:endParaRPr lang="es-PA" sz="10000" dirty="0"/>
          </a:p>
        </p:txBody>
      </p:sp>
    </p:spTree>
    <p:extLst>
      <p:ext uri="{BB962C8B-B14F-4D97-AF65-F5344CB8AC3E}">
        <p14:creationId xmlns:p14="http://schemas.microsoft.com/office/powerpoint/2010/main" val="36217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Pregunta.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27" y="3132037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098543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¿Cuántos pines necesita un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para operar (en el mundo real)?</a:t>
            </a:r>
          </a:p>
          <a:p>
            <a:pPr lvl="1"/>
            <a:r>
              <a:rPr lang="es-PA" dirty="0"/>
              <a:t>5</a:t>
            </a:r>
            <a:endParaRPr lang="es-PA" dirty="0" smtClean="0"/>
          </a:p>
          <a:p>
            <a:r>
              <a:rPr lang="es-PA" dirty="0" smtClean="0"/>
              <a:t>¿4 </a:t>
            </a:r>
            <a:r>
              <a:rPr lang="es-PA" dirty="0" err="1" smtClean="0"/>
              <a:t>op-amps</a:t>
            </a:r>
            <a:r>
              <a:rPr lang="es-PA" dirty="0" smtClean="0"/>
              <a:t> están en un encapsulado DIP, de cuantos pines debe ser?</a:t>
            </a:r>
          </a:p>
          <a:p>
            <a:pPr lvl="1"/>
            <a:r>
              <a:rPr lang="es-PA" dirty="0" smtClean="0"/>
              <a:t>(2 entradas diferenciales + 1 salida)*(4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) + (2 de alimentación) = 14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737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Recordando, el amplificador operacional ideal tiene:</a:t>
            </a:r>
          </a:p>
          <a:p>
            <a:r>
              <a:rPr lang="es-PA" dirty="0" smtClean="0"/>
              <a:t>Impedancia de Entrada Infinita</a:t>
            </a:r>
            <a:endParaRPr lang="es-PA" dirty="0"/>
          </a:p>
          <a:p>
            <a:r>
              <a:rPr lang="es-PA" dirty="0" smtClean="0"/>
              <a:t>Impedancia de Salida 0</a:t>
            </a:r>
            <a:endParaRPr lang="es-PA" dirty="0"/>
          </a:p>
          <a:p>
            <a:r>
              <a:rPr lang="es-PA" dirty="0" smtClean="0"/>
              <a:t>Ganancia de Modo común 0 </a:t>
            </a:r>
            <a:r>
              <a:rPr lang="es-PA" dirty="0" err="1" smtClean="0"/>
              <a:t>ó</a:t>
            </a:r>
            <a:r>
              <a:rPr lang="es-PA" dirty="0" smtClean="0"/>
              <a:t> rechazo de modo común 0</a:t>
            </a:r>
            <a:endParaRPr lang="es-PA" dirty="0"/>
          </a:p>
          <a:p>
            <a:r>
              <a:rPr lang="es-PA" dirty="0" smtClean="0"/>
              <a:t>Ganancia infinita de lazo abierto A</a:t>
            </a:r>
            <a:endParaRPr lang="es-PA" i="1" dirty="0"/>
          </a:p>
          <a:p>
            <a:r>
              <a:rPr lang="es-PA" dirty="0" smtClean="0"/>
              <a:t>Ancho de banda infinito</a:t>
            </a:r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81" y="3140208"/>
            <a:ext cx="4218276" cy="2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8402585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endParaRPr lang="es-PA" dirty="0"/>
          </a:p>
          <a:p>
            <a:r>
              <a:rPr lang="es-PA" dirty="0" smtClean="0"/>
              <a:t>La entrada diferencial es</a:t>
            </a:r>
          </a:p>
          <a:p>
            <a:r>
              <a:rPr lang="es-PA" dirty="0" smtClean="0"/>
              <a:t>El modo común de la señal es el promedio</a:t>
            </a:r>
          </a:p>
          <a:p>
            <a:r>
              <a:rPr lang="es-PA" dirty="0" smtClean="0"/>
              <a:t>Podemos expresar v1 y v2 en función de su modo común</a:t>
            </a:r>
          </a:p>
          <a:p>
            <a:r>
              <a:rPr lang="es-PA" dirty="0" smtClean="0"/>
              <a:t>La representación gráfica de lo anterior es como sigue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70" y="452718"/>
            <a:ext cx="4012483" cy="2643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726" y="201064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2548591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596" y="3177241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940" y="3810265"/>
            <a:ext cx="2178855" cy="4915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3911849"/>
            <a:ext cx="3115398" cy="27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7"/>
            <a:ext cx="11618089" cy="4425154"/>
          </a:xfrm>
        </p:spPr>
        <p:txBody>
          <a:bodyPr>
            <a:normAutofit/>
          </a:bodyPr>
          <a:lstStyle/>
          <a:p>
            <a:r>
              <a:rPr lang="es-PA" dirty="0" smtClean="0"/>
              <a:t>Diferencial y Modo Común</a:t>
            </a:r>
          </a:p>
          <a:p>
            <a:r>
              <a:rPr lang="es-PA" dirty="0" smtClean="0"/>
              <a:t>Considere un </a:t>
            </a:r>
            <a:r>
              <a:rPr lang="es-PA" dirty="0" err="1" smtClean="0"/>
              <a:t>amplficador</a:t>
            </a:r>
            <a:r>
              <a:rPr lang="es-PA" dirty="0" smtClean="0"/>
              <a:t> operacional con las siguientes características</a:t>
            </a:r>
          </a:p>
          <a:p>
            <a:r>
              <a:rPr lang="es-PA" dirty="0" smtClean="0"/>
              <a:t>A = 10^3</a:t>
            </a:r>
          </a:p>
          <a:p>
            <a:r>
              <a:rPr lang="es-PA" dirty="0" smtClean="0"/>
              <a:t>Se miden las señales de las dos terminales y se desea tener el resultado de</a:t>
            </a:r>
          </a:p>
          <a:p>
            <a:r>
              <a:rPr lang="es-PA" dirty="0" smtClean="0"/>
              <a:t>la tercera terminal (salida)</a:t>
            </a:r>
          </a:p>
          <a:p>
            <a:r>
              <a:rPr lang="es-PA" dirty="0" smtClean="0"/>
              <a:t>También se desea calcular la diferencia y modo común de las señales del </a:t>
            </a:r>
            <a:r>
              <a:rPr lang="es-PA" dirty="0" err="1" smtClean="0"/>
              <a:t>op-amp</a:t>
            </a:r>
            <a:endParaRPr lang="es-PA" dirty="0" smtClean="0"/>
          </a:p>
          <a:p>
            <a:r>
              <a:rPr lang="es-PA" dirty="0" smtClean="0"/>
              <a:t>v2 = 0, v3 = 2V					</a:t>
            </a:r>
          </a:p>
          <a:p>
            <a:r>
              <a:rPr lang="es-PA" dirty="0" smtClean="0"/>
              <a:t>v2 = 5V, v3 = -10V</a:t>
            </a:r>
          </a:p>
          <a:p>
            <a:r>
              <a:rPr lang="es-PA" dirty="0" smtClean="0"/>
              <a:t>v1 = 1.002V, v2 = 0.998V</a:t>
            </a:r>
          </a:p>
          <a:p>
            <a:r>
              <a:rPr lang="es-PA" dirty="0"/>
              <a:t>v</a:t>
            </a:r>
            <a:r>
              <a:rPr lang="es-PA" dirty="0" smtClean="0"/>
              <a:t>1 = -3.6V, v3 = -3.6V</a:t>
            </a:r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51" y="355958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51" y="109723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187" y="1751554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1451" y="239882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v1 = -2mV, vid = 2V, </a:t>
            </a:r>
            <a:r>
              <a:rPr lang="es-PA" dirty="0" err="1" smtClean="0"/>
              <a:t>vicm</a:t>
            </a:r>
            <a:r>
              <a:rPr lang="es-PA" dirty="0" smtClean="0"/>
              <a:t> = -1mV</a:t>
            </a:r>
          </a:p>
          <a:p>
            <a:r>
              <a:rPr lang="es-PA" dirty="0" smtClean="0"/>
              <a:t>v1 = +5.01V</a:t>
            </a:r>
            <a:r>
              <a:rPr lang="es-PA" dirty="0"/>
              <a:t>, </a:t>
            </a:r>
            <a:r>
              <a:rPr lang="es-PA" dirty="0" smtClean="0"/>
              <a:t>vid = −</a:t>
            </a:r>
            <a:r>
              <a:rPr lang="es-PA" dirty="0"/>
              <a:t>10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dirty="0" err="1" smtClean="0"/>
              <a:t>vIcm</a:t>
            </a:r>
            <a:r>
              <a:rPr lang="es-PA" dirty="0"/>
              <a:t> </a:t>
            </a:r>
            <a:r>
              <a:rPr lang="es-PA" dirty="0" smtClean="0"/>
              <a:t>=5.005V</a:t>
            </a:r>
          </a:p>
          <a:p>
            <a:r>
              <a:rPr lang="es-PA" i="1" dirty="0"/>
              <a:t>v</a:t>
            </a:r>
            <a:r>
              <a:rPr lang="es-PA" dirty="0" smtClean="0"/>
              <a:t>3 = −4V</a:t>
            </a:r>
            <a:r>
              <a:rPr lang="es-PA" dirty="0"/>
              <a:t>, </a:t>
            </a:r>
            <a:r>
              <a:rPr lang="es-PA" i="1" dirty="0" smtClean="0"/>
              <a:t>vid </a:t>
            </a:r>
            <a:r>
              <a:rPr lang="es-PA" dirty="0" smtClean="0"/>
              <a:t>= −</a:t>
            </a:r>
            <a:r>
              <a:rPr lang="es-PA" dirty="0"/>
              <a:t>4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</a:t>
            </a:r>
            <a:r>
              <a:rPr lang="es-PA" dirty="0" smtClean="0"/>
              <a:t>= 1V</a:t>
            </a:r>
            <a:endParaRPr lang="es-PA" dirty="0"/>
          </a:p>
          <a:p>
            <a:r>
              <a:rPr lang="es-PA" i="1" dirty="0"/>
              <a:t>v</a:t>
            </a:r>
            <a:r>
              <a:rPr lang="es-PA" dirty="0" smtClean="0"/>
              <a:t>2 =</a:t>
            </a:r>
            <a:r>
              <a:rPr lang="es-PA" dirty="0"/>
              <a:t>−</a:t>
            </a:r>
            <a:r>
              <a:rPr lang="es-PA" dirty="0" smtClean="0"/>
              <a:t>3.6036V</a:t>
            </a:r>
            <a:r>
              <a:rPr lang="es-PA" dirty="0"/>
              <a:t>, </a:t>
            </a:r>
            <a:r>
              <a:rPr lang="es-PA" i="1" dirty="0" err="1" smtClean="0"/>
              <a:t>vId</a:t>
            </a:r>
            <a:r>
              <a:rPr lang="es-PA" i="1" dirty="0"/>
              <a:t> </a:t>
            </a:r>
            <a:r>
              <a:rPr lang="es-PA" dirty="0" smtClean="0"/>
              <a:t>= −</a:t>
            </a:r>
            <a:r>
              <a:rPr lang="es-PA" dirty="0"/>
              <a:t>3.6 </a:t>
            </a:r>
            <a:r>
              <a:rPr lang="es-PA" dirty="0" err="1"/>
              <a:t>mV</a:t>
            </a:r>
            <a:r>
              <a:rPr lang="es-PA" dirty="0"/>
              <a:t>, </a:t>
            </a:r>
            <a:r>
              <a:rPr lang="es-PA" i="1" dirty="0" err="1" smtClean="0"/>
              <a:t>vIcm</a:t>
            </a:r>
            <a:r>
              <a:rPr lang="es-PA" i="1" dirty="0" smtClean="0"/>
              <a:t> = </a:t>
            </a:r>
            <a:r>
              <a:rPr lang="es-PA" dirty="0" smtClean="0"/>
              <a:t>−</a:t>
            </a:r>
            <a:r>
              <a:rPr lang="es-PA" dirty="0"/>
              <a:t>3.6 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7" y="1943231"/>
            <a:ext cx="2017313" cy="537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7" y="2701775"/>
            <a:ext cx="1935913" cy="5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67" y="3470269"/>
            <a:ext cx="2329897" cy="5295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7" y="4195193"/>
            <a:ext cx="2178855" cy="49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circuito de </a:t>
            </a:r>
            <a:r>
              <a:rPr lang="es-PA" dirty="0" err="1" smtClean="0"/>
              <a:t>op-amp</a:t>
            </a:r>
            <a:r>
              <a:rPr lang="es-PA" dirty="0" smtClean="0"/>
              <a:t> puede ser representado como</a:t>
            </a:r>
          </a:p>
          <a:p>
            <a:r>
              <a:rPr lang="es-PA" dirty="0" smtClean="0"/>
              <a:t>Exprese v3 en función de v1 y v2</a:t>
            </a:r>
          </a:p>
          <a:p>
            <a:r>
              <a:rPr lang="es-PA" dirty="0" smtClean="0"/>
              <a:t>Encuentre la ganancia de lazo abierto A</a:t>
            </a:r>
          </a:p>
          <a:p>
            <a:r>
              <a:rPr lang="es-PA" dirty="0" smtClean="0"/>
              <a:t>Al final reemplace</a:t>
            </a:r>
          </a:p>
          <a:p>
            <a:pPr lvl="1"/>
            <a:r>
              <a:rPr lang="es-PA" dirty="0" err="1" smtClean="0"/>
              <a:t>Gm</a:t>
            </a:r>
            <a:r>
              <a:rPr lang="es-PA" dirty="0" smtClean="0"/>
              <a:t> = 10mA/V</a:t>
            </a:r>
          </a:p>
          <a:p>
            <a:pPr lvl="1"/>
            <a:r>
              <a:rPr lang="es-PA" dirty="0" smtClean="0"/>
              <a:t>R = 10k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smtClean="0"/>
              <a:t>= 100</a:t>
            </a:r>
          </a:p>
          <a:p>
            <a:pPr lvl="1"/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481071"/>
            <a:ext cx="10792495" cy="5022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excusas</a:t>
            </a:r>
            <a:r>
              <a:rPr lang="en-US" dirty="0"/>
              <a:t> e </a:t>
            </a:r>
            <a:r>
              <a:rPr lang="en-US" dirty="0" err="1"/>
              <a:t>inconvenientes</a:t>
            </a:r>
            <a:endParaRPr lang="en-US" dirty="0"/>
          </a:p>
          <a:p>
            <a:pPr lvl="1"/>
            <a:r>
              <a:rPr lang="en-US" dirty="0" err="1"/>
              <a:t>acepto</a:t>
            </a:r>
            <a:r>
              <a:rPr lang="en-US" dirty="0"/>
              <a:t> </a:t>
            </a:r>
            <a:r>
              <a:rPr lang="en-US" dirty="0" err="1"/>
              <a:t>soluciones</a:t>
            </a:r>
            <a:endParaRPr lang="en-US" dirty="0"/>
          </a:p>
          <a:p>
            <a:r>
              <a:rPr lang="en-US" dirty="0" smtClean="0"/>
              <a:t>Si no </a:t>
            </a:r>
            <a:r>
              <a:rPr lang="en-US" dirty="0" err="1" smtClean="0"/>
              <a:t>consigue</a:t>
            </a:r>
            <a:r>
              <a:rPr lang="en-US" dirty="0" smtClean="0"/>
              <a:t> resolver un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ayudense</a:t>
            </a:r>
            <a:r>
              <a:rPr lang="en-US" dirty="0" smtClean="0"/>
              <a:t> entre </a:t>
            </a:r>
            <a:r>
              <a:rPr lang="en-US" dirty="0" err="1" smtClean="0"/>
              <a:t>uds</a:t>
            </a:r>
            <a:r>
              <a:rPr lang="en-US" dirty="0" smtClean="0"/>
              <a:t> o me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consultar</a:t>
            </a:r>
            <a:r>
              <a:rPr lang="en-US" dirty="0" smtClean="0"/>
              <a:t> para </a:t>
            </a:r>
            <a:r>
              <a:rPr lang="en-US" dirty="0" err="1" smtClean="0"/>
              <a:t>guía</a:t>
            </a:r>
            <a:r>
              <a:rPr lang="en-US" dirty="0" smtClean="0"/>
              <a:t> no para </a:t>
            </a:r>
            <a:r>
              <a:rPr lang="en-US" dirty="0" err="1" smtClean="0"/>
              <a:t>resolverle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/>
              <a:t>laboramos</a:t>
            </a:r>
            <a:endParaRPr lang="en-US" dirty="0"/>
          </a:p>
          <a:p>
            <a:pPr lvl="1"/>
            <a:r>
              <a:rPr lang="en-US" dirty="0"/>
              <a:t>Si se le </a:t>
            </a:r>
            <a:r>
              <a:rPr lang="en-US" dirty="0" err="1"/>
              <a:t>dificulta</a:t>
            </a:r>
            <a:r>
              <a:rPr lang="en-US" dirty="0"/>
              <a:t> la material </a:t>
            </a:r>
            <a:r>
              <a:rPr lang="en-US" dirty="0" err="1"/>
              <a:t>retírela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gastos</a:t>
            </a:r>
            <a:endParaRPr lang="en-US" dirty="0"/>
          </a:p>
          <a:p>
            <a:pPr lvl="1"/>
            <a:r>
              <a:rPr lang="en-US" dirty="0"/>
              <a:t>Si la material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retírela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derecho a “Sin Nota”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lo </a:t>
            </a:r>
            <a:r>
              <a:rPr lang="en-US" dirty="0" err="1" smtClean="0"/>
              <a:t>solicita</a:t>
            </a:r>
            <a:endParaRPr lang="en-US" dirty="0" smtClean="0"/>
          </a:p>
          <a:p>
            <a:r>
              <a:rPr lang="en-US" dirty="0"/>
              <a:t>Si no </a:t>
            </a:r>
            <a:r>
              <a:rPr lang="en-US" dirty="0" err="1"/>
              <a:t>cumple</a:t>
            </a:r>
            <a:r>
              <a:rPr lang="en-US" dirty="0"/>
              <a:t> con nota de </a:t>
            </a:r>
            <a:r>
              <a:rPr lang="en-US" dirty="0" err="1"/>
              <a:t>pase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SN</a:t>
            </a:r>
          </a:p>
          <a:p>
            <a:r>
              <a:rPr lang="en-US" dirty="0"/>
              <a:t>Si no </a:t>
            </a:r>
            <a:r>
              <a:rPr lang="en-US" dirty="0" err="1"/>
              <a:t>entrega</a:t>
            </a:r>
            <a:r>
              <a:rPr lang="en-US" dirty="0"/>
              <a:t> Proyecto final,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impuesto</a:t>
            </a:r>
            <a:r>
              <a:rPr lang="en-US" dirty="0"/>
              <a:t> un </a:t>
            </a:r>
            <a:r>
              <a:rPr lang="en-US" dirty="0" smtClean="0"/>
              <a:t>SN</a:t>
            </a:r>
          </a:p>
          <a:p>
            <a:r>
              <a:rPr lang="en-US" dirty="0" smtClean="0"/>
              <a:t>No presto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, no soy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tienda</a:t>
            </a:r>
            <a:endParaRPr lang="en-US" dirty="0" smtClean="0"/>
          </a:p>
          <a:p>
            <a:r>
              <a:rPr lang="en-US" dirty="0" smtClean="0"/>
              <a:t>Deben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laboratorios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día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 </a:t>
            </a:r>
            <a:r>
              <a:rPr lang="es-PA" dirty="0" err="1" smtClean="0">
                <a:sym typeface="Symbol" panose="05050102010706020507" pitchFamily="18" charset="2"/>
              </a:rPr>
              <a:t>vd</a:t>
            </a:r>
            <a:endParaRPr lang="es-PA" dirty="0" smtClean="0"/>
          </a:p>
          <a:p>
            <a:r>
              <a:rPr lang="es-PA" dirty="0" smtClean="0"/>
              <a:t>Id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/R + </a:t>
            </a:r>
            <a:r>
              <a:rPr lang="es-PA" dirty="0" err="1" smtClean="0"/>
              <a:t>Gm</a:t>
            </a:r>
            <a:r>
              <a:rPr lang="es-PA" dirty="0" smtClean="0"/>
              <a:t> v1 = </a:t>
            </a:r>
            <a:r>
              <a:rPr lang="es-PA" dirty="0" err="1" smtClean="0"/>
              <a:t>Gm</a:t>
            </a:r>
            <a:r>
              <a:rPr lang="es-PA" dirty="0" smtClean="0"/>
              <a:t> v2</a:t>
            </a:r>
          </a:p>
          <a:p>
            <a:r>
              <a:rPr lang="es-PA" dirty="0" err="1" smtClean="0"/>
              <a:t>vd</a:t>
            </a:r>
            <a:r>
              <a:rPr lang="es-PA" dirty="0" smtClean="0"/>
              <a:t> = </a:t>
            </a:r>
            <a:r>
              <a:rPr lang="es-PA" dirty="0" err="1" smtClean="0"/>
              <a:t>GmR</a:t>
            </a:r>
            <a:r>
              <a:rPr lang="es-PA" dirty="0" smtClean="0"/>
              <a:t>(v2 – v1)</a:t>
            </a:r>
          </a:p>
          <a:p>
            <a:r>
              <a:rPr lang="es-PA" dirty="0" smtClean="0"/>
              <a:t>v3 = </a:t>
            </a:r>
            <a:r>
              <a:rPr lang="es-PA" dirty="0" smtClean="0">
                <a:sym typeface="Symbol" panose="05050102010706020507" pitchFamily="18" charset="2"/>
              </a:rPr>
              <a:t></a:t>
            </a:r>
            <a:r>
              <a:rPr lang="es-PA" dirty="0" err="1"/>
              <a:t>GmR</a:t>
            </a:r>
            <a:r>
              <a:rPr lang="es-PA" dirty="0"/>
              <a:t>(v2 – v1</a:t>
            </a:r>
            <a:r>
              <a:rPr lang="es-PA" dirty="0" smtClean="0"/>
              <a:t>)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152983"/>
            <a:ext cx="48672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La ganancia del </a:t>
            </a:r>
            <a:r>
              <a:rPr lang="es-PA" dirty="0" err="1" smtClean="0"/>
              <a:t>op-amp</a:t>
            </a:r>
            <a:r>
              <a:rPr lang="es-PA" dirty="0" smtClean="0"/>
              <a:t> ideal inversor de lazo cerrado es –R2/R1</a:t>
            </a:r>
          </a:p>
          <a:p>
            <a:r>
              <a:rPr lang="es-PA" dirty="0" smtClean="0"/>
              <a:t>Pero los efectos de la ganancia de lazo abierto se muestran a continuación</a:t>
            </a:r>
          </a:p>
          <a:p>
            <a:r>
              <a:rPr lang="es-PA" dirty="0" smtClean="0"/>
              <a:t>Del siguiente operacional se tiene la salida abierta</a:t>
            </a:r>
          </a:p>
          <a:p>
            <a:pPr lvl="1"/>
            <a:r>
              <a:rPr lang="es-PA" dirty="0" smtClean="0"/>
              <a:t>Podemos calcular el voltaje en el punto v1</a:t>
            </a:r>
          </a:p>
          <a:p>
            <a:pPr lvl="2"/>
            <a:r>
              <a:rPr lang="es-PA" dirty="0" smtClean="0"/>
              <a:t>A(v2 – v1) = </a:t>
            </a:r>
            <a:r>
              <a:rPr lang="es-PA" dirty="0" err="1" smtClean="0"/>
              <a:t>vo</a:t>
            </a:r>
            <a:endParaRPr lang="es-PA" dirty="0" smtClean="0"/>
          </a:p>
          <a:p>
            <a:pPr lvl="2"/>
            <a:r>
              <a:rPr lang="es-PA" dirty="0" smtClean="0"/>
              <a:t>v1 = -</a:t>
            </a:r>
            <a:r>
              <a:rPr lang="es-PA" dirty="0" err="1" smtClean="0"/>
              <a:t>vo</a:t>
            </a:r>
            <a:r>
              <a:rPr lang="es-PA" dirty="0" smtClean="0"/>
              <a:t>/A</a:t>
            </a:r>
          </a:p>
          <a:p>
            <a:pPr lvl="1"/>
            <a:r>
              <a:rPr lang="es-PA" dirty="0" smtClean="0"/>
              <a:t>Calculamos con leyes de </a:t>
            </a:r>
            <a:r>
              <a:rPr lang="es-PA" dirty="0" err="1" smtClean="0"/>
              <a:t>kirchoff</a:t>
            </a:r>
            <a:r>
              <a:rPr lang="es-PA" dirty="0" smtClean="0"/>
              <a:t>  los datos restantes</a:t>
            </a:r>
          </a:p>
          <a:p>
            <a:r>
              <a:rPr lang="es-PA" dirty="0" smtClean="0"/>
              <a:t>Notar si A tiende a </a:t>
            </a:r>
            <a:r>
              <a:rPr lang="es-PA" dirty="0" err="1" smtClean="0"/>
              <a:t>inf</a:t>
            </a:r>
            <a:r>
              <a:rPr lang="es-PA" dirty="0" smtClean="0"/>
              <a:t>.</a:t>
            </a:r>
          </a:p>
          <a:p>
            <a:pPr lvl="1"/>
            <a:r>
              <a:rPr lang="es-PA" dirty="0" smtClean="0"/>
              <a:t>-R2/R1</a:t>
            </a:r>
          </a:p>
          <a:p>
            <a:r>
              <a:rPr lang="es-PA" dirty="0" smtClean="0"/>
              <a:t>Concluimos a lazo cerrado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74" y="2265219"/>
            <a:ext cx="4237590" cy="2701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52" y="4132876"/>
            <a:ext cx="3493167" cy="957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351" y="5110919"/>
            <a:ext cx="3004424" cy="1621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4" y="5483800"/>
            <a:ext cx="3274844" cy="9572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519" y="5524818"/>
            <a:ext cx="1571834" cy="8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la configuración inversora con R1 = 1k y R2 = 100k.  La ganancia ideal es </a:t>
            </a:r>
            <a:r>
              <a:rPr lang="es-PA" dirty="0" err="1" smtClean="0"/>
              <a:t>Av</a:t>
            </a:r>
            <a:r>
              <a:rPr lang="es-PA" dirty="0" smtClean="0"/>
              <a:t> = -100</a:t>
            </a:r>
          </a:p>
          <a:p>
            <a:r>
              <a:rPr lang="es-PA" dirty="0" smtClean="0"/>
              <a:t>Parte 1</a:t>
            </a:r>
          </a:p>
          <a:p>
            <a:pPr lvl="1"/>
            <a:r>
              <a:rPr lang="es-PA" dirty="0" smtClean="0"/>
              <a:t>Encuentre las ganancias a lazo cerrado de A = 10^3, 10^4, 10^5</a:t>
            </a:r>
          </a:p>
          <a:p>
            <a:pPr lvl="1"/>
            <a:r>
              <a:rPr lang="es-PA" dirty="0" smtClean="0"/>
              <a:t>En cada caso determine el porcentaje de error </a:t>
            </a:r>
            <a:r>
              <a:rPr lang="es-PA" dirty="0" err="1" smtClean="0"/>
              <a:t>Gideal</a:t>
            </a:r>
            <a:r>
              <a:rPr lang="es-PA" dirty="0" smtClean="0"/>
              <a:t> vs </a:t>
            </a:r>
            <a:r>
              <a:rPr lang="es-PA" dirty="0" err="1" smtClean="0"/>
              <a:t>Greal</a:t>
            </a:r>
            <a:endParaRPr lang="es-PA" dirty="0" smtClean="0"/>
          </a:p>
          <a:p>
            <a:pPr lvl="1"/>
            <a:r>
              <a:rPr lang="es-PA" dirty="0" smtClean="0"/>
              <a:t>Determine el voltaje v1 cuando vi = 0.1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Parte 2</a:t>
            </a:r>
          </a:p>
          <a:p>
            <a:pPr lvl="1"/>
            <a:r>
              <a:rPr lang="es-PA" dirty="0" smtClean="0"/>
              <a:t>Si la ganancia a lazo abierto cambia de 100 000 a 50 000, cual  es el porcentaje de cambio en la magnitud de lazo cerrado de </a:t>
            </a:r>
            <a:r>
              <a:rPr lang="es-PA" dirty="0" err="1" smtClean="0"/>
              <a:t>Av</a:t>
            </a:r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823" y="2774570"/>
            <a:ext cx="2831757" cy="9314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23" y="3857556"/>
            <a:ext cx="2860431" cy="581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23" y="1685554"/>
            <a:ext cx="3274844" cy="9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</a:t>
            </a:r>
          </a:p>
          <a:p>
            <a:endParaRPr lang="es-PA" dirty="0"/>
          </a:p>
          <a:p>
            <a:r>
              <a:rPr lang="es-PA" dirty="0" smtClean="0"/>
              <a:t>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2</a:t>
            </a:r>
          </a:p>
          <a:p>
            <a:r>
              <a:rPr lang="es-PA" dirty="0" smtClean="0"/>
              <a:t>G = -99.899 @ 100 000</a:t>
            </a:r>
          </a:p>
          <a:p>
            <a:r>
              <a:rPr lang="es-PA" dirty="0" smtClean="0"/>
              <a:t>G = -99.798 @ 50 000</a:t>
            </a:r>
          </a:p>
          <a:p>
            <a:r>
              <a:rPr lang="es-PA" dirty="0" smtClean="0"/>
              <a:t>Se redujo a 0.1V @ -0.1%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53248"/>
            <a:ext cx="6143584" cy="22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Resistencias de Entrada y Salida</a:t>
            </a:r>
          </a:p>
          <a:p>
            <a:endParaRPr lang="es-PA" dirty="0"/>
          </a:p>
          <a:p>
            <a:r>
              <a:rPr lang="es-PA" dirty="0" smtClean="0"/>
              <a:t>Para el amplificador ideal la resistencia de entrada es</a:t>
            </a:r>
          </a:p>
          <a:p>
            <a:r>
              <a:rPr lang="es-PA" dirty="0" smtClean="0"/>
              <a:t>Para que esto ocurre Rin debe ser mayor que R1</a:t>
            </a:r>
          </a:p>
          <a:p>
            <a:r>
              <a:rPr lang="es-PA" dirty="0" smtClean="0"/>
              <a:t>Pero si -R2/R1 es de alta ganancia, R1 debe ser menor</a:t>
            </a:r>
          </a:p>
          <a:p>
            <a:r>
              <a:rPr lang="es-PA" dirty="0" smtClean="0"/>
              <a:t>No podemos seleccionar R1 en </a:t>
            </a:r>
            <a:r>
              <a:rPr lang="es-PA" dirty="0" err="1" smtClean="0"/>
              <a:t>Megaohms</a:t>
            </a:r>
            <a:r>
              <a:rPr lang="es-PA" dirty="0" smtClean="0"/>
              <a:t> pues R2 sería impráctico de conseguir</a:t>
            </a:r>
          </a:p>
          <a:p>
            <a:endParaRPr lang="es-PA" dirty="0"/>
          </a:p>
          <a:p>
            <a:r>
              <a:rPr lang="es-PA" dirty="0" smtClean="0"/>
              <a:t>La solución a este problema se ve mejor en un ejemplo:</a:t>
            </a:r>
          </a:p>
          <a:p>
            <a:pPr lvl="1"/>
            <a:r>
              <a:rPr lang="es-PA" dirty="0" smtClean="0"/>
              <a:t>Diseñe un circuito de </a:t>
            </a:r>
            <a:r>
              <a:rPr lang="es-PA" dirty="0" err="1" smtClean="0"/>
              <a:t>op-amp</a:t>
            </a:r>
            <a:r>
              <a:rPr lang="es-PA" dirty="0" smtClean="0"/>
              <a:t> inversor con ganancia 100 y resistencia de entrada de 1Mohm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93" y="2020706"/>
            <a:ext cx="2077316" cy="7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Podemos conseguir el voltaje y la corriente (1) y (2)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corriente en (4)</a:t>
            </a:r>
          </a:p>
          <a:p>
            <a:endParaRPr lang="es-PA" dirty="0"/>
          </a:p>
          <a:p>
            <a:r>
              <a:rPr lang="es-PA" dirty="0" smtClean="0"/>
              <a:t>El voltaje en (5) en el nodo x </a:t>
            </a:r>
          </a:p>
          <a:p>
            <a:endParaRPr lang="es-PA" dirty="0"/>
          </a:p>
          <a:p>
            <a:r>
              <a:rPr lang="es-PA" dirty="0" smtClean="0"/>
              <a:t>Tenemos entonces en (6) i3</a:t>
            </a:r>
          </a:p>
          <a:p>
            <a:endParaRPr lang="es-PA" dirty="0"/>
          </a:p>
          <a:p>
            <a:r>
              <a:rPr lang="es-PA" dirty="0" smtClean="0"/>
              <a:t>Por </a:t>
            </a:r>
            <a:r>
              <a:rPr lang="es-PA" dirty="0" err="1" smtClean="0"/>
              <a:t>kirchoff</a:t>
            </a:r>
            <a:r>
              <a:rPr lang="es-PA" dirty="0" smtClean="0"/>
              <a:t> (7)</a:t>
            </a:r>
          </a:p>
          <a:p>
            <a:endParaRPr lang="es-PA" dirty="0"/>
          </a:p>
          <a:p>
            <a:r>
              <a:rPr lang="es-PA" dirty="0" smtClean="0"/>
              <a:t>Y simplificando tenemos 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46" y="24448"/>
            <a:ext cx="4680065" cy="31588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3" y="1668882"/>
            <a:ext cx="2231664" cy="7846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077" y="1695567"/>
            <a:ext cx="2419350" cy="685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563" y="2505436"/>
            <a:ext cx="1636431" cy="8182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96" y="3424642"/>
            <a:ext cx="3105150" cy="762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296" y="4264125"/>
            <a:ext cx="2410680" cy="69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232" y="5028346"/>
            <a:ext cx="2892404" cy="7448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9476" y="5814412"/>
            <a:ext cx="2857500" cy="952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8492" y="5812376"/>
            <a:ext cx="3556627" cy="9545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457" y="4550120"/>
            <a:ext cx="4071252" cy="12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Empezamos a diseñar</a:t>
            </a:r>
          </a:p>
          <a:p>
            <a:pPr lvl="1"/>
            <a:r>
              <a:rPr lang="es-PA" dirty="0" smtClean="0"/>
              <a:t>G = -100, R1 = 1M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pPr lvl="1"/>
            <a:r>
              <a:rPr lang="es-PA" dirty="0" smtClean="0">
                <a:sym typeface="Symbol" panose="05050102010706020507" pitchFamily="18" charset="2"/>
              </a:rPr>
              <a:t>Con arriba de 1M puede que sea difícil, nuestra limitante es 1M</a:t>
            </a:r>
          </a:p>
          <a:p>
            <a:r>
              <a:rPr lang="es-PA" dirty="0" smtClean="0">
                <a:sym typeface="Symbol" panose="05050102010706020507" pitchFamily="18" charset="2"/>
              </a:rPr>
              <a:t>Asumamos R2 = 1M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Sigamos asumiendo R4 = 1M</a:t>
            </a:r>
            <a:r>
              <a:rPr lang="es-PA" dirty="0">
                <a:sym typeface="Symbol" panose="05050102010706020507" pitchFamily="18" charset="2"/>
              </a:rPr>
              <a:t> </a:t>
            </a:r>
            <a:r>
              <a:rPr lang="es-PA" dirty="0" smtClean="0">
                <a:sym typeface="Symbol" panose="05050102010706020507" pitchFamily="18" charset="2"/>
              </a:rPr>
              <a:t></a:t>
            </a:r>
          </a:p>
          <a:p>
            <a:r>
              <a:rPr lang="es-PA" dirty="0" smtClean="0">
                <a:sym typeface="Symbol" panose="05050102010706020507" pitchFamily="18" charset="2"/>
              </a:rPr>
              <a:t>Tenemos entonces R3 = 10.2k, que es casi comercial a 10k</a:t>
            </a:r>
            <a:endParaRPr lang="es-PA" dirty="0">
              <a:sym typeface="Symbol" panose="05050102010706020507" pitchFamily="18" charset="2"/>
            </a:endParaRPr>
          </a:p>
          <a:p>
            <a:endParaRPr lang="es-PA" dirty="0" smtClean="0"/>
          </a:p>
          <a:p>
            <a:r>
              <a:rPr lang="es-PA" dirty="0" smtClean="0"/>
              <a:t>En conclusión podemos tener alta ganancia sin tener…</a:t>
            </a:r>
          </a:p>
          <a:p>
            <a:r>
              <a:rPr lang="es-PA" dirty="0" smtClean="0"/>
              <a:t>… altos valores de resistencia de </a:t>
            </a:r>
            <a:r>
              <a:rPr lang="es-PA" dirty="0" err="1" smtClean="0"/>
              <a:t>feedback</a:t>
            </a:r>
            <a:endParaRPr lang="es-PA" dirty="0" smtClean="0"/>
          </a:p>
          <a:p>
            <a:r>
              <a:rPr lang="es-PA" dirty="0" smtClean="0"/>
              <a:t>R2 y R3 están en paralelo (</a:t>
            </a:r>
            <a:r>
              <a:rPr lang="es-PA" dirty="0" err="1" smtClean="0"/>
              <a:t>vin</a:t>
            </a:r>
            <a:r>
              <a:rPr lang="es-PA" dirty="0" smtClean="0"/>
              <a:t> = 0)</a:t>
            </a:r>
          </a:p>
          <a:p>
            <a:r>
              <a:rPr lang="es-PA" dirty="0" smtClean="0"/>
              <a:t>i3 e i4 están en un factor de k y k + 1</a:t>
            </a:r>
          </a:p>
          <a:p>
            <a:endParaRPr lang="es-PA" dirty="0" smtClean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20" y="5582662"/>
            <a:ext cx="4071252" cy="122305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56" y="145312"/>
            <a:ext cx="3591316" cy="269348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56" y="3104645"/>
            <a:ext cx="3591316" cy="242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operacional</a:t>
            </a:r>
          </a:p>
          <a:p>
            <a:r>
              <a:rPr lang="es-PA" dirty="0" smtClean="0"/>
              <a:t>G = -10, Rin = 100k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el siguiente circuito determine los valores de </a:t>
            </a:r>
            <a:r>
              <a:rPr lang="it-IT" i="1" dirty="0"/>
              <a:t>v</a:t>
            </a:r>
            <a:r>
              <a:rPr lang="it-IT" dirty="0"/>
              <a:t>1, </a:t>
            </a:r>
            <a:r>
              <a:rPr lang="it-IT" i="1" dirty="0"/>
              <a:t>i</a:t>
            </a:r>
            <a:r>
              <a:rPr lang="it-IT" dirty="0"/>
              <a:t>1, </a:t>
            </a:r>
            <a:r>
              <a:rPr lang="it-IT" i="1" dirty="0" smtClean="0"/>
              <a:t>i</a:t>
            </a:r>
            <a:r>
              <a:rPr lang="it-IT" dirty="0" smtClean="0"/>
              <a:t>2,</a:t>
            </a:r>
            <a:r>
              <a:rPr lang="it-IT" i="1" dirty="0" smtClean="0"/>
              <a:t>vo</a:t>
            </a:r>
            <a:r>
              <a:rPr lang="it-IT" dirty="0" smtClean="0"/>
              <a:t>, </a:t>
            </a:r>
            <a:r>
              <a:rPr lang="it-IT" i="1" dirty="0"/>
              <a:t>iL</a:t>
            </a:r>
            <a:r>
              <a:rPr lang="it-IT" dirty="0"/>
              <a:t>, </a:t>
            </a:r>
            <a:r>
              <a:rPr lang="it-IT" dirty="0" smtClean="0"/>
              <a:t>e </a:t>
            </a:r>
            <a:r>
              <a:rPr lang="it-IT" i="1" dirty="0" smtClean="0"/>
              <a:t>io</a:t>
            </a:r>
          </a:p>
          <a:p>
            <a:r>
              <a:rPr lang="it-IT" dirty="0" smtClean="0"/>
              <a:t>También determine las ganancias de voltaje, corriente (il/i1) y potencia (p0/p1)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01" y="1671456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82" y="4403581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</a:t>
            </a:r>
          </a:p>
          <a:p>
            <a:r>
              <a:rPr lang="es-PA" dirty="0" smtClean="0"/>
              <a:t>R1 = 100M</a:t>
            </a:r>
          </a:p>
          <a:p>
            <a:r>
              <a:rPr lang="es-PA" dirty="0" smtClean="0"/>
              <a:t>R2  = 1M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it-IT" dirty="0"/>
              <a:t>0 V; 1 mA; 1 mA; −10 V; −10 mA; −11 mA; </a:t>
            </a:r>
          </a:p>
          <a:p>
            <a:r>
              <a:rPr lang="it-IT" dirty="0"/>
              <a:t>−10 V/V (20 dB), −10 A/A (20 dB); </a:t>
            </a:r>
            <a:r>
              <a:rPr lang="es-PA" dirty="0"/>
              <a:t>100 W/W (20 dB)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91" y="1642595"/>
            <a:ext cx="2500446" cy="13715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91" y="3540696"/>
            <a:ext cx="3847027" cy="2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r>
              <a:rPr lang="es-PA" dirty="0" smtClean="0"/>
              <a:t>Se le dice así porque es una ponderación de los voltajes de entrada</a:t>
            </a:r>
          </a:p>
          <a:p>
            <a:r>
              <a:rPr lang="es-PA" dirty="0" smtClean="0"/>
              <a:t>La suma total de corrientes es la de salida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56" y="2870680"/>
            <a:ext cx="4472349" cy="2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0918"/>
            <a:ext cx="9545291" cy="4857481"/>
          </a:xfrm>
        </p:spPr>
        <p:txBody>
          <a:bodyPr>
            <a:normAutofit lnSpcReduction="10000"/>
          </a:bodyPr>
          <a:lstStyle/>
          <a:p>
            <a:r>
              <a:rPr lang="es-PA" b="1" dirty="0" smtClean="0"/>
              <a:t>Presentar el temario de la Universidad</a:t>
            </a:r>
          </a:p>
          <a:p>
            <a:pPr lvl="1"/>
            <a:r>
              <a:rPr lang="es-PA" b="1" dirty="0" smtClean="0"/>
              <a:t>Preguntas</a:t>
            </a:r>
          </a:p>
          <a:p>
            <a:pPr lvl="1"/>
            <a:r>
              <a:rPr lang="es-PA" b="1" dirty="0" smtClean="0"/>
              <a:t>Cambios</a:t>
            </a:r>
          </a:p>
          <a:p>
            <a:pPr lvl="1"/>
            <a:endParaRPr lang="es-PA" b="1" dirty="0"/>
          </a:p>
          <a:p>
            <a:r>
              <a:rPr lang="es-PA" b="1" dirty="0" smtClean="0"/>
              <a:t>Libros de Referencia</a:t>
            </a:r>
          </a:p>
          <a:p>
            <a:pPr lvl="1"/>
            <a:r>
              <a:rPr lang="es-PA" b="1" dirty="0" smtClean="0"/>
              <a:t>Teoría: </a:t>
            </a:r>
            <a:r>
              <a:rPr lang="en-US" b="1" dirty="0"/>
              <a:t>Paul Horowitz, Winfield Hill - The Art of Electronics-Cambridge University Press</a:t>
            </a:r>
            <a:endParaRPr lang="es-PA" b="1" dirty="0" smtClean="0"/>
          </a:p>
          <a:p>
            <a:pPr lvl="1"/>
            <a:r>
              <a:rPr lang="es-PA" b="1" dirty="0" smtClean="0"/>
              <a:t>Práctica:  </a:t>
            </a:r>
            <a:r>
              <a:rPr lang="es-PA" b="1" dirty="0" err="1" smtClean="0"/>
              <a:t>Hanshaw</a:t>
            </a:r>
            <a:r>
              <a:rPr lang="es-PA" b="1" dirty="0" smtClean="0"/>
              <a:t>, Tim; Real </a:t>
            </a:r>
            <a:r>
              <a:rPr lang="es-PA" b="1" dirty="0" err="1" smtClean="0"/>
              <a:t>Analog</a:t>
            </a:r>
            <a:r>
              <a:rPr lang="es-PA" b="1" dirty="0" smtClean="0"/>
              <a:t>, </a:t>
            </a:r>
            <a:r>
              <a:rPr lang="es-PA" b="1" dirty="0" err="1" smtClean="0"/>
              <a:t>An</a:t>
            </a:r>
            <a:r>
              <a:rPr lang="es-PA" b="1" dirty="0" smtClean="0"/>
              <a:t> </a:t>
            </a:r>
            <a:r>
              <a:rPr lang="es-PA" b="1" dirty="0" err="1" smtClean="0"/>
              <a:t>Introduction</a:t>
            </a:r>
            <a:r>
              <a:rPr lang="es-PA" b="1" dirty="0" smtClean="0"/>
              <a:t> to </a:t>
            </a:r>
            <a:r>
              <a:rPr lang="es-PA" b="1" dirty="0" err="1" smtClean="0"/>
              <a:t>Electrical</a:t>
            </a:r>
            <a:r>
              <a:rPr lang="es-PA" b="1" dirty="0" smtClean="0"/>
              <a:t> </a:t>
            </a:r>
            <a:r>
              <a:rPr lang="es-PA" b="1" dirty="0" err="1" smtClean="0"/>
              <a:t>Circuits</a:t>
            </a:r>
            <a:endParaRPr lang="es-PA" b="1" dirty="0" smtClean="0"/>
          </a:p>
          <a:p>
            <a:pPr lvl="1"/>
            <a:endParaRPr lang="es-PA" b="1" dirty="0" smtClean="0"/>
          </a:p>
          <a:p>
            <a:pPr lvl="1"/>
            <a:r>
              <a:rPr lang="es-PA" b="1" dirty="0" smtClean="0"/>
              <a:t>Extras</a:t>
            </a:r>
          </a:p>
          <a:p>
            <a:pPr lvl="2"/>
            <a:r>
              <a:rPr lang="en-US" dirty="0" smtClean="0"/>
              <a:t>Franco, Sergio; Design </a:t>
            </a:r>
            <a:r>
              <a:rPr lang="en-US" dirty="0"/>
              <a:t>with operational amplifiers and analog integrated circuits. Second Edition. McGraw-Hill </a:t>
            </a:r>
            <a:r>
              <a:rPr lang="en-US" dirty="0" smtClean="0"/>
              <a:t>International</a:t>
            </a:r>
          </a:p>
          <a:p>
            <a:pPr lvl="2"/>
            <a:r>
              <a:rPr lang="es-PA" dirty="0"/>
              <a:t>López Rodríguez, </a:t>
            </a:r>
            <a:r>
              <a:rPr lang="es-PA" dirty="0" smtClean="0"/>
              <a:t>Victoriano; Teoría </a:t>
            </a:r>
            <a:r>
              <a:rPr lang="es-PA" dirty="0"/>
              <a:t>de circuitos y electrónica. </a:t>
            </a:r>
            <a:endParaRPr lang="es-PA" b="1" dirty="0" smtClean="0"/>
          </a:p>
        </p:txBody>
      </p:sp>
    </p:spTree>
    <p:extLst>
      <p:ext uri="{BB962C8B-B14F-4D97-AF65-F5344CB8AC3E}">
        <p14:creationId xmlns:p14="http://schemas.microsoft.com/office/powerpoint/2010/main" val="2820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Amplificador Sumador Ponderado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Cuando </a:t>
            </a:r>
            <a:r>
              <a:rPr lang="es-PA" dirty="0" err="1" smtClean="0"/>
              <a:t>queremo</a:t>
            </a:r>
            <a:r>
              <a:rPr lang="es-PA" dirty="0" smtClean="0"/>
              <a:t> sumar con signos opuestos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36" y="87721"/>
            <a:ext cx="4538964" cy="26145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9" y="1790309"/>
            <a:ext cx="3778224" cy="911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69" y="2783920"/>
            <a:ext cx="2665018" cy="7431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38" y="4589215"/>
            <a:ext cx="5362575" cy="80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9" y="4116632"/>
            <a:ext cx="5623975" cy="23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Diseñar un sumador ponderado donde: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-(v1 + 5 v2). </a:t>
            </a:r>
          </a:p>
          <a:p>
            <a:r>
              <a:rPr lang="es-PA" dirty="0" smtClean="0"/>
              <a:t>Escoger Rf para que el máximo voltaje de salida sea 10V</a:t>
            </a:r>
          </a:p>
          <a:p>
            <a:r>
              <a:rPr lang="es-PA" dirty="0" smtClean="0"/>
              <a:t>Y la corriente no exceda 1mA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Diseñe un sumador ponderado con </a:t>
            </a:r>
          </a:p>
          <a:p>
            <a:r>
              <a:rPr lang="es-PA" dirty="0" err="1" smtClean="0"/>
              <a:t>vo</a:t>
            </a:r>
            <a:r>
              <a:rPr lang="es-PA" dirty="0" smtClean="0"/>
              <a:t> = 2v1 + v2 – 4v3 y las mismas restricciones superiores</a:t>
            </a:r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86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Respuestas [Tiene más de 1 posibilidad]</a:t>
            </a:r>
          </a:p>
          <a:p>
            <a:r>
              <a:rPr lang="es-PA" i="1" dirty="0" smtClean="0"/>
              <a:t>R</a:t>
            </a:r>
            <a:r>
              <a:rPr lang="es-PA" dirty="0" smtClean="0"/>
              <a:t>1 = 10k, </a:t>
            </a:r>
            <a:r>
              <a:rPr lang="es-PA" i="1" dirty="0" smtClean="0"/>
              <a:t>R</a:t>
            </a:r>
            <a:r>
              <a:rPr lang="es-PA" dirty="0" smtClean="0"/>
              <a:t>2</a:t>
            </a:r>
            <a:r>
              <a:rPr lang="es-PA" dirty="0"/>
              <a:t> </a:t>
            </a:r>
            <a:r>
              <a:rPr lang="es-PA" dirty="0" smtClean="0"/>
              <a:t>= </a:t>
            </a:r>
            <a:r>
              <a:rPr lang="es-PA" dirty="0"/>
              <a:t>2 k, </a:t>
            </a:r>
            <a:r>
              <a:rPr lang="es-PA" dirty="0" smtClean="0"/>
              <a:t>y </a:t>
            </a:r>
            <a:r>
              <a:rPr lang="es-PA" i="1" dirty="0" smtClean="0"/>
              <a:t>Rf</a:t>
            </a:r>
            <a:r>
              <a:rPr lang="es-PA" i="1" dirty="0"/>
              <a:t> </a:t>
            </a:r>
            <a:r>
              <a:rPr lang="es-PA" dirty="0" smtClean="0"/>
              <a:t>= </a:t>
            </a:r>
            <a:r>
              <a:rPr lang="es-PA" dirty="0"/>
              <a:t>10 </a:t>
            </a:r>
            <a:r>
              <a:rPr lang="es-PA" dirty="0" smtClean="0"/>
              <a:t>k</a:t>
            </a:r>
          </a:p>
          <a:p>
            <a:endParaRPr lang="es-PA" dirty="0"/>
          </a:p>
          <a:p>
            <a:r>
              <a:rPr lang="es-PA" i="1" dirty="0" smtClean="0"/>
              <a:t>R</a:t>
            </a:r>
            <a:r>
              <a:rPr lang="es-PA" dirty="0" smtClean="0"/>
              <a:t>1= </a:t>
            </a:r>
            <a:r>
              <a:rPr lang="es-PA" dirty="0"/>
              <a:t>5 k, </a:t>
            </a:r>
            <a:r>
              <a:rPr lang="es-PA" i="1" dirty="0" smtClean="0"/>
              <a:t>R</a:t>
            </a:r>
            <a:r>
              <a:rPr lang="es-PA" dirty="0" smtClean="0"/>
              <a:t>2 = </a:t>
            </a:r>
            <a:r>
              <a:rPr lang="es-PA" dirty="0"/>
              <a:t>10 k, </a:t>
            </a:r>
            <a:r>
              <a:rPr lang="es-PA" i="1" dirty="0" smtClean="0"/>
              <a:t>Ra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Rb </a:t>
            </a:r>
            <a:r>
              <a:rPr lang="es-PA" dirty="0" smtClean="0"/>
              <a:t>= </a:t>
            </a:r>
            <a:r>
              <a:rPr lang="es-PA" dirty="0"/>
              <a:t>10 k, </a:t>
            </a:r>
            <a:r>
              <a:rPr lang="es-PA" i="1" dirty="0" smtClean="0"/>
              <a:t>R</a:t>
            </a:r>
            <a:r>
              <a:rPr lang="es-PA" dirty="0" smtClean="0"/>
              <a:t>3 = </a:t>
            </a:r>
            <a:r>
              <a:rPr lang="es-PA" dirty="0"/>
              <a:t>2.5 k</a:t>
            </a:r>
            <a:r>
              <a:rPr lang="es-PA" dirty="0" smtClean="0"/>
              <a:t>, </a:t>
            </a:r>
            <a:r>
              <a:rPr lang="es-PA" i="1" dirty="0" err="1" smtClean="0"/>
              <a:t>Rc</a:t>
            </a:r>
            <a:r>
              <a:rPr lang="es-PA" i="1" dirty="0" smtClean="0"/>
              <a:t> </a:t>
            </a:r>
            <a:r>
              <a:rPr lang="es-PA" dirty="0" smtClean="0"/>
              <a:t>= </a:t>
            </a:r>
            <a:r>
              <a:rPr lang="es-PA" dirty="0"/>
              <a:t>10 k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86" y="87722"/>
            <a:ext cx="4431113" cy="25524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27" y="2672270"/>
            <a:ext cx="2387666" cy="6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Repasando un poco el amplificador inversor</a:t>
            </a:r>
          </a:p>
          <a:p>
            <a:endParaRPr lang="es-PA" dirty="0"/>
          </a:p>
          <a:p>
            <a:r>
              <a:rPr lang="es-PA" dirty="0" smtClean="0"/>
              <a:t>Ganancia de lazo abierto</a:t>
            </a:r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Concluimos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Y su porcentaje de error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56" y="1152983"/>
            <a:ext cx="5476808" cy="2341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2" y="2599334"/>
            <a:ext cx="2543175" cy="8953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" y="3878820"/>
            <a:ext cx="1190625" cy="7239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94" y="4602719"/>
            <a:ext cx="4729468" cy="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Lo podemos reducir en una señal de modo </a:t>
            </a:r>
            <a:r>
              <a:rPr lang="es-PA" dirty="0" err="1" smtClean="0"/>
              <a:t>comun</a:t>
            </a:r>
            <a:r>
              <a:rPr lang="es-PA" dirty="0" smtClean="0"/>
              <a:t> y otra diferencial</a:t>
            </a:r>
          </a:p>
          <a:p>
            <a:pPr lvl="1"/>
            <a:r>
              <a:rPr lang="es-PA" dirty="0" smtClean="0"/>
              <a:t>Recordar que idealmente se rechaza el modo común, en la realidad persiste.</a:t>
            </a:r>
          </a:p>
          <a:p>
            <a:r>
              <a:rPr lang="es-PA" dirty="0" smtClean="0"/>
              <a:t>La eficiencia se mide </a:t>
            </a:r>
            <a:r>
              <a:rPr lang="es-PA" dirty="0" err="1" smtClean="0"/>
              <a:t>pr</a:t>
            </a:r>
            <a:r>
              <a:rPr lang="es-PA" dirty="0" smtClean="0"/>
              <a:t> el modo de rechazo de modo común es</a:t>
            </a:r>
          </a:p>
          <a:p>
            <a:r>
              <a:rPr lang="es-PA" dirty="0" smtClean="0"/>
              <a:t>Veamos a detalle un amplificador de </a:t>
            </a:r>
            <a:r>
              <a:rPr lang="es-PA" dirty="0" err="1" smtClean="0"/>
              <a:t>dif</a:t>
            </a:r>
            <a:r>
              <a:rPr lang="es-PA" dirty="0" smtClean="0"/>
              <a:t>…</a:t>
            </a:r>
          </a:p>
          <a:p>
            <a:r>
              <a:rPr lang="es-PA" dirty="0" smtClean="0"/>
              <a:t>… más completo</a:t>
            </a:r>
          </a:p>
          <a:p>
            <a:r>
              <a:rPr lang="es-PA" dirty="0" smtClean="0"/>
              <a:t>Por el principio de superposición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Para que esto ocurra:</a:t>
            </a:r>
          </a:p>
          <a:p>
            <a:r>
              <a:rPr lang="es-PA" dirty="0" smtClean="0"/>
              <a:t>R1 = R3, R4 = R2</a:t>
            </a:r>
            <a:endParaRPr lang="es-PA" dirty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690" y="1710324"/>
            <a:ext cx="2459074" cy="504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235" y="2590395"/>
            <a:ext cx="2211141" cy="7179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09" y="3567616"/>
            <a:ext cx="3232333" cy="26013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06" y="3072740"/>
            <a:ext cx="2638425" cy="19335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548" y="4366995"/>
            <a:ext cx="1680647" cy="81031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597" y="4366995"/>
            <a:ext cx="2685605" cy="81031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820" y="5305723"/>
            <a:ext cx="2771509" cy="8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 lnSpcReduction="10000"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Ahora consideremos que solo hay una señal de modo común</a:t>
            </a:r>
          </a:p>
          <a:p>
            <a:r>
              <a:rPr lang="es-PA" dirty="0" smtClean="0"/>
              <a:t>La corriente i1 se puede calcular</a:t>
            </a:r>
          </a:p>
          <a:p>
            <a:r>
              <a:rPr lang="es-PA" dirty="0" smtClean="0"/>
              <a:t>El voltaje de salida es</a:t>
            </a:r>
          </a:p>
          <a:p>
            <a:endParaRPr lang="es-PA" dirty="0"/>
          </a:p>
          <a:p>
            <a:r>
              <a:rPr lang="es-PA" dirty="0" smtClean="0"/>
              <a:t>Sustituyendo i2 = i1…</a:t>
            </a:r>
          </a:p>
          <a:p>
            <a:r>
              <a:rPr lang="es-PA" dirty="0" smtClean="0"/>
              <a:t>… el voltaje de salida sería</a:t>
            </a:r>
          </a:p>
          <a:p>
            <a:r>
              <a:rPr lang="es-PA" dirty="0" smtClean="0"/>
              <a:t>La ganancia de modo común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Si diseñamos con resistencia del mismo valor</a:t>
            </a:r>
          </a:p>
          <a:p>
            <a:r>
              <a:rPr lang="es-PA" dirty="0" smtClean="0"/>
              <a:t>R3 = R1, R4 = R2</a:t>
            </a:r>
            <a:endParaRPr lang="es-PA" dirty="0"/>
          </a:p>
          <a:p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34" y="2160675"/>
            <a:ext cx="2557530" cy="13902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44" y="2688708"/>
            <a:ext cx="2425890" cy="8622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24" y="3522747"/>
            <a:ext cx="2879381" cy="12485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32" y="4723003"/>
            <a:ext cx="3860935" cy="86985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31" y="5448237"/>
            <a:ext cx="1267226" cy="817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043" y="38636"/>
            <a:ext cx="3390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Más sobre el amplificador de diferencia</a:t>
            </a:r>
          </a:p>
          <a:p>
            <a:r>
              <a:rPr lang="es-PA" dirty="0" smtClean="0"/>
              <a:t>Para CMRR el amplificador tiene que tener alta impedancia de entrada</a:t>
            </a:r>
          </a:p>
          <a:p>
            <a:r>
              <a:rPr lang="es-PA" dirty="0" smtClean="0"/>
              <a:t>Para conseguir </a:t>
            </a:r>
            <a:r>
              <a:rPr lang="es-PA" dirty="0" err="1" smtClean="0"/>
              <a:t>Rid</a:t>
            </a:r>
            <a:r>
              <a:rPr lang="es-PA" dirty="0" smtClean="0"/>
              <a:t>, se asume como comentamos R3 = R1, R2 = R4</a:t>
            </a:r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Realizamos una malla gracias a la corto virtual</a:t>
            </a:r>
          </a:p>
          <a:p>
            <a:endParaRPr lang="es-PA" dirty="0"/>
          </a:p>
          <a:p>
            <a:r>
              <a:rPr lang="es-PA" dirty="0" smtClean="0"/>
              <a:t>Finalmente tenemos la entrada diferencial</a:t>
            </a:r>
          </a:p>
          <a:p>
            <a:endParaRPr lang="es-PA" dirty="0" smtClean="0"/>
          </a:p>
          <a:p>
            <a:endParaRPr lang="es-P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09" y="2073424"/>
            <a:ext cx="940865" cy="7609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4" y="4119885"/>
            <a:ext cx="2458235" cy="6847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73" y="5044443"/>
            <a:ext cx="1363817" cy="6629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13" y="2525544"/>
            <a:ext cx="3160287" cy="19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use esta </a:t>
            </a:r>
            <a:r>
              <a:rPr lang="es-PA" dirty="0" err="1" smtClean="0"/>
              <a:t>ecuanción</a:t>
            </a:r>
            <a:r>
              <a:rPr lang="es-PA" dirty="0" smtClean="0"/>
              <a:t> y calcule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4" y="3479815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21" y="4858321"/>
            <a:ext cx="2725088" cy="18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Encuentre Ad</a:t>
            </a:r>
          </a:p>
          <a:p>
            <a:r>
              <a:rPr lang="es-PA" dirty="0" smtClean="0"/>
              <a:t>Encuentre el valor de la entrada diferencial </a:t>
            </a:r>
            <a:r>
              <a:rPr lang="es-PA" dirty="0" err="1" smtClean="0"/>
              <a:t>Rid</a:t>
            </a:r>
            <a:r>
              <a:rPr lang="es-PA" dirty="0" smtClean="0"/>
              <a:t> y la resistencia Ro</a:t>
            </a:r>
          </a:p>
          <a:p>
            <a:r>
              <a:rPr lang="es-PA" dirty="0" smtClean="0"/>
              <a:t>Si los resistores son de 1% de tolerancia calcule la peor ganancia </a:t>
            </a:r>
            <a:r>
              <a:rPr lang="es-PA" dirty="0" err="1" smtClean="0"/>
              <a:t>Acm</a:t>
            </a:r>
            <a:r>
              <a:rPr lang="es-PA" dirty="0" smtClean="0"/>
              <a:t> y CMRR </a:t>
            </a:r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Amplificador Operacional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Considere el amplificador diferencial</a:t>
            </a:r>
          </a:p>
          <a:p>
            <a:r>
              <a:rPr lang="es-PA" dirty="0" smtClean="0"/>
              <a:t>R1 = R3 = 2K, R2 = R4 = 200k</a:t>
            </a:r>
          </a:p>
          <a:p>
            <a:r>
              <a:rPr lang="es-PA" dirty="0" smtClean="0"/>
              <a:t>Ad = 100V/V</a:t>
            </a:r>
          </a:p>
          <a:p>
            <a:r>
              <a:rPr lang="es-PA" dirty="0" err="1" smtClean="0"/>
              <a:t>Rid</a:t>
            </a:r>
            <a:r>
              <a:rPr lang="es-PA" dirty="0" smtClean="0"/>
              <a:t> = 4K, Ro = 0</a:t>
            </a:r>
          </a:p>
          <a:p>
            <a:r>
              <a:rPr lang="es-PA" dirty="0" err="1" smtClean="0"/>
              <a:t>Acm</a:t>
            </a:r>
            <a:r>
              <a:rPr lang="es-PA" dirty="0" smtClean="0"/>
              <a:t> = 0.04 V/V, CMRR = 67 </a:t>
            </a:r>
            <a:r>
              <a:rPr lang="es-PA" dirty="0" err="1" smtClean="0"/>
              <a:t>db</a:t>
            </a:r>
            <a:endParaRPr lang="es-PA" dirty="0" smtClean="0"/>
          </a:p>
          <a:p>
            <a:endParaRPr lang="es-PA" dirty="0" smtClean="0"/>
          </a:p>
          <a:p>
            <a:r>
              <a:rPr lang="es-PA" dirty="0" smtClean="0"/>
              <a:t>Encuentre los valores de resistencia para una ganancia de 10 y </a:t>
            </a:r>
            <a:r>
              <a:rPr lang="es-PA" dirty="0" err="1" smtClean="0"/>
              <a:t>Rid</a:t>
            </a:r>
            <a:r>
              <a:rPr lang="es-PA" dirty="0" smtClean="0"/>
              <a:t> = 20k</a:t>
            </a:r>
          </a:p>
          <a:p>
            <a:r>
              <a:rPr lang="es-PA" dirty="0" smtClean="0"/>
              <a:t>R1 = 1k, R2 = 10k</a:t>
            </a:r>
          </a:p>
          <a:p>
            <a:r>
              <a:rPr lang="es-PA" dirty="0" smtClean="0"/>
              <a:t>R1 = R3, R2 = R4 </a:t>
            </a: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88" y="1152983"/>
            <a:ext cx="2594009" cy="1797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65" y="1152983"/>
            <a:ext cx="3120041" cy="7554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16" y="4369268"/>
            <a:ext cx="2990563" cy="20107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900" y="255732"/>
            <a:ext cx="1809750" cy="638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910" y="255732"/>
            <a:ext cx="942625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37268"/>
          </a:xfrm>
        </p:spPr>
        <p:txBody>
          <a:bodyPr/>
          <a:lstStyle/>
          <a:p>
            <a:r>
              <a:rPr lang="es-PA" dirty="0" smtClean="0"/>
              <a:t>Proporcionar </a:t>
            </a:r>
            <a:r>
              <a:rPr lang="es-PA" dirty="0"/>
              <a:t>criterios de especificaciones y de diseño de los circuitos electrónicos analógicos. </a:t>
            </a:r>
            <a:endParaRPr lang="es-PA" dirty="0" smtClean="0"/>
          </a:p>
          <a:p>
            <a:r>
              <a:rPr lang="es-PA" dirty="0" smtClean="0"/>
              <a:t>Enumerar </a:t>
            </a:r>
            <a:r>
              <a:rPr lang="es-PA" dirty="0"/>
              <a:t>las funciones y aplicaciones de los AO. </a:t>
            </a:r>
          </a:p>
          <a:p>
            <a:r>
              <a:rPr lang="es-PA" dirty="0" smtClean="0"/>
              <a:t>Conocer </a:t>
            </a:r>
            <a:r>
              <a:rPr lang="es-PA" dirty="0"/>
              <a:t>los aspectos tecnológicos básicos del diseño de los AO. </a:t>
            </a:r>
          </a:p>
          <a:p>
            <a:r>
              <a:rPr lang="es-PA" dirty="0"/>
              <a:t>Aplicar las técnicas básicas analíticas y de diseño de circuitos con AO y su utilización en circuitos electrónicos sencillos. </a:t>
            </a:r>
          </a:p>
          <a:p>
            <a:r>
              <a:rPr lang="es-PA" dirty="0" smtClean="0"/>
              <a:t>Diseñar </a:t>
            </a:r>
            <a:r>
              <a:rPr lang="es-PA" dirty="0"/>
              <a:t>bloques de circuitos con AO. </a:t>
            </a:r>
          </a:p>
        </p:txBody>
      </p:sp>
    </p:spTree>
    <p:extLst>
      <p:ext uri="{BB962C8B-B14F-4D97-AF65-F5344CB8AC3E}">
        <p14:creationId xmlns:p14="http://schemas.microsoft.com/office/powerpoint/2010/main" val="24763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resolver el problema de impedancias del amplificador diferencial</a:t>
            </a:r>
          </a:p>
          <a:p>
            <a:r>
              <a:rPr lang="es-PA" dirty="0" smtClean="0"/>
              <a:t>podríamos utilizar buffers de voltaje en la entrada</a:t>
            </a:r>
          </a:p>
          <a:p>
            <a:endParaRPr lang="es-PA" dirty="0"/>
          </a:p>
          <a:p>
            <a:r>
              <a:rPr lang="es-PA" dirty="0" smtClean="0"/>
              <a:t>Con el amplificador de instrumentación podemos proporcionar tanto alta resistencia de entrada como </a:t>
            </a:r>
            <a:r>
              <a:rPr lang="es-PA" dirty="0" err="1" smtClean="0"/>
              <a:t>buffering</a:t>
            </a:r>
            <a:r>
              <a:rPr lang="es-PA" dirty="0" smtClean="0"/>
              <a:t> de la señal</a:t>
            </a:r>
          </a:p>
          <a:p>
            <a:r>
              <a:rPr lang="es-PA" dirty="0" smtClean="0"/>
              <a:t>La primera etapa ofrece no inversión y la segunda una amplificación adicional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79" y="3754525"/>
            <a:ext cx="4305300" cy="29908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937" y="798489"/>
            <a:ext cx="2600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A pesar que el circuito tiene amplia impedancia de entrada y alta ganancia tiene sus contras</a:t>
            </a:r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" y="1708260"/>
            <a:ext cx="3926849" cy="18493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98" y="1711318"/>
            <a:ext cx="6067425" cy="304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03" y="383972"/>
            <a:ext cx="2005411" cy="9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Podemos resumir el amplificador de instrumentación en la siguiente figura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modo común es amplificado en las primeras etapas, lo cual se nota en A1 y A3.  Aún cuando 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no se satura, este se verá afectada su CMRR</a:t>
            </a:r>
          </a:p>
          <a:p>
            <a:r>
              <a:rPr lang="es-PA" dirty="0" smtClean="0"/>
              <a:t>Los amplificadores de entrada tienen que estar perfectamente </a:t>
            </a:r>
            <a:r>
              <a:rPr lang="es-PA" dirty="0" err="1" smtClean="0"/>
              <a:t>matchados</a:t>
            </a:r>
            <a:r>
              <a:rPr lang="es-PA" dirty="0" smtClean="0"/>
              <a:t>, sino aparecerá una señal en sus salidas y será amplificada por el </a:t>
            </a:r>
            <a:r>
              <a:rPr lang="es-PA" dirty="0" err="1" smtClean="0"/>
              <a:t>cto</a:t>
            </a:r>
            <a:r>
              <a:rPr lang="es-PA" dirty="0" smtClean="0"/>
              <a:t>. de amplificador de salida.</a:t>
            </a:r>
          </a:p>
          <a:p>
            <a:r>
              <a:rPr lang="es-PA" dirty="0" smtClean="0"/>
              <a:t>Ad debe ser variada simultáneamente, los dos resistores llamados R1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89" y="1053673"/>
            <a:ext cx="2005411" cy="9017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72" y="1675050"/>
            <a:ext cx="3293021" cy="22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problema se resuelve quitando el lado común de R1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Si alguna de las resistencias R2 fuese diferente tendríamos 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13" y="191281"/>
            <a:ext cx="3293021" cy="22876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2" y="1670589"/>
            <a:ext cx="5486399" cy="27561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" y="1888185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4" y="2759772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94" y="4463074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908" y="5151550"/>
            <a:ext cx="2851769" cy="10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smtClean="0"/>
              <a:t>Rango Ad = 2 @ 1000 con un </a:t>
            </a:r>
            <a:r>
              <a:rPr lang="es-PA" dirty="0" err="1" smtClean="0"/>
              <a:t>Pot</a:t>
            </a:r>
            <a:r>
              <a:rPr lang="es-PA" dirty="0" smtClean="0"/>
              <a:t>. De 100k</a:t>
            </a:r>
          </a:p>
          <a:p>
            <a:r>
              <a:rPr lang="es-PA" dirty="0" smtClean="0"/>
              <a:t>Consejo:</a:t>
            </a:r>
          </a:p>
          <a:p>
            <a:pPr lvl="1"/>
            <a:r>
              <a:rPr lang="es-PA" dirty="0" smtClean="0"/>
              <a:t>Diseñe la primera etapa con la ganancia máxima</a:t>
            </a:r>
          </a:p>
          <a:p>
            <a:pPr lvl="1"/>
            <a:r>
              <a:rPr lang="es-PA" dirty="0" smtClean="0"/>
              <a:t>La segunda etapa con solo ganancia 1</a:t>
            </a:r>
          </a:p>
          <a:p>
            <a:pPr lvl="1"/>
            <a:r>
              <a:rPr lang="es-PA" dirty="0" smtClean="0"/>
              <a:t>Tome R1 como = R1a + </a:t>
            </a:r>
            <a:r>
              <a:rPr lang="es-PA" dirty="0" err="1" smtClean="0"/>
              <a:t>Rpot</a:t>
            </a:r>
            <a:r>
              <a:rPr lang="es-PA" dirty="0"/>
              <a:t>.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Instrumentación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Diseñe un amplificador de instrumentación:</a:t>
            </a:r>
          </a:p>
          <a:p>
            <a:r>
              <a:rPr lang="es-PA" dirty="0" err="1" smtClean="0"/>
              <a:t>Resp</a:t>
            </a:r>
            <a:r>
              <a:rPr lang="es-PA" dirty="0" smtClean="0"/>
              <a:t>:</a:t>
            </a:r>
          </a:p>
          <a:p>
            <a:r>
              <a:rPr lang="es-PA" dirty="0" smtClean="0"/>
              <a:t>R1 = 200.4</a:t>
            </a:r>
          </a:p>
          <a:p>
            <a:r>
              <a:rPr lang="es-PA" dirty="0" smtClean="0"/>
              <a:t>R2 = 100.2k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08" y="175040"/>
            <a:ext cx="3812146" cy="19150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908" y="2169294"/>
            <a:ext cx="2241303" cy="772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549" y="3116955"/>
            <a:ext cx="1965707" cy="1481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908" y="4724016"/>
            <a:ext cx="2554449" cy="9402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0" y="5852862"/>
            <a:ext cx="2256662" cy="8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 y Diferenciación 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Los circuitos anteriores eran puramente resistivos y por consiguiente independientes de la frecuencia</a:t>
            </a:r>
          </a:p>
          <a:p>
            <a:r>
              <a:rPr lang="es-PA" dirty="0" smtClean="0"/>
              <a:t>La configuración del amplificador inversor con impedancias se dictamina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smtClean="0"/>
              <a:t>Recuerde que la transformada de Laplace elimina el dominio del tiempo</a:t>
            </a:r>
          </a:p>
          <a:p>
            <a:r>
              <a:rPr lang="es-PA" dirty="0" smtClean="0"/>
              <a:t>Recuerde también que </a:t>
            </a:r>
            <a:r>
              <a:rPr lang="es-PA" dirty="0" smtClean="0">
                <a:sym typeface="Symbol" panose="05050102010706020507" pitchFamily="18" charset="2"/>
              </a:rPr>
              <a:t>V = I*t/C, o sea que el voltaje varia linealmente con el tiempo</a:t>
            </a:r>
            <a:endParaRPr lang="es-PA" dirty="0"/>
          </a:p>
          <a:p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27" y="3074696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2" y="2479384"/>
            <a:ext cx="3895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Derive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ciercuito</a:t>
            </a:r>
            <a:r>
              <a:rPr lang="en-US" dirty="0" smtClean="0"/>
              <a:t> para </a:t>
            </a:r>
            <a:r>
              <a:rPr lang="en-US" dirty="0" err="1" smtClean="0"/>
              <a:t>obtener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Una </a:t>
            </a:r>
            <a:r>
              <a:rPr lang="en-US" dirty="0" err="1" smtClean="0"/>
              <a:t>ganacia</a:t>
            </a:r>
            <a:r>
              <a:rPr lang="en-US" dirty="0" smtClean="0"/>
              <a:t> DC de 40dB, a 3-db de </a:t>
            </a:r>
            <a:r>
              <a:rPr lang="en-US" dirty="0" err="1" smtClean="0"/>
              <a:t>frecuencia</a:t>
            </a:r>
            <a:r>
              <a:rPr lang="en-US" dirty="0" smtClean="0"/>
              <a:t> de 1kHz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Rin</a:t>
            </a:r>
            <a:r>
              <a:rPr lang="en-US" dirty="0" smtClean="0"/>
              <a:t>  de 1k</a:t>
            </a:r>
            <a:r>
              <a:rPr lang="en-US" dirty="0"/>
              <a:t>. 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97" y="3181529"/>
            <a:ext cx="1438275" cy="7143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72" y="1617763"/>
            <a:ext cx="2627290" cy="12847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33" y="2756593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err="1" smtClean="0"/>
              <a:t>Deriver</a:t>
            </a:r>
            <a:r>
              <a:rPr lang="es-PA" dirty="0" smtClean="0"/>
              <a:t> la ecuación del siguiente </a:t>
            </a:r>
            <a:r>
              <a:rPr lang="es-PA" dirty="0" err="1" smtClean="0"/>
              <a:t>op-amp</a:t>
            </a:r>
            <a:endParaRPr lang="es-PA" dirty="0"/>
          </a:p>
          <a:p>
            <a:r>
              <a:rPr lang="es-PA" dirty="0" smtClean="0"/>
              <a:t>Frecuencia a 3db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40db = 20 </a:t>
            </a:r>
            <a:r>
              <a:rPr lang="es-PA" dirty="0" err="1" smtClean="0"/>
              <a:t>Log|Av</a:t>
            </a:r>
            <a:r>
              <a:rPr lang="es-PA" dirty="0" smtClean="0"/>
              <a:t>|; </a:t>
            </a:r>
            <a:r>
              <a:rPr lang="es-PA" dirty="0" err="1" smtClean="0"/>
              <a:t>Av</a:t>
            </a:r>
            <a:r>
              <a:rPr lang="es-PA" dirty="0" smtClean="0"/>
              <a:t> = 100</a:t>
            </a:r>
          </a:p>
          <a:p>
            <a:r>
              <a:rPr lang="es-PA" dirty="0" smtClean="0"/>
              <a:t>R2 = 100k</a:t>
            </a:r>
          </a:p>
          <a:p>
            <a:r>
              <a:rPr lang="es-PA" dirty="0" smtClean="0"/>
              <a:t>R1 = 1k.  Porque Rin = 1k </a:t>
            </a:r>
          </a:p>
          <a:p>
            <a:r>
              <a:rPr lang="es-PA" dirty="0" smtClean="0"/>
              <a:t>C = 1.59nF</a:t>
            </a:r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39" y="1210748"/>
            <a:ext cx="2676525" cy="2524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19" y="1126169"/>
            <a:ext cx="2556156" cy="1183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19" y="2305318"/>
            <a:ext cx="2508489" cy="10824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719" y="3401150"/>
            <a:ext cx="1464060" cy="958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095" y="1881534"/>
            <a:ext cx="1338263" cy="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1382" cy="1400530"/>
          </a:xfrm>
        </p:spPr>
        <p:txBody>
          <a:bodyPr/>
          <a:lstStyle/>
          <a:p>
            <a:r>
              <a:rPr lang="es-PA" dirty="0" smtClean="0"/>
              <a:t>Proyecto Final – Representación de Un Sistema basado en el curso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3242"/>
            <a:ext cx="10931996" cy="4613771"/>
          </a:xfrm>
        </p:spPr>
        <p:txBody>
          <a:bodyPr>
            <a:normAutofit lnSpcReduction="10000"/>
          </a:bodyPr>
          <a:lstStyle/>
          <a:p>
            <a:r>
              <a:rPr lang="es-PA" b="1" dirty="0" smtClean="0">
                <a:solidFill>
                  <a:srgbClr val="FF0000"/>
                </a:solidFill>
              </a:rPr>
              <a:t>USAR ARDUINO = -1000%</a:t>
            </a:r>
          </a:p>
          <a:p>
            <a:r>
              <a:rPr lang="es-PA" b="1" i="1" dirty="0"/>
              <a:t>Puede usar tarjetas hijas de cualquier plataforma</a:t>
            </a:r>
            <a:r>
              <a:rPr lang="es-PA" b="1" i="1" dirty="0" smtClean="0"/>
              <a:t>!</a:t>
            </a:r>
            <a:endParaRPr lang="es-PA" b="1" dirty="0" smtClean="0">
              <a:solidFill>
                <a:srgbClr val="FF0000"/>
              </a:solidFill>
            </a:endParaRPr>
          </a:p>
          <a:p>
            <a:r>
              <a:rPr lang="es-PA" dirty="0"/>
              <a:t>Manual de Uso, Formato Digital (corto) = 10</a:t>
            </a:r>
            <a:r>
              <a:rPr lang="es-PA" dirty="0" smtClean="0"/>
              <a:t>%</a:t>
            </a:r>
          </a:p>
          <a:p>
            <a:r>
              <a:rPr lang="es-PA" dirty="0"/>
              <a:t>Circuito Esquemático en </a:t>
            </a:r>
            <a:r>
              <a:rPr lang="es-PA" dirty="0" err="1"/>
              <a:t>Altium</a:t>
            </a:r>
            <a:r>
              <a:rPr lang="es-PA" dirty="0"/>
              <a:t> </a:t>
            </a:r>
            <a:r>
              <a:rPr lang="es-PA" dirty="0" err="1"/>
              <a:t>Designer</a:t>
            </a:r>
            <a:r>
              <a:rPr lang="es-PA" dirty="0"/>
              <a:t> = 15</a:t>
            </a:r>
            <a:r>
              <a:rPr lang="es-PA" dirty="0" smtClean="0"/>
              <a:t>%</a:t>
            </a:r>
          </a:p>
          <a:p>
            <a:r>
              <a:rPr lang="es-PA" dirty="0" smtClean="0"/>
              <a:t>Simulación = 30%</a:t>
            </a:r>
          </a:p>
          <a:p>
            <a:r>
              <a:rPr lang="es-PA" dirty="0" smtClean="0"/>
              <a:t>Desarrollo Físico de Hardware = 35%</a:t>
            </a:r>
          </a:p>
          <a:p>
            <a:r>
              <a:rPr lang="es-PA" dirty="0" smtClean="0"/>
              <a:t>Diagrama </a:t>
            </a:r>
            <a:r>
              <a:rPr lang="es-PA" dirty="0"/>
              <a:t>de </a:t>
            </a:r>
            <a:r>
              <a:rPr lang="es-PA" dirty="0" smtClean="0"/>
              <a:t>Bloques = 15</a:t>
            </a:r>
            <a:r>
              <a:rPr lang="es-PA" dirty="0"/>
              <a:t>%</a:t>
            </a:r>
          </a:p>
          <a:p>
            <a:r>
              <a:rPr lang="es-PA" dirty="0" smtClean="0"/>
              <a:t>Ecuaciones = </a:t>
            </a:r>
            <a:r>
              <a:rPr lang="es-PA" dirty="0"/>
              <a:t>10%</a:t>
            </a:r>
          </a:p>
          <a:p>
            <a:r>
              <a:rPr lang="es-PA" dirty="0" smtClean="0"/>
              <a:t>Informe </a:t>
            </a:r>
            <a:r>
              <a:rPr lang="es-PA" dirty="0"/>
              <a:t>Final  y defensa = </a:t>
            </a:r>
            <a:r>
              <a:rPr lang="es-PA" dirty="0" smtClean="0"/>
              <a:t>5%</a:t>
            </a:r>
            <a:endParaRPr lang="es-PA" dirty="0"/>
          </a:p>
          <a:p>
            <a:pPr lvl="1"/>
            <a:r>
              <a:rPr lang="es-PA" dirty="0"/>
              <a:t>Formato IEEE no más de </a:t>
            </a:r>
            <a:r>
              <a:rPr lang="es-PA" dirty="0" smtClean="0"/>
              <a:t>10 </a:t>
            </a:r>
            <a:r>
              <a:rPr lang="es-PA" dirty="0"/>
              <a:t>páginas = </a:t>
            </a:r>
            <a:r>
              <a:rPr lang="es-PA" dirty="0" smtClean="0"/>
              <a:t>2%</a:t>
            </a:r>
            <a:endParaRPr lang="es-PA" dirty="0"/>
          </a:p>
          <a:p>
            <a:pPr lvl="1"/>
            <a:r>
              <a:rPr lang="es-PA" dirty="0"/>
              <a:t>Defensa al grupo = </a:t>
            </a:r>
            <a:r>
              <a:rPr lang="es-PA" dirty="0" smtClean="0"/>
              <a:t>3%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Analizando un poco más el amplificador inversor en el tiempo</a:t>
            </a:r>
          </a:p>
          <a:p>
            <a:r>
              <a:rPr lang="es-PA" dirty="0" smtClean="0"/>
              <a:t>El voltaje del capacitor es a un valor inicial y su integral en el tiempo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El voltaje de salida es                        -&gt;</a:t>
            </a:r>
          </a:p>
          <a:p>
            <a:r>
              <a:rPr lang="es-PA" dirty="0" smtClean="0"/>
              <a:t>Al final esto esta dado por </a:t>
            </a:r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Que sale de reemplazar i1 por vi/R</a:t>
            </a:r>
          </a:p>
          <a:p>
            <a:r>
              <a:rPr lang="es-PA" dirty="0" smtClean="0"/>
              <a:t>Se puede tener que                          y s = </a:t>
            </a:r>
            <a:r>
              <a:rPr lang="es-PA" dirty="0" err="1" smtClean="0"/>
              <a:t>wj</a:t>
            </a:r>
            <a:r>
              <a:rPr lang="es-PA" dirty="0" smtClean="0"/>
              <a:t>				</a:t>
            </a:r>
            <a:r>
              <a:rPr lang="es-PA" dirty="0"/>
              <a:t> </a:t>
            </a:r>
            <a:r>
              <a:rPr lang="es-PA" dirty="0" smtClean="0"/>
              <a:t>con magnitud                    y   </a:t>
            </a:r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32" y="2160555"/>
            <a:ext cx="1727280" cy="16289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7" y="2180822"/>
            <a:ext cx="2730056" cy="7941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882" y="2975020"/>
            <a:ext cx="1476963" cy="413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27" y="3961540"/>
            <a:ext cx="2324100" cy="5810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414" y="5199643"/>
            <a:ext cx="1618431" cy="75967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76" y="5199643"/>
            <a:ext cx="1758098" cy="7596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8969" y="5199643"/>
            <a:ext cx="1247223" cy="7596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0599" y="5239205"/>
            <a:ext cx="988301" cy="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732" y="3993408"/>
            <a:ext cx="1404436" cy="8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Tomando nota analizando lo anterior:</a:t>
            </a:r>
          </a:p>
          <a:p>
            <a:r>
              <a:rPr lang="es-PA" dirty="0" err="1" smtClean="0"/>
              <a:t>Decrementa</a:t>
            </a:r>
            <a:r>
              <a:rPr lang="es-PA" dirty="0" smtClean="0"/>
              <a:t> a -6db por octava o a -20db por década</a:t>
            </a:r>
          </a:p>
          <a:p>
            <a:r>
              <a:rPr lang="es-PA" dirty="0" smtClean="0"/>
              <a:t>Se intersecta a 0db cuando |</a:t>
            </a:r>
            <a:r>
              <a:rPr lang="es-PA" dirty="0" err="1" smtClean="0"/>
              <a:t>Vo</a:t>
            </a:r>
            <a:r>
              <a:rPr lang="es-PA" dirty="0" smtClean="0"/>
              <a:t>/Vi | = 1</a:t>
            </a:r>
          </a:p>
          <a:p>
            <a:r>
              <a:rPr lang="es-PA" dirty="0" smtClean="0"/>
              <a:t>El integrador se comporta como:</a:t>
            </a:r>
          </a:p>
          <a:p>
            <a:pPr lvl="1"/>
            <a:r>
              <a:rPr lang="es-PA" dirty="0" smtClean="0"/>
              <a:t>un filtro paso bajo</a:t>
            </a:r>
          </a:p>
          <a:p>
            <a:pPr lvl="1"/>
            <a:r>
              <a:rPr lang="es-PA" dirty="0" smtClean="0"/>
              <a:t>Frecuencia de corte de 0</a:t>
            </a:r>
          </a:p>
          <a:p>
            <a:r>
              <a:rPr lang="es-PA" dirty="0" smtClean="0"/>
              <a:t>Observar que a w=0 </a:t>
            </a:r>
            <a:r>
              <a:rPr lang="es-PA" dirty="0" err="1" smtClean="0"/>
              <a:t>Av</a:t>
            </a:r>
            <a:r>
              <a:rPr lang="es-PA" dirty="0" smtClean="0"/>
              <a:t> es infinita</a:t>
            </a:r>
          </a:p>
          <a:p>
            <a:pPr lvl="1"/>
            <a:r>
              <a:rPr lang="es-PA" dirty="0" smtClean="0"/>
              <a:t>Es decir opera en lazo abierto</a:t>
            </a:r>
            <a:endParaRPr lang="es-PA" dirty="0"/>
          </a:p>
          <a:p>
            <a:r>
              <a:rPr lang="es-PA" dirty="0" smtClean="0"/>
              <a:t>Para mejorar su salida se agrega un resistor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20" y="1005307"/>
            <a:ext cx="4160144" cy="16255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20" y="2729569"/>
            <a:ext cx="3982474" cy="26822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56" y="3857556"/>
            <a:ext cx="1404436" cy="8232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587" y="5615329"/>
            <a:ext cx="1676400" cy="676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375" y="5161439"/>
            <a:ext cx="1821979" cy="15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r>
              <a:rPr lang="es-PA" dirty="0" smtClean="0"/>
              <a:t> con señal</a:t>
            </a:r>
          </a:p>
          <a:p>
            <a:pPr lvl="1"/>
            <a:r>
              <a:rPr lang="es-PA" dirty="0" smtClean="0"/>
              <a:t>1V @ 1ms de ancho de pulso</a:t>
            </a:r>
          </a:p>
          <a:p>
            <a:pPr lvl="1"/>
            <a:r>
              <a:rPr lang="es-PA" dirty="0" smtClean="0"/>
              <a:t>R = 10k, C = 10nF</a:t>
            </a:r>
          </a:p>
          <a:p>
            <a:pPr lvl="1"/>
            <a:r>
              <a:rPr lang="es-PA" dirty="0" smtClean="0"/>
              <a:t>1Mohm de </a:t>
            </a:r>
            <a:r>
              <a:rPr lang="es-PA" dirty="0" err="1" smtClean="0"/>
              <a:t>Shunt</a:t>
            </a:r>
            <a:r>
              <a:rPr lang="es-PA" dirty="0" smtClean="0"/>
              <a:t> resistor</a:t>
            </a:r>
          </a:p>
          <a:p>
            <a:pPr lvl="1"/>
            <a:r>
              <a:rPr lang="es-PA" dirty="0" smtClean="0"/>
              <a:t>El </a:t>
            </a:r>
            <a:r>
              <a:rPr lang="es-PA" dirty="0" err="1" smtClean="0"/>
              <a:t>op</a:t>
            </a:r>
            <a:r>
              <a:rPr lang="es-PA" dirty="0" smtClean="0"/>
              <a:t> </a:t>
            </a:r>
            <a:r>
              <a:rPr lang="es-PA" dirty="0" err="1" smtClean="0"/>
              <a:t>amp</a:t>
            </a:r>
            <a:r>
              <a:rPr lang="es-PA" dirty="0" smtClean="0"/>
              <a:t> se satura a </a:t>
            </a:r>
            <a:r>
              <a:rPr lang="es-PA" dirty="0" smtClean="0">
                <a:sym typeface="Symbol" panose="05050102010706020507" pitchFamily="18" charset="2"/>
              </a:rPr>
              <a:t></a:t>
            </a:r>
            <a:r>
              <a:rPr lang="es-PA" dirty="0" smtClean="0"/>
              <a:t>13V</a:t>
            </a:r>
          </a:p>
          <a:p>
            <a:pPr lvl="1"/>
            <a:r>
              <a:rPr lang="es-PA" dirty="0" smtClean="0"/>
              <a:t>¿Cómo será su respuesta?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748" y="898233"/>
            <a:ext cx="1676400" cy="6762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36" y="444343"/>
            <a:ext cx="1821979" cy="15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36" y="2499193"/>
            <a:ext cx="3964612" cy="14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Integración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Para un amplificador de </a:t>
            </a:r>
            <a:r>
              <a:rPr lang="es-PA" dirty="0" err="1" smtClean="0"/>
              <a:t>Millner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Podemos calcular también su carga/descarga</a:t>
            </a:r>
          </a:p>
          <a:p>
            <a:r>
              <a:rPr lang="es-PA" dirty="0" smtClean="0"/>
              <a:t>Tau = Rf*C</a:t>
            </a:r>
            <a:endParaRPr lang="es-PA" dirty="0"/>
          </a:p>
          <a:p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62" y="1785933"/>
            <a:ext cx="2400300" cy="419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0" y="1785933"/>
            <a:ext cx="2952750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56" y="1133406"/>
            <a:ext cx="5010150" cy="27241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6" y="3713083"/>
            <a:ext cx="3354658" cy="57944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65" y="4391248"/>
            <a:ext cx="3354659" cy="46782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184" y="3956280"/>
            <a:ext cx="4611343" cy="27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err="1" smtClean="0"/>
              <a:t>Op-Amp</a:t>
            </a:r>
            <a:r>
              <a:rPr lang="es-PA" dirty="0" smtClean="0"/>
              <a:t> De Diferenciación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Si se intercambia el capacitor de posición se tiene un integrador</a:t>
            </a:r>
            <a:endParaRPr lang="es-PA" dirty="0"/>
          </a:p>
          <a:p>
            <a:r>
              <a:rPr lang="es-PA" dirty="0" smtClean="0"/>
              <a:t>El voltaje de salida es:</a:t>
            </a:r>
          </a:p>
          <a:p>
            <a:endParaRPr lang="es-PA" dirty="0" smtClean="0"/>
          </a:p>
          <a:p>
            <a:r>
              <a:rPr lang="es-PA" dirty="0" smtClean="0"/>
              <a:t>Su función de transferencia </a:t>
            </a:r>
          </a:p>
          <a:p>
            <a:endParaRPr lang="es-PA" dirty="0"/>
          </a:p>
          <a:p>
            <a:r>
              <a:rPr lang="es-PA" dirty="0" smtClean="0"/>
              <a:t>Que cuando s = </a:t>
            </a:r>
            <a:r>
              <a:rPr lang="es-PA" dirty="0" err="1" smtClean="0"/>
              <a:t>wj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magnitud es: </a:t>
            </a:r>
          </a:p>
          <a:p>
            <a:endParaRPr lang="es-PA" dirty="0"/>
          </a:p>
          <a:p>
            <a:r>
              <a:rPr lang="es-PA" dirty="0" smtClean="0"/>
              <a:t>La fase es: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912" y="1725099"/>
            <a:ext cx="4705350" cy="1733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2" y="3625401"/>
            <a:ext cx="3817538" cy="2754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44" y="1725099"/>
            <a:ext cx="1993783" cy="721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52" y="2663379"/>
            <a:ext cx="1323975" cy="6477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25" y="3625401"/>
            <a:ext cx="1664253" cy="6890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900" y="4628745"/>
            <a:ext cx="1564888" cy="7457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540" y="5688834"/>
            <a:ext cx="1163427" cy="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Aún cuando el circuito de </a:t>
            </a:r>
            <a:r>
              <a:rPr lang="es-PA" dirty="0" err="1" smtClean="0"/>
              <a:t>Op-Amp</a:t>
            </a:r>
            <a:r>
              <a:rPr lang="es-PA" dirty="0" smtClean="0"/>
              <a:t> ideal es suficiente para diseño debemos tener en cuenta las características reales de los elementos</a:t>
            </a:r>
          </a:p>
          <a:p>
            <a:r>
              <a:rPr lang="es-PA" dirty="0" smtClean="0"/>
              <a:t>Como están expuestos a alta ganancia de DC tienen los problemas comunes de DC como el voltaje de offset en DC</a:t>
            </a:r>
          </a:p>
          <a:p>
            <a:pPr lvl="1"/>
            <a:r>
              <a:rPr lang="es-PA" dirty="0" err="1" smtClean="0"/>
              <a:t>p.e</a:t>
            </a:r>
            <a:r>
              <a:rPr lang="es-PA" dirty="0" smtClean="0"/>
              <a:t>.  al conectar ambas entradas a GND la salida no es 0</a:t>
            </a:r>
          </a:p>
          <a:p>
            <a:r>
              <a:rPr lang="es-PA" dirty="0" smtClean="0"/>
              <a:t>Si tiene alta ganancia entonces estará a nivel de saturación (+VCC o –VCC)</a:t>
            </a:r>
          </a:p>
          <a:p>
            <a:r>
              <a:rPr lang="es-PA" dirty="0" smtClean="0"/>
              <a:t>Se debe aplicar un voltaje de entrada de offset (Vos) de igual magnitud y polaridad opuesta</a:t>
            </a:r>
          </a:p>
          <a:p>
            <a:r>
              <a:rPr lang="es-PA" dirty="0" smtClean="0"/>
              <a:t>El </a:t>
            </a:r>
            <a:r>
              <a:rPr lang="es-PA" dirty="0" err="1" smtClean="0"/>
              <a:t>datasheet</a:t>
            </a:r>
            <a:r>
              <a:rPr lang="es-PA" dirty="0" smtClean="0"/>
              <a:t> del </a:t>
            </a:r>
            <a:r>
              <a:rPr lang="es-PA" dirty="0" err="1" smtClean="0"/>
              <a:t>op-amp</a:t>
            </a:r>
            <a:r>
              <a:rPr lang="es-PA" dirty="0" smtClean="0"/>
              <a:t> especifica el Vos en </a:t>
            </a:r>
            <a:r>
              <a:rPr lang="es-PA" dirty="0" smtClean="0">
                <a:sym typeface="Symbol" panose="05050102010706020507" pitchFamily="18" charset="2"/>
              </a:rPr>
              <a:t>V/°C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3" y="4181228"/>
            <a:ext cx="2978105" cy="24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Utilizando el modelo del </a:t>
            </a:r>
            <a:r>
              <a:rPr lang="es-PA" dirty="0" err="1" smtClean="0"/>
              <a:t>op-amp</a:t>
            </a:r>
            <a:r>
              <a:rPr lang="es-PA" dirty="0" smtClean="0"/>
              <a:t> que se muestra si este tiene las siguientes característica</a:t>
            </a:r>
          </a:p>
          <a:p>
            <a:pPr lvl="1"/>
            <a:r>
              <a:rPr lang="es-PA" dirty="0" err="1" smtClean="0"/>
              <a:t>Vo</a:t>
            </a:r>
            <a:r>
              <a:rPr lang="es-PA" dirty="0" smtClean="0"/>
              <a:t> = v3</a:t>
            </a:r>
          </a:p>
          <a:p>
            <a:pPr lvl="1"/>
            <a:r>
              <a:rPr lang="es-PA" dirty="0" err="1" smtClean="0"/>
              <a:t>Av</a:t>
            </a:r>
            <a:r>
              <a:rPr lang="es-PA" dirty="0" smtClean="0"/>
              <a:t> = 10^4 V/V</a:t>
            </a:r>
          </a:p>
          <a:p>
            <a:pPr lvl="1"/>
            <a:r>
              <a:rPr lang="es-PA" dirty="0" smtClean="0"/>
              <a:t>V+ = 10V V- = -10V</a:t>
            </a:r>
          </a:p>
          <a:p>
            <a:pPr lvl="1"/>
            <a:r>
              <a:rPr lang="es-PA" dirty="0" smtClean="0"/>
              <a:t>Vos = 5mV</a:t>
            </a:r>
            <a:endParaRPr lang="es-PA" dirty="0"/>
          </a:p>
          <a:p>
            <a:endParaRPr lang="es-PA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4" y="1940304"/>
            <a:ext cx="2978105" cy="24481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2" y="3350988"/>
            <a:ext cx="4581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desacoplado en DC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425" y="360607"/>
            <a:ext cx="11925837" cy="875765"/>
          </a:xfrm>
        </p:spPr>
        <p:txBody>
          <a:bodyPr/>
          <a:lstStyle/>
          <a:p>
            <a:r>
              <a:rPr lang="es-PA" dirty="0" smtClean="0"/>
              <a:t>Imperfecciones DC de </a:t>
            </a:r>
            <a:r>
              <a:rPr lang="es-PA" dirty="0" err="1" smtClean="0"/>
              <a:t>Op-Amps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0675" y="1335096"/>
            <a:ext cx="11618089" cy="5044921"/>
          </a:xfrm>
        </p:spPr>
        <p:txBody>
          <a:bodyPr>
            <a:normAutofit/>
          </a:bodyPr>
          <a:lstStyle/>
          <a:p>
            <a:r>
              <a:rPr lang="es-PA" dirty="0" smtClean="0"/>
              <a:t>El modelo de un amplificador inversor con las entradas a tierra e imperfección de offset se muestra como sigue: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r>
              <a:rPr lang="es-PA" dirty="0" smtClean="0"/>
              <a:t>La salida puede ser de alta magnitud, </a:t>
            </a:r>
            <a:r>
              <a:rPr lang="es-PA" dirty="0" err="1" smtClean="0"/>
              <a:t>p.e</a:t>
            </a:r>
            <a:r>
              <a:rPr lang="es-PA" dirty="0" smtClean="0"/>
              <a:t>. si es de 5mV a una ganancia de 1000 puede tener voltajes de salida de +5V o -5V en vez de 0V.</a:t>
            </a:r>
          </a:p>
          <a:p>
            <a:r>
              <a:rPr lang="es-PA" dirty="0" smtClean="0"/>
              <a:t>La señal será superpuesta a este DC y es difícil decir si este offset proviene de Vos o la señal.</a:t>
            </a:r>
            <a:endParaRPr lang="es-PA" dirty="0"/>
          </a:p>
          <a:p>
            <a:r>
              <a:rPr lang="es-PA" dirty="0" smtClean="0"/>
              <a:t>Para eliminar este efecto se puede tener acoplado </a:t>
            </a:r>
            <a:r>
              <a:rPr lang="es-PA" dirty="0" err="1" smtClean="0"/>
              <a:t>capacit</a:t>
            </a:r>
            <a:r>
              <a:rPr lang="es-PA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72" y="1720537"/>
            <a:ext cx="1982616" cy="8133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15" y="1720537"/>
            <a:ext cx="3046311" cy="18984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921" y="4908083"/>
            <a:ext cx="2781300" cy="1857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07" y="1720537"/>
            <a:ext cx="2198514" cy="19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10963</TotalTime>
  <Words>7252</Words>
  <Application>Microsoft Office PowerPoint</Application>
  <PresentationFormat>Panorámica</PresentationFormat>
  <Paragraphs>1088</Paragraphs>
  <Slides>122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122</vt:i4>
      </vt:variant>
    </vt:vector>
  </HeadingPairs>
  <TitlesOfParts>
    <vt:vector size="127" baseType="lpstr">
      <vt:lpstr>Arial</vt:lpstr>
      <vt:lpstr>Century Gothic</vt:lpstr>
      <vt:lpstr>Symbol</vt:lpstr>
      <vt:lpstr>Wingdings 3</vt:lpstr>
      <vt:lpstr>Ion</vt:lpstr>
      <vt:lpstr>ELECTRONICA II</vt:lpstr>
      <vt:lpstr>Formato del Curso</vt:lpstr>
      <vt:lpstr>Reglas del Curso</vt:lpstr>
      <vt:lpstr>Reglas del Curso</vt:lpstr>
      <vt:lpstr>Reglas del Curso</vt:lpstr>
      <vt:lpstr>Reglas del Curso</vt:lpstr>
      <vt:lpstr>Temario a Desarrollar</vt:lpstr>
      <vt:lpstr>Objetivos</vt:lpstr>
      <vt:lpstr>Proyecto Final – Representación de Un Sistema basado en el curso</vt:lpstr>
      <vt:lpstr>Herramientas de Productividad</vt:lpstr>
      <vt:lpstr>Tarjetas propuestas para el Curso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 - Resumen</vt:lpstr>
      <vt:lpstr>Amplificador Operacional</vt:lpstr>
      <vt:lpstr>Amplificador Operacional – Modelo 1</vt:lpstr>
      <vt:lpstr>Amplificador Operacional – Modelo 2</vt:lpstr>
      <vt:lpstr>Amplificador Operacional – Modelo 2</vt:lpstr>
      <vt:lpstr>Amplificador Operacional - Resumen</vt:lpstr>
      <vt:lpstr>Amplificador Operacional</vt:lpstr>
      <vt:lpstr>Amplificador Operacional – Disponibilidad Comercial</vt:lpstr>
      <vt:lpstr>Amplificador Operacional – Disponibilidad Comercial</vt:lpstr>
      <vt:lpstr>Amplificador Operacional – Disponibilidad Comercial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Análisis de Amplificadores Operacionales</vt:lpstr>
      <vt:lpstr>Amplificador Operacional – Comparadores</vt:lpstr>
      <vt:lpstr>Amplificador Operacional – Comparadores</vt:lpstr>
      <vt:lpstr>Amplificador Operacional – Comparadores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Amplificador Operacional–Efectos no ideales</vt:lpstr>
      <vt:lpstr>Presentación de PowerPoint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Amplificador Operacional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Instrumentación</vt:lpstr>
      <vt:lpstr>Op-Amp De Integración y Diferenciación 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Integración</vt:lpstr>
      <vt:lpstr>Op-Amp De Diferenciación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Imperfecciones DC de Op-Amps</vt:lpstr>
      <vt:lpstr>Presentación de PowerPoint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Efectos de Ganancia de Lazo Abierto Finita y Ancho de Banda en el desempeño del circuito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Respuesta en Frecuencia de Amplificadores de Lazo Cerrado</vt:lpstr>
      <vt:lpstr>Operación de Op-Amps a larga señal</vt:lpstr>
      <vt:lpstr>Operación de Op-Amps a larga señal</vt:lpstr>
      <vt:lpstr>Operación de Op-Amps a larga señal</vt:lpstr>
      <vt:lpstr>Slew Rate</vt:lpstr>
      <vt:lpstr>Slew Rate</vt:lpstr>
      <vt:lpstr>Slew Rate</vt:lpstr>
      <vt:lpstr>Ancho de Banda de Potencia Máxima</vt:lpstr>
      <vt:lpstr>Ancho de Banda de Potencia Máxima</vt:lpstr>
      <vt:lpstr>Ancho de Banda de Potencia Máxima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Rangel Isaías Alvarado Walles</cp:lastModifiedBy>
  <cp:revision>602</cp:revision>
  <cp:lastPrinted>2019-02-19T17:02:12Z</cp:lastPrinted>
  <dcterms:created xsi:type="dcterms:W3CDTF">2018-02-28T08:20:25Z</dcterms:created>
  <dcterms:modified xsi:type="dcterms:W3CDTF">2020-02-03T05:35:01Z</dcterms:modified>
</cp:coreProperties>
</file>