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565" r:id="rId3"/>
    <p:sldId id="327" r:id="rId4"/>
    <p:sldId id="329" r:id="rId5"/>
    <p:sldId id="330" r:id="rId6"/>
    <p:sldId id="328" r:id="rId7"/>
    <p:sldId id="257" r:id="rId8"/>
    <p:sldId id="258" r:id="rId9"/>
    <p:sldId id="331" r:id="rId10"/>
    <p:sldId id="585" r:id="rId11"/>
    <p:sldId id="469" r:id="rId12"/>
    <p:sldId id="566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6" r:id="rId52"/>
    <p:sldId id="567" r:id="rId53"/>
    <p:sldId id="468" r:id="rId54"/>
    <p:sldId id="568" r:id="rId55"/>
    <p:sldId id="569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84" r:id="rId71"/>
    <p:sldId id="587" r:id="rId72"/>
    <p:sldId id="586" r:id="rId7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37509"/>
            <a:ext cx="8825658" cy="2126673"/>
          </a:xfrm>
        </p:spPr>
        <p:txBody>
          <a:bodyPr/>
          <a:lstStyle/>
          <a:p>
            <a:r>
              <a:rPr lang="en-US" sz="6600" dirty="0" smtClean="0"/>
              <a:t>ELECTRONICA II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RANGEL ALVARADO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Herramientas de Productividad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342" y="1853248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Administración de Proyecto</a:t>
            </a:r>
          </a:p>
          <a:p>
            <a:pPr lvl="1"/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MS Project</a:t>
            </a:r>
          </a:p>
          <a:p>
            <a:pPr lvl="1"/>
            <a:r>
              <a:rPr lang="es-PA" dirty="0" smtClean="0">
                <a:solidFill>
                  <a:schemeClr val="tx1">
                    <a:lumMod val="95000"/>
                  </a:schemeClr>
                </a:solidFill>
              </a:rPr>
              <a:t>Jira</a:t>
            </a: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Repositorio de Código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Gitlab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Bitbucket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Comunicación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Slack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Telegram</a:t>
            </a:r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5206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Tarjetas propuestas para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No existe tarjeta de curso</a:t>
            </a:r>
            <a:endParaRPr lang="es-P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900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0901611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 el dispositivo más útil en diseño analógico</a:t>
            </a:r>
          </a:p>
          <a:p>
            <a:r>
              <a:rPr lang="es-PA" dirty="0" smtClean="0"/>
              <a:t>Usualmente utilizado en </a:t>
            </a:r>
            <a:r>
              <a:rPr lang="es-PA" i="1" dirty="0" smtClean="0"/>
              <a:t>acondicionamiento de señales</a:t>
            </a:r>
          </a:p>
          <a:p>
            <a:r>
              <a:rPr lang="es-PA" dirty="0" smtClean="0"/>
              <a:t>También para realizar </a:t>
            </a:r>
            <a:r>
              <a:rPr lang="es-PA" i="1" dirty="0" smtClean="0"/>
              <a:t>operaciones matemáticas</a:t>
            </a:r>
            <a:r>
              <a:rPr lang="es-PA" dirty="0" smtClean="0"/>
              <a:t> y </a:t>
            </a:r>
            <a:r>
              <a:rPr lang="es-PA" i="1" dirty="0" err="1" smtClean="0"/>
              <a:t>buffering</a:t>
            </a:r>
            <a:endParaRPr lang="es-PA" i="1" dirty="0" smtClean="0"/>
          </a:p>
          <a:p>
            <a:endParaRPr lang="es-PA" i="1" dirty="0"/>
          </a:p>
          <a:p>
            <a:r>
              <a:rPr lang="es-PA" dirty="0" smtClean="0"/>
              <a:t>¿Qué es </a:t>
            </a:r>
            <a:r>
              <a:rPr lang="es-PA" dirty="0" err="1" smtClean="0"/>
              <a:t>signal</a:t>
            </a:r>
            <a:r>
              <a:rPr lang="es-PA" dirty="0" smtClean="0"/>
              <a:t> </a:t>
            </a:r>
            <a:r>
              <a:rPr lang="es-PA" dirty="0" err="1" smtClean="0"/>
              <a:t>conditioning</a:t>
            </a:r>
            <a:r>
              <a:rPr lang="es-PA" dirty="0" smtClean="0"/>
              <a:t>?</a:t>
            </a:r>
          </a:p>
          <a:p>
            <a:pPr lvl="1"/>
            <a:r>
              <a:rPr lang="es-PA" dirty="0" smtClean="0"/>
              <a:t>Ajuste de nivel: la señal es imperceptible</a:t>
            </a:r>
          </a:p>
          <a:p>
            <a:pPr lvl="2"/>
            <a:r>
              <a:rPr lang="es-PA" dirty="0" smtClean="0"/>
              <a:t>Salida de </a:t>
            </a:r>
            <a:r>
              <a:rPr lang="es-PA" dirty="0" err="1" smtClean="0"/>
              <a:t>termocupla</a:t>
            </a:r>
            <a:r>
              <a:rPr lang="es-PA" dirty="0" smtClean="0"/>
              <a:t> es </a:t>
            </a:r>
            <a:r>
              <a:rPr lang="es-PA" i="1" dirty="0" smtClean="0"/>
              <a:t>amplificada</a:t>
            </a:r>
          </a:p>
          <a:p>
            <a:pPr lvl="1"/>
            <a:r>
              <a:rPr lang="es-PA" dirty="0" smtClean="0"/>
              <a:t>Reducción de Ruido: señal afectada por perturbación</a:t>
            </a:r>
          </a:p>
          <a:p>
            <a:pPr lvl="2"/>
            <a:r>
              <a:rPr lang="es-PA" dirty="0" smtClean="0"/>
              <a:t>En la Señal de radio se remueve el componente de voltaje no deseado</a:t>
            </a:r>
          </a:p>
          <a:p>
            <a:pPr lvl="1"/>
            <a:r>
              <a:rPr lang="es-PA" dirty="0" smtClean="0"/>
              <a:t>Manipulación de la señal: para transmitir información</a:t>
            </a:r>
          </a:p>
          <a:p>
            <a:pPr lvl="2"/>
            <a:r>
              <a:rPr lang="es-PA" dirty="0" smtClean="0"/>
              <a:t>Se </a:t>
            </a:r>
            <a:r>
              <a:rPr lang="es-PA" dirty="0" err="1" smtClean="0"/>
              <a:t>trasnmite</a:t>
            </a:r>
            <a:r>
              <a:rPr lang="es-PA" dirty="0" smtClean="0"/>
              <a:t> la señal senada de la </a:t>
            </a:r>
            <a:r>
              <a:rPr lang="es-PA" dirty="0" err="1" smtClean="0"/>
              <a:t>termocupla</a:t>
            </a:r>
            <a:r>
              <a:rPr lang="es-PA" dirty="0" smtClean="0"/>
              <a:t> al cambio de umbral</a:t>
            </a:r>
          </a:p>
          <a:p>
            <a:pPr lvl="1"/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21386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lnSpcReduction="10000"/>
          </a:bodyPr>
          <a:lstStyle/>
          <a:p>
            <a:r>
              <a:rPr lang="es-PA" dirty="0"/>
              <a:t>Los cursos anteriores se detallaba análisis de señal (</a:t>
            </a:r>
            <a:r>
              <a:rPr lang="es-PA" dirty="0" err="1"/>
              <a:t>bjts</a:t>
            </a:r>
            <a:r>
              <a:rPr lang="es-PA" dirty="0"/>
              <a:t>, diodos, </a:t>
            </a:r>
            <a:r>
              <a:rPr lang="es-PA" dirty="0" err="1"/>
              <a:t>etc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uso más común es para operaciones matemáticas</a:t>
            </a:r>
          </a:p>
          <a:p>
            <a:pPr lvl="1"/>
            <a:r>
              <a:rPr lang="es-PA" dirty="0" smtClean="0"/>
              <a:t>Adición, Sustracción, Diferenciación, Integración</a:t>
            </a:r>
          </a:p>
          <a:p>
            <a:pPr lvl="1"/>
            <a:endParaRPr lang="es-PA" dirty="0"/>
          </a:p>
          <a:p>
            <a:r>
              <a:rPr lang="es-PA" dirty="0" smtClean="0"/>
              <a:t>Buffers son aisladores de secciones de un circuito eléctrico</a:t>
            </a:r>
          </a:p>
          <a:p>
            <a:pPr lvl="1"/>
            <a:r>
              <a:rPr lang="es-PA" dirty="0" smtClean="0"/>
              <a:t>Al alimentar un circuito 1 y un circuito 2 con la misma fuente puede traer factores no deseados</a:t>
            </a:r>
          </a:p>
          <a:p>
            <a:pPr lvl="1"/>
            <a:r>
              <a:rPr lang="es-PA" dirty="0" smtClean="0"/>
              <a:t>La potencia del circuito 2 puede ser mayor que la que puede suministrar la fuente</a:t>
            </a:r>
          </a:p>
          <a:p>
            <a:pPr lvl="1"/>
            <a:r>
              <a:rPr lang="es-PA" dirty="0" smtClean="0"/>
              <a:t>Podemos simplificar el problema utilizando operacionales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err="1" smtClean="0"/>
              <a:t>Op-Amps</a:t>
            </a:r>
            <a:r>
              <a:rPr lang="es-PA" dirty="0" smtClean="0"/>
              <a:t> = Amplificador Operacional</a:t>
            </a:r>
          </a:p>
          <a:p>
            <a:pPr lvl="1"/>
            <a:r>
              <a:rPr lang="es-PA" dirty="0" smtClean="0"/>
              <a:t>Dispositivos activos, requieren polarizarse para realizar un trabajo</a:t>
            </a:r>
          </a:p>
          <a:p>
            <a:pPr lvl="1"/>
            <a:r>
              <a:rPr lang="es-PA" dirty="0" smtClean="0"/>
              <a:t>Son realizados por muchos transistores y resistores [No Nos Interesa este detalle interno]</a:t>
            </a:r>
          </a:p>
          <a:p>
            <a:pPr lvl="1"/>
            <a:r>
              <a:rPr lang="es-PA" dirty="0" smtClean="0"/>
              <a:t>Modelado como fuente de voltaje controlada</a:t>
            </a:r>
          </a:p>
        </p:txBody>
      </p:sp>
    </p:spTree>
    <p:extLst>
      <p:ext uri="{BB962C8B-B14F-4D97-AF65-F5344CB8AC3E}">
        <p14:creationId xmlns:p14="http://schemas.microsoft.com/office/powerpoint/2010/main" val="17110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Operacional</a:t>
            </a:r>
          </a:p>
          <a:p>
            <a:pPr lvl="1"/>
            <a:r>
              <a:rPr lang="es-PA" dirty="0" smtClean="0"/>
              <a:t>3 terminales ( y 2 de polarización)</a:t>
            </a:r>
          </a:p>
          <a:p>
            <a:pPr lvl="2"/>
            <a:r>
              <a:rPr lang="es-PA" dirty="0" smtClean="0"/>
              <a:t>2 entradas</a:t>
            </a:r>
          </a:p>
          <a:p>
            <a:pPr lvl="2"/>
            <a:r>
              <a:rPr lang="es-PA" dirty="0" smtClean="0"/>
              <a:t>1 salida</a:t>
            </a:r>
          </a:p>
          <a:p>
            <a:pPr lvl="1"/>
            <a:r>
              <a:rPr lang="es-PA" dirty="0" smtClean="0"/>
              <a:t>- = Terminal Inversora</a:t>
            </a:r>
          </a:p>
          <a:p>
            <a:pPr lvl="1"/>
            <a:r>
              <a:rPr lang="es-PA" dirty="0" smtClean="0"/>
              <a:t>+ = Terminal No Inversora</a:t>
            </a:r>
          </a:p>
          <a:p>
            <a:pPr lvl="1"/>
            <a:r>
              <a:rPr lang="es-PA" dirty="0" smtClean="0"/>
              <a:t> </a:t>
            </a:r>
            <a:r>
              <a:rPr lang="es-PA" dirty="0" err="1" smtClean="0"/>
              <a:t>Vn</a:t>
            </a:r>
            <a:r>
              <a:rPr lang="es-PA" dirty="0" smtClean="0"/>
              <a:t> corresponde a In del -, </a:t>
            </a:r>
            <a:r>
              <a:rPr lang="es-PA" dirty="0" err="1" smtClean="0"/>
              <a:t>Vp</a:t>
            </a:r>
            <a:r>
              <a:rPr lang="es-PA" dirty="0" smtClean="0"/>
              <a:t> e </a:t>
            </a:r>
            <a:r>
              <a:rPr lang="es-PA" dirty="0" err="1" smtClean="0"/>
              <a:t>Ip</a:t>
            </a:r>
            <a:r>
              <a:rPr lang="es-PA" dirty="0" smtClean="0"/>
              <a:t> corresponden a la terminal +</a:t>
            </a:r>
          </a:p>
          <a:p>
            <a:pPr lvl="1"/>
            <a:r>
              <a:rPr lang="es-PA" dirty="0" err="1" smtClean="0"/>
              <a:t>Vout</a:t>
            </a:r>
            <a:r>
              <a:rPr lang="es-PA" dirty="0" smtClean="0"/>
              <a:t> e </a:t>
            </a:r>
            <a:r>
              <a:rPr lang="es-PA" dirty="0" err="1" smtClean="0"/>
              <a:t>Iout</a:t>
            </a:r>
            <a:r>
              <a:rPr lang="es-PA" dirty="0" smtClean="0"/>
              <a:t> corresponden a la salida</a:t>
            </a:r>
          </a:p>
          <a:p>
            <a:pPr lvl="1"/>
            <a:r>
              <a:rPr lang="es-PA" dirty="0" smtClean="0"/>
              <a:t>Todas las señales medidas sobre la referencia (GND)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90" y="1152983"/>
            <a:ext cx="6504267" cy="2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pPr lvl="1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0.  No fluye corriente por sus terminales de entrada</a:t>
            </a:r>
          </a:p>
          <a:p>
            <a:pPr lvl="1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r>
              <a:rPr lang="es-PA" dirty="0" smtClean="0"/>
              <a:t>.  Los voltajes de entrada son iguales cuando suficiente </a:t>
            </a:r>
            <a:r>
              <a:rPr lang="es-PA" dirty="0" err="1" smtClean="0"/>
              <a:t>feedback</a:t>
            </a:r>
            <a:r>
              <a:rPr lang="es-PA" dirty="0" smtClean="0"/>
              <a:t> negativo es impuesto</a:t>
            </a:r>
          </a:p>
          <a:p>
            <a:pPr lvl="1"/>
            <a:endParaRPr lang="es-PA" dirty="0"/>
          </a:p>
          <a:p>
            <a:pPr lvl="1"/>
            <a:r>
              <a:rPr lang="es-PA" dirty="0" err="1" smtClean="0"/>
              <a:t>Iout</a:t>
            </a:r>
            <a:r>
              <a:rPr lang="es-PA" dirty="0" smtClean="0"/>
              <a:t> no necesariamente es 0</a:t>
            </a:r>
          </a:p>
          <a:p>
            <a:pPr lvl="1"/>
            <a:r>
              <a:rPr lang="es-PA" dirty="0" smtClean="0"/>
              <a:t>Como son activos con su propia fuente pueden dar corriente de salida 0</a:t>
            </a:r>
          </a:p>
          <a:p>
            <a:pPr lvl="1"/>
            <a:r>
              <a:rPr lang="es-PA" i="1" dirty="0" smtClean="0"/>
              <a:t>Son capaces de añadir potencia a una señal</a:t>
            </a:r>
          </a:p>
          <a:p>
            <a:pPr lvl="1"/>
            <a:endParaRPr lang="es-PA" i="1" dirty="0"/>
          </a:p>
          <a:p>
            <a:pPr lvl="1"/>
            <a:r>
              <a:rPr lang="es-PA" dirty="0" smtClean="0"/>
              <a:t>El esquema completo del </a:t>
            </a:r>
            <a:r>
              <a:rPr lang="es-PA" dirty="0" err="1" smtClean="0"/>
              <a:t>Op-Amp</a:t>
            </a:r>
            <a:r>
              <a:rPr lang="es-PA" dirty="0" smtClean="0"/>
              <a:t> incluye las terminales</a:t>
            </a:r>
          </a:p>
          <a:p>
            <a:pPr lvl="2"/>
            <a:r>
              <a:rPr lang="es-PA" dirty="0" smtClean="0"/>
              <a:t>V+ y V-</a:t>
            </a:r>
            <a:endParaRPr lang="es-PA" dirty="0"/>
          </a:p>
          <a:p>
            <a:pPr lvl="2"/>
            <a:r>
              <a:rPr lang="es-PA" dirty="0" smtClean="0"/>
              <a:t>Ambos voltajes son idénticos pero sentido opuesto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82" y="4150836"/>
            <a:ext cx="3952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r>
              <a:rPr lang="es-PA" dirty="0" smtClean="0"/>
              <a:t>Limitante de Voltaje de Salida</a:t>
            </a:r>
          </a:p>
          <a:p>
            <a:pPr lvl="1"/>
            <a:r>
              <a:rPr lang="es-PA" dirty="0" smtClean="0"/>
              <a:t>La salida de voltaje no puede ser mayor ni menor a su voltaje de polarización</a:t>
            </a:r>
          </a:p>
          <a:p>
            <a:pPr lvl="1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superar estos voltajes saturará el voltaje de salida a </a:t>
            </a:r>
            <a:r>
              <a:rPr lang="es-PA" dirty="0" err="1" smtClean="0"/>
              <a:t>lomencionado</a:t>
            </a:r>
            <a:r>
              <a:rPr lang="es-PA" dirty="0" smtClean="0"/>
              <a:t> anteriormente</a:t>
            </a:r>
          </a:p>
          <a:p>
            <a:r>
              <a:rPr lang="es-PA" dirty="0" smtClean="0"/>
              <a:t>Limitante de Voltaje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y </a:t>
            </a:r>
            <a:r>
              <a:rPr lang="es-PA" dirty="0" err="1" smtClean="0"/>
              <a:t>Vn</a:t>
            </a:r>
            <a:r>
              <a:rPr lang="es-PA" dirty="0" smtClean="0"/>
              <a:t> son limitados por la fuente de voltaje V- y V+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&gt; V- y </a:t>
            </a:r>
            <a:r>
              <a:rPr lang="es-PA" dirty="0" err="1" smtClean="0"/>
              <a:t>Vn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manejar las entradas a un voltaje superior hará que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opere</a:t>
            </a:r>
          </a:p>
          <a:p>
            <a:pPr lvl="2"/>
            <a:endParaRPr lang="es-PA" dirty="0"/>
          </a:p>
          <a:p>
            <a:r>
              <a:rPr lang="es-PA" dirty="0" smtClean="0"/>
              <a:t>Las limitantes anteriores se dan basadas en que </a:t>
            </a:r>
            <a:r>
              <a:rPr lang="es-PA" u="sng" dirty="0"/>
              <a:t>t</a:t>
            </a:r>
            <a:r>
              <a:rPr lang="es-PA" u="sng" dirty="0" smtClean="0"/>
              <a:t>odas</a:t>
            </a:r>
            <a:r>
              <a:rPr lang="es-PA" dirty="0" smtClean="0"/>
              <a:t> las </a:t>
            </a:r>
            <a:r>
              <a:rPr lang="es-PA" dirty="0" err="1" smtClean="0"/>
              <a:t>entrdas</a:t>
            </a:r>
            <a:r>
              <a:rPr lang="es-PA" dirty="0" smtClean="0"/>
              <a:t>  están al mismo nivel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96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Todos los voltaje a la misma referencia</a:t>
            </a:r>
          </a:p>
          <a:p>
            <a:r>
              <a:rPr lang="es-PA" dirty="0" smtClean="0"/>
              <a:t>Según la ley de </a:t>
            </a:r>
            <a:r>
              <a:rPr lang="es-PA" dirty="0" err="1" smtClean="0"/>
              <a:t>kirchoff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+ In = I- + </a:t>
            </a:r>
            <a:r>
              <a:rPr lang="es-PA" dirty="0" err="1" smtClean="0"/>
              <a:t>Iout</a:t>
            </a:r>
            <a:r>
              <a:rPr lang="es-PA" dirty="0" smtClean="0"/>
              <a:t> + I+ = 0</a:t>
            </a:r>
          </a:p>
          <a:p>
            <a:pPr lvl="1"/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Normalmente se obvia las fuentes de polarización para su análisis, esto es:</a:t>
            </a:r>
          </a:p>
          <a:p>
            <a:r>
              <a:rPr lang="es-PA" dirty="0" err="1" smtClean="0"/>
              <a:t>Ip</a:t>
            </a:r>
            <a:r>
              <a:rPr lang="es-PA" dirty="0" smtClean="0"/>
              <a:t> + In =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Se infiere que </a:t>
            </a:r>
            <a:r>
              <a:rPr lang="es-PA" dirty="0" err="1" smtClean="0"/>
              <a:t>Iout</a:t>
            </a:r>
            <a:r>
              <a:rPr lang="es-PA" dirty="0" smtClean="0"/>
              <a:t> = 0 [Esto no es cierto en la vida real]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05" y="1152983"/>
            <a:ext cx="4625652" cy="23522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70" y="4304276"/>
            <a:ext cx="4586287" cy="23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fontScale="92500" lnSpcReduction="10000"/>
          </a:bodyPr>
          <a:lstStyle/>
          <a:p>
            <a:r>
              <a:rPr lang="es-PA" dirty="0" smtClean="0"/>
              <a:t>Amplificador Operacional Completo</a:t>
            </a:r>
          </a:p>
          <a:p>
            <a:pPr marL="457200" lvl="1" indent="0">
              <a:buNone/>
            </a:pPr>
            <a:endParaRPr lang="es-PA" dirty="0" smtClean="0"/>
          </a:p>
          <a:p>
            <a:pPr lvl="1"/>
            <a:endParaRPr lang="es-PA" dirty="0" smtClean="0"/>
          </a:p>
          <a:p>
            <a:r>
              <a:rPr lang="es-PA" dirty="0" smtClean="0"/>
              <a:t>El amplificador ideal sigue las reglas:</a:t>
            </a:r>
          </a:p>
          <a:p>
            <a:pPr lvl="1"/>
            <a:r>
              <a:rPr lang="es-PA" dirty="0" smtClean="0"/>
              <a:t>No fluye corriente por sus terminales</a:t>
            </a:r>
          </a:p>
          <a:p>
            <a:pPr lvl="2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</a:t>
            </a:r>
          </a:p>
          <a:p>
            <a:pPr lvl="1"/>
            <a:r>
              <a:rPr lang="es-PA" dirty="0" smtClean="0"/>
              <a:t>El voltaje en las terminales de entrada es el mismo</a:t>
            </a:r>
          </a:p>
          <a:p>
            <a:pPr lvl="2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smtClean="0"/>
              <a:t>El voltaje de salida está limitado a sus valores negativos y positivos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El voltaje de entrada está limitado por sus valores positivos y negativos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Vp</a:t>
            </a:r>
            <a:r>
              <a:rPr lang="es-PA" dirty="0" smtClean="0"/>
              <a:t>, </a:t>
            </a:r>
            <a:r>
              <a:rPr lang="es-PA" dirty="0" err="1" smtClean="0"/>
              <a:t>Vn</a:t>
            </a:r>
            <a:r>
              <a:rPr lang="es-PA" dirty="0" smtClean="0"/>
              <a:t> &gt; V+</a:t>
            </a:r>
          </a:p>
          <a:p>
            <a:pPr lvl="1"/>
            <a:r>
              <a:rPr lang="es-PA" dirty="0" smtClean="0"/>
              <a:t>No necesariamente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Tenemos todo a la misma referencia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38" y="1335097"/>
            <a:ext cx="3696555" cy="2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Ejercicio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Encontrar:</a:t>
            </a:r>
          </a:p>
          <a:p>
            <a:pPr lvl="1"/>
            <a:r>
              <a:rPr lang="es-PA" dirty="0" err="1" smtClean="0"/>
              <a:t>Is</a:t>
            </a:r>
            <a:endParaRPr lang="es-PA" dirty="0" smtClean="0"/>
          </a:p>
          <a:p>
            <a:pPr lvl="1"/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err="1" smtClean="0"/>
              <a:t>Vn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38" y="1853248"/>
            <a:ext cx="6021755" cy="27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modulo a la </a:t>
            </a:r>
            <a:r>
              <a:rPr lang="en-US" dirty="0" err="1" smtClean="0"/>
              <a:t>semana</a:t>
            </a:r>
            <a:r>
              <a:rPr lang="en-US" dirty="0" smtClean="0"/>
              <a:t> que </a:t>
            </a:r>
            <a:r>
              <a:rPr lang="en-US" dirty="0" err="1" smtClean="0"/>
              <a:t>consta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y </a:t>
            </a:r>
            <a:r>
              <a:rPr lang="en-US" dirty="0" err="1" smtClean="0"/>
              <a:t>laboratorio</a:t>
            </a:r>
            <a:endParaRPr lang="en-US" dirty="0" smtClean="0"/>
          </a:p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presenciales</a:t>
            </a:r>
            <a:endParaRPr lang="en-US" dirty="0" smtClean="0"/>
          </a:p>
          <a:p>
            <a:r>
              <a:rPr lang="en-US" dirty="0" err="1" smtClean="0"/>
              <a:t>Aproximadamente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endParaRPr lang="en-US" dirty="0" smtClean="0"/>
          </a:p>
          <a:p>
            <a:pPr lvl="1"/>
            <a:r>
              <a:rPr lang="en-US" dirty="0" err="1" smtClean="0"/>
              <a:t>Tareas</a:t>
            </a:r>
            <a:endParaRPr lang="en-US" dirty="0" smtClean="0"/>
          </a:p>
          <a:p>
            <a:pPr lvl="1"/>
            <a:r>
              <a:rPr lang="en-US" dirty="0" err="1" smtClean="0"/>
              <a:t>Laboratorios</a:t>
            </a:r>
            <a:endParaRPr lang="en-US" dirty="0" smtClean="0"/>
          </a:p>
          <a:p>
            <a:pPr lvl="1"/>
            <a:r>
              <a:rPr lang="en-US" dirty="0" smtClean="0"/>
              <a:t>Quizzes</a:t>
            </a:r>
          </a:p>
          <a:p>
            <a:pPr lvl="1"/>
            <a:r>
              <a:rPr lang="en-US" dirty="0" smtClean="0"/>
              <a:t>Proyecto Final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anteriores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1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Opera como una amplificador diferencial </a:t>
            </a:r>
            <a:r>
              <a:rPr lang="es-PA" i="1" dirty="0" smtClean="0"/>
              <a:t>con alta </a:t>
            </a:r>
            <a:r>
              <a:rPr lang="es-PA" i="1" dirty="0" err="1" smtClean="0"/>
              <a:t>ganacia</a:t>
            </a:r>
            <a:r>
              <a:rPr lang="es-PA" i="1" dirty="0" smtClean="0"/>
              <a:t> de entrada</a:t>
            </a:r>
          </a:p>
          <a:p>
            <a:r>
              <a:rPr lang="es-PA" dirty="0" smtClean="0"/>
              <a:t>La salida del amplificador es la diferencia de voltajes de entrada multiplicada por 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relación es: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diferencia de voltajes de la terminal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K = alta ganancia (comercialmente mayor a 10^6)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estamos limitados por las fuentes de alimentación tenemos: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consiguiente: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 hace que el voltaje de entrada sea aprox. 0 pues K es largo.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 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 cuando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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.  Que es cierto cuando V- &lt; </a:t>
            </a:r>
            <a:r>
              <a:rPr lang="es-PA" dirty="0" err="1" smtClean="0">
                <a:sym typeface="Symbol" panose="05050102010706020507" pitchFamily="18" charset="2"/>
              </a:rPr>
              <a:t>vout</a:t>
            </a:r>
            <a:r>
              <a:rPr lang="es-PA" dirty="0" smtClean="0">
                <a:sym typeface="Symbol" panose="05050102010706020507" pitchFamily="18" charset="2"/>
              </a:rPr>
              <a:t> &lt; V+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pPr marL="0" indent="0">
              <a:buNone/>
            </a:pP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297477"/>
            <a:ext cx="43148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512802"/>
            <a:ext cx="2219325" cy="4095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726" y="4757737"/>
            <a:ext cx="1476375" cy="390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11" y="5048530"/>
            <a:ext cx="1428750" cy="6381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876228" y="3244334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>
                <a:sym typeface="Symbol" panose="05050102010706020507" pitchFamily="18" charset="2"/>
              </a:rPr>
              <a:t> 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048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Este modelo es el de alta resistencia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/>
              <a:t> </a:t>
            </a:r>
            <a:r>
              <a:rPr lang="es-PA" dirty="0" smtClean="0"/>
              <a:t>– </a:t>
            </a:r>
            <a:r>
              <a:rPr lang="es-PA" dirty="0" err="1" smtClean="0"/>
              <a:t>Vn</a:t>
            </a:r>
            <a:r>
              <a:rPr lang="es-PA" dirty="0" smtClean="0"/>
              <a:t> = Rin * </a:t>
            </a:r>
            <a:r>
              <a:rPr lang="es-PA" dirty="0" err="1" smtClean="0"/>
              <a:t>Ip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 In</a:t>
            </a:r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-In =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)/Rin</a:t>
            </a:r>
          </a:p>
          <a:p>
            <a:pPr lvl="1"/>
            <a:endParaRPr lang="es-PA" dirty="0"/>
          </a:p>
          <a:p>
            <a:pPr lvl="1"/>
            <a:r>
              <a:rPr lang="es-PA" dirty="0" smtClean="0"/>
              <a:t>Según la teoría y que la resistencia de entrada del operacional es muy alta (muchos </a:t>
            </a:r>
            <a:r>
              <a:rPr lang="es-PA" dirty="0" err="1" smtClean="0"/>
              <a:t>Megaohms</a:t>
            </a:r>
            <a:r>
              <a:rPr lang="es-PA" dirty="0" smtClean="0"/>
              <a:t>), el voltaje de entrada es diminuto</a:t>
            </a:r>
          </a:p>
          <a:p>
            <a:pPr lvl="2"/>
            <a:r>
              <a:rPr lang="es-PA" dirty="0" err="1" smtClean="0"/>
              <a:t>Ip</a:t>
            </a:r>
            <a:r>
              <a:rPr lang="es-PA" dirty="0" smtClean="0"/>
              <a:t> = - In </a:t>
            </a:r>
            <a:r>
              <a:rPr lang="es-PA" dirty="0" smtClean="0">
                <a:sym typeface="Symbol" panose="05050102010706020507" pitchFamily="18" charset="2"/>
              </a:rPr>
              <a:t> 0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Los amplificadores tienen alta ganancia de entrada habitualmente, el modelo equivalente es: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07" y="1335097"/>
            <a:ext cx="3999023" cy="1599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53" y="4790394"/>
            <a:ext cx="4301217" cy="17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Relación gráfica de las ecuaciones anteriores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está definido por: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 .  Debido a que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Rin .  Debido a que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8" y="1853248"/>
            <a:ext cx="4397015" cy="25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circuito modelado del amplificador es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Para el amplificador </a:t>
            </a:r>
            <a:r>
              <a:rPr lang="es-PA" dirty="0" err="1" smtClean="0"/>
              <a:t>operacioan</a:t>
            </a:r>
            <a:r>
              <a:rPr lang="es-PA" dirty="0" smtClean="0"/>
              <a:t> ideal tenemos</a:t>
            </a:r>
          </a:p>
          <a:p>
            <a:r>
              <a:rPr lang="es-PA" dirty="0" smtClean="0"/>
              <a:t>K es infinito porque </a:t>
            </a:r>
            <a:r>
              <a:rPr lang="es-PA" dirty="0" err="1" smtClean="0"/>
              <a:t>vin</a:t>
            </a:r>
            <a:r>
              <a:rPr lang="es-PA" dirty="0" smtClean="0"/>
              <a:t> = 0 y </a:t>
            </a:r>
            <a:r>
              <a:rPr lang="es-PA" dirty="0" err="1" smtClean="0"/>
              <a:t>vp</a:t>
            </a:r>
            <a:r>
              <a:rPr lang="es-PA" dirty="0" smtClean="0"/>
              <a:t> = </a:t>
            </a:r>
            <a:r>
              <a:rPr lang="es-PA" dirty="0" err="1" smtClean="0"/>
              <a:t>vn</a:t>
            </a:r>
            <a:endParaRPr lang="es-PA" dirty="0" smtClean="0"/>
          </a:p>
          <a:p>
            <a:r>
              <a:rPr lang="es-PA" dirty="0" smtClean="0"/>
              <a:t>Rin es infinito porque </a:t>
            </a:r>
            <a:r>
              <a:rPr lang="es-PA" dirty="0" err="1" smtClean="0"/>
              <a:t>ip</a:t>
            </a:r>
            <a:r>
              <a:rPr lang="es-PA" dirty="0" smtClean="0"/>
              <a:t> = -in = 0</a:t>
            </a:r>
          </a:p>
          <a:p>
            <a:r>
              <a:rPr lang="es-PA" dirty="0" err="1" smtClean="0"/>
              <a:t>Rout</a:t>
            </a:r>
            <a:r>
              <a:rPr lang="es-PA" dirty="0" smtClean="0"/>
              <a:t> = 0.  Idealmente puede proveer infinita potencia a la salida</a:t>
            </a:r>
          </a:p>
          <a:p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66" y="1229360"/>
            <a:ext cx="449801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amplificador operacional tiene una ganancia de K = 10 000.</a:t>
            </a:r>
          </a:p>
          <a:p>
            <a:r>
              <a:rPr lang="es-PA" dirty="0" smtClean="0"/>
              <a:t>El voltaje de suministro es de V+ = 20V y V- = -10V</a:t>
            </a:r>
          </a:p>
          <a:p>
            <a:r>
              <a:rPr lang="es-PA" dirty="0" smtClean="0"/>
              <a:t>Determine el voltaje de salida si la diferencia de voltajes es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):</a:t>
            </a:r>
          </a:p>
          <a:p>
            <a:pPr lvl="1"/>
            <a:r>
              <a:rPr lang="es-PA" dirty="0" smtClean="0"/>
              <a:t>1mV</a:t>
            </a:r>
          </a:p>
          <a:p>
            <a:pPr lvl="1"/>
            <a:r>
              <a:rPr lang="es-PA" dirty="0" smtClean="0"/>
              <a:t>2mV</a:t>
            </a:r>
          </a:p>
          <a:p>
            <a:pPr lvl="1"/>
            <a:r>
              <a:rPr lang="es-PA" dirty="0" smtClean="0"/>
              <a:t>4mV</a:t>
            </a:r>
          </a:p>
          <a:p>
            <a:pPr lvl="1"/>
            <a:r>
              <a:rPr lang="es-PA" dirty="0" smtClean="0"/>
              <a:t>-0.2mV</a:t>
            </a:r>
          </a:p>
          <a:p>
            <a:pPr lvl="1"/>
            <a:r>
              <a:rPr lang="es-PA" dirty="0" smtClean="0"/>
              <a:t>-2mV</a:t>
            </a:r>
          </a:p>
        </p:txBody>
      </p:sp>
    </p:spTree>
    <p:extLst>
      <p:ext uri="{BB962C8B-B14F-4D97-AF65-F5344CB8AC3E}">
        <p14:creationId xmlns:p14="http://schemas.microsoft.com/office/powerpoint/2010/main" val="4742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implementados por </a:t>
            </a:r>
            <a:r>
              <a:rPr lang="es-PA" dirty="0" err="1" smtClean="0"/>
              <a:t>DIPs</a:t>
            </a:r>
            <a:endParaRPr lang="es-PA" dirty="0" smtClean="0"/>
          </a:p>
          <a:p>
            <a:r>
              <a:rPr lang="es-PA" dirty="0" smtClean="0"/>
              <a:t>El más famoso = 741</a:t>
            </a:r>
          </a:p>
          <a:p>
            <a:pPr lvl="1"/>
            <a:r>
              <a:rPr lang="es-PA" dirty="0" smtClean="0"/>
              <a:t>DIP-8</a:t>
            </a:r>
            <a:endParaRPr lang="es-PA" dirty="0"/>
          </a:p>
          <a:p>
            <a:r>
              <a:rPr lang="es-PA" dirty="0" smtClean="0"/>
              <a:t>La figura de la derecha es la vista superior</a:t>
            </a:r>
          </a:p>
          <a:p>
            <a:r>
              <a:rPr lang="es-PA" dirty="0" smtClean="0"/>
              <a:t>Orientación determinada por la muesca </a:t>
            </a:r>
          </a:p>
          <a:p>
            <a:r>
              <a:rPr lang="es-PA" dirty="0" smtClean="0"/>
              <a:t>El pin 1 a veces tiene un círculo</a:t>
            </a:r>
          </a:p>
          <a:p>
            <a:r>
              <a:rPr lang="es-PA" dirty="0" smtClean="0"/>
              <a:t>Pines inversor y no inversor, 1 y 2</a:t>
            </a:r>
          </a:p>
          <a:p>
            <a:r>
              <a:rPr lang="es-PA" dirty="0" smtClean="0"/>
              <a:t>Salida, pin 6</a:t>
            </a:r>
          </a:p>
          <a:p>
            <a:r>
              <a:rPr lang="es-PA" dirty="0" err="1" smtClean="0"/>
              <a:t>Vcc</a:t>
            </a:r>
            <a:r>
              <a:rPr lang="es-PA" dirty="0" smtClean="0"/>
              <a:t>+ y </a:t>
            </a:r>
            <a:r>
              <a:rPr lang="es-PA" dirty="0" err="1" smtClean="0"/>
              <a:t>Vcc</a:t>
            </a:r>
            <a:r>
              <a:rPr lang="es-PA" dirty="0" smtClean="0"/>
              <a:t>- son dados en la figura en los pines 4 y 7, bebe ser menores a 15V</a:t>
            </a:r>
          </a:p>
          <a:p>
            <a:r>
              <a:rPr lang="es-PA" dirty="0" smtClean="0"/>
              <a:t>No usaremos los pines Offset </a:t>
            </a:r>
            <a:r>
              <a:rPr lang="es-PA" dirty="0" err="1" smtClean="0"/>
              <a:t>Null</a:t>
            </a:r>
            <a:r>
              <a:rPr lang="es-PA" dirty="0" smtClean="0"/>
              <a:t> 1 y 2, ni NC.  Pines 1, 5 y 8</a:t>
            </a:r>
          </a:p>
          <a:p>
            <a:pPr lvl="1"/>
            <a:r>
              <a:rPr lang="es-PA" dirty="0" smtClean="0"/>
              <a:t>Offset </a:t>
            </a:r>
            <a:r>
              <a:rPr lang="es-PA" dirty="0" err="1" smtClean="0"/>
              <a:t>null</a:t>
            </a:r>
            <a:r>
              <a:rPr lang="es-PA" dirty="0" smtClean="0"/>
              <a:t> se utiliza para mejorar el desempeño del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02229"/>
            <a:ext cx="3390900" cy="1066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71" y="2902759"/>
            <a:ext cx="4407758" cy="21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Usualmente tienen esta descripción pero se recomienda ver siempre la hoja de datos</a:t>
            </a:r>
          </a:p>
          <a:p>
            <a:r>
              <a:rPr lang="es-PA" dirty="0" smtClean="0"/>
              <a:t>Algunos integrados traen más de un operacional</a:t>
            </a:r>
          </a:p>
          <a:p>
            <a:pPr lvl="1"/>
            <a:r>
              <a:rPr lang="es-PA" dirty="0" smtClean="0"/>
              <a:t>Dual </a:t>
            </a:r>
            <a:r>
              <a:rPr lang="es-PA" dirty="0" err="1" smtClean="0"/>
              <a:t>package</a:t>
            </a:r>
            <a:r>
              <a:rPr lang="es-PA" dirty="0" smtClean="0"/>
              <a:t> (dos operacionales)</a:t>
            </a:r>
          </a:p>
          <a:p>
            <a:pPr lvl="1"/>
            <a:r>
              <a:rPr lang="es-PA" dirty="0" err="1" smtClean="0"/>
              <a:t>Quad</a:t>
            </a:r>
            <a:r>
              <a:rPr lang="es-PA" dirty="0" smtClean="0"/>
              <a:t> </a:t>
            </a:r>
            <a:r>
              <a:rPr lang="es-PA" dirty="0" err="1" smtClean="0"/>
              <a:t>package</a:t>
            </a:r>
            <a:r>
              <a:rPr lang="es-PA" dirty="0" smtClean="0"/>
              <a:t> (4 operacionales)</a:t>
            </a:r>
          </a:p>
          <a:p>
            <a:r>
              <a:rPr lang="es-PA" dirty="0" smtClean="0"/>
              <a:t>La fuente del OP282 es la misma para los dos operacionales</a:t>
            </a:r>
          </a:p>
          <a:p>
            <a:r>
              <a:rPr lang="es-PA" dirty="0" smtClean="0"/>
              <a:t>VOS TRIM en el OP27 hacen la misma operación del offset </a:t>
            </a:r>
            <a:r>
              <a:rPr lang="es-PA" dirty="0" err="1" smtClean="0"/>
              <a:t>null</a:t>
            </a:r>
            <a:r>
              <a:rPr lang="es-PA" dirty="0" smtClean="0"/>
              <a:t> en el 741</a:t>
            </a:r>
          </a:p>
          <a:p>
            <a:r>
              <a:rPr lang="es-PA" dirty="0" smtClean="0"/>
              <a:t>Ejemplo OP27			Ejemplo OP282			NOTA: Siempre ver el </a:t>
            </a:r>
            <a:r>
              <a:rPr lang="es-PA" dirty="0" err="1" smtClean="0"/>
              <a:t>datashet</a:t>
            </a:r>
            <a:r>
              <a:rPr lang="es-PA" dirty="0" smtClean="0"/>
              <a:t>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6" y="4976131"/>
            <a:ext cx="2533650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67" y="4968680"/>
            <a:ext cx="2509590" cy="1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Ir a </a:t>
            </a:r>
            <a:r>
              <a:rPr lang="es-PA" dirty="0" err="1" smtClean="0"/>
              <a:t>analog</a:t>
            </a:r>
            <a:r>
              <a:rPr lang="es-PA" dirty="0" smtClean="0"/>
              <a:t> </a:t>
            </a:r>
            <a:r>
              <a:rPr lang="es-PA" dirty="0" err="1" smtClean="0"/>
              <a:t>devices</a:t>
            </a:r>
            <a:endParaRPr lang="es-PA" dirty="0" smtClean="0"/>
          </a:p>
          <a:p>
            <a:r>
              <a:rPr lang="es-PA" dirty="0" smtClean="0"/>
              <a:t>Buscar el OP482</a:t>
            </a:r>
          </a:p>
          <a:p>
            <a:r>
              <a:rPr lang="es-PA" dirty="0" smtClean="0"/>
              <a:t>Comparar este OP482 con el UA741</a:t>
            </a:r>
          </a:p>
          <a:p>
            <a:r>
              <a:rPr lang="es-PA" dirty="0" smtClean="0"/>
              <a:t>Sin ver más allá de los nombres del </a:t>
            </a:r>
            <a:r>
              <a:rPr lang="es-PA" dirty="0" err="1" smtClean="0"/>
              <a:t>pinout</a:t>
            </a:r>
            <a:r>
              <a:rPr lang="es-PA" dirty="0" smtClean="0"/>
              <a:t> interprete para que es cada pin</a:t>
            </a:r>
          </a:p>
        </p:txBody>
      </p:sp>
    </p:spTree>
    <p:extLst>
      <p:ext uri="{BB962C8B-B14F-4D97-AF65-F5344CB8AC3E}">
        <p14:creationId xmlns:p14="http://schemas.microsoft.com/office/powerpoint/2010/main" val="491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Pueden usarse como circuitos lineales o no </a:t>
            </a:r>
            <a:r>
              <a:rPr lang="es-PA" dirty="0" err="1" smtClean="0"/>
              <a:t>lienales</a:t>
            </a:r>
            <a:endParaRPr lang="es-PA" dirty="0" smtClean="0"/>
          </a:p>
          <a:p>
            <a:r>
              <a:rPr lang="es-PA" dirty="0" smtClean="0"/>
              <a:t>Cuando son no lineales la salida es manejada por la fuente de poder</a:t>
            </a:r>
          </a:p>
          <a:p>
            <a:pPr lvl="1"/>
            <a:r>
              <a:rPr lang="es-PA" dirty="0" smtClean="0"/>
              <a:t>No cambia cuando la entrada cambia</a:t>
            </a:r>
          </a:p>
          <a:p>
            <a:pPr lvl="1"/>
            <a:r>
              <a:rPr lang="es-PA" dirty="0" smtClean="0"/>
              <a:t>La salida es saturada</a:t>
            </a:r>
          </a:p>
          <a:p>
            <a:r>
              <a:rPr lang="es-PA" dirty="0" smtClean="0"/>
              <a:t>Cuando son lineales la fuente es mantenida y la salida cambia a partir de la entrada</a:t>
            </a:r>
          </a:p>
          <a:p>
            <a:r>
              <a:rPr lang="es-PA" dirty="0" smtClean="0"/>
              <a:t>Todos los siguientes casos son lineales</a:t>
            </a:r>
          </a:p>
          <a:p>
            <a:r>
              <a:rPr lang="es-PA" dirty="0" smtClean="0"/>
              <a:t>Generalmente dan retroalimentación negativa</a:t>
            </a:r>
          </a:p>
          <a:p>
            <a:r>
              <a:rPr lang="es-PA" dirty="0" smtClean="0"/>
              <a:t>La salida y la entrada están interconectadas a la </a:t>
            </a:r>
            <a:r>
              <a:rPr lang="es-PA" i="1" dirty="0" smtClean="0"/>
              <a:t>terminal inversora</a:t>
            </a:r>
          </a:p>
          <a:p>
            <a:r>
              <a:rPr lang="es-PA" dirty="0" smtClean="0"/>
              <a:t>La ganancia negativa hace que el circuito sea poco sensitivo a la ganancia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Reduce la capacidad de saturación a la salida</a:t>
            </a:r>
          </a:p>
          <a:p>
            <a:r>
              <a:rPr lang="es-PA" dirty="0" smtClean="0"/>
              <a:t>Las deducciones se realizan por medio de análisis nodal</a:t>
            </a:r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3936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Para el análisis asumimos:</a:t>
            </a:r>
          </a:p>
          <a:p>
            <a:r>
              <a:rPr lang="es-PA" dirty="0" smtClean="0"/>
              <a:t>Los voltajes en la entrada son iguales; las corrientes en la terminal de entrada son cero</a:t>
            </a:r>
          </a:p>
          <a:p>
            <a:r>
              <a:rPr lang="es-PA" u="sng" dirty="0" smtClean="0"/>
              <a:t>Las terminales de entrada se tratan como dos nodos aparte al mismo potencial</a:t>
            </a:r>
          </a:p>
          <a:p>
            <a:r>
              <a:rPr lang="es-PA" dirty="0" smtClean="0"/>
              <a:t>Aplicamos la regla de </a:t>
            </a:r>
            <a:r>
              <a:rPr lang="es-PA" dirty="0" err="1" smtClean="0"/>
              <a:t>kirchov</a:t>
            </a:r>
            <a:r>
              <a:rPr lang="es-PA" dirty="0" smtClean="0"/>
              <a:t> de corriente en la terminal luego</a:t>
            </a:r>
          </a:p>
          <a:p>
            <a:pPr lvl="1"/>
            <a:r>
              <a:rPr lang="es-PA" dirty="0" smtClean="0"/>
              <a:t>No necesariamente productivo</a:t>
            </a:r>
          </a:p>
          <a:p>
            <a:pPr lvl="1"/>
            <a:r>
              <a:rPr lang="es-PA" dirty="0" smtClean="0"/>
              <a:t>Produce una ecuación más en la salida (</a:t>
            </a:r>
            <a:r>
              <a:rPr lang="es-PA" u="sng" dirty="0" smtClean="0"/>
              <a:t>introduce un elemento más desconocido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voltaje de salida está entre el rango de los voltajes de la fuente</a:t>
            </a:r>
          </a:p>
          <a:p>
            <a:r>
              <a:rPr lang="es-PA" dirty="0" smtClean="0"/>
              <a:t>De lo contrario no se comportará linealmente</a:t>
            </a:r>
          </a:p>
          <a:p>
            <a:endParaRPr lang="es-PA" dirty="0"/>
          </a:p>
          <a:p>
            <a:r>
              <a:rPr lang="es-PA" dirty="0" smtClean="0"/>
              <a:t>Objetivo final:  Determinar el voltaje de salida dado al rango de la fuente, que siempre está relacionado al voltaje de entrada</a:t>
            </a:r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29611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1309575"/>
            <a:ext cx="11088688" cy="5344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quizzes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moodle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avisará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realizará</a:t>
            </a:r>
            <a:r>
              <a:rPr lang="en-US" dirty="0" smtClean="0"/>
              <a:t> el quiz el </a:t>
            </a:r>
            <a:r>
              <a:rPr lang="en-US" dirty="0" err="1" smtClean="0"/>
              <a:t>día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.  Sin embargo </a:t>
            </a:r>
            <a:r>
              <a:rPr lang="en-US" dirty="0" err="1" smtClean="0"/>
              <a:t>esto</a:t>
            </a:r>
            <a:r>
              <a:rPr lang="en-US" dirty="0" smtClean="0"/>
              <a:t> no </a:t>
            </a:r>
            <a:r>
              <a:rPr lang="en-US" dirty="0" err="1" smtClean="0"/>
              <a:t>significa</a:t>
            </a:r>
            <a:r>
              <a:rPr lang="en-US" dirty="0" smtClean="0"/>
              <a:t> que no </a:t>
            </a:r>
            <a:r>
              <a:rPr lang="en-US" dirty="0" err="1" smtClean="0"/>
              <a:t>deban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Moodle </a:t>
            </a:r>
            <a:r>
              <a:rPr lang="en-US" dirty="0" err="1" smtClean="0"/>
              <a:t>siempre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Quiz no </a:t>
            </a:r>
            <a:r>
              <a:rPr lang="en-US" dirty="0" err="1" smtClean="0"/>
              <a:t>realizado</a:t>
            </a:r>
            <a:r>
              <a:rPr lang="en-US" dirty="0" smtClean="0"/>
              <a:t>  = 0</a:t>
            </a:r>
          </a:p>
          <a:p>
            <a:pPr lvl="1"/>
            <a:r>
              <a:rPr lang="en-US" dirty="0" smtClean="0"/>
              <a:t>El quiz no se </a:t>
            </a:r>
            <a:r>
              <a:rPr lang="en-US" dirty="0" err="1" smtClean="0"/>
              <a:t>repite</a:t>
            </a:r>
            <a:r>
              <a:rPr lang="en-US" dirty="0" smtClean="0"/>
              <a:t>.  </a:t>
            </a:r>
            <a:r>
              <a:rPr lang="en-US" dirty="0" err="1" smtClean="0"/>
              <a:t>Asegurese</a:t>
            </a:r>
            <a:r>
              <a:rPr lang="en-US" dirty="0" smtClean="0"/>
              <a:t> de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El quiz dura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, 8 horas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 el </a:t>
            </a:r>
            <a:r>
              <a:rPr lang="en-US" dirty="0" err="1" smtClean="0"/>
              <a:t>días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5% </a:t>
            </a:r>
            <a:r>
              <a:rPr lang="en-US" dirty="0" err="1" smtClean="0"/>
              <a:t>menos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semanas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sin derecho a nota</a:t>
            </a:r>
          </a:p>
          <a:p>
            <a:pPr lvl="1"/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proyectos</a:t>
            </a:r>
            <a:r>
              <a:rPr lang="en-US" dirty="0"/>
              <a:t> entre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smtClean="0"/>
              <a:t>= 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acepto</a:t>
            </a:r>
            <a:r>
              <a:rPr lang="en-US" dirty="0" smtClean="0"/>
              <a:t> videos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o </a:t>
            </a:r>
            <a:r>
              <a:rPr lang="en-US" dirty="0" err="1" smtClean="0"/>
              <a:t>imagenes</a:t>
            </a:r>
            <a:endParaRPr lang="en-US" dirty="0" smtClean="0"/>
          </a:p>
          <a:p>
            <a:pPr lvl="1"/>
            <a:r>
              <a:rPr lang="es-PA" dirty="0" smtClean="0"/>
              <a:t>Debe al menos presentarse a entregar, firmar la hoja y luego puede retirarse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Aplicar la regla del amplificador operacional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la entrada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los otros nodos (si es necesario)</a:t>
            </a:r>
          </a:p>
          <a:p>
            <a:r>
              <a:rPr lang="es-PA" dirty="0" smtClean="0"/>
              <a:t>Validar si el voltaje de salida está en el rango del amplificador especificado</a:t>
            </a:r>
          </a:p>
          <a:p>
            <a:endParaRPr lang="es-PA" dirty="0"/>
          </a:p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función de </a:t>
            </a:r>
            <a:r>
              <a:rPr lang="es-PA" dirty="0" err="1" smtClean="0"/>
              <a:t>Vin</a:t>
            </a:r>
            <a:endParaRPr lang="es-PA" dirty="0" smtClean="0"/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74" y="4516143"/>
            <a:ext cx="4084184" cy="1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Análisis</a:t>
            </a:r>
          </a:p>
          <a:p>
            <a:endParaRPr lang="es-PA" i="1" dirty="0"/>
          </a:p>
          <a:p>
            <a:endParaRPr lang="es-PA" i="1" dirty="0" smtClean="0"/>
          </a:p>
          <a:p>
            <a:endParaRPr lang="es-PA" i="1" dirty="0"/>
          </a:p>
          <a:p>
            <a:endParaRPr lang="es-PA" i="1" dirty="0" smtClean="0"/>
          </a:p>
          <a:p>
            <a:r>
              <a:rPr lang="es-PA" dirty="0" smtClean="0"/>
              <a:t>Este circuito se le conoce como amplificador inversor</a:t>
            </a:r>
          </a:p>
          <a:p>
            <a:r>
              <a:rPr lang="es-PA" dirty="0" smtClean="0"/>
              <a:t>La salida de voltaje es una versión escalada del voltaje de entrada [voltaje amplificado]</a:t>
            </a:r>
          </a:p>
          <a:p>
            <a:r>
              <a:rPr lang="es-PA" dirty="0" smtClean="0"/>
              <a:t>El cambio de signo del voltaje de entrada hace al amplificador “inversor”</a:t>
            </a:r>
          </a:p>
          <a:p>
            <a:r>
              <a:rPr lang="es-PA" dirty="0" smtClean="0"/>
              <a:t>La salida del </a:t>
            </a:r>
            <a:r>
              <a:rPr lang="es-PA" dirty="0" err="1" smtClean="0"/>
              <a:t>op-amp</a:t>
            </a:r>
            <a:r>
              <a:rPr lang="es-PA" dirty="0" smtClean="0"/>
              <a:t> debe estar entre los rangos de la fuente y es </a:t>
            </a:r>
            <a:r>
              <a:rPr lang="es-PA" dirty="0" err="1" smtClean="0"/>
              <a:t>dependiende</a:t>
            </a:r>
            <a:r>
              <a:rPr lang="es-PA" dirty="0" smtClean="0"/>
              <a:t> de Rf y Rin</a:t>
            </a:r>
          </a:p>
          <a:p>
            <a:r>
              <a:rPr lang="es-PA" dirty="0" smtClean="0"/>
              <a:t>Rf y Rin previenen la saturación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45" y="1853246"/>
            <a:ext cx="3796955" cy="1813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3281362"/>
            <a:ext cx="428625" cy="295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5" y="2315908"/>
            <a:ext cx="428625" cy="29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85" y="2758820"/>
            <a:ext cx="1114425" cy="495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85" y="3407880"/>
            <a:ext cx="108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También podemos representar el </a:t>
            </a:r>
            <a:r>
              <a:rPr lang="es-PA" dirty="0" err="1" smtClean="0"/>
              <a:t>cto</a:t>
            </a:r>
            <a:r>
              <a:rPr lang="es-PA" dirty="0" smtClean="0"/>
              <a:t>. anterior como una fuente dependiente de la entrada</a:t>
            </a:r>
          </a:p>
          <a:p>
            <a:endParaRPr lang="es-PA" dirty="0"/>
          </a:p>
          <a:p>
            <a:r>
              <a:rPr lang="es-PA" dirty="0" smtClean="0"/>
              <a:t>La fuente proveniente de la entrada es</a:t>
            </a:r>
          </a:p>
          <a:p>
            <a:r>
              <a:rPr lang="es-PA" dirty="0" smtClean="0"/>
              <a:t>Estas dos ecuaciones satisfacen el modelo del amplificador definido anteriormente, en este modelo tenemos una fuente de voltaje dependiente de voltaje (VCVS)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08" y="2279195"/>
            <a:ext cx="1406980" cy="7034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16" y="2721429"/>
            <a:ext cx="1239010" cy="737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4" y="4327116"/>
            <a:ext cx="5491939" cy="21634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477" y="4327116"/>
            <a:ext cx="5914580" cy="21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Del </a:t>
            </a:r>
            <a:r>
              <a:rPr lang="es-PA" dirty="0" err="1" smtClean="0"/>
              <a:t>cto</a:t>
            </a:r>
            <a:r>
              <a:rPr lang="es-PA" dirty="0" smtClean="0"/>
              <a:t> anterior no fluye corriente a la salida (a nivel ideal)</a:t>
            </a:r>
          </a:p>
          <a:p>
            <a:r>
              <a:rPr lang="es-PA" dirty="0" smtClean="0"/>
              <a:t>Pareciera que la corriente se pierde a la salida del </a:t>
            </a:r>
            <a:r>
              <a:rPr lang="es-PA" dirty="0" err="1" smtClean="0"/>
              <a:t>cto</a:t>
            </a:r>
            <a:r>
              <a:rPr lang="es-PA" dirty="0" smtClean="0"/>
              <a:t>. [</a:t>
            </a:r>
            <a:r>
              <a:rPr lang="es-PA" dirty="0" err="1" smtClean="0"/>
              <a:t>cto</a:t>
            </a:r>
            <a:r>
              <a:rPr lang="es-PA" dirty="0" smtClean="0"/>
              <a:t>. abierto]</a:t>
            </a:r>
          </a:p>
          <a:p>
            <a:r>
              <a:rPr lang="es-PA" dirty="0" smtClean="0"/>
              <a:t>Si aplicamos una resistencia entre </a:t>
            </a:r>
            <a:r>
              <a:rPr lang="es-PA" dirty="0" err="1" smtClean="0"/>
              <a:t>Vout</a:t>
            </a:r>
            <a:r>
              <a:rPr lang="es-PA" dirty="0" smtClean="0"/>
              <a:t>+ y </a:t>
            </a:r>
            <a:r>
              <a:rPr lang="es-PA" dirty="0" err="1" smtClean="0"/>
              <a:t>Vout</a:t>
            </a:r>
            <a:r>
              <a:rPr lang="es-PA" dirty="0" smtClean="0"/>
              <a:t>- llamada RL</a:t>
            </a:r>
          </a:p>
          <a:p>
            <a:pPr lvl="1"/>
            <a:r>
              <a:rPr lang="es-PA" dirty="0" smtClean="0"/>
              <a:t>La corriente de salida no depende de la carga</a:t>
            </a:r>
          </a:p>
          <a:p>
            <a:r>
              <a:rPr lang="es-PA" dirty="0" smtClean="0"/>
              <a:t>Nuestro </a:t>
            </a:r>
            <a:r>
              <a:rPr lang="es-PA" dirty="0" err="1" smtClean="0"/>
              <a:t>op-amp</a:t>
            </a:r>
            <a:r>
              <a:rPr lang="es-PA" dirty="0" smtClean="0"/>
              <a:t> ideal arrastrará corriente de la fuente de entrada hacia la carga</a:t>
            </a:r>
          </a:p>
          <a:p>
            <a:r>
              <a:rPr lang="es-PA" dirty="0" smtClean="0"/>
              <a:t>Idealmente sin limitaciones sin embargo en la realidad tiene las limitaciones del </a:t>
            </a:r>
            <a:r>
              <a:rPr lang="es-PA" dirty="0" err="1" smtClean="0"/>
              <a:t>datasheet</a:t>
            </a:r>
            <a:endParaRPr lang="es-PA" dirty="0" smtClean="0"/>
          </a:p>
          <a:p>
            <a:pPr lvl="1"/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59" y="2684176"/>
            <a:ext cx="1520599" cy="767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59" y="4456551"/>
            <a:ext cx="5602778" cy="22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como función de </a:t>
            </a:r>
            <a:r>
              <a:rPr lang="es-PA" dirty="0" err="1" smtClean="0"/>
              <a:t>Vin</a:t>
            </a:r>
            <a:r>
              <a:rPr lang="es-PA" dirty="0" smtClean="0"/>
              <a:t> para el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72" y="2677886"/>
            <a:ext cx="5735653" cy="30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La salida de voltaje es amplificada</a:t>
            </a:r>
          </a:p>
          <a:p>
            <a:r>
              <a:rPr lang="es-PA" dirty="0" smtClean="0"/>
              <a:t>Se le conoce como </a:t>
            </a:r>
            <a:r>
              <a:rPr lang="es-PA" i="1" u="sng" dirty="0" smtClean="0"/>
              <a:t>amplificador no inversor</a:t>
            </a:r>
          </a:p>
          <a:p>
            <a:r>
              <a:rPr lang="es-PA" dirty="0" smtClean="0"/>
              <a:t>La salida de voltaje está entre los voltaje de fuente</a:t>
            </a:r>
          </a:p>
          <a:p>
            <a:r>
              <a:rPr lang="es-PA" dirty="0" smtClean="0"/>
              <a:t>El voltaje de salida depende de Rf y R1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28" y="1714624"/>
            <a:ext cx="4531859" cy="2874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28" y="4588813"/>
            <a:ext cx="2444482" cy="10312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28" y="5620079"/>
            <a:ext cx="2721893" cy="12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</a:t>
            </a:r>
            <a:r>
              <a:rPr lang="es-PA" dirty="0" err="1" smtClean="0"/>
              <a:t>funciónde</a:t>
            </a:r>
            <a:r>
              <a:rPr lang="es-PA" dirty="0" smtClean="0"/>
              <a:t> V1 y V2 para el siguiente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26" y="2654072"/>
            <a:ext cx="4768850" cy="30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Voltaje en el nodo Va es el </a:t>
            </a:r>
            <a:r>
              <a:rPr lang="es-PA" dirty="0" err="1" smtClean="0"/>
              <a:t>divisior</a:t>
            </a:r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Aplicando la regla de nodos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circuito superior hace una sustracción de los voltajes de entrada</a:t>
            </a:r>
          </a:p>
          <a:p>
            <a:r>
              <a:rPr lang="es-PA" dirty="0" smtClean="0"/>
              <a:t>Los nodos son tratados como terminales independientes (son iguales los voltajes)</a:t>
            </a:r>
          </a:p>
          <a:p>
            <a:r>
              <a:rPr lang="es-PA" dirty="0" smtClean="0"/>
              <a:t>Aplicamos </a:t>
            </a:r>
            <a:r>
              <a:rPr lang="es-PA" dirty="0" err="1" smtClean="0"/>
              <a:t>Kirchoff</a:t>
            </a:r>
            <a:r>
              <a:rPr lang="es-PA" dirty="0" smtClean="0"/>
              <a:t> para obtener el 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53" y="1853246"/>
            <a:ext cx="4178593" cy="2680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72" y="2010627"/>
            <a:ext cx="1253898" cy="11829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44" y="3553701"/>
            <a:ext cx="3861028" cy="8128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4" y="4533853"/>
            <a:ext cx="1657350" cy="7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Determine el voltaje de salida para el siguiente amplificador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2313894"/>
            <a:ext cx="4343400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Seguidor de voltaje</a:t>
            </a:r>
          </a:p>
          <a:p>
            <a:r>
              <a:rPr lang="es-PA" dirty="0" smtClean="0"/>
              <a:t>Sigue al voltaje de entrada</a:t>
            </a:r>
          </a:p>
          <a:p>
            <a:r>
              <a:rPr lang="es-PA" dirty="0" smtClean="0"/>
              <a:t>Como la resistencia de entrada es infinita no consume corriente</a:t>
            </a:r>
          </a:p>
          <a:p>
            <a:r>
              <a:rPr lang="es-PA" dirty="0" smtClean="0"/>
              <a:t>La fuente no provee potencia a la salida</a:t>
            </a:r>
          </a:p>
          <a:p>
            <a:r>
              <a:rPr lang="es-PA" dirty="0" smtClean="0"/>
              <a:t>La potencia proviene de la fuente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Usado como aislador de potencia para proteger un circuito de otro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66" y="1932098"/>
            <a:ext cx="4343400" cy="23345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2328498"/>
            <a:ext cx="2130087" cy="7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 ES ESTUDIANTE IFARHU, FAVOR ENTREGUE TODO ANTES DE QUE TERMINE EL CUATRIMESTRE, NO PONGO NOTA </a:t>
            </a:r>
            <a:r>
              <a:rPr lang="en-US" b="1" dirty="0" smtClean="0">
                <a:solidFill>
                  <a:srgbClr val="FF0000"/>
                </a:solidFill>
              </a:rPr>
              <a:t>PROVISIONAL PARA “AYUDAR” A MANTENER SU BECA.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, sin embargo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 smtClean="0"/>
              <a:t>presente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retirarse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laboratorios</a:t>
            </a:r>
            <a:r>
              <a:rPr lang="en-US" dirty="0"/>
              <a:t> </a:t>
            </a:r>
            <a:r>
              <a:rPr lang="en-US" dirty="0" err="1"/>
              <a:t>constan</a:t>
            </a:r>
            <a:r>
              <a:rPr lang="en-US" dirty="0"/>
              <a:t> de 100%</a:t>
            </a:r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/>
              <a:t>lo </a:t>
            </a:r>
            <a:r>
              <a:rPr lang="en-US" dirty="0" err="1"/>
              <a:t>estipulado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guía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parte, que se </a:t>
            </a:r>
            <a:r>
              <a:rPr lang="en-US" dirty="0" err="1"/>
              <a:t>detalla</a:t>
            </a:r>
            <a:r>
              <a:rPr lang="en-US" dirty="0"/>
              <a:t> un </a:t>
            </a:r>
            <a:r>
              <a:rPr lang="en-US" dirty="0" err="1"/>
              <a:t>reto</a:t>
            </a:r>
            <a:r>
              <a:rPr lang="en-US" dirty="0"/>
              <a:t> al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 smtClean="0"/>
              <a:t>clases</a:t>
            </a:r>
            <a:endParaRPr lang="en-US" dirty="0" smtClean="0"/>
          </a:p>
          <a:p>
            <a:pPr lvl="1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venir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a </a:t>
            </a:r>
            <a:r>
              <a:rPr lang="en-US" dirty="0" err="1" smtClean="0"/>
              <a:t>entregar</a:t>
            </a:r>
            <a:r>
              <a:rPr lang="en-US" dirty="0" smtClean="0"/>
              <a:t> el Proyecto</a:t>
            </a:r>
          </a:p>
          <a:p>
            <a:pPr lvl="1"/>
            <a:r>
              <a:rPr lang="en-US" dirty="0" smtClean="0"/>
              <a:t>Deben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ese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, ese </a:t>
            </a:r>
            <a:r>
              <a:rPr lang="en-US" dirty="0" err="1" smtClean="0"/>
              <a:t>día</a:t>
            </a:r>
            <a:r>
              <a:rPr lang="en-US" dirty="0" smtClean="0"/>
              <a:t> se </a:t>
            </a:r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¿Porqué es bueno un seguidor?  Considere el siguiente ejemplo</a:t>
            </a:r>
          </a:p>
          <a:p>
            <a:r>
              <a:rPr lang="es-PA" dirty="0" smtClean="0"/>
              <a:t>Imagine el siguiente circuito, sin carga daría 6V [</a:t>
            </a:r>
            <a:r>
              <a:rPr lang="es-PA" dirty="0" err="1" smtClean="0"/>
              <a:t>izq</a:t>
            </a:r>
            <a:r>
              <a:rPr lang="es-PA" dirty="0" smtClean="0"/>
              <a:t>]</a:t>
            </a:r>
          </a:p>
          <a:p>
            <a:r>
              <a:rPr lang="es-PA" dirty="0" smtClean="0"/>
              <a:t>Ahora conecte una carga y observará que el voltaje decae [der]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3027337" y="3218066"/>
            <a:ext cx="6252058" cy="17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Ahora compare el </a:t>
            </a:r>
            <a:r>
              <a:rPr lang="es-PA" dirty="0" err="1" smtClean="0"/>
              <a:t>circuto</a:t>
            </a:r>
            <a:r>
              <a:rPr lang="es-PA" dirty="0" smtClean="0"/>
              <a:t> anterior con este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81" y="2713570"/>
            <a:ext cx="6631090" cy="27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Los análisis de amplificadores operacionales lineales consisten en lo siguiente:</a:t>
            </a:r>
          </a:p>
          <a:p>
            <a:pPr lvl="1"/>
            <a:r>
              <a:rPr lang="es-PA" dirty="0" smtClean="0"/>
              <a:t>Asumir la diferencia de voltaje a través de las terminales de entrada es 0</a:t>
            </a:r>
          </a:p>
          <a:p>
            <a:pPr lvl="1"/>
            <a:r>
              <a:rPr lang="es-PA" dirty="0" err="1" smtClean="0"/>
              <a:t>Ausmir</a:t>
            </a:r>
            <a:r>
              <a:rPr lang="es-PA" dirty="0" smtClean="0"/>
              <a:t> las corrientes en las terminales de entrada es 0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entrada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salida</a:t>
            </a:r>
          </a:p>
          <a:p>
            <a:pPr lvl="1"/>
            <a:r>
              <a:rPr lang="es-PA" dirty="0" smtClean="0"/>
              <a:t>Verificar que el voltaje de salida se mantiene en un rango específico por las fuentes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Estudiamos los siguientes </a:t>
            </a:r>
            <a:r>
              <a:rPr lang="es-PA" dirty="0" err="1" smtClean="0"/>
              <a:t>op-amps</a:t>
            </a:r>
            <a:endParaRPr lang="es-PA" dirty="0" smtClean="0"/>
          </a:p>
          <a:p>
            <a:pPr lvl="1"/>
            <a:r>
              <a:rPr lang="es-PA" dirty="0" smtClean="0"/>
              <a:t>Inversor</a:t>
            </a:r>
          </a:p>
          <a:p>
            <a:pPr lvl="1"/>
            <a:r>
              <a:rPr lang="es-PA" dirty="0" smtClean="0"/>
              <a:t>No inversor</a:t>
            </a:r>
          </a:p>
          <a:p>
            <a:pPr lvl="1"/>
            <a:r>
              <a:rPr lang="es-PA" dirty="0" smtClean="0"/>
              <a:t>Adición</a:t>
            </a:r>
          </a:p>
          <a:p>
            <a:pPr lvl="1"/>
            <a:r>
              <a:rPr lang="es-PA" dirty="0" smtClean="0"/>
              <a:t>Diferenciación</a:t>
            </a:r>
          </a:p>
          <a:p>
            <a:pPr lvl="1"/>
            <a:r>
              <a:rPr lang="es-PA" dirty="0" smtClean="0"/>
              <a:t>Seguidor</a:t>
            </a:r>
          </a:p>
        </p:txBody>
      </p:sp>
    </p:spTree>
    <p:extLst>
      <p:ext uri="{BB962C8B-B14F-4D97-AF65-F5344CB8AC3E}">
        <p14:creationId xmlns:p14="http://schemas.microsoft.com/office/powerpoint/2010/main" val="31890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Represente el siguiente circuito como:</a:t>
            </a:r>
          </a:p>
          <a:p>
            <a:pPr lvl="1"/>
            <a:r>
              <a:rPr lang="es-PA" u="sng" dirty="0" smtClean="0"/>
              <a:t>Una fuente controlada por voltaje</a:t>
            </a:r>
          </a:p>
          <a:p>
            <a:pPr lvl="1"/>
            <a:r>
              <a:rPr lang="es-PA" u="sng" dirty="0" smtClean="0"/>
              <a:t>Una fuente controlada por corriente</a:t>
            </a:r>
          </a:p>
          <a:p>
            <a:pPr lvl="1"/>
            <a:endParaRPr lang="es-PA" u="sng" dirty="0"/>
          </a:p>
          <a:p>
            <a:r>
              <a:rPr lang="es-PA" dirty="0" err="1" smtClean="0"/>
              <a:t>Encuente</a:t>
            </a:r>
            <a:r>
              <a:rPr lang="es-PA" dirty="0" smtClean="0"/>
              <a:t> el voltaje de salida para los circuitos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52" y="1820613"/>
            <a:ext cx="2665011" cy="16900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4158343"/>
            <a:ext cx="4893434" cy="2182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82" y="4190999"/>
            <a:ext cx="6720366" cy="1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se incorporan en </a:t>
            </a:r>
            <a:r>
              <a:rPr lang="es-PA" dirty="0" err="1" smtClean="0"/>
              <a:t>circuotos</a:t>
            </a:r>
            <a:r>
              <a:rPr lang="es-PA" dirty="0" smtClean="0"/>
              <a:t> donde la </a:t>
            </a:r>
            <a:r>
              <a:rPr lang="es-PA" dirty="0" err="1" smtClean="0"/>
              <a:t>retroaliementación</a:t>
            </a:r>
            <a:r>
              <a:rPr lang="es-PA" dirty="0" smtClean="0"/>
              <a:t> de voltaje de salida se da por medio de las entradas</a:t>
            </a:r>
          </a:p>
          <a:p>
            <a:r>
              <a:rPr lang="es-PA" dirty="0" smtClean="0"/>
              <a:t>De alguna manera se conecta la salida con la entrada</a:t>
            </a:r>
          </a:p>
          <a:p>
            <a:r>
              <a:rPr lang="es-PA" dirty="0" smtClean="0"/>
              <a:t>Para estabilidad, se conecta la salida con la </a:t>
            </a:r>
            <a:r>
              <a:rPr lang="es-PA" u="sng" dirty="0" smtClean="0"/>
              <a:t>terminal inversora </a:t>
            </a:r>
          </a:p>
          <a:p>
            <a:r>
              <a:rPr lang="es-PA" dirty="0" smtClean="0"/>
              <a:t>Si no se conecta a la terminal inversora puede no tener resultados esperados</a:t>
            </a:r>
          </a:p>
          <a:p>
            <a:endParaRPr lang="es-PA" dirty="0"/>
          </a:p>
          <a:p>
            <a:r>
              <a:rPr lang="es-PA" dirty="0" smtClean="0"/>
              <a:t>Los comparadores son operacionales con retroalimentación.</a:t>
            </a:r>
          </a:p>
          <a:p>
            <a:r>
              <a:rPr lang="es-PA" dirty="0" smtClean="0"/>
              <a:t>La operación del comparador es como sigue: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&gt; </a:t>
            </a:r>
            <a:r>
              <a:rPr lang="es-PA" dirty="0" err="1" smtClean="0"/>
              <a:t>vn</a:t>
            </a:r>
            <a:r>
              <a:rPr lang="es-PA" dirty="0" smtClean="0"/>
              <a:t>, la salida sigue a V+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vn</a:t>
            </a:r>
            <a:r>
              <a:rPr lang="es-PA" dirty="0" smtClean="0"/>
              <a:t> &gt; </a:t>
            </a:r>
            <a:r>
              <a:rPr lang="es-PA" dirty="0" err="1" smtClean="0"/>
              <a:t>vp</a:t>
            </a:r>
            <a:r>
              <a:rPr lang="es-PA" dirty="0" smtClean="0"/>
              <a:t>, la salida sigue a V-</a:t>
            </a:r>
          </a:p>
          <a:p>
            <a:r>
              <a:rPr lang="es-PA" dirty="0" smtClean="0"/>
              <a:t>Generalmente se comparan con los </a:t>
            </a:r>
            <a:r>
              <a:rPr lang="es-PA" dirty="0" err="1" smtClean="0"/>
              <a:t>latchs</a:t>
            </a:r>
            <a:r>
              <a:rPr lang="es-PA" dirty="0" smtClean="0"/>
              <a:t>, los </a:t>
            </a:r>
            <a:r>
              <a:rPr lang="es-PA" dirty="0" err="1" smtClean="0"/>
              <a:t>latch</a:t>
            </a:r>
            <a:r>
              <a:rPr lang="es-PA" dirty="0" smtClean="0"/>
              <a:t> responden a la polaridad de terminales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22" y="3441926"/>
            <a:ext cx="2927578" cy="20911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56" y="4718297"/>
            <a:ext cx="2216387" cy="9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A diferencia de los operacionales, los comparadores operan sin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Un comparador opera por medio de la diferencia de potencial a través de las terminales de entrada dada por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42" y="3126241"/>
            <a:ext cx="2911064" cy="11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La señal diferencial a la entrada del comparador es dada por el siguiente gráfico</a:t>
            </a:r>
          </a:p>
          <a:p>
            <a:r>
              <a:rPr lang="es-PA" dirty="0" smtClean="0"/>
              <a:t>Determine </a:t>
            </a:r>
            <a:r>
              <a:rPr lang="es-PA" dirty="0" err="1" smtClean="0"/>
              <a:t>vout</a:t>
            </a: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97" y="2121354"/>
            <a:ext cx="5338724" cy="22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Determinamos que el </a:t>
            </a:r>
            <a:r>
              <a:rPr lang="es-PA" dirty="0" err="1" smtClean="0"/>
              <a:t>opamp</a:t>
            </a:r>
            <a:r>
              <a:rPr lang="es-PA" dirty="0" smtClean="0"/>
              <a:t> tiene:</a:t>
            </a:r>
          </a:p>
          <a:p>
            <a:pPr lvl="1"/>
            <a:r>
              <a:rPr lang="es-PA" dirty="0" smtClean="0"/>
              <a:t>alta resistencia de entrada</a:t>
            </a:r>
          </a:p>
          <a:p>
            <a:pPr lvl="1"/>
            <a:r>
              <a:rPr lang="es-PA" dirty="0" smtClean="0"/>
              <a:t>baja resistencia de salida</a:t>
            </a:r>
          </a:p>
          <a:p>
            <a:pPr lvl="1"/>
            <a:r>
              <a:rPr lang="es-PA" dirty="0" smtClean="0"/>
              <a:t>Alta ganancia de entrada</a:t>
            </a:r>
          </a:p>
          <a:p>
            <a:r>
              <a:rPr lang="es-PA" dirty="0" err="1" smtClean="0"/>
              <a:t>Tambien</a:t>
            </a:r>
            <a:r>
              <a:rPr lang="es-PA" dirty="0" smtClean="0"/>
              <a:t> las conclusiones fueron</a:t>
            </a:r>
          </a:p>
          <a:p>
            <a:pPr lvl="1"/>
            <a:r>
              <a:rPr lang="es-PA" dirty="0" smtClean="0"/>
              <a:t>El voltaje de salida está limitado por las fuentes: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,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Rin,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0, no toma energía de su voltaje de entrada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0. no hay limitante de corriente de salida (o potencia) solo la provista por 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Los amplificadores operacionales reales tienen: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una ganancia finita K (10^6 a 10^7)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Resistencia finita (en el orden de unos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 a 100tos de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discutirán estos parámetros no ideales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43" y="1260890"/>
            <a:ext cx="5056414" cy="20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entrada</a:t>
            </a:r>
          </a:p>
          <a:p>
            <a:r>
              <a:rPr lang="es-PA" dirty="0" smtClean="0"/>
              <a:t>Como la resistencia de entrada es alta no provee mucha potencia al circuito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Empleado en amplificadores de </a:t>
            </a:r>
            <a:r>
              <a:rPr lang="es-PA" dirty="0" err="1" smtClean="0"/>
              <a:t>instrumetación</a:t>
            </a:r>
            <a:r>
              <a:rPr lang="es-PA" dirty="0" smtClean="0"/>
              <a:t> y amplificadores de audio</a:t>
            </a:r>
          </a:p>
          <a:p>
            <a:r>
              <a:rPr lang="es-PA" dirty="0" smtClean="0"/>
              <a:t>Los sistemas de instrumentación tienen salida limitada modeladas por alta resistencia de salida</a:t>
            </a:r>
          </a:p>
          <a:p>
            <a:r>
              <a:rPr lang="es-PA" dirty="0" smtClean="0"/>
              <a:t>Las </a:t>
            </a:r>
            <a:r>
              <a:rPr lang="es-PA" dirty="0" err="1" smtClean="0"/>
              <a:t>termocuplas</a:t>
            </a:r>
            <a:r>
              <a:rPr lang="es-PA" dirty="0" smtClean="0"/>
              <a:t> proveen baja señal y muy poca potencia de salida</a:t>
            </a:r>
          </a:p>
          <a:p>
            <a:pPr lvl="1"/>
            <a:r>
              <a:rPr lang="es-PA" dirty="0" smtClean="0"/>
              <a:t>Modeladas como fuente de voltaje con un rango bajo de alta resistencia de salida</a:t>
            </a:r>
          </a:p>
          <a:p>
            <a:pPr lvl="1"/>
            <a:r>
              <a:rPr lang="es-PA" dirty="0" smtClean="0"/>
              <a:t>La situación se describe debajo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60" y="4463142"/>
            <a:ext cx="4893599" cy="22356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2" y="5181599"/>
            <a:ext cx="2932451" cy="12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salida</a:t>
            </a:r>
          </a:p>
          <a:p>
            <a:r>
              <a:rPr lang="es-PA" dirty="0" smtClean="0"/>
              <a:t>Normalmente la resistencia de salida limita la potencia a suministrar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Las bocinas de audio tienen resistencia de 8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siguiente ejemplo muestra como se da la relación a un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con 80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 de </a:t>
            </a:r>
            <a:r>
              <a:rPr lang="es-PA" dirty="0" err="1" smtClean="0">
                <a:sym typeface="Symbol" panose="05050102010706020507" pitchFamily="18" charset="2"/>
              </a:rPr>
              <a:t>resist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Como se observa si la entrada es pequeña no tendrá efecto en amplificación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Depende de la ganancia del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también 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19" y="4147459"/>
            <a:ext cx="3821209" cy="102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3494318"/>
            <a:ext cx="6581891" cy="2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dirty="0"/>
              <a:t>No hay </a:t>
            </a:r>
            <a:r>
              <a:rPr lang="en-US" dirty="0" err="1"/>
              <a:t>medianas</a:t>
            </a:r>
            <a:endParaRPr lang="en-US" dirty="0"/>
          </a:p>
          <a:p>
            <a:r>
              <a:rPr lang="en-US" dirty="0"/>
              <a:t>No hay </a:t>
            </a:r>
            <a:r>
              <a:rPr lang="en-US" dirty="0" err="1"/>
              <a:t>trabajos</a:t>
            </a:r>
            <a:r>
              <a:rPr lang="en-US" dirty="0"/>
              <a:t> extra para </a:t>
            </a:r>
            <a:r>
              <a:rPr lang="en-US" dirty="0" err="1"/>
              <a:t>mejora</a:t>
            </a:r>
            <a:r>
              <a:rPr lang="en-US" dirty="0"/>
              <a:t> de nota</a:t>
            </a:r>
          </a:p>
          <a:p>
            <a:r>
              <a:rPr lang="en-US" dirty="0"/>
              <a:t>No </a:t>
            </a:r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al final de la </a:t>
            </a:r>
            <a:r>
              <a:rPr lang="en-US" dirty="0" err="1" smtClean="0"/>
              <a:t>materia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reclamos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o </a:t>
            </a:r>
            <a:r>
              <a:rPr lang="en-US" dirty="0" err="1" smtClean="0"/>
              <a:t>asignación</a:t>
            </a:r>
            <a:r>
              <a:rPr lang="en-US" dirty="0" smtClean="0"/>
              <a:t> que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hubo</a:t>
            </a:r>
            <a:r>
              <a:rPr lang="en-US" dirty="0" smtClean="0"/>
              <a:t> un error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observa</a:t>
            </a:r>
            <a:r>
              <a:rPr lang="en-US" dirty="0" smtClean="0"/>
              <a:t> que el </a:t>
            </a:r>
            <a:r>
              <a:rPr lang="en-US" dirty="0" err="1" smtClean="0"/>
              <a:t>reclamo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, </a:t>
            </a:r>
            <a:r>
              <a:rPr lang="en-US" dirty="0" err="1" smtClean="0"/>
              <a:t>hable</a:t>
            </a:r>
            <a:r>
              <a:rPr lang="en-US" dirty="0" smtClean="0"/>
              <a:t> con el </a:t>
            </a:r>
            <a:r>
              <a:rPr lang="en-US" dirty="0" err="1" smtClean="0"/>
              <a:t>coordinador</a:t>
            </a:r>
            <a:r>
              <a:rPr lang="en-US" dirty="0" smtClean="0"/>
              <a:t> de Carrera</a:t>
            </a:r>
          </a:p>
          <a:p>
            <a:r>
              <a:rPr lang="en-US" dirty="0" smtClean="0"/>
              <a:t>Al final de la </a:t>
            </a:r>
            <a:r>
              <a:rPr lang="en-US" dirty="0" err="1" smtClean="0"/>
              <a:t>materia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anormalidad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solicitor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reclamo</a:t>
            </a:r>
            <a:r>
              <a:rPr lang="en-US" dirty="0" smtClean="0"/>
              <a:t> de nota (</a:t>
            </a:r>
            <a:r>
              <a:rPr lang="en-US" dirty="0" err="1" smtClean="0"/>
              <a:t>ventanilla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Efecto de ganancia finita:</a:t>
            </a:r>
          </a:p>
          <a:p>
            <a:r>
              <a:rPr lang="es-PA" dirty="0" smtClean="0"/>
              <a:t>Asumamos que la ganancia K = 10 000 y los voltajes de entrada son V =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±10V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efecto de la ganancia nos demuestra que el sistema debe ser de: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-1mV ≤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≥ 1mV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la mayoría de las aplicaciones y para nosotros 1mV es casi 0, sin embargo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Estos voltajes no son 0 para la mayoría de las aplicaciones.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1" y="2383483"/>
            <a:ext cx="1681610" cy="8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Efecto de resistencia finita de entrada</a:t>
            </a:r>
          </a:p>
          <a:p>
            <a:pPr lvl="1"/>
            <a:r>
              <a:rPr lang="es-PA" dirty="0" smtClean="0"/>
              <a:t>La corriente en las terminales de entrada no necesariamente son 0</a:t>
            </a:r>
          </a:p>
          <a:p>
            <a:pPr lvl="1"/>
            <a:r>
              <a:rPr lang="es-PA" dirty="0" smtClean="0"/>
              <a:t>Por consiguiente si consumirá algo de corriente (y potencia) a su entrada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op-amp</a:t>
            </a:r>
            <a:r>
              <a:rPr lang="es-PA" dirty="0" smtClean="0"/>
              <a:t> siempre es función de la resistencia de salida del circuito conectado</a:t>
            </a:r>
          </a:p>
          <a:p>
            <a:r>
              <a:rPr lang="es-PA" dirty="0" smtClean="0"/>
              <a:t>Efecto de resistencia finita de salida</a:t>
            </a:r>
          </a:p>
          <a:p>
            <a:pPr lvl="1"/>
            <a:r>
              <a:rPr lang="es-PA" dirty="0" smtClean="0"/>
              <a:t>La potencia de salida amplificada es finita</a:t>
            </a:r>
          </a:p>
          <a:p>
            <a:pPr lvl="1"/>
            <a:r>
              <a:rPr lang="es-PA" dirty="0" smtClean="0"/>
              <a:t>En la realidad, no será capaz de proveer toda la corriente demandada si es mal diseñado</a:t>
            </a:r>
          </a:p>
          <a:p>
            <a:pPr lvl="1"/>
            <a:r>
              <a:rPr lang="es-PA" dirty="0" smtClean="0"/>
              <a:t>Primeramente depende de la resistencia de carga</a:t>
            </a:r>
          </a:p>
          <a:p>
            <a:r>
              <a:rPr lang="es-PA" dirty="0" smtClean="0"/>
              <a:t>Efecto de ganancia finita</a:t>
            </a:r>
          </a:p>
          <a:p>
            <a:pPr lvl="1"/>
            <a:r>
              <a:rPr lang="es-PA" dirty="0" smtClean="0"/>
              <a:t>Depende de la diferencia de potencial en las entradas y estas no son idénticas a 0</a:t>
            </a:r>
          </a:p>
        </p:txBody>
      </p:sp>
    </p:spTree>
    <p:extLst>
      <p:ext uri="{BB962C8B-B14F-4D97-AF65-F5344CB8AC3E}">
        <p14:creationId xmlns:p14="http://schemas.microsoft.com/office/powerpoint/2010/main" val="13399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2</a:t>
            </a:r>
            <a:r>
              <a:rPr lang="es-PA" dirty="0"/>
              <a:t>. Tipo de amplificadores </a:t>
            </a:r>
          </a:p>
        </p:txBody>
      </p:sp>
    </p:spTree>
    <p:extLst>
      <p:ext uri="{BB962C8B-B14F-4D97-AF65-F5344CB8AC3E}">
        <p14:creationId xmlns:p14="http://schemas.microsoft.com/office/powerpoint/2010/main" val="17737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1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3621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3. Circuito equivalente de un amplificador (modelo funcional) </a:t>
            </a:r>
          </a:p>
        </p:txBody>
      </p:sp>
    </p:spTree>
    <p:extLst>
      <p:ext uri="{BB962C8B-B14F-4D97-AF65-F5344CB8AC3E}">
        <p14:creationId xmlns:p14="http://schemas.microsoft.com/office/powerpoint/2010/main" val="19782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4. Ejemplo: efectos de carga en un amplificador de tensión </a:t>
            </a:r>
          </a:p>
        </p:txBody>
      </p:sp>
    </p:spTree>
    <p:extLst>
      <p:ext uri="{BB962C8B-B14F-4D97-AF65-F5344CB8AC3E}">
        <p14:creationId xmlns:p14="http://schemas.microsoft.com/office/powerpoint/2010/main" val="31609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B. El amplificador operacional. </a:t>
            </a:r>
          </a:p>
          <a:p>
            <a:r>
              <a:rPr lang="es-PA" dirty="0"/>
              <a:t>1. Definición </a:t>
            </a:r>
          </a:p>
        </p:txBody>
      </p:sp>
    </p:spTree>
    <p:extLst>
      <p:ext uri="{BB962C8B-B14F-4D97-AF65-F5344CB8AC3E}">
        <p14:creationId xmlns:p14="http://schemas.microsoft.com/office/powerpoint/2010/main" val="2165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2. Símbolo </a:t>
            </a:r>
          </a:p>
        </p:txBody>
      </p:sp>
    </p:spTree>
    <p:extLst>
      <p:ext uri="{BB962C8B-B14F-4D97-AF65-F5344CB8AC3E}">
        <p14:creationId xmlns:p14="http://schemas.microsoft.com/office/powerpoint/2010/main" val="3272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3. Circuito equivalente </a:t>
            </a:r>
          </a:p>
        </p:txBody>
      </p:sp>
    </p:spTree>
    <p:extLst>
      <p:ext uri="{BB962C8B-B14F-4D97-AF65-F5344CB8AC3E}">
        <p14:creationId xmlns:p14="http://schemas.microsoft.com/office/powerpoint/2010/main" val="40157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4. El amplificador operacional ideal </a:t>
            </a:r>
          </a:p>
        </p:txBody>
      </p:sp>
    </p:spTree>
    <p:extLst>
      <p:ext uri="{BB962C8B-B14F-4D97-AF65-F5344CB8AC3E}">
        <p14:creationId xmlns:p14="http://schemas.microsoft.com/office/powerpoint/2010/main" val="36224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481071"/>
            <a:ext cx="10792495" cy="5022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excusas</a:t>
            </a:r>
            <a:r>
              <a:rPr lang="en-US" dirty="0"/>
              <a:t> e </a:t>
            </a:r>
            <a:r>
              <a:rPr lang="en-US" dirty="0" err="1"/>
              <a:t>inconvenientes</a:t>
            </a:r>
            <a:endParaRPr lang="en-US" dirty="0"/>
          </a:p>
          <a:p>
            <a:pPr lvl="1"/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soluciones</a:t>
            </a:r>
            <a:endParaRPr lang="en-US" dirty="0"/>
          </a:p>
          <a:p>
            <a:r>
              <a:rPr lang="en-US" dirty="0" smtClean="0"/>
              <a:t>Si no </a:t>
            </a:r>
            <a:r>
              <a:rPr lang="en-US" dirty="0" err="1" smtClean="0"/>
              <a:t>consigue</a:t>
            </a:r>
            <a:r>
              <a:rPr lang="en-US" dirty="0" smtClean="0"/>
              <a:t> resolver un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ayudense</a:t>
            </a:r>
            <a:r>
              <a:rPr lang="en-US" dirty="0" smtClean="0"/>
              <a:t> entre </a:t>
            </a:r>
            <a:r>
              <a:rPr lang="en-US" dirty="0" err="1" smtClean="0"/>
              <a:t>uds</a:t>
            </a:r>
            <a:r>
              <a:rPr lang="en-US" dirty="0" smtClean="0"/>
              <a:t> o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r>
              <a:rPr lang="en-US" dirty="0" smtClean="0"/>
              <a:t> para </a:t>
            </a:r>
            <a:r>
              <a:rPr lang="en-US" dirty="0" err="1" smtClean="0"/>
              <a:t>guía</a:t>
            </a:r>
            <a:r>
              <a:rPr lang="en-US" dirty="0" smtClean="0"/>
              <a:t> no para </a:t>
            </a:r>
            <a:r>
              <a:rPr lang="en-US" dirty="0" err="1" smtClean="0"/>
              <a:t>resolverle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/>
              <a:t>laboramos</a:t>
            </a:r>
            <a:endParaRPr lang="en-US" dirty="0"/>
          </a:p>
          <a:p>
            <a:pPr lvl="1"/>
            <a:r>
              <a:rPr lang="en-US" dirty="0"/>
              <a:t>Si se le </a:t>
            </a:r>
            <a:r>
              <a:rPr lang="en-US" dirty="0" err="1"/>
              <a:t>dificulta</a:t>
            </a:r>
            <a:r>
              <a:rPr lang="en-US" dirty="0"/>
              <a:t> la material </a:t>
            </a:r>
            <a:r>
              <a:rPr lang="en-US" dirty="0" err="1"/>
              <a:t>retírela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gastos</a:t>
            </a:r>
            <a:endParaRPr lang="en-US" dirty="0"/>
          </a:p>
          <a:p>
            <a:pPr lvl="1"/>
            <a:r>
              <a:rPr lang="en-US" dirty="0"/>
              <a:t>Si la material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retírela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derecho a “Sin Nota”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lo </a:t>
            </a:r>
            <a:r>
              <a:rPr lang="en-US" dirty="0" err="1" smtClean="0"/>
              <a:t>solicita</a:t>
            </a:r>
            <a:endParaRPr lang="en-US" dirty="0" smtClean="0"/>
          </a:p>
          <a:p>
            <a:r>
              <a:rPr lang="en-US" dirty="0"/>
              <a:t>Si no </a:t>
            </a:r>
            <a:r>
              <a:rPr lang="en-US" dirty="0" err="1"/>
              <a:t>cumple</a:t>
            </a:r>
            <a:r>
              <a:rPr lang="en-US" dirty="0"/>
              <a:t> con nota de </a:t>
            </a:r>
            <a:r>
              <a:rPr lang="en-US" dirty="0" err="1"/>
              <a:t>pase</a:t>
            </a:r>
            <a:r>
              <a:rPr lang="en-US" dirty="0"/>
              <a:t>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SN</a:t>
            </a:r>
          </a:p>
          <a:p>
            <a:r>
              <a:rPr lang="en-US" dirty="0"/>
              <a:t>Si no </a:t>
            </a:r>
            <a:r>
              <a:rPr lang="en-US" dirty="0" err="1"/>
              <a:t>entrega</a:t>
            </a:r>
            <a:r>
              <a:rPr lang="en-US" dirty="0"/>
              <a:t> Proyecto final,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</a:t>
            </a:r>
            <a:r>
              <a:rPr lang="en-US" dirty="0" smtClean="0"/>
              <a:t>SN</a:t>
            </a:r>
            <a:endParaRPr lang="en-US" dirty="0" smtClean="0"/>
          </a:p>
          <a:p>
            <a:r>
              <a:rPr lang="en-US" dirty="0" smtClean="0"/>
              <a:t>No presto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tarjetas</a:t>
            </a:r>
            <a:r>
              <a:rPr lang="en-US" dirty="0" smtClean="0"/>
              <a:t>, no soy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tienda</a:t>
            </a:r>
            <a:endParaRPr lang="en-US" dirty="0" smtClean="0"/>
          </a:p>
          <a:p>
            <a:r>
              <a:rPr lang="en-US" dirty="0" smtClean="0"/>
              <a:t>Deben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laboratorios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día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C. Configuración básica con amplificadores operacionales </a:t>
            </a:r>
          </a:p>
          <a:p>
            <a:r>
              <a:rPr lang="es-PA" dirty="0"/>
              <a:t>1. Amplificador no inversor </a:t>
            </a:r>
          </a:p>
        </p:txBody>
      </p:sp>
    </p:spTree>
    <p:extLst>
      <p:ext uri="{BB962C8B-B14F-4D97-AF65-F5344CB8AC3E}">
        <p14:creationId xmlns:p14="http://schemas.microsoft.com/office/powerpoint/2010/main" val="34567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2. Amplificador inversor </a:t>
            </a:r>
          </a:p>
        </p:txBody>
      </p:sp>
    </p:spTree>
    <p:extLst>
      <p:ext uri="{BB962C8B-B14F-4D97-AF65-F5344CB8AC3E}">
        <p14:creationId xmlns:p14="http://schemas.microsoft.com/office/powerpoint/2010/main" val="17434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3. Seguidor de tensión </a:t>
            </a:r>
          </a:p>
        </p:txBody>
      </p:sp>
    </p:spTree>
    <p:extLst>
      <p:ext uri="{BB962C8B-B14F-4D97-AF65-F5344CB8AC3E}">
        <p14:creationId xmlns:p14="http://schemas.microsoft.com/office/powerpoint/2010/main" val="28768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4. Sumador de tensión </a:t>
            </a:r>
          </a:p>
        </p:txBody>
      </p:sp>
    </p:spTree>
    <p:extLst>
      <p:ext uri="{BB962C8B-B14F-4D97-AF65-F5344CB8AC3E}">
        <p14:creationId xmlns:p14="http://schemas.microsoft.com/office/powerpoint/2010/main" val="29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5. Integrador </a:t>
            </a:r>
          </a:p>
        </p:txBody>
      </p:sp>
    </p:spTree>
    <p:extLst>
      <p:ext uri="{BB962C8B-B14F-4D97-AF65-F5344CB8AC3E}">
        <p14:creationId xmlns:p14="http://schemas.microsoft.com/office/powerpoint/2010/main" val="18003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D. Realimentación negativa </a:t>
            </a:r>
          </a:p>
          <a:p>
            <a:r>
              <a:rPr lang="es-PA" dirty="0"/>
              <a:t>1. Concepto de retroalimentación </a:t>
            </a:r>
          </a:p>
        </p:txBody>
      </p:sp>
    </p:spTree>
    <p:extLst>
      <p:ext uri="{BB962C8B-B14F-4D97-AF65-F5344CB8AC3E}">
        <p14:creationId xmlns:p14="http://schemas.microsoft.com/office/powerpoint/2010/main" val="20880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2. Representación canónica </a:t>
            </a:r>
          </a:p>
        </p:txBody>
      </p:sp>
    </p:spTree>
    <p:extLst>
      <p:ext uri="{BB962C8B-B14F-4D97-AF65-F5344CB8AC3E}">
        <p14:creationId xmlns:p14="http://schemas.microsoft.com/office/powerpoint/2010/main" val="35163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3. Representación equivalente: Flujograma (diagrama de flujo) </a:t>
            </a:r>
          </a:p>
          <a:p>
            <a:r>
              <a:rPr lang="es-PA" dirty="0"/>
              <a:t>a. Definición y reglas </a:t>
            </a:r>
          </a:p>
        </p:txBody>
      </p:sp>
    </p:spTree>
    <p:extLst>
      <p:ext uri="{BB962C8B-B14F-4D97-AF65-F5344CB8AC3E}">
        <p14:creationId xmlns:p14="http://schemas.microsoft.com/office/powerpoint/2010/main" val="35866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it-IT" dirty="0"/>
              <a:t>b. Flujograma del sistema canonic realimentat (flujograma canonic) </a:t>
            </a:r>
          </a:p>
        </p:txBody>
      </p:sp>
    </p:spTree>
    <p:extLst>
      <p:ext uri="{BB962C8B-B14F-4D97-AF65-F5344CB8AC3E}">
        <p14:creationId xmlns:p14="http://schemas.microsoft.com/office/powerpoint/2010/main" val="31814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4. Flujograma de circuitos con amplificadores operacionales </a:t>
            </a:r>
          </a:p>
          <a:p>
            <a:r>
              <a:rPr lang="es-PA" dirty="0"/>
              <a:t>a. Amplificador no inversor </a:t>
            </a:r>
          </a:p>
        </p:txBody>
      </p:sp>
    </p:spTree>
    <p:extLst>
      <p:ext uri="{BB962C8B-B14F-4D97-AF65-F5344CB8AC3E}">
        <p14:creationId xmlns:p14="http://schemas.microsoft.com/office/powerpoint/2010/main" val="2398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 a </a:t>
            </a:r>
            <a:r>
              <a:rPr lang="en-US" dirty="0" err="1" smtClean="0"/>
              <a:t>Desarrollar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918"/>
            <a:ext cx="9545291" cy="4857481"/>
          </a:xfrm>
        </p:spPr>
        <p:txBody>
          <a:bodyPr>
            <a:normAutofit lnSpcReduction="10000"/>
          </a:bodyPr>
          <a:lstStyle/>
          <a:p>
            <a:r>
              <a:rPr lang="es-PA" b="1" dirty="0" smtClean="0"/>
              <a:t>Presentar el temario de la Universidad</a:t>
            </a:r>
          </a:p>
          <a:p>
            <a:pPr lvl="1"/>
            <a:r>
              <a:rPr lang="es-PA" b="1" dirty="0" smtClean="0"/>
              <a:t>Preguntas</a:t>
            </a:r>
          </a:p>
          <a:p>
            <a:pPr lvl="1"/>
            <a:r>
              <a:rPr lang="es-PA" b="1" dirty="0" smtClean="0"/>
              <a:t>Cambios</a:t>
            </a:r>
          </a:p>
          <a:p>
            <a:pPr lvl="1"/>
            <a:endParaRPr lang="es-PA" b="1" dirty="0"/>
          </a:p>
          <a:p>
            <a:r>
              <a:rPr lang="es-PA" b="1" dirty="0" smtClean="0"/>
              <a:t>Libros de Referencia</a:t>
            </a:r>
          </a:p>
          <a:p>
            <a:pPr lvl="1"/>
            <a:r>
              <a:rPr lang="es-PA" b="1" dirty="0" smtClean="0"/>
              <a:t>Teoría: </a:t>
            </a:r>
            <a:r>
              <a:rPr lang="en-US" b="1" dirty="0"/>
              <a:t>Paul Horowitz, Winfield Hill - The Art of Electronics-Cambridge University Press</a:t>
            </a:r>
            <a:endParaRPr lang="es-PA" b="1" dirty="0" smtClean="0"/>
          </a:p>
          <a:p>
            <a:pPr lvl="1"/>
            <a:r>
              <a:rPr lang="es-PA" b="1" dirty="0" smtClean="0"/>
              <a:t>Práctica:  </a:t>
            </a:r>
            <a:r>
              <a:rPr lang="es-PA" b="1" dirty="0" err="1" smtClean="0"/>
              <a:t>Hanshaw</a:t>
            </a:r>
            <a:r>
              <a:rPr lang="es-PA" b="1" dirty="0" smtClean="0"/>
              <a:t>, Tim; Real </a:t>
            </a:r>
            <a:r>
              <a:rPr lang="es-PA" b="1" dirty="0" err="1" smtClean="0"/>
              <a:t>Analog</a:t>
            </a:r>
            <a:r>
              <a:rPr lang="es-PA" b="1" dirty="0" smtClean="0"/>
              <a:t>, </a:t>
            </a:r>
            <a:r>
              <a:rPr lang="es-PA" b="1" dirty="0" err="1" smtClean="0"/>
              <a:t>An</a:t>
            </a:r>
            <a:r>
              <a:rPr lang="es-PA" b="1" dirty="0" smtClean="0"/>
              <a:t> </a:t>
            </a:r>
            <a:r>
              <a:rPr lang="es-PA" b="1" dirty="0" err="1" smtClean="0"/>
              <a:t>Introduction</a:t>
            </a:r>
            <a:r>
              <a:rPr lang="es-PA" b="1" dirty="0" smtClean="0"/>
              <a:t> to </a:t>
            </a:r>
            <a:r>
              <a:rPr lang="es-PA" b="1" dirty="0" err="1" smtClean="0"/>
              <a:t>Electrical</a:t>
            </a:r>
            <a:r>
              <a:rPr lang="es-PA" b="1" dirty="0" smtClean="0"/>
              <a:t> </a:t>
            </a:r>
            <a:r>
              <a:rPr lang="es-PA" b="1" dirty="0" err="1" smtClean="0"/>
              <a:t>Circuits</a:t>
            </a:r>
            <a:endParaRPr lang="es-PA" b="1" dirty="0" smtClean="0"/>
          </a:p>
          <a:p>
            <a:pPr lvl="1"/>
            <a:endParaRPr lang="es-PA" b="1" dirty="0" smtClean="0"/>
          </a:p>
          <a:p>
            <a:pPr lvl="1"/>
            <a:r>
              <a:rPr lang="es-PA" b="1" dirty="0" smtClean="0"/>
              <a:t>Extras</a:t>
            </a:r>
          </a:p>
          <a:p>
            <a:pPr lvl="2"/>
            <a:r>
              <a:rPr lang="en-US" dirty="0" smtClean="0"/>
              <a:t>Franco, Sergio; Design </a:t>
            </a:r>
            <a:r>
              <a:rPr lang="en-US" dirty="0"/>
              <a:t>with operational amplifiers and analog integrated circuits. Second Edition. McGraw-Hill </a:t>
            </a:r>
            <a:r>
              <a:rPr lang="en-US" dirty="0" smtClean="0"/>
              <a:t>International</a:t>
            </a:r>
          </a:p>
          <a:p>
            <a:pPr lvl="2"/>
            <a:r>
              <a:rPr lang="es-PA" dirty="0"/>
              <a:t>López Rodríguez, </a:t>
            </a:r>
            <a:r>
              <a:rPr lang="es-PA" dirty="0" smtClean="0"/>
              <a:t>Victoriano; Teoría </a:t>
            </a:r>
            <a:r>
              <a:rPr lang="es-PA" dirty="0"/>
              <a:t>de circuitos y electrónica. </a:t>
            </a:r>
            <a:endParaRPr lang="es-PA" b="1" dirty="0" smtClean="0"/>
          </a:p>
        </p:txBody>
      </p:sp>
    </p:spTree>
    <p:extLst>
      <p:ext uri="{BB962C8B-B14F-4D97-AF65-F5344CB8AC3E}">
        <p14:creationId xmlns:p14="http://schemas.microsoft.com/office/powerpoint/2010/main" val="28208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/>
              <a:t>b. Amplificador </a:t>
            </a:r>
            <a:r>
              <a:rPr lang="es-PA" dirty="0" smtClean="0"/>
              <a:t>inversor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6454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Realizar los siguientes Entregables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Laboratorio</a:t>
            </a:r>
          </a:p>
          <a:p>
            <a:pPr lvl="1"/>
            <a:r>
              <a:rPr lang="es-PA" dirty="0" smtClean="0"/>
              <a:t>Instalación de </a:t>
            </a:r>
            <a:r>
              <a:rPr lang="es-PA" dirty="0" err="1" smtClean="0"/>
              <a:t>Altium</a:t>
            </a:r>
            <a:r>
              <a:rPr lang="es-PA" dirty="0" smtClean="0"/>
              <a:t> </a:t>
            </a:r>
            <a:r>
              <a:rPr lang="es-PA" dirty="0" err="1" smtClean="0"/>
              <a:t>Designer</a:t>
            </a:r>
            <a:endParaRPr lang="es-PA" dirty="0" smtClean="0"/>
          </a:p>
          <a:p>
            <a:r>
              <a:rPr lang="es-PA" dirty="0" smtClean="0"/>
              <a:t>Tarea [Depende Del Laboratorio]</a:t>
            </a:r>
          </a:p>
          <a:p>
            <a:pPr lvl="1"/>
            <a:r>
              <a:rPr lang="es-PA" dirty="0" smtClean="0"/>
              <a:t>Simulación de Un Operacional</a:t>
            </a:r>
          </a:p>
          <a:p>
            <a:r>
              <a:rPr lang="es-PA" dirty="0" err="1" smtClean="0"/>
              <a:t>Quiz</a:t>
            </a:r>
            <a:r>
              <a:rPr lang="es-PA" dirty="0" smtClean="0"/>
              <a:t> [Depende de Teoría]</a:t>
            </a:r>
          </a:p>
          <a:p>
            <a:pPr lvl="1"/>
            <a:r>
              <a:rPr lang="es-PA" dirty="0" smtClean="0"/>
              <a:t>Preguntas del Tema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6579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</a:t>
            </a:r>
            <a:r>
              <a:rPr lang="es-PA" sz="10000" dirty="0" smtClean="0"/>
              <a:t>2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16501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37268"/>
          </a:xfrm>
        </p:spPr>
        <p:txBody>
          <a:bodyPr/>
          <a:lstStyle/>
          <a:p>
            <a:r>
              <a:rPr lang="es-PA" dirty="0" smtClean="0"/>
              <a:t>Proporcionar </a:t>
            </a:r>
            <a:r>
              <a:rPr lang="es-PA" dirty="0"/>
              <a:t>criterios de especificaciones y de diseño de los circuitos electrónicos analógicos. </a:t>
            </a:r>
            <a:endParaRPr lang="es-PA" dirty="0" smtClean="0"/>
          </a:p>
          <a:p>
            <a:r>
              <a:rPr lang="es-PA" dirty="0" smtClean="0"/>
              <a:t>Enumerar </a:t>
            </a:r>
            <a:r>
              <a:rPr lang="es-PA" dirty="0"/>
              <a:t>las funciones y aplicaciones de los AO. </a:t>
            </a:r>
          </a:p>
          <a:p>
            <a:r>
              <a:rPr lang="es-PA" dirty="0" smtClean="0"/>
              <a:t>Conocer </a:t>
            </a:r>
            <a:r>
              <a:rPr lang="es-PA" dirty="0"/>
              <a:t>los aspectos tecnológicos básicos del diseño de los AO. </a:t>
            </a:r>
          </a:p>
          <a:p>
            <a:r>
              <a:rPr lang="es-PA" dirty="0"/>
              <a:t>Aplicar las técnicas básicas analíticas y de diseño de circuitos con AO y su utilización en circuitos electrónicos sencillos. </a:t>
            </a:r>
          </a:p>
          <a:p>
            <a:r>
              <a:rPr lang="es-PA" dirty="0" smtClean="0"/>
              <a:t>Diseñar </a:t>
            </a:r>
            <a:r>
              <a:rPr lang="es-PA" dirty="0"/>
              <a:t>bloques de circuitos con AO. </a:t>
            </a:r>
          </a:p>
        </p:txBody>
      </p:sp>
    </p:spTree>
    <p:extLst>
      <p:ext uri="{BB962C8B-B14F-4D97-AF65-F5344CB8AC3E}">
        <p14:creationId xmlns:p14="http://schemas.microsoft.com/office/powerpoint/2010/main" val="2476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Proyecto Final – </a:t>
            </a:r>
            <a:r>
              <a:rPr lang="es-PA" dirty="0" smtClean="0"/>
              <a:t>Representación de Un Sistema basado en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83242"/>
            <a:ext cx="10931996" cy="4613771"/>
          </a:xfrm>
        </p:spPr>
        <p:txBody>
          <a:bodyPr>
            <a:normAutofit lnSpcReduction="10000"/>
          </a:bodyPr>
          <a:lstStyle/>
          <a:p>
            <a:r>
              <a:rPr lang="es-PA" b="1" dirty="0" smtClean="0">
                <a:solidFill>
                  <a:srgbClr val="FF0000"/>
                </a:solidFill>
              </a:rPr>
              <a:t>USAR ARDUINO = -1000</a:t>
            </a:r>
            <a:r>
              <a:rPr lang="es-PA" b="1" dirty="0" smtClean="0">
                <a:solidFill>
                  <a:srgbClr val="FF0000"/>
                </a:solidFill>
              </a:rPr>
              <a:t>%</a:t>
            </a:r>
          </a:p>
          <a:p>
            <a:r>
              <a:rPr lang="es-PA" b="1" i="1" dirty="0"/>
              <a:t>Puede usar tarjetas hijas de cualquier plataforma</a:t>
            </a:r>
            <a:r>
              <a:rPr lang="es-PA" b="1" i="1" dirty="0" smtClean="0"/>
              <a:t>!</a:t>
            </a:r>
            <a:endParaRPr lang="es-PA" b="1" dirty="0" smtClean="0">
              <a:solidFill>
                <a:srgbClr val="FF0000"/>
              </a:solidFill>
            </a:endParaRPr>
          </a:p>
          <a:p>
            <a:r>
              <a:rPr lang="es-PA" dirty="0"/>
              <a:t>Manual de Uso, Formato Digital (corto) = 10</a:t>
            </a:r>
            <a:r>
              <a:rPr lang="es-PA" dirty="0" smtClean="0"/>
              <a:t>%</a:t>
            </a:r>
          </a:p>
          <a:p>
            <a:r>
              <a:rPr lang="es-PA" dirty="0"/>
              <a:t>Circuito Esquemático en </a:t>
            </a:r>
            <a:r>
              <a:rPr lang="es-PA" dirty="0" err="1"/>
              <a:t>Altium</a:t>
            </a:r>
            <a:r>
              <a:rPr lang="es-PA" dirty="0"/>
              <a:t> </a:t>
            </a:r>
            <a:r>
              <a:rPr lang="es-PA" dirty="0" err="1"/>
              <a:t>Designer</a:t>
            </a:r>
            <a:r>
              <a:rPr lang="es-PA" dirty="0"/>
              <a:t> = 15</a:t>
            </a:r>
            <a:r>
              <a:rPr lang="es-PA" dirty="0" smtClean="0"/>
              <a:t>%</a:t>
            </a:r>
          </a:p>
          <a:p>
            <a:r>
              <a:rPr lang="es-PA" dirty="0" smtClean="0"/>
              <a:t>Simulación = 30%</a:t>
            </a:r>
          </a:p>
          <a:p>
            <a:r>
              <a:rPr lang="es-PA" dirty="0" smtClean="0"/>
              <a:t>Desarrollo Físico de Hardware </a:t>
            </a:r>
            <a:r>
              <a:rPr lang="es-PA" dirty="0" smtClean="0"/>
              <a:t>= 35</a:t>
            </a:r>
            <a:r>
              <a:rPr lang="es-PA" dirty="0" smtClean="0"/>
              <a:t>%</a:t>
            </a:r>
          </a:p>
          <a:p>
            <a:r>
              <a:rPr lang="es-PA" dirty="0" smtClean="0"/>
              <a:t>Diagrama </a:t>
            </a:r>
            <a:r>
              <a:rPr lang="es-PA" dirty="0"/>
              <a:t>de </a:t>
            </a:r>
            <a:r>
              <a:rPr lang="es-PA" dirty="0" smtClean="0"/>
              <a:t>Bloques = </a:t>
            </a:r>
            <a:r>
              <a:rPr lang="es-PA" dirty="0" smtClean="0"/>
              <a:t>15</a:t>
            </a:r>
            <a:r>
              <a:rPr lang="es-PA" dirty="0"/>
              <a:t>%</a:t>
            </a:r>
          </a:p>
          <a:p>
            <a:r>
              <a:rPr lang="es-PA" dirty="0" smtClean="0"/>
              <a:t>Ecuaciones = </a:t>
            </a:r>
            <a:r>
              <a:rPr lang="es-PA" dirty="0"/>
              <a:t>10%</a:t>
            </a:r>
          </a:p>
          <a:p>
            <a:r>
              <a:rPr lang="es-PA" dirty="0" smtClean="0"/>
              <a:t>Informe </a:t>
            </a:r>
            <a:r>
              <a:rPr lang="es-PA" dirty="0"/>
              <a:t>Final  y defensa = </a:t>
            </a:r>
            <a:r>
              <a:rPr lang="es-PA" dirty="0" smtClean="0"/>
              <a:t>5%</a:t>
            </a:r>
            <a:endParaRPr lang="es-PA" dirty="0"/>
          </a:p>
          <a:p>
            <a:pPr lvl="1"/>
            <a:r>
              <a:rPr lang="es-PA" dirty="0"/>
              <a:t>Formato IEEE no más de </a:t>
            </a:r>
            <a:r>
              <a:rPr lang="es-PA" dirty="0" smtClean="0"/>
              <a:t>10 </a:t>
            </a:r>
            <a:r>
              <a:rPr lang="es-PA" dirty="0"/>
              <a:t>páginas = </a:t>
            </a:r>
            <a:r>
              <a:rPr lang="es-PA" dirty="0" smtClean="0"/>
              <a:t>2%</a:t>
            </a:r>
            <a:endParaRPr lang="es-PA" dirty="0"/>
          </a:p>
          <a:p>
            <a:pPr lvl="1"/>
            <a:r>
              <a:rPr lang="es-PA" dirty="0"/>
              <a:t>Defensa al grupo = </a:t>
            </a:r>
            <a:r>
              <a:rPr lang="es-PA" dirty="0" smtClean="0"/>
              <a:t>3%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705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8324</TotalTime>
  <Words>3531</Words>
  <Application>Microsoft Office PowerPoint</Application>
  <PresentationFormat>Panorámica</PresentationFormat>
  <Paragraphs>522</Paragraphs>
  <Slides>72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7" baseType="lpstr">
      <vt:lpstr>Arial</vt:lpstr>
      <vt:lpstr>Century Gothic</vt:lpstr>
      <vt:lpstr>Symbol</vt:lpstr>
      <vt:lpstr>Wingdings 3</vt:lpstr>
      <vt:lpstr>Ion</vt:lpstr>
      <vt:lpstr>ELECTRONICA II</vt:lpstr>
      <vt:lpstr>Formato del Curso</vt:lpstr>
      <vt:lpstr>Reglas del Curso</vt:lpstr>
      <vt:lpstr>Reglas del Curso</vt:lpstr>
      <vt:lpstr>Reglas del Curso</vt:lpstr>
      <vt:lpstr>Reglas del Curso</vt:lpstr>
      <vt:lpstr>Temario a Desarrollar</vt:lpstr>
      <vt:lpstr>Objetivos</vt:lpstr>
      <vt:lpstr>Proyecto Final – Representación de Un Sistema basado en el curso</vt:lpstr>
      <vt:lpstr>Herramientas de Productividad</vt:lpstr>
      <vt:lpstr>Tarjetas propuestas para el Curso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 - Resumen</vt:lpstr>
      <vt:lpstr>Amplificador Operacional</vt:lpstr>
      <vt:lpstr>Amplificador Operacional – Modelo 1</vt:lpstr>
      <vt:lpstr>Amplificador Operacional – Modelo 2</vt:lpstr>
      <vt:lpstr>Amplificador Operacional – Modelo 2</vt:lpstr>
      <vt:lpstr>Amplificador Operacional - Resumen</vt:lpstr>
      <vt:lpstr>Amplificador Operacional</vt:lpstr>
      <vt:lpstr>Amplificador Operacional – Disponibilidad Comercial</vt:lpstr>
      <vt:lpstr>Amplificador Operacional – Disponibilidad Comercial</vt:lpstr>
      <vt:lpstr>Amplificador Operacional – Disponibilidad Comercial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Comparadores</vt:lpstr>
      <vt:lpstr>Amplificador Operacional – Comparadores</vt:lpstr>
      <vt:lpstr>Amplificador Operacional – Comparadores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Amplificador Operacional</vt:lpstr>
      <vt:lpstr>Presentación de PowerPoint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Realizar los siguientes Entregables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Rangel Isaías Alvarado Walles</cp:lastModifiedBy>
  <cp:revision>529</cp:revision>
  <cp:lastPrinted>2019-02-19T17:02:12Z</cp:lastPrinted>
  <dcterms:created xsi:type="dcterms:W3CDTF">2018-02-28T08:20:25Z</dcterms:created>
  <dcterms:modified xsi:type="dcterms:W3CDTF">2020-01-13T16:30:05Z</dcterms:modified>
</cp:coreProperties>
</file>