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468" r:id="rId53"/>
    <p:sldId id="637" r:id="rId54"/>
    <p:sldId id="639" r:id="rId55"/>
    <p:sldId id="577" r:id="rId56"/>
    <p:sldId id="635" r:id="rId57"/>
    <p:sldId id="636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4" r:id="rId82"/>
    <p:sldId id="663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5" r:id="rId93"/>
    <p:sldId id="674" r:id="rId94"/>
    <p:sldId id="677" r:id="rId95"/>
    <p:sldId id="678" r:id="rId96"/>
    <p:sldId id="679" r:id="rId97"/>
    <p:sldId id="680" r:id="rId98"/>
    <p:sldId id="681" r:id="rId99"/>
    <p:sldId id="682" r:id="rId100"/>
    <p:sldId id="683" r:id="rId101"/>
    <p:sldId id="684" r:id="rId102"/>
    <p:sldId id="685" r:id="rId103"/>
    <p:sldId id="627" r:id="rId104"/>
    <p:sldId id="687" r:id="rId105"/>
    <p:sldId id="688" r:id="rId106"/>
    <p:sldId id="689" r:id="rId107"/>
    <p:sldId id="690" r:id="rId108"/>
    <p:sldId id="691" r:id="rId109"/>
    <p:sldId id="692" r:id="rId110"/>
    <p:sldId id="693" r:id="rId111"/>
    <p:sldId id="694" r:id="rId112"/>
    <p:sldId id="695" r:id="rId113"/>
    <p:sldId id="696" r:id="rId114"/>
    <p:sldId id="697" r:id="rId115"/>
    <p:sldId id="698" r:id="rId116"/>
    <p:sldId id="699" r:id="rId117"/>
    <p:sldId id="700" r:id="rId118"/>
    <p:sldId id="701" r:id="rId119"/>
    <p:sldId id="702" r:id="rId120"/>
    <p:sldId id="703" r:id="rId121"/>
    <p:sldId id="704" r:id="rId122"/>
    <p:sldId id="686" r:id="rId123"/>
    <p:sldId id="706" r:id="rId124"/>
    <p:sldId id="708" r:id="rId125"/>
    <p:sldId id="707" r:id="rId126"/>
    <p:sldId id="709" r:id="rId127"/>
    <p:sldId id="710" r:id="rId128"/>
    <p:sldId id="711" r:id="rId129"/>
    <p:sldId id="712" r:id="rId130"/>
    <p:sldId id="713" r:id="rId131"/>
    <p:sldId id="714" r:id="rId132"/>
    <p:sldId id="715" r:id="rId133"/>
    <p:sldId id="716" r:id="rId134"/>
    <p:sldId id="717" r:id="rId135"/>
    <p:sldId id="718" r:id="rId136"/>
    <p:sldId id="719" r:id="rId137"/>
    <p:sldId id="720" r:id="rId138"/>
    <p:sldId id="721" r:id="rId139"/>
    <p:sldId id="722" r:id="rId140"/>
    <p:sldId id="723" r:id="rId141"/>
    <p:sldId id="724" r:id="rId142"/>
    <p:sldId id="725" r:id="rId143"/>
    <p:sldId id="726" r:id="rId144"/>
    <p:sldId id="727" r:id="rId145"/>
    <p:sldId id="728" r:id="rId146"/>
    <p:sldId id="729" r:id="rId147"/>
    <p:sldId id="730" r:id="rId148"/>
    <p:sldId id="731" r:id="rId149"/>
    <p:sldId id="732" r:id="rId150"/>
    <p:sldId id="733" r:id="rId151"/>
    <p:sldId id="734" r:id="rId152"/>
    <p:sldId id="735" r:id="rId153"/>
    <p:sldId id="736" r:id="rId154"/>
    <p:sldId id="737" r:id="rId155"/>
    <p:sldId id="738" r:id="rId156"/>
    <p:sldId id="739" r:id="rId157"/>
    <p:sldId id="705" r:id="rId158"/>
    <p:sldId id="741" r:id="rId159"/>
    <p:sldId id="743" r:id="rId160"/>
    <p:sldId id="744" r:id="rId161"/>
    <p:sldId id="745" r:id="rId162"/>
    <p:sldId id="746" r:id="rId163"/>
    <p:sldId id="747" r:id="rId164"/>
    <p:sldId id="748" r:id="rId165"/>
    <p:sldId id="749" r:id="rId166"/>
    <p:sldId id="750" r:id="rId167"/>
    <p:sldId id="751" r:id="rId168"/>
    <p:sldId id="752" r:id="rId169"/>
    <p:sldId id="753" r:id="rId170"/>
    <p:sldId id="754" r:id="rId171"/>
    <p:sldId id="755" r:id="rId172"/>
    <p:sldId id="756" r:id="rId173"/>
    <p:sldId id="757" r:id="rId174"/>
    <p:sldId id="758" r:id="rId175"/>
    <p:sldId id="759" r:id="rId176"/>
    <p:sldId id="760" r:id="rId177"/>
    <p:sldId id="761" r:id="rId178"/>
    <p:sldId id="762" r:id="rId179"/>
    <p:sldId id="763" r:id="rId180"/>
    <p:sldId id="764" r:id="rId181"/>
    <p:sldId id="740" r:id="rId18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9" autoAdjust="0"/>
    <p:restoredTop sz="94660"/>
  </p:normalViewPr>
  <p:slideViewPr>
    <p:cSldViewPr snapToGrid="0">
      <p:cViewPr>
        <p:scale>
          <a:sx n="50" d="100"/>
          <a:sy n="50" d="100"/>
        </p:scale>
        <p:origin x="-4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5" Type="http://schemas.openxmlformats.org/officeDocument/2006/relationships/image" Target="../media/image303.png"/><Relationship Id="rId4" Type="http://schemas.openxmlformats.org/officeDocument/2006/relationships/image" Target="../media/image30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4" Type="http://schemas.openxmlformats.org/officeDocument/2006/relationships/image" Target="../media/image313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1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image" Target="../media/image329.png"/><Relationship Id="rId7" Type="http://schemas.openxmlformats.org/officeDocument/2006/relationships/image" Target="../media/image333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Relationship Id="rId9" Type="http://schemas.openxmlformats.org/officeDocument/2006/relationships/image" Target="../media/image335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3" Type="http://schemas.openxmlformats.org/officeDocument/2006/relationships/image" Target="../media/image352.png"/><Relationship Id="rId7" Type="http://schemas.openxmlformats.org/officeDocument/2006/relationships/image" Target="../media/image35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7" Type="http://schemas.openxmlformats.org/officeDocument/2006/relationships/image" Target="../media/image368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4" Type="http://schemas.openxmlformats.org/officeDocument/2006/relationships/image" Target="../media/image365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5" Type="http://schemas.openxmlformats.org/officeDocument/2006/relationships/image" Target="../media/image372.png"/><Relationship Id="rId4" Type="http://schemas.openxmlformats.org/officeDocument/2006/relationships/image" Target="../media/image37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5" Type="http://schemas.openxmlformats.org/officeDocument/2006/relationships/image" Target="../media/image377.png"/><Relationship Id="rId4" Type="http://schemas.openxmlformats.org/officeDocument/2006/relationships/image" Target="../media/image376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7.png"/><Relationship Id="rId4" Type="http://schemas.openxmlformats.org/officeDocument/2006/relationships/image" Target="../media/image376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Polarización de Entradas y Offset de Corriente son el segundo problema de los </a:t>
            </a:r>
            <a:r>
              <a:rPr lang="es-PA" dirty="0" err="1" smtClean="0"/>
              <a:t>opamps</a:t>
            </a:r>
            <a:endParaRPr lang="es-PA" dirty="0" smtClean="0"/>
          </a:p>
          <a:p>
            <a:r>
              <a:rPr lang="es-PA" dirty="0" smtClean="0"/>
              <a:t>Estas dos corrientes provienen de las dos terminales</a:t>
            </a:r>
          </a:p>
          <a:p>
            <a:r>
              <a:rPr lang="es-PA" dirty="0" smtClean="0"/>
              <a:t>Corriente de Entrada de Polarización</a:t>
            </a:r>
          </a:p>
          <a:p>
            <a:r>
              <a:rPr lang="es-PA" dirty="0" smtClean="0"/>
              <a:t>Corriente de Offset</a:t>
            </a:r>
          </a:p>
          <a:p>
            <a:r>
              <a:rPr lang="es-PA" dirty="0" smtClean="0"/>
              <a:t>Valores típicos son de 100nA y 10nA</a:t>
            </a:r>
          </a:p>
          <a:p>
            <a:r>
              <a:rPr lang="es-PA" dirty="0" smtClean="0"/>
              <a:t>El voltaje de salida está representado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7" y="2117367"/>
            <a:ext cx="1103219" cy="6146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62" y="2587399"/>
            <a:ext cx="1409700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8" y="1740932"/>
            <a:ext cx="2421564" cy="22504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01" y="2281638"/>
            <a:ext cx="3116203" cy="20383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9" y="3991379"/>
            <a:ext cx="1714500" cy="657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146" y="3899647"/>
            <a:ext cx="4287887" cy="28996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641" y="4495939"/>
            <a:ext cx="3133725" cy="5715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641" y="5116121"/>
            <a:ext cx="2543175" cy="4667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1" y="5702550"/>
            <a:ext cx="2438400" cy="7334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539" y="4857085"/>
            <a:ext cx="1114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Un mejor acople para eliminar estos efectos se hace a continuación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7" y="1896280"/>
            <a:ext cx="3600450" cy="2266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9" y="1767692"/>
            <a:ext cx="3524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Efecto de Vos e </a:t>
            </a:r>
            <a:r>
              <a:rPr lang="es-PA" dirty="0" err="1" smtClean="0"/>
              <a:t>Ios</a:t>
            </a:r>
            <a:endParaRPr lang="es-PA" dirty="0" smtClean="0"/>
          </a:p>
          <a:p>
            <a:r>
              <a:rPr lang="es-PA" dirty="0" smtClean="0"/>
              <a:t>Para ver el efecto de Vos cortocircuitamos a GND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Sin embargo esta solución tiene problema de saturación</a:t>
            </a:r>
          </a:p>
          <a:p>
            <a:r>
              <a:rPr lang="es-PA" dirty="0" smtClean="0"/>
              <a:t>Observe que en el </a:t>
            </a:r>
            <a:r>
              <a:rPr lang="es-PA" dirty="0" err="1" smtClean="0"/>
              <a:t>circuto</a:t>
            </a:r>
            <a:r>
              <a:rPr lang="es-PA" dirty="0" smtClean="0"/>
              <a:t> siguiente </a:t>
            </a:r>
            <a:r>
              <a:rPr lang="es-PA" dirty="0" err="1" smtClean="0"/>
              <a:t>Vo</a:t>
            </a:r>
            <a:r>
              <a:rPr lang="es-PA" dirty="0" smtClean="0"/>
              <a:t> tiene el problema que siempre llega a saturarse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065714"/>
            <a:ext cx="4304471" cy="19424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74" y="2331890"/>
            <a:ext cx="16002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63" y="4004959"/>
            <a:ext cx="5219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380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La ganancia del amplificador es finita</a:t>
            </a:r>
          </a:p>
          <a:p>
            <a:r>
              <a:rPr lang="es-PA" dirty="0" smtClean="0"/>
              <a:t>Decrece con la frecuencia</a:t>
            </a:r>
          </a:p>
          <a:p>
            <a:r>
              <a:rPr lang="es-PA" dirty="0" smtClean="0"/>
              <a:t>Debajo podemos ver una curva característica de frecuencia del UA741</a:t>
            </a:r>
          </a:p>
          <a:p>
            <a:r>
              <a:rPr lang="es-PA" dirty="0" smtClean="0"/>
              <a:t>Estable debajo de 10Hz</a:t>
            </a:r>
          </a:p>
          <a:p>
            <a:r>
              <a:rPr lang="es-PA" dirty="0" smtClean="0"/>
              <a:t>Decrece a 20db/década</a:t>
            </a:r>
          </a:p>
          <a:p>
            <a:r>
              <a:rPr lang="es-PA" dirty="0" smtClean="0"/>
              <a:t>Usualmente el </a:t>
            </a:r>
            <a:r>
              <a:rPr lang="es-PA" dirty="0" err="1" smtClean="0"/>
              <a:t>opamp</a:t>
            </a:r>
            <a:r>
              <a:rPr lang="es-PA" dirty="0" smtClean="0"/>
              <a:t> tiene una…</a:t>
            </a:r>
          </a:p>
          <a:p>
            <a:r>
              <a:rPr lang="es-PA" dirty="0" smtClean="0"/>
              <a:t>… capacitancia interna (LPF en STC)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A0 = ganancia</a:t>
            </a:r>
          </a:p>
          <a:p>
            <a:r>
              <a:rPr lang="es-PA" dirty="0" err="1" smtClean="0"/>
              <a:t>wb</a:t>
            </a:r>
            <a:r>
              <a:rPr lang="es-PA" dirty="0" smtClean="0"/>
              <a:t> = 2</a:t>
            </a:r>
            <a:r>
              <a:rPr lang="es-PA" dirty="0" smtClean="0">
                <a:sym typeface="Symbol" panose="05050102010706020507" pitchFamily="18" charset="2"/>
              </a:rPr>
              <a:t>  x 10 rad/s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w &gt;&gt;&gt; </a:t>
            </a:r>
            <a:r>
              <a:rPr lang="es-PA" dirty="0" err="1" smtClean="0">
                <a:sym typeface="Symbol" panose="05050102010706020507" pitchFamily="18" charset="2"/>
              </a:rPr>
              <a:t>wb</a:t>
            </a:r>
            <a:r>
              <a:rPr lang="es-PA" dirty="0" smtClean="0">
                <a:sym typeface="Symbol" panose="05050102010706020507" pitchFamily="18" charset="2"/>
              </a:rPr>
              <a:t> se puede aproximar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84" y="2987414"/>
            <a:ext cx="5569666" cy="37356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4382451"/>
            <a:ext cx="1678189" cy="7090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480" y="4368163"/>
            <a:ext cx="1940501" cy="7233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94" y="5756565"/>
            <a:ext cx="1665190" cy="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Al final esta ecuación queda                        donde                      que es la ganancia a 0 dB </a:t>
            </a:r>
          </a:p>
          <a:p>
            <a:r>
              <a:rPr lang="es-PA" dirty="0" smtClean="0"/>
              <a:t>La ganancia de banda unitaria esta dada por</a:t>
            </a:r>
          </a:p>
          <a:p>
            <a:r>
              <a:rPr lang="es-PA" dirty="0" smtClean="0"/>
              <a:t>Note que como quedamos anteriormente para w &gt;&gt;&gt; </a:t>
            </a:r>
            <a:r>
              <a:rPr lang="es-PA" dirty="0" err="1" smtClean="0"/>
              <a:t>wb</a:t>
            </a:r>
            <a:endParaRPr lang="es-PA" dirty="0" smtClean="0"/>
          </a:p>
          <a:p>
            <a:r>
              <a:rPr lang="es-PA" dirty="0" err="1" smtClean="0"/>
              <a:t>fb</a:t>
            </a:r>
            <a:r>
              <a:rPr lang="es-PA" dirty="0" smtClean="0"/>
              <a:t> es el producto de ganancia de banda</a:t>
            </a:r>
          </a:p>
          <a:p>
            <a:r>
              <a:rPr lang="es-PA" dirty="0" smtClean="0"/>
              <a:t>La magnitud de ganancia es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 estos modelos se les conoce como modelos…</a:t>
            </a:r>
          </a:p>
          <a:p>
            <a:r>
              <a:rPr lang="es-PA" dirty="0" smtClean="0"/>
              <a:t>… de un polo</a:t>
            </a:r>
          </a:p>
          <a:p>
            <a:r>
              <a:rPr lang="es-PA" dirty="0" smtClean="0"/>
              <a:t>Este polo dominante controla el sistema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53" y="1454726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14" y="1522503"/>
            <a:ext cx="1236009" cy="4784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51" y="2029679"/>
            <a:ext cx="940913" cy="3833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187" y="2125650"/>
            <a:ext cx="1272632" cy="7389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514" y="3244448"/>
            <a:ext cx="1796911" cy="8080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  <a:p>
            <a:pPr lvl="2"/>
            <a:endParaRPr lang="es-PA" dirty="0"/>
          </a:p>
          <a:p>
            <a:r>
              <a:rPr lang="es-PA" dirty="0" err="1" smtClean="0"/>
              <a:t>fb</a:t>
            </a:r>
            <a:r>
              <a:rPr lang="es-PA" dirty="0" smtClean="0"/>
              <a:t> = 15 Hz</a:t>
            </a:r>
          </a:p>
          <a:p>
            <a:r>
              <a:rPr lang="es-PA" dirty="0" smtClean="0"/>
              <a:t>80dB</a:t>
            </a:r>
          </a:p>
          <a:p>
            <a:r>
              <a:rPr lang="es-PA" dirty="0" smtClean="0"/>
              <a:t>60dB</a:t>
            </a:r>
          </a:p>
          <a:p>
            <a:r>
              <a:rPr lang="es-PA" dirty="0" smtClean="0"/>
              <a:t>48dB</a:t>
            </a:r>
          </a:p>
          <a:p>
            <a:r>
              <a:rPr lang="es-PA" dirty="0" smtClean="0"/>
              <a:t>34dB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r>
              <a:rPr lang="es-PA" dirty="0" smtClean="0"/>
              <a:t>Tenemos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Y para A0 &gt;&gt;&gt; (1 + R2/R1)</a:t>
            </a:r>
          </a:p>
          <a:p>
            <a:endParaRPr lang="es-PA" dirty="0"/>
          </a:p>
          <a:p>
            <a:r>
              <a:rPr lang="es-PA" dirty="0" smtClean="0"/>
              <a:t>Que es la misma forma de un filtro paso bajo con STC (1 constante de tiempo)</a:t>
            </a:r>
          </a:p>
          <a:p>
            <a:r>
              <a:rPr lang="es-PA" dirty="0" smtClean="0"/>
              <a:t>La frecuencia a 3dB 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71" y="1925056"/>
            <a:ext cx="2193750" cy="753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6" y="2792904"/>
            <a:ext cx="3706874" cy="9934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05" y="3892292"/>
            <a:ext cx="2518568" cy="9035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090" y="5403224"/>
            <a:ext cx="1690951" cy="6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no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endParaRPr lang="es-PA" dirty="0" smtClean="0"/>
          </a:p>
          <a:p>
            <a:r>
              <a:rPr lang="es-PA" dirty="0" smtClean="0"/>
              <a:t>Tenemos que para A0 &gt;&gt;&gt; ( 1 + R2/R1) nos queda</a:t>
            </a:r>
          </a:p>
          <a:p>
            <a:endParaRPr lang="es-PA" dirty="0" smtClean="0"/>
          </a:p>
          <a:p>
            <a:r>
              <a:rPr lang="es-PA" dirty="0" smtClean="0"/>
              <a:t>Y la frecuencia a 3dB es la misma 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6" y="1925056"/>
            <a:ext cx="2184415" cy="7923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61" y="2766789"/>
            <a:ext cx="2959039" cy="11370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66" y="3618136"/>
            <a:ext cx="1799638" cy="6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2733289"/>
            <a:ext cx="4809688" cy="28359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00" y="2324566"/>
            <a:ext cx="4578768" cy="20800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99" y="4594751"/>
            <a:ext cx="4561636" cy="2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</p:txBody>
      </p:sp>
    </p:spTree>
    <p:extLst>
      <p:ext uri="{BB962C8B-B14F-4D97-AF65-F5344CB8AC3E}">
        <p14:creationId xmlns:p14="http://schemas.microsoft.com/office/powerpoint/2010/main" val="28845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1Hz, 1MHz, 1MHz, 60dB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  <a:p>
            <a:r>
              <a:rPr lang="es-PA" dirty="0" smtClean="0"/>
              <a:t>20dB</a:t>
            </a:r>
          </a:p>
        </p:txBody>
      </p:sp>
    </p:spTree>
    <p:extLst>
      <p:ext uri="{BB962C8B-B14F-4D97-AF65-F5344CB8AC3E}">
        <p14:creationId xmlns:p14="http://schemas.microsoft.com/office/powerpoint/2010/main" val="2424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Voltaje de Saturación de Salida</a:t>
            </a:r>
          </a:p>
          <a:p>
            <a:r>
              <a:rPr lang="es-PA" dirty="0" smtClean="0"/>
              <a:t>Se saturan aproximadamente a +1V o -1V del voltaje de </a:t>
            </a:r>
            <a:r>
              <a:rPr lang="es-PA" dirty="0" err="1" smtClean="0"/>
              <a:t>de</a:t>
            </a:r>
            <a:r>
              <a:rPr lang="es-PA" dirty="0" smtClean="0"/>
              <a:t> alimentación</a:t>
            </a:r>
            <a:endParaRPr lang="es-PA" dirty="0"/>
          </a:p>
          <a:p>
            <a:r>
              <a:rPr lang="es-PA" dirty="0" smtClean="0"/>
              <a:t>Si tenemos un </a:t>
            </a:r>
            <a:r>
              <a:rPr lang="es-PA" dirty="0" err="1" smtClean="0"/>
              <a:t>opamp</a:t>
            </a:r>
            <a:r>
              <a:rPr lang="es-PA" dirty="0" smtClean="0"/>
              <a:t> con estas condiciones y una señal se debe mantener dentro de este rango para no perderla</a:t>
            </a:r>
          </a:p>
          <a:p>
            <a:endParaRPr lang="es-PA" dirty="0"/>
          </a:p>
          <a:p>
            <a:r>
              <a:rPr lang="es-PA" dirty="0" smtClean="0"/>
              <a:t>Límite del voltaje de salida</a:t>
            </a:r>
          </a:p>
          <a:p>
            <a:r>
              <a:rPr lang="es-PA" dirty="0" smtClean="0"/>
              <a:t>El UA741 tiene una corriente de diseño de salida máxima de +/-20mA, no más </a:t>
            </a:r>
          </a:p>
          <a:p>
            <a:r>
              <a:rPr lang="es-PA" dirty="0" smtClean="0"/>
              <a:t>Incluye la corriente en el circuito de </a:t>
            </a:r>
            <a:r>
              <a:rPr lang="es-PA" dirty="0" err="1" smtClean="0"/>
              <a:t>feedback</a:t>
            </a:r>
            <a:r>
              <a:rPr lang="es-PA" dirty="0" smtClean="0"/>
              <a:t> y la resistencia de carga</a:t>
            </a:r>
          </a:p>
          <a:p>
            <a:r>
              <a:rPr lang="es-PA" dirty="0" smtClean="0"/>
              <a:t>Se saturará al nivel de corriente máximo del </a:t>
            </a:r>
            <a:r>
              <a:rPr lang="es-PA" dirty="0" err="1" smtClean="0"/>
              <a:t>op-amp</a:t>
            </a:r>
            <a:r>
              <a:rPr lang="es-PA" dirty="0" smtClean="0"/>
              <a:t> aunque se requiera más.</a:t>
            </a:r>
          </a:p>
        </p:txBody>
      </p:sp>
    </p:spTree>
    <p:extLst>
      <p:ext uri="{BB962C8B-B14F-4D97-AF65-F5344CB8AC3E}">
        <p14:creationId xmlns:p14="http://schemas.microsoft.com/office/powerpoint/2010/main" val="2243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endParaRPr lang="es-PA" dirty="0" smtClean="0"/>
          </a:p>
          <a:p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471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2"/>
            <a:r>
              <a:rPr lang="es-PA" dirty="0" err="1" smtClean="0"/>
              <a:t>Vp</a:t>
            </a:r>
            <a:r>
              <a:rPr lang="es-PA" dirty="0" smtClean="0"/>
              <a:t> = 1.3V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pPr lvl="2"/>
            <a:r>
              <a:rPr lang="es-PA" dirty="0" smtClean="0"/>
              <a:t>RL = 526 Ohm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39" y="4611589"/>
            <a:ext cx="5978725" cy="21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Velocidad de Subida </a:t>
            </a:r>
          </a:p>
          <a:p>
            <a:r>
              <a:rPr lang="es-PA" dirty="0" smtClean="0"/>
              <a:t>El cambio máximo de velocidad de subida de un </a:t>
            </a:r>
            <a:r>
              <a:rPr lang="es-PA" dirty="0" err="1" smtClean="0"/>
              <a:t>opamp</a:t>
            </a:r>
            <a:r>
              <a:rPr lang="es-PA" dirty="0" smtClean="0"/>
              <a:t> está definido por</a:t>
            </a:r>
          </a:p>
          <a:p>
            <a:r>
              <a:rPr lang="es-PA" dirty="0" smtClean="0"/>
              <a:t>En las hojas de datos aparece por </a:t>
            </a:r>
            <a:r>
              <a:rPr lang="es-PA" dirty="0" smtClean="0">
                <a:sym typeface="Symbol" panose="05050102010706020507" pitchFamily="18" charset="2"/>
              </a:rPr>
              <a:t>V/s</a:t>
            </a:r>
          </a:p>
          <a:p>
            <a:r>
              <a:rPr lang="es-PA" dirty="0" smtClean="0"/>
              <a:t> Quiere decir que si la entrada cambia más rápido que este valor, la salida no podrá cambiar tan rápido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función de transferencia para este casi se da si R2 = 0 y R1 = </a:t>
            </a:r>
            <a:r>
              <a:rPr lang="es-PA" dirty="0" err="1" smtClean="0"/>
              <a:t>inf</a:t>
            </a:r>
            <a:endParaRPr lang="es-PA" dirty="0" smtClean="0"/>
          </a:p>
          <a:p>
            <a:r>
              <a:rPr lang="es-PA" dirty="0" smtClean="0"/>
              <a:t>Y sigue la regla                    y voltaje de salida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84" y="1236372"/>
            <a:ext cx="1577257" cy="965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55" y="2997837"/>
            <a:ext cx="2181225" cy="1847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6" y="3522516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219" y="2997837"/>
            <a:ext cx="2838450" cy="1200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919" y="2940687"/>
            <a:ext cx="2743200" cy="190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207" y="5139303"/>
            <a:ext cx="1486508" cy="8895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440" y="5701483"/>
            <a:ext cx="2257229" cy="515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565" y="5756073"/>
            <a:ext cx="1226463" cy="4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r>
              <a:rPr lang="es-PA" dirty="0" smtClean="0"/>
              <a:t>0.16V</a:t>
            </a:r>
          </a:p>
          <a:p>
            <a:pPr lvl="1"/>
            <a:r>
              <a:rPr lang="es-PA" dirty="0" smtClean="0"/>
              <a:t>0.35 </a:t>
            </a:r>
            <a:r>
              <a:rPr lang="es-PA" dirty="0" err="1" smtClean="0"/>
              <a:t>us</a:t>
            </a:r>
            <a:endParaRPr lang="es-PA" dirty="0" smtClean="0"/>
          </a:p>
          <a:p>
            <a:pPr lvl="1"/>
            <a:r>
              <a:rPr lang="es-PA" dirty="0" smtClean="0"/>
              <a:t>1.27 </a:t>
            </a:r>
            <a:r>
              <a:rPr lang="es-PA" dirty="0" err="1" smtClean="0"/>
              <a:t>us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Ancho de Banda de Potencia Máxima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Ancho de banda de potencia máxima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puede causar distorsiones y ondas sinusoidales</a:t>
            </a:r>
          </a:p>
          <a:p>
            <a:r>
              <a:rPr lang="es-PA" dirty="0" smtClean="0"/>
              <a:t>Considere la siguiente onda</a:t>
            </a:r>
          </a:p>
          <a:p>
            <a:endParaRPr lang="es-PA" dirty="0"/>
          </a:p>
          <a:p>
            <a:r>
              <a:rPr lang="es-PA" dirty="0" smtClean="0"/>
              <a:t>El cambio de entrada de esta onda será</a:t>
            </a:r>
          </a:p>
          <a:p>
            <a:endParaRPr lang="es-PA" dirty="0"/>
          </a:p>
          <a:p>
            <a:r>
              <a:rPr lang="es-PA" dirty="0" smtClean="0"/>
              <a:t>Este cambio se vuelve máximo a cruce cero</a:t>
            </a:r>
          </a:p>
          <a:p>
            <a:r>
              <a:rPr lang="es-PA" dirty="0" smtClean="0"/>
              <a:t>La onda será distorsionada y no puede mantener el cambio</a:t>
            </a:r>
          </a:p>
          <a:p>
            <a:r>
              <a:rPr lang="es-PA" dirty="0" smtClean="0"/>
              <a:t>En el </a:t>
            </a:r>
            <a:r>
              <a:rPr lang="es-PA" dirty="0" err="1" smtClean="0"/>
              <a:t>datasheet</a:t>
            </a:r>
            <a:r>
              <a:rPr lang="es-PA" dirty="0" smtClean="0"/>
              <a:t> se encuentra como Fm</a:t>
            </a:r>
          </a:p>
          <a:p>
            <a:pPr lvl="1"/>
            <a:r>
              <a:rPr lang="es-PA" dirty="0" smtClean="0"/>
              <a:t>Full </a:t>
            </a:r>
            <a:r>
              <a:rPr lang="es-PA" dirty="0" err="1" smtClean="0"/>
              <a:t>power</a:t>
            </a:r>
            <a:r>
              <a:rPr lang="es-PA" dirty="0" smtClean="0"/>
              <a:t> </a:t>
            </a:r>
            <a:r>
              <a:rPr lang="es-PA" dirty="0" err="1" smtClean="0"/>
              <a:t>bandwidth</a:t>
            </a:r>
            <a:endParaRPr lang="es-PA" dirty="0" smtClean="0"/>
          </a:p>
          <a:p>
            <a:pPr lvl="1"/>
            <a:r>
              <a:rPr lang="es-PA" dirty="0" smtClean="0"/>
              <a:t>Es la frecuencia con el cual el </a:t>
            </a:r>
            <a:r>
              <a:rPr lang="es-PA" dirty="0" err="1" smtClean="0"/>
              <a:t>op-amp</a:t>
            </a:r>
            <a:r>
              <a:rPr lang="es-PA" dirty="0" smtClean="0"/>
              <a:t> empieza a ver desviaciones y distorsiones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12" y="1996226"/>
            <a:ext cx="1736888" cy="592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2713026"/>
            <a:ext cx="1890712" cy="8029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452" y="2713026"/>
            <a:ext cx="3835562" cy="26429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2" y="5953124"/>
            <a:ext cx="1748036" cy="6537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738" y="5878593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326" y="5842275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15.9kHz</a:t>
            </a:r>
          </a:p>
          <a:p>
            <a:r>
              <a:rPr lang="es-PA" dirty="0" smtClean="0"/>
              <a:t>2V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3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19662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Tienen por defecto un polo dominante y su perfil es controlado por un solo polo</a:t>
            </a:r>
            <a:endParaRPr lang="es-PA" dirty="0"/>
          </a:p>
          <a:p>
            <a:r>
              <a:rPr lang="es-PA" dirty="0" smtClean="0"/>
              <a:t>De la figura inferior se puede observar un circuito de dos etapas donde la </a:t>
            </a:r>
            <a:r>
              <a:rPr lang="es-PA" dirty="0" err="1" smtClean="0"/>
              <a:t>Req</a:t>
            </a:r>
            <a:r>
              <a:rPr lang="es-PA" dirty="0" smtClean="0"/>
              <a:t> y la </a:t>
            </a:r>
            <a:r>
              <a:rPr lang="es-PA" dirty="0" err="1" smtClean="0"/>
              <a:t>Ceq</a:t>
            </a:r>
            <a:r>
              <a:rPr lang="es-PA" dirty="0" smtClean="0"/>
              <a:t> depende de estos componentes</a:t>
            </a:r>
          </a:p>
          <a:p>
            <a:r>
              <a:rPr lang="es-PA" dirty="0" smtClean="0"/>
              <a:t>A bajas frecuencias </a:t>
            </a:r>
            <a:r>
              <a:rPr lang="es-PA" dirty="0" err="1" smtClean="0"/>
              <a:t>vo</a:t>
            </a:r>
            <a:r>
              <a:rPr lang="es-PA" dirty="0" smtClean="0"/>
              <a:t> = -</a:t>
            </a:r>
            <a:r>
              <a:rPr lang="es-PA" dirty="0" err="1" smtClean="0"/>
              <a:t>Req</a:t>
            </a:r>
            <a:r>
              <a:rPr lang="es-PA" dirty="0" smtClean="0"/>
              <a:t> io1 * 1 * -a2 = gm1 * </a:t>
            </a:r>
            <a:r>
              <a:rPr lang="es-PA" dirty="0" err="1" smtClean="0"/>
              <a:t>Req</a:t>
            </a:r>
            <a:r>
              <a:rPr lang="es-PA" dirty="0" smtClean="0"/>
              <a:t> * a2 *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</a:t>
            </a:r>
            <a:endParaRPr lang="es-PA" dirty="0"/>
          </a:p>
          <a:p>
            <a:pPr lvl="1"/>
            <a:r>
              <a:rPr lang="es-PA" dirty="0" smtClean="0"/>
              <a:t>Asumiendo gm1 = 189uA/V, </a:t>
            </a:r>
            <a:r>
              <a:rPr lang="es-PA" dirty="0" err="1" smtClean="0"/>
              <a:t>Req</a:t>
            </a:r>
            <a:r>
              <a:rPr lang="es-PA" dirty="0" smtClean="0"/>
              <a:t> = 1.95M y a2 = 544V/V, la ganancia es a0 = 200mV/V</a:t>
            </a:r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r>
              <a:rPr lang="es-PA" dirty="0" smtClean="0"/>
              <a:t>A altas frecuencias </a:t>
            </a:r>
            <a:r>
              <a:rPr lang="es-PA" dirty="0" err="1" smtClean="0"/>
              <a:t>Ceq</a:t>
            </a:r>
            <a:r>
              <a:rPr lang="es-PA" dirty="0" smtClean="0"/>
              <a:t> empieza a notarse.  </a:t>
            </a:r>
          </a:p>
          <a:p>
            <a:pPr lvl="1"/>
            <a:r>
              <a:rPr lang="es-PA" dirty="0" smtClean="0"/>
              <a:t>La ganancia empieza a decaer y </a:t>
            </a:r>
            <a:r>
              <a:rPr lang="es-PA" dirty="0" err="1" smtClean="0"/>
              <a:t>Zeq</a:t>
            </a:r>
            <a:r>
              <a:rPr lang="es-PA" dirty="0" smtClean="0"/>
              <a:t> = </a:t>
            </a:r>
            <a:r>
              <a:rPr lang="es-PA" dirty="0" err="1" smtClean="0"/>
              <a:t>Req</a:t>
            </a:r>
            <a:r>
              <a:rPr lang="es-PA" dirty="0" smtClean="0"/>
              <a:t> = 1/(2*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</a:t>
            </a:r>
            <a:r>
              <a:rPr lang="es-PA" dirty="0" smtClean="0"/>
              <a:t>*</a:t>
            </a:r>
            <a:r>
              <a:rPr lang="es-PA" dirty="0" err="1" smtClean="0"/>
              <a:t>Req</a:t>
            </a:r>
            <a:r>
              <a:rPr lang="es-PA" dirty="0" smtClean="0"/>
              <a:t>*</a:t>
            </a:r>
            <a:r>
              <a:rPr lang="es-PA" dirty="0" err="1" smtClean="0"/>
              <a:t>Ceq</a:t>
            </a:r>
            <a:r>
              <a:rPr lang="es-PA" dirty="0" smtClean="0"/>
              <a:t>)</a:t>
            </a:r>
          </a:p>
          <a:p>
            <a:r>
              <a:rPr lang="es-PA" dirty="0" err="1" smtClean="0"/>
              <a:t>fb</a:t>
            </a:r>
            <a:r>
              <a:rPr lang="es-PA" dirty="0" smtClean="0"/>
              <a:t> = 5Hz para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741 = -10</a:t>
            </a:r>
            <a:r>
              <a:rPr lang="es-PA" dirty="0" smtClean="0">
                <a:sym typeface="Symbol" panose="05050102010706020507" pitchFamily="18" charset="2"/>
              </a:rPr>
              <a:t> siendo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= 1/(2Req) = 16.3nF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 capacitancia es grande se juega con el efecto </a:t>
            </a:r>
            <a:r>
              <a:rPr lang="es-PA" dirty="0" err="1" smtClean="0">
                <a:sym typeface="Symbol" panose="05050102010706020507" pitchFamily="18" charset="2"/>
              </a:rPr>
              <a:t>miller</a:t>
            </a:r>
            <a:r>
              <a:rPr lang="es-PA" dirty="0" smtClean="0">
                <a:sym typeface="Symbol" panose="05050102010706020507" pitchFamily="18" charset="2"/>
              </a:rPr>
              <a:t> y se incrementa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con la ganancia de la segunda etapa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= (1+a2) = (1 + 544)30pF = 16.3nF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75" y="3025661"/>
            <a:ext cx="4487240" cy="1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err="1" smtClean="0"/>
              <a:t>Recap</a:t>
            </a:r>
            <a:r>
              <a:rPr lang="es-PA" dirty="0" smtClean="0"/>
              <a:t>.  Polo dominante de </a:t>
            </a:r>
            <a:r>
              <a:rPr lang="es-PA" dirty="0" err="1" smtClean="0"/>
              <a:t>Req</a:t>
            </a:r>
            <a:r>
              <a:rPr lang="es-PA" dirty="0" smtClean="0"/>
              <a:t> y </a:t>
            </a:r>
            <a:r>
              <a:rPr lang="es-PA" dirty="0" err="1" smtClean="0"/>
              <a:t>Ceq</a:t>
            </a:r>
            <a:r>
              <a:rPr lang="es-PA" dirty="0" smtClean="0"/>
              <a:t> en lazo abierto</a:t>
            </a:r>
          </a:p>
          <a:p>
            <a:r>
              <a:rPr lang="es-PA" dirty="0" smtClean="0"/>
              <a:t>Existen otros polos generados por los </a:t>
            </a:r>
            <a:r>
              <a:rPr lang="es-PA" dirty="0" err="1" smtClean="0"/>
              <a:t>BJTs</a:t>
            </a:r>
            <a:r>
              <a:rPr lang="es-PA" dirty="0" smtClean="0"/>
              <a:t> internos pero el polo dominante siempre es a baja frecuencia (5Hz </a:t>
            </a:r>
            <a:r>
              <a:rPr lang="es-PA" dirty="0" err="1" smtClean="0"/>
              <a:t>aprox</a:t>
            </a:r>
            <a:r>
              <a:rPr lang="es-PA" dirty="0" smtClean="0"/>
              <a:t> 741)</a:t>
            </a:r>
          </a:p>
          <a:p>
            <a:r>
              <a:rPr lang="es-PA" dirty="0" smtClean="0"/>
              <a:t>Ignoramos los polos y tenemos aproximadamente la </a:t>
            </a:r>
            <a:r>
              <a:rPr lang="es-PA" dirty="0" err="1" smtClean="0"/>
              <a:t>ganacia</a:t>
            </a:r>
            <a:r>
              <a:rPr lang="es-PA" dirty="0" smtClean="0"/>
              <a:t> como:</a:t>
            </a:r>
          </a:p>
          <a:p>
            <a:pPr lvl="1"/>
            <a:r>
              <a:rPr lang="es-PA" dirty="0" smtClean="0"/>
              <a:t>a0 = ganancia de lazo abierto, </a:t>
            </a:r>
            <a:r>
              <a:rPr lang="es-PA" dirty="0" err="1" smtClean="0"/>
              <a:t>fb</a:t>
            </a:r>
            <a:r>
              <a:rPr lang="es-PA" dirty="0" smtClean="0"/>
              <a:t> = frecuencia a -3db</a:t>
            </a:r>
          </a:p>
          <a:p>
            <a:pPr lvl="1"/>
            <a:r>
              <a:rPr lang="es-PA" dirty="0" smtClean="0"/>
              <a:t>Magnitud y fase de</a:t>
            </a:r>
          </a:p>
          <a:p>
            <a:r>
              <a:rPr lang="es-PA" dirty="0" smtClean="0"/>
              <a:t>Al graficar en escala logarítmica se obtiene la siguiente gráfica</a:t>
            </a:r>
          </a:p>
          <a:p>
            <a:pPr lvl="1"/>
            <a:r>
              <a:rPr lang="es-PA" dirty="0" smtClean="0"/>
              <a:t>A notar, cuando f = ft de la ecuación anterior se llama ganancia unitaria o frecuencia de transición y A = 0 </a:t>
            </a:r>
            <a:r>
              <a:rPr lang="es-PA" dirty="0" err="1" smtClean="0"/>
              <a:t>db</a:t>
            </a:r>
            <a:r>
              <a:rPr lang="es-PA" dirty="0" smtClean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196" y="2174487"/>
            <a:ext cx="1661067" cy="6133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83" y="3068095"/>
            <a:ext cx="4368017" cy="6118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93" y="4603768"/>
            <a:ext cx="3555933" cy="21873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844" y="4603768"/>
            <a:ext cx="4153153" cy="21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ft = a0*</a:t>
            </a:r>
            <a:r>
              <a:rPr lang="es-PA" dirty="0" err="1" smtClean="0"/>
              <a:t>fb</a:t>
            </a:r>
            <a:r>
              <a:rPr lang="es-PA" dirty="0" smtClean="0"/>
              <a:t>.  Siendo ft &gt;&gt; </a:t>
            </a:r>
            <a:r>
              <a:rPr lang="es-PA" dirty="0" err="1" smtClean="0"/>
              <a:t>fb</a:t>
            </a:r>
            <a:r>
              <a:rPr lang="es-PA" dirty="0" smtClean="0"/>
              <a:t>.</a:t>
            </a:r>
          </a:p>
          <a:p>
            <a:r>
              <a:rPr lang="es-PA" dirty="0" smtClean="0"/>
              <a:t>El 741 tiene ft = 200k *5 = 1MHz, recuerde la gráfica inferior tenemos entonces cambios en fase de: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Fuera de la zona de </a:t>
            </a:r>
            <a:r>
              <a:rPr lang="es-PA" dirty="0" err="1" smtClean="0"/>
              <a:t>fb</a:t>
            </a:r>
            <a:r>
              <a:rPr lang="es-PA" dirty="0" smtClean="0"/>
              <a:t> (f &gt;&gt; </a:t>
            </a:r>
            <a:r>
              <a:rPr lang="es-PA" dirty="0" err="1" smtClean="0"/>
              <a:t>fb</a:t>
            </a:r>
            <a:r>
              <a:rPr lang="es-PA" dirty="0" smtClean="0"/>
              <a:t>) se comportará como integrador y su GBW o GBP o ganancia de ancho de banda de producto es GBP = ft</a:t>
            </a:r>
          </a:p>
          <a:p>
            <a:r>
              <a:rPr lang="es-PA" dirty="0" smtClean="0"/>
              <a:t>También a este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le conoce como de GBP constante</a:t>
            </a:r>
          </a:p>
          <a:p>
            <a:pPr lvl="1"/>
            <a:r>
              <a:rPr lang="es-PA" dirty="0" smtClean="0"/>
              <a:t>Incrementar o </a:t>
            </a:r>
            <a:r>
              <a:rPr lang="es-PA" dirty="0" err="1" smtClean="0"/>
              <a:t>decrementar</a:t>
            </a:r>
            <a:r>
              <a:rPr lang="es-PA" dirty="0" smtClean="0"/>
              <a:t> en la región integradora |a| nos dará resultados de variación sobre </a:t>
            </a:r>
            <a:r>
              <a:rPr lang="es-PA" dirty="0" err="1" smtClean="0"/>
              <a:t>fb</a:t>
            </a:r>
            <a:endParaRPr lang="es-PA" dirty="0" smtClean="0"/>
          </a:p>
          <a:p>
            <a:r>
              <a:rPr lang="es-PA" dirty="0" smtClean="0"/>
              <a:t>UA741, f = 100Hz tiene una |a| = f1/f = 1M/100 = 10k V/V</a:t>
            </a:r>
          </a:p>
          <a:p>
            <a:r>
              <a:rPr lang="es-PA" dirty="0"/>
              <a:t>UA741, f = </a:t>
            </a:r>
            <a:r>
              <a:rPr lang="es-PA" dirty="0" smtClean="0"/>
              <a:t>1kHz </a:t>
            </a:r>
            <a:r>
              <a:rPr lang="es-PA" dirty="0"/>
              <a:t>tiene una |a| = f1/f = </a:t>
            </a:r>
            <a:r>
              <a:rPr lang="es-PA" dirty="0" smtClean="0"/>
              <a:t>1M/1k </a:t>
            </a:r>
            <a:r>
              <a:rPr lang="es-PA" dirty="0"/>
              <a:t>= </a:t>
            </a:r>
            <a:r>
              <a:rPr lang="es-PA" dirty="0" smtClean="0"/>
              <a:t>1k </a:t>
            </a:r>
            <a:r>
              <a:rPr lang="es-PA" dirty="0"/>
              <a:t>V/V</a:t>
            </a:r>
          </a:p>
          <a:p>
            <a:r>
              <a:rPr lang="es-PA" dirty="0"/>
              <a:t>UA741, f = </a:t>
            </a:r>
            <a:r>
              <a:rPr lang="es-PA" dirty="0" smtClean="0"/>
              <a:t>10kHz </a:t>
            </a:r>
            <a:r>
              <a:rPr lang="es-PA" dirty="0"/>
              <a:t>tiene una |a| = f1/f = </a:t>
            </a:r>
            <a:r>
              <a:rPr lang="es-PA" dirty="0" smtClean="0"/>
              <a:t>1M/10k </a:t>
            </a:r>
            <a:r>
              <a:rPr lang="es-PA" dirty="0"/>
              <a:t>= </a:t>
            </a:r>
            <a:r>
              <a:rPr lang="es-PA" dirty="0" smtClean="0"/>
              <a:t>100 V/V, etc</a:t>
            </a:r>
            <a:r>
              <a:rPr lang="es-PA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68" y="2055987"/>
            <a:ext cx="2421423" cy="14894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6" y="1996227"/>
            <a:ext cx="2982524" cy="15492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730" y="1996227"/>
            <a:ext cx="2119314" cy="14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120462"/>
            <a:ext cx="11925837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La mayoría de los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amps</a:t>
            </a:r>
            <a:r>
              <a:rPr lang="es-PA" dirty="0" smtClean="0"/>
              <a:t> comerciales tienen respuestas entre GBW de 0.5MHz a 20MHz</a:t>
            </a:r>
          </a:p>
          <a:p>
            <a:r>
              <a:rPr lang="es-PA" dirty="0" smtClean="0"/>
              <a:t>También existen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amps</a:t>
            </a:r>
            <a:r>
              <a:rPr lang="es-PA" dirty="0" smtClean="0"/>
              <a:t> de muy alta frecuencia, </a:t>
            </a:r>
            <a:r>
              <a:rPr lang="es-PA" dirty="0" err="1" smtClean="0"/>
              <a:t>ejm</a:t>
            </a:r>
            <a:r>
              <a:rPr lang="es-PA" dirty="0" smtClean="0"/>
              <a:t>. Amplificadores de corriente.</a:t>
            </a:r>
          </a:p>
          <a:p>
            <a:r>
              <a:rPr lang="es-PA" dirty="0" smtClean="0"/>
              <a:t>Como notamos a alta frecuencia tienen problemas. </a:t>
            </a:r>
            <a:r>
              <a:rPr lang="es-PA" dirty="0" err="1" smtClean="0"/>
              <a:t>Vo</a:t>
            </a:r>
            <a:r>
              <a:rPr lang="es-PA" dirty="0" smtClean="0"/>
              <a:t> </a:t>
            </a:r>
            <a:r>
              <a:rPr lang="es-PA" dirty="0" smtClean="0">
                <a:sym typeface="Symbol" panose="05050102010706020507" pitchFamily="18" charset="2"/>
              </a:rPr>
              <a:t> 1 x ZCcIo1 = 1/(2fCc)gm1(</a:t>
            </a:r>
            <a:r>
              <a:rPr lang="es-PA" dirty="0" err="1" smtClean="0">
                <a:sym typeface="Symbol" panose="05050102010706020507" pitchFamily="18" charset="2"/>
              </a:rPr>
              <a:t>Vp-Vn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diseño a estos valores para 741</a:t>
            </a:r>
          </a:p>
          <a:p>
            <a:r>
              <a:rPr lang="es-PA" dirty="0">
                <a:sym typeface="Symbol" panose="05050102010706020507" pitchFamily="18" charset="2"/>
              </a:rPr>
              <a:t>f</a:t>
            </a:r>
            <a:r>
              <a:rPr lang="es-PA" dirty="0" smtClean="0">
                <a:sym typeface="Symbol" panose="05050102010706020507" pitchFamily="18" charset="2"/>
              </a:rPr>
              <a:t>t = 19.6uA/(8*0.026*30*10^-12)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ft = 1MHz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16" y="2512705"/>
            <a:ext cx="4487240" cy="17922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4" y="2512705"/>
            <a:ext cx="1421949" cy="8103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62" y="2506825"/>
            <a:ext cx="1632476" cy="8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Representación Gráfica Ganancia T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ganancia T viene representada como T = a* = a/(1/)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 &gt;&gt; 1 para f &gt;&gt; </a:t>
            </a:r>
            <a:r>
              <a:rPr lang="es-PA" dirty="0" err="1" smtClean="0">
                <a:sym typeface="Symbol" panose="05050102010706020507" pitchFamily="18" charset="2"/>
              </a:rPr>
              <a:t>fx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fx</a:t>
            </a:r>
            <a:r>
              <a:rPr lang="es-PA" dirty="0" smtClean="0">
                <a:sym typeface="Symbol" panose="05050102010706020507" pitchFamily="18" charset="2"/>
              </a:rPr>
              <a:t> = frecuencia de cruce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4" y="1077195"/>
            <a:ext cx="3182242" cy="9233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93" y="2981511"/>
            <a:ext cx="3043587" cy="37415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154" y="5208329"/>
            <a:ext cx="2160596" cy="9619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154" y="2255456"/>
            <a:ext cx="3991255" cy="2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Modelo de Polo Dominante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97" y="2717129"/>
            <a:ext cx="7523291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ganancia T es </a:t>
            </a:r>
            <a:r>
              <a:rPr lang="es-PA" dirty="0" err="1" smtClean="0">
                <a:sym typeface="Symbol" panose="05050102010706020507" pitchFamily="18" charset="2"/>
              </a:rPr>
              <a:t>dependiende</a:t>
            </a:r>
            <a:r>
              <a:rPr lang="es-PA" dirty="0" smtClean="0">
                <a:sym typeface="Symbol" panose="05050102010706020507" pitchFamily="18" charset="2"/>
              </a:rPr>
              <a:t> de la frecuencia ideal.  Para el caso de puramente resistencias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r>
              <a:rPr lang="es-PA" dirty="0" smtClean="0">
                <a:sym typeface="Symbol" panose="05050102010706020507" pitchFamily="18" charset="2"/>
              </a:rPr>
              <a:t> esta es: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 las figuras superiores se ve la ganancia, magnitud de error y error de fase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9" y="2303230"/>
            <a:ext cx="3177416" cy="930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50" y="2303230"/>
            <a:ext cx="3007910" cy="9306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04" y="2303230"/>
            <a:ext cx="3189539" cy="6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 – Amplificador no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Para un amplificador no inversor la respuesta de lazo cerrado es: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a0 es la ganancia de lazo abierto.  Si a0 &gt;&gt; (1 + R2/R1) tenemos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 &gt;&gt; 1, A = </a:t>
            </a:r>
            <a:r>
              <a:rPr lang="es-PA" dirty="0" err="1" smtClean="0">
                <a:sym typeface="Symbol" panose="05050102010706020507" pitchFamily="18" charset="2"/>
              </a:rPr>
              <a:t>Aideal</a:t>
            </a:r>
            <a:r>
              <a:rPr lang="es-PA" dirty="0" smtClean="0">
                <a:sym typeface="Symbol" panose="05050102010706020507" pitchFamily="18" charset="2"/>
              </a:rPr>
              <a:t> = 1 + R2/R1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</a:t>
            </a:r>
            <a:r>
              <a:rPr lang="es-PA" dirty="0" err="1" smtClean="0">
                <a:sym typeface="Symbol" panose="05050102010706020507" pitchFamily="18" charset="2"/>
              </a:rPr>
              <a:t>fx</a:t>
            </a:r>
            <a:r>
              <a:rPr lang="es-PA" dirty="0" smtClean="0">
                <a:sym typeface="Symbol" panose="05050102010706020507" pitchFamily="18" charset="2"/>
              </a:rPr>
              <a:t>, T = 1</a:t>
            </a:r>
            <a:r>
              <a:rPr lang="es-PA" dirty="0">
                <a:sym typeface="Symbol" panose="05050102010706020507" pitchFamily="18" charset="2"/>
              </a:rPr>
              <a:t>;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>
                <a:sym typeface="Symbol" panose="05050102010706020507" pitchFamily="18" charset="2"/>
              </a:rPr>
              <a:t> </a:t>
            </a:r>
            <a:r>
              <a:rPr lang="es-PA" dirty="0" smtClean="0">
                <a:sym typeface="Symbol" panose="05050102010706020507" pitchFamily="18" charset="2"/>
              </a:rPr>
              <a:t>T = (a-) = -90 – 0 = -90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= A ideal/(1 + j) = A/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(2)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-45 siendo esta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 altas frecuencias T &lt;&lt; 1 A = </a:t>
            </a:r>
            <a:r>
              <a:rPr lang="es-PA" dirty="0" err="1" smtClean="0">
                <a:sym typeface="Symbol" panose="05050102010706020507" pitchFamily="18" charset="2"/>
              </a:rPr>
              <a:t>Aideal</a:t>
            </a:r>
            <a:r>
              <a:rPr lang="es-PA" dirty="0" smtClean="0">
                <a:sym typeface="Symbol" panose="05050102010706020507" pitchFamily="18" charset="2"/>
              </a:rPr>
              <a:t>*T = 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retroalimentación </a:t>
            </a:r>
            <a:r>
              <a:rPr lang="es-PA" dirty="0" err="1" smtClean="0">
                <a:sym typeface="Symbol" panose="05050102010706020507" pitchFamily="18" charset="2"/>
              </a:rPr>
              <a:t>engativa</a:t>
            </a:r>
            <a:r>
              <a:rPr lang="es-PA" dirty="0" smtClean="0">
                <a:sym typeface="Symbol" panose="05050102010706020507" pitchFamily="18" charset="2"/>
              </a:rPr>
              <a:t> tiene ventajas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" y="1960988"/>
            <a:ext cx="4917374" cy="5814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39" y="2067221"/>
            <a:ext cx="3255502" cy="4752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4" y="2606681"/>
            <a:ext cx="6529672" cy="6717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4" y="3654715"/>
            <a:ext cx="3029015" cy="6915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393" y="3682031"/>
            <a:ext cx="2275870" cy="476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461" y="3880623"/>
            <a:ext cx="5331859" cy="20741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461" y="6328390"/>
            <a:ext cx="4681638" cy="3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 – Amplificador no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 El UA741 en no inversor tiene R1 = 2k, R2 = 18k.  Encontrar el margen de error de 1% (b) 5° de error de fase de ancho de banda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9" y="2594716"/>
            <a:ext cx="9406234" cy="18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Consecuencias de la ganancia de ancho de banda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Dicho antes GBP = A0fB = ft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UA741 tiene A0 a 1k V/V y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ft/A0 = 10^6/10^3 = 1kHz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Reduciendo A0 a 100V/V incrementa el ancho de banda a 1MHz (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decir que jugando con la magnitud de la ganancia incrementa la frecuencia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:  Diseñar un </a:t>
            </a:r>
            <a:r>
              <a:rPr lang="es-PA" dirty="0" err="1" smtClean="0">
                <a:sym typeface="Symbol" panose="05050102010706020507" pitchFamily="18" charset="2"/>
              </a:rPr>
              <a:t>opamp</a:t>
            </a:r>
            <a:r>
              <a:rPr lang="es-PA" dirty="0" smtClean="0">
                <a:sym typeface="Symbol" panose="05050102010706020507" pitchFamily="18" charset="2"/>
              </a:rPr>
              <a:t> para diseñar a 60dB, construir su gráfico de bode y el ancho de banda actual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A0 = 10^3 V/V = 60dB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1kHz pero se necesita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&gt; 20kHz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necesita mas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en cascada (A1 x A2)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A1 = A2 = 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(10</a:t>
            </a:r>
            <a:r>
              <a:rPr lang="es-PA" dirty="0">
                <a:sym typeface="Symbol" panose="05050102010706020507" pitchFamily="18" charset="2"/>
              </a:rPr>
              <a:t>^</a:t>
            </a:r>
            <a:r>
              <a:rPr lang="en-US" dirty="0" smtClean="0">
                <a:sym typeface="Symbol" panose="05050102010706020507" pitchFamily="18" charset="2"/>
              </a:rPr>
              <a:t>3) = 31.62V/V = 30dB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fB1 = fB2 = 10^6/31.62 = 31.62kHz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80" y="3744022"/>
            <a:ext cx="448763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Consecuencias de la ganancia de ancho de banda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:  Diseñar un </a:t>
            </a:r>
            <a:r>
              <a:rPr lang="es-PA" dirty="0" err="1" smtClean="0">
                <a:sym typeface="Symbol" panose="05050102010706020507" pitchFamily="18" charset="2"/>
              </a:rPr>
              <a:t>opamp</a:t>
            </a:r>
            <a:r>
              <a:rPr lang="es-PA" dirty="0" smtClean="0">
                <a:sym typeface="Symbol" panose="05050102010706020507" pitchFamily="18" charset="2"/>
              </a:rPr>
              <a:t> para diseñar a 60dB, construir su gráfico de bode y el ancho de banda actual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A1 = A2 = 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(10</a:t>
            </a:r>
            <a:r>
              <a:rPr lang="es-PA" dirty="0">
                <a:sym typeface="Symbol" panose="05050102010706020507" pitchFamily="18" charset="2"/>
              </a:rPr>
              <a:t>^</a:t>
            </a:r>
            <a:r>
              <a:rPr lang="en-US" dirty="0" smtClean="0">
                <a:sym typeface="Symbol" panose="05050102010706020507" pitchFamily="18" charset="2"/>
              </a:rPr>
              <a:t>3) = 31.62V/V = 30dB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fB1 = fB2 = 10^6/31.62 = 31.62kHz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A0 </a:t>
            </a:r>
            <a:r>
              <a:rPr lang="en-US" dirty="0" err="1" smtClean="0">
                <a:sym typeface="Symbol" panose="05050102010706020507" pitchFamily="18" charset="2"/>
              </a:rPr>
              <a:t>ahora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es</a:t>
            </a:r>
            <a:r>
              <a:rPr lang="en-US" dirty="0" smtClean="0">
                <a:sym typeface="Symbol" panose="05050102010706020507" pitchFamily="18" charset="2"/>
              </a:rPr>
              <a:t> A1*A2 = 1000 y A = 10^3/</a:t>
            </a:r>
            <a:r>
              <a:rPr lang="en-US" dirty="0" err="1" smtClean="0">
                <a:sym typeface="Symbol" panose="05050102010706020507" pitchFamily="18" charset="2"/>
              </a:rPr>
              <a:t>sqrt</a:t>
            </a:r>
            <a:r>
              <a:rPr lang="en-US" dirty="0" smtClean="0">
                <a:sym typeface="Symbol" panose="05050102010706020507" pitchFamily="18" charset="2"/>
              </a:rPr>
              <a:t>(2)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fB</a:t>
            </a:r>
            <a:r>
              <a:rPr lang="en-US" dirty="0" smtClean="0">
                <a:sym typeface="Symbol" panose="05050102010706020507" pitchFamily="18" charset="2"/>
              </a:rPr>
              <a:t> = 20.35kHz</a:t>
            </a: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63" y="2305089"/>
            <a:ext cx="2553032" cy="824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87" y="3541906"/>
            <a:ext cx="3219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Amplificador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De un razonamiento similar también obtenemos las ganancias y frecuencias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Beta es el factor de realimentación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                                           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gráfica se verá reducida en escala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ganancia del amplificador en GBP es para el no inversor de GBP = ft (R1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, R2 = 0)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el inversor (R1 = R2) GBP = 0.5ft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8" y="1990492"/>
            <a:ext cx="2755454" cy="12656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27" y="1990492"/>
            <a:ext cx="6288196" cy="23138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5" y="3593615"/>
            <a:ext cx="2108322" cy="4941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4163006"/>
            <a:ext cx="3035022" cy="3719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78" y="4966816"/>
            <a:ext cx="3643693" cy="7501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t="19082" b="12853"/>
          <a:stretch/>
        </p:blipFill>
        <p:spPr>
          <a:xfrm>
            <a:off x="5088563" y="6222380"/>
            <a:ext cx="3251616" cy="5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Las impedancias son inductivas para la entrada (</a:t>
            </a:r>
            <a:r>
              <a:rPr lang="es-PA" dirty="0" err="1" smtClean="0">
                <a:sym typeface="Symbol" panose="05050102010706020507" pitchFamily="18" charset="2"/>
              </a:rPr>
              <a:t>Zd</a:t>
            </a:r>
            <a:r>
              <a:rPr lang="es-PA" dirty="0" smtClean="0">
                <a:sym typeface="Symbol" panose="05050102010706020507" pitchFamily="18" charset="2"/>
              </a:rPr>
              <a:t>) y capacitivas para la salida (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las entradas se ubican en configuración de modo común la impedancia de entrada la podemos llamar en esta caso </a:t>
            </a:r>
            <a:r>
              <a:rPr lang="es-PA" dirty="0" err="1" smtClean="0">
                <a:sym typeface="Symbol" panose="05050102010706020507" pitchFamily="18" charset="2"/>
              </a:rPr>
              <a:t>Zd</a:t>
            </a:r>
            <a:r>
              <a:rPr lang="es-PA" dirty="0" smtClean="0">
                <a:sym typeface="Symbol" panose="05050102010706020507" pitchFamily="18" charset="2"/>
              </a:rPr>
              <a:t> = 2Zc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Llamadas en los </a:t>
            </a:r>
            <a:r>
              <a:rPr lang="es-PA" dirty="0" err="1" smtClean="0">
                <a:sym typeface="Symbol" panose="05050102010706020507" pitchFamily="18" charset="2"/>
              </a:rPr>
              <a:t>datasheets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,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, ro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amplificadores </a:t>
            </a:r>
            <a:r>
              <a:rPr lang="es-PA" dirty="0" err="1" smtClean="0">
                <a:sym typeface="Symbol" panose="05050102010706020507" pitchFamily="18" charset="2"/>
              </a:rPr>
              <a:t>com</a:t>
            </a:r>
            <a:r>
              <a:rPr lang="es-PA" dirty="0" smtClean="0">
                <a:sym typeface="Symbol" panose="05050102010706020507" pitchFamily="18" charset="2"/>
              </a:rPr>
              <a:t> BJT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 &gt;&gt;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 y de magnitud en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Para </a:t>
            </a:r>
            <a:r>
              <a:rPr lang="es-PA" dirty="0" err="1" smtClean="0">
                <a:sym typeface="Symbol" panose="05050102010706020507" pitchFamily="18" charset="2"/>
              </a:rPr>
              <a:t>FETs</a:t>
            </a:r>
            <a:r>
              <a:rPr lang="es-PA" dirty="0" smtClean="0">
                <a:sym typeface="Symbol" panose="05050102010706020507" pitchFamily="18" charset="2"/>
              </a:rPr>
              <a:t> son del orden de los 100GOhms o superior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Otros especifican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como la capacitancia diferencial a modo común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AD705 tiene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 = 300Gohms pero a 1kHz </a:t>
            </a:r>
            <a:r>
              <a:rPr lang="es-PA" dirty="0" err="1" smtClean="0">
                <a:sym typeface="Symbol" panose="05050102010706020507" pitchFamily="18" charset="2"/>
              </a:rPr>
              <a:t>ZCc</a:t>
            </a:r>
            <a:r>
              <a:rPr lang="es-PA" dirty="0" smtClean="0">
                <a:sym typeface="Symbol" panose="05050102010706020507" pitchFamily="18" charset="2"/>
              </a:rPr>
              <a:t> = -80Mohms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Y tenemos también la impedancia Z(open) = F(Z(</a:t>
            </a:r>
            <a:r>
              <a:rPr lang="es-PA" dirty="0" err="1" smtClean="0">
                <a:sym typeface="Symbol" panose="05050102010706020507" pitchFamily="18" charset="2"/>
              </a:rPr>
              <a:t>closed</a:t>
            </a:r>
            <a:r>
              <a:rPr lang="es-PA" dirty="0" smtClean="0">
                <a:sym typeface="Symbol" panose="05050102010706020507" pitchFamily="18" charset="2"/>
              </a:rPr>
              <a:t>))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07" y="4333327"/>
            <a:ext cx="2882355" cy="23897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6793"/>
          <a:stretch/>
        </p:blipFill>
        <p:spPr>
          <a:xfrm>
            <a:off x="703108" y="5062654"/>
            <a:ext cx="5437294" cy="3568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07" y="5528193"/>
            <a:ext cx="4379429" cy="4042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85" y="5281908"/>
            <a:ext cx="2091298" cy="7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 fontScale="92500" lnSpcReduction="2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Impedancias de </a:t>
            </a:r>
            <a:r>
              <a:rPr lang="es-PA" dirty="0" err="1" smtClean="0">
                <a:sym typeface="Symbol" panose="05050102010706020507" pitchFamily="18" charset="2"/>
              </a:rPr>
              <a:t>Shunt</a:t>
            </a:r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se observa existen tanto un polo y un cero a s = -2fB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Nuevamente podemos ver la ventaja de bajas frecuencias y realimentación negativa donde T es largo.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altas frecuencias la inductiva tiende a ser abierta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ro = </a:t>
            </a:r>
            <a:r>
              <a:rPr lang="es-PA" dirty="0" err="1" smtClean="0">
                <a:sym typeface="Symbol" panose="05050102010706020507" pitchFamily="18" charset="2"/>
              </a:rPr>
              <a:t>Rp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 bajas frecuencias sería como tener un corto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Resumen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4" y="1851103"/>
            <a:ext cx="582872" cy="3046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50" y="1860279"/>
            <a:ext cx="1085501" cy="3049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63" y="1851103"/>
            <a:ext cx="1703345" cy="3140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19" y="1331849"/>
            <a:ext cx="2122685" cy="8239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1" y="2268579"/>
            <a:ext cx="1597340" cy="3332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233" y="2839516"/>
            <a:ext cx="4933079" cy="14876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805" y="5347544"/>
            <a:ext cx="2222346" cy="140411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772" y="5651210"/>
            <a:ext cx="2606471" cy="3242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029" y="6185126"/>
            <a:ext cx="1859204" cy="35934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530" y="6160661"/>
            <a:ext cx="2211468" cy="4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 Siendo R1 = R2 = 1K y el amplificador un UA741 calcule los efectos de impedancia de salida a baja y alta frecuencia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f1/a0 = 10Hz y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ft =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Rp</a:t>
            </a:r>
            <a:r>
              <a:rPr lang="es-PA" dirty="0" smtClean="0">
                <a:sym typeface="Symbol" panose="05050102010706020507" pitchFamily="18" charset="2"/>
              </a:rPr>
              <a:t> = 100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Rs</a:t>
            </a:r>
            <a:r>
              <a:rPr lang="es-PA" dirty="0" smtClean="0">
                <a:sym typeface="Symbol" panose="05050102010706020507" pitchFamily="18" charset="2"/>
              </a:rPr>
              <a:t> = 100/(1 + 10^4) = 10mOhms, </a:t>
            </a:r>
            <a:r>
              <a:rPr lang="es-PA" dirty="0" err="1" smtClean="0">
                <a:sym typeface="Symbol" panose="05050102010706020507" pitchFamily="18" charset="2"/>
              </a:rPr>
              <a:t>Leq</a:t>
            </a:r>
            <a:r>
              <a:rPr lang="es-PA" dirty="0" smtClean="0">
                <a:sym typeface="Symbol" panose="05050102010706020507" pitchFamily="18" charset="2"/>
              </a:rPr>
              <a:t> = 100/210^5 = 159uH</a:t>
            </a:r>
          </a:p>
        </p:txBody>
      </p:sp>
    </p:spTree>
    <p:extLst>
      <p:ext uri="{BB962C8B-B14F-4D97-AF65-F5344CB8AC3E}">
        <p14:creationId xmlns:p14="http://schemas.microsoft.com/office/powerpoint/2010/main" val="13753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impedancia de entrada viene dada por la ecuación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Donde </a:t>
            </a:r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R/(1 + a0).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Leq</a:t>
            </a:r>
            <a:r>
              <a:rPr lang="es-PA" dirty="0" smtClean="0">
                <a:sym typeface="Symbol" panose="05050102010706020507" pitchFamily="18" charset="2"/>
              </a:rPr>
              <a:t> = R/2ft.  Para cuando T &gt;&gt; 1.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Cuando la frecuencia incrementa la impedancia se deteriora debido al incremento de las señal inversora con la frecuencia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ser meramente inductivos, terminarlos con capacitores los vuelve inestables (resuenan)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90" y="1360450"/>
            <a:ext cx="2045611" cy="8328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01" y="2587215"/>
            <a:ext cx="4710225" cy="19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Estimar A(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), </a:t>
            </a:r>
            <a:r>
              <a:rPr lang="es-PA" dirty="0" err="1" smtClean="0">
                <a:sym typeface="Symbol" panose="05050102010706020507" pitchFamily="18" charset="2"/>
              </a:rPr>
              <a:t>Zi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 y 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 para un convertidor de I-V con R = 100k, R1 = 2k, R2 = 18k y siendo el operacional un UA741.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>
                <a:sym typeface="Symbol" panose="05050102010706020507" pitchFamily="18" charset="2"/>
              </a:rPr>
              <a:t>r</a:t>
            </a:r>
            <a:r>
              <a:rPr lang="es-PA" dirty="0" err="1" smtClean="0">
                <a:sym typeface="Symbol" panose="05050102010706020507" pitchFamily="18" charset="2"/>
              </a:rPr>
              <a:t>d</a:t>
            </a:r>
            <a:r>
              <a:rPr lang="es-PA" dirty="0" smtClean="0">
                <a:sym typeface="Symbol" panose="05050102010706020507" pitchFamily="18" charset="2"/>
              </a:rPr>
              <a:t> &gt;&gt; 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Ro &lt;&lt; R2</a:t>
            </a:r>
          </a:p>
          <a:p>
            <a:r>
              <a:rPr lang="es-PA" dirty="0" smtClean="0">
                <a:sym typeface="Symbol" panose="05050102010706020507" pitchFamily="18" charset="2"/>
              </a:rPr>
              <a:t>B = R1/(R1 + R2) = 0.1 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A0 = -(1 + R2/R1)R = -1V/</a:t>
            </a:r>
            <a:r>
              <a:rPr lang="es-PA" dirty="0" err="1" smtClean="0">
                <a:sym typeface="Symbol" panose="05050102010706020507" pitchFamily="18" charset="2"/>
              </a:rPr>
              <a:t>uA</a:t>
            </a:r>
            <a:r>
              <a:rPr lang="es-PA" dirty="0" smtClean="0">
                <a:sym typeface="Symbol" panose="05050102010706020507" pitchFamily="18" charset="2"/>
              </a:rPr>
              <a:t>, A0*B = 20k,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Bft</a:t>
            </a:r>
            <a:r>
              <a:rPr lang="es-PA" dirty="0" smtClean="0">
                <a:sym typeface="Symbol" panose="05050102010706020507" pitchFamily="18" charset="2"/>
              </a:rPr>
              <a:t> =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[R + (R1||R2)]/(1 + A0B) = 5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, R0 = r0/(1 + a0B) = 3.75mohms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36" y="2271537"/>
            <a:ext cx="4099207" cy="209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13" y="4130965"/>
            <a:ext cx="4819650" cy="1638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38" y="2271537"/>
            <a:ext cx="4343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Ahora examinaremos el dominio de la frecuencia y su respuesta en el </a:t>
            </a:r>
            <a:r>
              <a:rPr lang="es-PA" dirty="0" err="1" smtClean="0">
                <a:sym typeface="Symbol" panose="05050102010706020507" pitchFamily="18" charset="2"/>
              </a:rPr>
              <a:t>transiente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Respuesta a </a:t>
            </a:r>
            <a:r>
              <a:rPr lang="es-PA" dirty="0" err="1" smtClean="0">
                <a:sym typeface="Symbol" panose="05050102010706020507" pitchFamily="18" charset="2"/>
              </a:rPr>
              <a:t>escalon</a:t>
            </a:r>
            <a:r>
              <a:rPr lang="es-PA" dirty="0" smtClean="0">
                <a:sym typeface="Symbol" panose="05050102010706020507" pitchFamily="18" charset="2"/>
              </a:rPr>
              <a:t> de entrada para un seguidor de voltaje (aplica para otros casos)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Tiempo de subida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Tenemos una señal de ancho de banda                              con polo  s = -2ft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Tiempo de subida = 10% a 90% de la señal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El UA741 posee  = 1/(210^6) = 159 </a:t>
            </a:r>
            <a:r>
              <a:rPr lang="es-PA" dirty="0" err="1" smtClean="0">
                <a:sym typeface="Symbol" panose="05050102010706020507" pitchFamily="18" charset="2"/>
              </a:rPr>
              <a:t>ns</a:t>
            </a:r>
            <a:r>
              <a:rPr lang="es-PA" dirty="0" smtClean="0">
                <a:sym typeface="Symbol" panose="05050102010706020507" pitchFamily="18" charset="2"/>
              </a:rPr>
              <a:t> -&gt;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= 350ns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7" y="2404896"/>
            <a:ext cx="1687989" cy="695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19" y="3383532"/>
            <a:ext cx="3933825" cy="1790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119" y="3573987"/>
            <a:ext cx="2089072" cy="9088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50" y="3695152"/>
            <a:ext cx="2796805" cy="5200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193" y="3716609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 lnSpcReduction="10000"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Slew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Rate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Limiting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Es el cambio de el voltaje de salida bajo la constante de tiempo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se incremente el voltaje pico la salida se verá afectada por el </a:t>
            </a:r>
            <a:r>
              <a:rPr lang="es-PA" dirty="0" err="1" smtClean="0">
                <a:sym typeface="Symbol" panose="05050102010706020507" pitchFamily="18" charset="2"/>
              </a:rPr>
              <a:t>slew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rate</a:t>
            </a:r>
            <a:r>
              <a:rPr lang="es-PA" dirty="0" smtClean="0">
                <a:sym typeface="Symbol" panose="05050102010706020507" pitchFamily="18" charset="2"/>
              </a:rPr>
              <a:t> del 10% al 90%.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 la </a:t>
            </a:r>
            <a:r>
              <a:rPr lang="es-PA" dirty="0" err="1" smtClean="0">
                <a:sym typeface="Symbol" panose="05050102010706020507" pitchFamily="18" charset="2"/>
              </a:rPr>
              <a:t>realdiad</a:t>
            </a:r>
            <a:r>
              <a:rPr lang="es-PA" dirty="0" smtClean="0">
                <a:sym typeface="Symbol" panose="05050102010706020507" pitchFamily="18" charset="2"/>
              </a:rPr>
              <a:t> la salida se satura y se vuelve lenta.  En vez de un exponencial se ve una rampa.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SR = 0.5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para el 741c y SR = 0.7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para el 741E.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 el modo de inversor el voltaje es idéntico para el positivo como el negativo (</a:t>
            </a:r>
            <a:r>
              <a:rPr lang="es-PA" dirty="0" err="1" smtClean="0">
                <a:sym typeface="Symbol" panose="05050102010706020507" pitchFamily="18" charset="2"/>
              </a:rPr>
              <a:t>semiciclos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el no inversor existen capacitancias parasíticas y viene dado por</a:t>
            </a:r>
          </a:p>
          <a:p>
            <a:pPr marL="0" indent="0">
              <a:buNone/>
            </a:pP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517" y="1984917"/>
            <a:ext cx="2317720" cy="3445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69" y="2329443"/>
            <a:ext cx="5491923" cy="20014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561" y="6156709"/>
            <a:ext cx="1403312" cy="6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Ejemplo:  Para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 = 19.6uA y una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(capacitancia de compensación) 30 </a:t>
            </a:r>
            <a:r>
              <a:rPr lang="es-PA" dirty="0" err="1" smtClean="0">
                <a:sym typeface="Symbol" panose="05050102010706020507" pitchFamily="18" charset="2"/>
              </a:rPr>
              <a:t>pF</a:t>
            </a:r>
            <a:r>
              <a:rPr lang="es-PA" dirty="0" smtClean="0">
                <a:sym typeface="Symbol" panose="05050102010706020507" pitchFamily="18" charset="2"/>
              </a:rPr>
              <a:t>.  El 741 tiene un SR = 0.633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.  Encontrar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para un </a:t>
            </a:r>
            <a:r>
              <a:rPr lang="es-PA" dirty="0" err="1" smtClean="0">
                <a:sym typeface="Symbol" panose="05050102010706020507" pitchFamily="18" charset="2"/>
              </a:rPr>
              <a:t>escalon</a:t>
            </a:r>
            <a:r>
              <a:rPr lang="es-PA" dirty="0" smtClean="0">
                <a:sym typeface="Symbol" panose="05050102010706020507" pitchFamily="18" charset="2"/>
              </a:rPr>
              <a:t> de -0.5V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A0 = -4V/V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B = 0.2 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Tau = 1/(2PIf) = 1/(2pi*0.2*10^6) = 0.796ns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SR * Tau = 0.504V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 = A0*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-4(-0.5) = 2V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2 – 0.504 = 1.496V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vI</a:t>
            </a:r>
            <a:r>
              <a:rPr lang="es-PA" dirty="0" smtClean="0">
                <a:sym typeface="Symbol" panose="05050102010706020507" pitchFamily="18" charset="2"/>
              </a:rPr>
              <a:t>(t) = -0.5u(t) V.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&lt;= 1.496V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SR * t =  0.633*10^6.  f1 = 1.496/0.633*10^6 = 2.36uS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 + (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(t1) – v(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))*</a:t>
            </a:r>
            <a:r>
              <a:rPr lang="es-PA" dirty="0" err="1" smtClean="0">
                <a:sym typeface="Symbol" panose="05050102010706020507" pitchFamily="18" charset="2"/>
              </a:rPr>
              <a:t>exp</a:t>
            </a:r>
            <a:r>
              <a:rPr lang="es-PA" dirty="0" smtClean="0">
                <a:sym typeface="Symbol" panose="05050102010706020507" pitchFamily="18" charset="2"/>
              </a:rPr>
              <a:t>(-(t-t1)/tau) = 2 – 9,81 e(-t/796)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37" y="2359528"/>
            <a:ext cx="4208825" cy="20340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433" y="4572000"/>
            <a:ext cx="3230075" cy="2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Ancho de banda a plena potencia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efecto del SR distorsiona la salida en cualquier momento que se requiera exceder las capacidades del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no existe el SR, el </a:t>
            </a:r>
            <a:r>
              <a:rPr lang="es-PA" dirty="0" err="1" smtClean="0">
                <a:sym typeface="Symbol" panose="05050102010706020507" pitchFamily="18" charset="2"/>
              </a:rPr>
              <a:t>vlotaje</a:t>
            </a:r>
            <a:r>
              <a:rPr lang="es-PA" dirty="0" smtClean="0">
                <a:sym typeface="Symbol" panose="05050102010706020507" pitchFamily="18" charset="2"/>
              </a:rPr>
              <a:t> es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sin(2ft).  La tasa de cambio 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operamos a altas frecuencias entonces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debemos mantenerlo bajo para que no ocurran </a:t>
            </a:r>
            <a:r>
              <a:rPr lang="es-PA" dirty="0" err="1" smtClean="0">
                <a:sym typeface="Symbol" panose="05050102010706020507" pitchFamily="18" charset="2"/>
              </a:rPr>
              <a:t>distorciones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&lt;= SR/2ft </a:t>
            </a:r>
            <a:r>
              <a:rPr lang="es-PA" dirty="0" err="1" smtClean="0">
                <a:sym typeface="Symbol" panose="05050102010706020507" pitchFamily="18" charset="2"/>
              </a:rPr>
              <a:t>aprox</a:t>
            </a:r>
            <a:r>
              <a:rPr lang="es-PA" dirty="0" smtClean="0">
                <a:sym typeface="Symbol" panose="05050102010706020507" pitchFamily="18" charset="2"/>
              </a:rPr>
              <a:t> 80mV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&gt;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crit</a:t>
            </a:r>
            <a:r>
              <a:rPr lang="es-PA" dirty="0" smtClean="0">
                <a:sym typeface="Symbol" panose="05050102010706020507" pitchFamily="18" charset="2"/>
              </a:rPr>
              <a:t>) si no queremos distorsión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 &lt;= SR/2Vom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FPB es la frecuencia máxima a la cual la salida no presenta distorsión y no sufre </a:t>
            </a:r>
            <a:r>
              <a:rPr lang="es-PA" dirty="0" err="1" smtClean="0">
                <a:sym typeface="Symbol" panose="05050102010706020507" pitchFamily="18" charset="2"/>
              </a:rPr>
              <a:t>saturacion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91" y="2810107"/>
            <a:ext cx="2744186" cy="263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06" y="5781208"/>
            <a:ext cx="1624673" cy="7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 un 741 tiene </a:t>
            </a:r>
            <a:r>
              <a:rPr lang="es-PA" dirty="0" err="1" smtClean="0">
                <a:sym typeface="Symbol" panose="05050102010706020507" pitchFamily="18" charset="2"/>
              </a:rPr>
              <a:t>alimetacion</a:t>
            </a:r>
            <a:r>
              <a:rPr lang="es-PA" dirty="0" smtClean="0">
                <a:sym typeface="Symbol" panose="05050102010706020507" pitchFamily="18" charset="2"/>
              </a:rPr>
              <a:t> de 15V en ambas partes y es configurado como no inversor a ganancia de 10V/V.  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la amplitud de entrada es 0.5V cual es la máxima frecuencia antes de </a:t>
            </a:r>
            <a:r>
              <a:rPr lang="es-PA" dirty="0" err="1" smtClean="0">
                <a:sym typeface="Symbol" panose="05050102010706020507" pitchFamily="18" charset="2"/>
              </a:rPr>
              <a:t>distorsion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f = 10kHz cual es el máximo valor de entrada al que no se distorsiona la salida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40mV cuales el valor de operación de la frecuencia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f = 2kHz cual es el valor de amplitud máxima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= A*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10*0.5 = 5V; </a:t>
            </a:r>
            <a:r>
              <a:rPr lang="es-PA" dirty="0" err="1" smtClean="0">
                <a:sym typeface="Symbol" panose="05050102010706020507" pitchFamily="18" charset="2"/>
              </a:rPr>
              <a:t>fmax</a:t>
            </a:r>
            <a:r>
              <a:rPr lang="es-PA" dirty="0" smtClean="0">
                <a:sym typeface="Symbol" panose="05050102010706020507" pitchFamily="18" charset="2"/>
              </a:rPr>
              <a:t> = SR/2Vom = 0.5*10^6/25 = 16kHz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SR/2f = 0.5*10^6/210^4 = 7.96V; </a:t>
            </a:r>
            <a:r>
              <a:rPr lang="es-PA" dirty="0" err="1" smtClean="0">
                <a:sym typeface="Symbol" panose="05050102010706020507" pitchFamily="18" charset="2"/>
              </a:rPr>
              <a:t>Vim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)/A = 7.96/10 = 0.796V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Mantener f &lt;= 0.5*10^6/(210*40*10^3) = 200kHz.  Notar que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FT/a0 = 10^6/10 &lt;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0.5*10^6/(22*10^3) = 39.8V.  Es mayor al voltaje de saturación que es alrededor de los 15-2V = 13V. Así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&lt;= </a:t>
            </a:r>
            <a:r>
              <a:rPr lang="es-PA" dirty="0" err="1" smtClean="0">
                <a:sym typeface="Symbol" panose="05050102010706020507" pitchFamily="18" charset="2"/>
              </a:rPr>
              <a:t>Vsat</a:t>
            </a:r>
            <a:r>
              <a:rPr lang="es-PA" dirty="0" smtClean="0">
                <a:sym typeface="Symbol" panose="05050102010706020507" pitchFamily="18" charset="2"/>
              </a:rPr>
              <a:t>/A = 13/10 = 1.3V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17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Tiempo de Ajuste (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y SR nos dicen que tan </a:t>
            </a:r>
            <a:r>
              <a:rPr lang="es-PA" dirty="0" err="1" smtClean="0">
                <a:sym typeface="Symbol" panose="05050102010706020507" pitchFamily="18" charset="2"/>
              </a:rPr>
              <a:t>rapid</a:t>
            </a:r>
            <a:r>
              <a:rPr lang="es-PA" dirty="0" smtClean="0">
                <a:sym typeface="Symbol" panose="05050102010706020507" pitchFamily="18" charset="2"/>
              </a:rPr>
              <a:t> cambia la salida en función de la entrada a pequeña señal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define el tiempo de respuesta a cuando la entrada se mantiene.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Generalmente de 0.1 a 0.01% para 10V de señal escalón.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AD853 tiene 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= 135ns de 0.1 a 0.001% de 10V de paso.  Si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y SR son rápidos no aseguran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4" y="3761078"/>
            <a:ext cx="4895579" cy="2751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4" y="3761078"/>
            <a:ext cx="4170871" cy="27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Limitando el SR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 lo aprendido tenemos que tener </a:t>
            </a:r>
            <a:r>
              <a:rPr lang="es-PA" dirty="0" err="1" smtClean="0">
                <a:sym typeface="Symbol" panose="05050102010706020507" pitchFamily="18" charset="2"/>
              </a:rPr>
              <a:t>Vm</a:t>
            </a:r>
            <a:r>
              <a:rPr lang="es-PA" dirty="0" smtClean="0">
                <a:sym typeface="Symbol" panose="05050102010706020507" pitchFamily="18" charset="2"/>
              </a:rPr>
              <a:t> lo suficientemente pequeño para que la corriente de salida no sea escalada por </a:t>
            </a:r>
            <a:r>
              <a:rPr lang="es-PA" dirty="0" err="1" smtClean="0">
                <a:sym typeface="Symbol" panose="05050102010706020507" pitchFamily="18" charset="2"/>
              </a:rPr>
              <a:t>gmVm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capacitancia de compensación también </a:t>
            </a:r>
            <a:r>
              <a:rPr lang="es-PA" dirty="0" err="1" smtClean="0">
                <a:sym typeface="Symbol" panose="05050102010706020507" pitchFamily="18" charset="2"/>
              </a:rPr>
              <a:t>ifluye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capacitor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será una relación de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/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UA741 con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 = 19.6uF y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= 30pF tiene SR = 0.653V/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en el </a:t>
            </a:r>
            <a:r>
              <a:rPr lang="es-PA" dirty="0" err="1" smtClean="0">
                <a:sym typeface="Symbol" panose="05050102010706020507" pitchFamily="18" charset="2"/>
              </a:rPr>
              <a:t>datasheet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7" y="2717129"/>
            <a:ext cx="3233984" cy="330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03" y="4060749"/>
            <a:ext cx="4052075" cy="26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Limitando el SR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También sabemos que el SR viene dado por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Entonces las posibles causas de incrementar el SR son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Aumentan ft o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Decrementado</a:t>
            </a:r>
            <a:r>
              <a:rPr lang="es-PA" dirty="0" smtClean="0">
                <a:sym typeface="Symbol" panose="05050102010706020507" pitchFamily="18" charset="2"/>
              </a:rPr>
              <a:t> gm1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También si incrementa la capacitancia de compensación distorsiona la salida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3" y="1965830"/>
            <a:ext cx="1240294" cy="5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Para integradores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f0 = 1/(2RC)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que es la ganancia unitaria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región de frecuencia ideal es f0/a0 &lt;&lt; f &lt;&lt; ft donde T &gt;&gt; 1.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Debajo de f0/a0 C </a:t>
            </a:r>
            <a:r>
              <a:rPr lang="es-PA" dirty="0" err="1" smtClean="0">
                <a:sym typeface="Symbol" panose="05050102010706020507" pitchFamily="18" charset="2"/>
              </a:rPr>
              <a:t>actua</a:t>
            </a:r>
            <a:r>
              <a:rPr lang="es-PA" dirty="0" smtClean="0">
                <a:sym typeface="Symbol" panose="05050102010706020507" pitchFamily="18" charset="2"/>
              </a:rPr>
              <a:t> como circuito abierto en comparación a R así que amplifica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lazo abierto H = -a0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Sobre ft T decae y H se vuelve </a:t>
            </a:r>
            <a:r>
              <a:rPr lang="es-PA" dirty="0" err="1" smtClean="0">
                <a:sym typeface="Symbol" panose="05050102010706020507" pitchFamily="18" charset="2"/>
              </a:rPr>
              <a:t>Hideal</a:t>
            </a:r>
            <a:r>
              <a:rPr lang="es-PA" dirty="0" smtClean="0">
                <a:sym typeface="Symbol" panose="05050102010706020507" pitchFamily="18" charset="2"/>
              </a:rPr>
              <a:t> x T decayendo a -40db/</a:t>
            </a:r>
            <a:r>
              <a:rPr lang="es-PA" dirty="0" err="1" smtClean="0">
                <a:sym typeface="Symbol" panose="05050102010706020507" pitchFamily="18" charset="2"/>
              </a:rPr>
              <a:t>dec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Tiene dos quebrantes en 90°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82" y="1148077"/>
            <a:ext cx="4777839" cy="21472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91" y="1192682"/>
            <a:ext cx="2121920" cy="8251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14" y="2470807"/>
            <a:ext cx="3018953" cy="4407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391" y="2459953"/>
            <a:ext cx="1531458" cy="8353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465" y="5554933"/>
            <a:ext cx="3520895" cy="7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 altas frecuencias la ecuación se simplifica                                     función del filtro paso bajo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integrador se diseña para un desfase de                     en donde, f0 &lt;&lt; ft aproximándolo.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Compensación pasiva de los </a:t>
            </a:r>
            <a:r>
              <a:rPr lang="es-PA" dirty="0" err="1" smtClean="0">
                <a:sym typeface="Symbol" panose="05050102010706020507" pitchFamily="18" charset="2"/>
              </a:rPr>
              <a:t>interadores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integrador se compensa con </a:t>
            </a:r>
            <a:r>
              <a:rPr lang="es-PA" dirty="0" err="1" smtClean="0">
                <a:sym typeface="Symbol" panose="05050102010706020507" pitchFamily="18" charset="2"/>
              </a:rPr>
              <a:t>pacacitancias</a:t>
            </a:r>
            <a:r>
              <a:rPr lang="es-PA" dirty="0" smtClean="0">
                <a:sym typeface="Symbol" panose="05050102010706020507" pitchFamily="18" charset="2"/>
              </a:rPr>
              <a:t> paralelas en la entrada(</a:t>
            </a:r>
            <a:r>
              <a:rPr lang="es-PA" dirty="0" err="1" smtClean="0">
                <a:sym typeface="Symbol" panose="05050102010706020507" pitchFamily="18" charset="2"/>
              </a:rPr>
              <a:t>fig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izq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Se llama también cancelación de polos-ceros.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También se puede lograr esto con la resistencia 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3" y="1471960"/>
            <a:ext cx="2407032" cy="5575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95" y="2074127"/>
            <a:ext cx="1287967" cy="3345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137" y="4561003"/>
            <a:ext cx="7229929" cy="21620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950" y="3768687"/>
            <a:ext cx="2628312" cy="29515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884" y="3681179"/>
            <a:ext cx="1299088" cy="40678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528" y="4172420"/>
            <a:ext cx="1190444" cy="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Compensación activa de los integradores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compensaciones activas tienen ciertas penalizaciones y estas se minimizan con compensaciones activas.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Compensa las limitaciones de frecuencia por medio de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trabajando en paralelo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Reemplazando f0 =1/2RC y H =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/Vi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Se tratan de reducir los ordenes superiores y queda un error de fase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Finalmente deducimos que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Y error de fase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48" y="3078637"/>
            <a:ext cx="6732667" cy="7169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82" y="3979929"/>
            <a:ext cx="2746190" cy="3302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27" y="4475122"/>
            <a:ext cx="6277011" cy="888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568" y="5219892"/>
            <a:ext cx="1448734" cy="4409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243" y="5804654"/>
            <a:ext cx="4967325" cy="77456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148" y="6158272"/>
            <a:ext cx="1315463" cy="4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Mejoramiento del compensador Q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Debido al modo de integrador dual el valor Q tiene a incrementarse del valor de diseño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resultado final es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Q es el factor donde el amplificador tiene ft tendiendo a infinito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Valores comunes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Q = 25, ft = 1MHz, f0 = ft/4Q = 10^6/100 = 10kHz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38" y="2343595"/>
            <a:ext cx="2326765" cy="6672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873" y="2677212"/>
            <a:ext cx="2747038" cy="22070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92" y="4512759"/>
            <a:ext cx="1438187" cy="5498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96" y="4512759"/>
            <a:ext cx="1176520" cy="5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.  Especificar los componentes en este filtro </a:t>
            </a:r>
            <a:r>
              <a:rPr lang="es-PA" dirty="0" err="1" smtClean="0">
                <a:sym typeface="Symbol" panose="05050102010706020507" pitchFamily="18" charset="2"/>
              </a:rPr>
              <a:t>biquad</a:t>
            </a:r>
            <a:r>
              <a:rPr lang="es-PA" dirty="0" smtClean="0">
                <a:sym typeface="Symbol" panose="05050102010706020507" pitchFamily="18" charset="2"/>
              </a:rPr>
              <a:t> para alcanzar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f0 = 10kHz y Q = 25 a H = 0dB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Considere desviaciones de f0 y Q para sus valores de GPB que estén entre el 1%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R1 = R2 = R5 = R6 = 10k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R3 = R4 = 250k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C1 = C2 = 5/pi </a:t>
            </a:r>
            <a:r>
              <a:rPr lang="es-PA" dirty="0" err="1" smtClean="0">
                <a:sym typeface="Symbol" panose="05050102010706020507" pitchFamily="18" charset="2"/>
              </a:rPr>
              <a:t>nF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Para cumplir f0 y Q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Ft &gt;= f0/(f0/f0) = 10^4/0.01 = 1MHz y f1 &gt;= 4 x 25 x 10^4/0.01 = 100MHz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GBP = 100MHz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31" y="2928588"/>
            <a:ext cx="5993433" cy="24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Efecto de GBP finita en los filtros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</a:t>
            </a:r>
            <a:r>
              <a:rPr lang="es-PA" dirty="0" err="1" smtClean="0">
                <a:sym typeface="Symbol" panose="05050102010706020507" pitchFamily="18" charset="2"/>
              </a:rPr>
              <a:t>contrarestar</a:t>
            </a:r>
            <a:r>
              <a:rPr lang="es-PA" dirty="0" smtClean="0">
                <a:sym typeface="Symbol" panose="05050102010706020507" pitchFamily="18" charset="2"/>
              </a:rPr>
              <a:t> también el efecto de </a:t>
            </a:r>
            <a:r>
              <a:rPr lang="es-PA" dirty="0" err="1" smtClean="0">
                <a:sym typeface="Symbol" panose="05050102010706020507" pitchFamily="18" charset="2"/>
              </a:rPr>
              <a:t>GBPs</a:t>
            </a:r>
            <a:r>
              <a:rPr lang="es-PA" dirty="0" smtClean="0">
                <a:sym typeface="Symbol" panose="05050102010706020507" pitchFamily="18" charset="2"/>
              </a:rPr>
              <a:t> en filtros tenemos que </a:t>
            </a:r>
            <a:r>
              <a:rPr lang="es-PA" dirty="0" err="1" smtClean="0">
                <a:sym typeface="Symbol" panose="05050102010706020507" pitchFamily="18" charset="2"/>
              </a:rPr>
              <a:t>considrar</a:t>
            </a:r>
            <a:r>
              <a:rPr lang="es-PA" dirty="0" smtClean="0">
                <a:sym typeface="Symbol" panose="05050102010706020507" pitchFamily="18" charset="2"/>
              </a:rPr>
              <a:t> la ganancia de lazo abierto cuando se deriva la función de transferencia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 resumen existen casos para filtros de primer orden y segundo orden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Filtros de primer orden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Esta función se intersecta en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Y la función de transferencia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8" y="3721390"/>
            <a:ext cx="4462203" cy="6052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51" y="4505094"/>
            <a:ext cx="2199364" cy="387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51" y="5298545"/>
            <a:ext cx="2673300" cy="487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" y="6048080"/>
            <a:ext cx="3662146" cy="58534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79" y="3450765"/>
            <a:ext cx="5379519" cy="1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C = 5/pi </a:t>
            </a:r>
            <a:r>
              <a:rPr lang="es-PA" dirty="0" err="1" smtClean="0">
                <a:sym typeface="Symbol" panose="05050102010706020507" pitchFamily="18" charset="2"/>
              </a:rPr>
              <a:t>Nf</a:t>
            </a:r>
            <a:r>
              <a:rPr lang="es-PA" dirty="0" smtClean="0">
                <a:sym typeface="Symbol" panose="05050102010706020507" pitchFamily="18" charset="2"/>
              </a:rPr>
              <a:t>, r1 0 10K, R2 = 30k y GBP = 1MHz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Encontrar el rango de frecuencia de H de </a:t>
            </a:r>
            <a:r>
              <a:rPr lang="es-PA" dirty="0" err="1" smtClean="0">
                <a:sym typeface="Symbol" panose="05050102010706020507" pitchFamily="18" charset="2"/>
              </a:rPr>
              <a:t>Hideal</a:t>
            </a:r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 = 10^6/(1 + 30/20) = 250kHz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Siendo H = 1/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 + (f/</a:t>
            </a:r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)^2) &gt;= 0.99 f &lt;= 36.6kHz.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Idealmente f = -3dB = f0 = 10kHz por ende [1 + (f-3db/</a:t>
            </a:r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)^2) = 2(f-3dB/f0)^2 dando f-3db = 10.016kHz y f-3db/f-3db 0 0.16%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91" y="1131187"/>
            <a:ext cx="5379519" cy="1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Filtros de segundo orden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Esta actual configuración tiene 3 polos para un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r>
              <a:rPr lang="es-PA" dirty="0" smtClean="0">
                <a:sym typeface="Symbol" panose="05050102010706020507" pitchFamily="18" charset="2"/>
              </a:rPr>
              <a:t>.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un </a:t>
            </a:r>
            <a:r>
              <a:rPr lang="es-PA" dirty="0" err="1" smtClean="0">
                <a:sym typeface="Symbol" panose="05050102010706020507" pitchFamily="18" charset="2"/>
              </a:rPr>
              <a:t>biquad</a:t>
            </a:r>
            <a:r>
              <a:rPr lang="es-PA" dirty="0" smtClean="0">
                <a:sym typeface="Symbol" panose="05050102010706020507" pitchFamily="18" charset="2"/>
              </a:rPr>
              <a:t> que posee 3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tendrá 5 polos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Resumen se crea un nuevo polo para ordenar los existentes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694" y="3445609"/>
            <a:ext cx="3587568" cy="19738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82" y="3502314"/>
            <a:ext cx="6092978" cy="11588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82" y="4952918"/>
            <a:ext cx="2697643" cy="9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Ejemplo:  Utilizando capacitores de 10nF especificar los componentes de la figura </a:t>
            </a:r>
            <a:r>
              <a:rPr lang="es-PA" dirty="0" err="1" smtClean="0">
                <a:sym typeface="Symbol" panose="05050102010706020507" pitchFamily="18" charset="2"/>
              </a:rPr>
              <a:t>euqe</a:t>
            </a:r>
            <a:r>
              <a:rPr lang="es-PA" dirty="0" smtClean="0">
                <a:sym typeface="Symbol" panose="05050102010706020507" pitchFamily="18" charset="2"/>
              </a:rPr>
              <a:t> den un </a:t>
            </a:r>
            <a:r>
              <a:rPr lang="es-PA" dirty="0" err="1" smtClean="0">
                <a:sym typeface="Symbol" panose="05050102010706020507" pitchFamily="18" charset="2"/>
              </a:rPr>
              <a:t>Hgbp</a:t>
            </a:r>
            <a:r>
              <a:rPr lang="es-PA" dirty="0" smtClean="0">
                <a:sym typeface="Symbol" panose="05050102010706020507" pitchFamily="18" charset="2"/>
              </a:rPr>
              <a:t> = 0dB  a f0 = 10kHz y Q = 10 para una desviación del GBP del 1%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R1 = 15.92 </a:t>
            </a:r>
            <a:r>
              <a:rPr lang="es-PA" dirty="0" err="1" smtClean="0">
                <a:sym typeface="Symbol" panose="05050102010706020507" pitchFamily="18" charset="2"/>
              </a:rPr>
              <a:t>kOhm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R2 = 79.98 Ohm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R3 = 31.83 </a:t>
            </a:r>
            <a:r>
              <a:rPr lang="es-PA" dirty="0" err="1" smtClean="0">
                <a:sym typeface="Symbol" panose="05050102010706020507" pitchFamily="18" charset="2"/>
              </a:rPr>
              <a:t>kOhm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Ancho de banda = f0/Q = -2qF0/FT </a:t>
            </a:r>
          </a:p>
          <a:p>
            <a:r>
              <a:rPr lang="es-PA" smtClean="0">
                <a:sym typeface="Symbol" panose="05050102010706020507" pitchFamily="18" charset="2"/>
              </a:rPr>
              <a:t>GBP &gt;= 2 x 10 x 10^4/0.01 = 20MHz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43" y="2349907"/>
            <a:ext cx="4480354" cy="25841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86" y="2583778"/>
            <a:ext cx="3723219" cy="4493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86" y="3033132"/>
            <a:ext cx="4324321" cy="5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4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6004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Corriente a Voltaje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697472" cy="4683512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Un convertidor de I-V = amplificador de </a:t>
            </a:r>
            <a:r>
              <a:rPr lang="es-PA" dirty="0" err="1" smtClean="0">
                <a:sym typeface="Symbol" panose="05050102010706020507" pitchFamily="18" charset="2"/>
              </a:rPr>
              <a:t>transresistencia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I = i1 = entrada;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Ai1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= ganancia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Ganancia –R porque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-R i1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la magnitud de la ganancia se le conoce como </a:t>
            </a:r>
            <a:r>
              <a:rPr lang="es-PA" dirty="0" err="1" smtClean="0">
                <a:sym typeface="Symbol" panose="05050102010706020507" pitchFamily="18" charset="2"/>
              </a:rPr>
              <a:t>sensitividad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ecuación la podemos referir a impedancias no solo resistencia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-Z i1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Se llamaría en este caso amplificador de </a:t>
            </a:r>
            <a:r>
              <a:rPr lang="es-PA" dirty="0" err="1" smtClean="0">
                <a:sym typeface="Symbol" panose="05050102010706020507" pitchFamily="18" charset="2"/>
              </a:rPr>
              <a:t>transimpedancia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Esta configuración elimina cualquier pérdida de corriente entre la entrada y la salida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69" y="949736"/>
            <a:ext cx="3568049" cy="2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Corriente a Voltaje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697472" cy="4683512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Parámetros de lazo cerrado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Ejemplo.  Encontrar los parámetros de lazo cerrado de la figura en un 741 y R = 1Mohm y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Del </a:t>
            </a:r>
            <a:r>
              <a:rPr lang="es-PA" dirty="0" err="1" smtClean="0">
                <a:sym typeface="Symbol" panose="05050102010706020507" pitchFamily="18" charset="2"/>
              </a:rPr>
              <a:t>datasheet</a:t>
            </a:r>
            <a:r>
              <a:rPr lang="es-PA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ro = 75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, </a:t>
            </a:r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 = 2Mohms; a = </a:t>
            </a:r>
            <a:r>
              <a:rPr lang="es-PA" dirty="0" err="1" smtClean="0">
                <a:sym typeface="Symbol" panose="05050102010706020507" pitchFamily="18" charset="2"/>
              </a:rPr>
              <a:t>Avd</a:t>
            </a:r>
            <a:r>
              <a:rPr lang="es-PA" dirty="0" smtClean="0">
                <a:sym typeface="Symbol" panose="05050102010706020507" pitchFamily="18" charset="2"/>
              </a:rPr>
              <a:t> = 200V/</a:t>
            </a:r>
            <a:r>
              <a:rPr lang="es-PA" dirty="0" err="1" smtClean="0">
                <a:sym typeface="Symbol" panose="05050102010706020507" pitchFamily="18" charset="2"/>
              </a:rPr>
              <a:t>mV</a:t>
            </a:r>
            <a:endParaRPr lang="es-PA" dirty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 = 133 333.33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 = -0.9999 V/V, </a:t>
            </a:r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5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, Ro = 56mohms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7" y="1956690"/>
            <a:ext cx="5021086" cy="11879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371" y="1172760"/>
            <a:ext cx="3568049" cy="2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Corriente a Voltaje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697472" cy="5107258"/>
          </a:xfrm>
        </p:spPr>
        <p:txBody>
          <a:bodyPr>
            <a:normAutofit lnSpcReduction="1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Alta </a:t>
            </a:r>
            <a:r>
              <a:rPr lang="es-PA" dirty="0" err="1" smtClean="0">
                <a:sym typeface="Symbol" panose="05050102010706020507" pitchFamily="18" charset="2"/>
              </a:rPr>
              <a:t>sensitividad</a:t>
            </a:r>
            <a:r>
              <a:rPr lang="es-PA" dirty="0" smtClean="0">
                <a:sym typeface="Symbol" panose="05050102010706020507" pitchFamily="18" charset="2"/>
              </a:rPr>
              <a:t> de convertidores I-V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Aparentase que estas aplicaciones requieren altas resistencias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Sin embargo este defecto es degradado o mediado con algunos arreglos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 se encarga de esto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red del circuito en T logra esta alta </a:t>
            </a:r>
            <a:r>
              <a:rPr lang="es-PA" dirty="0" err="1" smtClean="0">
                <a:sym typeface="Symbol" panose="05050102010706020507" pitchFamily="18" charset="2"/>
              </a:rPr>
              <a:t>sensitividad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efectos del circuito se incrementas en el factor k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Ejemplo.  Especificar los valores del circuito para lograr una </a:t>
            </a:r>
            <a:r>
              <a:rPr lang="es-PA" dirty="0" err="1" smtClean="0">
                <a:sym typeface="Symbol" panose="05050102010706020507" pitchFamily="18" charset="2"/>
              </a:rPr>
              <a:t>sensitividad</a:t>
            </a:r>
            <a:r>
              <a:rPr lang="es-PA" dirty="0" smtClean="0">
                <a:sym typeface="Symbol" panose="05050102010706020507" pitchFamily="18" charset="2"/>
              </a:rPr>
              <a:t> de 0.1V/</a:t>
            </a:r>
            <a:r>
              <a:rPr lang="es-PA" dirty="0" err="1" smtClean="0">
                <a:sym typeface="Symbol" panose="05050102010706020507" pitchFamily="18" charset="2"/>
              </a:rPr>
              <a:t>nA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-</a:t>
            </a:r>
            <a:r>
              <a:rPr lang="es-PA" dirty="0" err="1" smtClean="0">
                <a:sym typeface="Symbol" panose="05050102010706020507" pitchFamily="18" charset="2"/>
              </a:rPr>
              <a:t>kR</a:t>
            </a:r>
            <a:r>
              <a:rPr lang="es-PA" dirty="0" smtClean="0">
                <a:sym typeface="Symbol" panose="05050102010706020507" pitchFamily="18" charset="2"/>
              </a:rPr>
              <a:t> = 0.1e9 V/A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Ajustamos R1 = 1k y R2 nos da 99k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Nota: 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y la corriente de entrada (real) degradan la </a:t>
            </a:r>
            <a:r>
              <a:rPr lang="es-PA" dirty="0" err="1" smtClean="0">
                <a:sym typeface="Symbol" panose="05050102010706020507" pitchFamily="18" charset="2"/>
              </a:rPr>
              <a:t>sensitividad</a:t>
            </a:r>
            <a:r>
              <a:rPr lang="es-PA" dirty="0" smtClean="0">
                <a:sym typeface="Symbol" panose="05050102010706020507" pitchFamily="18" charset="2"/>
              </a:rPr>
              <a:t> del I-V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</a:t>
            </a:r>
            <a:r>
              <a:rPr lang="es-PA" dirty="0" err="1" smtClean="0">
                <a:sym typeface="Symbol" panose="05050102010706020507" pitchFamily="18" charset="2"/>
              </a:rPr>
              <a:t>elminiar</a:t>
            </a:r>
            <a:r>
              <a:rPr lang="es-PA" dirty="0" smtClean="0">
                <a:sym typeface="Symbol" panose="05050102010706020507" pitchFamily="18" charset="2"/>
              </a:rPr>
              <a:t> esto se pueden utilizar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basados en JFET o MOSFET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30" y="2885843"/>
            <a:ext cx="2722641" cy="13962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615" y="2885843"/>
            <a:ext cx="2239677" cy="11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Corriente a Voltaje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697472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Amplificadores </a:t>
            </a:r>
            <a:r>
              <a:rPr lang="es-PA" dirty="0" err="1" smtClean="0">
                <a:sym typeface="Symbol" panose="05050102010706020507" pitchFamily="18" charset="2"/>
              </a:rPr>
              <a:t>Fotodetectores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Es una aplicación específica (fotodiodo / fotomultiplicador)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Otra es el de los convertidores analógicos a digitales (de corriente)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Con fotodiodos la luz se convierte en corriente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Incluye radiación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Elimina también la carga de entrada y salida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Popular en modo </a:t>
            </a:r>
            <a:r>
              <a:rPr lang="es-PA" dirty="0" err="1" smtClean="0">
                <a:sym typeface="Symbol" panose="05050102010706020507" pitchFamily="18" charset="2"/>
              </a:rPr>
              <a:t>fotoconductivo</a:t>
            </a:r>
            <a:r>
              <a:rPr lang="es-PA" dirty="0" smtClean="0">
                <a:sym typeface="Symbol" panose="05050102010706020507" pitchFamily="18" charset="2"/>
              </a:rPr>
              <a:t> y fotovoltaico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Puede ser utilizado para calibrar </a:t>
            </a:r>
            <a:r>
              <a:rPr lang="es-PA" dirty="0" err="1" smtClean="0">
                <a:sym typeface="Symbol" panose="05050102010706020507" pitchFamily="18" charset="2"/>
              </a:rPr>
              <a:t>lumens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7" y="2798142"/>
            <a:ext cx="4330963" cy="13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Llamado también amplificador de </a:t>
            </a:r>
            <a:r>
              <a:rPr lang="es-PA" dirty="0" err="1" smtClean="0">
                <a:sym typeface="Symbol" panose="05050102010706020507" pitchFamily="18" charset="2"/>
              </a:rPr>
              <a:t>transconductancia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Acepta un voltaje de entrada y da una corriente de salida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Avi</a:t>
            </a:r>
            <a:r>
              <a:rPr lang="es-PA" dirty="0" smtClean="0">
                <a:sym typeface="Symbol" panose="05050102010706020507" pitchFamily="18" charset="2"/>
              </a:rPr>
              <a:t> – 1/R0 *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en donde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es el voltaje de salida,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y Ro son características de salida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Ro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voltaje de conformidad es el rango permisible de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por el cual trabaja adecuadamente antes de saturarse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Puede pasar a estado flotante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Una terminal va a tierra y otra a potencial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Se ve mejor en la siguiente figura</a:t>
            </a:r>
          </a:p>
        </p:txBody>
      </p:sp>
    </p:spTree>
    <p:extLst>
      <p:ext uri="{BB962C8B-B14F-4D97-AF65-F5344CB8AC3E}">
        <p14:creationId xmlns:p14="http://schemas.microsoft.com/office/powerpoint/2010/main" val="7946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925836" cy="5107258"/>
          </a:xfrm>
        </p:spPr>
        <p:txBody>
          <a:bodyPr>
            <a:normAutofit fontScale="92500" lnSpcReduction="2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Convertidores de carga flotante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carga es el elemento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la terminal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r>
              <a:rPr lang="es-PA" dirty="0" smtClean="0">
                <a:sym typeface="Symbol" panose="05050102010706020507" pitchFamily="18" charset="2"/>
              </a:rPr>
              <a:t> está comprometida no se podrá tener esta configuración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carga puede ser lineal como no lineal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Observar que el convertidor es bidireccional en corriente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Cuando la carga es de un capacitor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comporta como integrador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La corriente fluye constante por el capacitor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pueden realizar generadores de onda</a:t>
            </a:r>
          </a:p>
          <a:p>
            <a:pPr lvl="2"/>
            <a:r>
              <a:rPr lang="es-PA" dirty="0" smtClean="0">
                <a:sym typeface="Symbol" panose="05050102010706020507" pitchFamily="18" charset="2"/>
              </a:rPr>
              <a:t>Diente de sierra</a:t>
            </a:r>
          </a:p>
          <a:p>
            <a:pPr lvl="2"/>
            <a:r>
              <a:rPr lang="es-PA" dirty="0" smtClean="0">
                <a:sym typeface="Symbol" panose="05050102010706020507" pitchFamily="18" charset="2"/>
              </a:rPr>
              <a:t>Triangular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pueden utilizar para hacer convertidores de V-Frecuencia o de Frecuencia-V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desventaja es que la corriente depende de un voltaje de entrada constante vi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Otra desventaja es la limitación de corriente determinada por 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r>
              <a:rPr lang="es-PA" dirty="0" smtClean="0">
                <a:sym typeface="Symbol" panose="05050102010706020507" pitchFamily="18" charset="2"/>
              </a:rPr>
              <a:t> (25mA para UA741)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87" y="2985507"/>
            <a:ext cx="344247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925836" cy="5107258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Supongamos tenemos circuitos y los siguientes valores vi = 5V, R = 10k, </a:t>
            </a:r>
            <a:r>
              <a:rPr lang="es-PA" dirty="0" err="1" smtClean="0">
                <a:sym typeface="Symbol" panose="05050102010706020507" pitchFamily="18" charset="2"/>
              </a:rPr>
              <a:t>Vsat</a:t>
            </a:r>
            <a:r>
              <a:rPr lang="es-PA" dirty="0" smtClean="0">
                <a:sym typeface="Symbol" panose="05050102010706020507" pitchFamily="18" charset="2"/>
              </a:rPr>
              <a:t> = 13V y RL = ?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Obtener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, el voltaje comprometido y el máximo valor posible de RL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1/10 * 5 = 0.5mA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Voltaje de compromiso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VoL</a:t>
            </a:r>
            <a:r>
              <a:rPr lang="es-PA" dirty="0" smtClean="0">
                <a:sym typeface="Symbol" panose="05050102010706020507" pitchFamily="18" charset="2"/>
              </a:rPr>
              <a:t> y </a:t>
            </a:r>
            <a:r>
              <a:rPr lang="es-PA" dirty="0" err="1" smtClean="0">
                <a:sym typeface="Symbol" panose="05050102010706020507" pitchFamily="18" charset="2"/>
              </a:rPr>
              <a:t>VoH</a:t>
            </a:r>
            <a:r>
              <a:rPr lang="es-PA" dirty="0" smtClean="0">
                <a:sym typeface="Symbol" panose="05050102010706020507" pitchFamily="18" charset="2"/>
              </a:rPr>
              <a:t> para izquierda</a:t>
            </a:r>
          </a:p>
          <a:p>
            <a:pPr lvl="2"/>
            <a:r>
              <a:rPr lang="es-PA" dirty="0" err="1" smtClean="0">
                <a:sym typeface="Symbol" panose="05050102010706020507" pitchFamily="18" charset="2"/>
              </a:rPr>
              <a:t>Vcomp</a:t>
            </a:r>
            <a:r>
              <a:rPr lang="es-PA" dirty="0" smtClean="0">
                <a:sym typeface="Symbol" panose="05050102010706020507" pitchFamily="18" charset="2"/>
              </a:rPr>
              <a:t> =  -13 - 5 =  -18v</a:t>
            </a:r>
          </a:p>
          <a:p>
            <a:pPr lvl="2"/>
            <a:r>
              <a:rPr lang="es-PA" dirty="0" err="1" smtClean="0">
                <a:sym typeface="Symbol" panose="05050102010706020507" pitchFamily="18" charset="2"/>
              </a:rPr>
              <a:t>VcompL</a:t>
            </a:r>
            <a:r>
              <a:rPr lang="es-PA" dirty="0" smtClean="0">
                <a:sym typeface="Symbol" panose="05050102010706020507" pitchFamily="18" charset="2"/>
              </a:rPr>
              <a:t> = 13 – 5 = 8 v</a:t>
            </a:r>
          </a:p>
          <a:p>
            <a:pPr lvl="2"/>
            <a:r>
              <a:rPr lang="es-PA" dirty="0" smtClean="0">
                <a:sym typeface="Symbol" panose="05050102010706020507" pitchFamily="18" charset="2"/>
              </a:rPr>
              <a:t>8V &gt;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&gt; -18V</a:t>
            </a:r>
            <a:endParaRPr lang="es-PA" dirty="0">
              <a:sym typeface="Symbol" panose="05050102010706020507" pitchFamily="18" charset="2"/>
            </a:endParaRP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VoL</a:t>
            </a:r>
            <a:r>
              <a:rPr lang="es-PA" dirty="0" smtClean="0">
                <a:sym typeface="Symbol" panose="05050102010706020507" pitchFamily="18" charset="2"/>
              </a:rPr>
              <a:t> y </a:t>
            </a:r>
            <a:r>
              <a:rPr lang="es-PA" dirty="0" err="1" smtClean="0">
                <a:sym typeface="Symbol" panose="05050102010706020507" pitchFamily="18" charset="2"/>
              </a:rPr>
              <a:t>VoH</a:t>
            </a:r>
            <a:r>
              <a:rPr lang="es-PA" dirty="0" smtClean="0">
                <a:sym typeface="Symbol" panose="05050102010706020507" pitchFamily="18" charset="2"/>
              </a:rPr>
              <a:t> para derecha</a:t>
            </a:r>
          </a:p>
          <a:p>
            <a:pPr lvl="2"/>
            <a:r>
              <a:rPr lang="es-PA" dirty="0" err="1" smtClean="0">
                <a:sym typeface="Symbol" panose="05050102010706020507" pitchFamily="18" charset="2"/>
              </a:rPr>
              <a:t>Vcomp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endParaRPr lang="es-PA" dirty="0" smtClean="0">
              <a:sym typeface="Symbol" panose="05050102010706020507" pitchFamily="18" charset="2"/>
            </a:endParaRPr>
          </a:p>
          <a:p>
            <a:pPr lvl="2"/>
            <a:r>
              <a:rPr lang="es-PA" dirty="0" err="1" smtClean="0">
                <a:sym typeface="Symbol" panose="05050102010706020507" pitchFamily="18" charset="2"/>
              </a:rPr>
              <a:t>Vcomp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endParaRPr lang="es-PA" dirty="0" smtClean="0">
              <a:sym typeface="Symbol" panose="05050102010706020507" pitchFamily="18" charset="2"/>
            </a:endParaRPr>
          </a:p>
          <a:p>
            <a:pPr lvl="2"/>
            <a:r>
              <a:rPr lang="es-PA" dirty="0" smtClean="0">
                <a:sym typeface="Symbol" panose="05050102010706020507" pitchFamily="18" charset="2"/>
              </a:rPr>
              <a:t>13V &gt;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&gt; -13V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RL 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 = 8/0.5 = 16k </a:t>
            </a:r>
            <a:r>
              <a:rPr lang="es-PA" dirty="0" err="1" smtClean="0">
                <a:sym typeface="Symbol" panose="05050102010706020507" pitchFamily="18" charset="2"/>
              </a:rPr>
              <a:t>circ</a:t>
            </a:r>
            <a:r>
              <a:rPr lang="es-PA" dirty="0" smtClean="0">
                <a:sym typeface="Symbol" panose="05050102010706020507" pitchFamily="18" charset="2"/>
              </a:rPr>
              <a:t>. </a:t>
            </a:r>
            <a:r>
              <a:rPr lang="es-PA" dirty="0" err="1" smtClean="0">
                <a:sym typeface="Symbol" panose="05050102010706020507" pitchFamily="18" charset="2"/>
              </a:rPr>
              <a:t>Izq</a:t>
            </a:r>
            <a:r>
              <a:rPr lang="es-PA" dirty="0" smtClean="0">
                <a:sym typeface="Symbol" panose="05050102010706020507" pitchFamily="18" charset="2"/>
              </a:rPr>
              <a:t>, </a:t>
            </a:r>
            <a:r>
              <a:rPr lang="es-PA" dirty="0" err="1" smtClean="0">
                <a:sym typeface="Symbol" panose="05050102010706020507" pitchFamily="18" charset="2"/>
              </a:rPr>
              <a:t>Rlmax</a:t>
            </a:r>
            <a:r>
              <a:rPr lang="es-PA" dirty="0" smtClean="0">
                <a:sym typeface="Symbol" panose="05050102010706020507" pitchFamily="18" charset="2"/>
              </a:rPr>
              <a:t> = 13/0.5 = 26k </a:t>
            </a:r>
            <a:r>
              <a:rPr lang="es-PA" dirty="0" err="1" smtClean="0">
                <a:sym typeface="Symbol" panose="05050102010706020507" pitchFamily="18" charset="2"/>
              </a:rPr>
              <a:t>circ</a:t>
            </a:r>
            <a:r>
              <a:rPr lang="es-PA" dirty="0" smtClean="0">
                <a:sym typeface="Symbol" panose="05050102010706020507" pitchFamily="18" charset="2"/>
              </a:rPr>
              <a:t>. Der (la resistencia no puede ser negativa)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87" y="2985507"/>
            <a:ext cx="344247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538869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Limitaciones prácticas del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Modelo del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r>
              <a:rPr lang="es-PA" dirty="0" smtClean="0">
                <a:sym typeface="Symbol" panose="05050102010706020507" pitchFamily="18" charset="2"/>
              </a:rPr>
              <a:t> de voltaje frecuencia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-vi +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r>
              <a:rPr lang="es-PA" dirty="0" smtClean="0">
                <a:sym typeface="Symbol" panose="05050102010706020507" pitchFamily="18" charset="2"/>
              </a:rPr>
              <a:t> –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–ro*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+ a*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Convertidores de carga y tierra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circuito muestra que sucede cuando la terminal está comprometida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circuito izquierdo es la bomba de carga de </a:t>
            </a:r>
            <a:r>
              <a:rPr lang="es-PA" dirty="0" err="1" smtClean="0">
                <a:sym typeface="Symbol" panose="05050102010706020507" pitchFamily="18" charset="2"/>
              </a:rPr>
              <a:t>Howland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de la derecha es el equivalente de Norton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Se puede utilizar este equivalente para controlar la resistencia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 salida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34" y="1284274"/>
            <a:ext cx="2948381" cy="21949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81" y="2381727"/>
            <a:ext cx="4389353" cy="6514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80" y="4056726"/>
            <a:ext cx="3423488" cy="20118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000" y="5360310"/>
            <a:ext cx="3959890" cy="13813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890" y="5455849"/>
            <a:ext cx="1826938" cy="5951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890" y="6028276"/>
            <a:ext cx="949381" cy="6178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271" y="6028275"/>
            <a:ext cx="1026615" cy="5951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554" y="6008096"/>
            <a:ext cx="1525473" cy="6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El amplificador de </a:t>
            </a:r>
            <a:r>
              <a:rPr lang="es-PA" dirty="0" err="1" smtClean="0">
                <a:sym typeface="Symbol" panose="05050102010706020507" pitchFamily="18" charset="2"/>
              </a:rPr>
              <a:t>Howland</a:t>
            </a:r>
            <a:r>
              <a:rPr lang="es-PA" dirty="0" smtClean="0">
                <a:sym typeface="Symbol" panose="05050102010706020507" pitchFamily="18" charset="2"/>
              </a:rPr>
              <a:t> usa vi = 2V y una corriente de 1mA.  </a:t>
            </a:r>
            <a:r>
              <a:rPr lang="es-PA" dirty="0" err="1" smtClean="0">
                <a:sym typeface="Symbol" panose="05050102010706020507" pitchFamily="18" charset="2"/>
              </a:rPr>
              <a:t>Asumiento</a:t>
            </a:r>
            <a:r>
              <a:rPr lang="es-PA" dirty="0" smtClean="0">
                <a:sym typeface="Symbol" panose="05050102010706020507" pitchFamily="18" charset="2"/>
              </a:rPr>
              <a:t> 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Vsat</a:t>
            </a:r>
            <a:r>
              <a:rPr lang="es-PA" dirty="0" smtClean="0">
                <a:sym typeface="Symbol" panose="05050102010706020507" pitchFamily="18" charset="2"/>
              </a:rPr>
              <a:t> = 9V (rail-to-rail) preparar las tablas para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= 0, 1, 2, 3, 4, 5, -2, -4 y -6V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que: -9V &lt;= </a:t>
            </a:r>
            <a:r>
              <a:rPr lang="es-PA" dirty="0" err="1" smtClean="0">
                <a:sym typeface="Symbol" panose="05050102010706020507" pitchFamily="18" charset="2"/>
              </a:rPr>
              <a:t>voa</a:t>
            </a:r>
            <a:r>
              <a:rPr lang="es-PA" dirty="0" smtClean="0">
                <a:sym typeface="Symbol" panose="05050102010706020507" pitchFamily="18" charset="2"/>
              </a:rPr>
              <a:t> &lt;= 9V.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 rail to rail </a:t>
            </a:r>
            <a:r>
              <a:rPr lang="es-PA" dirty="0" err="1" smtClean="0">
                <a:sym typeface="Symbol" panose="05050102010706020507" pitchFamily="18" charset="2"/>
              </a:rPr>
              <a:t>voa</a:t>
            </a:r>
            <a:r>
              <a:rPr lang="es-PA" dirty="0" smtClean="0">
                <a:sym typeface="Symbol" panose="05050102010706020507" pitchFamily="18" charset="2"/>
              </a:rPr>
              <a:t> = 2vl (región lineal)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-4.5v &lt;=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&lt;= 4.5v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I1 = (</a:t>
            </a:r>
            <a:r>
              <a:rPr lang="es-PA" dirty="0" err="1" smtClean="0">
                <a:sym typeface="Symbol" panose="05050102010706020507" pitchFamily="18" charset="2"/>
              </a:rPr>
              <a:t>Vref</a:t>
            </a:r>
            <a:r>
              <a:rPr lang="es-PA" dirty="0" smtClean="0">
                <a:sym typeface="Symbol" panose="05050102010706020507" pitchFamily="18" charset="2"/>
              </a:rPr>
              <a:t> –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) / R1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I2 = (</a:t>
            </a:r>
            <a:r>
              <a:rPr lang="es-PA" dirty="0" err="1" smtClean="0">
                <a:sym typeface="Symbol" panose="05050102010706020507" pitchFamily="18" charset="2"/>
              </a:rPr>
              <a:t>voa</a:t>
            </a:r>
            <a:r>
              <a:rPr lang="es-PA" dirty="0" smtClean="0">
                <a:sym typeface="Symbol" panose="05050102010706020507" pitchFamily="18" charset="2"/>
              </a:rPr>
              <a:t> –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)/R2 = (2vl –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)/R2 =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/R2</a:t>
            </a:r>
          </a:p>
          <a:p>
            <a:r>
              <a:rPr lang="es-PA" dirty="0" smtClean="0">
                <a:sym typeface="Symbol" panose="05050102010706020507" pitchFamily="18" charset="2"/>
              </a:rPr>
              <a:t>Note que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1mA a pesar de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(pos)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Cuando se satura (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&gt; 4.5)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0.5mA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Igual sufre de saturación en el lado </a:t>
            </a:r>
            <a:r>
              <a:rPr lang="es-PA" dirty="0" err="1" smtClean="0">
                <a:sym typeface="Symbol" panose="05050102010706020507" pitchFamily="18" charset="2"/>
              </a:rPr>
              <a:t>neg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351" y="2069479"/>
            <a:ext cx="2644908" cy="28593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88" y="2227920"/>
            <a:ext cx="3634960" cy="37045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3" y="5716277"/>
            <a:ext cx="3320889" cy="9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 fontScale="92500" lnSpcReduction="2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Efectos de </a:t>
            </a:r>
            <a:r>
              <a:rPr lang="es-PA" dirty="0" err="1" smtClean="0">
                <a:sym typeface="Symbol" panose="05050102010706020507" pitchFamily="18" charset="2"/>
              </a:rPr>
              <a:t>descordinaciones</a:t>
            </a:r>
            <a:r>
              <a:rPr lang="es-PA" dirty="0" smtClean="0">
                <a:sym typeface="Symbol" panose="05050102010706020507" pitchFamily="18" charset="2"/>
              </a:rPr>
              <a:t> de resistencia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 ejemplos prácticos la resistencia es desbalanceada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Degrada Ro a tal punto de que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balance perfecto es e = 0 Ro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Ejemplo: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Qué sucedería si utilizamos resistores de 1% en el circuito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Lo mismo pero para resistores de 0.1%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Encuentre la tolerancia requerida para mantener Ro &gt;= 10Mohms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Bajo </a:t>
            </a:r>
            <a:r>
              <a:rPr lang="es-PA" dirty="0" err="1" smtClean="0">
                <a:sym typeface="Symbol" panose="05050102010706020507" pitchFamily="18" charset="2"/>
              </a:rPr>
              <a:t>lso</a:t>
            </a:r>
            <a:r>
              <a:rPr lang="es-PA" dirty="0" smtClean="0">
                <a:sym typeface="Symbol" panose="05050102010706020507" pitchFamily="18" charset="2"/>
              </a:rPr>
              <a:t> factores de tolerancia…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 1%, e = 4(1%) = 0.04, así que Ro = 2/0.4 = 50k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0.1%, Ro = 500k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el mismo valor de Ro = 500k, mejorarlo a 10M requiere un factor de 20 (10/.5), p = tol/k = 0.1/20 = 0.005%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8" y="2345654"/>
            <a:ext cx="1426639" cy="5982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80" y="2383754"/>
            <a:ext cx="961600" cy="5904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19" y="4438823"/>
            <a:ext cx="1937795" cy="5514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014" y="4501602"/>
            <a:ext cx="4172926" cy="4844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940" y="4498319"/>
            <a:ext cx="1126340" cy="5184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706" y="1391802"/>
            <a:ext cx="2741594" cy="31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Otra alternativa a la anterior es utilizar potenciómetros pero debe no hacerse debido a que son mecánicos, inestables a temperatura y ocupan gran tamaño.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Otra manera es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Llevar a tierra la entrada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Poner un medidor de corriente a la salida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Llevar el amperímetro a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Ejemplo.  Especificar el resistor ajustable adicional del ejemplo anterior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Reemplazar R3 que permite balancear a 1% de resistencia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4pR1 = 4 * 1% * 2k =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Rs</a:t>
            </a:r>
            <a:r>
              <a:rPr lang="es-PA" dirty="0" smtClean="0">
                <a:sym typeface="Symbol" panose="05050102010706020507" pitchFamily="18" charset="2"/>
              </a:rPr>
              <a:t> = (R1 – r) = (2k – 0.08) = 1.92k, 1%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Rpot</a:t>
            </a:r>
            <a:r>
              <a:rPr lang="es-PA" dirty="0" smtClean="0">
                <a:sym typeface="Symbol" panose="05050102010706020507" pitchFamily="18" charset="2"/>
              </a:rPr>
              <a:t> = 2(2k – 1.92k) = 160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(tomar 200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65" y="1926553"/>
            <a:ext cx="3214583" cy="19763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220" y="4116365"/>
            <a:ext cx="2234228" cy="25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Efecto de ganancia finita de lazo abierto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esto asumiremos un puente balanceado en el circuito de </a:t>
            </a:r>
            <a:r>
              <a:rPr lang="es-PA" dirty="0" err="1" smtClean="0">
                <a:sym typeface="Symbol" panose="05050102010706020507" pitchFamily="18" charset="2"/>
              </a:rPr>
              <a:t>Howland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Del análisis de circuito tenemos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Ejemplo:  calcular Ro si tiene A = 10^5 V/V,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 y ro =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Qué sucede si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 = 1M y ro = 100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Ro = (2 / 2)*10^3 [1 + 10^5/(1 + 2/2)] = 50M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Ro = 47.523M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49" y="2391682"/>
            <a:ext cx="3635796" cy="4386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84" y="2391682"/>
            <a:ext cx="3031335" cy="25576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4" y="4949371"/>
            <a:ext cx="4389353" cy="6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De Voltaje a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Circuito de </a:t>
            </a:r>
            <a:r>
              <a:rPr lang="es-PA" dirty="0" err="1" smtClean="0">
                <a:sym typeface="Symbol" panose="05050102010706020507" pitchFamily="18" charset="2"/>
              </a:rPr>
              <a:t>Howland</a:t>
            </a:r>
            <a:r>
              <a:rPr lang="es-PA" dirty="0" smtClean="0">
                <a:sym typeface="Symbol" panose="05050102010706020507" pitchFamily="18" charset="2"/>
              </a:rPr>
              <a:t> mejorado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circuitos anteriores de </a:t>
            </a:r>
            <a:r>
              <a:rPr lang="es-PA" dirty="0" err="1" smtClean="0">
                <a:sym typeface="Symbol" panose="05050102010706020507" pitchFamily="18" charset="2"/>
              </a:rPr>
              <a:t>Howland</a:t>
            </a:r>
            <a:r>
              <a:rPr lang="es-PA" dirty="0" smtClean="0">
                <a:sym typeface="Symbol" panose="05050102010706020507" pitchFamily="18" charset="2"/>
              </a:rPr>
              <a:t> gastan mucha corriente, </a:t>
            </a:r>
            <a:r>
              <a:rPr lang="es-PA" dirty="0" err="1" smtClean="0">
                <a:sym typeface="Symbol" panose="05050102010706020507" pitchFamily="18" charset="2"/>
              </a:rPr>
              <a:t>p.e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Vi = 1V, R1 = R2 = 1k, R2 = R4 = 100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y 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= 10V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1mA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I1 = (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 – vi)/R1 = (10 – 1)/1 = 9mA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modificación incluye tener dos resistores R2 = R2a y R2b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Entonces podemos </a:t>
            </a:r>
            <a:r>
              <a:rPr lang="es-PA" dirty="0" err="1" smtClean="0">
                <a:sym typeface="Symbol" panose="05050102010706020507" pitchFamily="18" charset="2"/>
              </a:rPr>
              <a:t>modifcar</a:t>
            </a:r>
            <a:r>
              <a:rPr lang="es-PA" dirty="0" smtClean="0">
                <a:sym typeface="Symbol" panose="05050102010706020507" pitchFamily="18" charset="2"/>
              </a:rPr>
              <a:t>, </a:t>
            </a:r>
            <a:r>
              <a:rPr lang="es-PA" dirty="0" err="1" smtClean="0">
                <a:sym typeface="Symbol" panose="05050102010706020507" pitchFamily="18" charset="2"/>
              </a:rPr>
              <a:t>p.e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R2b = 1k, R1 = R2 = R4 = 100k y R2a = 100 – 1 = 99k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Podemos tener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= 1mA con vi = 1V </a:t>
            </a:r>
            <a:r>
              <a:rPr lang="es-PA" dirty="0" err="1" smtClean="0">
                <a:sym typeface="Symbol" panose="05050102010706020507" pitchFamily="18" charset="2"/>
              </a:rPr>
              <a:t>igualemnte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voltaje de compromiso es </a:t>
            </a:r>
            <a:r>
              <a:rPr lang="es-PA" dirty="0" err="1" smtClean="0">
                <a:sym typeface="Symbol" panose="05050102010706020507" pitchFamily="18" charset="2"/>
              </a:rPr>
              <a:t>aprox</a:t>
            </a:r>
            <a:r>
              <a:rPr lang="es-PA" dirty="0" smtClean="0">
                <a:sym typeface="Symbol" panose="05050102010706020507" pitchFamily="18" charset="2"/>
              </a:rPr>
              <a:t> |</a:t>
            </a:r>
            <a:r>
              <a:rPr lang="es-PA" dirty="0" err="1" smtClean="0">
                <a:sym typeface="Symbol" panose="05050102010706020507" pitchFamily="18" charset="2"/>
              </a:rPr>
              <a:t>vl</a:t>
            </a:r>
            <a:r>
              <a:rPr lang="es-PA" dirty="0" smtClean="0">
                <a:sym typeface="Symbol" panose="05050102010706020507" pitchFamily="18" charset="2"/>
              </a:rPr>
              <a:t>| &lt;= </a:t>
            </a:r>
            <a:r>
              <a:rPr lang="es-PA" dirty="0" err="1" smtClean="0">
                <a:sym typeface="Symbol" panose="05050102010706020507" pitchFamily="18" charset="2"/>
              </a:rPr>
              <a:t>Vsat</a:t>
            </a:r>
            <a:r>
              <a:rPr lang="es-PA" dirty="0" smtClean="0">
                <a:sym typeface="Symbol" panose="05050102010706020507" pitchFamily="18" charset="2"/>
              </a:rPr>
              <a:t> – R2/R1|vi|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655" y="4282068"/>
            <a:ext cx="2617438" cy="22493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87" y="4282068"/>
            <a:ext cx="1611487" cy="666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187" y="4983150"/>
            <a:ext cx="1325814" cy="6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También como son convertidores pueden amplificar corriente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el circuito izquierdo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Reemplazando tenemos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Para finalmente el caso derecho será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ganancia negativa indica la dirección de </a:t>
            </a:r>
            <a:r>
              <a:rPr lang="es-PA" dirty="0" err="1" smtClean="0">
                <a:sym typeface="Symbol" panose="05050102010706020507" pitchFamily="18" charset="2"/>
              </a:rPr>
              <a:t>io</a:t>
            </a:r>
            <a:r>
              <a:rPr lang="es-PA" dirty="0" smtClean="0">
                <a:sym typeface="Symbol" panose="05050102010706020507" pitchFamily="18" charset="2"/>
              </a:rPr>
              <a:t> (opuesta a la dibujada)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R1 = R2, A = -1 A/A, funciona como </a:t>
            </a:r>
            <a:r>
              <a:rPr lang="es-PA" dirty="0" err="1" smtClean="0">
                <a:sym typeface="Symbol" panose="05050102010706020507" pitchFamily="18" charset="2"/>
              </a:rPr>
              <a:t>reversor</a:t>
            </a:r>
            <a:r>
              <a:rPr lang="es-PA" dirty="0" smtClean="0">
                <a:sym typeface="Symbol" panose="05050102010706020507" pitchFamily="18" charset="2"/>
              </a:rPr>
              <a:t> de corriente o espejo de corriente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0" y="2362446"/>
            <a:ext cx="1213984" cy="504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66" y="2362445"/>
            <a:ext cx="923246" cy="328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61" y="2362445"/>
            <a:ext cx="1081768" cy="504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203" y="1921791"/>
            <a:ext cx="4547238" cy="20977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99" y="2867271"/>
            <a:ext cx="2652993" cy="461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232" y="4092408"/>
            <a:ext cx="2073093" cy="5216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/>
          <a:srcRect l="2528" t="30507" r="2846" b="5819"/>
          <a:stretch/>
        </p:blipFill>
        <p:spPr>
          <a:xfrm>
            <a:off x="847777" y="3462494"/>
            <a:ext cx="4076701" cy="2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Los </a:t>
            </a:r>
            <a:r>
              <a:rPr lang="es-PA" dirty="0" err="1" smtClean="0">
                <a:sym typeface="Symbol" panose="05050102010706020507" pitchFamily="18" charset="2"/>
              </a:rPr>
              <a:t>CFAs</a:t>
            </a:r>
            <a:r>
              <a:rPr lang="es-PA" dirty="0" smtClean="0">
                <a:sym typeface="Symbol" panose="05050102010706020507" pitchFamily="18" charset="2"/>
              </a:rPr>
              <a:t> se enfocan en la operación de corriente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circuito de la derecha muestra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de corriente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Consta de un buffer de entrada unitario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Espejos de corriente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Buffer de salida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buffer de entrada tiene al par Q1 y Q2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Provee baja impedancia en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 (entrada inversora)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Puede actuar de fuente o </a:t>
            </a:r>
            <a:r>
              <a:rPr lang="es-PA" dirty="0" err="1" smtClean="0">
                <a:sym typeface="Symbol" panose="05050102010706020507" pitchFamily="18" charset="2"/>
              </a:rPr>
              <a:t>sink</a:t>
            </a:r>
            <a:r>
              <a:rPr lang="es-PA" dirty="0" smtClean="0">
                <a:sym typeface="Symbol" panose="05050102010706020507" pitchFamily="18" charset="2"/>
              </a:rPr>
              <a:t> de in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Por diseño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 sigue a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Cualquier situación de corriente sobre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 hace desbalancear el par </a:t>
            </a:r>
            <a:r>
              <a:rPr lang="es-PA" dirty="0" err="1" smtClean="0">
                <a:sym typeface="Symbol" panose="05050102010706020507" pitchFamily="18" charset="2"/>
              </a:rPr>
              <a:t>push-pull</a:t>
            </a:r>
            <a:r>
              <a:rPr lang="es-PA" dirty="0" smtClean="0">
                <a:sym typeface="Symbol" panose="05050102010706020507" pitchFamily="18" charset="2"/>
              </a:rPr>
              <a:t> Q1-Q2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2" y="2393279"/>
            <a:ext cx="4002008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>
                <a:sym typeface="Symbol" panose="05050102010706020507" pitchFamily="18" charset="2"/>
              </a:rPr>
              <a:t>Espejos de corriente Q5-Q6 y Q7-Q8 replican i1 e </a:t>
            </a:r>
            <a:r>
              <a:rPr lang="es-PA" dirty="0" smtClean="0">
                <a:sym typeface="Symbol" panose="05050102010706020507" pitchFamily="18" charset="2"/>
              </a:rPr>
              <a:t>i2 y se suman en el nodo llamado nodo de ganancia.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z(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)In &lt;- ganancia de </a:t>
            </a:r>
            <a:r>
              <a:rPr lang="es-PA" dirty="0" err="1" smtClean="0">
                <a:sym typeface="Symbol" panose="05050102010706020507" pitchFamily="18" charset="2"/>
              </a:rPr>
              <a:t>transimpendancia</a:t>
            </a:r>
            <a:r>
              <a:rPr lang="es-PA" dirty="0" smtClean="0">
                <a:sym typeface="Symbol" panose="05050102010706020507" pitchFamily="18" charset="2"/>
              </a:rPr>
              <a:t> de lazo abierto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:  El CLC401 tiene 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 = 0.71 V/</a:t>
            </a:r>
            <a:r>
              <a:rPr lang="es-PA" dirty="0" err="1" smtClean="0">
                <a:sym typeface="Symbol" panose="05050102010706020507" pitchFamily="18" charset="2"/>
              </a:rPr>
              <a:t>uA</a:t>
            </a:r>
            <a:r>
              <a:rPr lang="es-PA" dirty="0" smtClean="0">
                <a:sym typeface="Symbol" panose="05050102010706020507" pitchFamily="18" charset="2"/>
              </a:rPr>
              <a:t> y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350kHz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Encuentre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Encuentre In para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 = 5V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Req</a:t>
            </a:r>
            <a:r>
              <a:rPr lang="es-PA" dirty="0" smtClean="0">
                <a:sym typeface="Symbol" panose="05050102010706020507" pitchFamily="18" charset="2"/>
              </a:rPr>
              <a:t> = 710k,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= 1/(2piReq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) = 0.64pF; in =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/</a:t>
            </a:r>
            <a:r>
              <a:rPr lang="es-PA" dirty="0" err="1" smtClean="0">
                <a:sym typeface="Symbol" panose="05050102010706020507" pitchFamily="18" charset="2"/>
              </a:rPr>
              <a:t>Req</a:t>
            </a:r>
            <a:r>
              <a:rPr lang="es-PA" dirty="0" smtClean="0">
                <a:sym typeface="Symbol" panose="05050102010706020507" pitchFamily="18" charset="2"/>
              </a:rPr>
              <a:t> = 7.04uA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12" y="2756615"/>
            <a:ext cx="4002008" cy="26717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756615"/>
            <a:ext cx="1974389" cy="14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Ganancia de lazo cerrado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Vi </a:t>
            </a:r>
            <a:r>
              <a:rPr lang="es-PA" dirty="0" err="1" smtClean="0">
                <a:sym typeface="Symbol" panose="05050102010706020507" pitchFamily="18" charset="2"/>
              </a:rPr>
              <a:t>trada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desbalanciear</a:t>
            </a:r>
            <a:r>
              <a:rPr lang="es-PA" dirty="0" smtClean="0">
                <a:sym typeface="Symbol" panose="05050102010706020507" pitchFamily="18" charset="2"/>
              </a:rPr>
              <a:t> el circuito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ende In también se </a:t>
            </a:r>
            <a:r>
              <a:rPr lang="es-PA" dirty="0" err="1" smtClean="0">
                <a:sym typeface="Symbol" panose="05050102010706020507" pitchFamily="18" charset="2"/>
              </a:rPr>
              <a:t>desblalancea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cambia de positivo a negativo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Aplicando el principio de superposición tenemos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Sustituyendo obtenemos las ecuaciones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 es la ganancia de lazo cerrado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Se puede ver en la gráfica el efecto causado por la ganancia entre R2 y 1/B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95" y="1143000"/>
            <a:ext cx="4386454" cy="20898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3232824"/>
            <a:ext cx="2121154" cy="7823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4092497"/>
            <a:ext cx="3508599" cy="12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 lnSpcReduction="1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Dinámica de los </a:t>
            </a:r>
            <a:r>
              <a:rPr lang="es-PA" dirty="0" err="1" smtClean="0">
                <a:sym typeface="Symbol" panose="05050102010706020507" pitchFamily="18" charset="2"/>
              </a:rPr>
              <a:t>CFAs</a:t>
            </a:r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Podemos seguir </a:t>
            </a:r>
            <a:r>
              <a:rPr lang="es-PA" dirty="0" err="1" smtClean="0">
                <a:sym typeface="Symbol" panose="05050102010706020507" pitchFamily="18" charset="2"/>
              </a:rPr>
              <a:t>reemplazano</a:t>
            </a:r>
            <a:r>
              <a:rPr lang="es-PA" dirty="0" smtClean="0">
                <a:sym typeface="Symbol" panose="05050102010706020507" pitchFamily="18" charset="2"/>
              </a:rPr>
              <a:t> en la…</a:t>
            </a:r>
          </a:p>
          <a:p>
            <a:r>
              <a:rPr lang="es-PA" dirty="0" smtClean="0">
                <a:sym typeface="Symbol" panose="05050102010706020507" pitchFamily="18" charset="2"/>
              </a:rPr>
              <a:t>… ecuación y conseguir estos resultados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A0 y ft son las ganancias de ancho de banda a lazo cerrado en DC.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R2 [</a:t>
            </a:r>
            <a:r>
              <a:rPr lang="es-PA" dirty="0" err="1" smtClean="0">
                <a:sym typeface="Symbol" panose="05050102010706020507" pitchFamily="18" charset="2"/>
              </a:rPr>
              <a:t>kohm</a:t>
            </a:r>
            <a:r>
              <a:rPr lang="es-PA" dirty="0" smtClean="0">
                <a:sym typeface="Symbol" panose="05050102010706020507" pitchFamily="18" charset="2"/>
              </a:rPr>
              <a:t>]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[</a:t>
            </a:r>
            <a:r>
              <a:rPr lang="es-PA" dirty="0" err="1" smtClean="0">
                <a:sym typeface="Symbol" panose="05050102010706020507" pitchFamily="18" charset="2"/>
              </a:rPr>
              <a:t>Pf</a:t>
            </a:r>
            <a:r>
              <a:rPr lang="es-PA" dirty="0" smtClean="0">
                <a:sym typeface="Symbol" panose="05050102010706020507" pitchFamily="18" charset="2"/>
              </a:rPr>
              <a:t>].  Generalmente anda alrededor de los 10^8 Hz.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máximo ancho de banda depende de R2…</a:t>
            </a:r>
          </a:p>
          <a:p>
            <a:r>
              <a:rPr lang="es-PA" dirty="0" smtClean="0">
                <a:sym typeface="Symbol" panose="05050102010706020507" pitchFamily="18" charset="2"/>
              </a:rPr>
              <a:t>… por ende se utiliza para ajustar ft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R1 se utiliza para ajustar A0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23" y="1511971"/>
            <a:ext cx="3400425" cy="1876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52" y="1511971"/>
            <a:ext cx="1521305" cy="554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552" y="2066345"/>
            <a:ext cx="1521305" cy="67797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3225721"/>
            <a:ext cx="3438372" cy="119387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087" y="5034722"/>
            <a:ext cx="2119313" cy="17569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0" y="5034722"/>
            <a:ext cx="2209800" cy="17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Dinámica de los </a:t>
            </a:r>
            <a:r>
              <a:rPr lang="es-PA" dirty="0" err="1" smtClean="0">
                <a:sym typeface="Symbol" panose="05050102010706020507" pitchFamily="18" charset="2"/>
              </a:rPr>
              <a:t>CFAs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respuesta transitoria se da si para la ecuación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Siendo               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R2 queda siendo menor que </a:t>
            </a:r>
            <a:r>
              <a:rPr lang="es-PA" dirty="0" err="1" smtClean="0">
                <a:sym typeface="Symbol" panose="05050102010706020507" pitchFamily="18" charset="2"/>
              </a:rPr>
              <a:t>Req</a:t>
            </a:r>
            <a:r>
              <a:rPr lang="es-PA" dirty="0" smtClean="0">
                <a:sym typeface="Symbol" panose="05050102010706020507" pitchFamily="18" charset="2"/>
              </a:rPr>
              <a:t>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Y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Por consiguiente los valores del CLC401 son alrededor de R2 = 1.5k,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Tau = 1.5 x 10^3 x 0.64  x 10^-12 = 1ns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= 2.2tau = 2.2ns y un </a:t>
            </a:r>
            <a:r>
              <a:rPr lang="es-PA" dirty="0" err="1" smtClean="0">
                <a:sym typeface="Symbol" panose="05050102010706020507" pitchFamily="18" charset="2"/>
              </a:rPr>
              <a:t>tiempp</a:t>
            </a:r>
            <a:r>
              <a:rPr lang="es-PA" dirty="0" smtClean="0">
                <a:sym typeface="Symbol" panose="05050102010706020507" pitchFamily="18" charset="2"/>
              </a:rPr>
              <a:t> de ajuste de 0.1% del valor final 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= 7tau = 7ns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= 2.5ns y 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= 10ns en el </a:t>
            </a:r>
            <a:r>
              <a:rPr lang="es-PA" dirty="0" err="1" smtClean="0">
                <a:sym typeface="Symbol" panose="05050102010706020507" pitchFamily="18" charset="2"/>
              </a:rPr>
              <a:t>datasheet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1166812"/>
            <a:ext cx="2095500" cy="20827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37" y="1965576"/>
            <a:ext cx="1342059" cy="5490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2393279"/>
            <a:ext cx="1048657" cy="3238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682" y="2846382"/>
            <a:ext cx="1722568" cy="40315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556" y="3249535"/>
            <a:ext cx="2605028" cy="7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Efectos de ordenes superiores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 lo anterior R2 aparente no ser afectado por la dinámica sin embargo cambia para ordenes superior del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A0 varía un poco en los CFA debido a la resistencia de entrada </a:t>
            </a:r>
            <a:r>
              <a:rPr lang="es-PA" dirty="0" err="1" smtClean="0">
                <a:sym typeface="Symbol" panose="05050102010706020507" pitchFamily="18" charset="2"/>
              </a:rPr>
              <a:t>rn</a:t>
            </a:r>
            <a:r>
              <a:rPr lang="es-PA" dirty="0" smtClean="0">
                <a:sym typeface="Symbol" panose="05050102010706020507" pitchFamily="18" charset="2"/>
              </a:rPr>
              <a:t> degradando en proporción el lazo cerrado, por el principio de superposición tenemos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Que deriva a la fórmula                                                      y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Ejemplo: Un CFA tiene ft = 100MHz para 1/B = 1.5 V/</a:t>
            </a:r>
            <a:r>
              <a:rPr lang="es-PA" dirty="0" err="1" smtClean="0">
                <a:sym typeface="Symbol" panose="05050102010706020507" pitchFamily="18" charset="2"/>
              </a:rPr>
              <a:t>mA</a:t>
            </a:r>
            <a:r>
              <a:rPr lang="es-PA" dirty="0" smtClean="0">
                <a:sym typeface="Symbol" panose="05050102010706020507" pitchFamily="18" charset="2"/>
              </a:rPr>
              <a:t>, R2 = 1.5k, </a:t>
            </a:r>
            <a:r>
              <a:rPr lang="es-PA" dirty="0" err="1" smtClean="0">
                <a:sym typeface="Symbol" panose="05050102010706020507" pitchFamily="18" charset="2"/>
              </a:rPr>
              <a:t>rn</a:t>
            </a:r>
            <a:r>
              <a:rPr lang="es-PA" dirty="0" smtClean="0">
                <a:sym typeface="Symbol" panose="05050102010706020507" pitchFamily="18" charset="2"/>
              </a:rPr>
              <a:t> = 50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. Encuentre R1,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y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para A0 = 1V/V, 10V/V y 100 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R1 = R2/(A0 – 1)				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10^8/(1 + A0/30)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A0 = 1, 10, 100, R1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, 166.7 y 15.15;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96.8MHz, 75MHz y 231MHz, 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= 2.2/(2pi96.8MHz) = 3.6ns, 4.7ns 15.2ns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reducción (BW) se puede ver en la figura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3100387"/>
            <a:ext cx="2171704" cy="2714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3343274"/>
            <a:ext cx="3498934" cy="447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59" y="3324224"/>
            <a:ext cx="1672387" cy="4834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4599412"/>
            <a:ext cx="957263" cy="4490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08" y="5404195"/>
            <a:ext cx="2758243" cy="12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Ejemplo:  Rediseñar el ejemplo anterior para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(1) A0 = 10V/V,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100MHz en vez de 75MHz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(2) Asumiendo 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 = 0.75 V/</a:t>
            </a:r>
            <a:r>
              <a:rPr lang="es-PA" dirty="0" err="1" smtClean="0">
                <a:sym typeface="Symbol" panose="05050102010706020507" pitchFamily="18" charset="2"/>
              </a:rPr>
              <a:t>uA</a:t>
            </a:r>
            <a:r>
              <a:rPr lang="es-PA" dirty="0" smtClean="0">
                <a:sym typeface="Symbol" panose="05050102010706020507" pitchFamily="18" charset="2"/>
              </a:rPr>
              <a:t> encuentre la ganancia de error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(1) Para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100MHz, y B = 1.5V/</a:t>
            </a:r>
            <a:r>
              <a:rPr lang="es-PA" dirty="0" err="1" smtClean="0">
                <a:sym typeface="Symbol" panose="05050102010706020507" pitchFamily="18" charset="2"/>
              </a:rPr>
              <a:t>uA</a:t>
            </a:r>
            <a:r>
              <a:rPr lang="es-PA" dirty="0" smtClean="0">
                <a:sym typeface="Symbol" panose="05050102010706020507" pitchFamily="18" charset="2"/>
              </a:rPr>
              <a:t> (</a:t>
            </a:r>
            <a:r>
              <a:rPr lang="es-PA" dirty="0" err="1" smtClean="0">
                <a:sym typeface="Symbol" panose="05050102010706020507" pitchFamily="18" charset="2"/>
              </a:rPr>
              <a:t>ant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R2 = 1500 – 50X10 = 1k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R1 = R2/(A0 – 1) = 111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(2) To = z0B = (1/1500)*0.75*10^6 = 500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Error de ganancia es e = -100/To = -0.2%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19" y="3457908"/>
            <a:ext cx="2171704" cy="2714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41" y="2781377"/>
            <a:ext cx="3498934" cy="447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01" y="3356964"/>
            <a:ext cx="1672387" cy="4834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601" y="3958227"/>
            <a:ext cx="957263" cy="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Aplicando un CFA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</a:t>
            </a:r>
            <a:r>
              <a:rPr lang="es-PA" dirty="0" err="1" smtClean="0">
                <a:sym typeface="Symbol" panose="05050102010706020507" pitchFamily="18" charset="2"/>
              </a:rPr>
              <a:t>levantmos</a:t>
            </a:r>
            <a:r>
              <a:rPr lang="es-PA" dirty="0" smtClean="0">
                <a:sym typeface="Symbol" panose="05050102010706020507" pitchFamily="18" charset="2"/>
              </a:rPr>
              <a:t> R1 y aplicamos Vi en R1 y la terminal a GND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Tenemos un amplificador inversor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 = -R2 / R1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También podemos configurarlos como no inversores…</a:t>
            </a:r>
          </a:p>
          <a:p>
            <a:r>
              <a:rPr lang="es-PA" dirty="0" smtClean="0">
                <a:sym typeface="Symbol" panose="05050102010706020507" pitchFamily="18" charset="2"/>
              </a:rPr>
              <a:t>… sumadores, etc.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Aclaración:  Nunca incluir capacitores entre salida y la entrada inversora (tiene a </a:t>
            </a:r>
            <a:r>
              <a:rPr lang="es-PA" dirty="0" err="1" smtClean="0">
                <a:sym typeface="Symbol" panose="05050102010706020507" pitchFamily="18" charset="2"/>
              </a:rPr>
              <a:t>inestabilizarse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CFA sufren de baja ganancia DC del orden de 10^3 o menor.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Tienden a ser ruidosos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538868"/>
            <a:ext cx="2266950" cy="2202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2717129"/>
            <a:ext cx="1700463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Amplificadores Convertidores </a:t>
            </a:r>
            <a:r>
              <a:rPr lang="es-PA" sz="3500" dirty="0" smtClean="0"/>
              <a:t>– Amplificadores de Corriente Retroalimentados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3" y="1538868"/>
            <a:ext cx="11925836" cy="5107258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Amplificadores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r>
              <a:rPr lang="es-PA" dirty="0" smtClean="0">
                <a:sym typeface="Symbol" panose="05050102010706020507" pitchFamily="18" charset="2"/>
              </a:rPr>
              <a:t> de voltaje de Alta Velocidad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Tienen alta </a:t>
            </a:r>
            <a:r>
              <a:rPr lang="es-PA" dirty="0" err="1" smtClean="0">
                <a:sym typeface="Symbol" panose="05050102010706020507" pitchFamily="18" charset="2"/>
              </a:rPr>
              <a:t>gananca</a:t>
            </a:r>
            <a:r>
              <a:rPr lang="es-PA" dirty="0" smtClean="0">
                <a:sym typeface="Symbol" panose="05050102010706020507" pitchFamily="18" charset="2"/>
              </a:rPr>
              <a:t> GPB &gt; 50MHz SR &gt; 100V/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Se parece el CFA pero tiene una ganancia unitaria de Q13 a Q16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 es manejado ahora por dos buffer de entrada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SR es equivalente al del CFA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Decrementar</a:t>
            </a:r>
            <a:r>
              <a:rPr lang="es-PA" dirty="0" smtClean="0">
                <a:sym typeface="Symbol" panose="05050102010706020507" pitchFamily="18" charset="2"/>
              </a:rPr>
              <a:t> la banda de lazo cerrado …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… incrementa la ganancia de lazo cerrado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Tendencia: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Alta velocidad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Alta ganancia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40" y="3411054"/>
            <a:ext cx="4343400" cy="24405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75" y="4631343"/>
            <a:ext cx="3643313" cy="20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</a:t>
            </a:r>
            <a:r>
              <a:rPr lang="es-PA" sz="10000" dirty="0" smtClean="0"/>
              <a:t>5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0622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Pregunta.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3132037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pPr lvl="1"/>
            <a:r>
              <a:rPr lang="es-PA" dirty="0"/>
              <a:t>5</a:t>
            </a:r>
            <a:endParaRPr lang="es-PA" dirty="0" smtClean="0"/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</a:p>
          <a:p>
            <a:pPr lvl="1"/>
            <a:r>
              <a:rPr lang="es-PA" dirty="0" smtClean="0"/>
              <a:t>(2 entradas diferenciales + 1 salida)*(4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) + (2 de alimentación) = 14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73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Recordando, el amplificador operacional ideal tiene:</a:t>
            </a:r>
          </a:p>
          <a:p>
            <a:r>
              <a:rPr lang="es-PA" dirty="0" smtClean="0"/>
              <a:t>Impedancia de Entrada Infinita</a:t>
            </a:r>
            <a:endParaRPr lang="es-PA" dirty="0"/>
          </a:p>
          <a:p>
            <a:r>
              <a:rPr lang="es-PA" dirty="0" smtClean="0"/>
              <a:t>Impedancia de Salida 0</a:t>
            </a:r>
            <a:endParaRPr lang="es-PA" dirty="0"/>
          </a:p>
          <a:p>
            <a:r>
              <a:rPr lang="es-PA" dirty="0" smtClean="0"/>
              <a:t>Ganancia de Modo común 0 </a:t>
            </a:r>
            <a:r>
              <a:rPr lang="es-PA" dirty="0" err="1" smtClean="0"/>
              <a:t>ó</a:t>
            </a:r>
            <a:r>
              <a:rPr lang="es-PA" dirty="0" smtClean="0"/>
              <a:t> rechazo de modo común 0</a:t>
            </a:r>
            <a:endParaRPr lang="es-PA" dirty="0"/>
          </a:p>
          <a:p>
            <a:r>
              <a:rPr lang="es-PA" dirty="0" smtClean="0"/>
              <a:t>Ganancia infinita de lazo abierto A</a:t>
            </a:r>
            <a:endParaRPr lang="es-PA" i="1" dirty="0"/>
          </a:p>
          <a:p>
            <a:r>
              <a:rPr lang="es-PA" dirty="0" smtClean="0"/>
              <a:t>Ancho de banda infinito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1" y="3140208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endParaRPr lang="es-PA" dirty="0"/>
          </a:p>
          <a:p>
            <a:r>
              <a:rPr lang="es-PA" dirty="0" smtClean="0"/>
              <a:t>La entrada diferencial es</a:t>
            </a:r>
          </a:p>
          <a:p>
            <a:r>
              <a:rPr lang="es-PA" dirty="0" smtClean="0"/>
              <a:t>El modo común de la señal es el promedio</a:t>
            </a:r>
          </a:p>
          <a:p>
            <a:r>
              <a:rPr lang="es-PA" dirty="0" smtClean="0"/>
              <a:t>Podemos expresar v1 y v2 en función de su modo común</a:t>
            </a:r>
          </a:p>
          <a:p>
            <a:r>
              <a:rPr lang="es-PA" dirty="0" smtClean="0"/>
              <a:t>La representación gráfica de lo anterior es como sigue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70" y="452718"/>
            <a:ext cx="4012483" cy="2643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26" y="201064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2548591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96" y="3177241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40" y="3810265"/>
            <a:ext cx="2178855" cy="4915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3911849"/>
            <a:ext cx="3115398" cy="27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18089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r>
              <a:rPr lang="es-PA" dirty="0" smtClean="0"/>
              <a:t>Considere un </a:t>
            </a:r>
            <a:r>
              <a:rPr lang="es-PA" dirty="0" err="1" smtClean="0"/>
              <a:t>amplficador</a:t>
            </a:r>
            <a:r>
              <a:rPr lang="es-PA" dirty="0" smtClean="0"/>
              <a:t> operacional con las siguientes características</a:t>
            </a:r>
          </a:p>
          <a:p>
            <a:r>
              <a:rPr lang="es-PA" dirty="0" smtClean="0"/>
              <a:t>A = 10^3</a:t>
            </a:r>
          </a:p>
          <a:p>
            <a:r>
              <a:rPr lang="es-PA" dirty="0" smtClean="0"/>
              <a:t>Se miden las señales de las dos terminales y se desea tener el resultado de</a:t>
            </a:r>
          </a:p>
          <a:p>
            <a:r>
              <a:rPr lang="es-PA" dirty="0" smtClean="0"/>
              <a:t>la tercera terminal (salida)</a:t>
            </a:r>
          </a:p>
          <a:p>
            <a:r>
              <a:rPr lang="es-PA" dirty="0" smtClean="0"/>
              <a:t>También se desea calcular la diferencia y modo común de las señales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v2 = 0, v3 = 2V					</a:t>
            </a:r>
          </a:p>
          <a:p>
            <a:r>
              <a:rPr lang="es-PA" dirty="0" smtClean="0"/>
              <a:t>v2 = 5V, v3 = -10V</a:t>
            </a:r>
          </a:p>
          <a:p>
            <a:r>
              <a:rPr lang="es-PA" dirty="0" smtClean="0"/>
              <a:t>v1 = 1.002V, v2 = 0.998V</a:t>
            </a:r>
          </a:p>
          <a:p>
            <a:r>
              <a:rPr lang="es-PA" dirty="0"/>
              <a:t>v</a:t>
            </a:r>
            <a:r>
              <a:rPr lang="es-PA" dirty="0" smtClean="0"/>
              <a:t>1 = -3.6V, v3 = -3.6V</a:t>
            </a:r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51" y="355958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51" y="109723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87" y="1751554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451" y="239882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v1 = -2mV, vid = 2V, </a:t>
            </a:r>
            <a:r>
              <a:rPr lang="es-PA" dirty="0" err="1" smtClean="0"/>
              <a:t>vicm</a:t>
            </a:r>
            <a:r>
              <a:rPr lang="es-PA" dirty="0" smtClean="0"/>
              <a:t> = -1mV</a:t>
            </a:r>
          </a:p>
          <a:p>
            <a:r>
              <a:rPr lang="es-PA" dirty="0" smtClean="0"/>
              <a:t>v1 = +5.01V</a:t>
            </a:r>
            <a:r>
              <a:rPr lang="es-PA" dirty="0"/>
              <a:t>, </a:t>
            </a:r>
            <a:r>
              <a:rPr lang="es-PA" dirty="0" smtClean="0"/>
              <a:t>vid = −</a:t>
            </a:r>
            <a:r>
              <a:rPr lang="es-PA" dirty="0"/>
              <a:t>10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dirty="0" err="1" smtClean="0"/>
              <a:t>vIcm</a:t>
            </a:r>
            <a:r>
              <a:rPr lang="es-PA" dirty="0"/>
              <a:t> </a:t>
            </a:r>
            <a:r>
              <a:rPr lang="es-PA" dirty="0" smtClean="0"/>
              <a:t>=5.005V</a:t>
            </a:r>
          </a:p>
          <a:p>
            <a:r>
              <a:rPr lang="es-PA" i="1" dirty="0"/>
              <a:t>v</a:t>
            </a:r>
            <a:r>
              <a:rPr lang="es-PA" dirty="0" smtClean="0"/>
              <a:t>3 = −4V</a:t>
            </a:r>
            <a:r>
              <a:rPr lang="es-PA" dirty="0"/>
              <a:t>, </a:t>
            </a:r>
            <a:r>
              <a:rPr lang="es-PA" i="1" dirty="0" smtClean="0"/>
              <a:t>vid </a:t>
            </a:r>
            <a:r>
              <a:rPr lang="es-PA" dirty="0" smtClean="0"/>
              <a:t>= −</a:t>
            </a:r>
            <a:r>
              <a:rPr lang="es-PA" dirty="0"/>
              <a:t>4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</a:t>
            </a:r>
            <a:r>
              <a:rPr lang="es-PA" dirty="0" smtClean="0"/>
              <a:t>= 1V</a:t>
            </a:r>
            <a:endParaRPr lang="es-PA" dirty="0"/>
          </a:p>
          <a:p>
            <a:r>
              <a:rPr lang="es-PA" i="1" dirty="0"/>
              <a:t>v</a:t>
            </a:r>
            <a:r>
              <a:rPr lang="es-PA" dirty="0" smtClean="0"/>
              <a:t>2 =</a:t>
            </a:r>
            <a:r>
              <a:rPr lang="es-PA" dirty="0"/>
              <a:t>−</a:t>
            </a:r>
            <a:r>
              <a:rPr lang="es-PA" dirty="0" smtClean="0"/>
              <a:t>3.6036V</a:t>
            </a:r>
            <a:r>
              <a:rPr lang="es-PA" dirty="0"/>
              <a:t>, </a:t>
            </a:r>
            <a:r>
              <a:rPr lang="es-PA" i="1" dirty="0" err="1" smtClean="0"/>
              <a:t>vId</a:t>
            </a:r>
            <a:r>
              <a:rPr lang="es-PA" i="1" dirty="0"/>
              <a:t> </a:t>
            </a:r>
            <a:r>
              <a:rPr lang="es-PA" dirty="0" smtClean="0"/>
              <a:t>= −</a:t>
            </a:r>
            <a:r>
              <a:rPr lang="es-PA" dirty="0"/>
              <a:t>3.6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= </a:t>
            </a:r>
            <a:r>
              <a:rPr lang="es-PA" dirty="0" smtClean="0"/>
              <a:t>−</a:t>
            </a:r>
            <a:r>
              <a:rPr lang="es-PA" dirty="0"/>
              <a:t>3.6 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7" y="194323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7" y="270177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7" y="3470269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7" y="419519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circuito de </a:t>
            </a:r>
            <a:r>
              <a:rPr lang="es-PA" dirty="0" err="1" smtClean="0"/>
              <a:t>op-amp</a:t>
            </a:r>
            <a:r>
              <a:rPr lang="es-PA" dirty="0" smtClean="0"/>
              <a:t> puede ser representado como</a:t>
            </a:r>
          </a:p>
          <a:p>
            <a:r>
              <a:rPr lang="es-PA" dirty="0" smtClean="0"/>
              <a:t>Exprese v3 en función de v1 y v2</a:t>
            </a:r>
          </a:p>
          <a:p>
            <a:r>
              <a:rPr lang="es-PA" dirty="0" smtClean="0"/>
              <a:t>Encuentre la ganancia de lazo abierto A</a:t>
            </a:r>
          </a:p>
          <a:p>
            <a:r>
              <a:rPr lang="es-PA" dirty="0" smtClean="0"/>
              <a:t>Al final reemplace</a:t>
            </a:r>
          </a:p>
          <a:p>
            <a:pPr lvl="1"/>
            <a:r>
              <a:rPr lang="es-PA" dirty="0" err="1" smtClean="0"/>
              <a:t>Gm</a:t>
            </a:r>
            <a:r>
              <a:rPr lang="es-PA" dirty="0" smtClean="0"/>
              <a:t> = 10mA/V</a:t>
            </a:r>
          </a:p>
          <a:p>
            <a:pPr lvl="1"/>
            <a:r>
              <a:rPr lang="es-PA" dirty="0" smtClean="0"/>
              <a:t>R = 10k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smtClean="0"/>
              <a:t>= 100</a:t>
            </a:r>
          </a:p>
          <a:p>
            <a:pPr lvl="1"/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endParaRPr lang="es-PA" dirty="0" smtClean="0"/>
          </a:p>
          <a:p>
            <a:r>
              <a:rPr lang="es-PA" dirty="0" smtClean="0"/>
              <a:t>Id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/R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 = </a:t>
            </a:r>
            <a:r>
              <a:rPr lang="es-PA" dirty="0" err="1" smtClean="0"/>
              <a:t>GmR</a:t>
            </a:r>
            <a:r>
              <a:rPr lang="es-PA" dirty="0" smtClean="0"/>
              <a:t>(v2 – v1)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</a:t>
            </a:r>
            <a:r>
              <a:rPr lang="es-PA" dirty="0" err="1"/>
              <a:t>GmR</a:t>
            </a:r>
            <a:r>
              <a:rPr lang="es-PA" dirty="0"/>
              <a:t>(v2 – v1</a:t>
            </a:r>
            <a:r>
              <a:rPr lang="es-PA" dirty="0" smtClean="0"/>
              <a:t>)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La ganancia del </a:t>
            </a:r>
            <a:r>
              <a:rPr lang="es-PA" dirty="0" err="1" smtClean="0"/>
              <a:t>op-amp</a:t>
            </a:r>
            <a:r>
              <a:rPr lang="es-PA" dirty="0" smtClean="0"/>
              <a:t> ideal inversor de lazo cerrado es –R2/R1</a:t>
            </a:r>
          </a:p>
          <a:p>
            <a:r>
              <a:rPr lang="es-PA" dirty="0" smtClean="0"/>
              <a:t>Pero los efectos de la ganancia de lazo abierto se muestran a continuación</a:t>
            </a:r>
          </a:p>
          <a:p>
            <a:r>
              <a:rPr lang="es-PA" dirty="0" smtClean="0"/>
              <a:t>Del siguiente operacional se tiene la salida abierta</a:t>
            </a:r>
          </a:p>
          <a:p>
            <a:pPr lvl="1"/>
            <a:r>
              <a:rPr lang="es-PA" dirty="0" smtClean="0"/>
              <a:t>Podemos calcular el voltaje en el punto v1</a:t>
            </a:r>
          </a:p>
          <a:p>
            <a:pPr lvl="2"/>
            <a:r>
              <a:rPr lang="es-PA" dirty="0" smtClean="0"/>
              <a:t>A(v2 – v1) = </a:t>
            </a:r>
            <a:r>
              <a:rPr lang="es-PA" dirty="0" err="1" smtClean="0"/>
              <a:t>vo</a:t>
            </a:r>
            <a:endParaRPr lang="es-PA" dirty="0" smtClean="0"/>
          </a:p>
          <a:p>
            <a:pPr lvl="2"/>
            <a:r>
              <a:rPr lang="es-PA" dirty="0" smtClean="0"/>
              <a:t>v1 = -</a:t>
            </a:r>
            <a:r>
              <a:rPr lang="es-PA" dirty="0" err="1" smtClean="0"/>
              <a:t>vo</a:t>
            </a:r>
            <a:r>
              <a:rPr lang="es-PA" dirty="0" smtClean="0"/>
              <a:t>/A</a:t>
            </a:r>
          </a:p>
          <a:p>
            <a:pPr lvl="1"/>
            <a:r>
              <a:rPr lang="es-PA" dirty="0" smtClean="0"/>
              <a:t>Calculamos con leyes de </a:t>
            </a:r>
            <a:r>
              <a:rPr lang="es-PA" dirty="0" err="1" smtClean="0"/>
              <a:t>kirchoff</a:t>
            </a:r>
            <a:r>
              <a:rPr lang="es-PA" dirty="0" smtClean="0"/>
              <a:t>  los datos restantes</a:t>
            </a:r>
          </a:p>
          <a:p>
            <a:r>
              <a:rPr lang="es-PA" dirty="0" smtClean="0"/>
              <a:t>Notar si A tiende a </a:t>
            </a:r>
            <a:r>
              <a:rPr lang="es-PA" dirty="0" err="1" smtClean="0"/>
              <a:t>inf</a:t>
            </a:r>
            <a:r>
              <a:rPr lang="es-PA" dirty="0" smtClean="0"/>
              <a:t>.</a:t>
            </a:r>
          </a:p>
          <a:p>
            <a:pPr lvl="1"/>
            <a:r>
              <a:rPr lang="es-PA" dirty="0" smtClean="0"/>
              <a:t>-R2/R1</a:t>
            </a:r>
          </a:p>
          <a:p>
            <a:r>
              <a:rPr lang="es-PA" dirty="0" smtClean="0"/>
              <a:t>Concluimos a lazo cerrado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74" y="2265219"/>
            <a:ext cx="4237590" cy="270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52" y="4132876"/>
            <a:ext cx="3493167" cy="957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51" y="5110919"/>
            <a:ext cx="3004424" cy="162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4" y="5483800"/>
            <a:ext cx="3274844" cy="957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9" y="5524818"/>
            <a:ext cx="1571834" cy="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la configuración inversora con R1 = 1k y R2 = 100k.  La ganancia ideal es </a:t>
            </a:r>
            <a:r>
              <a:rPr lang="es-PA" dirty="0" err="1" smtClean="0"/>
              <a:t>Av</a:t>
            </a:r>
            <a:r>
              <a:rPr lang="es-PA" dirty="0" smtClean="0"/>
              <a:t> = -100</a:t>
            </a:r>
          </a:p>
          <a:p>
            <a:r>
              <a:rPr lang="es-PA" dirty="0" smtClean="0"/>
              <a:t>Parte 1</a:t>
            </a:r>
          </a:p>
          <a:p>
            <a:pPr lvl="1"/>
            <a:r>
              <a:rPr lang="es-PA" dirty="0" smtClean="0"/>
              <a:t>Encuentre las ganancias a lazo cerrado de A = 10^3, 10^4, 10^5</a:t>
            </a:r>
          </a:p>
          <a:p>
            <a:pPr lvl="1"/>
            <a:r>
              <a:rPr lang="es-PA" dirty="0" smtClean="0"/>
              <a:t>En cada caso determine el porcentaje de error </a:t>
            </a:r>
            <a:r>
              <a:rPr lang="es-PA" dirty="0" err="1" smtClean="0"/>
              <a:t>Gideal</a:t>
            </a:r>
            <a:r>
              <a:rPr lang="es-PA" dirty="0" smtClean="0"/>
              <a:t> vs </a:t>
            </a:r>
            <a:r>
              <a:rPr lang="es-PA" dirty="0" err="1" smtClean="0"/>
              <a:t>Greal</a:t>
            </a:r>
            <a:endParaRPr lang="es-PA" dirty="0" smtClean="0"/>
          </a:p>
          <a:p>
            <a:pPr lvl="1"/>
            <a:r>
              <a:rPr lang="es-PA" dirty="0" smtClean="0"/>
              <a:t>Determine el voltaje v1 cuando vi = 0.1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Parte 2</a:t>
            </a:r>
          </a:p>
          <a:p>
            <a:pPr lvl="1"/>
            <a:r>
              <a:rPr lang="es-PA" dirty="0" smtClean="0"/>
              <a:t>Si la ganancia a lazo abierto cambia de 100 000 a 50 000, cual  es el porcentaje de cambio en la magnitud de lazo cerrado de </a:t>
            </a:r>
            <a:r>
              <a:rPr lang="es-PA" dirty="0" err="1" smtClean="0"/>
              <a:t>Av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23" y="2774570"/>
            <a:ext cx="2831757" cy="9314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23" y="3857556"/>
            <a:ext cx="2860431" cy="581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23" y="1685554"/>
            <a:ext cx="3274844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2</a:t>
            </a:r>
          </a:p>
          <a:p>
            <a:r>
              <a:rPr lang="es-PA" dirty="0" smtClean="0"/>
              <a:t>G = -99.899 @ 100 000</a:t>
            </a:r>
          </a:p>
          <a:p>
            <a:r>
              <a:rPr lang="es-PA" dirty="0" smtClean="0"/>
              <a:t>G = -99.798 @ 50 000</a:t>
            </a:r>
          </a:p>
          <a:p>
            <a:r>
              <a:rPr lang="es-PA" dirty="0" smtClean="0"/>
              <a:t>Se redujo a 0.1V @ -0.1%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53248"/>
            <a:ext cx="6143584" cy="2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Resistencias de Entrada y Salida</a:t>
            </a:r>
          </a:p>
          <a:p>
            <a:endParaRPr lang="es-PA" dirty="0"/>
          </a:p>
          <a:p>
            <a:r>
              <a:rPr lang="es-PA" dirty="0" smtClean="0"/>
              <a:t>Para el amplificador ideal la resistencia de entrada es</a:t>
            </a:r>
          </a:p>
          <a:p>
            <a:r>
              <a:rPr lang="es-PA" dirty="0" smtClean="0"/>
              <a:t>Para que esto ocurre Rin debe ser mayor que R1</a:t>
            </a:r>
          </a:p>
          <a:p>
            <a:r>
              <a:rPr lang="es-PA" dirty="0" smtClean="0"/>
              <a:t>Pero si -R2/R1 es de alta ganancia, R1 debe ser menor</a:t>
            </a:r>
          </a:p>
          <a:p>
            <a:r>
              <a:rPr lang="es-PA" dirty="0" smtClean="0"/>
              <a:t>No podemos seleccionar R1 en </a:t>
            </a:r>
            <a:r>
              <a:rPr lang="es-PA" dirty="0" err="1" smtClean="0"/>
              <a:t>Megaohms</a:t>
            </a:r>
            <a:r>
              <a:rPr lang="es-PA" dirty="0" smtClean="0"/>
              <a:t> pues R2 sería impráctico de conseguir</a:t>
            </a:r>
          </a:p>
          <a:p>
            <a:endParaRPr lang="es-PA" dirty="0"/>
          </a:p>
          <a:p>
            <a:r>
              <a:rPr lang="es-PA" dirty="0" smtClean="0"/>
              <a:t>La solución a este problema se ve mejor en un ejemplo:</a:t>
            </a:r>
          </a:p>
          <a:p>
            <a:pPr lvl="1"/>
            <a:r>
              <a:rPr lang="es-PA" dirty="0" smtClean="0"/>
              <a:t>Diseñe un circuito de </a:t>
            </a:r>
            <a:r>
              <a:rPr lang="es-PA" dirty="0" err="1" smtClean="0"/>
              <a:t>op-amp</a:t>
            </a:r>
            <a:r>
              <a:rPr lang="es-PA" dirty="0" smtClean="0"/>
              <a:t> inversor con ganancia 100 y resistencia de entrada de 1Mohm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93" y="2020706"/>
            <a:ext cx="2077316" cy="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Podemos conseguir el voltaje y la corriente (1) y (2)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corriente en (4)</a:t>
            </a:r>
          </a:p>
          <a:p>
            <a:endParaRPr lang="es-PA" dirty="0"/>
          </a:p>
          <a:p>
            <a:r>
              <a:rPr lang="es-PA" dirty="0" smtClean="0"/>
              <a:t>El voltaje en (5) en el nodo x </a:t>
            </a:r>
          </a:p>
          <a:p>
            <a:endParaRPr lang="es-PA" dirty="0"/>
          </a:p>
          <a:p>
            <a:r>
              <a:rPr lang="es-PA" dirty="0" smtClean="0"/>
              <a:t>Tenemos entonces en (6) i3</a:t>
            </a:r>
          </a:p>
          <a:p>
            <a:endParaRPr lang="es-PA" dirty="0"/>
          </a:p>
          <a:p>
            <a:r>
              <a:rPr lang="es-PA" dirty="0" smtClean="0"/>
              <a:t>Por </a:t>
            </a:r>
            <a:r>
              <a:rPr lang="es-PA" dirty="0" err="1" smtClean="0"/>
              <a:t>kirchoff</a:t>
            </a:r>
            <a:r>
              <a:rPr lang="es-PA" dirty="0" smtClean="0"/>
              <a:t> (7)</a:t>
            </a:r>
          </a:p>
          <a:p>
            <a:endParaRPr lang="es-PA" dirty="0"/>
          </a:p>
          <a:p>
            <a:r>
              <a:rPr lang="es-PA" dirty="0" smtClean="0"/>
              <a:t>Y simplificando tenemos 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46" y="24448"/>
            <a:ext cx="4680065" cy="3158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" y="1668882"/>
            <a:ext cx="2231664" cy="784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7" y="1695567"/>
            <a:ext cx="24193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63" y="2505436"/>
            <a:ext cx="1636431" cy="8182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96" y="3424642"/>
            <a:ext cx="3105150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96" y="4264125"/>
            <a:ext cx="2410680" cy="69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232" y="5028346"/>
            <a:ext cx="2892404" cy="744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476" y="5814412"/>
            <a:ext cx="2857500" cy="952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492" y="5812376"/>
            <a:ext cx="3556627" cy="9545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457" y="4550120"/>
            <a:ext cx="4071252" cy="1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Empezamos a diseñar</a:t>
            </a:r>
          </a:p>
          <a:p>
            <a:pPr lvl="1"/>
            <a:r>
              <a:rPr lang="es-PA" dirty="0" smtClean="0"/>
              <a:t>G = -100, R1 = 1M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 arriba de 1M puede que sea difícil, nuestra limitante es 1M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Asumamos R2 = 1M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Sigamos asumiendo R4 = 1M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R3 = 10.2k, que es casi comercial a 10k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/>
          </a:p>
          <a:p>
            <a:r>
              <a:rPr lang="es-PA" dirty="0" smtClean="0"/>
              <a:t>En conclusión podemos tener alta ganancia sin tener…</a:t>
            </a:r>
          </a:p>
          <a:p>
            <a:r>
              <a:rPr lang="es-PA" dirty="0" smtClean="0"/>
              <a:t>… altos valores de resistencia de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R2 y R3 están en paralelo (</a:t>
            </a:r>
            <a:r>
              <a:rPr lang="es-PA" dirty="0" err="1" smtClean="0"/>
              <a:t>vin</a:t>
            </a:r>
            <a:r>
              <a:rPr lang="es-PA" dirty="0" smtClean="0"/>
              <a:t> = 0)</a:t>
            </a:r>
          </a:p>
          <a:p>
            <a:r>
              <a:rPr lang="es-PA" dirty="0" smtClean="0"/>
              <a:t>i3 e i4 están en un factor de k y k + 1</a:t>
            </a:r>
          </a:p>
          <a:p>
            <a:endParaRPr lang="es-PA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20" y="5582662"/>
            <a:ext cx="4071252" cy="12230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56" y="145312"/>
            <a:ext cx="3591316" cy="26934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56" y="3104645"/>
            <a:ext cx="3591316" cy="24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operacional</a:t>
            </a:r>
          </a:p>
          <a:p>
            <a:r>
              <a:rPr lang="es-PA" dirty="0" smtClean="0"/>
              <a:t>G = -10, Rin = 100k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el siguiente circuito determine los valores de </a:t>
            </a:r>
            <a:r>
              <a:rPr lang="it-IT" i="1" dirty="0"/>
              <a:t>v</a:t>
            </a:r>
            <a:r>
              <a:rPr lang="it-IT" dirty="0"/>
              <a:t>1, </a:t>
            </a:r>
            <a:r>
              <a:rPr lang="it-IT" i="1" dirty="0"/>
              <a:t>i</a:t>
            </a:r>
            <a:r>
              <a:rPr lang="it-IT" dirty="0"/>
              <a:t>1, </a:t>
            </a:r>
            <a:r>
              <a:rPr lang="it-IT" i="1" dirty="0" smtClean="0"/>
              <a:t>i</a:t>
            </a:r>
            <a:r>
              <a:rPr lang="it-IT" dirty="0" smtClean="0"/>
              <a:t>2,</a:t>
            </a:r>
            <a:r>
              <a:rPr lang="it-IT" i="1" dirty="0" smtClean="0"/>
              <a:t>vo</a:t>
            </a:r>
            <a:r>
              <a:rPr lang="it-IT" dirty="0" smtClean="0"/>
              <a:t>, </a:t>
            </a:r>
            <a:r>
              <a:rPr lang="it-IT" i="1" dirty="0"/>
              <a:t>iL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i="1" dirty="0" smtClean="0"/>
              <a:t>io</a:t>
            </a:r>
          </a:p>
          <a:p>
            <a:r>
              <a:rPr lang="it-IT" dirty="0" smtClean="0"/>
              <a:t>También determine las ganancias de voltaje, corriente (il/i1) y potencia (p0/p1)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01" y="1671456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82" y="4403581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R1 = 100M</a:t>
            </a:r>
          </a:p>
          <a:p>
            <a:r>
              <a:rPr lang="es-PA" dirty="0" smtClean="0"/>
              <a:t>R2  = 1M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it-IT" dirty="0"/>
              <a:t>0 V; 1 mA; 1 mA; −10 V; −10 mA; −11 mA; </a:t>
            </a:r>
          </a:p>
          <a:p>
            <a:r>
              <a:rPr lang="it-IT" dirty="0"/>
              <a:t>−10 V/V (20 dB), −10 A/A (20 dB); </a:t>
            </a:r>
            <a:r>
              <a:rPr lang="es-PA" dirty="0"/>
              <a:t>100 W/W (20 dB)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91" y="1642595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91" y="3540696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r>
              <a:rPr lang="es-PA" dirty="0" smtClean="0"/>
              <a:t>Se le dice así porque es una ponderación de los voltajes de entrada</a:t>
            </a:r>
          </a:p>
          <a:p>
            <a:r>
              <a:rPr lang="es-PA" dirty="0" smtClean="0"/>
              <a:t>La suma total de corrientes es la de salida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6" y="2870680"/>
            <a:ext cx="4472349" cy="2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Cuando </a:t>
            </a:r>
            <a:r>
              <a:rPr lang="es-PA" dirty="0" err="1" smtClean="0"/>
              <a:t>queremo</a:t>
            </a:r>
            <a:r>
              <a:rPr lang="es-PA" dirty="0" smtClean="0"/>
              <a:t> sumar con signos opuestos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36" y="87721"/>
            <a:ext cx="4538964" cy="2614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" y="1790309"/>
            <a:ext cx="3778224" cy="911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783920"/>
            <a:ext cx="2665018" cy="7431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38" y="4589215"/>
            <a:ext cx="5362575" cy="80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9" y="4116632"/>
            <a:ext cx="5623975" cy="2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Diseñar un sumador ponderado donde: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-(v1 + 5 v2). </a:t>
            </a:r>
          </a:p>
          <a:p>
            <a:r>
              <a:rPr lang="es-PA" dirty="0" smtClean="0"/>
              <a:t>Escoger Rf para que el máximo voltaje de salida sea 10V</a:t>
            </a:r>
          </a:p>
          <a:p>
            <a:r>
              <a:rPr lang="es-PA" dirty="0" smtClean="0"/>
              <a:t>Y la corriente no exceda 1mA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Diseñe un sumador ponderado con 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2v1 + v2 – 4v3 y las mismas restricciones superiores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86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 [Tiene más de 1 posibilidad]</a:t>
            </a:r>
          </a:p>
          <a:p>
            <a:r>
              <a:rPr lang="es-PA" i="1" dirty="0" smtClean="0"/>
              <a:t>R</a:t>
            </a:r>
            <a:r>
              <a:rPr lang="es-PA" dirty="0" smtClean="0"/>
              <a:t>1 = 10k, </a:t>
            </a:r>
            <a:r>
              <a:rPr lang="es-PA" i="1" dirty="0" smtClean="0"/>
              <a:t>R</a:t>
            </a:r>
            <a:r>
              <a:rPr lang="es-PA" dirty="0" smtClean="0"/>
              <a:t>2</a:t>
            </a:r>
            <a:r>
              <a:rPr lang="es-PA" dirty="0"/>
              <a:t> </a:t>
            </a:r>
            <a:r>
              <a:rPr lang="es-PA" dirty="0" smtClean="0"/>
              <a:t>= </a:t>
            </a:r>
            <a:r>
              <a:rPr lang="es-PA" dirty="0"/>
              <a:t>2 k, </a:t>
            </a:r>
            <a:r>
              <a:rPr lang="es-PA" dirty="0" smtClean="0"/>
              <a:t>y </a:t>
            </a:r>
            <a:r>
              <a:rPr lang="es-PA" i="1" dirty="0" smtClean="0"/>
              <a:t>Rf</a:t>
            </a:r>
            <a:r>
              <a:rPr lang="es-PA" i="1" dirty="0"/>
              <a:t> </a:t>
            </a:r>
            <a:r>
              <a:rPr lang="es-PA" dirty="0" smtClean="0"/>
              <a:t>= </a:t>
            </a:r>
            <a:r>
              <a:rPr lang="es-PA" dirty="0"/>
              <a:t>10 </a:t>
            </a:r>
            <a:r>
              <a:rPr lang="es-PA" dirty="0" smtClean="0"/>
              <a:t>k</a:t>
            </a:r>
          </a:p>
          <a:p>
            <a:endParaRPr lang="es-PA" dirty="0"/>
          </a:p>
          <a:p>
            <a:r>
              <a:rPr lang="es-PA" i="1" dirty="0" smtClean="0"/>
              <a:t>R</a:t>
            </a:r>
            <a:r>
              <a:rPr lang="es-PA" dirty="0" smtClean="0"/>
              <a:t>1= </a:t>
            </a:r>
            <a:r>
              <a:rPr lang="es-PA" dirty="0"/>
              <a:t>5 k, </a:t>
            </a:r>
            <a:r>
              <a:rPr lang="es-PA" i="1" dirty="0" smtClean="0"/>
              <a:t>R</a:t>
            </a:r>
            <a:r>
              <a:rPr lang="es-PA" dirty="0" smtClean="0"/>
              <a:t>2 = </a:t>
            </a:r>
            <a:r>
              <a:rPr lang="es-PA" dirty="0"/>
              <a:t>10 k, </a:t>
            </a:r>
            <a:r>
              <a:rPr lang="es-PA" i="1" dirty="0" smtClean="0"/>
              <a:t>Ra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Rb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</a:t>
            </a:r>
            <a:r>
              <a:rPr lang="es-PA" dirty="0" smtClean="0"/>
              <a:t>3 = </a:t>
            </a:r>
            <a:r>
              <a:rPr lang="es-PA" dirty="0"/>
              <a:t>2.5 k</a:t>
            </a:r>
            <a:r>
              <a:rPr lang="es-PA" dirty="0" smtClean="0"/>
              <a:t>, </a:t>
            </a:r>
            <a:r>
              <a:rPr lang="es-PA" i="1" dirty="0" err="1" smtClean="0"/>
              <a:t>Rc</a:t>
            </a:r>
            <a:r>
              <a:rPr lang="es-PA" i="1" dirty="0" smtClean="0"/>
              <a:t> </a:t>
            </a:r>
            <a:r>
              <a:rPr lang="es-PA" dirty="0" smtClean="0"/>
              <a:t>= </a:t>
            </a:r>
            <a:r>
              <a:rPr lang="es-PA" dirty="0"/>
              <a:t>10 k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27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Repasando un poco el amplificador inversor</a:t>
            </a:r>
          </a:p>
          <a:p>
            <a:endParaRPr lang="es-PA" dirty="0"/>
          </a:p>
          <a:p>
            <a:r>
              <a:rPr lang="es-PA" dirty="0" smtClean="0"/>
              <a:t>Ganancia de lazo abierto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Concluimos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Y su porcentaje de error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56" y="1152983"/>
            <a:ext cx="5476808" cy="2341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2" y="2599334"/>
            <a:ext cx="2543175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" y="3878820"/>
            <a:ext cx="1190625" cy="723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94" y="4602719"/>
            <a:ext cx="4729468" cy="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Lo podemos reducir en una señal de modo </a:t>
            </a:r>
            <a:r>
              <a:rPr lang="es-PA" dirty="0" err="1" smtClean="0"/>
              <a:t>comun</a:t>
            </a:r>
            <a:r>
              <a:rPr lang="es-PA" dirty="0" smtClean="0"/>
              <a:t> y otra diferencial</a:t>
            </a:r>
          </a:p>
          <a:p>
            <a:pPr lvl="1"/>
            <a:r>
              <a:rPr lang="es-PA" dirty="0" smtClean="0"/>
              <a:t>Recordar que idealmente se rechaza el modo común, en la realidad persiste.</a:t>
            </a:r>
          </a:p>
          <a:p>
            <a:r>
              <a:rPr lang="es-PA" dirty="0" smtClean="0"/>
              <a:t>La eficiencia se mide </a:t>
            </a:r>
            <a:r>
              <a:rPr lang="es-PA" dirty="0" err="1" smtClean="0"/>
              <a:t>pr</a:t>
            </a:r>
            <a:r>
              <a:rPr lang="es-PA" dirty="0" smtClean="0"/>
              <a:t> el modo de rechazo de modo común es</a:t>
            </a:r>
          </a:p>
          <a:p>
            <a:r>
              <a:rPr lang="es-PA" dirty="0" smtClean="0"/>
              <a:t>Veamos a detalle un amplificador de </a:t>
            </a:r>
            <a:r>
              <a:rPr lang="es-PA" dirty="0" err="1" smtClean="0"/>
              <a:t>dif</a:t>
            </a:r>
            <a:r>
              <a:rPr lang="es-PA" dirty="0" smtClean="0"/>
              <a:t>…</a:t>
            </a:r>
          </a:p>
          <a:p>
            <a:r>
              <a:rPr lang="es-PA" dirty="0" smtClean="0"/>
              <a:t>… más completo</a:t>
            </a:r>
          </a:p>
          <a:p>
            <a:r>
              <a:rPr lang="es-PA" dirty="0" smtClean="0"/>
              <a:t>Por el principio de superposición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que esto ocurra:</a:t>
            </a:r>
          </a:p>
          <a:p>
            <a:r>
              <a:rPr lang="es-PA" dirty="0" smtClean="0"/>
              <a:t>R1 = R3, R4 = R2</a:t>
            </a:r>
            <a:endParaRPr lang="es-PA" dirty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90" y="1710324"/>
            <a:ext cx="2459074" cy="504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35" y="2590395"/>
            <a:ext cx="2211141" cy="717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09" y="3567616"/>
            <a:ext cx="3232333" cy="26013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06" y="3072740"/>
            <a:ext cx="2638425" cy="1933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48" y="4366995"/>
            <a:ext cx="1680647" cy="8103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597" y="4366995"/>
            <a:ext cx="2685605" cy="8103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820" y="5305723"/>
            <a:ext cx="2771509" cy="8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Ahora consideremos que solo hay una señal de modo común</a:t>
            </a:r>
          </a:p>
          <a:p>
            <a:r>
              <a:rPr lang="es-PA" dirty="0" smtClean="0"/>
              <a:t>La corriente i1 se puede calcular</a:t>
            </a:r>
          </a:p>
          <a:p>
            <a:r>
              <a:rPr lang="es-PA" dirty="0" smtClean="0"/>
              <a:t>El voltaje de salida es</a:t>
            </a:r>
          </a:p>
          <a:p>
            <a:endParaRPr lang="es-PA" dirty="0"/>
          </a:p>
          <a:p>
            <a:r>
              <a:rPr lang="es-PA" dirty="0" smtClean="0"/>
              <a:t>Sustituyendo i2 = i1…</a:t>
            </a:r>
          </a:p>
          <a:p>
            <a:r>
              <a:rPr lang="es-PA" dirty="0" smtClean="0"/>
              <a:t>… el voltaje de salida sería</a:t>
            </a:r>
          </a:p>
          <a:p>
            <a:r>
              <a:rPr lang="es-PA" dirty="0" smtClean="0"/>
              <a:t>La ganancia de modo común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 diseñamos con resistencia del mismo valor</a:t>
            </a:r>
          </a:p>
          <a:p>
            <a:r>
              <a:rPr lang="es-PA" dirty="0" smtClean="0"/>
              <a:t>R3 = R1, R4 = R2</a:t>
            </a:r>
            <a:endParaRPr lang="es-PA" dirty="0"/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34" y="2160675"/>
            <a:ext cx="2557530" cy="13902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44" y="2688708"/>
            <a:ext cx="2425890" cy="862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24" y="3522747"/>
            <a:ext cx="2879381" cy="1248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" y="4723003"/>
            <a:ext cx="3860935" cy="8698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31" y="5448237"/>
            <a:ext cx="1267226" cy="817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043" y="38636"/>
            <a:ext cx="3390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Para CMRR el amplificador tiene que tener alta impedancia de entrada</a:t>
            </a:r>
          </a:p>
          <a:p>
            <a:r>
              <a:rPr lang="es-PA" dirty="0" smtClean="0"/>
              <a:t>Para conseguir </a:t>
            </a:r>
            <a:r>
              <a:rPr lang="es-PA" dirty="0" err="1" smtClean="0"/>
              <a:t>Rid</a:t>
            </a:r>
            <a:r>
              <a:rPr lang="es-PA" dirty="0" smtClean="0"/>
              <a:t>, se asume como comentamos R3 = R1, R2 = R4</a:t>
            </a:r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Realizamos una malla gracias a la corto virtual</a:t>
            </a:r>
          </a:p>
          <a:p>
            <a:endParaRPr lang="es-PA" dirty="0"/>
          </a:p>
          <a:p>
            <a:r>
              <a:rPr lang="es-PA" dirty="0" smtClean="0"/>
              <a:t>Finalmente tenemos la entrada diferencial</a:t>
            </a:r>
          </a:p>
          <a:p>
            <a:endParaRPr lang="es-PA" dirty="0" smtClean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09" y="2073424"/>
            <a:ext cx="940865" cy="760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4" y="4119885"/>
            <a:ext cx="2458235" cy="6847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73" y="5044443"/>
            <a:ext cx="1363817" cy="6629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13" y="2525544"/>
            <a:ext cx="3160287" cy="1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use esta </a:t>
            </a:r>
            <a:r>
              <a:rPr lang="es-PA" dirty="0" err="1" smtClean="0"/>
              <a:t>ecuanción</a:t>
            </a:r>
            <a:r>
              <a:rPr lang="es-PA" dirty="0" smtClean="0"/>
              <a:t> y calcule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4" y="3479815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21" y="4858321"/>
            <a:ext cx="2725088" cy="18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calcule la peor ganancia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Ad = 100V/V</a:t>
            </a:r>
          </a:p>
          <a:p>
            <a:r>
              <a:rPr lang="es-PA" dirty="0" err="1" smtClean="0"/>
              <a:t>Rid</a:t>
            </a:r>
            <a:r>
              <a:rPr lang="es-PA" dirty="0" smtClean="0"/>
              <a:t> = 4K, Ro = 0</a:t>
            </a:r>
          </a:p>
          <a:p>
            <a:r>
              <a:rPr lang="es-PA" dirty="0" err="1" smtClean="0"/>
              <a:t>Acm</a:t>
            </a:r>
            <a:r>
              <a:rPr lang="es-PA" dirty="0" smtClean="0"/>
              <a:t> = 0.04 V/V, CMRR = 67 </a:t>
            </a:r>
            <a:r>
              <a:rPr lang="es-PA" dirty="0" err="1" smtClean="0"/>
              <a:t>db</a:t>
            </a:r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</a:t>
            </a:r>
          </a:p>
          <a:p>
            <a:r>
              <a:rPr lang="es-PA" dirty="0" smtClean="0"/>
              <a:t>R1 = 1k, R2 = 10k</a:t>
            </a:r>
          </a:p>
          <a:p>
            <a:r>
              <a:rPr lang="es-PA" dirty="0" smtClean="0"/>
              <a:t>R1 = R3, R2 = R4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16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resolver el problema de impedancias del amplificador diferencial</a:t>
            </a:r>
          </a:p>
          <a:p>
            <a:r>
              <a:rPr lang="es-PA" dirty="0" smtClean="0"/>
              <a:t>podríamos utilizar buffers de voltaje en la entrada</a:t>
            </a:r>
          </a:p>
          <a:p>
            <a:endParaRPr lang="es-PA" dirty="0"/>
          </a:p>
          <a:p>
            <a:r>
              <a:rPr lang="es-PA" dirty="0" smtClean="0"/>
              <a:t>Con el amplificador de instrumentación podemos proporcionar tanto alta resistencia de entrada como </a:t>
            </a:r>
            <a:r>
              <a:rPr lang="es-PA" dirty="0" err="1" smtClean="0"/>
              <a:t>buffering</a:t>
            </a:r>
            <a:r>
              <a:rPr lang="es-PA" dirty="0" smtClean="0"/>
              <a:t> de la señal</a:t>
            </a:r>
          </a:p>
          <a:p>
            <a:r>
              <a:rPr lang="es-PA" dirty="0" smtClean="0"/>
              <a:t>La primera etapa ofrece no inversión y la segunda una amplificación adicional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79" y="3754525"/>
            <a:ext cx="4305300" cy="2990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37" y="798489"/>
            <a:ext cx="2600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 pesar que el circuito tiene amplia impedancia de entrada y alta ganancia tiene sus contras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" y="1708260"/>
            <a:ext cx="3926849" cy="1849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8" y="1711318"/>
            <a:ext cx="6067425" cy="30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03" y="383972"/>
            <a:ext cx="2005411" cy="9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modo común es amplificado en las primeras etapas, lo cual se nota en A1 y A3.  Aún cuando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se satura, este se verá afectada su CMRR</a:t>
            </a:r>
          </a:p>
          <a:p>
            <a:r>
              <a:rPr lang="es-PA" dirty="0" smtClean="0"/>
              <a:t>Los amplificadores de entrada tienen que estar perfectamente </a:t>
            </a:r>
            <a:r>
              <a:rPr lang="es-PA" dirty="0" err="1" smtClean="0"/>
              <a:t>matchados</a:t>
            </a:r>
            <a:r>
              <a:rPr lang="es-PA" dirty="0" smtClean="0"/>
              <a:t>, sino aparecerá una señal en sus salidas y será amplificada por el </a:t>
            </a:r>
            <a:r>
              <a:rPr lang="es-PA" dirty="0" err="1" smtClean="0"/>
              <a:t>cto</a:t>
            </a:r>
            <a:r>
              <a:rPr lang="es-PA" dirty="0" smtClean="0"/>
              <a:t>. de amplificador de salida.</a:t>
            </a:r>
          </a:p>
          <a:p>
            <a:r>
              <a:rPr lang="es-PA" dirty="0" smtClean="0"/>
              <a:t>Ad debe ser variada simultáneamente, los dos resistores llamados R1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89" y="1053673"/>
            <a:ext cx="2005411" cy="9017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2" y="1675050"/>
            <a:ext cx="3293021" cy="22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problema se resuelve quitando el lado común de R1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Si alguna de las resistencias R2 fuese diferente tendríamos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13" y="191281"/>
            <a:ext cx="3293021" cy="22876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2" y="1670589"/>
            <a:ext cx="5486399" cy="27561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" y="1888185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4" y="2759772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4" y="4463074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08" y="5151550"/>
            <a:ext cx="2851769" cy="10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smtClean="0"/>
              <a:t>Rango Ad = 2 @ 1000 con un </a:t>
            </a:r>
            <a:r>
              <a:rPr lang="es-PA" dirty="0" err="1" smtClean="0"/>
              <a:t>Pot</a:t>
            </a:r>
            <a:r>
              <a:rPr lang="es-PA" dirty="0" smtClean="0"/>
              <a:t>. De 100k</a:t>
            </a:r>
          </a:p>
          <a:p>
            <a:r>
              <a:rPr lang="es-PA" dirty="0" smtClean="0"/>
              <a:t>Consejo:</a:t>
            </a:r>
          </a:p>
          <a:p>
            <a:pPr lvl="1"/>
            <a:r>
              <a:rPr lang="es-PA" dirty="0" smtClean="0"/>
              <a:t>Diseñe la primera etapa con la ganancia máxima</a:t>
            </a:r>
          </a:p>
          <a:p>
            <a:pPr lvl="1"/>
            <a:r>
              <a:rPr lang="es-PA" dirty="0" smtClean="0"/>
              <a:t>La segunda etapa con solo ganancia 1</a:t>
            </a:r>
          </a:p>
          <a:p>
            <a:pPr lvl="1"/>
            <a:r>
              <a:rPr lang="es-PA" dirty="0" smtClean="0"/>
              <a:t>Tome R1 como = R1a + </a:t>
            </a:r>
            <a:r>
              <a:rPr lang="es-PA" dirty="0" err="1" smtClean="0"/>
              <a:t>Rpot</a:t>
            </a:r>
            <a:r>
              <a:rPr lang="es-PA" dirty="0"/>
              <a:t>.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err="1" smtClean="0"/>
              <a:t>Resp</a:t>
            </a:r>
            <a:r>
              <a:rPr lang="es-PA" dirty="0" smtClean="0"/>
              <a:t>:</a:t>
            </a:r>
          </a:p>
          <a:p>
            <a:r>
              <a:rPr lang="es-PA" dirty="0" smtClean="0"/>
              <a:t>R1 = 200.4</a:t>
            </a:r>
          </a:p>
          <a:p>
            <a:r>
              <a:rPr lang="es-PA" dirty="0" smtClean="0"/>
              <a:t>R2 = 100.2k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 y Diferenciación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Los circuitos anteriores eran puramente resistivos y por consiguiente independientes de la frecuencia</a:t>
            </a:r>
          </a:p>
          <a:p>
            <a:r>
              <a:rPr lang="es-PA" dirty="0" smtClean="0"/>
              <a:t>La configuración del amplificador inversor con impedancias se dictamina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Recuerde que la transformada de Laplace elimina el dominio del tiempo</a:t>
            </a:r>
          </a:p>
          <a:p>
            <a:r>
              <a:rPr lang="es-PA" dirty="0" smtClean="0"/>
              <a:t>Recuerde también que </a:t>
            </a:r>
            <a:r>
              <a:rPr lang="es-PA" dirty="0" smtClean="0">
                <a:sym typeface="Symbol" panose="05050102010706020507" pitchFamily="18" charset="2"/>
              </a:rPr>
              <a:t>V = I*t/C, o sea que el voltaje varia linealmente con el tiempo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7" y="3074696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2" y="2479384"/>
            <a:ext cx="3895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Derive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ciercuito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ganacia</a:t>
            </a:r>
            <a:r>
              <a:rPr lang="en-US" dirty="0" smtClean="0"/>
              <a:t> DC de 40dB, a 3-db de </a:t>
            </a:r>
            <a:r>
              <a:rPr lang="en-US" dirty="0" err="1" smtClean="0"/>
              <a:t>frecuencia</a:t>
            </a:r>
            <a:r>
              <a:rPr lang="en-US" dirty="0" smtClean="0"/>
              <a:t> de 1kHz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Rin</a:t>
            </a:r>
            <a:r>
              <a:rPr lang="en-US" dirty="0" smtClean="0"/>
              <a:t>  de 1k</a:t>
            </a:r>
            <a:r>
              <a:rPr lang="en-US" dirty="0"/>
              <a:t>. 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97" y="3181529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72" y="1617763"/>
            <a:ext cx="2627290" cy="12847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33" y="2756593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= 35%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Analizando un poco más el amplificador inversor en el tiempo</a:t>
            </a:r>
          </a:p>
          <a:p>
            <a:r>
              <a:rPr lang="es-PA" dirty="0" smtClean="0"/>
              <a:t>El voltaje del capacitor es a un valor inicial y su integral en el tiempo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                        -&gt;</a:t>
            </a:r>
          </a:p>
          <a:p>
            <a:r>
              <a:rPr lang="es-PA" dirty="0" smtClean="0"/>
              <a:t>Al final esto esta dado por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Que sale de reemplazar i1 por vi/R</a:t>
            </a:r>
          </a:p>
          <a:p>
            <a:r>
              <a:rPr lang="es-PA" dirty="0" smtClean="0"/>
              <a:t>Se puede tener que                          y s = </a:t>
            </a:r>
            <a:r>
              <a:rPr lang="es-PA" dirty="0" err="1" smtClean="0"/>
              <a:t>wj</a:t>
            </a:r>
            <a:r>
              <a:rPr lang="es-PA" dirty="0" smtClean="0"/>
              <a:t>				</a:t>
            </a:r>
            <a:r>
              <a:rPr lang="es-PA" dirty="0"/>
              <a:t> </a:t>
            </a:r>
            <a:r>
              <a:rPr lang="es-PA" dirty="0" smtClean="0"/>
              <a:t>con magnitud                    y   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32" y="2160555"/>
            <a:ext cx="1727280" cy="16289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7" y="2180822"/>
            <a:ext cx="2730056" cy="7941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82" y="2975020"/>
            <a:ext cx="1476963" cy="413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7" y="3961540"/>
            <a:ext cx="2324100" cy="5810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414" y="5199643"/>
            <a:ext cx="1618431" cy="75967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76" y="5199643"/>
            <a:ext cx="1758098" cy="7596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969" y="5199643"/>
            <a:ext cx="1247223" cy="7596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99" y="5239205"/>
            <a:ext cx="988301" cy="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32" y="3993408"/>
            <a:ext cx="1404436" cy="8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r>
              <a:rPr lang="es-PA" dirty="0" smtClean="0"/>
              <a:t>Para mejorar su salida se agrega un resistor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56" y="3857556"/>
            <a:ext cx="1404436" cy="823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87" y="5615329"/>
            <a:ext cx="1676400" cy="676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375" y="5161439"/>
            <a:ext cx="1821979" cy="15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r>
              <a:rPr lang="es-PA" dirty="0" smtClean="0"/>
              <a:t> con señal</a:t>
            </a:r>
          </a:p>
          <a:p>
            <a:pPr lvl="1"/>
            <a:r>
              <a:rPr lang="es-PA" dirty="0" smtClean="0"/>
              <a:t>1V @ 1ms de ancho de pulso</a:t>
            </a:r>
          </a:p>
          <a:p>
            <a:pPr lvl="1"/>
            <a:r>
              <a:rPr lang="es-PA" dirty="0" smtClean="0"/>
              <a:t>R = 10k, C = 10nF</a:t>
            </a:r>
          </a:p>
          <a:p>
            <a:pPr lvl="1"/>
            <a:r>
              <a:rPr lang="es-PA" dirty="0" smtClean="0"/>
              <a:t>1Mohm de </a:t>
            </a:r>
            <a:r>
              <a:rPr lang="es-PA" dirty="0" err="1" smtClean="0"/>
              <a:t>Shunt</a:t>
            </a:r>
            <a:r>
              <a:rPr lang="es-PA" dirty="0" smtClean="0"/>
              <a:t> resistor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satura a </a:t>
            </a:r>
            <a:r>
              <a:rPr lang="es-PA" dirty="0" smtClean="0">
                <a:sym typeface="Symbol" panose="05050102010706020507" pitchFamily="18" charset="2"/>
              </a:rPr>
              <a:t></a:t>
            </a:r>
            <a:r>
              <a:rPr lang="es-PA" dirty="0" smtClean="0"/>
              <a:t>13V</a:t>
            </a:r>
          </a:p>
          <a:p>
            <a:pPr lvl="1"/>
            <a:r>
              <a:rPr lang="es-PA" dirty="0" smtClean="0"/>
              <a:t>¿Cómo será su respuesta?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48" y="898233"/>
            <a:ext cx="1676400" cy="6762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6" y="444343"/>
            <a:ext cx="1821979" cy="15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36" y="2499193"/>
            <a:ext cx="3964612" cy="14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Podemos calcular también su carga/descarga</a:t>
            </a:r>
          </a:p>
          <a:p>
            <a:r>
              <a:rPr lang="es-PA" dirty="0" smtClean="0"/>
              <a:t>Tau = Rf*C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62" y="1785933"/>
            <a:ext cx="2400300" cy="41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0" y="1785933"/>
            <a:ext cx="2952750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56" y="1133406"/>
            <a:ext cx="5010150" cy="27241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6" y="3713083"/>
            <a:ext cx="3354658" cy="5794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65" y="4391248"/>
            <a:ext cx="3354659" cy="4678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184" y="3956280"/>
            <a:ext cx="4611343" cy="2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Diferenciación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Si se intercambia el capacitor de posición se tiene un integrador</a:t>
            </a:r>
            <a:endParaRPr lang="es-PA" dirty="0"/>
          </a:p>
          <a:p>
            <a:r>
              <a:rPr lang="es-PA" dirty="0" smtClean="0"/>
              <a:t>El voltaje de salida es:</a:t>
            </a:r>
          </a:p>
          <a:p>
            <a:endParaRPr lang="es-PA" dirty="0" smtClean="0"/>
          </a:p>
          <a:p>
            <a:r>
              <a:rPr lang="es-PA" dirty="0" smtClean="0"/>
              <a:t>Su función de transferencia </a:t>
            </a:r>
          </a:p>
          <a:p>
            <a:endParaRPr lang="es-PA" dirty="0"/>
          </a:p>
          <a:p>
            <a:r>
              <a:rPr lang="es-PA" dirty="0" smtClean="0"/>
              <a:t>Que cuando s = </a:t>
            </a:r>
            <a:r>
              <a:rPr lang="es-PA" dirty="0" err="1" smtClean="0"/>
              <a:t>wj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magnitud es: </a:t>
            </a:r>
          </a:p>
          <a:p>
            <a:endParaRPr lang="es-PA" dirty="0"/>
          </a:p>
          <a:p>
            <a:r>
              <a:rPr lang="es-PA" dirty="0" smtClean="0"/>
              <a:t>La fase es: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912" y="1725099"/>
            <a:ext cx="4705350" cy="1733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2" y="3625401"/>
            <a:ext cx="3817538" cy="2754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44" y="1725099"/>
            <a:ext cx="1993783" cy="721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52" y="2663379"/>
            <a:ext cx="1323975" cy="647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25" y="3625401"/>
            <a:ext cx="1664253" cy="6890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900" y="4628745"/>
            <a:ext cx="1564888" cy="7457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540" y="5688834"/>
            <a:ext cx="1163427" cy="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Aún cuando el circuito de </a:t>
            </a:r>
            <a:r>
              <a:rPr lang="es-PA" dirty="0" err="1" smtClean="0"/>
              <a:t>Op-Amp</a:t>
            </a:r>
            <a:r>
              <a:rPr lang="es-PA" dirty="0" smtClean="0"/>
              <a:t> ideal es suficiente para diseño debemos tener en cuenta las características reales de los elementos</a:t>
            </a:r>
          </a:p>
          <a:p>
            <a:r>
              <a:rPr lang="es-PA" dirty="0" smtClean="0"/>
              <a:t>Como están expuestos a alta ganancia de DC tienen los problemas comunes de DC como el voltaje de offset en DC</a:t>
            </a:r>
          </a:p>
          <a:p>
            <a:pPr lvl="1"/>
            <a:r>
              <a:rPr lang="es-PA" dirty="0" err="1" smtClean="0"/>
              <a:t>p.e</a:t>
            </a:r>
            <a:r>
              <a:rPr lang="es-PA" dirty="0" smtClean="0"/>
              <a:t>.  al conectar ambas entradas a GND la salida no es 0</a:t>
            </a:r>
          </a:p>
          <a:p>
            <a:r>
              <a:rPr lang="es-PA" dirty="0" smtClean="0"/>
              <a:t>Si tiene alta ganancia entonces estará a nivel de saturación (+VCC o –VCC)</a:t>
            </a:r>
          </a:p>
          <a:p>
            <a:r>
              <a:rPr lang="es-PA" dirty="0" smtClean="0"/>
              <a:t>Se debe aplicar un voltaje de entrada de offset (Vos) de igual magnitud y polaridad opuesta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datasheet</a:t>
            </a:r>
            <a:r>
              <a:rPr lang="es-PA" dirty="0" smtClean="0"/>
              <a:t> del </a:t>
            </a:r>
            <a:r>
              <a:rPr lang="es-PA" dirty="0" err="1" smtClean="0"/>
              <a:t>op-amp</a:t>
            </a:r>
            <a:r>
              <a:rPr lang="es-PA" dirty="0" smtClean="0"/>
              <a:t> especifica el Vos en </a:t>
            </a:r>
            <a:r>
              <a:rPr lang="es-PA" dirty="0" smtClean="0">
                <a:sym typeface="Symbol" panose="05050102010706020507" pitchFamily="18" charset="2"/>
              </a:rPr>
              <a:t>V/°C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3" y="4181228"/>
            <a:ext cx="2978105" cy="24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Utilizando el modelo del </a:t>
            </a:r>
            <a:r>
              <a:rPr lang="es-PA" dirty="0" err="1" smtClean="0"/>
              <a:t>op-amp</a:t>
            </a:r>
            <a:r>
              <a:rPr lang="es-PA" dirty="0" smtClean="0"/>
              <a:t> que se muestra si este tiene las siguientes característica</a:t>
            </a:r>
          </a:p>
          <a:p>
            <a:pPr lvl="1"/>
            <a:r>
              <a:rPr lang="es-PA" dirty="0" err="1" smtClean="0"/>
              <a:t>Vo</a:t>
            </a:r>
            <a:r>
              <a:rPr lang="es-PA" dirty="0" smtClean="0"/>
              <a:t> = v3</a:t>
            </a:r>
          </a:p>
          <a:p>
            <a:pPr lvl="1"/>
            <a:r>
              <a:rPr lang="es-PA" dirty="0" err="1" smtClean="0"/>
              <a:t>Av</a:t>
            </a:r>
            <a:r>
              <a:rPr lang="es-PA" dirty="0" smtClean="0"/>
              <a:t> = 10^4 V/V</a:t>
            </a:r>
          </a:p>
          <a:p>
            <a:pPr lvl="1"/>
            <a:r>
              <a:rPr lang="es-PA" dirty="0" smtClean="0"/>
              <a:t>V+ = 10V V- = -10V</a:t>
            </a:r>
          </a:p>
          <a:p>
            <a:pPr lvl="1"/>
            <a:r>
              <a:rPr lang="es-PA" dirty="0" smtClean="0"/>
              <a:t>Vos = 5mV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4" y="1940304"/>
            <a:ext cx="2978105" cy="24481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2" y="3350988"/>
            <a:ext cx="4581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desacoplado en DC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acoplado </a:t>
            </a:r>
            <a:r>
              <a:rPr lang="es-PA" dirty="0" err="1" smtClean="0"/>
              <a:t>capacit</a:t>
            </a:r>
            <a:r>
              <a:rPr lang="es-PA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07" y="1720537"/>
            <a:ext cx="2198514" cy="1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12783</TotalTime>
  <Words>12291</Words>
  <Application>Microsoft Office PowerPoint</Application>
  <PresentationFormat>Panorámica</PresentationFormat>
  <Paragraphs>1684</Paragraphs>
  <Slides>181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181</vt:i4>
      </vt:variant>
    </vt:vector>
  </HeadingPairs>
  <TitlesOfParts>
    <vt:vector size="186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Integración y Diferenciación 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Diferenciación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Presentación de PowerPoint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Operación de Op-Amps a larga señal</vt:lpstr>
      <vt:lpstr>Operación de Op-Amps a larga señal</vt:lpstr>
      <vt:lpstr>Operación de Op-Amps a larga señal</vt:lpstr>
      <vt:lpstr>Slew Rate</vt:lpstr>
      <vt:lpstr>Slew Rate</vt:lpstr>
      <vt:lpstr>Slew Rate</vt:lpstr>
      <vt:lpstr>Ancho de Banda de Potencia Máxima</vt:lpstr>
      <vt:lpstr>Ancho de Banda de Potencia Máxima</vt:lpstr>
      <vt:lpstr>Ancho de Banda de Potencia Máxima</vt:lpstr>
      <vt:lpstr>Presentación de PowerPoint</vt:lpstr>
      <vt:lpstr>Respuesta en Frecuencia – Lazo Abierto</vt:lpstr>
      <vt:lpstr>Respuesta en Frecuencia – Lazo Abierto</vt:lpstr>
      <vt:lpstr>Respuesta en Frecuencia – Lazo Abierto</vt:lpstr>
      <vt:lpstr>Respuesta en Frecuencia – Lazo Abierto</vt:lpstr>
      <vt:lpstr>Respuesta en Frecuencia – Representación Gráfica Ganancia T</vt:lpstr>
      <vt:lpstr>Respuesta en Frecuencia – Modelo de Polo Dominante</vt:lpstr>
      <vt:lpstr>Respuesta en Frecuencia – Respuesta a Lazo Cerrado</vt:lpstr>
      <vt:lpstr>Respuesta en Frecuencia – Respuesta a Lazo Cerrado – Amplificador no inversor</vt:lpstr>
      <vt:lpstr>Respuesta en Frecuencia – Respuesta a Lazo Cerrado – Amplificador no inversor</vt:lpstr>
      <vt:lpstr>Respuesta en Frecuencia – Consecuencias de la ganancia de ancho de banda</vt:lpstr>
      <vt:lpstr>Respuesta en Frecuencia – Consecuencias de la ganancia de ancho de banda</vt:lpstr>
      <vt:lpstr>Respuesta en Frecuencia – Amplificador Inversor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Presentación de PowerPoint</vt:lpstr>
      <vt:lpstr>Amplificadores Convertidores – De Corriente a Voltaje</vt:lpstr>
      <vt:lpstr>Amplificadores Convertidores – De Corriente a Voltaje</vt:lpstr>
      <vt:lpstr>Amplificadores Convertidores – De Corriente a Voltaje</vt:lpstr>
      <vt:lpstr>Amplificadores Convertidores – De Corriente a Voltaje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De Voltaje a Corriente</vt:lpstr>
      <vt:lpstr>Amplificadores Convertidores – Amplificadores de Corriente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Amplificadores Convertidores – Amplificadores de Corriente Retroalimentados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690</cp:revision>
  <cp:lastPrinted>2019-02-19T17:02:12Z</cp:lastPrinted>
  <dcterms:created xsi:type="dcterms:W3CDTF">2018-02-28T08:20:25Z</dcterms:created>
  <dcterms:modified xsi:type="dcterms:W3CDTF">2020-03-09T18:28:00Z</dcterms:modified>
</cp:coreProperties>
</file>