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743"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70" r:id="rId115"/>
    <p:sldId id="369" r:id="rId116"/>
    <p:sldId id="371" r:id="rId117"/>
    <p:sldId id="372" r:id="rId118"/>
    <p:sldId id="373" r:id="rId119"/>
    <p:sldId id="374" r:id="rId120"/>
    <p:sldId id="375" r:id="rId121"/>
    <p:sldId id="376" r:id="rId122"/>
    <p:sldId id="378" r:id="rId123"/>
    <p:sldId id="379" r:id="rId124"/>
    <p:sldId id="389" r:id="rId125"/>
    <p:sldId id="380" r:id="rId126"/>
    <p:sldId id="390" r:id="rId127"/>
    <p:sldId id="391" r:id="rId128"/>
    <p:sldId id="381" r:id="rId129"/>
    <p:sldId id="392" r:id="rId130"/>
    <p:sldId id="393" r:id="rId131"/>
    <p:sldId id="394" r:id="rId132"/>
    <p:sldId id="383" r:id="rId133"/>
    <p:sldId id="397" r:id="rId134"/>
    <p:sldId id="382" r:id="rId135"/>
    <p:sldId id="395" r:id="rId136"/>
    <p:sldId id="396" r:id="rId137"/>
    <p:sldId id="398" r:id="rId138"/>
    <p:sldId id="385" r:id="rId139"/>
    <p:sldId id="387" r:id="rId140"/>
    <p:sldId id="386" r:id="rId141"/>
    <p:sldId id="388" r:id="rId142"/>
    <p:sldId id="399" r:id="rId143"/>
    <p:sldId id="406" r:id="rId144"/>
    <p:sldId id="400" r:id="rId145"/>
    <p:sldId id="407" r:id="rId146"/>
    <p:sldId id="408" r:id="rId147"/>
    <p:sldId id="409" r:id="rId148"/>
    <p:sldId id="410" r:id="rId149"/>
    <p:sldId id="401" r:id="rId150"/>
    <p:sldId id="411" r:id="rId151"/>
    <p:sldId id="402" r:id="rId152"/>
    <p:sldId id="403" r:id="rId153"/>
    <p:sldId id="412" r:id="rId154"/>
    <p:sldId id="404" r:id="rId155"/>
    <p:sldId id="414" r:id="rId156"/>
    <p:sldId id="413" r:id="rId157"/>
    <p:sldId id="415" r:id="rId158"/>
    <p:sldId id="416" r:id="rId159"/>
    <p:sldId id="417" r:id="rId160"/>
    <p:sldId id="418" r:id="rId161"/>
    <p:sldId id="405" r:id="rId162"/>
    <p:sldId id="419" r:id="rId163"/>
    <p:sldId id="420" r:id="rId164"/>
    <p:sldId id="428" r:id="rId165"/>
    <p:sldId id="421" r:id="rId166"/>
    <p:sldId id="429" r:id="rId167"/>
    <p:sldId id="424" r:id="rId168"/>
    <p:sldId id="422" r:id="rId169"/>
    <p:sldId id="423" r:id="rId170"/>
    <p:sldId id="426" r:id="rId171"/>
    <p:sldId id="432" r:id="rId172"/>
    <p:sldId id="433" r:id="rId173"/>
    <p:sldId id="434" r:id="rId174"/>
    <p:sldId id="435" r:id="rId175"/>
    <p:sldId id="436" r:id="rId176"/>
    <p:sldId id="437" r:id="rId177"/>
    <p:sldId id="438" r:id="rId178"/>
    <p:sldId id="427" r:id="rId179"/>
    <p:sldId id="430" r:id="rId180"/>
    <p:sldId id="431" r:id="rId181"/>
    <p:sldId id="377" r:id="rId182"/>
    <p:sldId id="440" r:id="rId183"/>
    <p:sldId id="441" r:id="rId184"/>
    <p:sldId id="442" r:id="rId185"/>
    <p:sldId id="443" r:id="rId186"/>
    <p:sldId id="444" r:id="rId187"/>
    <p:sldId id="445" r:id="rId188"/>
    <p:sldId id="446" r:id="rId189"/>
    <p:sldId id="447" r:id="rId190"/>
    <p:sldId id="448" r:id="rId191"/>
    <p:sldId id="449" r:id="rId192"/>
    <p:sldId id="450" r:id="rId193"/>
    <p:sldId id="451" r:id="rId194"/>
    <p:sldId id="452" r:id="rId195"/>
    <p:sldId id="453" r:id="rId196"/>
    <p:sldId id="454" r:id="rId197"/>
    <p:sldId id="455" r:id="rId198"/>
    <p:sldId id="456" r:id="rId199"/>
    <p:sldId id="457" r:id="rId200"/>
    <p:sldId id="458" r:id="rId201"/>
    <p:sldId id="459" r:id="rId202"/>
    <p:sldId id="460" r:id="rId203"/>
    <p:sldId id="461" r:id="rId204"/>
    <p:sldId id="462" r:id="rId205"/>
    <p:sldId id="463" r:id="rId206"/>
    <p:sldId id="464" r:id="rId207"/>
    <p:sldId id="465" r:id="rId208"/>
    <p:sldId id="466" r:id="rId209"/>
    <p:sldId id="467" r:id="rId210"/>
    <p:sldId id="468" r:id="rId211"/>
    <p:sldId id="469" r:id="rId212"/>
    <p:sldId id="470" r:id="rId213"/>
    <p:sldId id="471" r:id="rId214"/>
    <p:sldId id="472" r:id="rId215"/>
    <p:sldId id="473" r:id="rId216"/>
    <p:sldId id="474" r:id="rId217"/>
    <p:sldId id="475" r:id="rId218"/>
    <p:sldId id="476" r:id="rId219"/>
    <p:sldId id="477" r:id="rId220"/>
    <p:sldId id="478" r:id="rId221"/>
    <p:sldId id="479" r:id="rId222"/>
    <p:sldId id="480" r:id="rId223"/>
    <p:sldId id="481" r:id="rId224"/>
    <p:sldId id="482" r:id="rId225"/>
    <p:sldId id="439" r:id="rId2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g. Portillo" initials="IP" lastIdx="1" clrIdx="0">
    <p:extLst>
      <p:ext uri="{19B8F6BF-5375-455C-9EA6-DF929625EA0E}">
        <p15:presenceInfo xmlns:p15="http://schemas.microsoft.com/office/powerpoint/2012/main" userId="Ing. Portill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5" autoAdjust="0"/>
    <p:restoredTop sz="94660"/>
  </p:normalViewPr>
  <p:slideViewPr>
    <p:cSldViewPr snapToGrid="0">
      <p:cViewPr>
        <p:scale>
          <a:sx n="75" d="100"/>
          <a:sy n="75" d="100"/>
        </p:scale>
        <p:origin x="4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commentAuthors" Target="commentAuthor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viewProps" Target="view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462EF3-3C4F-43EE-ACEE-D4B806740EA3}" type="datetimeFigureOut">
              <a:rPr lang="en-US" smtClean="0"/>
              <a:pPr/>
              <a:t>10/30/2018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81212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smtClean="0"/>
              <a:t>10/30/2018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14329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smtClean="0"/>
              <a:t>10/30/2018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9996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smtClean="0"/>
              <a:t>10/30/2018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049113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smtClean="0"/>
              <a:t>10/30/2018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70869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DDA17D-0BEA-4E76-A7FC-F7C188BC48D1}" type="datetimeFigureOut">
              <a:rPr lang="en-US" smtClean="0"/>
              <a:t>10/30/2018</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39614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09AC7D-18CA-4236-82B9-D75EB1D66EAE}" type="datetimeFigureOut">
              <a:rPr lang="en-US" smtClean="0"/>
              <a:t>10/30/2018</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13535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10/30/2018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02916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10/30/2018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1313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smtClean="0"/>
              <a:t>10/30/2018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0688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smtClean="0"/>
              <a:t>10/30/2018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9870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10/30/2018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0254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10/30/2018</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2733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8BE790C-34EB-4565-8437-CACF4CDB7822}" type="datetimeFigureOut">
              <a:rPr lang="en-US" smtClean="0"/>
              <a:t>10/30/2018</a:t>
            </a:fld>
            <a:endParaRPr lang="en-US" dirty="0"/>
          </a:p>
        </p:txBody>
      </p:sp>
      <p:sp>
        <p:nvSpPr>
          <p:cNvPr id="5" name="Footer Placeholder 3"/>
          <p:cNvSpPr>
            <a:spLocks noGrp="1"/>
          </p:cNvSpPr>
          <p:nvPr>
            <p:ph type="ftr" sz="quarter" idx="11"/>
          </p:nvPr>
        </p:nvSpPr>
        <p:spPr/>
        <p:txBody>
          <a:bodyPr/>
          <a:lstStyle/>
          <a:p>
            <a:r>
              <a:rPr lang="en-US" smtClean="0"/>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6874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84A4C11-22B8-4A4E-8126-B3AF6B948A8E}" type="datetimeFigureOut">
              <a:rPr lang="en-US" smtClean="0"/>
              <a:t>10/30/2018</a:t>
            </a:fld>
            <a:endParaRPr lang="en-US" dirty="0"/>
          </a:p>
        </p:txBody>
      </p:sp>
      <p:sp>
        <p:nvSpPr>
          <p:cNvPr id="5" name="Footer Placeholder 2"/>
          <p:cNvSpPr>
            <a:spLocks noGrp="1"/>
          </p:cNvSpPr>
          <p:nvPr>
            <p:ph type="ftr" sz="quarter" idx="11"/>
          </p:nvPr>
        </p:nvSpPr>
        <p:spPr/>
        <p:txBody>
          <a:bodyPr/>
          <a:lstStyle/>
          <a:p>
            <a:r>
              <a:rPr lang="en-US" smtClean="0"/>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67332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6ED06B6-C816-4861-964D-15A98395707D}" type="datetimeFigureOut">
              <a:rPr lang="en-US" smtClean="0"/>
              <a:t>10/30/2018</a:t>
            </a:fld>
            <a:endParaRPr lang="en-US" dirty="0"/>
          </a:p>
        </p:txBody>
      </p:sp>
      <p:sp>
        <p:nvSpPr>
          <p:cNvPr id="5" name="Footer Placeholder 5"/>
          <p:cNvSpPr>
            <a:spLocks noGrp="1"/>
          </p:cNvSpPr>
          <p:nvPr>
            <p:ph type="ftr" sz="quarter" idx="11"/>
          </p:nvPr>
        </p:nvSpPr>
        <p:spPr/>
        <p:txBody>
          <a:bodyPr/>
          <a:lstStyle/>
          <a:p>
            <a:r>
              <a:rPr lang="en-US" smtClean="0"/>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6882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smtClean="0"/>
              <a:t>10/30/2018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05225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0786BE5-D2A3-4BF0-8B30-D7403E61B3DC}" type="datetimeFigureOut">
              <a:rPr lang="en-US" smtClean="0"/>
              <a:t>10/30/2018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31920271"/>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7.gif"/><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58.gif"/><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59.gi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60.gif"/><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6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62.gif"/><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63.gif"/><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64.gif"/><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65.gif"/><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10088301" cy="3329581"/>
          </a:xfrm>
        </p:spPr>
        <p:txBody>
          <a:bodyPr/>
          <a:lstStyle/>
          <a:p>
            <a:r>
              <a:rPr lang="en-US" sz="6600" dirty="0" err="1" smtClean="0"/>
              <a:t>Programación</a:t>
            </a:r>
            <a:r>
              <a:rPr lang="en-US" sz="6600" dirty="0" smtClean="0"/>
              <a:t> </a:t>
            </a:r>
            <a:r>
              <a:rPr lang="en-US" sz="6600" dirty="0" err="1" smtClean="0"/>
              <a:t>en</a:t>
            </a:r>
            <a:r>
              <a:rPr lang="en-US" sz="6600" dirty="0" smtClean="0"/>
              <a:t> C</a:t>
            </a:r>
            <a:endParaRPr lang="en-US" sz="6600" dirty="0"/>
          </a:p>
        </p:txBody>
      </p:sp>
      <p:sp>
        <p:nvSpPr>
          <p:cNvPr id="3" name="Subtitle 2"/>
          <p:cNvSpPr>
            <a:spLocks noGrp="1"/>
          </p:cNvSpPr>
          <p:nvPr>
            <p:ph type="subTitle" idx="1"/>
          </p:nvPr>
        </p:nvSpPr>
        <p:spPr/>
        <p:txBody>
          <a:bodyPr/>
          <a:lstStyle/>
          <a:p>
            <a:r>
              <a:rPr lang="en-US" dirty="0" smtClean="0"/>
              <a:t>RANGEL ALVARADO</a:t>
            </a:r>
            <a:endParaRPr lang="en-US" dirty="0"/>
          </a:p>
        </p:txBody>
      </p:sp>
    </p:spTree>
    <p:extLst>
      <p:ext uri="{BB962C8B-B14F-4D97-AF65-F5344CB8AC3E}">
        <p14:creationId xmlns:p14="http://schemas.microsoft.com/office/powerpoint/2010/main" val="16531205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Programación</a:t>
            </a:r>
            <a:r>
              <a:rPr lang="en-US" dirty="0" smtClean="0"/>
              <a:t> </a:t>
            </a:r>
            <a:r>
              <a:rPr lang="en-US" dirty="0" err="1" smtClean="0"/>
              <a:t>en</a:t>
            </a:r>
            <a:r>
              <a:rPr lang="en-US" dirty="0" smtClean="0"/>
              <a:t> C – Tokens </a:t>
            </a:r>
            <a:endParaRPr lang="en-US" dirty="0"/>
          </a:p>
        </p:txBody>
      </p:sp>
      <p:sp>
        <p:nvSpPr>
          <p:cNvPr id="4" name="Marcador de contenido 3"/>
          <p:cNvSpPr>
            <a:spLocks noGrp="1"/>
          </p:cNvSpPr>
          <p:nvPr>
            <p:ph idx="1"/>
          </p:nvPr>
        </p:nvSpPr>
        <p:spPr>
          <a:xfrm>
            <a:off x="498007" y="2001402"/>
            <a:ext cx="5284608" cy="4195481"/>
          </a:xfrm>
        </p:spPr>
        <p:txBody>
          <a:bodyPr>
            <a:normAutofit/>
          </a:bodyPr>
          <a:lstStyle/>
          <a:p>
            <a:pPr marL="0" indent="0">
              <a:buNone/>
            </a:pPr>
            <a:r>
              <a:rPr lang="en-US" dirty="0"/>
              <a:t>short </a:t>
            </a:r>
            <a:r>
              <a:rPr lang="en-US" dirty="0" err="1"/>
              <a:t>x,y,z</a:t>
            </a:r>
            <a:r>
              <a:rPr lang="en-US" dirty="0"/>
              <a:t>; </a:t>
            </a:r>
          </a:p>
          <a:p>
            <a:pPr marL="0" indent="0">
              <a:buNone/>
            </a:pPr>
            <a:r>
              <a:rPr lang="en-US" dirty="0"/>
              <a:t>void Example(void){ </a:t>
            </a:r>
          </a:p>
          <a:p>
            <a:pPr marL="0" indent="0">
              <a:buNone/>
            </a:pPr>
            <a:r>
              <a:rPr lang="en-US" dirty="0"/>
              <a:t>   x = 1;       </a:t>
            </a:r>
          </a:p>
          <a:p>
            <a:pPr marL="0" indent="0">
              <a:buNone/>
            </a:pPr>
            <a:r>
              <a:rPr lang="en-US" dirty="0"/>
              <a:t>   y = 2;       </a:t>
            </a:r>
          </a:p>
          <a:p>
            <a:pPr marL="0" indent="0">
              <a:buNone/>
            </a:pPr>
            <a:r>
              <a:rPr lang="en-US" dirty="0"/>
              <a:t>   z = x;        </a:t>
            </a:r>
          </a:p>
          <a:p>
            <a:pPr marL="0" indent="0">
              <a:buNone/>
            </a:pPr>
            <a:r>
              <a:rPr lang="en-US" dirty="0"/>
              <a:t>   x = y = z = 0; </a:t>
            </a:r>
          </a:p>
          <a:p>
            <a:pPr marL="0" indent="0">
              <a:buNone/>
            </a:pPr>
            <a:r>
              <a:rPr lang="en-US" dirty="0"/>
              <a:t>}</a:t>
            </a:r>
          </a:p>
        </p:txBody>
      </p:sp>
      <p:sp>
        <p:nvSpPr>
          <p:cNvPr id="5" name="Marcador de contenido 3"/>
          <p:cNvSpPr txBox="1">
            <a:spLocks/>
          </p:cNvSpPr>
          <p:nvPr/>
        </p:nvSpPr>
        <p:spPr>
          <a:xfrm>
            <a:off x="6048802" y="2001401"/>
            <a:ext cx="6005824"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Variables del </a:t>
            </a:r>
            <a:r>
              <a:rPr lang="en-US" dirty="0" err="1" smtClean="0"/>
              <a:t>lado</a:t>
            </a:r>
            <a:r>
              <a:rPr lang="en-US" dirty="0" smtClean="0"/>
              <a:t> </a:t>
            </a:r>
            <a:r>
              <a:rPr lang="en-US" dirty="0" err="1" smtClean="0"/>
              <a:t>izquierdo</a:t>
            </a:r>
            <a:endParaRPr lang="en-US" dirty="0" smtClean="0"/>
          </a:p>
          <a:p>
            <a:r>
              <a:rPr lang="en-US" dirty="0" smtClean="0"/>
              <a:t>Token </a:t>
            </a:r>
            <a:r>
              <a:rPr lang="en-US" dirty="0" err="1" smtClean="0"/>
              <a:t>en</a:t>
            </a:r>
            <a:r>
              <a:rPr lang="en-US" dirty="0" smtClean="0"/>
              <a:t> el </a:t>
            </a:r>
            <a:r>
              <a:rPr lang="en-US" dirty="0" err="1" smtClean="0"/>
              <a:t>medio</a:t>
            </a:r>
            <a:endParaRPr lang="en-US" dirty="0" smtClean="0"/>
          </a:p>
          <a:p>
            <a:r>
              <a:rPr lang="en-US" dirty="0" err="1" smtClean="0"/>
              <a:t>Asignación</a:t>
            </a:r>
            <a:r>
              <a:rPr lang="en-US" dirty="0" smtClean="0"/>
              <a:t> del </a:t>
            </a:r>
            <a:r>
              <a:rPr lang="en-US" dirty="0" err="1" smtClean="0"/>
              <a:t>ladi</a:t>
            </a:r>
            <a:r>
              <a:rPr lang="en-US" dirty="0" smtClean="0"/>
              <a:t> derecho</a:t>
            </a:r>
          </a:p>
          <a:p>
            <a:endParaRPr lang="en-US" dirty="0"/>
          </a:p>
          <a:p>
            <a:r>
              <a:rPr lang="en-US" dirty="0" smtClean="0"/>
              <a:t>z = x </a:t>
            </a:r>
            <a:r>
              <a:rPr lang="en-US" dirty="0" err="1" smtClean="0"/>
              <a:t>crea</a:t>
            </a:r>
            <a:r>
              <a:rPr lang="en-US" dirty="0" smtClean="0"/>
              <a:t> dos </a:t>
            </a:r>
            <a:r>
              <a:rPr lang="en-US" dirty="0" err="1" smtClean="0"/>
              <a:t>copias</a:t>
            </a:r>
            <a:r>
              <a:rPr lang="en-US" dirty="0" smtClean="0"/>
              <a:t> de variables</a:t>
            </a:r>
          </a:p>
          <a:p>
            <a:pPr lvl="1"/>
            <a:r>
              <a:rPr lang="en-US" dirty="0" smtClean="0"/>
              <a:t>Valor de z</a:t>
            </a:r>
          </a:p>
          <a:p>
            <a:pPr lvl="1"/>
            <a:r>
              <a:rPr lang="en-US" dirty="0" smtClean="0"/>
              <a:t>Valor de x (que </a:t>
            </a:r>
            <a:r>
              <a:rPr lang="en-US" dirty="0" err="1" smtClean="0"/>
              <a:t>es</a:t>
            </a:r>
            <a:r>
              <a:rPr lang="en-US" dirty="0" smtClean="0"/>
              <a:t> </a:t>
            </a:r>
            <a:r>
              <a:rPr lang="en-US" dirty="0" err="1" smtClean="0"/>
              <a:t>igual</a:t>
            </a:r>
            <a:r>
              <a:rPr lang="en-US" dirty="0" smtClean="0"/>
              <a:t> a z)</a:t>
            </a:r>
            <a:endParaRPr lang="en-US" dirty="0"/>
          </a:p>
        </p:txBody>
      </p:sp>
    </p:spTree>
    <p:extLst>
      <p:ext uri="{BB962C8B-B14F-4D97-AF65-F5344CB8AC3E}">
        <p14:creationId xmlns:p14="http://schemas.microsoft.com/office/powerpoint/2010/main" val="308796601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r>
              <a:rPr lang="en-US" dirty="0" smtClean="0"/>
              <a:t> – </a:t>
            </a:r>
            <a:r>
              <a:rPr lang="en-US" dirty="0" err="1" smtClean="0"/>
              <a:t>Operadores</a:t>
            </a:r>
            <a:r>
              <a:rPr lang="en-US" dirty="0" smtClean="0"/>
              <a:t> </a:t>
            </a:r>
            <a:r>
              <a:rPr lang="en-US" dirty="0" err="1" smtClean="0"/>
              <a:t>Binarios</a:t>
            </a:r>
            <a:endParaRPr lang="en-US" dirty="0"/>
          </a:p>
        </p:txBody>
      </p:sp>
      <p:sp>
        <p:nvSpPr>
          <p:cNvPr id="6" name="Marcador de contenido 3"/>
          <p:cNvSpPr txBox="1">
            <a:spLocks/>
          </p:cNvSpPr>
          <p:nvPr/>
        </p:nvSpPr>
        <p:spPr>
          <a:xfrm>
            <a:off x="103035" y="2136582"/>
            <a:ext cx="11333405" cy="37361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Opera con dos </a:t>
            </a:r>
            <a:r>
              <a:rPr lang="en-US" dirty="0" err="1" smtClean="0"/>
              <a:t>numeros</a:t>
            </a:r>
            <a:r>
              <a:rPr lang="en-US" dirty="0" smtClean="0"/>
              <a:t> o </a:t>
            </a:r>
            <a:r>
              <a:rPr lang="en-US" dirty="0" err="1" smtClean="0"/>
              <a:t>literales</a:t>
            </a:r>
            <a:r>
              <a:rPr lang="en-US" dirty="0" smtClean="0"/>
              <a:t> </a:t>
            </a:r>
            <a:r>
              <a:rPr lang="en-US" dirty="0" err="1" smtClean="0"/>
              <a:t>dando</a:t>
            </a:r>
            <a:r>
              <a:rPr lang="en-US" dirty="0" smtClean="0"/>
              <a:t> un </a:t>
            </a:r>
            <a:r>
              <a:rPr lang="en-US" dirty="0" err="1" smtClean="0"/>
              <a:t>resultado</a:t>
            </a:r>
            <a:r>
              <a:rPr lang="en-US" dirty="0" smtClean="0"/>
              <a:t> </a:t>
            </a:r>
            <a:r>
              <a:rPr lang="en-US" dirty="0" err="1" smtClean="0"/>
              <a:t>numericos</a:t>
            </a:r>
            <a:r>
              <a:rPr lang="en-US" dirty="0" smtClean="0"/>
              <a:t>.</a:t>
            </a:r>
          </a:p>
          <a:p>
            <a:r>
              <a:rPr lang="en-US" dirty="0" smtClean="0"/>
              <a:t>Son </a:t>
            </a:r>
            <a:r>
              <a:rPr lang="en-US" dirty="0" err="1" smtClean="0"/>
              <a:t>iguales</a:t>
            </a:r>
            <a:r>
              <a:rPr lang="en-US" dirty="0" smtClean="0"/>
              <a:t> para +, -, *, /, </a:t>
            </a:r>
            <a:r>
              <a:rPr lang="en-US" dirty="0" err="1" smtClean="0"/>
              <a:t>etc</a:t>
            </a:r>
            <a:r>
              <a:rPr lang="en-US" dirty="0" smtClean="0"/>
              <a:t> </a:t>
            </a:r>
            <a:r>
              <a:rPr lang="en-US" dirty="0" err="1" smtClean="0"/>
              <a:t>independientemente</a:t>
            </a:r>
            <a:r>
              <a:rPr lang="en-US" dirty="0" smtClean="0"/>
              <a:t> </a:t>
            </a:r>
            <a:r>
              <a:rPr lang="en-US" dirty="0" err="1" smtClean="0"/>
              <a:t>si</a:t>
            </a:r>
            <a:r>
              <a:rPr lang="en-US" dirty="0" smtClean="0"/>
              <a:t> son con o sin </a:t>
            </a:r>
            <a:r>
              <a:rPr lang="en-US" dirty="0" err="1" smtClean="0"/>
              <a:t>signo</a:t>
            </a:r>
            <a:r>
              <a:rPr lang="en-US" dirty="0" smtClean="0"/>
              <a:t>.</a:t>
            </a:r>
          </a:p>
          <a:p>
            <a:pPr lvl="1"/>
            <a:r>
              <a:rPr lang="en-US" dirty="0" smtClean="0"/>
              <a:t>La </a:t>
            </a:r>
            <a:r>
              <a:rPr lang="en-US" dirty="0" err="1" smtClean="0"/>
              <a:t>aritmeticas</a:t>
            </a:r>
            <a:r>
              <a:rPr lang="en-US" dirty="0" smtClean="0"/>
              <a:t> </a:t>
            </a:r>
            <a:r>
              <a:rPr lang="en-US" dirty="0" err="1" smtClean="0"/>
              <a:t>es</a:t>
            </a:r>
            <a:r>
              <a:rPr lang="en-US" dirty="0" smtClean="0"/>
              <a:t> </a:t>
            </a:r>
            <a:r>
              <a:rPr lang="en-US" dirty="0" err="1" smtClean="0"/>
              <a:t>diferente</a:t>
            </a:r>
            <a:r>
              <a:rPr lang="en-US" dirty="0" smtClean="0"/>
              <a:t>, la </a:t>
            </a:r>
            <a:r>
              <a:rPr lang="en-US" dirty="0" err="1" smtClean="0"/>
              <a:t>manerade</a:t>
            </a:r>
            <a:r>
              <a:rPr lang="en-US" dirty="0" smtClean="0"/>
              <a:t> </a:t>
            </a:r>
            <a:r>
              <a:rPr lang="en-US" dirty="0" err="1" smtClean="0"/>
              <a:t>escribir</a:t>
            </a:r>
            <a:r>
              <a:rPr lang="en-US" dirty="0" smtClean="0"/>
              <a:t> </a:t>
            </a:r>
            <a:r>
              <a:rPr lang="en-US" dirty="0" err="1" smtClean="0"/>
              <a:t>en</a:t>
            </a:r>
            <a:r>
              <a:rPr lang="en-US" dirty="0" smtClean="0"/>
              <a:t> </a:t>
            </a:r>
            <a:r>
              <a:rPr lang="en-US" dirty="0" err="1" smtClean="0"/>
              <a:t>programación</a:t>
            </a:r>
            <a:r>
              <a:rPr lang="en-US" dirty="0" smtClean="0"/>
              <a:t> </a:t>
            </a:r>
            <a:r>
              <a:rPr lang="en-US" dirty="0" err="1" smtClean="0"/>
              <a:t>es</a:t>
            </a:r>
            <a:r>
              <a:rPr lang="en-US" dirty="0" smtClean="0"/>
              <a:t> la </a:t>
            </a:r>
            <a:r>
              <a:rPr lang="en-US" dirty="0" err="1" smtClean="0"/>
              <a:t>misma</a:t>
            </a:r>
            <a:r>
              <a:rPr lang="en-US" dirty="0" smtClean="0"/>
              <a:t>.</a:t>
            </a:r>
            <a:endParaRPr lang="en-US" dirty="0"/>
          </a:p>
        </p:txBody>
      </p:sp>
      <p:pic>
        <p:nvPicPr>
          <p:cNvPr id="5" name="Imagen 4"/>
          <p:cNvPicPr>
            <a:picLocks noChangeAspect="1"/>
          </p:cNvPicPr>
          <p:nvPr/>
        </p:nvPicPr>
        <p:blipFill>
          <a:blip r:embed="rId2"/>
          <a:stretch>
            <a:fillRect/>
          </a:stretch>
        </p:blipFill>
        <p:spPr>
          <a:xfrm>
            <a:off x="360608" y="4065002"/>
            <a:ext cx="3981450" cy="1647825"/>
          </a:xfrm>
          <a:prstGeom prst="rect">
            <a:avLst/>
          </a:prstGeom>
        </p:spPr>
      </p:pic>
      <p:pic>
        <p:nvPicPr>
          <p:cNvPr id="7" name="Imagen 6"/>
          <p:cNvPicPr>
            <a:picLocks noChangeAspect="1"/>
          </p:cNvPicPr>
          <p:nvPr/>
        </p:nvPicPr>
        <p:blipFill>
          <a:blip r:embed="rId3"/>
          <a:stretch>
            <a:fillRect/>
          </a:stretch>
        </p:blipFill>
        <p:spPr>
          <a:xfrm>
            <a:off x="4445291" y="4065002"/>
            <a:ext cx="4486275" cy="857250"/>
          </a:xfrm>
          <a:prstGeom prst="rect">
            <a:avLst/>
          </a:prstGeom>
        </p:spPr>
      </p:pic>
      <p:pic>
        <p:nvPicPr>
          <p:cNvPr id="8" name="Imagen 7"/>
          <p:cNvPicPr>
            <a:picLocks noChangeAspect="1"/>
          </p:cNvPicPr>
          <p:nvPr/>
        </p:nvPicPr>
        <p:blipFill>
          <a:blip r:embed="rId4"/>
          <a:stretch>
            <a:fillRect/>
          </a:stretch>
        </p:blipFill>
        <p:spPr>
          <a:xfrm>
            <a:off x="4445291" y="5712827"/>
            <a:ext cx="4238625" cy="809625"/>
          </a:xfrm>
          <a:prstGeom prst="rect">
            <a:avLst/>
          </a:prstGeom>
        </p:spPr>
      </p:pic>
      <p:sp>
        <p:nvSpPr>
          <p:cNvPr id="9" name="CuadroTexto 8"/>
          <p:cNvSpPr txBox="1"/>
          <p:nvPr/>
        </p:nvSpPr>
        <p:spPr>
          <a:xfrm>
            <a:off x="709380" y="3597002"/>
            <a:ext cx="3129566" cy="369332"/>
          </a:xfrm>
          <a:prstGeom prst="rect">
            <a:avLst/>
          </a:prstGeom>
          <a:noFill/>
        </p:spPr>
        <p:txBody>
          <a:bodyPr wrap="square" rtlCol="0">
            <a:spAutoFit/>
          </a:bodyPr>
          <a:lstStyle/>
          <a:p>
            <a:r>
              <a:rPr lang="es-PA" dirty="0" smtClean="0"/>
              <a:t>Operaciones </a:t>
            </a:r>
            <a:r>
              <a:rPr lang="es-PA" dirty="0" err="1" smtClean="0"/>
              <a:t>aritmeticas</a:t>
            </a:r>
            <a:endParaRPr lang="es-PA" dirty="0"/>
          </a:p>
        </p:txBody>
      </p:sp>
      <p:sp>
        <p:nvSpPr>
          <p:cNvPr id="10" name="CuadroTexto 9"/>
          <p:cNvSpPr txBox="1"/>
          <p:nvPr/>
        </p:nvSpPr>
        <p:spPr>
          <a:xfrm>
            <a:off x="4999820" y="3635341"/>
            <a:ext cx="3129566" cy="369332"/>
          </a:xfrm>
          <a:prstGeom prst="rect">
            <a:avLst/>
          </a:prstGeom>
          <a:noFill/>
        </p:spPr>
        <p:txBody>
          <a:bodyPr wrap="square" rtlCol="0">
            <a:spAutoFit/>
          </a:bodyPr>
          <a:lstStyle/>
          <a:p>
            <a:r>
              <a:rPr lang="es-PA" dirty="0" smtClean="0"/>
              <a:t>Operaciones con bits</a:t>
            </a:r>
            <a:endParaRPr lang="es-PA" dirty="0"/>
          </a:p>
        </p:txBody>
      </p:sp>
      <p:sp>
        <p:nvSpPr>
          <p:cNvPr id="11" name="CuadroTexto 10"/>
          <p:cNvSpPr txBox="1"/>
          <p:nvPr/>
        </p:nvSpPr>
        <p:spPr>
          <a:xfrm>
            <a:off x="5330749" y="5318766"/>
            <a:ext cx="3129566" cy="369332"/>
          </a:xfrm>
          <a:prstGeom prst="rect">
            <a:avLst/>
          </a:prstGeom>
          <a:noFill/>
        </p:spPr>
        <p:txBody>
          <a:bodyPr wrap="square" rtlCol="0">
            <a:spAutoFit/>
          </a:bodyPr>
          <a:lstStyle/>
          <a:p>
            <a:r>
              <a:rPr lang="es-PA" dirty="0" smtClean="0"/>
              <a:t>Operaciones booleanas</a:t>
            </a:r>
            <a:endParaRPr lang="es-PA" dirty="0"/>
          </a:p>
        </p:txBody>
      </p:sp>
    </p:spTree>
    <p:extLst>
      <p:ext uri="{BB962C8B-B14F-4D97-AF65-F5344CB8AC3E}">
        <p14:creationId xmlns:p14="http://schemas.microsoft.com/office/powerpoint/2010/main" val="294255882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r>
              <a:rPr lang="en-US" dirty="0" smtClean="0"/>
              <a:t> – </a:t>
            </a:r>
            <a:r>
              <a:rPr lang="en-US" dirty="0" err="1" smtClean="0"/>
              <a:t>Operadores</a:t>
            </a:r>
            <a:r>
              <a:rPr lang="en-US" dirty="0" smtClean="0"/>
              <a:t> </a:t>
            </a:r>
            <a:r>
              <a:rPr lang="en-US" dirty="0" err="1" smtClean="0"/>
              <a:t>Binarios</a:t>
            </a:r>
            <a:endParaRPr lang="en-US" dirty="0"/>
          </a:p>
        </p:txBody>
      </p:sp>
      <p:sp>
        <p:nvSpPr>
          <p:cNvPr id="6" name="Marcador de contenido 3"/>
          <p:cNvSpPr txBox="1">
            <a:spLocks/>
          </p:cNvSpPr>
          <p:nvPr/>
        </p:nvSpPr>
        <p:spPr>
          <a:xfrm>
            <a:off x="103035" y="2136582"/>
            <a:ext cx="11333405" cy="150813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Muchos</a:t>
            </a:r>
            <a:r>
              <a:rPr lang="en-US" dirty="0" smtClean="0"/>
              <a:t> </a:t>
            </a:r>
            <a:r>
              <a:rPr lang="en-US" dirty="0" err="1" smtClean="0"/>
              <a:t>programadores</a:t>
            </a:r>
            <a:r>
              <a:rPr lang="en-US" dirty="0" smtClean="0"/>
              <a:t> </a:t>
            </a:r>
            <a:r>
              <a:rPr lang="en-US" dirty="0" err="1" smtClean="0"/>
              <a:t>confunden</a:t>
            </a:r>
            <a:r>
              <a:rPr lang="en-US" dirty="0" smtClean="0"/>
              <a:t> </a:t>
            </a:r>
            <a:r>
              <a:rPr lang="en-US" dirty="0" err="1" smtClean="0"/>
              <a:t>los</a:t>
            </a:r>
            <a:r>
              <a:rPr lang="en-US" dirty="0" smtClean="0"/>
              <a:t> </a:t>
            </a:r>
            <a:r>
              <a:rPr lang="en-US" dirty="0" err="1" smtClean="0"/>
              <a:t>operadores</a:t>
            </a:r>
            <a:r>
              <a:rPr lang="en-US" dirty="0" smtClean="0"/>
              <a:t> </a:t>
            </a:r>
            <a:r>
              <a:rPr lang="en-US" dirty="0" err="1" smtClean="0"/>
              <a:t>logicos</a:t>
            </a:r>
            <a:r>
              <a:rPr lang="en-US" dirty="0" smtClean="0"/>
              <a:t> con </a:t>
            </a:r>
            <a:r>
              <a:rPr lang="en-US" dirty="0" err="1" smtClean="0"/>
              <a:t>los</a:t>
            </a:r>
            <a:r>
              <a:rPr lang="en-US" dirty="0" smtClean="0"/>
              <a:t> </a:t>
            </a:r>
            <a:r>
              <a:rPr lang="en-US" dirty="0" err="1" smtClean="0"/>
              <a:t>boleanos</a:t>
            </a:r>
            <a:r>
              <a:rPr lang="en-US" dirty="0" smtClean="0"/>
              <a:t>.</a:t>
            </a:r>
          </a:p>
          <a:p>
            <a:pPr lvl="1"/>
            <a:r>
              <a:rPr lang="en-US" dirty="0" err="1" smtClean="0"/>
              <a:t>Logicos</a:t>
            </a:r>
            <a:r>
              <a:rPr lang="en-US" dirty="0" smtClean="0"/>
              <a:t>:  </a:t>
            </a:r>
            <a:r>
              <a:rPr lang="en-US" dirty="0" err="1" smtClean="0"/>
              <a:t>Realizan</a:t>
            </a:r>
            <a:r>
              <a:rPr lang="en-US" dirty="0" smtClean="0"/>
              <a:t> </a:t>
            </a:r>
            <a:r>
              <a:rPr lang="en-US" dirty="0" err="1" smtClean="0"/>
              <a:t>operaciones</a:t>
            </a:r>
            <a:r>
              <a:rPr lang="en-US" dirty="0" smtClean="0"/>
              <a:t> bit a bit</a:t>
            </a:r>
          </a:p>
          <a:p>
            <a:pPr lvl="1"/>
            <a:r>
              <a:rPr lang="en-US" dirty="0" err="1" smtClean="0"/>
              <a:t>Booleanos</a:t>
            </a:r>
            <a:r>
              <a:rPr lang="en-US" dirty="0" smtClean="0"/>
              <a:t>:  </a:t>
            </a:r>
            <a:r>
              <a:rPr lang="en-US" dirty="0" err="1" smtClean="0"/>
              <a:t>entreadas</a:t>
            </a:r>
            <a:r>
              <a:rPr lang="en-US" dirty="0" smtClean="0"/>
              <a:t> son </a:t>
            </a:r>
            <a:r>
              <a:rPr lang="en-US" dirty="0" err="1" smtClean="0"/>
              <a:t>boleanas</a:t>
            </a:r>
            <a:r>
              <a:rPr lang="en-US" dirty="0" smtClean="0"/>
              <a:t> y el </a:t>
            </a:r>
            <a:r>
              <a:rPr lang="en-US" dirty="0" err="1" smtClean="0"/>
              <a:t>resultado</a:t>
            </a:r>
            <a:r>
              <a:rPr lang="en-US" dirty="0" smtClean="0"/>
              <a:t> </a:t>
            </a:r>
            <a:r>
              <a:rPr lang="en-US" dirty="0" err="1" smtClean="0"/>
              <a:t>es</a:t>
            </a:r>
            <a:r>
              <a:rPr lang="en-US" dirty="0" smtClean="0"/>
              <a:t> </a:t>
            </a:r>
            <a:r>
              <a:rPr lang="en-US" dirty="0" err="1" smtClean="0"/>
              <a:t>boleano</a:t>
            </a:r>
            <a:r>
              <a:rPr lang="en-US" dirty="0" smtClean="0"/>
              <a:t> (1 o 0).</a:t>
            </a:r>
            <a:endParaRPr lang="en-US" dirty="0"/>
          </a:p>
        </p:txBody>
      </p:sp>
      <p:sp>
        <p:nvSpPr>
          <p:cNvPr id="14" name="Marcador de contenido 3"/>
          <p:cNvSpPr txBox="1">
            <a:spLocks/>
          </p:cNvSpPr>
          <p:nvPr/>
        </p:nvSpPr>
        <p:spPr>
          <a:xfrm>
            <a:off x="2711002" y="3644721"/>
            <a:ext cx="6761408" cy="26144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short </a:t>
            </a:r>
            <a:r>
              <a:rPr lang="en-US" dirty="0" err="1"/>
              <a:t>a,b,c,d</a:t>
            </a:r>
            <a:r>
              <a:rPr lang="en-US" dirty="0"/>
              <a:t>;</a:t>
            </a:r>
          </a:p>
          <a:p>
            <a:pPr marL="0" indent="0">
              <a:buNone/>
            </a:pPr>
            <a:r>
              <a:rPr lang="en-US" dirty="0" err="1"/>
              <a:t>int</a:t>
            </a:r>
            <a:r>
              <a:rPr lang="en-US" dirty="0"/>
              <a:t> main(void){ a=0x0F0F; b=F0F0; </a:t>
            </a:r>
          </a:p>
          <a:p>
            <a:pPr marL="0" indent="0">
              <a:buNone/>
            </a:pPr>
            <a:r>
              <a:rPr lang="en-US" dirty="0"/>
              <a:t>  c = </a:t>
            </a:r>
            <a:r>
              <a:rPr lang="en-US" dirty="0" err="1"/>
              <a:t>a&amp;b</a:t>
            </a:r>
            <a:r>
              <a:rPr lang="en-US" dirty="0"/>
              <a:t>;  /* logical result c will be 0x0000 */ </a:t>
            </a:r>
          </a:p>
          <a:p>
            <a:pPr marL="0" indent="0">
              <a:buNone/>
            </a:pPr>
            <a:r>
              <a:rPr lang="en-US" dirty="0"/>
              <a:t>  d = a&amp;&amp;b; /* Boolean result d will be 1 (true) */</a:t>
            </a:r>
          </a:p>
          <a:p>
            <a:pPr marL="0" indent="0">
              <a:buNone/>
            </a:pPr>
            <a:r>
              <a:rPr lang="en-US" dirty="0"/>
              <a:t>  return 1;</a:t>
            </a:r>
          </a:p>
          <a:p>
            <a:pPr marL="0" indent="0">
              <a:buNone/>
            </a:pPr>
            <a:r>
              <a:rPr lang="en-US" dirty="0"/>
              <a:t>}</a:t>
            </a:r>
          </a:p>
        </p:txBody>
      </p:sp>
    </p:spTree>
    <p:extLst>
      <p:ext uri="{BB962C8B-B14F-4D97-AF65-F5344CB8AC3E}">
        <p14:creationId xmlns:p14="http://schemas.microsoft.com/office/powerpoint/2010/main" val="126068444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r>
              <a:rPr lang="en-US" dirty="0" smtClean="0"/>
              <a:t> – </a:t>
            </a:r>
            <a:r>
              <a:rPr lang="en-US" dirty="0" err="1" smtClean="0"/>
              <a:t>Operadores</a:t>
            </a:r>
            <a:r>
              <a:rPr lang="en-US" dirty="0" smtClean="0"/>
              <a:t> </a:t>
            </a:r>
            <a:r>
              <a:rPr lang="en-US" dirty="0" err="1" smtClean="0"/>
              <a:t>Binarios</a:t>
            </a:r>
            <a:endParaRPr lang="en-US" dirty="0"/>
          </a:p>
        </p:txBody>
      </p:sp>
      <p:sp>
        <p:nvSpPr>
          <p:cNvPr id="6" name="Marcador de contenido 3"/>
          <p:cNvSpPr txBox="1">
            <a:spLocks/>
          </p:cNvSpPr>
          <p:nvPr/>
        </p:nvSpPr>
        <p:spPr>
          <a:xfrm>
            <a:off x="103035" y="2136582"/>
            <a:ext cx="11333405" cy="150813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Algunos</a:t>
            </a:r>
            <a:r>
              <a:rPr lang="en-US" dirty="0" smtClean="0"/>
              <a:t> </a:t>
            </a:r>
            <a:r>
              <a:rPr lang="en-US" dirty="0" err="1" smtClean="0"/>
              <a:t>programadores</a:t>
            </a:r>
            <a:r>
              <a:rPr lang="en-US" dirty="0" smtClean="0"/>
              <a:t> </a:t>
            </a:r>
            <a:r>
              <a:rPr lang="en-US" dirty="0" err="1" smtClean="0"/>
              <a:t>confunden</a:t>
            </a:r>
            <a:r>
              <a:rPr lang="en-US" dirty="0" smtClean="0"/>
              <a:t> las </a:t>
            </a:r>
            <a:r>
              <a:rPr lang="en-US" dirty="0" err="1" smtClean="0"/>
              <a:t>asignaciones</a:t>
            </a:r>
            <a:r>
              <a:rPr lang="en-US" dirty="0" smtClean="0"/>
              <a:t> de </a:t>
            </a:r>
            <a:r>
              <a:rPr lang="en-US" dirty="0" err="1" smtClean="0"/>
              <a:t>igualdad</a:t>
            </a:r>
            <a:r>
              <a:rPr lang="en-US" dirty="0" smtClean="0"/>
              <a:t> con la </a:t>
            </a:r>
            <a:r>
              <a:rPr lang="en-US" dirty="0" err="1" smtClean="0"/>
              <a:t>relacion</a:t>
            </a:r>
            <a:r>
              <a:rPr lang="en-US" dirty="0" smtClean="0"/>
              <a:t> de </a:t>
            </a:r>
            <a:r>
              <a:rPr lang="en-US" dirty="0" err="1" smtClean="0"/>
              <a:t>igualdad</a:t>
            </a:r>
            <a:r>
              <a:rPr lang="en-US" dirty="0" smtClean="0"/>
              <a:t>. </a:t>
            </a:r>
            <a:endParaRPr lang="en-US" dirty="0"/>
          </a:p>
        </p:txBody>
      </p:sp>
      <p:sp>
        <p:nvSpPr>
          <p:cNvPr id="14" name="Marcador de contenido 3"/>
          <p:cNvSpPr txBox="1">
            <a:spLocks/>
          </p:cNvSpPr>
          <p:nvPr/>
        </p:nvSpPr>
        <p:spPr>
          <a:xfrm>
            <a:off x="2389033" y="3335627"/>
            <a:ext cx="6761408" cy="261441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short </a:t>
            </a:r>
            <a:r>
              <a:rPr lang="en-US" dirty="0" err="1"/>
              <a:t>a,b</a:t>
            </a:r>
            <a:r>
              <a:rPr lang="en-US" dirty="0"/>
              <a:t>;</a:t>
            </a:r>
          </a:p>
          <a:p>
            <a:pPr marL="0" indent="0">
              <a:buNone/>
            </a:pPr>
            <a:r>
              <a:rPr lang="en-US" dirty="0"/>
              <a:t>void program(void){ </a:t>
            </a:r>
          </a:p>
          <a:p>
            <a:pPr marL="0" indent="0">
              <a:buNone/>
            </a:pPr>
            <a:r>
              <a:rPr lang="en-US" dirty="0"/>
              <a:t>  if(a==0) </a:t>
            </a:r>
            <a:r>
              <a:rPr lang="en-US" dirty="0" err="1"/>
              <a:t>subfunction</a:t>
            </a:r>
            <a:r>
              <a:rPr lang="en-US" dirty="0"/>
              <a:t>(); /* execute </a:t>
            </a:r>
            <a:r>
              <a:rPr lang="en-US" dirty="0" err="1"/>
              <a:t>subfunction</a:t>
            </a:r>
            <a:r>
              <a:rPr lang="en-US" dirty="0"/>
              <a:t> if a is zero */ </a:t>
            </a:r>
          </a:p>
          <a:p>
            <a:pPr marL="0" indent="0">
              <a:buNone/>
            </a:pPr>
            <a:r>
              <a:rPr lang="en-US" dirty="0"/>
              <a:t>  if(b=0) </a:t>
            </a:r>
            <a:r>
              <a:rPr lang="en-US" dirty="0" err="1"/>
              <a:t>subfunction</a:t>
            </a:r>
            <a:r>
              <a:rPr lang="en-US" dirty="0"/>
              <a:t>();  /* set b to zero, never execute </a:t>
            </a:r>
            <a:r>
              <a:rPr lang="en-US" dirty="0" err="1"/>
              <a:t>subfunction</a:t>
            </a:r>
            <a:r>
              <a:rPr lang="en-US" dirty="0"/>
              <a:t> */</a:t>
            </a:r>
          </a:p>
          <a:p>
            <a:pPr marL="0" indent="0">
              <a:buNone/>
            </a:pPr>
            <a:r>
              <a:rPr lang="en-US" dirty="0"/>
              <a:t>}</a:t>
            </a:r>
          </a:p>
        </p:txBody>
      </p:sp>
    </p:spTree>
    <p:extLst>
      <p:ext uri="{BB962C8B-B14F-4D97-AF65-F5344CB8AC3E}">
        <p14:creationId xmlns:p14="http://schemas.microsoft.com/office/powerpoint/2010/main" val="173057382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r>
              <a:rPr lang="en-US" dirty="0" smtClean="0"/>
              <a:t> – </a:t>
            </a:r>
            <a:r>
              <a:rPr lang="en-US" dirty="0" err="1" smtClean="0"/>
              <a:t>Operadores</a:t>
            </a:r>
            <a:r>
              <a:rPr lang="en-US" dirty="0" smtClean="0"/>
              <a:t> de </a:t>
            </a:r>
            <a:r>
              <a:rPr lang="en-US" dirty="0" err="1" smtClean="0"/>
              <a:t>Asignación</a:t>
            </a:r>
            <a:endParaRPr lang="en-US" dirty="0"/>
          </a:p>
        </p:txBody>
      </p:sp>
      <p:sp>
        <p:nvSpPr>
          <p:cNvPr id="6" name="Marcador de contenido 3"/>
          <p:cNvSpPr txBox="1">
            <a:spLocks/>
          </p:cNvSpPr>
          <p:nvPr/>
        </p:nvSpPr>
        <p:spPr>
          <a:xfrm>
            <a:off x="103035" y="2136582"/>
            <a:ext cx="7972019" cy="27831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Utilizado</a:t>
            </a:r>
            <a:r>
              <a:rPr lang="en-US" dirty="0" smtClean="0"/>
              <a:t> para </a:t>
            </a:r>
            <a:r>
              <a:rPr lang="en-US" dirty="0" err="1" smtClean="0"/>
              <a:t>asignar</a:t>
            </a:r>
            <a:r>
              <a:rPr lang="en-US" dirty="0" smtClean="0"/>
              <a:t> </a:t>
            </a:r>
            <a:r>
              <a:rPr lang="en-US" dirty="0" err="1" smtClean="0"/>
              <a:t>datos</a:t>
            </a:r>
            <a:r>
              <a:rPr lang="en-US" dirty="0" smtClean="0"/>
              <a:t> a variables</a:t>
            </a:r>
          </a:p>
          <a:p>
            <a:pPr lvl="1"/>
            <a:r>
              <a:rPr lang="en-US" dirty="0" smtClean="0"/>
              <a:t>variable=expression</a:t>
            </a:r>
          </a:p>
          <a:p>
            <a:pPr lvl="1"/>
            <a:r>
              <a:rPr lang="en-US" dirty="0" smtClean="0"/>
              <a:t>La variable </a:t>
            </a:r>
            <a:r>
              <a:rPr lang="en-US" dirty="0" err="1" smtClean="0"/>
              <a:t>debe</a:t>
            </a:r>
            <a:r>
              <a:rPr lang="en-US" dirty="0" smtClean="0"/>
              <a:t> </a:t>
            </a:r>
            <a:r>
              <a:rPr lang="en-US" dirty="0" err="1" smtClean="0"/>
              <a:t>haberse</a:t>
            </a:r>
            <a:r>
              <a:rPr lang="en-US" dirty="0" smtClean="0"/>
              <a:t> </a:t>
            </a:r>
            <a:r>
              <a:rPr lang="en-US" dirty="0" err="1" smtClean="0"/>
              <a:t>definido</a:t>
            </a:r>
            <a:r>
              <a:rPr lang="en-US" dirty="0" smtClean="0"/>
              <a:t> con </a:t>
            </a:r>
            <a:r>
              <a:rPr lang="en-US" dirty="0" err="1" smtClean="0"/>
              <a:t>anterioridad</a:t>
            </a:r>
            <a:endParaRPr lang="en-US" dirty="0" smtClean="0"/>
          </a:p>
          <a:p>
            <a:pPr lvl="1"/>
            <a:r>
              <a:rPr lang="en-US" dirty="0" smtClean="0"/>
              <a:t>El </a:t>
            </a:r>
            <a:r>
              <a:rPr lang="en-US" dirty="0" err="1" smtClean="0"/>
              <a:t>resultado</a:t>
            </a:r>
            <a:r>
              <a:rPr lang="en-US" dirty="0" smtClean="0"/>
              <a:t> de la expression </a:t>
            </a:r>
            <a:r>
              <a:rPr lang="en-US" dirty="0" err="1" smtClean="0"/>
              <a:t>es</a:t>
            </a:r>
            <a:r>
              <a:rPr lang="en-US" dirty="0" smtClean="0"/>
              <a:t> </a:t>
            </a:r>
            <a:r>
              <a:rPr lang="en-US" dirty="0" err="1" smtClean="0"/>
              <a:t>salvado</a:t>
            </a:r>
            <a:r>
              <a:rPr lang="en-US" dirty="0" smtClean="0"/>
              <a:t> </a:t>
            </a:r>
            <a:r>
              <a:rPr lang="en-US" dirty="0" err="1" smtClean="0"/>
              <a:t>en</a:t>
            </a:r>
            <a:r>
              <a:rPr lang="en-US" dirty="0" smtClean="0"/>
              <a:t> la variable.</a:t>
            </a:r>
          </a:p>
          <a:p>
            <a:pPr lvl="1"/>
            <a:r>
              <a:rPr lang="en-US" dirty="0" smtClean="0"/>
              <a:t>Si el </a:t>
            </a:r>
            <a:r>
              <a:rPr lang="en-US" dirty="0" err="1" smtClean="0"/>
              <a:t>resultado</a:t>
            </a:r>
            <a:r>
              <a:rPr lang="en-US" dirty="0" smtClean="0"/>
              <a:t> </a:t>
            </a:r>
            <a:r>
              <a:rPr lang="en-US" dirty="0" err="1" smtClean="0"/>
              <a:t>es</a:t>
            </a:r>
            <a:r>
              <a:rPr lang="en-US" dirty="0" smtClean="0"/>
              <a:t> </a:t>
            </a:r>
            <a:r>
              <a:rPr lang="en-US" dirty="0" err="1" smtClean="0"/>
              <a:t>diferente</a:t>
            </a:r>
            <a:r>
              <a:rPr lang="en-US" dirty="0" smtClean="0"/>
              <a:t> a la variable a </a:t>
            </a:r>
            <a:r>
              <a:rPr lang="en-US" dirty="0" err="1" smtClean="0"/>
              <a:t>asignar</a:t>
            </a:r>
            <a:r>
              <a:rPr lang="en-US" dirty="0" smtClean="0"/>
              <a:t> se </a:t>
            </a:r>
            <a:r>
              <a:rPr lang="en-US" dirty="0" err="1" smtClean="0"/>
              <a:t>convierte</a:t>
            </a:r>
            <a:r>
              <a:rPr lang="en-US" dirty="0" smtClean="0"/>
              <a:t> </a:t>
            </a:r>
            <a:r>
              <a:rPr lang="en-US" dirty="0" err="1" smtClean="0"/>
              <a:t>automaticamente</a:t>
            </a:r>
            <a:r>
              <a:rPr lang="en-US" dirty="0" smtClean="0"/>
              <a:t>.</a:t>
            </a:r>
            <a:endParaRPr lang="en-US" dirty="0"/>
          </a:p>
        </p:txBody>
      </p:sp>
      <p:sp>
        <p:nvSpPr>
          <p:cNvPr id="14" name="Marcador de contenido 3"/>
          <p:cNvSpPr txBox="1">
            <a:spLocks/>
          </p:cNvSpPr>
          <p:nvPr/>
        </p:nvSpPr>
        <p:spPr>
          <a:xfrm>
            <a:off x="8075054" y="2136582"/>
            <a:ext cx="3979573" cy="4486376"/>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void initialize(void){ </a:t>
            </a:r>
          </a:p>
          <a:p>
            <a:pPr marL="0" indent="0">
              <a:buNone/>
            </a:pPr>
            <a:r>
              <a:rPr lang="en-US" dirty="0"/>
              <a:t>    a += b;  /* same as a=</a:t>
            </a:r>
            <a:r>
              <a:rPr lang="en-US" dirty="0" err="1"/>
              <a:t>a+b</a:t>
            </a:r>
            <a:r>
              <a:rPr lang="en-US" dirty="0"/>
              <a:t> */ </a:t>
            </a:r>
          </a:p>
          <a:p>
            <a:pPr marL="0" indent="0">
              <a:buNone/>
            </a:pPr>
            <a:r>
              <a:rPr lang="en-US" dirty="0"/>
              <a:t>    a -= b;  /* same as a=a-b */ </a:t>
            </a:r>
          </a:p>
          <a:p>
            <a:pPr marL="0" indent="0">
              <a:buNone/>
            </a:pPr>
            <a:r>
              <a:rPr lang="en-US" dirty="0"/>
              <a:t>    a *= b;  /* same as a=a*b */ </a:t>
            </a:r>
          </a:p>
          <a:p>
            <a:pPr marL="0" indent="0">
              <a:buNone/>
            </a:pPr>
            <a:r>
              <a:rPr lang="en-US" dirty="0"/>
              <a:t>    a /= b;  /* same as a=a/b */ </a:t>
            </a:r>
          </a:p>
          <a:p>
            <a:pPr marL="0" indent="0">
              <a:buNone/>
            </a:pPr>
            <a:r>
              <a:rPr lang="en-US" dirty="0"/>
              <a:t>    a %= b;  /* same as a=</a:t>
            </a:r>
            <a:r>
              <a:rPr lang="en-US" dirty="0" err="1"/>
              <a:t>a%b</a:t>
            </a:r>
            <a:r>
              <a:rPr lang="en-US" dirty="0"/>
              <a:t> */ </a:t>
            </a:r>
          </a:p>
          <a:p>
            <a:pPr marL="0" indent="0">
              <a:buNone/>
            </a:pPr>
            <a:r>
              <a:rPr lang="en-US" dirty="0"/>
              <a:t>    a &lt;&lt;= b; /* same as a=a&lt;&lt;b */ </a:t>
            </a:r>
          </a:p>
          <a:p>
            <a:pPr marL="0" indent="0">
              <a:buNone/>
            </a:pPr>
            <a:r>
              <a:rPr lang="en-US" dirty="0"/>
              <a:t>    a &lt;&lt;= b; /* same as a=a&lt;&lt;b */ </a:t>
            </a:r>
          </a:p>
          <a:p>
            <a:pPr marL="0" indent="0">
              <a:buNone/>
            </a:pPr>
            <a:r>
              <a:rPr lang="en-US" dirty="0"/>
              <a:t>    a &gt;&gt;= b; /* same as a=a&gt;&gt;b */ </a:t>
            </a:r>
          </a:p>
          <a:p>
            <a:pPr marL="0" indent="0">
              <a:buNone/>
            </a:pPr>
            <a:r>
              <a:rPr lang="en-US" dirty="0"/>
              <a:t>    a |= b;  /* same as a=</a:t>
            </a:r>
            <a:r>
              <a:rPr lang="en-US" dirty="0" err="1"/>
              <a:t>a|b</a:t>
            </a:r>
            <a:r>
              <a:rPr lang="en-US" dirty="0"/>
              <a:t> */ </a:t>
            </a:r>
          </a:p>
          <a:p>
            <a:pPr marL="0" indent="0">
              <a:buNone/>
            </a:pPr>
            <a:r>
              <a:rPr lang="en-US" dirty="0"/>
              <a:t>    a &amp;= b;  /* same as a=</a:t>
            </a:r>
            <a:r>
              <a:rPr lang="en-US" dirty="0" err="1"/>
              <a:t>a&amp;b</a:t>
            </a:r>
            <a:r>
              <a:rPr lang="en-US" dirty="0"/>
              <a:t> */ </a:t>
            </a:r>
          </a:p>
          <a:p>
            <a:pPr marL="0" indent="0">
              <a:buNone/>
            </a:pPr>
            <a:r>
              <a:rPr lang="en-US" dirty="0"/>
              <a:t>    a ^= b;  /* same as a=</a:t>
            </a:r>
            <a:r>
              <a:rPr lang="en-US" dirty="0" err="1"/>
              <a:t>a^b</a:t>
            </a:r>
            <a:r>
              <a:rPr lang="en-US" dirty="0"/>
              <a:t> */ </a:t>
            </a:r>
          </a:p>
          <a:p>
            <a:pPr marL="0" indent="0">
              <a:buNone/>
            </a:pPr>
            <a:r>
              <a:rPr lang="en-US" dirty="0"/>
              <a:t>}</a:t>
            </a:r>
          </a:p>
        </p:txBody>
      </p:sp>
      <p:sp>
        <p:nvSpPr>
          <p:cNvPr id="5" name="Marcador de contenido 3"/>
          <p:cNvSpPr txBox="1">
            <a:spLocks/>
          </p:cNvSpPr>
          <p:nvPr/>
        </p:nvSpPr>
        <p:spPr>
          <a:xfrm>
            <a:off x="991670" y="4777406"/>
            <a:ext cx="5100036" cy="17521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a:t>void</a:t>
            </a:r>
            <a:r>
              <a:rPr lang="es-PA" dirty="0"/>
              <a:t> </a:t>
            </a:r>
            <a:r>
              <a:rPr lang="es-PA" dirty="0" err="1"/>
              <a:t>function</a:t>
            </a:r>
            <a:r>
              <a:rPr lang="es-PA" dirty="0"/>
              <a:t>(</a:t>
            </a:r>
            <a:r>
              <a:rPr lang="es-PA" dirty="0" err="1"/>
              <a:t>void</a:t>
            </a:r>
            <a:r>
              <a:rPr lang="es-PA" dirty="0"/>
              <a:t>){ </a:t>
            </a:r>
            <a:br>
              <a:rPr lang="es-PA" dirty="0"/>
            </a:br>
            <a:r>
              <a:rPr lang="es-PA" dirty="0"/>
              <a:t>  PORTA |= 0x01;  /* set PA0 </a:t>
            </a:r>
            <a:r>
              <a:rPr lang="es-PA" dirty="0" err="1"/>
              <a:t>high</a:t>
            </a:r>
            <a:r>
              <a:rPr lang="es-PA" dirty="0"/>
              <a:t> */ </a:t>
            </a:r>
            <a:br>
              <a:rPr lang="es-PA" dirty="0"/>
            </a:br>
            <a:r>
              <a:rPr lang="es-PA" dirty="0"/>
              <a:t>  PORTB &amp;=~ 0x80; /* </a:t>
            </a:r>
            <a:r>
              <a:rPr lang="es-PA" dirty="0" err="1"/>
              <a:t>clear</a:t>
            </a:r>
            <a:r>
              <a:rPr lang="es-PA" dirty="0"/>
              <a:t> PB7 </a:t>
            </a:r>
            <a:r>
              <a:rPr lang="es-PA" dirty="0" err="1"/>
              <a:t>low</a:t>
            </a:r>
            <a:r>
              <a:rPr lang="es-PA" dirty="0"/>
              <a:t> */ </a:t>
            </a:r>
            <a:br>
              <a:rPr lang="es-PA" dirty="0"/>
            </a:br>
            <a:r>
              <a:rPr lang="es-PA" dirty="0"/>
              <a:t>  PORTC ^= 0x40;  /* </a:t>
            </a:r>
            <a:r>
              <a:rPr lang="es-PA" dirty="0" err="1"/>
              <a:t>toggle</a:t>
            </a:r>
            <a:r>
              <a:rPr lang="es-PA" dirty="0"/>
              <a:t> PC6 */ </a:t>
            </a:r>
            <a:br>
              <a:rPr lang="es-PA" dirty="0"/>
            </a:br>
            <a:r>
              <a:rPr lang="es-PA" dirty="0"/>
              <a:t>}</a:t>
            </a:r>
            <a:endParaRPr lang="en-US" dirty="0"/>
          </a:p>
        </p:txBody>
      </p:sp>
    </p:spTree>
    <p:extLst>
      <p:ext uri="{BB962C8B-B14F-4D97-AF65-F5344CB8AC3E}">
        <p14:creationId xmlns:p14="http://schemas.microsoft.com/office/powerpoint/2010/main" val="226729422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r>
              <a:rPr lang="en-US" dirty="0" smtClean="0"/>
              <a:t> – </a:t>
            </a:r>
            <a:r>
              <a:rPr lang="en-US" dirty="0" err="1" smtClean="0"/>
              <a:t>Tipos</a:t>
            </a:r>
            <a:r>
              <a:rPr lang="en-US" dirty="0" smtClean="0"/>
              <a:t> de </a:t>
            </a:r>
            <a:r>
              <a:rPr lang="en-US" dirty="0" err="1" smtClean="0"/>
              <a:t>Expresiones</a:t>
            </a:r>
            <a:r>
              <a:rPr lang="en-US" dirty="0" smtClean="0"/>
              <a:t> y </a:t>
            </a:r>
            <a:r>
              <a:rPr lang="en-US" dirty="0" err="1" smtClean="0"/>
              <a:t>Llamado</a:t>
            </a:r>
            <a:r>
              <a:rPr lang="en-US" dirty="0" smtClean="0"/>
              <a:t> </a:t>
            </a:r>
            <a:r>
              <a:rPr lang="en-US" dirty="0" err="1" smtClean="0"/>
              <a:t>Específico</a:t>
            </a:r>
            <a:endParaRPr lang="en-US" dirty="0"/>
          </a:p>
        </p:txBody>
      </p:sp>
      <p:sp>
        <p:nvSpPr>
          <p:cNvPr id="6" name="Marcador de contenido 3"/>
          <p:cNvSpPr txBox="1">
            <a:spLocks/>
          </p:cNvSpPr>
          <p:nvPr/>
        </p:nvSpPr>
        <p:spPr>
          <a:xfrm>
            <a:off x="103035" y="2136582"/>
            <a:ext cx="11719770" cy="27831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Los </a:t>
            </a:r>
            <a:r>
              <a:rPr lang="en-US" dirty="0" err="1" smtClean="0"/>
              <a:t>numeros</a:t>
            </a:r>
            <a:r>
              <a:rPr lang="en-US" dirty="0" smtClean="0"/>
              <a:t> son </a:t>
            </a:r>
            <a:r>
              <a:rPr lang="en-US" dirty="0" err="1" smtClean="0"/>
              <a:t>representandos</a:t>
            </a:r>
            <a:r>
              <a:rPr lang="en-US" dirty="0" smtClean="0"/>
              <a:t> </a:t>
            </a:r>
            <a:r>
              <a:rPr lang="en-US" dirty="0" err="1" smtClean="0"/>
              <a:t>en</a:t>
            </a:r>
            <a:r>
              <a:rPr lang="en-US" dirty="0" smtClean="0"/>
              <a:t> </a:t>
            </a:r>
            <a:r>
              <a:rPr lang="en-US" dirty="0" err="1" smtClean="0"/>
              <a:t>diferentes</a:t>
            </a:r>
            <a:r>
              <a:rPr lang="en-US" dirty="0" smtClean="0"/>
              <a:t> </a:t>
            </a:r>
            <a:r>
              <a:rPr lang="en-US" dirty="0" err="1" smtClean="0"/>
              <a:t>formatos</a:t>
            </a:r>
            <a:r>
              <a:rPr lang="en-US" dirty="0" smtClean="0"/>
              <a:t>.</a:t>
            </a:r>
          </a:p>
          <a:p>
            <a:r>
              <a:rPr lang="en-US" dirty="0" err="1" smtClean="0"/>
              <a:t>En</a:t>
            </a:r>
            <a:r>
              <a:rPr lang="en-US" dirty="0" smtClean="0"/>
              <a:t> Cortex-M </a:t>
            </a:r>
            <a:r>
              <a:rPr lang="en-US" dirty="0" err="1" smtClean="0"/>
              <a:t>int</a:t>
            </a:r>
            <a:r>
              <a:rPr lang="en-US" dirty="0" smtClean="0"/>
              <a:t> y long son </a:t>
            </a:r>
            <a:r>
              <a:rPr lang="en-US" dirty="0" err="1" smtClean="0"/>
              <a:t>iguales</a:t>
            </a:r>
            <a:endParaRPr lang="en-US" dirty="0" smtClean="0"/>
          </a:p>
          <a:p>
            <a:r>
              <a:rPr lang="en-US" dirty="0" err="1" smtClean="0"/>
              <a:t>En</a:t>
            </a:r>
            <a:r>
              <a:rPr lang="en-US" dirty="0" smtClean="0"/>
              <a:t> </a:t>
            </a:r>
            <a:r>
              <a:rPr lang="en-US" dirty="0" err="1" smtClean="0"/>
              <a:t>otros</a:t>
            </a:r>
            <a:r>
              <a:rPr lang="en-US" dirty="0" smtClean="0"/>
              <a:t> MCUs </a:t>
            </a:r>
            <a:r>
              <a:rPr lang="en-US" dirty="0" err="1" smtClean="0"/>
              <a:t>int</a:t>
            </a:r>
            <a:r>
              <a:rPr lang="en-US" dirty="0" smtClean="0"/>
              <a:t> y short son </a:t>
            </a:r>
            <a:r>
              <a:rPr lang="en-US" dirty="0" err="1" smtClean="0"/>
              <a:t>iguales</a:t>
            </a:r>
            <a:endParaRPr lang="en-US" dirty="0"/>
          </a:p>
          <a:p>
            <a:r>
              <a:rPr lang="en-US" dirty="0" err="1" smtClean="0"/>
              <a:t>Considerar</a:t>
            </a:r>
            <a:r>
              <a:rPr lang="en-US" dirty="0" smtClean="0"/>
              <a:t> </a:t>
            </a:r>
            <a:r>
              <a:rPr lang="en-US" dirty="0" err="1" smtClean="0"/>
              <a:t>estas</a:t>
            </a:r>
            <a:r>
              <a:rPr lang="en-US" dirty="0" smtClean="0"/>
              <a:t> </a:t>
            </a:r>
            <a:r>
              <a:rPr lang="en-US" dirty="0" err="1" smtClean="0"/>
              <a:t>diferencias</a:t>
            </a:r>
            <a:r>
              <a:rPr lang="en-US" dirty="0" smtClean="0"/>
              <a:t> o similitudes a la hora de </a:t>
            </a:r>
            <a:r>
              <a:rPr lang="en-US" dirty="0" err="1" smtClean="0"/>
              <a:t>portar</a:t>
            </a:r>
            <a:r>
              <a:rPr lang="en-US" dirty="0" smtClean="0"/>
              <a:t> </a:t>
            </a:r>
            <a:r>
              <a:rPr lang="en-US" dirty="0" err="1" smtClean="0"/>
              <a:t>código</a:t>
            </a:r>
            <a:r>
              <a:rPr lang="en-US" dirty="0" smtClean="0"/>
              <a:t>.</a:t>
            </a:r>
          </a:p>
          <a:p>
            <a:pPr lvl="1"/>
            <a:r>
              <a:rPr lang="en-US" dirty="0" err="1" smtClean="0"/>
              <a:t>Consejo</a:t>
            </a:r>
            <a:r>
              <a:rPr lang="en-US" dirty="0" smtClean="0"/>
              <a:t>:  </a:t>
            </a:r>
            <a:r>
              <a:rPr lang="en-US" dirty="0" err="1" smtClean="0"/>
              <a:t>Usar</a:t>
            </a:r>
            <a:r>
              <a:rPr lang="en-US" dirty="0" smtClean="0"/>
              <a:t> </a:t>
            </a:r>
            <a:r>
              <a:rPr lang="en-US" dirty="0" err="1" smtClean="0"/>
              <a:t>int</a:t>
            </a:r>
            <a:r>
              <a:rPr lang="en-US" dirty="0" smtClean="0"/>
              <a:t> para </a:t>
            </a:r>
            <a:r>
              <a:rPr lang="en-US" dirty="0" err="1" smtClean="0"/>
              <a:t>eficiencia</a:t>
            </a:r>
            <a:r>
              <a:rPr lang="en-US" dirty="0" smtClean="0"/>
              <a:t>, </a:t>
            </a:r>
            <a:r>
              <a:rPr lang="en-US" dirty="0" err="1" smtClean="0"/>
              <a:t>usar</a:t>
            </a:r>
            <a:r>
              <a:rPr lang="en-US" dirty="0" smtClean="0"/>
              <a:t> short para </a:t>
            </a:r>
            <a:r>
              <a:rPr lang="en-US" dirty="0" err="1" smtClean="0"/>
              <a:t>precisión</a:t>
            </a:r>
            <a:endParaRPr lang="en-US" dirty="0"/>
          </a:p>
        </p:txBody>
      </p:sp>
      <p:pic>
        <p:nvPicPr>
          <p:cNvPr id="3" name="Imagen 2"/>
          <p:cNvPicPr>
            <a:picLocks noChangeAspect="1"/>
          </p:cNvPicPr>
          <p:nvPr/>
        </p:nvPicPr>
        <p:blipFill>
          <a:blip r:embed="rId2"/>
          <a:stretch>
            <a:fillRect/>
          </a:stretch>
        </p:blipFill>
        <p:spPr>
          <a:xfrm>
            <a:off x="1930489" y="4314424"/>
            <a:ext cx="8314826" cy="2432228"/>
          </a:xfrm>
          <a:prstGeom prst="rect">
            <a:avLst/>
          </a:prstGeom>
        </p:spPr>
      </p:pic>
    </p:spTree>
    <p:extLst>
      <p:ext uri="{BB962C8B-B14F-4D97-AF65-F5344CB8AC3E}">
        <p14:creationId xmlns:p14="http://schemas.microsoft.com/office/powerpoint/2010/main" val="407835245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r>
              <a:rPr lang="en-US" dirty="0" smtClean="0"/>
              <a:t> – </a:t>
            </a:r>
            <a:r>
              <a:rPr lang="en-US" dirty="0" err="1" smtClean="0"/>
              <a:t>Tipos</a:t>
            </a:r>
            <a:r>
              <a:rPr lang="en-US" dirty="0" smtClean="0"/>
              <a:t> de </a:t>
            </a:r>
            <a:r>
              <a:rPr lang="en-US" dirty="0" err="1" smtClean="0"/>
              <a:t>Expresiones</a:t>
            </a:r>
            <a:r>
              <a:rPr lang="en-US" dirty="0" smtClean="0"/>
              <a:t> y </a:t>
            </a:r>
            <a:r>
              <a:rPr lang="en-US" dirty="0" err="1" smtClean="0"/>
              <a:t>Llamado</a:t>
            </a:r>
            <a:r>
              <a:rPr lang="en-US" dirty="0" smtClean="0"/>
              <a:t> </a:t>
            </a:r>
            <a:r>
              <a:rPr lang="en-US" dirty="0" err="1" smtClean="0"/>
              <a:t>Específico</a:t>
            </a:r>
            <a:endParaRPr lang="en-US" dirty="0"/>
          </a:p>
        </p:txBody>
      </p:sp>
      <p:sp>
        <p:nvSpPr>
          <p:cNvPr id="6" name="Marcador de contenido 3"/>
          <p:cNvSpPr txBox="1">
            <a:spLocks/>
          </p:cNvSpPr>
          <p:nvPr/>
        </p:nvSpPr>
        <p:spPr>
          <a:xfrm>
            <a:off x="103035" y="1853248"/>
            <a:ext cx="11719770" cy="44702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¿Que </a:t>
            </a:r>
            <a:r>
              <a:rPr lang="en-US" dirty="0" err="1" smtClean="0"/>
              <a:t>sucede</a:t>
            </a:r>
            <a:r>
              <a:rPr lang="en-US" dirty="0" smtClean="0"/>
              <a:t> </a:t>
            </a:r>
            <a:r>
              <a:rPr lang="en-US" dirty="0" err="1" smtClean="0"/>
              <a:t>cuando</a:t>
            </a:r>
            <a:r>
              <a:rPr lang="en-US" dirty="0" smtClean="0"/>
              <a:t> dos </a:t>
            </a:r>
            <a:r>
              <a:rPr lang="en-US" dirty="0" err="1" smtClean="0"/>
              <a:t>tipos</a:t>
            </a:r>
            <a:r>
              <a:rPr lang="en-US" dirty="0" smtClean="0"/>
              <a:t> </a:t>
            </a:r>
            <a:r>
              <a:rPr lang="en-US" dirty="0" err="1" smtClean="0"/>
              <a:t>diferentes</a:t>
            </a:r>
            <a:r>
              <a:rPr lang="en-US" dirty="0" smtClean="0"/>
              <a:t> son </a:t>
            </a:r>
            <a:r>
              <a:rPr lang="en-US" dirty="0" err="1" smtClean="0"/>
              <a:t>operados</a:t>
            </a:r>
            <a:r>
              <a:rPr lang="en-US" dirty="0" smtClean="0"/>
              <a:t>?</a:t>
            </a:r>
          </a:p>
          <a:p>
            <a:pPr lvl="1"/>
            <a:r>
              <a:rPr lang="en-US" dirty="0" smtClean="0"/>
              <a:t>C </a:t>
            </a:r>
            <a:r>
              <a:rPr lang="en-US" dirty="0" err="1" smtClean="0"/>
              <a:t>convierte</a:t>
            </a:r>
            <a:r>
              <a:rPr lang="en-US" dirty="0" smtClean="0"/>
              <a:t> </a:t>
            </a:r>
            <a:r>
              <a:rPr lang="en-US" dirty="0" err="1" smtClean="0"/>
              <a:t>cada</a:t>
            </a:r>
            <a:r>
              <a:rPr lang="en-US" dirty="0" smtClean="0"/>
              <a:t> </a:t>
            </a:r>
            <a:r>
              <a:rPr lang="en-US" dirty="0" err="1" smtClean="0"/>
              <a:t>uno</a:t>
            </a:r>
            <a:r>
              <a:rPr lang="en-US" dirty="0" smtClean="0"/>
              <a:t> antes de la </a:t>
            </a:r>
            <a:r>
              <a:rPr lang="en-US" dirty="0" err="1" smtClean="0"/>
              <a:t>operación</a:t>
            </a:r>
            <a:r>
              <a:rPr lang="en-US" dirty="0" smtClean="0"/>
              <a:t> para que </a:t>
            </a:r>
            <a:r>
              <a:rPr lang="en-US" dirty="0" err="1" smtClean="0"/>
              <a:t>pueda</a:t>
            </a:r>
            <a:r>
              <a:rPr lang="en-US" dirty="0" smtClean="0"/>
              <a:t> </a:t>
            </a:r>
            <a:r>
              <a:rPr lang="en-US" dirty="0" err="1" smtClean="0"/>
              <a:t>tener</a:t>
            </a:r>
            <a:r>
              <a:rPr lang="en-US" dirty="0" smtClean="0"/>
              <a:t> el </a:t>
            </a:r>
            <a:r>
              <a:rPr lang="en-US" dirty="0" err="1" smtClean="0"/>
              <a:t>mismo</a:t>
            </a:r>
            <a:r>
              <a:rPr lang="en-US" dirty="0" smtClean="0"/>
              <a:t> </a:t>
            </a:r>
            <a:r>
              <a:rPr lang="en-US" dirty="0" err="1" smtClean="0"/>
              <a:t>tipo</a:t>
            </a:r>
            <a:r>
              <a:rPr lang="en-US" dirty="0" smtClean="0"/>
              <a:t>.</a:t>
            </a:r>
          </a:p>
          <a:p>
            <a:pPr lvl="2"/>
            <a:r>
              <a:rPr lang="en-US" dirty="0"/>
              <a:t> </a:t>
            </a:r>
            <a:r>
              <a:rPr lang="en-US" dirty="0" err="1" smtClean="0"/>
              <a:t>Conversión</a:t>
            </a:r>
            <a:r>
              <a:rPr lang="en-US" dirty="0" smtClean="0"/>
              <a:t> </a:t>
            </a:r>
            <a:r>
              <a:rPr lang="en-US" dirty="0" err="1" smtClean="0"/>
              <a:t>automatica</a:t>
            </a:r>
            <a:r>
              <a:rPr lang="en-US" dirty="0" smtClean="0"/>
              <a:t>, </a:t>
            </a:r>
            <a:endParaRPr lang="en-US" dirty="0"/>
          </a:p>
          <a:p>
            <a:pPr lvl="2"/>
            <a:r>
              <a:rPr lang="en-US" dirty="0"/>
              <a:t> </a:t>
            </a:r>
            <a:r>
              <a:rPr lang="en-US" dirty="0" err="1" smtClean="0"/>
              <a:t>Conversión</a:t>
            </a:r>
            <a:r>
              <a:rPr lang="en-US" dirty="0" smtClean="0"/>
              <a:t> </a:t>
            </a:r>
            <a:r>
              <a:rPr lang="en-US" dirty="0" err="1" smtClean="0"/>
              <a:t>implícita</a:t>
            </a:r>
            <a:r>
              <a:rPr lang="en-US" dirty="0" smtClean="0"/>
              <a:t> </a:t>
            </a:r>
            <a:endParaRPr lang="en-US" dirty="0"/>
          </a:p>
          <a:p>
            <a:pPr lvl="2"/>
            <a:r>
              <a:rPr lang="en-US" dirty="0"/>
              <a:t> </a:t>
            </a:r>
            <a:r>
              <a:rPr lang="en-US" dirty="0" err="1" smtClean="0"/>
              <a:t>Coerción</a:t>
            </a:r>
            <a:r>
              <a:rPr lang="en-US" dirty="0" smtClean="0"/>
              <a:t>, </a:t>
            </a:r>
            <a:endParaRPr lang="en-US" dirty="0"/>
          </a:p>
          <a:p>
            <a:pPr lvl="2"/>
            <a:r>
              <a:rPr lang="en-US" dirty="0"/>
              <a:t> </a:t>
            </a:r>
            <a:r>
              <a:rPr lang="en-US" dirty="0" err="1" smtClean="0"/>
              <a:t>Promoción</a:t>
            </a:r>
            <a:r>
              <a:rPr lang="en-US" dirty="0" smtClean="0"/>
              <a:t>, o </a:t>
            </a:r>
            <a:endParaRPr lang="en-US" dirty="0"/>
          </a:p>
          <a:p>
            <a:pPr lvl="2"/>
            <a:r>
              <a:rPr lang="en-US" dirty="0"/>
              <a:t> </a:t>
            </a:r>
            <a:r>
              <a:rPr lang="en-US" dirty="0" err="1" smtClean="0"/>
              <a:t>Ampliación</a:t>
            </a:r>
            <a:endParaRPr lang="en-US" dirty="0"/>
          </a:p>
          <a:p>
            <a:r>
              <a:rPr lang="en-US" dirty="0" err="1" smtClean="0"/>
              <a:t>Existen</a:t>
            </a:r>
            <a:r>
              <a:rPr lang="en-US" dirty="0" smtClean="0"/>
              <a:t> </a:t>
            </a:r>
            <a:r>
              <a:rPr lang="en-US" dirty="0" err="1" smtClean="0"/>
              <a:t>varias</a:t>
            </a:r>
            <a:r>
              <a:rPr lang="en-US" dirty="0" smtClean="0"/>
              <a:t> </a:t>
            </a:r>
            <a:r>
              <a:rPr lang="en-US" dirty="0" err="1" smtClean="0"/>
              <a:t>maneras</a:t>
            </a:r>
            <a:r>
              <a:rPr lang="en-US" dirty="0" smtClean="0"/>
              <a:t> de </a:t>
            </a:r>
            <a:r>
              <a:rPr lang="en-US" dirty="0" err="1" smtClean="0"/>
              <a:t>atacar</a:t>
            </a:r>
            <a:r>
              <a:rPr lang="en-US" dirty="0" smtClean="0"/>
              <a:t> </a:t>
            </a:r>
            <a:r>
              <a:rPr lang="en-US" dirty="0" err="1" smtClean="0"/>
              <a:t>este</a:t>
            </a:r>
            <a:r>
              <a:rPr lang="en-US" dirty="0" smtClean="0"/>
              <a:t> </a:t>
            </a:r>
            <a:r>
              <a:rPr lang="en-US" dirty="0" err="1" smtClean="0"/>
              <a:t>problema</a:t>
            </a:r>
            <a:r>
              <a:rPr lang="en-US" dirty="0" smtClean="0"/>
              <a:t>, la </a:t>
            </a:r>
            <a:r>
              <a:rPr lang="en-US" dirty="0" err="1" smtClean="0"/>
              <a:t>más</a:t>
            </a:r>
            <a:r>
              <a:rPr lang="en-US" dirty="0" smtClean="0"/>
              <a:t> </a:t>
            </a:r>
            <a:r>
              <a:rPr lang="en-US" dirty="0" err="1" smtClean="0"/>
              <a:t>sencilla</a:t>
            </a:r>
            <a:r>
              <a:rPr lang="en-US" dirty="0" smtClean="0"/>
              <a:t> </a:t>
            </a:r>
            <a:r>
              <a:rPr lang="en-US" dirty="0" err="1" smtClean="0"/>
              <a:t>es</a:t>
            </a:r>
            <a:r>
              <a:rPr lang="en-US" dirty="0" smtClean="0"/>
              <a:t> </a:t>
            </a:r>
            <a:r>
              <a:rPr lang="en-US" dirty="0" err="1" smtClean="0"/>
              <a:t>pensar</a:t>
            </a:r>
            <a:r>
              <a:rPr lang="en-US" dirty="0" smtClean="0"/>
              <a:t> que variable </a:t>
            </a:r>
            <a:r>
              <a:rPr lang="en-US" dirty="0" err="1" smtClean="0"/>
              <a:t>es</a:t>
            </a:r>
            <a:r>
              <a:rPr lang="en-US" dirty="0" smtClean="0"/>
              <a:t> de mayor </a:t>
            </a:r>
            <a:r>
              <a:rPr lang="en-US" dirty="0" err="1" smtClean="0"/>
              <a:t>tamaño</a:t>
            </a:r>
            <a:r>
              <a:rPr lang="en-US" dirty="0"/>
              <a:t>.</a:t>
            </a:r>
            <a:endParaRPr lang="en-US" dirty="0" smtClean="0"/>
          </a:p>
        </p:txBody>
      </p:sp>
      <p:pic>
        <p:nvPicPr>
          <p:cNvPr id="5" name="Imagen 4"/>
          <p:cNvPicPr>
            <a:picLocks noChangeAspect="1"/>
          </p:cNvPicPr>
          <p:nvPr/>
        </p:nvPicPr>
        <p:blipFill>
          <a:blip r:embed="rId2"/>
          <a:stretch>
            <a:fillRect/>
          </a:stretch>
        </p:blipFill>
        <p:spPr>
          <a:xfrm>
            <a:off x="2987033" y="5100034"/>
            <a:ext cx="6859268" cy="1669558"/>
          </a:xfrm>
          <a:prstGeom prst="rect">
            <a:avLst/>
          </a:prstGeom>
        </p:spPr>
      </p:pic>
    </p:spTree>
    <p:extLst>
      <p:ext uri="{BB962C8B-B14F-4D97-AF65-F5344CB8AC3E}">
        <p14:creationId xmlns:p14="http://schemas.microsoft.com/office/powerpoint/2010/main" val="20678862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r>
              <a:rPr lang="en-US" dirty="0" smtClean="0"/>
              <a:t> – </a:t>
            </a:r>
            <a:r>
              <a:rPr lang="en-US" dirty="0" err="1" smtClean="0"/>
              <a:t>Tipos</a:t>
            </a:r>
            <a:r>
              <a:rPr lang="en-US" dirty="0" smtClean="0"/>
              <a:t> de </a:t>
            </a:r>
            <a:r>
              <a:rPr lang="en-US" dirty="0" err="1" smtClean="0"/>
              <a:t>Expresiones</a:t>
            </a:r>
            <a:r>
              <a:rPr lang="en-US" dirty="0" smtClean="0"/>
              <a:t> y </a:t>
            </a:r>
            <a:r>
              <a:rPr lang="en-US" dirty="0" err="1" smtClean="0"/>
              <a:t>Llamado</a:t>
            </a:r>
            <a:r>
              <a:rPr lang="en-US" dirty="0" smtClean="0"/>
              <a:t> </a:t>
            </a:r>
            <a:r>
              <a:rPr lang="en-US" dirty="0" err="1" smtClean="0"/>
              <a:t>Específico</a:t>
            </a:r>
            <a:endParaRPr lang="en-US" dirty="0"/>
          </a:p>
        </p:txBody>
      </p:sp>
      <p:sp>
        <p:nvSpPr>
          <p:cNvPr id="6" name="Marcador de contenido 3"/>
          <p:cNvSpPr txBox="1">
            <a:spLocks/>
          </p:cNvSpPr>
          <p:nvPr/>
        </p:nvSpPr>
        <p:spPr>
          <a:xfrm>
            <a:off x="103035" y="2136582"/>
            <a:ext cx="11719770" cy="27831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La </a:t>
            </a:r>
            <a:r>
              <a:rPr lang="en-US" dirty="0" err="1" smtClean="0"/>
              <a:t>segunda</a:t>
            </a:r>
            <a:r>
              <a:rPr lang="en-US" dirty="0" smtClean="0"/>
              <a:t> </a:t>
            </a:r>
            <a:r>
              <a:rPr lang="en-US" dirty="0" err="1" smtClean="0"/>
              <a:t>es</a:t>
            </a:r>
            <a:r>
              <a:rPr lang="en-US" dirty="0" smtClean="0"/>
              <a:t> con respect a la precision de </a:t>
            </a:r>
            <a:r>
              <a:rPr lang="en-US" dirty="0" err="1" smtClean="0"/>
              <a:t>los</a:t>
            </a:r>
            <a:r>
              <a:rPr lang="en-US" dirty="0" smtClean="0"/>
              <a:t> </a:t>
            </a:r>
            <a:r>
              <a:rPr lang="en-US" dirty="0" err="1" smtClean="0"/>
              <a:t>operadores</a:t>
            </a:r>
            <a:r>
              <a:rPr lang="en-US" dirty="0" smtClean="0"/>
              <a:t>.</a:t>
            </a:r>
          </a:p>
          <a:p>
            <a:pPr lvl="1"/>
            <a:r>
              <a:rPr lang="en-US" dirty="0" smtClean="0"/>
              <a:t>Si </a:t>
            </a:r>
            <a:r>
              <a:rPr lang="en-US" dirty="0" err="1" smtClean="0"/>
              <a:t>tienen</a:t>
            </a:r>
            <a:r>
              <a:rPr lang="en-US" dirty="0" smtClean="0"/>
              <a:t> precision </a:t>
            </a:r>
            <a:r>
              <a:rPr lang="en-US" dirty="0" err="1" smtClean="0"/>
              <a:t>diferente</a:t>
            </a:r>
            <a:r>
              <a:rPr lang="en-US" dirty="0" smtClean="0"/>
              <a:t> se </a:t>
            </a:r>
            <a:r>
              <a:rPr lang="en-US" dirty="0" err="1" smtClean="0"/>
              <a:t>transformará</a:t>
            </a:r>
            <a:r>
              <a:rPr lang="en-US" dirty="0" smtClean="0"/>
              <a:t> el de </a:t>
            </a:r>
            <a:r>
              <a:rPr lang="en-US" dirty="0" err="1" smtClean="0"/>
              <a:t>menor</a:t>
            </a:r>
            <a:r>
              <a:rPr lang="en-US" dirty="0" smtClean="0"/>
              <a:t> precision antes de </a:t>
            </a:r>
            <a:r>
              <a:rPr lang="en-US" dirty="0" err="1" smtClean="0"/>
              <a:t>realizar</a:t>
            </a:r>
            <a:r>
              <a:rPr lang="en-US" dirty="0" smtClean="0"/>
              <a:t> la </a:t>
            </a:r>
            <a:r>
              <a:rPr lang="en-US" dirty="0" err="1" smtClean="0"/>
              <a:t>operación</a:t>
            </a:r>
            <a:endParaRPr lang="en-US" dirty="0" smtClean="0"/>
          </a:p>
          <a:p>
            <a:pPr lvl="1"/>
            <a:r>
              <a:rPr lang="en-US" dirty="0" smtClean="0"/>
              <a:t>Si ambos son de la </a:t>
            </a:r>
            <a:r>
              <a:rPr lang="en-US" dirty="0" err="1" smtClean="0"/>
              <a:t>misma</a:t>
            </a:r>
            <a:r>
              <a:rPr lang="en-US" dirty="0" smtClean="0"/>
              <a:t> precision y </a:t>
            </a:r>
            <a:r>
              <a:rPr lang="en-US" dirty="0" err="1" smtClean="0"/>
              <a:t>uno</a:t>
            </a:r>
            <a:r>
              <a:rPr lang="en-US" dirty="0" smtClean="0"/>
              <a:t> </a:t>
            </a:r>
            <a:r>
              <a:rPr lang="en-US" dirty="0" err="1" smtClean="0"/>
              <a:t>es</a:t>
            </a:r>
            <a:r>
              <a:rPr lang="en-US" dirty="0" smtClean="0"/>
              <a:t> con </a:t>
            </a:r>
            <a:r>
              <a:rPr lang="en-US" dirty="0" err="1" smtClean="0"/>
              <a:t>signo</a:t>
            </a:r>
            <a:r>
              <a:rPr lang="en-US" dirty="0" smtClean="0"/>
              <a:t>, se </a:t>
            </a:r>
            <a:r>
              <a:rPr lang="en-US" dirty="0" err="1" smtClean="0"/>
              <a:t>transformará</a:t>
            </a:r>
            <a:r>
              <a:rPr lang="en-US" dirty="0" smtClean="0"/>
              <a:t> a sin </a:t>
            </a:r>
            <a:r>
              <a:rPr lang="en-US" dirty="0" err="1" smtClean="0"/>
              <a:t>signo</a:t>
            </a:r>
            <a:endParaRPr lang="en-US" dirty="0" smtClean="0"/>
          </a:p>
          <a:p>
            <a:pPr lvl="2"/>
            <a:r>
              <a:rPr lang="en-US" dirty="0" err="1" smtClean="0"/>
              <a:t>Esto</a:t>
            </a:r>
            <a:r>
              <a:rPr lang="en-US" dirty="0" smtClean="0"/>
              <a:t> </a:t>
            </a:r>
            <a:r>
              <a:rPr lang="en-US" dirty="0" err="1" smtClean="0"/>
              <a:t>puede</a:t>
            </a:r>
            <a:r>
              <a:rPr lang="en-US" dirty="0" smtClean="0"/>
              <a:t> </a:t>
            </a:r>
            <a:r>
              <a:rPr lang="en-US" dirty="0" err="1" smtClean="0"/>
              <a:t>traer</a:t>
            </a:r>
            <a:r>
              <a:rPr lang="en-US" dirty="0" smtClean="0"/>
              <a:t> </a:t>
            </a:r>
            <a:r>
              <a:rPr lang="en-US" dirty="0" err="1" smtClean="0"/>
              <a:t>problemas</a:t>
            </a:r>
            <a:endParaRPr lang="en-US" dirty="0" smtClean="0"/>
          </a:p>
          <a:p>
            <a:r>
              <a:rPr lang="en-US" dirty="0" smtClean="0"/>
              <a:t>La </a:t>
            </a:r>
            <a:r>
              <a:rPr lang="en-US" dirty="0" err="1" smtClean="0"/>
              <a:t>tercera</a:t>
            </a:r>
            <a:r>
              <a:rPr lang="en-US" dirty="0" smtClean="0"/>
              <a:t> y </a:t>
            </a:r>
            <a:r>
              <a:rPr lang="en-US" dirty="0" err="1" smtClean="0"/>
              <a:t>mejor</a:t>
            </a:r>
            <a:r>
              <a:rPr lang="en-US" dirty="0" smtClean="0"/>
              <a:t> </a:t>
            </a:r>
            <a:r>
              <a:rPr lang="en-US" dirty="0" err="1" smtClean="0"/>
              <a:t>opción</a:t>
            </a:r>
            <a:r>
              <a:rPr lang="en-US" dirty="0" smtClean="0"/>
              <a:t> </a:t>
            </a:r>
            <a:r>
              <a:rPr lang="en-US" dirty="0" err="1" smtClean="0"/>
              <a:t>es</a:t>
            </a:r>
            <a:r>
              <a:rPr lang="en-US" dirty="0" smtClean="0"/>
              <a:t> </a:t>
            </a:r>
            <a:r>
              <a:rPr lang="en-US" dirty="0" err="1" smtClean="0"/>
              <a:t>llamada</a:t>
            </a:r>
            <a:r>
              <a:rPr lang="en-US" dirty="0" smtClean="0"/>
              <a:t> “casting”, </a:t>
            </a:r>
            <a:r>
              <a:rPr lang="en-US" dirty="0" err="1" smtClean="0"/>
              <a:t>fuerza</a:t>
            </a:r>
            <a:r>
              <a:rPr lang="en-US" dirty="0" smtClean="0"/>
              <a:t> el </a:t>
            </a:r>
            <a:r>
              <a:rPr lang="en-US" dirty="0" err="1" smtClean="0"/>
              <a:t>operador</a:t>
            </a:r>
            <a:r>
              <a:rPr lang="en-US" dirty="0" smtClean="0"/>
              <a:t> a </a:t>
            </a:r>
            <a:r>
              <a:rPr lang="en-US" dirty="0" err="1" smtClean="0"/>
              <a:t>ser</a:t>
            </a:r>
            <a:r>
              <a:rPr lang="en-US" dirty="0" smtClean="0"/>
              <a:t> un </a:t>
            </a:r>
            <a:r>
              <a:rPr lang="en-US" dirty="0" err="1" smtClean="0"/>
              <a:t>tipo</a:t>
            </a:r>
            <a:r>
              <a:rPr lang="en-US" dirty="0" smtClean="0"/>
              <a:t>.</a:t>
            </a:r>
          </a:p>
          <a:p>
            <a:pPr lvl="1"/>
            <a:r>
              <a:rPr lang="en-US" dirty="0" err="1" smtClean="0"/>
              <a:t>En</a:t>
            </a:r>
            <a:r>
              <a:rPr lang="en-US" dirty="0" smtClean="0"/>
              <a:t> el </a:t>
            </a:r>
            <a:r>
              <a:rPr lang="en-US" dirty="0" err="1" smtClean="0"/>
              <a:t>siguiente</a:t>
            </a:r>
            <a:r>
              <a:rPr lang="en-US" dirty="0" smtClean="0"/>
              <a:t> </a:t>
            </a:r>
            <a:r>
              <a:rPr lang="en-US" dirty="0" err="1" smtClean="0"/>
              <a:t>caso</a:t>
            </a:r>
            <a:r>
              <a:rPr lang="en-US" dirty="0" smtClean="0"/>
              <a:t> “</a:t>
            </a:r>
            <a:r>
              <a:rPr lang="en-US" dirty="0" err="1" smtClean="0"/>
              <a:t>x”,”y</a:t>
            </a:r>
            <a:r>
              <a:rPr lang="en-US" dirty="0" smtClean="0"/>
              <a:t>” son </a:t>
            </a:r>
            <a:r>
              <a:rPr lang="en-US" dirty="0" err="1" smtClean="0"/>
              <a:t>transformadas</a:t>
            </a:r>
            <a:r>
              <a:rPr lang="en-US" dirty="0" smtClean="0"/>
              <a:t> a 16-bits con </a:t>
            </a:r>
            <a:r>
              <a:rPr lang="en-US" dirty="0" err="1" smtClean="0"/>
              <a:t>signo</a:t>
            </a:r>
            <a:r>
              <a:rPr lang="en-US" dirty="0" smtClean="0"/>
              <a:t>, </a:t>
            </a:r>
            <a:r>
              <a:rPr lang="en-US" dirty="0" err="1" smtClean="0"/>
              <a:t>pero</a:t>
            </a:r>
            <a:r>
              <a:rPr lang="en-US" dirty="0" smtClean="0"/>
              <a:t> </a:t>
            </a:r>
            <a:r>
              <a:rPr lang="en-US" dirty="0" err="1" smtClean="0"/>
              <a:t>su</a:t>
            </a:r>
            <a:r>
              <a:rPr lang="en-US" dirty="0" smtClean="0"/>
              <a:t> </a:t>
            </a:r>
            <a:r>
              <a:rPr lang="en-US" dirty="0" err="1" smtClean="0"/>
              <a:t>resultado</a:t>
            </a:r>
            <a:r>
              <a:rPr lang="en-US" dirty="0" smtClean="0"/>
              <a:t> </a:t>
            </a:r>
            <a:r>
              <a:rPr lang="en-US" dirty="0" err="1" smtClean="0"/>
              <a:t>es</a:t>
            </a:r>
            <a:r>
              <a:rPr lang="en-US" dirty="0" smtClean="0"/>
              <a:t> de 8 bits</a:t>
            </a:r>
          </a:p>
          <a:p>
            <a:pPr lvl="2"/>
            <a:r>
              <a:rPr lang="en-US" dirty="0" smtClean="0"/>
              <a:t>C no </a:t>
            </a:r>
            <a:r>
              <a:rPr lang="en-US" dirty="0" err="1" smtClean="0"/>
              <a:t>maneja</a:t>
            </a:r>
            <a:r>
              <a:rPr lang="en-US" dirty="0" smtClean="0"/>
              <a:t> </a:t>
            </a:r>
            <a:r>
              <a:rPr lang="en-US" dirty="0" err="1" smtClean="0"/>
              <a:t>este</a:t>
            </a:r>
            <a:r>
              <a:rPr lang="en-US" dirty="0" smtClean="0"/>
              <a:t> </a:t>
            </a:r>
            <a:r>
              <a:rPr lang="en-US" dirty="0" err="1" smtClean="0"/>
              <a:t>tipo</a:t>
            </a:r>
            <a:r>
              <a:rPr lang="en-US" dirty="0" smtClean="0"/>
              <a:t> de </a:t>
            </a:r>
            <a:r>
              <a:rPr lang="en-US" dirty="0" err="1" smtClean="0"/>
              <a:t>errores</a:t>
            </a:r>
            <a:r>
              <a:rPr lang="en-US" dirty="0" smtClean="0"/>
              <a:t> del </a:t>
            </a:r>
            <a:r>
              <a:rPr lang="en-US" dirty="0" err="1" smtClean="0"/>
              <a:t>programador</a:t>
            </a:r>
            <a:endParaRPr lang="en-US" dirty="0"/>
          </a:p>
        </p:txBody>
      </p:sp>
      <p:sp>
        <p:nvSpPr>
          <p:cNvPr id="5" name="Marcador de contenido 3"/>
          <p:cNvSpPr txBox="1">
            <a:spLocks/>
          </p:cNvSpPr>
          <p:nvPr/>
        </p:nvSpPr>
        <p:spPr>
          <a:xfrm>
            <a:off x="3039414" y="4919730"/>
            <a:ext cx="4958367" cy="193827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char y; // output of the filter</a:t>
            </a:r>
          </a:p>
          <a:p>
            <a:pPr marL="0" indent="0">
              <a:buNone/>
            </a:pPr>
            <a:r>
              <a:rPr lang="en-US" dirty="0"/>
              <a:t>unsigned char x; // input of the filter</a:t>
            </a:r>
          </a:p>
          <a:p>
            <a:pPr marL="0" indent="0">
              <a:buNone/>
            </a:pPr>
            <a:r>
              <a:rPr lang="en-US" dirty="0"/>
              <a:t>void filter(void){ </a:t>
            </a:r>
          </a:p>
          <a:p>
            <a:pPr marL="0" indent="0">
              <a:buNone/>
            </a:pPr>
            <a:r>
              <a:rPr lang="en-US" dirty="0"/>
              <a:t>  y = (12*(short)x + 56*(short)y)/100; </a:t>
            </a:r>
          </a:p>
          <a:p>
            <a:pPr marL="0" indent="0">
              <a:buNone/>
            </a:pPr>
            <a:r>
              <a:rPr lang="en-US" dirty="0"/>
              <a:t>}</a:t>
            </a:r>
          </a:p>
        </p:txBody>
      </p:sp>
    </p:spTree>
    <p:extLst>
      <p:ext uri="{BB962C8B-B14F-4D97-AF65-F5344CB8AC3E}">
        <p14:creationId xmlns:p14="http://schemas.microsoft.com/office/powerpoint/2010/main" val="145885689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r>
              <a:rPr lang="en-US" dirty="0" smtClean="0"/>
              <a:t> – </a:t>
            </a:r>
            <a:r>
              <a:rPr lang="en-US" dirty="0" err="1" smtClean="0"/>
              <a:t>Tipos</a:t>
            </a:r>
            <a:r>
              <a:rPr lang="en-US" dirty="0" smtClean="0"/>
              <a:t> de </a:t>
            </a:r>
            <a:r>
              <a:rPr lang="en-US" dirty="0" err="1" smtClean="0"/>
              <a:t>Expresiones</a:t>
            </a:r>
            <a:r>
              <a:rPr lang="en-US" dirty="0" smtClean="0"/>
              <a:t> y </a:t>
            </a:r>
            <a:r>
              <a:rPr lang="en-US" dirty="0" err="1" smtClean="0"/>
              <a:t>Llamado</a:t>
            </a:r>
            <a:r>
              <a:rPr lang="en-US" dirty="0" smtClean="0"/>
              <a:t> </a:t>
            </a:r>
            <a:r>
              <a:rPr lang="en-US" dirty="0" err="1" smtClean="0"/>
              <a:t>Específico</a:t>
            </a:r>
            <a:r>
              <a:rPr lang="en-US" dirty="0" smtClean="0"/>
              <a:t> </a:t>
            </a:r>
            <a:endParaRPr lang="en-US" dirty="0"/>
          </a:p>
        </p:txBody>
      </p:sp>
      <p:sp>
        <p:nvSpPr>
          <p:cNvPr id="6" name="Marcador de contenido 3"/>
          <p:cNvSpPr txBox="1">
            <a:spLocks/>
          </p:cNvSpPr>
          <p:nvPr/>
        </p:nvSpPr>
        <p:spPr>
          <a:xfrm>
            <a:off x="103035" y="2136582"/>
            <a:ext cx="11719770" cy="6838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Para el “cast” se </a:t>
            </a:r>
            <a:r>
              <a:rPr lang="en-US" dirty="0" err="1" smtClean="0"/>
              <a:t>usan</a:t>
            </a:r>
            <a:r>
              <a:rPr lang="en-US" dirty="0" smtClean="0"/>
              <a:t> </a:t>
            </a:r>
            <a:r>
              <a:rPr lang="en-US" dirty="0" err="1" smtClean="0"/>
              <a:t>los</a:t>
            </a:r>
            <a:r>
              <a:rPr lang="en-US" dirty="0" smtClean="0"/>
              <a:t> </a:t>
            </a:r>
            <a:r>
              <a:rPr lang="en-US" dirty="0" err="1" smtClean="0"/>
              <a:t>parentesis</a:t>
            </a:r>
            <a:r>
              <a:rPr lang="en-US" dirty="0" smtClean="0"/>
              <a:t> </a:t>
            </a:r>
            <a:r>
              <a:rPr lang="en-US" dirty="0" err="1" smtClean="0"/>
              <a:t>alrededor</a:t>
            </a:r>
            <a:r>
              <a:rPr lang="en-US" dirty="0" smtClean="0"/>
              <a:t> de las variables. </a:t>
            </a:r>
            <a:endParaRPr lang="en-US" dirty="0"/>
          </a:p>
        </p:txBody>
      </p:sp>
      <p:sp>
        <p:nvSpPr>
          <p:cNvPr id="5" name="Marcador de contenido 3"/>
          <p:cNvSpPr txBox="1">
            <a:spLocks/>
          </p:cNvSpPr>
          <p:nvPr/>
        </p:nvSpPr>
        <p:spPr>
          <a:xfrm>
            <a:off x="643942" y="2820474"/>
            <a:ext cx="10895527" cy="2189408"/>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 y(n) = [113*x(n) + 113*x(n-2) - 98*y(n-2)]/128, channel specifies the A/D channel</a:t>
            </a:r>
          </a:p>
          <a:p>
            <a:pPr marL="0" indent="0">
              <a:buNone/>
            </a:pPr>
            <a:r>
              <a:rPr lang="en-US" dirty="0"/>
              <a:t>short x[3],y[3]; // MACQs containing current and previous</a:t>
            </a:r>
          </a:p>
          <a:p>
            <a:pPr marL="0" indent="0">
              <a:buNone/>
            </a:pPr>
            <a:r>
              <a:rPr lang="en-US" dirty="0"/>
              <a:t>void </a:t>
            </a:r>
            <a:r>
              <a:rPr lang="en-US" dirty="0" err="1"/>
              <a:t>SysTick_Handler</a:t>
            </a:r>
            <a:r>
              <a:rPr lang="en-US" dirty="0"/>
              <a:t>(void){ </a:t>
            </a:r>
          </a:p>
          <a:p>
            <a:pPr marL="0" indent="0">
              <a:buNone/>
            </a:pPr>
            <a:r>
              <a:rPr lang="en-US" dirty="0"/>
              <a:t>  y[2]=y[1]; y[1]=y[0]; // shift MACQ</a:t>
            </a:r>
          </a:p>
          <a:p>
            <a:pPr marL="0" indent="0">
              <a:buNone/>
            </a:pPr>
            <a:r>
              <a:rPr lang="en-US" dirty="0"/>
              <a:t>  x[2]=x[1]; x[1]=x[0]; </a:t>
            </a:r>
          </a:p>
          <a:p>
            <a:pPr marL="0" indent="0">
              <a:buNone/>
            </a:pPr>
            <a:r>
              <a:rPr lang="en-US" dirty="0"/>
              <a:t>  x[0] = A2D(channel); // new data</a:t>
            </a:r>
          </a:p>
          <a:p>
            <a:pPr marL="0" indent="0">
              <a:buNone/>
            </a:pPr>
            <a:r>
              <a:rPr lang="en-US" dirty="0"/>
              <a:t>  y[0] = (113*((long)x[0]+(long)x[2])-98*(long)y[2])&gt;&gt;7;}</a:t>
            </a:r>
          </a:p>
        </p:txBody>
      </p:sp>
      <p:sp>
        <p:nvSpPr>
          <p:cNvPr id="7" name="Marcador de contenido 3"/>
          <p:cNvSpPr txBox="1">
            <a:spLocks/>
          </p:cNvSpPr>
          <p:nvPr/>
        </p:nvSpPr>
        <p:spPr>
          <a:xfrm>
            <a:off x="103035" y="5009882"/>
            <a:ext cx="11719770" cy="6838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En</a:t>
            </a:r>
            <a:r>
              <a:rPr lang="en-US" dirty="0" smtClean="0"/>
              <a:t> </a:t>
            </a:r>
            <a:r>
              <a:rPr lang="en-US" dirty="0" err="1" smtClean="0"/>
              <a:t>filminas</a:t>
            </a:r>
            <a:r>
              <a:rPr lang="en-US" dirty="0" smtClean="0"/>
              <a:t> </a:t>
            </a:r>
            <a:r>
              <a:rPr lang="en-US" dirty="0" err="1" smtClean="0"/>
              <a:t>anteriores</a:t>
            </a:r>
            <a:r>
              <a:rPr lang="en-US" dirty="0" smtClean="0"/>
              <a:t> </a:t>
            </a:r>
            <a:r>
              <a:rPr lang="en-US" dirty="0" err="1" smtClean="0"/>
              <a:t>presenté</a:t>
            </a:r>
            <a:r>
              <a:rPr lang="en-US" dirty="0"/>
              <a:t> </a:t>
            </a:r>
            <a:r>
              <a:rPr lang="en-US" dirty="0" smtClean="0"/>
              <a:t>“cast” </a:t>
            </a:r>
            <a:r>
              <a:rPr lang="en-US" dirty="0" err="1" smtClean="0"/>
              <a:t>pero</a:t>
            </a:r>
            <a:r>
              <a:rPr lang="en-US" dirty="0" smtClean="0"/>
              <a:t> </a:t>
            </a:r>
            <a:r>
              <a:rPr lang="en-US" dirty="0" err="1" smtClean="0"/>
              <a:t>orientado</a:t>
            </a:r>
            <a:r>
              <a:rPr lang="en-US" dirty="0" smtClean="0"/>
              <a:t> a </a:t>
            </a:r>
            <a:r>
              <a:rPr lang="en-US" dirty="0" err="1" smtClean="0"/>
              <a:t>punteros</a:t>
            </a:r>
            <a:endParaRPr lang="en-US" dirty="0"/>
          </a:p>
        </p:txBody>
      </p:sp>
      <p:sp>
        <p:nvSpPr>
          <p:cNvPr id="8" name="Marcador de contenido 3"/>
          <p:cNvSpPr txBox="1">
            <a:spLocks/>
          </p:cNvSpPr>
          <p:nvPr/>
        </p:nvSpPr>
        <p:spPr>
          <a:xfrm>
            <a:off x="515156" y="5693774"/>
            <a:ext cx="10895527" cy="6053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it-IT" dirty="0"/>
              <a:t>#define GPIO_PORTA_DATA_R (*((volatile unsigned long *)0x400043FC))</a:t>
            </a:r>
            <a:endParaRPr lang="en-US" dirty="0"/>
          </a:p>
        </p:txBody>
      </p:sp>
    </p:spTree>
    <p:extLst>
      <p:ext uri="{BB962C8B-B14F-4D97-AF65-F5344CB8AC3E}">
        <p14:creationId xmlns:p14="http://schemas.microsoft.com/office/powerpoint/2010/main" val="33669289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r>
              <a:rPr lang="en-US" dirty="0" smtClean="0"/>
              <a:t> – </a:t>
            </a:r>
            <a:r>
              <a:rPr lang="en-US" dirty="0" err="1" smtClean="0"/>
              <a:t>Operador</a:t>
            </a:r>
            <a:r>
              <a:rPr lang="en-US" dirty="0" smtClean="0"/>
              <a:t> de </a:t>
            </a:r>
            <a:r>
              <a:rPr lang="en-US" dirty="0" err="1" smtClean="0"/>
              <a:t>Selección</a:t>
            </a:r>
            <a:endParaRPr lang="en-US" dirty="0"/>
          </a:p>
        </p:txBody>
      </p:sp>
      <p:sp>
        <p:nvSpPr>
          <p:cNvPr id="6" name="Marcador de contenido 3"/>
          <p:cNvSpPr txBox="1">
            <a:spLocks/>
          </p:cNvSpPr>
          <p:nvPr/>
        </p:nvSpPr>
        <p:spPr>
          <a:xfrm>
            <a:off x="103035" y="2136580"/>
            <a:ext cx="7662926" cy="287330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El </a:t>
            </a:r>
            <a:r>
              <a:rPr lang="en-US" dirty="0" err="1" smtClean="0"/>
              <a:t>operador</a:t>
            </a:r>
            <a:r>
              <a:rPr lang="en-US" dirty="0" smtClean="0"/>
              <a:t> de </a:t>
            </a:r>
            <a:r>
              <a:rPr lang="en-US" dirty="0" err="1" smtClean="0"/>
              <a:t>selección</a:t>
            </a:r>
            <a:r>
              <a:rPr lang="en-US" dirty="0" smtClean="0"/>
              <a:t> </a:t>
            </a:r>
            <a:r>
              <a:rPr lang="en-US" dirty="0" err="1" smtClean="0"/>
              <a:t>es</a:t>
            </a:r>
            <a:r>
              <a:rPr lang="en-US" dirty="0" smtClean="0"/>
              <a:t> </a:t>
            </a:r>
            <a:r>
              <a:rPr lang="en-US" dirty="0" err="1" smtClean="0"/>
              <a:t>una</a:t>
            </a:r>
            <a:r>
              <a:rPr lang="en-US" dirty="0" smtClean="0"/>
              <a:t> </a:t>
            </a:r>
            <a:r>
              <a:rPr lang="en-US" dirty="0" err="1" smtClean="0"/>
              <a:t>manera</a:t>
            </a:r>
            <a:r>
              <a:rPr lang="en-US" dirty="0" smtClean="0"/>
              <a:t> </a:t>
            </a:r>
            <a:r>
              <a:rPr lang="en-US" dirty="0" err="1" smtClean="0"/>
              <a:t>corta</a:t>
            </a:r>
            <a:r>
              <a:rPr lang="en-US" dirty="0" smtClean="0"/>
              <a:t> de </a:t>
            </a:r>
            <a:r>
              <a:rPr lang="en-US" dirty="0" err="1" smtClean="0"/>
              <a:t>escribir</a:t>
            </a:r>
            <a:r>
              <a:rPr lang="en-US" dirty="0" smtClean="0"/>
              <a:t> un if – else + </a:t>
            </a:r>
            <a:r>
              <a:rPr lang="en-US" dirty="0" err="1" smtClean="0"/>
              <a:t>asignación</a:t>
            </a:r>
            <a:endParaRPr lang="en-US" dirty="0" smtClean="0"/>
          </a:p>
          <a:p>
            <a:pPr lvl="1"/>
            <a:r>
              <a:rPr lang="en-US" dirty="0" err="1" smtClean="0"/>
              <a:t>Tiene</a:t>
            </a:r>
            <a:r>
              <a:rPr lang="en-US" dirty="0" smtClean="0"/>
              <a:t> la forma Expr1 ? Expr2 : Expr3</a:t>
            </a:r>
          </a:p>
          <a:p>
            <a:pPr lvl="1"/>
            <a:r>
              <a:rPr lang="en-US" dirty="0" smtClean="0"/>
              <a:t>El primer valor </a:t>
            </a:r>
            <a:r>
              <a:rPr lang="en-US" dirty="0" err="1" smtClean="0"/>
              <a:t>es</a:t>
            </a:r>
            <a:r>
              <a:rPr lang="en-US" dirty="0" smtClean="0"/>
              <a:t> la expression (</a:t>
            </a:r>
            <a:r>
              <a:rPr lang="en-US" dirty="0" err="1" smtClean="0"/>
              <a:t>resultado</a:t>
            </a:r>
            <a:r>
              <a:rPr lang="en-US" dirty="0" smtClean="0"/>
              <a:t> </a:t>
            </a:r>
            <a:r>
              <a:rPr lang="en-US" dirty="0" err="1" smtClean="0"/>
              <a:t>booleano</a:t>
            </a:r>
            <a:r>
              <a:rPr lang="en-US" dirty="0" smtClean="0"/>
              <a:t>)</a:t>
            </a:r>
          </a:p>
          <a:p>
            <a:pPr lvl="1"/>
            <a:r>
              <a:rPr lang="en-US" dirty="0" smtClean="0"/>
              <a:t>La </a:t>
            </a:r>
            <a:r>
              <a:rPr lang="en-US" dirty="0" err="1" smtClean="0"/>
              <a:t>segunda</a:t>
            </a:r>
            <a:r>
              <a:rPr lang="en-US" dirty="0" smtClean="0"/>
              <a:t> </a:t>
            </a:r>
            <a:r>
              <a:rPr lang="en-US" dirty="0" err="1" smtClean="0"/>
              <a:t>expresión</a:t>
            </a:r>
            <a:r>
              <a:rPr lang="en-US" dirty="0" smtClean="0"/>
              <a:t> </a:t>
            </a:r>
            <a:r>
              <a:rPr lang="en-US" dirty="0" err="1" smtClean="0"/>
              <a:t>es</a:t>
            </a:r>
            <a:r>
              <a:rPr lang="en-US" dirty="0" smtClean="0"/>
              <a:t> el valor </a:t>
            </a:r>
            <a:r>
              <a:rPr lang="en-US" dirty="0" err="1" smtClean="0"/>
              <a:t>si</a:t>
            </a:r>
            <a:r>
              <a:rPr lang="en-US" dirty="0" smtClean="0"/>
              <a:t> </a:t>
            </a:r>
            <a:r>
              <a:rPr lang="en-US" dirty="0" err="1" smtClean="0"/>
              <a:t>es</a:t>
            </a:r>
            <a:r>
              <a:rPr lang="en-US" dirty="0" smtClean="0"/>
              <a:t> </a:t>
            </a:r>
            <a:r>
              <a:rPr lang="en-US" dirty="0" err="1" smtClean="0"/>
              <a:t>cierto</a:t>
            </a:r>
            <a:endParaRPr lang="en-US" dirty="0" smtClean="0"/>
          </a:p>
          <a:p>
            <a:pPr lvl="1"/>
            <a:r>
              <a:rPr lang="en-US" dirty="0" smtClean="0"/>
              <a:t>La </a:t>
            </a:r>
            <a:r>
              <a:rPr lang="en-US" dirty="0" err="1" smtClean="0"/>
              <a:t>tercera</a:t>
            </a:r>
            <a:r>
              <a:rPr lang="en-US" dirty="0" smtClean="0"/>
              <a:t> </a:t>
            </a:r>
            <a:r>
              <a:rPr lang="en-US" dirty="0" err="1" smtClean="0"/>
              <a:t>expresión</a:t>
            </a:r>
            <a:r>
              <a:rPr lang="en-US" dirty="0" smtClean="0"/>
              <a:t> </a:t>
            </a:r>
            <a:r>
              <a:rPr lang="en-US" dirty="0" err="1" smtClean="0"/>
              <a:t>es</a:t>
            </a:r>
            <a:r>
              <a:rPr lang="en-US" dirty="0" smtClean="0"/>
              <a:t> el valor </a:t>
            </a:r>
            <a:r>
              <a:rPr lang="en-US" dirty="0" err="1" smtClean="0"/>
              <a:t>si</a:t>
            </a:r>
            <a:r>
              <a:rPr lang="en-US" dirty="0" smtClean="0"/>
              <a:t> </a:t>
            </a:r>
            <a:r>
              <a:rPr lang="en-US" dirty="0" err="1" smtClean="0"/>
              <a:t>es</a:t>
            </a:r>
            <a:r>
              <a:rPr lang="en-US" dirty="0" smtClean="0"/>
              <a:t> </a:t>
            </a:r>
            <a:r>
              <a:rPr lang="en-US" dirty="0" err="1" smtClean="0"/>
              <a:t>falso</a:t>
            </a:r>
            <a:endParaRPr lang="en-US" dirty="0" smtClean="0"/>
          </a:p>
          <a:p>
            <a:pPr lvl="1"/>
            <a:r>
              <a:rPr lang="en-US" dirty="0" smtClean="0"/>
              <a:t>Si son de </a:t>
            </a:r>
            <a:r>
              <a:rPr lang="en-US" dirty="0" err="1" smtClean="0"/>
              <a:t>diferentes</a:t>
            </a:r>
            <a:r>
              <a:rPr lang="en-US" dirty="0" smtClean="0"/>
              <a:t> </a:t>
            </a:r>
            <a:r>
              <a:rPr lang="en-US" dirty="0" err="1" smtClean="0"/>
              <a:t>tipos</a:t>
            </a:r>
            <a:r>
              <a:rPr lang="en-US" dirty="0" smtClean="0"/>
              <a:t> de </a:t>
            </a:r>
            <a:r>
              <a:rPr lang="en-US" dirty="0" err="1" smtClean="0"/>
              <a:t>datos</a:t>
            </a:r>
            <a:r>
              <a:rPr lang="en-US" dirty="0" smtClean="0"/>
              <a:t> (Expr2 y Expr3), la </a:t>
            </a:r>
            <a:r>
              <a:rPr lang="en-US" dirty="0" err="1" smtClean="0"/>
              <a:t>promoción</a:t>
            </a:r>
            <a:r>
              <a:rPr lang="en-US" dirty="0" smtClean="0"/>
              <a:t> al </a:t>
            </a:r>
            <a:r>
              <a:rPr lang="en-US" dirty="0" err="1" smtClean="0"/>
              <a:t>dato</a:t>
            </a:r>
            <a:r>
              <a:rPr lang="en-US" dirty="0" smtClean="0"/>
              <a:t> </a:t>
            </a:r>
            <a:r>
              <a:rPr lang="en-US" dirty="0" err="1" smtClean="0"/>
              <a:t>es</a:t>
            </a:r>
            <a:r>
              <a:rPr lang="en-US" dirty="0" smtClean="0"/>
              <a:t> </a:t>
            </a:r>
            <a:r>
              <a:rPr lang="en-US" dirty="0" err="1" smtClean="0"/>
              <a:t>aplicada</a:t>
            </a:r>
            <a:r>
              <a:rPr lang="en-US" dirty="0" smtClean="0"/>
              <a:t>.</a:t>
            </a:r>
          </a:p>
          <a:p>
            <a:pPr lvl="1"/>
            <a:r>
              <a:rPr lang="en-US" dirty="0" smtClean="0"/>
              <a:t>El </a:t>
            </a:r>
            <a:r>
              <a:rPr lang="en-US" dirty="0" err="1" smtClean="0"/>
              <a:t>resultado</a:t>
            </a:r>
            <a:r>
              <a:rPr lang="en-US" dirty="0" smtClean="0"/>
              <a:t> se da </a:t>
            </a:r>
            <a:r>
              <a:rPr lang="en-US" dirty="0" err="1" smtClean="0"/>
              <a:t>en</a:t>
            </a:r>
            <a:r>
              <a:rPr lang="en-US" dirty="0" smtClean="0"/>
              <a:t> </a:t>
            </a:r>
            <a:r>
              <a:rPr lang="en-US" dirty="0" err="1" smtClean="0"/>
              <a:t>tiempo</a:t>
            </a:r>
            <a:r>
              <a:rPr lang="en-US" dirty="0" smtClean="0"/>
              <a:t> de </a:t>
            </a:r>
            <a:r>
              <a:rPr lang="en-US" dirty="0" err="1" smtClean="0"/>
              <a:t>compilación</a:t>
            </a:r>
            <a:r>
              <a:rPr lang="en-US" dirty="0" smtClean="0"/>
              <a:t> y no </a:t>
            </a:r>
            <a:r>
              <a:rPr lang="en-US" dirty="0" err="1" smtClean="0"/>
              <a:t>en</a:t>
            </a:r>
            <a:r>
              <a:rPr lang="en-US" dirty="0" smtClean="0"/>
              <a:t> </a:t>
            </a:r>
            <a:r>
              <a:rPr lang="en-US" dirty="0" err="1" smtClean="0"/>
              <a:t>tiempo</a:t>
            </a:r>
            <a:r>
              <a:rPr lang="en-US" dirty="0" smtClean="0"/>
              <a:t> de </a:t>
            </a:r>
            <a:r>
              <a:rPr lang="en-US" dirty="0" err="1" smtClean="0"/>
              <a:t>ejecución</a:t>
            </a:r>
            <a:r>
              <a:rPr lang="en-US" dirty="0" smtClean="0"/>
              <a:t>.</a:t>
            </a:r>
            <a:r>
              <a:rPr lang="en-US" dirty="0"/>
              <a:t> </a:t>
            </a:r>
            <a:endParaRPr lang="en-US" dirty="0" smtClean="0"/>
          </a:p>
        </p:txBody>
      </p:sp>
      <p:sp>
        <p:nvSpPr>
          <p:cNvPr id="8" name="Marcador de contenido 3"/>
          <p:cNvSpPr txBox="1">
            <a:spLocks/>
          </p:cNvSpPr>
          <p:nvPr/>
        </p:nvSpPr>
        <p:spPr>
          <a:xfrm>
            <a:off x="7765961" y="2136581"/>
            <a:ext cx="4301542" cy="45468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it-IT" dirty="0"/>
              <a:t>short a,b;</a:t>
            </a:r>
          </a:p>
          <a:p>
            <a:pPr marL="0" indent="0">
              <a:buNone/>
            </a:pPr>
            <a:r>
              <a:rPr lang="it-IT" dirty="0"/>
              <a:t>void sub1(void){ </a:t>
            </a:r>
          </a:p>
          <a:p>
            <a:pPr marL="0" indent="0">
              <a:buNone/>
            </a:pPr>
            <a:r>
              <a:rPr lang="it-IT" dirty="0"/>
              <a:t>  a = (b==1) ? 10 : 1; </a:t>
            </a:r>
          </a:p>
          <a:p>
            <a:pPr marL="0" indent="0">
              <a:buNone/>
            </a:pPr>
            <a:r>
              <a:rPr lang="it-IT" dirty="0"/>
              <a:t>}</a:t>
            </a:r>
          </a:p>
          <a:p>
            <a:pPr marL="0" indent="0">
              <a:buNone/>
            </a:pPr>
            <a:r>
              <a:rPr lang="it-IT" dirty="0"/>
              <a:t>void sub2(void){ </a:t>
            </a:r>
          </a:p>
          <a:p>
            <a:pPr marL="0" indent="0">
              <a:buNone/>
            </a:pPr>
            <a:r>
              <a:rPr lang="it-IT" dirty="0"/>
              <a:t>  if(b==1) </a:t>
            </a:r>
          </a:p>
          <a:p>
            <a:pPr marL="0" indent="0">
              <a:buNone/>
            </a:pPr>
            <a:r>
              <a:rPr lang="it-IT" dirty="0"/>
              <a:t>     a=10; </a:t>
            </a:r>
          </a:p>
          <a:p>
            <a:pPr marL="0" indent="0">
              <a:buNone/>
            </a:pPr>
            <a:r>
              <a:rPr lang="it-IT" dirty="0"/>
              <a:t>  else </a:t>
            </a:r>
          </a:p>
          <a:p>
            <a:pPr marL="0" indent="0">
              <a:buNone/>
            </a:pPr>
            <a:r>
              <a:rPr lang="it-IT" dirty="0"/>
              <a:t>     a=1; </a:t>
            </a:r>
          </a:p>
          <a:p>
            <a:pPr marL="0" indent="0">
              <a:buNone/>
            </a:pPr>
            <a:r>
              <a:rPr lang="it-IT" dirty="0"/>
              <a:t>}</a:t>
            </a:r>
            <a:endParaRPr lang="en-US" dirty="0"/>
          </a:p>
        </p:txBody>
      </p:sp>
    </p:spTree>
    <p:extLst>
      <p:ext uri="{BB962C8B-B14F-4D97-AF65-F5344CB8AC3E}">
        <p14:creationId xmlns:p14="http://schemas.microsoft.com/office/powerpoint/2010/main" val="117502747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r>
              <a:rPr lang="en-US" dirty="0" smtClean="0"/>
              <a:t> – </a:t>
            </a:r>
            <a:r>
              <a:rPr lang="en-US" dirty="0" err="1" smtClean="0"/>
              <a:t>Aritmética</a:t>
            </a:r>
            <a:r>
              <a:rPr lang="en-US" dirty="0" smtClean="0"/>
              <a:t> de “Overflow” y “Underflow”</a:t>
            </a:r>
            <a:endParaRPr lang="en-US" dirty="0"/>
          </a:p>
        </p:txBody>
      </p:sp>
      <p:sp>
        <p:nvSpPr>
          <p:cNvPr id="6" name="Marcador de contenido 3"/>
          <p:cNvSpPr txBox="1">
            <a:spLocks/>
          </p:cNvSpPr>
          <p:nvPr/>
        </p:nvSpPr>
        <p:spPr>
          <a:xfrm>
            <a:off x="103035" y="2136580"/>
            <a:ext cx="11719770" cy="43157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Un </a:t>
            </a:r>
            <a:r>
              <a:rPr lang="en-US" dirty="0" err="1" smtClean="0"/>
              <a:t>problema</a:t>
            </a:r>
            <a:r>
              <a:rPr lang="en-US" dirty="0" smtClean="0"/>
              <a:t> para </a:t>
            </a:r>
            <a:r>
              <a:rPr lang="en-US" dirty="0" err="1" smtClean="0"/>
              <a:t>los</a:t>
            </a:r>
            <a:r>
              <a:rPr lang="en-US" dirty="0" smtClean="0"/>
              <a:t> </a:t>
            </a:r>
            <a:r>
              <a:rPr lang="en-US" dirty="0" err="1" smtClean="0"/>
              <a:t>operadores</a:t>
            </a:r>
            <a:r>
              <a:rPr lang="en-US" dirty="0" smtClean="0"/>
              <a:t> </a:t>
            </a:r>
            <a:r>
              <a:rPr lang="en-US" dirty="0" err="1" smtClean="0"/>
              <a:t>es</a:t>
            </a:r>
            <a:r>
              <a:rPr lang="en-US" dirty="0" smtClean="0"/>
              <a:t> la </a:t>
            </a:r>
            <a:r>
              <a:rPr lang="en-US" dirty="0" err="1" smtClean="0"/>
              <a:t>aritmética</a:t>
            </a:r>
            <a:r>
              <a:rPr lang="en-US" dirty="0" smtClean="0"/>
              <a:t> </a:t>
            </a:r>
            <a:r>
              <a:rPr lang="en-US" dirty="0" err="1" smtClean="0"/>
              <a:t>cuando</a:t>
            </a:r>
            <a:r>
              <a:rPr lang="en-US" dirty="0" smtClean="0"/>
              <a:t> hay un “over”/”</a:t>
            </a:r>
            <a:r>
              <a:rPr lang="en-US" dirty="0" err="1" smtClean="0"/>
              <a:t>under”flow</a:t>
            </a:r>
            <a:r>
              <a:rPr lang="en-US" dirty="0" smtClean="0"/>
              <a:t> con </a:t>
            </a:r>
            <a:r>
              <a:rPr lang="en-US" dirty="0" err="1" smtClean="0"/>
              <a:t>operadores</a:t>
            </a:r>
            <a:r>
              <a:rPr lang="en-US" dirty="0" smtClean="0"/>
              <a:t> </a:t>
            </a:r>
            <a:r>
              <a:rPr lang="en-US" dirty="0" err="1" smtClean="0"/>
              <a:t>aritméticos</a:t>
            </a:r>
            <a:r>
              <a:rPr lang="en-US" dirty="0" smtClean="0"/>
              <a:t>.</a:t>
            </a:r>
          </a:p>
          <a:p>
            <a:r>
              <a:rPr lang="en-US" dirty="0" err="1" smtClean="0"/>
              <a:t>Estos</a:t>
            </a:r>
            <a:r>
              <a:rPr lang="en-US" dirty="0" smtClean="0"/>
              <a:t> </a:t>
            </a:r>
            <a:r>
              <a:rPr lang="en-US" dirty="0" err="1" smtClean="0"/>
              <a:t>errores</a:t>
            </a:r>
            <a:r>
              <a:rPr lang="en-US" dirty="0" smtClean="0"/>
              <a:t> </a:t>
            </a:r>
            <a:r>
              <a:rPr lang="en-US" dirty="0" err="1" smtClean="0"/>
              <a:t>ocurren</a:t>
            </a:r>
            <a:r>
              <a:rPr lang="en-US" dirty="0" smtClean="0"/>
              <a:t> </a:t>
            </a:r>
            <a:r>
              <a:rPr lang="en-US" dirty="0" err="1" smtClean="0"/>
              <a:t>durante</a:t>
            </a:r>
            <a:r>
              <a:rPr lang="en-US" dirty="0" smtClean="0"/>
              <a:t> las </a:t>
            </a:r>
            <a:r>
              <a:rPr lang="en-US" dirty="0" err="1" smtClean="0"/>
              <a:t>operaciones</a:t>
            </a:r>
            <a:r>
              <a:rPr lang="en-US" dirty="0" smtClean="0"/>
              <a:t> </a:t>
            </a:r>
            <a:r>
              <a:rPr lang="en-US" dirty="0" err="1" smtClean="0"/>
              <a:t>aritméticas</a:t>
            </a:r>
            <a:r>
              <a:rPr lang="en-US" dirty="0" smtClean="0"/>
              <a:t> (+, &lt;&lt;, % y </a:t>
            </a:r>
            <a:r>
              <a:rPr lang="en-US" dirty="0" err="1" smtClean="0"/>
              <a:t>todas</a:t>
            </a:r>
            <a:r>
              <a:rPr lang="en-US" dirty="0" smtClean="0"/>
              <a:t> las </a:t>
            </a:r>
            <a:r>
              <a:rPr lang="en-US" dirty="0" err="1" smtClean="0"/>
              <a:t>demás</a:t>
            </a:r>
            <a:r>
              <a:rPr lang="en-US" dirty="0" smtClean="0"/>
              <a:t>).</a:t>
            </a:r>
          </a:p>
          <a:p>
            <a:r>
              <a:rPr lang="en-US" dirty="0" err="1" smtClean="0"/>
              <a:t>En</a:t>
            </a:r>
            <a:r>
              <a:rPr lang="en-US" dirty="0" smtClean="0"/>
              <a:t> assembler el </a:t>
            </a:r>
            <a:r>
              <a:rPr lang="en-US" dirty="0" err="1" smtClean="0"/>
              <a:t>procesador</a:t>
            </a:r>
            <a:r>
              <a:rPr lang="en-US" dirty="0" smtClean="0"/>
              <a:t> </a:t>
            </a:r>
            <a:r>
              <a:rPr lang="en-US" dirty="0" err="1" smtClean="0"/>
              <a:t>advierte</a:t>
            </a:r>
            <a:r>
              <a:rPr lang="en-US" dirty="0" smtClean="0"/>
              <a:t> de </a:t>
            </a:r>
            <a:r>
              <a:rPr lang="en-US" dirty="0" err="1" smtClean="0"/>
              <a:t>estos</a:t>
            </a:r>
            <a:r>
              <a:rPr lang="en-US" dirty="0" smtClean="0"/>
              <a:t> </a:t>
            </a:r>
            <a:r>
              <a:rPr lang="en-US" dirty="0" err="1" smtClean="0"/>
              <a:t>errores</a:t>
            </a:r>
            <a:r>
              <a:rPr lang="en-US" dirty="0" smtClean="0"/>
              <a:t> </a:t>
            </a:r>
            <a:r>
              <a:rPr lang="en-US" dirty="0" err="1" smtClean="0"/>
              <a:t>por</a:t>
            </a:r>
            <a:r>
              <a:rPr lang="en-US" dirty="0" smtClean="0"/>
              <a:t> </a:t>
            </a:r>
            <a:r>
              <a:rPr lang="en-US" dirty="0" err="1" smtClean="0"/>
              <a:t>medio</a:t>
            </a:r>
            <a:r>
              <a:rPr lang="en-US" dirty="0" smtClean="0"/>
              <a:t> de </a:t>
            </a:r>
            <a:r>
              <a:rPr lang="en-US" dirty="0" err="1" smtClean="0"/>
              <a:t>los</a:t>
            </a:r>
            <a:r>
              <a:rPr lang="en-US" dirty="0" smtClean="0"/>
              <a:t> bits </a:t>
            </a:r>
            <a:r>
              <a:rPr lang="en-US" dirty="0" err="1" smtClean="0"/>
              <a:t>condicionales</a:t>
            </a:r>
            <a:endParaRPr lang="en-US" dirty="0" smtClean="0"/>
          </a:p>
          <a:p>
            <a:r>
              <a:rPr lang="en-US" dirty="0" err="1" smtClean="0"/>
              <a:t>En</a:t>
            </a:r>
            <a:r>
              <a:rPr lang="en-US" dirty="0" smtClean="0"/>
              <a:t> C no </a:t>
            </a:r>
            <a:r>
              <a:rPr lang="en-US" dirty="0" err="1" smtClean="0"/>
              <a:t>existe</a:t>
            </a:r>
            <a:r>
              <a:rPr lang="en-US" dirty="0" smtClean="0"/>
              <a:t> </a:t>
            </a:r>
            <a:r>
              <a:rPr lang="en-US" dirty="0" err="1" smtClean="0"/>
              <a:t>este</a:t>
            </a:r>
            <a:r>
              <a:rPr lang="en-US" dirty="0" smtClean="0"/>
              <a:t> </a:t>
            </a:r>
            <a:r>
              <a:rPr lang="en-US" dirty="0" err="1" smtClean="0"/>
              <a:t>tipo</a:t>
            </a:r>
            <a:r>
              <a:rPr lang="en-US" dirty="0" smtClean="0"/>
              <a:t> de </a:t>
            </a:r>
            <a:r>
              <a:rPr lang="en-US" dirty="0" err="1" smtClean="0"/>
              <a:t>verificación</a:t>
            </a:r>
            <a:r>
              <a:rPr lang="en-US" dirty="0" smtClean="0"/>
              <a:t> de error </a:t>
            </a:r>
            <a:r>
              <a:rPr lang="en-US" dirty="0" err="1" smtClean="0"/>
              <a:t>por</a:t>
            </a:r>
            <a:r>
              <a:rPr lang="en-US" dirty="0" smtClean="0"/>
              <a:t> </a:t>
            </a:r>
            <a:r>
              <a:rPr lang="en-US" dirty="0" err="1" smtClean="0"/>
              <a:t>consiguiente</a:t>
            </a:r>
            <a:r>
              <a:rPr lang="en-US" dirty="0" smtClean="0"/>
              <a:t> </a:t>
            </a:r>
            <a:r>
              <a:rPr lang="en-US" dirty="0" err="1" smtClean="0"/>
              <a:t>es</a:t>
            </a:r>
            <a:r>
              <a:rPr lang="en-US" dirty="0" smtClean="0"/>
              <a:t> </a:t>
            </a:r>
            <a:r>
              <a:rPr lang="en-US" dirty="0" err="1" smtClean="0"/>
              <a:t>responsabilidad</a:t>
            </a:r>
            <a:r>
              <a:rPr lang="en-US" dirty="0" smtClean="0"/>
              <a:t> del </a:t>
            </a:r>
            <a:r>
              <a:rPr lang="en-US" dirty="0" err="1" smtClean="0"/>
              <a:t>programador</a:t>
            </a:r>
            <a:r>
              <a:rPr lang="en-US" dirty="0" smtClean="0"/>
              <a:t> </a:t>
            </a:r>
            <a:r>
              <a:rPr lang="en-US" dirty="0" err="1" smtClean="0"/>
              <a:t>mitigar</a:t>
            </a:r>
            <a:r>
              <a:rPr lang="en-US" dirty="0" smtClean="0"/>
              <a:t> </a:t>
            </a:r>
            <a:r>
              <a:rPr lang="en-US" dirty="0" err="1" smtClean="0"/>
              <a:t>estos</a:t>
            </a:r>
            <a:r>
              <a:rPr lang="en-US" dirty="0" smtClean="0"/>
              <a:t> </a:t>
            </a:r>
            <a:r>
              <a:rPr lang="en-US" dirty="0" err="1" smtClean="0"/>
              <a:t>errores</a:t>
            </a:r>
            <a:r>
              <a:rPr lang="en-US" dirty="0" smtClean="0"/>
              <a:t>.</a:t>
            </a:r>
          </a:p>
          <a:p>
            <a:pPr lvl="1"/>
            <a:r>
              <a:rPr lang="en-US" dirty="0" smtClean="0"/>
              <a:t>Overflow:  El </a:t>
            </a:r>
            <a:r>
              <a:rPr lang="en-US" dirty="0" err="1" smtClean="0"/>
              <a:t>resultado</a:t>
            </a:r>
            <a:r>
              <a:rPr lang="en-US" dirty="0" smtClean="0"/>
              <a:t> </a:t>
            </a:r>
            <a:r>
              <a:rPr lang="en-US" dirty="0" err="1" smtClean="0"/>
              <a:t>es</a:t>
            </a:r>
            <a:r>
              <a:rPr lang="en-US" dirty="0" smtClean="0"/>
              <a:t> mayor a lo que </a:t>
            </a:r>
            <a:r>
              <a:rPr lang="en-US" dirty="0" err="1" smtClean="0"/>
              <a:t>puede</a:t>
            </a:r>
            <a:r>
              <a:rPr lang="en-US" dirty="0" smtClean="0"/>
              <a:t> </a:t>
            </a:r>
            <a:r>
              <a:rPr lang="en-US" dirty="0" err="1" smtClean="0"/>
              <a:t>almacenar</a:t>
            </a:r>
            <a:r>
              <a:rPr lang="en-US" dirty="0" smtClean="0"/>
              <a:t> la variable </a:t>
            </a:r>
            <a:r>
              <a:rPr lang="en-US" dirty="0" err="1" smtClean="0"/>
              <a:t>en</a:t>
            </a:r>
            <a:r>
              <a:rPr lang="en-US" dirty="0" smtClean="0"/>
              <a:t> </a:t>
            </a:r>
            <a:r>
              <a:rPr lang="en-US" dirty="0" err="1" smtClean="0"/>
              <a:t>precisión</a:t>
            </a:r>
            <a:r>
              <a:rPr lang="en-US" dirty="0" smtClean="0"/>
              <a:t>.</a:t>
            </a:r>
          </a:p>
          <a:p>
            <a:pPr lvl="1"/>
            <a:r>
              <a:rPr lang="en-US" dirty="0" smtClean="0"/>
              <a:t>Las dos </a:t>
            </a:r>
            <a:r>
              <a:rPr lang="en-US" dirty="0" err="1" smtClean="0"/>
              <a:t>maneras</a:t>
            </a:r>
            <a:r>
              <a:rPr lang="en-US" dirty="0" smtClean="0"/>
              <a:t> de </a:t>
            </a:r>
            <a:r>
              <a:rPr lang="en-US" dirty="0" err="1" smtClean="0"/>
              <a:t>preveer</a:t>
            </a:r>
            <a:r>
              <a:rPr lang="en-US" dirty="0" smtClean="0"/>
              <a:t> </a:t>
            </a:r>
            <a:r>
              <a:rPr lang="en-US" dirty="0" err="1" smtClean="0"/>
              <a:t>esto</a:t>
            </a:r>
            <a:r>
              <a:rPr lang="en-US" dirty="0" smtClean="0"/>
              <a:t> son:</a:t>
            </a:r>
          </a:p>
          <a:p>
            <a:pPr lvl="2"/>
            <a:r>
              <a:rPr lang="en-US" dirty="0" err="1" smtClean="0"/>
              <a:t>Evitar</a:t>
            </a:r>
            <a:r>
              <a:rPr lang="en-US" dirty="0" smtClean="0"/>
              <a:t> el error</a:t>
            </a:r>
          </a:p>
          <a:p>
            <a:pPr lvl="2"/>
            <a:r>
              <a:rPr lang="en-US" dirty="0" err="1" smtClean="0"/>
              <a:t>Detectar</a:t>
            </a:r>
            <a:r>
              <a:rPr lang="en-US" dirty="0" smtClean="0"/>
              <a:t> el error y </a:t>
            </a:r>
            <a:r>
              <a:rPr lang="en-US" dirty="0" err="1" smtClean="0"/>
              <a:t>corregir</a:t>
            </a:r>
            <a:r>
              <a:rPr lang="en-US" dirty="0" smtClean="0"/>
              <a:t> el </a:t>
            </a:r>
            <a:r>
              <a:rPr lang="en-US" dirty="0" err="1" smtClean="0"/>
              <a:t>resultado</a:t>
            </a:r>
            <a:endParaRPr lang="en-US" dirty="0" smtClean="0"/>
          </a:p>
        </p:txBody>
      </p:sp>
    </p:spTree>
    <p:extLst>
      <p:ext uri="{BB962C8B-B14F-4D97-AF65-F5344CB8AC3E}">
        <p14:creationId xmlns:p14="http://schemas.microsoft.com/office/powerpoint/2010/main" val="3681140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Programación</a:t>
            </a:r>
            <a:r>
              <a:rPr lang="en-US" dirty="0" smtClean="0"/>
              <a:t> </a:t>
            </a:r>
            <a:r>
              <a:rPr lang="en-US" dirty="0" err="1" smtClean="0"/>
              <a:t>en</a:t>
            </a:r>
            <a:r>
              <a:rPr lang="en-US" dirty="0" smtClean="0"/>
              <a:t> C – Tokens </a:t>
            </a:r>
            <a:endParaRPr lang="en-US" dirty="0"/>
          </a:p>
        </p:txBody>
      </p:sp>
      <p:sp>
        <p:nvSpPr>
          <p:cNvPr id="4" name="Marcador de contenido 3"/>
          <p:cNvSpPr>
            <a:spLocks noGrp="1"/>
          </p:cNvSpPr>
          <p:nvPr>
            <p:ph idx="1"/>
          </p:nvPr>
        </p:nvSpPr>
        <p:spPr>
          <a:xfrm>
            <a:off x="498007" y="2001402"/>
            <a:ext cx="5284608" cy="4195481"/>
          </a:xfrm>
        </p:spPr>
        <p:txBody>
          <a:bodyPr>
            <a:normAutofit lnSpcReduction="10000"/>
          </a:bodyPr>
          <a:lstStyle/>
          <a:p>
            <a:pPr marL="0" indent="0">
              <a:buNone/>
            </a:pPr>
            <a:r>
              <a:rPr lang="en-US" dirty="0"/>
              <a:t>short </a:t>
            </a:r>
            <a:r>
              <a:rPr lang="en-US" dirty="0" err="1"/>
              <a:t>x,y,z</a:t>
            </a:r>
            <a:r>
              <a:rPr lang="en-US" dirty="0"/>
              <a:t>; /* Three variables */</a:t>
            </a:r>
          </a:p>
          <a:p>
            <a:pPr marL="0" indent="0">
              <a:buNone/>
            </a:pPr>
            <a:r>
              <a:rPr lang="en-US" dirty="0"/>
              <a:t>void Example(void){ </a:t>
            </a:r>
          </a:p>
          <a:p>
            <a:pPr marL="0" indent="0">
              <a:buNone/>
            </a:pPr>
            <a:r>
              <a:rPr lang="en-US" dirty="0"/>
              <a:t>   x=1; y=2;   /* set the values of x and y */ </a:t>
            </a:r>
          </a:p>
          <a:p>
            <a:pPr marL="0" indent="0">
              <a:buNone/>
            </a:pPr>
            <a:r>
              <a:rPr lang="en-US" dirty="0"/>
              <a:t>   z = x+4*y;  /* arithmetic operation */  </a:t>
            </a:r>
          </a:p>
          <a:p>
            <a:pPr marL="0" indent="0">
              <a:buNone/>
            </a:pPr>
            <a:r>
              <a:rPr lang="en-US" dirty="0"/>
              <a:t>   x++;        /* same as x=x+1;   */   </a:t>
            </a:r>
          </a:p>
          <a:p>
            <a:pPr marL="0" indent="0">
              <a:buNone/>
            </a:pPr>
            <a:r>
              <a:rPr lang="en-US" dirty="0"/>
              <a:t>   y--;        /* same as y=y-1;   */   </a:t>
            </a:r>
          </a:p>
          <a:p>
            <a:pPr marL="0" indent="0">
              <a:buNone/>
            </a:pPr>
            <a:r>
              <a:rPr lang="en-US" dirty="0"/>
              <a:t>   x = y&lt;&lt;2;   /* left shift same as x=4*y;   */    </a:t>
            </a:r>
          </a:p>
          <a:p>
            <a:pPr marL="0" indent="0">
              <a:buNone/>
            </a:pPr>
            <a:r>
              <a:rPr lang="en-US" dirty="0"/>
              <a:t>   z = y&gt;&gt;2;   /* right shift same as x=y/4;  */    </a:t>
            </a:r>
          </a:p>
          <a:p>
            <a:pPr marL="0" indent="0">
              <a:buNone/>
            </a:pPr>
            <a:r>
              <a:rPr lang="en-US" dirty="0"/>
              <a:t>   y += 2;     /* same as y=y+2;   */   </a:t>
            </a:r>
          </a:p>
          <a:p>
            <a:pPr marL="0" indent="0">
              <a:buNone/>
            </a:pPr>
            <a:r>
              <a:rPr lang="en-US" dirty="0"/>
              <a:t>}</a:t>
            </a:r>
          </a:p>
        </p:txBody>
      </p:sp>
    </p:spTree>
    <p:extLst>
      <p:ext uri="{BB962C8B-B14F-4D97-AF65-F5344CB8AC3E}">
        <p14:creationId xmlns:p14="http://schemas.microsoft.com/office/powerpoint/2010/main" val="333621258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r>
              <a:rPr lang="en-US" dirty="0" smtClean="0"/>
              <a:t> – </a:t>
            </a:r>
            <a:r>
              <a:rPr lang="en-US" dirty="0" err="1" smtClean="0"/>
              <a:t>Aritmética</a:t>
            </a:r>
            <a:r>
              <a:rPr lang="en-US" dirty="0" smtClean="0"/>
              <a:t> de “Overflow” y “Underflow”</a:t>
            </a:r>
            <a:endParaRPr lang="en-US" dirty="0"/>
          </a:p>
        </p:txBody>
      </p:sp>
      <p:sp>
        <p:nvSpPr>
          <p:cNvPr id="6" name="Marcador de contenido 3"/>
          <p:cNvSpPr txBox="1">
            <a:spLocks/>
          </p:cNvSpPr>
          <p:nvPr/>
        </p:nvSpPr>
        <p:spPr>
          <a:xfrm>
            <a:off x="103035" y="2136580"/>
            <a:ext cx="11719770" cy="43157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Un </a:t>
            </a:r>
            <a:r>
              <a:rPr lang="en-US" dirty="0" err="1" smtClean="0"/>
              <a:t>problema</a:t>
            </a:r>
            <a:r>
              <a:rPr lang="en-US" dirty="0" smtClean="0"/>
              <a:t> para </a:t>
            </a:r>
            <a:r>
              <a:rPr lang="en-US" dirty="0" err="1" smtClean="0"/>
              <a:t>los</a:t>
            </a:r>
            <a:r>
              <a:rPr lang="en-US" dirty="0" smtClean="0"/>
              <a:t> </a:t>
            </a:r>
            <a:r>
              <a:rPr lang="en-US" dirty="0" err="1" smtClean="0"/>
              <a:t>operadores</a:t>
            </a:r>
            <a:r>
              <a:rPr lang="en-US" dirty="0" smtClean="0"/>
              <a:t> </a:t>
            </a:r>
            <a:r>
              <a:rPr lang="en-US" dirty="0" err="1" smtClean="0"/>
              <a:t>es</a:t>
            </a:r>
            <a:r>
              <a:rPr lang="en-US" dirty="0" smtClean="0"/>
              <a:t> la </a:t>
            </a:r>
            <a:r>
              <a:rPr lang="en-US" dirty="0" err="1" smtClean="0"/>
              <a:t>aritmética</a:t>
            </a:r>
            <a:r>
              <a:rPr lang="en-US" dirty="0" smtClean="0"/>
              <a:t> </a:t>
            </a:r>
            <a:r>
              <a:rPr lang="en-US" dirty="0" err="1" smtClean="0"/>
              <a:t>cuando</a:t>
            </a:r>
            <a:r>
              <a:rPr lang="en-US" dirty="0" smtClean="0"/>
              <a:t> hay un “over”/”</a:t>
            </a:r>
            <a:r>
              <a:rPr lang="en-US" dirty="0" err="1" smtClean="0"/>
              <a:t>under”flow</a:t>
            </a:r>
            <a:r>
              <a:rPr lang="en-US" dirty="0" smtClean="0"/>
              <a:t> con </a:t>
            </a:r>
            <a:r>
              <a:rPr lang="en-US" dirty="0" err="1" smtClean="0"/>
              <a:t>operadores</a:t>
            </a:r>
            <a:r>
              <a:rPr lang="en-US" dirty="0" smtClean="0"/>
              <a:t> </a:t>
            </a:r>
            <a:r>
              <a:rPr lang="en-US" dirty="0" err="1" smtClean="0"/>
              <a:t>aritméticos</a:t>
            </a:r>
            <a:r>
              <a:rPr lang="en-US" dirty="0" smtClean="0"/>
              <a:t>.</a:t>
            </a:r>
          </a:p>
          <a:p>
            <a:r>
              <a:rPr lang="en-US" dirty="0" err="1" smtClean="0"/>
              <a:t>Estos</a:t>
            </a:r>
            <a:r>
              <a:rPr lang="en-US" dirty="0" smtClean="0"/>
              <a:t> </a:t>
            </a:r>
            <a:r>
              <a:rPr lang="en-US" dirty="0" err="1" smtClean="0"/>
              <a:t>errores</a:t>
            </a:r>
            <a:r>
              <a:rPr lang="en-US" dirty="0" smtClean="0"/>
              <a:t> </a:t>
            </a:r>
            <a:r>
              <a:rPr lang="en-US" dirty="0" err="1" smtClean="0"/>
              <a:t>ocurren</a:t>
            </a:r>
            <a:r>
              <a:rPr lang="en-US" dirty="0" smtClean="0"/>
              <a:t> </a:t>
            </a:r>
            <a:r>
              <a:rPr lang="en-US" dirty="0" err="1" smtClean="0"/>
              <a:t>durante</a:t>
            </a:r>
            <a:r>
              <a:rPr lang="en-US" dirty="0" smtClean="0"/>
              <a:t> las </a:t>
            </a:r>
            <a:r>
              <a:rPr lang="en-US" dirty="0" err="1" smtClean="0"/>
              <a:t>operaciones</a:t>
            </a:r>
            <a:r>
              <a:rPr lang="en-US" dirty="0" smtClean="0"/>
              <a:t> </a:t>
            </a:r>
            <a:r>
              <a:rPr lang="en-US" dirty="0" err="1" smtClean="0"/>
              <a:t>aritméticas</a:t>
            </a:r>
            <a:r>
              <a:rPr lang="en-US" dirty="0" smtClean="0"/>
              <a:t> (+, &lt;&lt;, % y </a:t>
            </a:r>
            <a:r>
              <a:rPr lang="en-US" dirty="0" err="1" smtClean="0"/>
              <a:t>todas</a:t>
            </a:r>
            <a:r>
              <a:rPr lang="en-US" dirty="0" smtClean="0"/>
              <a:t> las </a:t>
            </a:r>
            <a:r>
              <a:rPr lang="en-US" dirty="0" err="1" smtClean="0"/>
              <a:t>demás</a:t>
            </a:r>
            <a:r>
              <a:rPr lang="en-US" dirty="0" smtClean="0"/>
              <a:t>).</a:t>
            </a:r>
          </a:p>
          <a:p>
            <a:r>
              <a:rPr lang="en-US" dirty="0" err="1" smtClean="0"/>
              <a:t>En</a:t>
            </a:r>
            <a:r>
              <a:rPr lang="en-US" dirty="0" smtClean="0"/>
              <a:t> assembler el </a:t>
            </a:r>
            <a:r>
              <a:rPr lang="en-US" dirty="0" err="1" smtClean="0"/>
              <a:t>procesador</a:t>
            </a:r>
            <a:r>
              <a:rPr lang="en-US" dirty="0" smtClean="0"/>
              <a:t> </a:t>
            </a:r>
            <a:r>
              <a:rPr lang="en-US" dirty="0" err="1" smtClean="0"/>
              <a:t>advierte</a:t>
            </a:r>
            <a:r>
              <a:rPr lang="en-US" dirty="0" smtClean="0"/>
              <a:t> de </a:t>
            </a:r>
            <a:r>
              <a:rPr lang="en-US" dirty="0" err="1" smtClean="0"/>
              <a:t>estos</a:t>
            </a:r>
            <a:r>
              <a:rPr lang="en-US" dirty="0" smtClean="0"/>
              <a:t> </a:t>
            </a:r>
            <a:r>
              <a:rPr lang="en-US" dirty="0" err="1" smtClean="0"/>
              <a:t>errores</a:t>
            </a:r>
            <a:r>
              <a:rPr lang="en-US" dirty="0" smtClean="0"/>
              <a:t> </a:t>
            </a:r>
            <a:r>
              <a:rPr lang="en-US" dirty="0" err="1" smtClean="0"/>
              <a:t>por</a:t>
            </a:r>
            <a:r>
              <a:rPr lang="en-US" dirty="0" smtClean="0"/>
              <a:t> </a:t>
            </a:r>
            <a:r>
              <a:rPr lang="en-US" dirty="0" err="1" smtClean="0"/>
              <a:t>medio</a:t>
            </a:r>
            <a:r>
              <a:rPr lang="en-US" dirty="0" smtClean="0"/>
              <a:t> de </a:t>
            </a:r>
            <a:r>
              <a:rPr lang="en-US" dirty="0" err="1" smtClean="0"/>
              <a:t>los</a:t>
            </a:r>
            <a:r>
              <a:rPr lang="en-US" dirty="0" smtClean="0"/>
              <a:t> bits </a:t>
            </a:r>
            <a:r>
              <a:rPr lang="en-US" dirty="0" err="1" smtClean="0"/>
              <a:t>condicionales</a:t>
            </a:r>
            <a:endParaRPr lang="en-US" dirty="0" smtClean="0"/>
          </a:p>
          <a:p>
            <a:r>
              <a:rPr lang="en-US" dirty="0" err="1" smtClean="0"/>
              <a:t>En</a:t>
            </a:r>
            <a:r>
              <a:rPr lang="en-US" dirty="0" smtClean="0"/>
              <a:t> C no </a:t>
            </a:r>
            <a:r>
              <a:rPr lang="en-US" dirty="0" err="1" smtClean="0"/>
              <a:t>existe</a:t>
            </a:r>
            <a:r>
              <a:rPr lang="en-US" dirty="0" smtClean="0"/>
              <a:t> </a:t>
            </a:r>
            <a:r>
              <a:rPr lang="en-US" dirty="0" err="1" smtClean="0"/>
              <a:t>este</a:t>
            </a:r>
            <a:r>
              <a:rPr lang="en-US" dirty="0" smtClean="0"/>
              <a:t> </a:t>
            </a:r>
            <a:r>
              <a:rPr lang="en-US" dirty="0" err="1" smtClean="0"/>
              <a:t>tipo</a:t>
            </a:r>
            <a:r>
              <a:rPr lang="en-US" dirty="0" smtClean="0"/>
              <a:t> de </a:t>
            </a:r>
            <a:r>
              <a:rPr lang="en-US" dirty="0" err="1" smtClean="0"/>
              <a:t>verificación</a:t>
            </a:r>
            <a:r>
              <a:rPr lang="en-US" dirty="0" smtClean="0"/>
              <a:t> de error </a:t>
            </a:r>
            <a:r>
              <a:rPr lang="en-US" dirty="0" err="1" smtClean="0"/>
              <a:t>por</a:t>
            </a:r>
            <a:r>
              <a:rPr lang="en-US" dirty="0" smtClean="0"/>
              <a:t> </a:t>
            </a:r>
            <a:r>
              <a:rPr lang="en-US" dirty="0" err="1" smtClean="0"/>
              <a:t>consiguiente</a:t>
            </a:r>
            <a:r>
              <a:rPr lang="en-US" dirty="0" smtClean="0"/>
              <a:t> </a:t>
            </a:r>
            <a:r>
              <a:rPr lang="en-US" dirty="0" err="1" smtClean="0"/>
              <a:t>es</a:t>
            </a:r>
            <a:r>
              <a:rPr lang="en-US" dirty="0" smtClean="0"/>
              <a:t> </a:t>
            </a:r>
            <a:r>
              <a:rPr lang="en-US" dirty="0" err="1" smtClean="0"/>
              <a:t>responsabilidad</a:t>
            </a:r>
            <a:r>
              <a:rPr lang="en-US" dirty="0" smtClean="0"/>
              <a:t> del </a:t>
            </a:r>
            <a:r>
              <a:rPr lang="en-US" dirty="0" err="1" smtClean="0"/>
              <a:t>programador</a:t>
            </a:r>
            <a:r>
              <a:rPr lang="en-US" dirty="0" smtClean="0"/>
              <a:t> </a:t>
            </a:r>
            <a:r>
              <a:rPr lang="en-US" dirty="0" err="1" smtClean="0"/>
              <a:t>mitigar</a:t>
            </a:r>
            <a:r>
              <a:rPr lang="en-US" dirty="0" smtClean="0"/>
              <a:t> </a:t>
            </a:r>
            <a:r>
              <a:rPr lang="en-US" dirty="0" err="1" smtClean="0"/>
              <a:t>estos</a:t>
            </a:r>
            <a:r>
              <a:rPr lang="en-US" dirty="0" smtClean="0"/>
              <a:t> </a:t>
            </a:r>
            <a:r>
              <a:rPr lang="en-US" dirty="0" err="1" smtClean="0"/>
              <a:t>errores</a:t>
            </a:r>
            <a:r>
              <a:rPr lang="en-US" dirty="0" smtClean="0"/>
              <a:t>.</a:t>
            </a:r>
          </a:p>
          <a:p>
            <a:pPr lvl="1"/>
            <a:r>
              <a:rPr lang="en-US" dirty="0" smtClean="0"/>
              <a:t>Overflow:  El </a:t>
            </a:r>
            <a:r>
              <a:rPr lang="en-US" dirty="0" err="1" smtClean="0"/>
              <a:t>resultado</a:t>
            </a:r>
            <a:r>
              <a:rPr lang="en-US" dirty="0" smtClean="0"/>
              <a:t> </a:t>
            </a:r>
            <a:r>
              <a:rPr lang="en-US" dirty="0" err="1" smtClean="0"/>
              <a:t>es</a:t>
            </a:r>
            <a:r>
              <a:rPr lang="en-US" dirty="0" smtClean="0"/>
              <a:t> mayor a lo que </a:t>
            </a:r>
            <a:r>
              <a:rPr lang="en-US" dirty="0" err="1" smtClean="0"/>
              <a:t>puede</a:t>
            </a:r>
            <a:r>
              <a:rPr lang="en-US" dirty="0" smtClean="0"/>
              <a:t> </a:t>
            </a:r>
            <a:r>
              <a:rPr lang="en-US" dirty="0" err="1" smtClean="0"/>
              <a:t>almacenar</a:t>
            </a:r>
            <a:r>
              <a:rPr lang="en-US" dirty="0" smtClean="0"/>
              <a:t> la variable </a:t>
            </a:r>
            <a:r>
              <a:rPr lang="en-US" dirty="0" err="1" smtClean="0"/>
              <a:t>en</a:t>
            </a:r>
            <a:r>
              <a:rPr lang="en-US" dirty="0" smtClean="0"/>
              <a:t> </a:t>
            </a:r>
            <a:r>
              <a:rPr lang="en-US" dirty="0" err="1" smtClean="0"/>
              <a:t>precisión</a:t>
            </a:r>
            <a:r>
              <a:rPr lang="en-US" dirty="0" smtClean="0"/>
              <a:t>.</a:t>
            </a:r>
          </a:p>
          <a:p>
            <a:pPr lvl="1"/>
            <a:r>
              <a:rPr lang="en-US" dirty="0" smtClean="0"/>
              <a:t>Las dos </a:t>
            </a:r>
            <a:r>
              <a:rPr lang="en-US" dirty="0" err="1" smtClean="0"/>
              <a:t>maneras</a:t>
            </a:r>
            <a:r>
              <a:rPr lang="en-US" dirty="0" smtClean="0"/>
              <a:t> de </a:t>
            </a:r>
            <a:r>
              <a:rPr lang="en-US" dirty="0" err="1" smtClean="0"/>
              <a:t>preveer</a:t>
            </a:r>
            <a:r>
              <a:rPr lang="en-US" dirty="0" smtClean="0"/>
              <a:t> </a:t>
            </a:r>
            <a:r>
              <a:rPr lang="en-US" dirty="0" err="1" smtClean="0"/>
              <a:t>esto</a:t>
            </a:r>
            <a:r>
              <a:rPr lang="en-US" dirty="0" smtClean="0"/>
              <a:t> son:</a:t>
            </a:r>
          </a:p>
          <a:p>
            <a:pPr lvl="2"/>
            <a:r>
              <a:rPr lang="en-US" dirty="0" err="1" smtClean="0"/>
              <a:t>Evitar</a:t>
            </a:r>
            <a:r>
              <a:rPr lang="en-US" dirty="0" smtClean="0"/>
              <a:t> el error</a:t>
            </a:r>
          </a:p>
          <a:p>
            <a:pPr lvl="2"/>
            <a:r>
              <a:rPr lang="en-US" dirty="0" err="1" smtClean="0"/>
              <a:t>Detectar</a:t>
            </a:r>
            <a:r>
              <a:rPr lang="en-US" dirty="0" smtClean="0"/>
              <a:t> el error y </a:t>
            </a:r>
            <a:r>
              <a:rPr lang="en-US" dirty="0" err="1" smtClean="0"/>
              <a:t>corregir</a:t>
            </a:r>
            <a:r>
              <a:rPr lang="en-US" dirty="0" smtClean="0"/>
              <a:t> el </a:t>
            </a:r>
            <a:r>
              <a:rPr lang="en-US" dirty="0" err="1" smtClean="0"/>
              <a:t>resultado</a:t>
            </a:r>
            <a:endParaRPr lang="en-US" dirty="0" smtClean="0"/>
          </a:p>
        </p:txBody>
      </p:sp>
    </p:spTree>
    <p:extLst>
      <p:ext uri="{BB962C8B-B14F-4D97-AF65-F5344CB8AC3E}">
        <p14:creationId xmlns:p14="http://schemas.microsoft.com/office/powerpoint/2010/main" val="229547018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r>
              <a:rPr lang="en-US" dirty="0" smtClean="0"/>
              <a:t> – </a:t>
            </a:r>
            <a:r>
              <a:rPr lang="en-US" dirty="0" err="1" smtClean="0"/>
              <a:t>Aritmética</a:t>
            </a:r>
            <a:r>
              <a:rPr lang="en-US" dirty="0" smtClean="0"/>
              <a:t> de “Overflow” y “Underflow”</a:t>
            </a:r>
            <a:endParaRPr lang="en-US" dirty="0"/>
          </a:p>
        </p:txBody>
      </p:sp>
      <p:sp>
        <p:nvSpPr>
          <p:cNvPr id="6" name="Marcador de contenido 3"/>
          <p:cNvSpPr txBox="1">
            <a:spLocks/>
          </p:cNvSpPr>
          <p:nvPr/>
        </p:nvSpPr>
        <p:spPr>
          <a:xfrm>
            <a:off x="103035" y="2136580"/>
            <a:ext cx="11719770" cy="43157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Ejemplo</a:t>
            </a:r>
            <a:r>
              <a:rPr lang="en-US" dirty="0" smtClean="0"/>
              <a:t>:  </a:t>
            </a:r>
            <a:r>
              <a:rPr lang="en-US" dirty="0" err="1" smtClean="0"/>
              <a:t>Añadir</a:t>
            </a:r>
            <a:r>
              <a:rPr lang="en-US" dirty="0" smtClean="0"/>
              <a:t> dos </a:t>
            </a:r>
            <a:r>
              <a:rPr lang="en-US" dirty="0" err="1" smtClean="0"/>
              <a:t>numeros</a:t>
            </a:r>
            <a:r>
              <a:rPr lang="en-US" dirty="0" smtClean="0"/>
              <a:t> de 8 bits no se </a:t>
            </a:r>
            <a:r>
              <a:rPr lang="en-US" dirty="0" err="1" smtClean="0"/>
              <a:t>pueden</a:t>
            </a:r>
            <a:r>
              <a:rPr lang="en-US" dirty="0" smtClean="0"/>
              <a:t> </a:t>
            </a:r>
            <a:r>
              <a:rPr lang="en-US" dirty="0" err="1" smtClean="0"/>
              <a:t>almacenar</a:t>
            </a:r>
            <a:r>
              <a:rPr lang="en-US" dirty="0" smtClean="0"/>
              <a:t> </a:t>
            </a:r>
            <a:r>
              <a:rPr lang="en-US" dirty="0" err="1" smtClean="0"/>
              <a:t>en</a:t>
            </a:r>
            <a:r>
              <a:rPr lang="en-US" dirty="0" smtClean="0"/>
              <a:t> </a:t>
            </a:r>
            <a:r>
              <a:rPr lang="en-US" dirty="0" err="1" smtClean="0"/>
              <a:t>otro</a:t>
            </a:r>
            <a:r>
              <a:rPr lang="en-US" dirty="0" smtClean="0"/>
              <a:t> de 8 bits</a:t>
            </a:r>
          </a:p>
          <a:p>
            <a:pPr lvl="1"/>
            <a:r>
              <a:rPr lang="en-US" dirty="0" smtClean="0"/>
              <a:t>Se </a:t>
            </a:r>
            <a:r>
              <a:rPr lang="en-US" dirty="0" err="1" smtClean="0"/>
              <a:t>debe</a:t>
            </a:r>
            <a:r>
              <a:rPr lang="en-US" dirty="0" smtClean="0"/>
              <a:t> preparer un </a:t>
            </a:r>
            <a:r>
              <a:rPr lang="en-US" dirty="0" err="1" smtClean="0"/>
              <a:t>algoritmo</a:t>
            </a:r>
            <a:r>
              <a:rPr lang="en-US" dirty="0" smtClean="0"/>
              <a:t> para </a:t>
            </a:r>
            <a:r>
              <a:rPr lang="en-US" dirty="0" err="1" smtClean="0"/>
              <a:t>sobreflujo</a:t>
            </a:r>
            <a:r>
              <a:rPr lang="en-US" dirty="0" smtClean="0"/>
              <a:t> de </a:t>
            </a:r>
            <a:r>
              <a:rPr lang="en-US" dirty="0" err="1" smtClean="0"/>
              <a:t>los</a:t>
            </a:r>
            <a:r>
              <a:rPr lang="en-US" dirty="0" smtClean="0"/>
              <a:t> </a:t>
            </a:r>
            <a:r>
              <a:rPr lang="en-US" dirty="0" err="1" smtClean="0"/>
              <a:t>operadores</a:t>
            </a:r>
            <a:endParaRPr lang="en-US" dirty="0"/>
          </a:p>
          <a:p>
            <a:r>
              <a:rPr lang="en-US" dirty="0" err="1" smtClean="0"/>
              <a:t>Todos</a:t>
            </a:r>
            <a:r>
              <a:rPr lang="en-US" dirty="0" smtClean="0"/>
              <a:t> </a:t>
            </a:r>
            <a:r>
              <a:rPr lang="en-US" dirty="0" err="1" smtClean="0"/>
              <a:t>los</a:t>
            </a:r>
            <a:r>
              <a:rPr lang="en-US" dirty="0" smtClean="0"/>
              <a:t> CPUs </a:t>
            </a:r>
            <a:r>
              <a:rPr lang="en-US" dirty="0" err="1" smtClean="0"/>
              <a:t>tienen</a:t>
            </a:r>
            <a:r>
              <a:rPr lang="en-US" dirty="0" smtClean="0"/>
              <a:t> </a:t>
            </a:r>
            <a:r>
              <a:rPr lang="en-US" dirty="0" err="1" smtClean="0"/>
              <a:t>registros</a:t>
            </a:r>
            <a:r>
              <a:rPr lang="en-US" dirty="0" smtClean="0"/>
              <a:t> de </a:t>
            </a:r>
            <a:r>
              <a:rPr lang="en-US" dirty="0" err="1" smtClean="0"/>
              <a:t>estado</a:t>
            </a:r>
            <a:r>
              <a:rPr lang="en-US" dirty="0" smtClean="0"/>
              <a:t> y control que </a:t>
            </a:r>
            <a:r>
              <a:rPr lang="en-US" dirty="0" err="1" smtClean="0"/>
              <a:t>nos</a:t>
            </a:r>
            <a:r>
              <a:rPr lang="en-US" dirty="0" smtClean="0"/>
              <a:t> </a:t>
            </a:r>
            <a:r>
              <a:rPr lang="en-US" dirty="0" err="1" smtClean="0"/>
              <a:t>avisan</a:t>
            </a:r>
            <a:r>
              <a:rPr lang="en-US" dirty="0" smtClean="0"/>
              <a:t> </a:t>
            </a:r>
            <a:r>
              <a:rPr lang="en-US" dirty="0" err="1" smtClean="0"/>
              <a:t>los</a:t>
            </a:r>
            <a:r>
              <a:rPr lang="en-US" dirty="0" smtClean="0"/>
              <a:t> </a:t>
            </a:r>
            <a:r>
              <a:rPr lang="en-US" dirty="0" err="1" smtClean="0"/>
              <a:t>resultados</a:t>
            </a:r>
            <a:r>
              <a:rPr lang="en-US" dirty="0" smtClean="0"/>
              <a:t> de las </a:t>
            </a:r>
            <a:r>
              <a:rPr lang="en-US" dirty="0" err="1" smtClean="0"/>
              <a:t>operaciones</a:t>
            </a:r>
            <a:endParaRPr lang="en-US" dirty="0" smtClean="0"/>
          </a:p>
          <a:p>
            <a:r>
              <a:rPr lang="en-US" dirty="0" err="1" smtClean="0"/>
              <a:t>Veremos</a:t>
            </a:r>
            <a:r>
              <a:rPr lang="en-US" dirty="0" smtClean="0"/>
              <a:t> 4 bits de </a:t>
            </a:r>
            <a:r>
              <a:rPr lang="en-US" dirty="0" err="1" smtClean="0"/>
              <a:t>condición</a:t>
            </a:r>
            <a:r>
              <a:rPr lang="en-US" dirty="0" smtClean="0"/>
              <a:t> de la </a:t>
            </a:r>
            <a:r>
              <a:rPr lang="en-US" dirty="0" err="1" smtClean="0"/>
              <a:t>mayoría</a:t>
            </a:r>
            <a:r>
              <a:rPr lang="en-US" dirty="0" smtClean="0"/>
              <a:t> de las </a:t>
            </a:r>
            <a:r>
              <a:rPr lang="en-US" dirty="0" err="1" smtClean="0"/>
              <a:t>computadoras</a:t>
            </a:r>
            <a:endParaRPr lang="en-US" dirty="0" smtClean="0"/>
          </a:p>
          <a:p>
            <a:r>
              <a:rPr lang="en-US" dirty="0" smtClean="0"/>
              <a:t>Si del valor de la </a:t>
            </a:r>
            <a:r>
              <a:rPr lang="en-US" dirty="0" err="1" smtClean="0"/>
              <a:t>adición</a:t>
            </a:r>
            <a:r>
              <a:rPr lang="en-US" dirty="0" smtClean="0"/>
              <a:t> o </a:t>
            </a:r>
            <a:r>
              <a:rPr lang="en-US" dirty="0" err="1" smtClean="0"/>
              <a:t>sustracción</a:t>
            </a:r>
            <a:r>
              <a:rPr lang="en-US" dirty="0" smtClean="0"/>
              <a:t> se </a:t>
            </a:r>
            <a:r>
              <a:rPr lang="en-US" dirty="0" err="1" smtClean="0"/>
              <a:t>dan</a:t>
            </a:r>
            <a:r>
              <a:rPr lang="en-US" dirty="0" smtClean="0"/>
              <a:t>, el bit de carry (C) </a:t>
            </a:r>
            <a:r>
              <a:rPr lang="en-US" dirty="0" err="1" smtClean="0"/>
              <a:t>nos</a:t>
            </a:r>
            <a:r>
              <a:rPr lang="en-US" dirty="0" smtClean="0"/>
              <a:t> </a:t>
            </a:r>
            <a:r>
              <a:rPr lang="en-US" dirty="0" err="1" smtClean="0"/>
              <a:t>dirá</a:t>
            </a:r>
            <a:r>
              <a:rPr lang="en-US" dirty="0" smtClean="0"/>
              <a:t> </a:t>
            </a:r>
            <a:r>
              <a:rPr lang="en-US" dirty="0" err="1" smtClean="0"/>
              <a:t>si</a:t>
            </a:r>
            <a:r>
              <a:rPr lang="en-US" dirty="0" smtClean="0"/>
              <a:t> </a:t>
            </a:r>
            <a:r>
              <a:rPr lang="en-US" dirty="0" err="1" smtClean="0"/>
              <a:t>cabe</a:t>
            </a:r>
            <a:r>
              <a:rPr lang="en-US" dirty="0" smtClean="0"/>
              <a:t> o no.</a:t>
            </a:r>
          </a:p>
          <a:p>
            <a:pPr lvl="1"/>
            <a:r>
              <a:rPr lang="en-US" dirty="0" smtClean="0"/>
              <a:t>C = 1 </a:t>
            </a:r>
            <a:r>
              <a:rPr lang="en-US" dirty="0" err="1" smtClean="0"/>
              <a:t>si</a:t>
            </a:r>
            <a:r>
              <a:rPr lang="en-US" dirty="0" smtClean="0"/>
              <a:t> la </a:t>
            </a:r>
            <a:r>
              <a:rPr lang="en-US" dirty="0" err="1" smtClean="0"/>
              <a:t>operación</a:t>
            </a:r>
            <a:r>
              <a:rPr lang="en-US" dirty="0" smtClean="0"/>
              <a:t> </a:t>
            </a:r>
            <a:r>
              <a:rPr lang="en-US" dirty="0" err="1" smtClean="0"/>
              <a:t>es</a:t>
            </a:r>
            <a:r>
              <a:rPr lang="en-US" dirty="0" smtClean="0"/>
              <a:t> </a:t>
            </a:r>
            <a:r>
              <a:rPr lang="en-US" dirty="0" err="1" smtClean="0"/>
              <a:t>erronea</a:t>
            </a:r>
            <a:r>
              <a:rPr lang="en-US" dirty="0" smtClean="0"/>
              <a:t> (se </a:t>
            </a:r>
            <a:r>
              <a:rPr lang="en-US" dirty="0" err="1" smtClean="0"/>
              <a:t>pasa</a:t>
            </a:r>
            <a:r>
              <a:rPr lang="en-US" dirty="0" smtClean="0"/>
              <a:t> de </a:t>
            </a:r>
            <a:r>
              <a:rPr lang="en-US" dirty="0" err="1" smtClean="0"/>
              <a:t>su</a:t>
            </a:r>
            <a:r>
              <a:rPr lang="en-US" dirty="0" smtClean="0"/>
              <a:t> </a:t>
            </a:r>
            <a:r>
              <a:rPr lang="en-US" dirty="0" err="1" smtClean="0"/>
              <a:t>límite</a:t>
            </a:r>
            <a:r>
              <a:rPr lang="en-US" dirty="0" smtClean="0"/>
              <a:t> de precision)</a:t>
            </a:r>
          </a:p>
          <a:p>
            <a:pPr lvl="1"/>
            <a:r>
              <a:rPr lang="en-US" dirty="0" smtClean="0"/>
              <a:t>V = 1 </a:t>
            </a:r>
            <a:r>
              <a:rPr lang="en-US" dirty="0" err="1" smtClean="0"/>
              <a:t>si</a:t>
            </a:r>
            <a:r>
              <a:rPr lang="en-US" dirty="0" smtClean="0"/>
              <a:t> la </a:t>
            </a:r>
            <a:r>
              <a:rPr lang="en-US" dirty="0" err="1" smtClean="0"/>
              <a:t>operación</a:t>
            </a:r>
            <a:r>
              <a:rPr lang="en-US" dirty="0" smtClean="0"/>
              <a:t> </a:t>
            </a:r>
            <a:r>
              <a:rPr lang="en-US" dirty="0" err="1" smtClean="0"/>
              <a:t>es</a:t>
            </a:r>
            <a:r>
              <a:rPr lang="en-US" dirty="0" smtClean="0"/>
              <a:t> </a:t>
            </a:r>
            <a:r>
              <a:rPr lang="en-US" dirty="0" err="1" smtClean="0"/>
              <a:t>considerada</a:t>
            </a:r>
            <a:r>
              <a:rPr lang="en-US" dirty="0" smtClean="0"/>
              <a:t> con </a:t>
            </a:r>
            <a:r>
              <a:rPr lang="en-US" dirty="0" err="1" smtClean="0"/>
              <a:t>signo</a:t>
            </a:r>
            <a:r>
              <a:rPr lang="en-US" dirty="0" smtClean="0"/>
              <a:t> y no </a:t>
            </a:r>
            <a:r>
              <a:rPr lang="en-US" dirty="0" err="1" smtClean="0"/>
              <a:t>encaja</a:t>
            </a:r>
            <a:r>
              <a:rPr lang="en-US" dirty="0" smtClean="0"/>
              <a:t> </a:t>
            </a:r>
            <a:r>
              <a:rPr lang="en-US" dirty="0" err="1" smtClean="0"/>
              <a:t>en</a:t>
            </a:r>
            <a:r>
              <a:rPr lang="en-US" dirty="0" smtClean="0"/>
              <a:t> </a:t>
            </a:r>
            <a:r>
              <a:rPr lang="en-US" dirty="0" err="1" smtClean="0"/>
              <a:t>su</a:t>
            </a:r>
            <a:r>
              <a:rPr lang="en-US" dirty="0" smtClean="0"/>
              <a:t> valor se da un </a:t>
            </a:r>
            <a:r>
              <a:rPr lang="en-US" dirty="0" err="1" smtClean="0"/>
              <a:t>sobreflujo</a:t>
            </a:r>
            <a:endParaRPr lang="en-US" dirty="0" smtClean="0"/>
          </a:p>
        </p:txBody>
      </p:sp>
      <p:pic>
        <p:nvPicPr>
          <p:cNvPr id="3" name="Imagen 2"/>
          <p:cNvPicPr>
            <a:picLocks noChangeAspect="1"/>
          </p:cNvPicPr>
          <p:nvPr/>
        </p:nvPicPr>
        <p:blipFill>
          <a:blip r:embed="rId2"/>
          <a:stretch>
            <a:fillRect/>
          </a:stretch>
        </p:blipFill>
        <p:spPr>
          <a:xfrm>
            <a:off x="2459865" y="5313707"/>
            <a:ext cx="5608638" cy="1473456"/>
          </a:xfrm>
          <a:prstGeom prst="rect">
            <a:avLst/>
          </a:prstGeom>
        </p:spPr>
      </p:pic>
    </p:spTree>
    <p:extLst>
      <p:ext uri="{BB962C8B-B14F-4D97-AF65-F5344CB8AC3E}">
        <p14:creationId xmlns:p14="http://schemas.microsoft.com/office/powerpoint/2010/main" val="233466514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r>
              <a:rPr lang="en-US" dirty="0" smtClean="0"/>
              <a:t> – </a:t>
            </a:r>
            <a:r>
              <a:rPr lang="en-US" dirty="0" err="1" smtClean="0"/>
              <a:t>Aritmética</a:t>
            </a:r>
            <a:r>
              <a:rPr lang="en-US" dirty="0" smtClean="0"/>
              <a:t> de “Overflow” y “Underflow”</a:t>
            </a:r>
            <a:endParaRPr lang="en-US" dirty="0"/>
          </a:p>
        </p:txBody>
      </p:sp>
      <p:sp>
        <p:nvSpPr>
          <p:cNvPr id="6" name="Marcador de contenido 3"/>
          <p:cNvSpPr txBox="1">
            <a:spLocks/>
          </p:cNvSpPr>
          <p:nvPr/>
        </p:nvSpPr>
        <p:spPr>
          <a:xfrm>
            <a:off x="103035" y="2136580"/>
            <a:ext cx="11719770" cy="43157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Ejm</a:t>
            </a:r>
            <a:r>
              <a:rPr lang="en-US" dirty="0" smtClean="0"/>
              <a:t>. </a:t>
            </a:r>
            <a:r>
              <a:rPr lang="en-US" dirty="0" err="1" smtClean="0"/>
              <a:t>Adición</a:t>
            </a:r>
            <a:r>
              <a:rPr lang="en-US" dirty="0" smtClean="0"/>
              <a:t> de 8 bits sin </a:t>
            </a:r>
            <a:r>
              <a:rPr lang="en-US" dirty="0" err="1" smtClean="0"/>
              <a:t>signo</a:t>
            </a:r>
            <a:endParaRPr lang="en-US" dirty="0" smtClean="0"/>
          </a:p>
          <a:p>
            <a:r>
              <a:rPr lang="en-US" dirty="0" smtClean="0"/>
              <a:t>Solo </a:t>
            </a:r>
            <a:r>
              <a:rPr lang="en-US" dirty="0" err="1" smtClean="0"/>
              <a:t>existen</a:t>
            </a:r>
            <a:r>
              <a:rPr lang="en-US" dirty="0" smtClean="0"/>
              <a:t> 256 </a:t>
            </a:r>
            <a:r>
              <a:rPr lang="en-US" dirty="0" err="1" smtClean="0"/>
              <a:t>posibilidades</a:t>
            </a:r>
            <a:r>
              <a:rPr lang="en-US" dirty="0" smtClean="0"/>
              <a:t> para un </a:t>
            </a:r>
            <a:r>
              <a:rPr lang="en-US" dirty="0" err="1" smtClean="0"/>
              <a:t>número</a:t>
            </a:r>
            <a:r>
              <a:rPr lang="en-US" dirty="0" smtClean="0"/>
              <a:t> de 8 bits</a:t>
            </a:r>
          </a:p>
          <a:p>
            <a:pPr lvl="1"/>
            <a:r>
              <a:rPr lang="en-US" dirty="0" smtClean="0"/>
              <a:t>Si </a:t>
            </a:r>
            <a:r>
              <a:rPr lang="en-US" dirty="0" err="1" smtClean="0"/>
              <a:t>añadimos</a:t>
            </a:r>
            <a:r>
              <a:rPr lang="en-US" dirty="0" smtClean="0"/>
              <a:t> 96 + 64 el </a:t>
            </a:r>
            <a:r>
              <a:rPr lang="en-US" dirty="0" err="1" smtClean="0"/>
              <a:t>resultado</a:t>
            </a:r>
            <a:r>
              <a:rPr lang="en-US" dirty="0" smtClean="0"/>
              <a:t> </a:t>
            </a:r>
            <a:r>
              <a:rPr lang="en-US" dirty="0" err="1" smtClean="0"/>
              <a:t>es</a:t>
            </a:r>
            <a:r>
              <a:rPr lang="en-US" dirty="0" smtClean="0"/>
              <a:t> 160 con C = 0</a:t>
            </a:r>
          </a:p>
          <a:p>
            <a:pPr lvl="1"/>
            <a:r>
              <a:rPr lang="en-US" dirty="0" smtClean="0"/>
              <a:t>Si </a:t>
            </a:r>
            <a:r>
              <a:rPr lang="en-US" dirty="0" err="1" smtClean="0"/>
              <a:t>añadimos</a:t>
            </a:r>
            <a:r>
              <a:rPr lang="en-US" dirty="0" smtClean="0"/>
              <a:t> 224 + 64 el </a:t>
            </a:r>
            <a:r>
              <a:rPr lang="en-US" dirty="0" err="1" smtClean="0"/>
              <a:t>resultado</a:t>
            </a:r>
            <a:r>
              <a:rPr lang="en-US" dirty="0" smtClean="0"/>
              <a:t> </a:t>
            </a:r>
            <a:r>
              <a:rPr lang="en-US" dirty="0" err="1" smtClean="0"/>
              <a:t>es</a:t>
            </a:r>
            <a:r>
              <a:rPr lang="en-US" dirty="0" smtClean="0"/>
              <a:t> </a:t>
            </a:r>
            <a:r>
              <a:rPr lang="en-US" dirty="0" err="1" smtClean="0"/>
              <a:t>errado</a:t>
            </a:r>
            <a:r>
              <a:rPr lang="en-US" dirty="0" smtClean="0"/>
              <a:t> (C = 1) y el valor </a:t>
            </a:r>
            <a:r>
              <a:rPr lang="en-US" dirty="0" err="1" smtClean="0"/>
              <a:t>es</a:t>
            </a:r>
            <a:r>
              <a:rPr lang="en-US" dirty="0" smtClean="0"/>
              <a:t> de 32 </a:t>
            </a:r>
          </a:p>
        </p:txBody>
      </p:sp>
      <p:pic>
        <p:nvPicPr>
          <p:cNvPr id="4" name="Imagen 3"/>
          <p:cNvPicPr>
            <a:picLocks noChangeAspect="1"/>
          </p:cNvPicPr>
          <p:nvPr/>
        </p:nvPicPr>
        <p:blipFill>
          <a:blip r:embed="rId2"/>
          <a:stretch>
            <a:fillRect/>
          </a:stretch>
        </p:blipFill>
        <p:spPr>
          <a:xfrm>
            <a:off x="2343955" y="3967070"/>
            <a:ext cx="6656688" cy="2768577"/>
          </a:xfrm>
          <a:prstGeom prst="rect">
            <a:avLst/>
          </a:prstGeom>
        </p:spPr>
      </p:pic>
    </p:spTree>
    <p:extLst>
      <p:ext uri="{BB962C8B-B14F-4D97-AF65-F5344CB8AC3E}">
        <p14:creationId xmlns:p14="http://schemas.microsoft.com/office/powerpoint/2010/main" val="288025848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r>
              <a:rPr lang="en-US" dirty="0" smtClean="0"/>
              <a:t> – </a:t>
            </a:r>
            <a:r>
              <a:rPr lang="en-US" dirty="0" err="1" smtClean="0"/>
              <a:t>Aritmética</a:t>
            </a:r>
            <a:r>
              <a:rPr lang="en-US" dirty="0" smtClean="0"/>
              <a:t> de “Overflow” y “Underflow”</a:t>
            </a:r>
            <a:endParaRPr lang="en-US" dirty="0"/>
          </a:p>
        </p:txBody>
      </p:sp>
      <p:sp>
        <p:nvSpPr>
          <p:cNvPr id="6" name="Marcador de contenido 3"/>
          <p:cNvSpPr txBox="1">
            <a:spLocks/>
          </p:cNvSpPr>
          <p:nvPr/>
        </p:nvSpPr>
        <p:spPr>
          <a:xfrm>
            <a:off x="103035" y="2136580"/>
            <a:ext cx="11719770" cy="43157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Ejm</a:t>
            </a:r>
            <a:r>
              <a:rPr lang="en-US" dirty="0" smtClean="0"/>
              <a:t> </a:t>
            </a:r>
            <a:r>
              <a:rPr lang="en-US" dirty="0" err="1" smtClean="0"/>
              <a:t>Sustracción</a:t>
            </a:r>
            <a:r>
              <a:rPr lang="en-US" dirty="0" smtClean="0"/>
              <a:t> de 8 bits sin </a:t>
            </a:r>
            <a:r>
              <a:rPr lang="en-US" dirty="0" err="1" smtClean="0"/>
              <a:t>signo</a:t>
            </a:r>
            <a:endParaRPr lang="en-US" dirty="0" smtClean="0"/>
          </a:p>
          <a:p>
            <a:pPr lvl="1"/>
            <a:r>
              <a:rPr lang="en-US" dirty="0" smtClean="0"/>
              <a:t>Solo </a:t>
            </a:r>
            <a:r>
              <a:rPr lang="en-US" dirty="0" err="1" smtClean="0"/>
              <a:t>existen</a:t>
            </a:r>
            <a:r>
              <a:rPr lang="en-US" dirty="0" smtClean="0"/>
              <a:t> 256 </a:t>
            </a:r>
            <a:r>
              <a:rPr lang="en-US" dirty="0" err="1" smtClean="0"/>
              <a:t>posibilidades</a:t>
            </a:r>
            <a:r>
              <a:rPr lang="en-US" dirty="0" smtClean="0"/>
              <a:t> para un </a:t>
            </a:r>
            <a:r>
              <a:rPr lang="en-US" dirty="0" err="1" smtClean="0"/>
              <a:t>número</a:t>
            </a:r>
            <a:r>
              <a:rPr lang="en-US" dirty="0" smtClean="0"/>
              <a:t> de 8 bits</a:t>
            </a:r>
          </a:p>
          <a:p>
            <a:pPr lvl="1"/>
            <a:r>
              <a:rPr lang="en-US" dirty="0" smtClean="0"/>
              <a:t>Si </a:t>
            </a:r>
            <a:r>
              <a:rPr lang="en-US" dirty="0" err="1" smtClean="0"/>
              <a:t>sustraemos</a:t>
            </a:r>
            <a:r>
              <a:rPr lang="en-US" dirty="0" smtClean="0"/>
              <a:t> 160 - 64 el </a:t>
            </a:r>
            <a:r>
              <a:rPr lang="en-US" dirty="0" err="1" smtClean="0"/>
              <a:t>resultado</a:t>
            </a:r>
            <a:r>
              <a:rPr lang="en-US" dirty="0" smtClean="0"/>
              <a:t> </a:t>
            </a:r>
            <a:r>
              <a:rPr lang="en-US" dirty="0" err="1" smtClean="0"/>
              <a:t>es</a:t>
            </a:r>
            <a:r>
              <a:rPr lang="en-US" dirty="0" smtClean="0"/>
              <a:t> 96 con C = 0</a:t>
            </a:r>
          </a:p>
          <a:p>
            <a:pPr lvl="1"/>
            <a:r>
              <a:rPr lang="en-US" dirty="0" smtClean="0"/>
              <a:t>Si </a:t>
            </a:r>
            <a:r>
              <a:rPr lang="en-US" dirty="0" err="1" smtClean="0"/>
              <a:t>sustraemos</a:t>
            </a:r>
            <a:r>
              <a:rPr lang="en-US" dirty="0" smtClean="0"/>
              <a:t> 32 - 64 el </a:t>
            </a:r>
            <a:r>
              <a:rPr lang="en-US" dirty="0" err="1" smtClean="0"/>
              <a:t>resultado</a:t>
            </a:r>
            <a:r>
              <a:rPr lang="en-US" dirty="0" smtClean="0"/>
              <a:t> </a:t>
            </a:r>
            <a:r>
              <a:rPr lang="en-US" dirty="0" err="1" smtClean="0"/>
              <a:t>es</a:t>
            </a:r>
            <a:r>
              <a:rPr lang="en-US" dirty="0" smtClean="0"/>
              <a:t> </a:t>
            </a:r>
            <a:r>
              <a:rPr lang="en-US" dirty="0" err="1" smtClean="0"/>
              <a:t>errado</a:t>
            </a:r>
            <a:r>
              <a:rPr lang="en-US" dirty="0" smtClean="0"/>
              <a:t> (C = 1) y el valor </a:t>
            </a:r>
            <a:r>
              <a:rPr lang="en-US" dirty="0" err="1" smtClean="0"/>
              <a:t>es</a:t>
            </a:r>
            <a:r>
              <a:rPr lang="en-US" dirty="0" smtClean="0"/>
              <a:t> de 32 </a:t>
            </a:r>
          </a:p>
        </p:txBody>
      </p:sp>
      <p:pic>
        <p:nvPicPr>
          <p:cNvPr id="3" name="Imagen 2"/>
          <p:cNvPicPr>
            <a:picLocks noChangeAspect="1"/>
          </p:cNvPicPr>
          <p:nvPr/>
        </p:nvPicPr>
        <p:blipFill>
          <a:blip r:embed="rId2"/>
          <a:stretch>
            <a:fillRect/>
          </a:stretch>
        </p:blipFill>
        <p:spPr>
          <a:xfrm>
            <a:off x="2240924" y="3733332"/>
            <a:ext cx="6561157" cy="3002315"/>
          </a:xfrm>
          <a:prstGeom prst="rect">
            <a:avLst/>
          </a:prstGeom>
        </p:spPr>
      </p:pic>
    </p:spTree>
    <p:extLst>
      <p:ext uri="{BB962C8B-B14F-4D97-AF65-F5344CB8AC3E}">
        <p14:creationId xmlns:p14="http://schemas.microsoft.com/office/powerpoint/2010/main" val="156781262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r>
              <a:rPr lang="en-US" dirty="0" smtClean="0"/>
              <a:t> – </a:t>
            </a:r>
            <a:r>
              <a:rPr lang="en-US" dirty="0" err="1" smtClean="0"/>
              <a:t>Aritmética</a:t>
            </a:r>
            <a:r>
              <a:rPr lang="en-US" dirty="0" smtClean="0"/>
              <a:t> de “Overflow” y “Underflow”</a:t>
            </a:r>
            <a:endParaRPr lang="en-US" dirty="0"/>
          </a:p>
        </p:txBody>
      </p:sp>
      <p:sp>
        <p:nvSpPr>
          <p:cNvPr id="6" name="Marcador de contenido 3"/>
          <p:cNvSpPr txBox="1">
            <a:spLocks/>
          </p:cNvSpPr>
          <p:nvPr/>
        </p:nvSpPr>
        <p:spPr>
          <a:xfrm>
            <a:off x="103035" y="2136580"/>
            <a:ext cx="11719770" cy="43157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Ejm</a:t>
            </a:r>
            <a:r>
              <a:rPr lang="en-US" dirty="0" smtClean="0"/>
              <a:t> </a:t>
            </a:r>
            <a:r>
              <a:rPr lang="en-US" dirty="0" err="1" smtClean="0"/>
              <a:t>Sustracción</a:t>
            </a:r>
            <a:r>
              <a:rPr lang="en-US" dirty="0" smtClean="0"/>
              <a:t> de 8 bits con </a:t>
            </a:r>
            <a:r>
              <a:rPr lang="en-US" dirty="0" err="1" smtClean="0"/>
              <a:t>signo</a:t>
            </a:r>
            <a:endParaRPr lang="en-US" dirty="0" smtClean="0"/>
          </a:p>
          <a:p>
            <a:pPr lvl="1"/>
            <a:r>
              <a:rPr lang="en-US" dirty="0" err="1" smtClean="0"/>
              <a:t>Existe</a:t>
            </a:r>
            <a:r>
              <a:rPr lang="en-US" dirty="0" smtClean="0"/>
              <a:t> </a:t>
            </a:r>
            <a:r>
              <a:rPr lang="en-US" dirty="0" err="1" smtClean="0"/>
              <a:t>una</a:t>
            </a:r>
            <a:r>
              <a:rPr lang="en-US" dirty="0" smtClean="0"/>
              <a:t> </a:t>
            </a:r>
            <a:r>
              <a:rPr lang="en-US" dirty="0" err="1" smtClean="0"/>
              <a:t>discontinuidad</a:t>
            </a:r>
            <a:r>
              <a:rPr lang="en-US" dirty="0" smtClean="0"/>
              <a:t> entre -128 y 127</a:t>
            </a:r>
          </a:p>
          <a:p>
            <a:pPr lvl="1"/>
            <a:r>
              <a:rPr lang="en-US" dirty="0" smtClean="0"/>
              <a:t>Si </a:t>
            </a:r>
            <a:r>
              <a:rPr lang="en-US" dirty="0" err="1" smtClean="0"/>
              <a:t>añadimos</a:t>
            </a:r>
            <a:r>
              <a:rPr lang="en-US" dirty="0" smtClean="0"/>
              <a:t> -32 + 64 el </a:t>
            </a:r>
            <a:r>
              <a:rPr lang="en-US" dirty="0" err="1" smtClean="0"/>
              <a:t>resultado</a:t>
            </a:r>
            <a:r>
              <a:rPr lang="en-US" dirty="0" smtClean="0"/>
              <a:t> </a:t>
            </a:r>
            <a:r>
              <a:rPr lang="en-US" dirty="0" err="1" smtClean="0"/>
              <a:t>es</a:t>
            </a:r>
            <a:r>
              <a:rPr lang="en-US" dirty="0" smtClean="0"/>
              <a:t> 32 con V = 0</a:t>
            </a:r>
          </a:p>
          <a:p>
            <a:pPr lvl="1"/>
            <a:r>
              <a:rPr lang="en-US" dirty="0" smtClean="0"/>
              <a:t>Si </a:t>
            </a:r>
            <a:r>
              <a:rPr lang="en-US" dirty="0" err="1" smtClean="0"/>
              <a:t>añadimos</a:t>
            </a:r>
            <a:r>
              <a:rPr lang="en-US" dirty="0" smtClean="0"/>
              <a:t> 96 + 64 el </a:t>
            </a:r>
            <a:r>
              <a:rPr lang="en-US" dirty="0" err="1" smtClean="0"/>
              <a:t>resultado</a:t>
            </a:r>
            <a:r>
              <a:rPr lang="en-US" dirty="0" smtClean="0"/>
              <a:t> </a:t>
            </a:r>
            <a:r>
              <a:rPr lang="en-US" dirty="0" err="1" smtClean="0"/>
              <a:t>es</a:t>
            </a:r>
            <a:r>
              <a:rPr lang="en-US" dirty="0" smtClean="0"/>
              <a:t> </a:t>
            </a:r>
            <a:r>
              <a:rPr lang="en-US" dirty="0" err="1" smtClean="0"/>
              <a:t>errado</a:t>
            </a:r>
            <a:r>
              <a:rPr lang="en-US" dirty="0" smtClean="0"/>
              <a:t> (V = 1) y el valor </a:t>
            </a:r>
            <a:r>
              <a:rPr lang="en-US" dirty="0" err="1" smtClean="0"/>
              <a:t>es</a:t>
            </a:r>
            <a:r>
              <a:rPr lang="en-US" dirty="0" smtClean="0"/>
              <a:t> de -96</a:t>
            </a:r>
          </a:p>
        </p:txBody>
      </p:sp>
      <p:pic>
        <p:nvPicPr>
          <p:cNvPr id="4" name="Imagen 3"/>
          <p:cNvPicPr>
            <a:picLocks noChangeAspect="1"/>
          </p:cNvPicPr>
          <p:nvPr/>
        </p:nvPicPr>
        <p:blipFill>
          <a:blip r:embed="rId2"/>
          <a:stretch>
            <a:fillRect/>
          </a:stretch>
        </p:blipFill>
        <p:spPr>
          <a:xfrm>
            <a:off x="2616625" y="3896392"/>
            <a:ext cx="6063736" cy="2839255"/>
          </a:xfrm>
          <a:prstGeom prst="rect">
            <a:avLst/>
          </a:prstGeom>
        </p:spPr>
      </p:pic>
    </p:spTree>
    <p:extLst>
      <p:ext uri="{BB962C8B-B14F-4D97-AF65-F5344CB8AC3E}">
        <p14:creationId xmlns:p14="http://schemas.microsoft.com/office/powerpoint/2010/main" val="28322876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r>
              <a:rPr lang="en-US" dirty="0" smtClean="0"/>
              <a:t> – </a:t>
            </a:r>
            <a:r>
              <a:rPr lang="en-US" dirty="0" err="1" smtClean="0"/>
              <a:t>Aritmética</a:t>
            </a:r>
            <a:r>
              <a:rPr lang="en-US" dirty="0" smtClean="0"/>
              <a:t> de “Overflow” y “Underflow”</a:t>
            </a:r>
            <a:endParaRPr lang="en-US" dirty="0"/>
          </a:p>
        </p:txBody>
      </p:sp>
      <p:sp>
        <p:nvSpPr>
          <p:cNvPr id="6" name="Marcador de contenido 3"/>
          <p:cNvSpPr txBox="1">
            <a:spLocks/>
          </p:cNvSpPr>
          <p:nvPr/>
        </p:nvSpPr>
        <p:spPr>
          <a:xfrm>
            <a:off x="103035" y="2136580"/>
            <a:ext cx="11719770" cy="43157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Ejm</a:t>
            </a:r>
            <a:r>
              <a:rPr lang="en-US" dirty="0" smtClean="0"/>
              <a:t> </a:t>
            </a:r>
            <a:r>
              <a:rPr lang="en-US" dirty="0" err="1" smtClean="0"/>
              <a:t>sustraccion</a:t>
            </a:r>
            <a:r>
              <a:rPr lang="en-US" dirty="0" smtClean="0"/>
              <a:t> de 8 bits con </a:t>
            </a:r>
            <a:r>
              <a:rPr lang="en-US" dirty="0" err="1" smtClean="0"/>
              <a:t>signo</a:t>
            </a:r>
            <a:endParaRPr lang="en-US" dirty="0" smtClean="0"/>
          </a:p>
          <a:p>
            <a:pPr lvl="1"/>
            <a:r>
              <a:rPr lang="en-US" dirty="0" err="1" smtClean="0"/>
              <a:t>Existe</a:t>
            </a:r>
            <a:r>
              <a:rPr lang="en-US" dirty="0" smtClean="0"/>
              <a:t> </a:t>
            </a:r>
            <a:r>
              <a:rPr lang="en-US" dirty="0" err="1" smtClean="0"/>
              <a:t>una</a:t>
            </a:r>
            <a:r>
              <a:rPr lang="en-US" dirty="0" smtClean="0"/>
              <a:t> </a:t>
            </a:r>
            <a:r>
              <a:rPr lang="en-US" dirty="0" err="1" smtClean="0"/>
              <a:t>discontinuidad</a:t>
            </a:r>
            <a:r>
              <a:rPr lang="en-US" dirty="0" smtClean="0"/>
              <a:t> entre -128 y 127</a:t>
            </a:r>
          </a:p>
          <a:p>
            <a:pPr lvl="1"/>
            <a:r>
              <a:rPr lang="en-US" dirty="0" smtClean="0"/>
              <a:t>Si </a:t>
            </a:r>
            <a:r>
              <a:rPr lang="en-US" dirty="0" err="1" smtClean="0"/>
              <a:t>sustraemos</a:t>
            </a:r>
            <a:r>
              <a:rPr lang="en-US" dirty="0" smtClean="0"/>
              <a:t> 32 - 64 el </a:t>
            </a:r>
            <a:r>
              <a:rPr lang="en-US" dirty="0" err="1" smtClean="0"/>
              <a:t>resultado</a:t>
            </a:r>
            <a:r>
              <a:rPr lang="en-US" dirty="0" smtClean="0"/>
              <a:t> </a:t>
            </a:r>
            <a:r>
              <a:rPr lang="en-US" dirty="0" err="1" smtClean="0"/>
              <a:t>es</a:t>
            </a:r>
            <a:r>
              <a:rPr lang="en-US" dirty="0" smtClean="0"/>
              <a:t> -32 con V = 0</a:t>
            </a:r>
          </a:p>
          <a:p>
            <a:pPr lvl="1"/>
            <a:r>
              <a:rPr lang="en-US" dirty="0" smtClean="0"/>
              <a:t>Si </a:t>
            </a:r>
            <a:r>
              <a:rPr lang="en-US" dirty="0" err="1" smtClean="0"/>
              <a:t>sustraemos</a:t>
            </a:r>
            <a:r>
              <a:rPr lang="en-US" dirty="0" smtClean="0"/>
              <a:t> -96 - 64 el </a:t>
            </a:r>
            <a:r>
              <a:rPr lang="en-US" dirty="0" err="1" smtClean="0"/>
              <a:t>resultado</a:t>
            </a:r>
            <a:r>
              <a:rPr lang="en-US" dirty="0" smtClean="0"/>
              <a:t> </a:t>
            </a:r>
            <a:r>
              <a:rPr lang="en-US" dirty="0" err="1" smtClean="0"/>
              <a:t>es</a:t>
            </a:r>
            <a:r>
              <a:rPr lang="en-US" dirty="0" smtClean="0"/>
              <a:t> </a:t>
            </a:r>
            <a:r>
              <a:rPr lang="en-US" dirty="0" err="1" smtClean="0"/>
              <a:t>errado</a:t>
            </a:r>
            <a:r>
              <a:rPr lang="en-US" dirty="0" smtClean="0"/>
              <a:t> (V = 1) y el valor </a:t>
            </a:r>
            <a:r>
              <a:rPr lang="en-US" dirty="0" err="1" smtClean="0"/>
              <a:t>es</a:t>
            </a:r>
            <a:r>
              <a:rPr lang="en-US" dirty="0" smtClean="0"/>
              <a:t> de 96</a:t>
            </a:r>
          </a:p>
        </p:txBody>
      </p:sp>
      <p:pic>
        <p:nvPicPr>
          <p:cNvPr id="5" name="Imagen 4"/>
          <p:cNvPicPr>
            <a:picLocks noChangeAspect="1"/>
          </p:cNvPicPr>
          <p:nvPr/>
        </p:nvPicPr>
        <p:blipFill>
          <a:blip r:embed="rId2"/>
          <a:stretch>
            <a:fillRect/>
          </a:stretch>
        </p:blipFill>
        <p:spPr>
          <a:xfrm>
            <a:off x="2292373" y="3938203"/>
            <a:ext cx="6297836" cy="2797444"/>
          </a:xfrm>
          <a:prstGeom prst="rect">
            <a:avLst/>
          </a:prstGeom>
        </p:spPr>
      </p:pic>
    </p:spTree>
    <p:extLst>
      <p:ext uri="{BB962C8B-B14F-4D97-AF65-F5344CB8AC3E}">
        <p14:creationId xmlns:p14="http://schemas.microsoft.com/office/powerpoint/2010/main" val="224323089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r>
              <a:rPr lang="en-US" dirty="0" smtClean="0"/>
              <a:t> – </a:t>
            </a:r>
            <a:r>
              <a:rPr lang="en-US" dirty="0" err="1" smtClean="0"/>
              <a:t>Aritmética</a:t>
            </a:r>
            <a:r>
              <a:rPr lang="en-US" dirty="0" smtClean="0"/>
              <a:t> de “Overflow” y “Underflow”</a:t>
            </a:r>
            <a:endParaRPr lang="en-US" dirty="0"/>
          </a:p>
        </p:txBody>
      </p:sp>
      <p:sp>
        <p:nvSpPr>
          <p:cNvPr id="6" name="Marcador de contenido 3"/>
          <p:cNvSpPr txBox="1">
            <a:spLocks/>
          </p:cNvSpPr>
          <p:nvPr/>
        </p:nvSpPr>
        <p:spPr>
          <a:xfrm>
            <a:off x="103035" y="2136580"/>
            <a:ext cx="11719770" cy="43157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Otra</a:t>
            </a:r>
            <a:r>
              <a:rPr lang="en-US" dirty="0" smtClean="0"/>
              <a:t> </a:t>
            </a:r>
            <a:r>
              <a:rPr lang="en-US" dirty="0" err="1" smtClean="0"/>
              <a:t>manera</a:t>
            </a:r>
            <a:r>
              <a:rPr lang="en-US" dirty="0" smtClean="0"/>
              <a:t> de determiner el bit de </a:t>
            </a:r>
            <a:r>
              <a:rPr lang="en-US" dirty="0" err="1" smtClean="0"/>
              <a:t>sobreflujo</a:t>
            </a:r>
            <a:r>
              <a:rPr lang="en-US" dirty="0" smtClean="0"/>
              <a:t> </a:t>
            </a:r>
            <a:r>
              <a:rPr lang="en-US" dirty="0" err="1" smtClean="0"/>
              <a:t>es</a:t>
            </a:r>
            <a:r>
              <a:rPr lang="en-US" dirty="0" smtClean="0"/>
              <a:t> </a:t>
            </a:r>
            <a:r>
              <a:rPr lang="en-US" dirty="0" err="1" smtClean="0"/>
              <a:t>viendo</a:t>
            </a:r>
            <a:r>
              <a:rPr lang="en-US" dirty="0" smtClean="0"/>
              <a:t> el bit de carry del bit 6.</a:t>
            </a:r>
          </a:p>
        </p:txBody>
      </p:sp>
      <p:pic>
        <p:nvPicPr>
          <p:cNvPr id="4" name="Imagen 3"/>
          <p:cNvPicPr>
            <a:picLocks noChangeAspect="1"/>
          </p:cNvPicPr>
          <p:nvPr/>
        </p:nvPicPr>
        <p:blipFill>
          <a:blip r:embed="rId2"/>
          <a:stretch>
            <a:fillRect/>
          </a:stretch>
        </p:blipFill>
        <p:spPr>
          <a:xfrm>
            <a:off x="103035" y="2665926"/>
            <a:ext cx="5693321" cy="2000719"/>
          </a:xfrm>
          <a:prstGeom prst="rect">
            <a:avLst/>
          </a:prstGeom>
        </p:spPr>
      </p:pic>
      <p:pic>
        <p:nvPicPr>
          <p:cNvPr id="7" name="Imagen 6"/>
          <p:cNvPicPr>
            <a:picLocks noChangeAspect="1"/>
          </p:cNvPicPr>
          <p:nvPr/>
        </p:nvPicPr>
        <p:blipFill>
          <a:blip r:embed="rId3"/>
          <a:stretch>
            <a:fillRect/>
          </a:stretch>
        </p:blipFill>
        <p:spPr>
          <a:xfrm>
            <a:off x="5962920" y="2665926"/>
            <a:ext cx="6074647" cy="2000719"/>
          </a:xfrm>
          <a:prstGeom prst="rect">
            <a:avLst/>
          </a:prstGeom>
        </p:spPr>
      </p:pic>
      <p:pic>
        <p:nvPicPr>
          <p:cNvPr id="8" name="Imagen 7"/>
          <p:cNvPicPr>
            <a:picLocks noChangeAspect="1"/>
          </p:cNvPicPr>
          <p:nvPr/>
        </p:nvPicPr>
        <p:blipFill>
          <a:blip r:embed="rId4"/>
          <a:stretch>
            <a:fillRect/>
          </a:stretch>
        </p:blipFill>
        <p:spPr>
          <a:xfrm>
            <a:off x="2850039" y="4780879"/>
            <a:ext cx="5892634" cy="1954768"/>
          </a:xfrm>
          <a:prstGeom prst="rect">
            <a:avLst/>
          </a:prstGeom>
        </p:spPr>
      </p:pic>
    </p:spTree>
    <p:extLst>
      <p:ext uri="{BB962C8B-B14F-4D97-AF65-F5344CB8AC3E}">
        <p14:creationId xmlns:p14="http://schemas.microsoft.com/office/powerpoint/2010/main" val="153165421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r>
              <a:rPr lang="en-US" dirty="0" smtClean="0"/>
              <a:t> – </a:t>
            </a:r>
            <a:r>
              <a:rPr lang="en-US" dirty="0" err="1" smtClean="0"/>
              <a:t>Aritmética</a:t>
            </a:r>
            <a:r>
              <a:rPr lang="en-US" dirty="0" smtClean="0"/>
              <a:t> de “Overflow” y “Underflow”</a:t>
            </a:r>
            <a:endParaRPr lang="en-US" dirty="0"/>
          </a:p>
        </p:txBody>
      </p:sp>
      <p:sp>
        <p:nvSpPr>
          <p:cNvPr id="6" name="Marcador de contenido 3"/>
          <p:cNvSpPr txBox="1">
            <a:spLocks/>
          </p:cNvSpPr>
          <p:nvPr/>
        </p:nvSpPr>
        <p:spPr>
          <a:xfrm>
            <a:off x="103035" y="2136581"/>
            <a:ext cx="11719770" cy="28475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Erores</a:t>
            </a:r>
            <a:r>
              <a:rPr lang="en-US" dirty="0" smtClean="0"/>
              <a:t> communes:</a:t>
            </a:r>
          </a:p>
          <a:p>
            <a:pPr lvl="1"/>
            <a:r>
              <a:rPr lang="en-US" dirty="0" err="1" smtClean="0"/>
              <a:t>Ignorar</a:t>
            </a:r>
            <a:r>
              <a:rPr lang="en-US" dirty="0" smtClean="0"/>
              <a:t> el </a:t>
            </a:r>
            <a:r>
              <a:rPr lang="en-US" dirty="0" err="1" smtClean="0"/>
              <a:t>sobreflujo</a:t>
            </a:r>
            <a:r>
              <a:rPr lang="en-US" dirty="0" smtClean="0"/>
              <a:t> (con o sin </a:t>
            </a:r>
            <a:r>
              <a:rPr lang="en-US" dirty="0" err="1" smtClean="0"/>
              <a:t>signo</a:t>
            </a:r>
            <a:r>
              <a:rPr lang="en-US" dirty="0" smtClean="0"/>
              <a:t>) </a:t>
            </a:r>
            <a:r>
              <a:rPr lang="en-US" dirty="0" err="1" smtClean="0"/>
              <a:t>puede</a:t>
            </a:r>
            <a:r>
              <a:rPr lang="en-US" dirty="0" smtClean="0"/>
              <a:t> </a:t>
            </a:r>
            <a:r>
              <a:rPr lang="en-US" dirty="0" err="1" smtClean="0"/>
              <a:t>dificultarnos</a:t>
            </a:r>
            <a:r>
              <a:rPr lang="en-US" dirty="0" smtClean="0"/>
              <a:t> la </a:t>
            </a:r>
            <a:r>
              <a:rPr lang="en-US" dirty="0" err="1" smtClean="0"/>
              <a:t>vida</a:t>
            </a:r>
            <a:r>
              <a:rPr lang="en-US" dirty="0" smtClean="0"/>
              <a:t> </a:t>
            </a:r>
            <a:r>
              <a:rPr lang="en-US" dirty="0" err="1" smtClean="0"/>
              <a:t>programando</a:t>
            </a:r>
            <a:r>
              <a:rPr lang="en-US" dirty="0" smtClean="0"/>
              <a:t>..</a:t>
            </a:r>
            <a:endParaRPr lang="en-US" dirty="0"/>
          </a:p>
          <a:p>
            <a:pPr lvl="1"/>
            <a:r>
              <a:rPr lang="en-US" dirty="0" smtClean="0"/>
              <a:t>Si con </a:t>
            </a:r>
            <a:r>
              <a:rPr lang="en-US" dirty="0" err="1" smtClean="0"/>
              <a:t>estructuras</a:t>
            </a:r>
            <a:r>
              <a:rPr lang="en-US" dirty="0" smtClean="0"/>
              <a:t> </a:t>
            </a:r>
            <a:r>
              <a:rPr lang="en-US" dirty="0" err="1" smtClean="0"/>
              <a:t>condicionales</a:t>
            </a:r>
            <a:r>
              <a:rPr lang="en-US" dirty="0" smtClean="0"/>
              <a:t> </a:t>
            </a:r>
            <a:r>
              <a:rPr lang="en-US" dirty="0" err="1" smtClean="0"/>
              <a:t>ejecutas</a:t>
            </a:r>
            <a:r>
              <a:rPr lang="en-US" dirty="0" smtClean="0"/>
              <a:t> </a:t>
            </a:r>
            <a:r>
              <a:rPr lang="en-US" dirty="0" err="1" smtClean="0"/>
              <a:t>saltos</a:t>
            </a:r>
            <a:r>
              <a:rPr lang="en-US" dirty="0" smtClean="0"/>
              <a:t> </a:t>
            </a:r>
            <a:r>
              <a:rPr lang="en-US" dirty="0" err="1" smtClean="0"/>
              <a:t>condicionales</a:t>
            </a:r>
            <a:r>
              <a:rPr lang="en-US" dirty="0" smtClean="0"/>
              <a:t> sin </a:t>
            </a:r>
            <a:r>
              <a:rPr lang="en-US" dirty="0" err="1" smtClean="0"/>
              <a:t>signo</a:t>
            </a:r>
            <a:r>
              <a:rPr lang="en-US" dirty="0" smtClean="0"/>
              <a:t> con </a:t>
            </a:r>
            <a:r>
              <a:rPr lang="en-US" dirty="0" err="1" smtClean="0"/>
              <a:t>elementos</a:t>
            </a:r>
            <a:r>
              <a:rPr lang="en-US" dirty="0" smtClean="0"/>
              <a:t> con </a:t>
            </a:r>
            <a:r>
              <a:rPr lang="en-US" dirty="0" err="1" smtClean="0"/>
              <a:t>signo</a:t>
            </a:r>
            <a:endParaRPr lang="en-US" dirty="0" smtClean="0"/>
          </a:p>
          <a:p>
            <a:r>
              <a:rPr lang="en-US" dirty="0" err="1" smtClean="0"/>
              <a:t>En</a:t>
            </a:r>
            <a:r>
              <a:rPr lang="en-US" dirty="0" smtClean="0"/>
              <a:t> C, las </a:t>
            </a:r>
            <a:r>
              <a:rPr lang="en-US" dirty="0" err="1" smtClean="0"/>
              <a:t>estructuras</a:t>
            </a:r>
            <a:r>
              <a:rPr lang="en-US" dirty="0" smtClean="0"/>
              <a:t> </a:t>
            </a:r>
            <a:r>
              <a:rPr lang="en-US" dirty="0" err="1" smtClean="0"/>
              <a:t>condicionales</a:t>
            </a:r>
            <a:r>
              <a:rPr lang="en-US" dirty="0"/>
              <a:t> </a:t>
            </a:r>
            <a:r>
              <a:rPr lang="en-US" dirty="0" err="1" smtClean="0"/>
              <a:t>utilizan</a:t>
            </a:r>
            <a:r>
              <a:rPr lang="en-US" dirty="0" smtClean="0"/>
              <a:t> </a:t>
            </a:r>
            <a:r>
              <a:rPr lang="en-US" dirty="0" err="1" smtClean="0"/>
              <a:t>los</a:t>
            </a:r>
            <a:r>
              <a:rPr lang="en-US" dirty="0" smtClean="0"/>
              <a:t> bits C o V para </a:t>
            </a:r>
            <a:r>
              <a:rPr lang="en-US" dirty="0" err="1" smtClean="0"/>
              <a:t>realizar</a:t>
            </a:r>
            <a:r>
              <a:rPr lang="en-US" dirty="0" smtClean="0"/>
              <a:t> </a:t>
            </a:r>
            <a:r>
              <a:rPr lang="en-US" dirty="0" err="1" smtClean="0"/>
              <a:t>saltos</a:t>
            </a:r>
            <a:r>
              <a:rPr lang="en-US" dirty="0" smtClean="0"/>
              <a:t> </a:t>
            </a:r>
            <a:r>
              <a:rPr lang="en-US" dirty="0" err="1" smtClean="0"/>
              <a:t>condicionales</a:t>
            </a:r>
            <a:r>
              <a:rPr lang="en-US" dirty="0" smtClean="0"/>
              <a:t> con o sin </a:t>
            </a:r>
            <a:r>
              <a:rPr lang="en-US" dirty="0" err="1" smtClean="0"/>
              <a:t>signo</a:t>
            </a:r>
            <a:endParaRPr lang="en-US" dirty="0" smtClean="0"/>
          </a:p>
          <a:p>
            <a:r>
              <a:rPr lang="en-US" dirty="0" smtClean="0"/>
              <a:t>Hay </a:t>
            </a:r>
            <a:r>
              <a:rPr lang="en-US" dirty="0" err="1" smtClean="0"/>
              <a:t>maneras</a:t>
            </a:r>
            <a:r>
              <a:rPr lang="en-US" dirty="0" smtClean="0"/>
              <a:t> </a:t>
            </a:r>
            <a:r>
              <a:rPr lang="en-US" dirty="0" err="1" smtClean="0"/>
              <a:t>donde</a:t>
            </a:r>
            <a:r>
              <a:rPr lang="en-US" dirty="0" smtClean="0"/>
              <a:t> </a:t>
            </a:r>
            <a:r>
              <a:rPr lang="en-US" dirty="0" err="1" smtClean="0"/>
              <a:t>añadiendo</a:t>
            </a:r>
            <a:r>
              <a:rPr lang="en-US" dirty="0" smtClean="0"/>
              <a:t> dos </a:t>
            </a:r>
            <a:r>
              <a:rPr lang="en-US" dirty="0" err="1" smtClean="0"/>
              <a:t>numeros</a:t>
            </a:r>
            <a:r>
              <a:rPr lang="en-US" dirty="0" smtClean="0"/>
              <a:t> </a:t>
            </a:r>
            <a:r>
              <a:rPr lang="en-US" dirty="0" err="1" smtClean="0"/>
              <a:t>positivos</a:t>
            </a:r>
            <a:r>
              <a:rPr lang="en-US" dirty="0" smtClean="0"/>
              <a:t> no </a:t>
            </a:r>
            <a:r>
              <a:rPr lang="en-US" dirty="0" err="1" smtClean="0"/>
              <a:t>haya</a:t>
            </a:r>
            <a:r>
              <a:rPr lang="en-US" dirty="0" smtClean="0"/>
              <a:t> error, </a:t>
            </a:r>
            <a:r>
              <a:rPr lang="en-US" dirty="0" err="1" smtClean="0"/>
              <a:t>p.e.</a:t>
            </a:r>
            <a:r>
              <a:rPr lang="en-US" dirty="0" smtClean="0"/>
              <a:t> </a:t>
            </a:r>
            <a:r>
              <a:rPr lang="en-US" dirty="0" err="1" smtClean="0"/>
              <a:t>añadir</a:t>
            </a:r>
            <a:r>
              <a:rPr lang="en-US" dirty="0" smtClean="0"/>
              <a:t> 100 y 120</a:t>
            </a:r>
            <a:endParaRPr lang="en-US" dirty="0"/>
          </a:p>
        </p:txBody>
      </p:sp>
    </p:spTree>
    <p:extLst>
      <p:ext uri="{BB962C8B-B14F-4D97-AF65-F5344CB8AC3E}">
        <p14:creationId xmlns:p14="http://schemas.microsoft.com/office/powerpoint/2010/main" val="9299903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r>
              <a:rPr lang="en-US" dirty="0" smtClean="0"/>
              <a:t> – </a:t>
            </a:r>
            <a:r>
              <a:rPr lang="en-US" dirty="0" err="1" smtClean="0"/>
              <a:t>Aritmética</a:t>
            </a:r>
            <a:r>
              <a:rPr lang="en-US" dirty="0" smtClean="0"/>
              <a:t> de “Overflow” y “Underflow”</a:t>
            </a:r>
            <a:endParaRPr lang="en-US" dirty="0"/>
          </a:p>
        </p:txBody>
      </p:sp>
      <p:sp>
        <p:nvSpPr>
          <p:cNvPr id="6" name="Marcador de contenido 3"/>
          <p:cNvSpPr txBox="1">
            <a:spLocks/>
          </p:cNvSpPr>
          <p:nvPr/>
        </p:nvSpPr>
        <p:spPr>
          <a:xfrm>
            <a:off x="103035" y="2136581"/>
            <a:ext cx="11719770" cy="28475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Generalmente</a:t>
            </a:r>
            <a:r>
              <a:rPr lang="en-US" dirty="0" smtClean="0"/>
              <a:t> </a:t>
            </a:r>
            <a:r>
              <a:rPr lang="en-US" dirty="0" err="1" smtClean="0"/>
              <a:t>vemos</a:t>
            </a:r>
            <a:r>
              <a:rPr lang="en-US" dirty="0" smtClean="0"/>
              <a:t> </a:t>
            </a:r>
            <a:r>
              <a:rPr lang="en-US" dirty="0" err="1" smtClean="0"/>
              <a:t>solamente</a:t>
            </a:r>
            <a:r>
              <a:rPr lang="en-US" dirty="0" smtClean="0"/>
              <a:t> o el </a:t>
            </a:r>
            <a:r>
              <a:rPr lang="en-US" dirty="0" err="1" smtClean="0"/>
              <a:t>signo</a:t>
            </a:r>
            <a:r>
              <a:rPr lang="en-US" dirty="0" smtClean="0"/>
              <a:t> de C o el </a:t>
            </a:r>
            <a:r>
              <a:rPr lang="en-US" dirty="0" err="1" smtClean="0"/>
              <a:t>signo</a:t>
            </a:r>
            <a:r>
              <a:rPr lang="en-US" dirty="0" smtClean="0"/>
              <a:t> de V para </a:t>
            </a:r>
            <a:r>
              <a:rPr lang="en-US" dirty="0" err="1" smtClean="0"/>
              <a:t>aritmética</a:t>
            </a:r>
            <a:r>
              <a:rPr lang="en-US" dirty="0" smtClean="0"/>
              <a:t> sin </a:t>
            </a:r>
            <a:r>
              <a:rPr lang="en-US" dirty="0" err="1" smtClean="0"/>
              <a:t>signo</a:t>
            </a:r>
            <a:r>
              <a:rPr lang="en-US" dirty="0" smtClean="0"/>
              <a:t> y con </a:t>
            </a:r>
            <a:r>
              <a:rPr lang="en-US" dirty="0" err="1" smtClean="0"/>
              <a:t>signo</a:t>
            </a:r>
            <a:r>
              <a:rPr lang="en-US" dirty="0" smtClean="0"/>
              <a:t> </a:t>
            </a:r>
            <a:r>
              <a:rPr lang="en-US" dirty="0" err="1" smtClean="0"/>
              <a:t>respectivamente</a:t>
            </a:r>
            <a:endParaRPr lang="en-US" dirty="0" smtClean="0"/>
          </a:p>
          <a:p>
            <a:r>
              <a:rPr lang="en-US" dirty="0" smtClean="0"/>
              <a:t>Para </a:t>
            </a:r>
            <a:r>
              <a:rPr lang="en-US" dirty="0" err="1" smtClean="0"/>
              <a:t>manejar</a:t>
            </a:r>
            <a:r>
              <a:rPr lang="en-US" dirty="0" smtClean="0"/>
              <a:t> </a:t>
            </a:r>
            <a:r>
              <a:rPr lang="en-US" dirty="0" err="1" smtClean="0"/>
              <a:t>errores</a:t>
            </a:r>
            <a:r>
              <a:rPr lang="en-US" dirty="0" smtClean="0"/>
              <a:t> de </a:t>
            </a:r>
            <a:r>
              <a:rPr lang="en-US" dirty="0" err="1" smtClean="0"/>
              <a:t>aritmética</a:t>
            </a:r>
            <a:r>
              <a:rPr lang="en-US" dirty="0" smtClean="0"/>
              <a:t> el </a:t>
            </a:r>
            <a:r>
              <a:rPr lang="en-US" dirty="0" err="1" smtClean="0"/>
              <a:t>compilador</a:t>
            </a:r>
            <a:r>
              <a:rPr lang="en-US" dirty="0" smtClean="0"/>
              <a:t> </a:t>
            </a:r>
            <a:r>
              <a:rPr lang="en-US" dirty="0" err="1" smtClean="0"/>
              <a:t>usa</a:t>
            </a:r>
            <a:r>
              <a:rPr lang="en-US" dirty="0" smtClean="0"/>
              <a:t> </a:t>
            </a:r>
            <a:r>
              <a:rPr lang="en-US" dirty="0" err="1" smtClean="0"/>
              <a:t>algo</a:t>
            </a:r>
            <a:r>
              <a:rPr lang="en-US" dirty="0" smtClean="0"/>
              <a:t> </a:t>
            </a:r>
            <a:r>
              <a:rPr lang="en-US" dirty="0" err="1" smtClean="0"/>
              <a:t>llamado</a:t>
            </a:r>
            <a:r>
              <a:rPr lang="en-US" dirty="0" smtClean="0"/>
              <a:t> “</a:t>
            </a:r>
            <a:r>
              <a:rPr lang="en-US" dirty="0" err="1" smtClean="0"/>
              <a:t>promoción</a:t>
            </a:r>
            <a:r>
              <a:rPr lang="en-US" dirty="0" smtClean="0"/>
              <a:t>”</a:t>
            </a:r>
          </a:p>
          <a:p>
            <a:pPr lvl="1"/>
            <a:r>
              <a:rPr lang="en-US" dirty="0" err="1" smtClean="0"/>
              <a:t>Incrementar</a:t>
            </a:r>
            <a:r>
              <a:rPr lang="en-US" dirty="0" smtClean="0"/>
              <a:t> la precision del </a:t>
            </a:r>
            <a:r>
              <a:rPr lang="en-US" dirty="0" err="1" smtClean="0"/>
              <a:t>número</a:t>
            </a:r>
            <a:r>
              <a:rPr lang="en-US" dirty="0" smtClean="0"/>
              <a:t> y </a:t>
            </a:r>
            <a:r>
              <a:rPr lang="en-US" dirty="0" err="1" smtClean="0"/>
              <a:t>tomar</a:t>
            </a:r>
            <a:r>
              <a:rPr lang="en-US" dirty="0" smtClean="0"/>
              <a:t> el </a:t>
            </a:r>
            <a:r>
              <a:rPr lang="en-US" dirty="0" err="1" smtClean="0"/>
              <a:t>resultado</a:t>
            </a:r>
            <a:r>
              <a:rPr lang="en-US" dirty="0" smtClean="0"/>
              <a:t> </a:t>
            </a:r>
            <a:r>
              <a:rPr lang="en-US" dirty="0" err="1" smtClean="0"/>
              <a:t>en</a:t>
            </a:r>
            <a:r>
              <a:rPr lang="en-US" dirty="0" smtClean="0"/>
              <a:t> mayor precision</a:t>
            </a:r>
          </a:p>
          <a:p>
            <a:pPr lvl="1"/>
            <a:r>
              <a:rPr lang="en-US" dirty="0" err="1" smtClean="0"/>
              <a:t>Aún</a:t>
            </a:r>
            <a:r>
              <a:rPr lang="en-US" dirty="0" smtClean="0"/>
              <a:t> </a:t>
            </a:r>
            <a:r>
              <a:rPr lang="en-US" dirty="0" err="1" smtClean="0"/>
              <a:t>así</a:t>
            </a:r>
            <a:r>
              <a:rPr lang="en-US" dirty="0" smtClean="0"/>
              <a:t> se </a:t>
            </a:r>
            <a:r>
              <a:rPr lang="en-US" dirty="0" err="1" smtClean="0"/>
              <a:t>puede</a:t>
            </a:r>
            <a:r>
              <a:rPr lang="en-US" dirty="0" smtClean="0"/>
              <a:t> </a:t>
            </a:r>
            <a:r>
              <a:rPr lang="en-US" dirty="0" err="1" smtClean="0"/>
              <a:t>dar</a:t>
            </a:r>
            <a:r>
              <a:rPr lang="en-US" dirty="0" smtClean="0"/>
              <a:t> el error </a:t>
            </a:r>
            <a:r>
              <a:rPr lang="en-US" dirty="0" err="1" smtClean="0"/>
              <a:t>si</a:t>
            </a:r>
            <a:r>
              <a:rPr lang="en-US" dirty="0" smtClean="0"/>
              <a:t> </a:t>
            </a:r>
            <a:r>
              <a:rPr lang="en-US" dirty="0" err="1" smtClean="0"/>
              <a:t>almacenamos</a:t>
            </a:r>
            <a:r>
              <a:rPr lang="en-US" dirty="0" smtClean="0"/>
              <a:t> </a:t>
            </a:r>
            <a:r>
              <a:rPr lang="en-US" dirty="0" err="1" smtClean="0"/>
              <a:t>en</a:t>
            </a:r>
            <a:r>
              <a:rPr lang="en-US" dirty="0" smtClean="0"/>
              <a:t> un </a:t>
            </a:r>
            <a:r>
              <a:rPr lang="en-US" dirty="0" err="1" smtClean="0"/>
              <a:t>número</a:t>
            </a:r>
            <a:r>
              <a:rPr lang="en-US" dirty="0" smtClean="0"/>
              <a:t> de </a:t>
            </a:r>
            <a:r>
              <a:rPr lang="en-US" dirty="0" err="1" smtClean="0"/>
              <a:t>menor</a:t>
            </a:r>
            <a:r>
              <a:rPr lang="en-US" dirty="0" smtClean="0"/>
              <a:t> </a:t>
            </a:r>
            <a:r>
              <a:rPr lang="en-US" dirty="0" err="1" smtClean="0"/>
              <a:t>precisión</a:t>
            </a:r>
            <a:endParaRPr lang="en-US" dirty="0"/>
          </a:p>
        </p:txBody>
      </p:sp>
      <p:pic>
        <p:nvPicPr>
          <p:cNvPr id="3" name="Imagen 2"/>
          <p:cNvPicPr>
            <a:picLocks noChangeAspect="1"/>
          </p:cNvPicPr>
          <p:nvPr/>
        </p:nvPicPr>
        <p:blipFill>
          <a:blip r:embed="rId2"/>
          <a:stretch>
            <a:fillRect/>
          </a:stretch>
        </p:blipFill>
        <p:spPr>
          <a:xfrm>
            <a:off x="3842604" y="4235059"/>
            <a:ext cx="3655476" cy="2347742"/>
          </a:xfrm>
          <a:prstGeom prst="rect">
            <a:avLst/>
          </a:prstGeom>
        </p:spPr>
      </p:pic>
    </p:spTree>
    <p:extLst>
      <p:ext uri="{BB962C8B-B14F-4D97-AF65-F5344CB8AC3E}">
        <p14:creationId xmlns:p14="http://schemas.microsoft.com/office/powerpoint/2010/main" val="309017180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r>
              <a:rPr lang="en-US" dirty="0" smtClean="0"/>
              <a:t> – </a:t>
            </a:r>
            <a:r>
              <a:rPr lang="en-US" dirty="0" err="1" smtClean="0"/>
              <a:t>Aritmética</a:t>
            </a:r>
            <a:r>
              <a:rPr lang="en-US" dirty="0" smtClean="0"/>
              <a:t> de “Overflow” y “Underflow”</a:t>
            </a:r>
            <a:endParaRPr lang="en-US" dirty="0"/>
          </a:p>
        </p:txBody>
      </p:sp>
      <p:sp>
        <p:nvSpPr>
          <p:cNvPr id="6" name="Marcador de contenido 3"/>
          <p:cNvSpPr txBox="1">
            <a:spLocks/>
          </p:cNvSpPr>
          <p:nvPr/>
        </p:nvSpPr>
        <p:spPr>
          <a:xfrm>
            <a:off x="103035" y="2136581"/>
            <a:ext cx="11719770" cy="28475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Para </a:t>
            </a:r>
            <a:r>
              <a:rPr lang="en-US" dirty="0" err="1" smtClean="0"/>
              <a:t>promover</a:t>
            </a:r>
            <a:r>
              <a:rPr lang="en-US" dirty="0" smtClean="0"/>
              <a:t> un </a:t>
            </a:r>
            <a:r>
              <a:rPr lang="en-US" dirty="0" err="1" smtClean="0"/>
              <a:t>número</a:t>
            </a:r>
            <a:r>
              <a:rPr lang="en-US" dirty="0" smtClean="0"/>
              <a:t> con </a:t>
            </a:r>
            <a:r>
              <a:rPr lang="en-US" dirty="0" err="1" smtClean="0"/>
              <a:t>signo</a:t>
            </a:r>
            <a:r>
              <a:rPr lang="en-US" dirty="0" smtClean="0"/>
              <a:t> </a:t>
            </a:r>
            <a:r>
              <a:rPr lang="en-US" dirty="0" err="1" smtClean="0"/>
              <a:t>duplicamos</a:t>
            </a:r>
            <a:r>
              <a:rPr lang="en-US" dirty="0" smtClean="0"/>
              <a:t> el bit de </a:t>
            </a:r>
            <a:r>
              <a:rPr lang="en-US" dirty="0" err="1" smtClean="0"/>
              <a:t>signo</a:t>
            </a:r>
            <a:r>
              <a:rPr lang="en-US" dirty="0" smtClean="0"/>
              <a:t> hasta el final de </a:t>
            </a:r>
            <a:r>
              <a:rPr lang="en-US" dirty="0" err="1" smtClean="0"/>
              <a:t>su</a:t>
            </a:r>
            <a:r>
              <a:rPr lang="en-US" dirty="0" smtClean="0"/>
              <a:t> </a:t>
            </a:r>
            <a:r>
              <a:rPr lang="en-US" dirty="0" err="1" smtClean="0"/>
              <a:t>precisión</a:t>
            </a:r>
            <a:endParaRPr lang="en-US" dirty="0"/>
          </a:p>
        </p:txBody>
      </p:sp>
      <p:pic>
        <p:nvPicPr>
          <p:cNvPr id="4" name="Imagen 3"/>
          <p:cNvPicPr>
            <a:picLocks noChangeAspect="1"/>
          </p:cNvPicPr>
          <p:nvPr/>
        </p:nvPicPr>
        <p:blipFill>
          <a:blip r:embed="rId2"/>
          <a:stretch>
            <a:fillRect/>
          </a:stretch>
        </p:blipFill>
        <p:spPr>
          <a:xfrm>
            <a:off x="462228" y="3816726"/>
            <a:ext cx="5500692" cy="1450732"/>
          </a:xfrm>
          <a:prstGeom prst="rect">
            <a:avLst/>
          </a:prstGeom>
        </p:spPr>
      </p:pic>
      <p:pic>
        <p:nvPicPr>
          <p:cNvPr id="5" name="Imagen 4"/>
          <p:cNvPicPr>
            <a:picLocks noChangeAspect="1"/>
          </p:cNvPicPr>
          <p:nvPr/>
        </p:nvPicPr>
        <p:blipFill>
          <a:blip r:embed="rId3"/>
          <a:stretch>
            <a:fillRect/>
          </a:stretch>
        </p:blipFill>
        <p:spPr>
          <a:xfrm>
            <a:off x="6091706" y="2883877"/>
            <a:ext cx="5984479" cy="3750491"/>
          </a:xfrm>
          <a:prstGeom prst="rect">
            <a:avLst/>
          </a:prstGeom>
        </p:spPr>
      </p:pic>
    </p:spTree>
    <p:extLst>
      <p:ext uri="{BB962C8B-B14F-4D97-AF65-F5344CB8AC3E}">
        <p14:creationId xmlns:p14="http://schemas.microsoft.com/office/powerpoint/2010/main" val="1333446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Programación</a:t>
            </a:r>
            <a:r>
              <a:rPr lang="en-US" dirty="0" smtClean="0"/>
              <a:t> </a:t>
            </a:r>
            <a:r>
              <a:rPr lang="en-US" dirty="0" err="1" smtClean="0"/>
              <a:t>en</a:t>
            </a:r>
            <a:r>
              <a:rPr lang="en-US" dirty="0" smtClean="0"/>
              <a:t> C – Tokens </a:t>
            </a:r>
            <a:endParaRPr lang="en-US" dirty="0"/>
          </a:p>
        </p:txBody>
      </p:sp>
      <p:sp>
        <p:nvSpPr>
          <p:cNvPr id="4" name="Marcador de contenido 3"/>
          <p:cNvSpPr>
            <a:spLocks noGrp="1"/>
          </p:cNvSpPr>
          <p:nvPr>
            <p:ph idx="1"/>
          </p:nvPr>
        </p:nvSpPr>
        <p:spPr>
          <a:xfrm>
            <a:off x="498006" y="2001402"/>
            <a:ext cx="9779335" cy="4195481"/>
          </a:xfrm>
        </p:spPr>
        <p:txBody>
          <a:bodyPr>
            <a:normAutofit/>
          </a:bodyPr>
          <a:lstStyle/>
          <a:p>
            <a:pPr marL="0" indent="0">
              <a:buNone/>
            </a:pPr>
            <a:r>
              <a:rPr lang="en-US" dirty="0"/>
              <a:t>#define PORTB (*((volatile unsigned long *)0x400053FC))</a:t>
            </a:r>
          </a:p>
          <a:p>
            <a:pPr marL="0" indent="0">
              <a:buNone/>
            </a:pPr>
            <a:r>
              <a:rPr lang="en-US" dirty="0"/>
              <a:t>#define PORTE (*((volatile unsigned long *)0x400243FC))</a:t>
            </a:r>
          </a:p>
          <a:p>
            <a:pPr marL="0" indent="0">
              <a:buNone/>
            </a:pPr>
            <a:r>
              <a:rPr lang="en-US" dirty="0"/>
              <a:t>void Example(void){ </a:t>
            </a:r>
          </a:p>
          <a:p>
            <a:pPr marL="0" indent="0">
              <a:buNone/>
            </a:pPr>
            <a:r>
              <a:rPr lang="en-US" dirty="0"/>
              <a:t>  if((PORTE&amp;0x04)==0){ /* test bit 2 of PORTE */ </a:t>
            </a:r>
          </a:p>
          <a:p>
            <a:pPr marL="0" indent="0">
              <a:buNone/>
            </a:pPr>
            <a:r>
              <a:rPr lang="en-US" dirty="0"/>
              <a:t>    PORTB = 0;       /* if PORTE bit 2 is 0, then make PORTB=0 */  </a:t>
            </a:r>
          </a:p>
          <a:p>
            <a:pPr marL="0" indent="0">
              <a:buNone/>
            </a:pPr>
            <a:r>
              <a:rPr lang="en-US" dirty="0"/>
              <a:t>  }else{ </a:t>
            </a:r>
          </a:p>
          <a:p>
            <a:pPr marL="0" indent="0">
              <a:buNone/>
            </a:pPr>
            <a:r>
              <a:rPr lang="en-US" dirty="0"/>
              <a:t>    PORTB = 100;     /* if PORTE bit 0 is not 0, then make PORTB=100 */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80236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r>
              <a:rPr lang="en-US" dirty="0" smtClean="0"/>
              <a:t> – </a:t>
            </a:r>
            <a:r>
              <a:rPr lang="en-US" dirty="0" err="1" smtClean="0"/>
              <a:t>Aritmética</a:t>
            </a:r>
            <a:r>
              <a:rPr lang="en-US" dirty="0" smtClean="0"/>
              <a:t> de “Overflow” y “Underflow”</a:t>
            </a:r>
            <a:endParaRPr lang="en-US" dirty="0"/>
          </a:p>
        </p:txBody>
      </p:sp>
      <p:sp>
        <p:nvSpPr>
          <p:cNvPr id="6" name="Marcador de contenido 3"/>
          <p:cNvSpPr txBox="1">
            <a:spLocks/>
          </p:cNvSpPr>
          <p:nvPr/>
        </p:nvSpPr>
        <p:spPr>
          <a:xfrm>
            <a:off x="103035" y="2136581"/>
            <a:ext cx="11719770" cy="28475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Otro</a:t>
            </a:r>
            <a:r>
              <a:rPr lang="en-US" dirty="0" smtClean="0"/>
              <a:t> </a:t>
            </a:r>
            <a:r>
              <a:rPr lang="en-US" dirty="0" err="1" smtClean="0"/>
              <a:t>mecanismo</a:t>
            </a:r>
            <a:r>
              <a:rPr lang="en-US" dirty="0" smtClean="0"/>
              <a:t> para </a:t>
            </a:r>
            <a:r>
              <a:rPr lang="en-US" dirty="0" err="1" smtClean="0"/>
              <a:t>manejar</a:t>
            </a:r>
            <a:r>
              <a:rPr lang="en-US" dirty="0" smtClean="0"/>
              <a:t> </a:t>
            </a:r>
            <a:r>
              <a:rPr lang="en-US" dirty="0" err="1" smtClean="0"/>
              <a:t>adición</a:t>
            </a:r>
            <a:r>
              <a:rPr lang="en-US" dirty="0" smtClean="0"/>
              <a:t> y </a:t>
            </a:r>
            <a:r>
              <a:rPr lang="en-US" dirty="0" err="1" smtClean="0"/>
              <a:t>sustraccion</a:t>
            </a:r>
            <a:r>
              <a:rPr lang="en-US" dirty="0" smtClean="0"/>
              <a:t> de </a:t>
            </a:r>
            <a:r>
              <a:rPr lang="en-US" dirty="0" err="1" smtClean="0"/>
              <a:t>errores</a:t>
            </a:r>
            <a:r>
              <a:rPr lang="en-US" dirty="0" smtClean="0"/>
              <a:t> </a:t>
            </a:r>
            <a:r>
              <a:rPr lang="en-US" dirty="0" err="1" smtClean="0"/>
              <a:t>es</a:t>
            </a:r>
            <a:r>
              <a:rPr lang="en-US" dirty="0" smtClean="0"/>
              <a:t> “ceiling” y “floor”</a:t>
            </a:r>
          </a:p>
          <a:p>
            <a:pPr lvl="1"/>
            <a:r>
              <a:rPr lang="en-US" dirty="0" smtClean="0"/>
              <a:t>“ceiling” </a:t>
            </a:r>
            <a:r>
              <a:rPr lang="en-US" dirty="0" err="1" smtClean="0"/>
              <a:t>prevee</a:t>
            </a:r>
            <a:r>
              <a:rPr lang="en-US" dirty="0" smtClean="0"/>
              <a:t> que </a:t>
            </a:r>
            <a:r>
              <a:rPr lang="en-US" dirty="0" err="1" smtClean="0"/>
              <a:t>nos</a:t>
            </a:r>
            <a:r>
              <a:rPr lang="en-US" dirty="0" smtClean="0"/>
              <a:t> </a:t>
            </a:r>
            <a:r>
              <a:rPr lang="en-US" dirty="0" err="1" smtClean="0"/>
              <a:t>sobrepasemos</a:t>
            </a:r>
            <a:endParaRPr lang="en-US" dirty="0" smtClean="0"/>
          </a:p>
          <a:p>
            <a:pPr lvl="1"/>
            <a:r>
              <a:rPr lang="en-US" dirty="0" smtClean="0"/>
              <a:t>“floor” </a:t>
            </a:r>
            <a:r>
              <a:rPr lang="en-US" dirty="0" err="1" smtClean="0"/>
              <a:t>prevee</a:t>
            </a:r>
            <a:r>
              <a:rPr lang="en-US" dirty="0" smtClean="0"/>
              <a:t> que </a:t>
            </a:r>
            <a:r>
              <a:rPr lang="en-US" dirty="0" err="1" smtClean="0"/>
              <a:t>seamos</a:t>
            </a:r>
            <a:r>
              <a:rPr lang="en-US" dirty="0" smtClean="0"/>
              <a:t> </a:t>
            </a:r>
            <a:r>
              <a:rPr lang="en-US" dirty="0" err="1" smtClean="0"/>
              <a:t>menor</a:t>
            </a:r>
            <a:r>
              <a:rPr lang="en-US" dirty="0" smtClean="0"/>
              <a:t> a un </a:t>
            </a:r>
            <a:r>
              <a:rPr lang="en-US" dirty="0" err="1" smtClean="0"/>
              <a:t>mínimo</a:t>
            </a:r>
            <a:endParaRPr lang="en-US" dirty="0"/>
          </a:p>
        </p:txBody>
      </p:sp>
      <p:pic>
        <p:nvPicPr>
          <p:cNvPr id="3" name="Imagen 2"/>
          <p:cNvPicPr>
            <a:picLocks noChangeAspect="1"/>
          </p:cNvPicPr>
          <p:nvPr/>
        </p:nvPicPr>
        <p:blipFill>
          <a:blip r:embed="rId2"/>
          <a:stretch>
            <a:fillRect/>
          </a:stretch>
        </p:blipFill>
        <p:spPr>
          <a:xfrm>
            <a:off x="909248" y="3772496"/>
            <a:ext cx="3719023" cy="2206200"/>
          </a:xfrm>
          <a:prstGeom prst="rect">
            <a:avLst/>
          </a:prstGeom>
        </p:spPr>
      </p:pic>
      <p:pic>
        <p:nvPicPr>
          <p:cNvPr id="7" name="Imagen 6"/>
          <p:cNvPicPr>
            <a:picLocks noChangeAspect="1"/>
          </p:cNvPicPr>
          <p:nvPr/>
        </p:nvPicPr>
        <p:blipFill>
          <a:blip r:embed="rId3"/>
          <a:stretch>
            <a:fillRect/>
          </a:stretch>
        </p:blipFill>
        <p:spPr>
          <a:xfrm>
            <a:off x="5919787" y="3772496"/>
            <a:ext cx="5218035" cy="2206200"/>
          </a:xfrm>
          <a:prstGeom prst="rect">
            <a:avLst/>
          </a:prstGeom>
        </p:spPr>
      </p:pic>
    </p:spTree>
    <p:extLst>
      <p:ext uri="{BB962C8B-B14F-4D97-AF65-F5344CB8AC3E}">
        <p14:creationId xmlns:p14="http://schemas.microsoft.com/office/powerpoint/2010/main" val="2902933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3"/>
          <p:cNvSpPr txBox="1">
            <a:spLocks/>
          </p:cNvSpPr>
          <p:nvPr/>
        </p:nvSpPr>
        <p:spPr>
          <a:xfrm>
            <a:off x="646111" y="2381284"/>
            <a:ext cx="10532752" cy="32854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endParaRPr lang="en-US" dirty="0"/>
          </a:p>
        </p:txBody>
      </p:sp>
      <p:pic>
        <p:nvPicPr>
          <p:cNvPr id="1026" name="Picture 2" descr="Image result for EOF"/>
          <p:cNvPicPr>
            <a:picLocks noChangeAspect="1" noChangeArrowheads="1"/>
          </p:cNvPicPr>
          <p:nvPr/>
        </p:nvPicPr>
        <p:blipFill rotWithShape="1">
          <a:blip r:embed="rId2">
            <a:extLst>
              <a:ext uri="{28A0092B-C50C-407E-A947-70E740481C1C}">
                <a14:useLocalDpi xmlns:a14="http://schemas.microsoft.com/office/drawing/2010/main" val="0"/>
              </a:ext>
            </a:extLst>
          </a:blip>
          <a:srcRect l="27878" t="35278" r="32930" b="37493"/>
          <a:stretch/>
        </p:blipFill>
        <p:spPr bwMode="auto">
          <a:xfrm>
            <a:off x="3523455" y="3090275"/>
            <a:ext cx="4778063" cy="1867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01420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Control de </a:t>
            </a:r>
            <a:r>
              <a:rPr lang="en-US" dirty="0" err="1" smtClean="0"/>
              <a:t>Flujo</a:t>
            </a:r>
            <a:endParaRPr lang="en-US" dirty="0"/>
          </a:p>
        </p:txBody>
      </p:sp>
      <p:sp>
        <p:nvSpPr>
          <p:cNvPr id="6" name="Marcador de contenido 3"/>
          <p:cNvSpPr txBox="1">
            <a:spLocks/>
          </p:cNvSpPr>
          <p:nvPr/>
        </p:nvSpPr>
        <p:spPr>
          <a:xfrm>
            <a:off x="852055" y="2136580"/>
            <a:ext cx="10970750" cy="40356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Las </a:t>
            </a:r>
            <a:r>
              <a:rPr lang="en-US" dirty="0" err="1" smtClean="0"/>
              <a:t>declaraciónes</a:t>
            </a:r>
            <a:r>
              <a:rPr lang="en-US" dirty="0" smtClean="0"/>
              <a:t> </a:t>
            </a:r>
            <a:r>
              <a:rPr lang="en-US" dirty="0" err="1" smtClean="0"/>
              <a:t>solamente</a:t>
            </a:r>
            <a:r>
              <a:rPr lang="en-US" dirty="0" smtClean="0"/>
              <a:t> se </a:t>
            </a:r>
            <a:r>
              <a:rPr lang="en-US" dirty="0" err="1" smtClean="0"/>
              <a:t>escriben</a:t>
            </a:r>
            <a:r>
              <a:rPr lang="en-US" dirty="0" smtClean="0"/>
              <a:t> </a:t>
            </a:r>
            <a:r>
              <a:rPr lang="en-US" dirty="0" err="1" smtClean="0"/>
              <a:t>dentro</a:t>
            </a:r>
            <a:r>
              <a:rPr lang="en-US" dirty="0" smtClean="0"/>
              <a:t> de la </a:t>
            </a:r>
            <a:r>
              <a:rPr lang="en-US" dirty="0" err="1" smtClean="0"/>
              <a:t>función</a:t>
            </a:r>
            <a:endParaRPr lang="en-US" dirty="0" smtClean="0"/>
          </a:p>
          <a:p>
            <a:pPr lvl="1"/>
            <a:r>
              <a:rPr lang="en-US" dirty="0" err="1" smtClean="0"/>
              <a:t>Declaraciones</a:t>
            </a:r>
            <a:r>
              <a:rPr lang="en-US" dirty="0" smtClean="0"/>
              <a:t> </a:t>
            </a:r>
            <a:r>
              <a:rPr lang="en-US" dirty="0" err="1" smtClean="0"/>
              <a:t>compuestas</a:t>
            </a:r>
            <a:endParaRPr lang="en-US" dirty="0" smtClean="0"/>
          </a:p>
          <a:p>
            <a:pPr lvl="1"/>
            <a:r>
              <a:rPr lang="en-US" dirty="0" err="1" smtClean="0"/>
              <a:t>Secuecial</a:t>
            </a:r>
            <a:r>
              <a:rPr lang="en-US" dirty="0" smtClean="0"/>
              <a:t> (de </a:t>
            </a:r>
            <a:r>
              <a:rPr lang="en-US" dirty="0" err="1" smtClean="0"/>
              <a:t>una</a:t>
            </a:r>
            <a:r>
              <a:rPr lang="en-US" dirty="0" smtClean="0"/>
              <a:t> </a:t>
            </a:r>
            <a:r>
              <a:rPr lang="en-US" dirty="0" err="1" smtClean="0"/>
              <a:t>sentencia</a:t>
            </a:r>
            <a:r>
              <a:rPr lang="en-US" dirty="0" smtClean="0"/>
              <a:t> a </a:t>
            </a:r>
            <a:r>
              <a:rPr lang="en-US" dirty="0" err="1" smtClean="0"/>
              <a:t>otra</a:t>
            </a:r>
            <a:r>
              <a:rPr lang="en-US" dirty="0" smtClean="0"/>
              <a:t>)</a:t>
            </a:r>
          </a:p>
          <a:p>
            <a:pPr lvl="1"/>
            <a:r>
              <a:rPr lang="en-US" dirty="0" smtClean="0"/>
              <a:t>Altera el </a:t>
            </a:r>
            <a:r>
              <a:rPr lang="en-US" dirty="0" err="1" smtClean="0"/>
              <a:t>flujo</a:t>
            </a:r>
            <a:r>
              <a:rPr lang="en-US" dirty="0" smtClean="0"/>
              <a:t> de </a:t>
            </a:r>
            <a:r>
              <a:rPr lang="en-US" dirty="0" err="1" smtClean="0"/>
              <a:t>programación</a:t>
            </a:r>
            <a:endParaRPr lang="en-US" dirty="0"/>
          </a:p>
        </p:txBody>
      </p:sp>
    </p:spTree>
    <p:extLst>
      <p:ext uri="{BB962C8B-B14F-4D97-AF65-F5344CB8AC3E}">
        <p14:creationId xmlns:p14="http://schemas.microsoft.com/office/powerpoint/2010/main" val="30754381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Declaración</a:t>
            </a:r>
            <a:r>
              <a:rPr lang="en-US" dirty="0" smtClean="0"/>
              <a:t> de </a:t>
            </a:r>
            <a:r>
              <a:rPr lang="en-US" dirty="0" err="1" smtClean="0"/>
              <a:t>Sentencias</a:t>
            </a:r>
            <a:r>
              <a:rPr lang="en-US" dirty="0" smtClean="0"/>
              <a:t> Simples</a:t>
            </a:r>
            <a:endParaRPr lang="en-US" dirty="0"/>
          </a:p>
        </p:txBody>
      </p:sp>
      <p:sp>
        <p:nvSpPr>
          <p:cNvPr id="6" name="Marcador de contenido 3"/>
          <p:cNvSpPr txBox="1">
            <a:spLocks/>
          </p:cNvSpPr>
          <p:nvPr/>
        </p:nvSpPr>
        <p:spPr>
          <a:xfrm>
            <a:off x="103035" y="2136580"/>
            <a:ext cx="11719770" cy="35784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Se </a:t>
            </a:r>
            <a:r>
              <a:rPr lang="en-US" dirty="0" err="1" smtClean="0"/>
              <a:t>utiliza</a:t>
            </a:r>
            <a:r>
              <a:rPr lang="en-US" dirty="0" smtClean="0"/>
              <a:t> “;” </a:t>
            </a:r>
            <a:r>
              <a:rPr lang="en-US" dirty="0" err="1" smtClean="0"/>
              <a:t>como</a:t>
            </a:r>
            <a:r>
              <a:rPr lang="en-US" dirty="0" smtClean="0"/>
              <a:t> </a:t>
            </a:r>
            <a:r>
              <a:rPr lang="en-US" dirty="0" err="1" smtClean="0"/>
              <a:t>terminación</a:t>
            </a:r>
            <a:r>
              <a:rPr lang="en-US" dirty="0" smtClean="0"/>
              <a:t> de </a:t>
            </a:r>
            <a:r>
              <a:rPr lang="en-US" dirty="0" err="1" smtClean="0"/>
              <a:t>instrucción</a:t>
            </a:r>
            <a:r>
              <a:rPr lang="en-US" dirty="0" smtClean="0"/>
              <a:t> simple (no </a:t>
            </a:r>
            <a:r>
              <a:rPr lang="en-US" dirty="0" err="1" smtClean="0"/>
              <a:t>compuesta</a:t>
            </a:r>
            <a:r>
              <a:rPr lang="en-US" dirty="0" smtClean="0"/>
              <a:t>)</a:t>
            </a:r>
          </a:p>
          <a:p>
            <a:pPr marL="0" indent="0">
              <a:buNone/>
            </a:pPr>
            <a:r>
              <a:rPr lang="en-US" dirty="0" smtClean="0"/>
              <a:t>if(x </a:t>
            </a:r>
            <a:r>
              <a:rPr lang="en-US" dirty="0"/>
              <a:t>&gt; 5) x = 0; else ++x</a:t>
            </a:r>
            <a:r>
              <a:rPr lang="en-US" dirty="0" smtClean="0"/>
              <a:t>;</a:t>
            </a:r>
          </a:p>
          <a:p>
            <a:r>
              <a:rPr lang="en-US" dirty="0" err="1" smtClean="0"/>
              <a:t>Recordar</a:t>
            </a:r>
            <a:r>
              <a:rPr lang="en-US" dirty="0" smtClean="0"/>
              <a:t> que no se </a:t>
            </a:r>
            <a:r>
              <a:rPr lang="en-US" dirty="0" err="1" smtClean="0"/>
              <a:t>ponen</a:t>
            </a:r>
            <a:r>
              <a:rPr lang="en-US" dirty="0" smtClean="0"/>
              <a:t> 3 </a:t>
            </a:r>
            <a:r>
              <a:rPr lang="en-US" dirty="0" err="1" smtClean="0"/>
              <a:t>puntos</a:t>
            </a:r>
            <a:r>
              <a:rPr lang="en-US" dirty="0" smtClean="0"/>
              <a:t> y coma </a:t>
            </a:r>
            <a:r>
              <a:rPr lang="en-US" dirty="0" err="1" smtClean="0"/>
              <a:t>sino</a:t>
            </a:r>
            <a:r>
              <a:rPr lang="en-US" dirty="0" smtClean="0"/>
              <a:t> 2.  </a:t>
            </a:r>
          </a:p>
          <a:p>
            <a:pPr lvl="1"/>
            <a:r>
              <a:rPr lang="en-US" dirty="0" err="1" smtClean="0"/>
              <a:t>Afirmaciones</a:t>
            </a:r>
            <a:r>
              <a:rPr lang="en-US" dirty="0" smtClean="0"/>
              <a:t> simples </a:t>
            </a:r>
            <a:r>
              <a:rPr lang="en-US" dirty="0" err="1" smtClean="0"/>
              <a:t>terminan</a:t>
            </a:r>
            <a:r>
              <a:rPr lang="en-US" dirty="0" smtClean="0"/>
              <a:t> </a:t>
            </a:r>
            <a:r>
              <a:rPr lang="en-US" dirty="0" err="1" smtClean="0"/>
              <a:t>completamente</a:t>
            </a:r>
            <a:r>
              <a:rPr lang="en-US" dirty="0" smtClean="0"/>
              <a:t> </a:t>
            </a:r>
            <a:r>
              <a:rPr lang="en-US" dirty="0" err="1" smtClean="0"/>
              <a:t>en</a:t>
            </a:r>
            <a:r>
              <a:rPr lang="en-US" dirty="0" smtClean="0"/>
              <a:t> “;”</a:t>
            </a:r>
            <a:endParaRPr lang="en-US" dirty="0"/>
          </a:p>
          <a:p>
            <a:pPr marL="57150" indent="0">
              <a:buNone/>
            </a:pPr>
            <a:r>
              <a:rPr lang="es-PA" dirty="0" err="1" smtClean="0"/>
              <a:t>while</a:t>
            </a:r>
            <a:r>
              <a:rPr lang="es-PA" dirty="0" smtClean="0"/>
              <a:t>(x </a:t>
            </a:r>
            <a:r>
              <a:rPr lang="es-PA" dirty="0"/>
              <a:t>&lt; 5) {</a:t>
            </a:r>
            <a:r>
              <a:rPr lang="es-PA" dirty="0" err="1"/>
              <a:t>func</a:t>
            </a:r>
            <a:r>
              <a:rPr lang="es-PA" dirty="0"/>
              <a:t>(); ++x</a:t>
            </a:r>
            <a:r>
              <a:rPr lang="es-PA" dirty="0" smtClean="0"/>
              <a:t>;}</a:t>
            </a:r>
          </a:p>
        </p:txBody>
      </p:sp>
    </p:spTree>
    <p:extLst>
      <p:ext uri="{BB962C8B-B14F-4D97-AF65-F5344CB8AC3E}">
        <p14:creationId xmlns:p14="http://schemas.microsoft.com/office/powerpoint/2010/main" val="247564247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Sentencias</a:t>
            </a:r>
            <a:r>
              <a:rPr lang="en-US" dirty="0" smtClean="0"/>
              <a:t> </a:t>
            </a:r>
            <a:r>
              <a:rPr lang="en-US" dirty="0" err="1" smtClean="0"/>
              <a:t>Compuestas</a:t>
            </a:r>
            <a:endParaRPr lang="en-US" dirty="0"/>
          </a:p>
        </p:txBody>
      </p:sp>
      <p:sp>
        <p:nvSpPr>
          <p:cNvPr id="6" name="Marcador de contenido 3"/>
          <p:cNvSpPr txBox="1">
            <a:spLocks/>
          </p:cNvSpPr>
          <p:nvPr/>
        </p:nvSpPr>
        <p:spPr>
          <a:xfrm>
            <a:off x="103035" y="2136580"/>
            <a:ext cx="11719770" cy="35784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Es una colección de enunciados que tienen la forma</a:t>
            </a:r>
          </a:p>
          <a:p>
            <a:pPr marL="0" indent="0">
              <a:buNone/>
            </a:pPr>
            <a:r>
              <a:rPr lang="es-PA" dirty="0"/>
              <a:t>{</a:t>
            </a:r>
            <a:r>
              <a:rPr lang="es-PA" dirty="0" err="1"/>
              <a:t>ObjectDeclaration</a:t>
            </a:r>
            <a:r>
              <a:rPr lang="es-PA" dirty="0"/>
              <a:t>?... </a:t>
            </a:r>
            <a:r>
              <a:rPr lang="es-PA" dirty="0" err="1"/>
              <a:t>Statement</a:t>
            </a:r>
            <a:r>
              <a:rPr lang="es-PA" dirty="0"/>
              <a:t>?... }</a:t>
            </a:r>
            <a:endParaRPr lang="es-PA" dirty="0" smtClean="0"/>
          </a:p>
          <a:p>
            <a:r>
              <a:rPr lang="es-PA" dirty="0" err="1" smtClean="0"/>
              <a:t>Object</a:t>
            </a:r>
            <a:r>
              <a:rPr lang="es-PA" dirty="0" smtClean="0"/>
              <a:t> </a:t>
            </a:r>
            <a:r>
              <a:rPr lang="es-PA" dirty="0" err="1" smtClean="0"/>
              <a:t>Declaration</a:t>
            </a:r>
            <a:r>
              <a:rPr lang="es-PA" dirty="0" smtClean="0"/>
              <a:t> es un conjunto de declaraciones locales</a:t>
            </a:r>
          </a:p>
          <a:p>
            <a:pPr marL="0" indent="0">
              <a:buNone/>
            </a:pPr>
            <a:r>
              <a:rPr lang="pt-BR" dirty="0" err="1"/>
              <a:t>int</a:t>
            </a:r>
            <a:r>
              <a:rPr lang="pt-BR" dirty="0"/>
              <a:t> </a:t>
            </a:r>
            <a:r>
              <a:rPr lang="pt-BR" dirty="0" err="1"/>
              <a:t>main</a:t>
            </a:r>
            <a:r>
              <a:rPr lang="pt-BR" dirty="0"/>
              <a:t>(</a:t>
            </a:r>
            <a:r>
              <a:rPr lang="pt-BR" dirty="0" err="1"/>
              <a:t>void</a:t>
            </a:r>
            <a:r>
              <a:rPr lang="pt-BR" dirty="0"/>
              <a:t>){ short n1,n2; </a:t>
            </a:r>
            <a:br>
              <a:rPr lang="pt-BR" dirty="0"/>
            </a:br>
            <a:r>
              <a:rPr lang="pt-BR" dirty="0"/>
              <a:t>  n1=1; n2=2; </a:t>
            </a:r>
            <a:br>
              <a:rPr lang="pt-BR" dirty="0"/>
            </a:br>
            <a:r>
              <a:rPr lang="pt-BR" dirty="0"/>
              <a:t>  { short </a:t>
            </a:r>
            <a:r>
              <a:rPr lang="pt-BR" dirty="0" err="1"/>
              <a:t>temp</a:t>
            </a:r>
            <a:r>
              <a:rPr lang="pt-BR" dirty="0"/>
              <a:t>; </a:t>
            </a:r>
            <a:br>
              <a:rPr lang="pt-BR" dirty="0"/>
            </a:br>
            <a:r>
              <a:rPr lang="pt-BR" dirty="0"/>
              <a:t>    </a:t>
            </a:r>
            <a:r>
              <a:rPr lang="pt-BR" dirty="0" err="1"/>
              <a:t>temp</a:t>
            </a:r>
            <a:r>
              <a:rPr lang="pt-BR" dirty="0"/>
              <a:t>=n1; n1=n2; n2=</a:t>
            </a:r>
            <a:r>
              <a:rPr lang="pt-BR" dirty="0" err="1"/>
              <a:t>temp</a:t>
            </a:r>
            <a:r>
              <a:rPr lang="pt-BR" dirty="0"/>
              <a:t>; /* switch n1,n2 */</a:t>
            </a:r>
            <a:br>
              <a:rPr lang="pt-BR" dirty="0"/>
            </a:br>
            <a:r>
              <a:rPr lang="pt-BR" dirty="0"/>
              <a:t>  } </a:t>
            </a:r>
            <a:br>
              <a:rPr lang="pt-BR" dirty="0"/>
            </a:br>
            <a:r>
              <a:rPr lang="pt-BR" dirty="0"/>
              <a:t>  </a:t>
            </a:r>
            <a:r>
              <a:rPr lang="pt-BR" dirty="0" err="1"/>
              <a:t>return</a:t>
            </a:r>
            <a:r>
              <a:rPr lang="pt-BR" dirty="0"/>
              <a:t> 1;</a:t>
            </a:r>
            <a:br>
              <a:rPr lang="pt-BR" dirty="0"/>
            </a:br>
            <a:r>
              <a:rPr lang="pt-BR" dirty="0"/>
              <a:t>}</a:t>
            </a:r>
            <a:endParaRPr lang="en-US" dirty="0" smtClean="0"/>
          </a:p>
        </p:txBody>
      </p:sp>
    </p:spTree>
    <p:extLst>
      <p:ext uri="{BB962C8B-B14F-4D97-AF65-F5344CB8AC3E}">
        <p14:creationId xmlns:p14="http://schemas.microsoft.com/office/powerpoint/2010/main" val="65203657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Sentencia</a:t>
            </a:r>
            <a:r>
              <a:rPr lang="en-US" dirty="0" smtClean="0"/>
              <a:t> “If” “else”</a:t>
            </a:r>
            <a:endParaRPr lang="en-US" dirty="0"/>
          </a:p>
        </p:txBody>
      </p:sp>
      <p:sp>
        <p:nvSpPr>
          <p:cNvPr id="6" name="Marcador de contenido 3"/>
          <p:cNvSpPr txBox="1">
            <a:spLocks/>
          </p:cNvSpPr>
          <p:nvPr/>
        </p:nvSpPr>
        <p:spPr>
          <a:xfrm>
            <a:off x="103035" y="2136581"/>
            <a:ext cx="11719770" cy="43889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La </a:t>
            </a:r>
            <a:r>
              <a:rPr lang="en-US" dirty="0" err="1" smtClean="0"/>
              <a:t>sentencia</a:t>
            </a:r>
            <a:r>
              <a:rPr lang="en-US" dirty="0" smtClean="0"/>
              <a:t> If </a:t>
            </a:r>
            <a:r>
              <a:rPr lang="en-US" dirty="0" err="1" smtClean="0"/>
              <a:t>controla</a:t>
            </a:r>
            <a:r>
              <a:rPr lang="en-US" dirty="0" smtClean="0"/>
              <a:t> el </a:t>
            </a:r>
            <a:r>
              <a:rPr lang="en-US" dirty="0" err="1" smtClean="0"/>
              <a:t>flujo</a:t>
            </a:r>
            <a:r>
              <a:rPr lang="en-US" dirty="0" smtClean="0"/>
              <a:t> entre </a:t>
            </a:r>
            <a:r>
              <a:rPr lang="en-US" dirty="0" err="1" smtClean="0"/>
              <a:t>una</a:t>
            </a:r>
            <a:r>
              <a:rPr lang="en-US" dirty="0" smtClean="0"/>
              <a:t> </a:t>
            </a:r>
            <a:r>
              <a:rPr lang="en-US" dirty="0" err="1" smtClean="0"/>
              <a:t>aplicación</a:t>
            </a:r>
            <a:r>
              <a:rPr lang="en-US" dirty="0" smtClean="0"/>
              <a:t> y </a:t>
            </a:r>
            <a:r>
              <a:rPr lang="en-US" dirty="0" err="1" smtClean="0"/>
              <a:t>otra</a:t>
            </a:r>
            <a:r>
              <a:rPr lang="en-US" dirty="0" smtClean="0"/>
              <a:t> </a:t>
            </a:r>
            <a:r>
              <a:rPr lang="en-US" dirty="0" err="1" smtClean="0"/>
              <a:t>basada</a:t>
            </a:r>
            <a:r>
              <a:rPr lang="en-US" dirty="0" smtClean="0"/>
              <a:t> </a:t>
            </a:r>
            <a:r>
              <a:rPr lang="en-US" dirty="0" err="1" smtClean="0"/>
              <a:t>en</a:t>
            </a:r>
            <a:r>
              <a:rPr lang="en-US" dirty="0" smtClean="0"/>
              <a:t> el </a:t>
            </a:r>
            <a:r>
              <a:rPr lang="en-US" dirty="0" err="1" smtClean="0"/>
              <a:t>resultado</a:t>
            </a:r>
            <a:r>
              <a:rPr lang="en-US" dirty="0" smtClean="0"/>
              <a:t> de </a:t>
            </a:r>
            <a:r>
              <a:rPr lang="en-US" dirty="0" err="1" smtClean="0"/>
              <a:t>una</a:t>
            </a:r>
            <a:r>
              <a:rPr lang="en-US" dirty="0" smtClean="0"/>
              <a:t> </a:t>
            </a:r>
            <a:r>
              <a:rPr lang="en-US" dirty="0" err="1" smtClean="0"/>
              <a:t>condición</a:t>
            </a:r>
            <a:endParaRPr lang="en-US" dirty="0" smtClean="0"/>
          </a:p>
          <a:p>
            <a:pPr marL="0" indent="0">
              <a:buNone/>
            </a:pPr>
            <a:r>
              <a:rPr lang="es-PA" dirty="0" err="1"/>
              <a:t>if</a:t>
            </a:r>
            <a:r>
              <a:rPr lang="es-PA" dirty="0"/>
              <a:t> ( </a:t>
            </a:r>
            <a:r>
              <a:rPr lang="es-PA" dirty="0" err="1"/>
              <a:t>ExpressionList</a:t>
            </a:r>
            <a:r>
              <a:rPr lang="es-PA" dirty="0"/>
              <a:t> ) </a:t>
            </a:r>
            <a:r>
              <a:rPr lang="es-PA" dirty="0" smtClean="0"/>
              <a:t>Statement1</a:t>
            </a:r>
          </a:p>
          <a:p>
            <a:pPr marL="0" indent="0">
              <a:buNone/>
            </a:pPr>
            <a:r>
              <a:rPr lang="en-US" dirty="0"/>
              <a:t>if ( </a:t>
            </a:r>
            <a:r>
              <a:rPr lang="en-US" dirty="0" err="1"/>
              <a:t>ExpressionList</a:t>
            </a:r>
            <a:r>
              <a:rPr lang="en-US" dirty="0"/>
              <a:t> ) Statement1</a:t>
            </a:r>
            <a:br>
              <a:rPr lang="en-US" dirty="0"/>
            </a:br>
            <a:r>
              <a:rPr lang="en-US" dirty="0"/>
              <a:t>else Statement2</a:t>
            </a:r>
          </a:p>
          <a:p>
            <a:r>
              <a:rPr lang="en-US" dirty="0" smtClean="0"/>
              <a:t>Si </a:t>
            </a:r>
            <a:r>
              <a:rPr lang="en-US" dirty="0" err="1" smtClean="0"/>
              <a:t>ExpressionList</a:t>
            </a:r>
            <a:r>
              <a:rPr lang="en-US" dirty="0" smtClean="0"/>
              <a:t> </a:t>
            </a:r>
            <a:r>
              <a:rPr lang="en-US" dirty="0" err="1" smtClean="0"/>
              <a:t>es</a:t>
            </a:r>
            <a:r>
              <a:rPr lang="en-US" dirty="0" smtClean="0"/>
              <a:t> </a:t>
            </a:r>
            <a:r>
              <a:rPr lang="en-US" dirty="0" err="1" smtClean="0"/>
              <a:t>una</a:t>
            </a:r>
            <a:r>
              <a:rPr lang="en-US" dirty="0" smtClean="0"/>
              <a:t> </a:t>
            </a:r>
            <a:r>
              <a:rPr lang="en-US" dirty="0" err="1" smtClean="0"/>
              <a:t>evaluación</a:t>
            </a:r>
            <a:r>
              <a:rPr lang="en-US" dirty="0" smtClean="0"/>
              <a:t> </a:t>
            </a:r>
            <a:r>
              <a:rPr lang="en-US" dirty="0" err="1" smtClean="0"/>
              <a:t>compuesta</a:t>
            </a:r>
            <a:endParaRPr lang="en-US" dirty="0"/>
          </a:p>
          <a:p>
            <a:pPr lvl="1"/>
            <a:r>
              <a:rPr lang="en-US" dirty="0" smtClean="0"/>
              <a:t>Se </a:t>
            </a:r>
            <a:r>
              <a:rPr lang="en-US" dirty="0" err="1" smtClean="0"/>
              <a:t>evalua</a:t>
            </a:r>
            <a:r>
              <a:rPr lang="en-US" dirty="0" smtClean="0"/>
              <a:t> </a:t>
            </a:r>
            <a:r>
              <a:rPr lang="en-US" dirty="0" err="1" smtClean="0"/>
              <a:t>cada</a:t>
            </a:r>
            <a:r>
              <a:rPr lang="en-US" dirty="0" smtClean="0"/>
              <a:t> </a:t>
            </a:r>
            <a:r>
              <a:rPr lang="en-US" dirty="0" err="1" smtClean="0"/>
              <a:t>condición</a:t>
            </a:r>
            <a:endParaRPr lang="en-US" dirty="0" smtClean="0"/>
          </a:p>
          <a:p>
            <a:pPr lvl="1"/>
            <a:r>
              <a:rPr lang="en-US" dirty="0" smtClean="0"/>
              <a:t>Se </a:t>
            </a:r>
            <a:r>
              <a:rPr lang="en-US" dirty="0" err="1" smtClean="0"/>
              <a:t>evalua</a:t>
            </a:r>
            <a:r>
              <a:rPr lang="en-US" dirty="0" smtClean="0"/>
              <a:t> </a:t>
            </a:r>
            <a:r>
              <a:rPr lang="en-US" dirty="0" err="1" smtClean="0"/>
              <a:t>después</a:t>
            </a:r>
            <a:r>
              <a:rPr lang="en-US" dirty="0" smtClean="0"/>
              <a:t> </a:t>
            </a:r>
            <a:r>
              <a:rPr lang="en-US" dirty="0" err="1" smtClean="0"/>
              <a:t>cada</a:t>
            </a:r>
            <a:r>
              <a:rPr lang="en-US" dirty="0" smtClean="0"/>
              <a:t> </a:t>
            </a:r>
            <a:r>
              <a:rPr lang="en-US" dirty="0" err="1" smtClean="0"/>
              <a:t>condicion</a:t>
            </a:r>
            <a:r>
              <a:rPr lang="en-US" dirty="0" smtClean="0"/>
              <a:t> </a:t>
            </a:r>
            <a:r>
              <a:rPr lang="en-US" dirty="0" err="1" smtClean="0"/>
              <a:t>tota</a:t>
            </a:r>
            <a:endParaRPr lang="en-US" dirty="0"/>
          </a:p>
        </p:txBody>
      </p:sp>
      <p:pic>
        <p:nvPicPr>
          <p:cNvPr id="1026" name="Picture 2" descr="http://users.ece.utexas.edu/~valvano/embed/chap6/FLOW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938" y="3117897"/>
            <a:ext cx="2238375"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97004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Sentencia</a:t>
            </a:r>
            <a:r>
              <a:rPr lang="en-US" dirty="0" smtClean="0"/>
              <a:t> “If” “else”</a:t>
            </a:r>
            <a:endParaRPr lang="en-US" dirty="0"/>
          </a:p>
        </p:txBody>
      </p:sp>
      <p:sp>
        <p:nvSpPr>
          <p:cNvPr id="6" name="Marcador de contenido 3"/>
          <p:cNvSpPr txBox="1">
            <a:spLocks/>
          </p:cNvSpPr>
          <p:nvPr/>
        </p:nvSpPr>
        <p:spPr>
          <a:xfrm>
            <a:off x="103035" y="1853248"/>
            <a:ext cx="11719770" cy="485927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pl-PL" dirty="0"/>
              <a:t>short Median(short u1,short u2,short u3){ short result;</a:t>
            </a:r>
            <a:br>
              <a:rPr lang="pl-PL" dirty="0"/>
            </a:br>
            <a:r>
              <a:rPr lang="pl-PL" dirty="0"/>
              <a:t>  if(u1&gt;u2)</a:t>
            </a:r>
            <a:br>
              <a:rPr lang="pl-PL" dirty="0"/>
            </a:br>
            <a:r>
              <a:rPr lang="pl-PL" dirty="0"/>
              <a:t>    if(u2&gt;u3)    result=u2;   // u1&gt;u2,u2&gt;u3       u1&gt;u2&gt;u3</a:t>
            </a:r>
            <a:br>
              <a:rPr lang="pl-PL" dirty="0"/>
            </a:br>
            <a:r>
              <a:rPr lang="pl-PL" dirty="0"/>
              <a:t>    else</a:t>
            </a:r>
            <a:br>
              <a:rPr lang="pl-PL" dirty="0"/>
            </a:br>
            <a:r>
              <a:rPr lang="pl-PL" dirty="0"/>
              <a:t>       if(u1&gt;u3) result=u3;   // u1&gt;u2,u3&gt;u2,u1&gt;u3 u1&gt;u3&gt;u2</a:t>
            </a:r>
            <a:br>
              <a:rPr lang="pl-PL" dirty="0"/>
            </a:br>
            <a:r>
              <a:rPr lang="pl-PL" dirty="0"/>
              <a:t>       else      result=u1;   // u1&gt;u2,u3&gt;u2,u3&gt;u1 u3&gt;u1&gt;u2</a:t>
            </a:r>
            <a:br>
              <a:rPr lang="pl-PL" dirty="0"/>
            </a:br>
            <a:r>
              <a:rPr lang="pl-PL" dirty="0"/>
              <a:t>  else </a:t>
            </a:r>
            <a:br>
              <a:rPr lang="pl-PL" dirty="0"/>
            </a:br>
            <a:r>
              <a:rPr lang="pl-PL" dirty="0"/>
              <a:t>    if(u3&gt;u2)    result=u2;   // u2&gt;u1,u3&gt;u2       u3&gt;u2&gt;u1</a:t>
            </a:r>
            <a:br>
              <a:rPr lang="pl-PL" dirty="0"/>
            </a:br>
            <a:r>
              <a:rPr lang="pl-PL" dirty="0"/>
              <a:t>    else</a:t>
            </a:r>
            <a:br>
              <a:rPr lang="pl-PL" dirty="0"/>
            </a:br>
            <a:r>
              <a:rPr lang="pl-PL" dirty="0"/>
              <a:t>       if(u1&gt;u3) result=u1;   // u2&gt;u1,u2&gt;u3,u1&gt;u3 u2&gt;u1&gt;u3</a:t>
            </a:r>
            <a:br>
              <a:rPr lang="pl-PL" dirty="0"/>
            </a:br>
            <a:r>
              <a:rPr lang="pl-PL" dirty="0"/>
              <a:t>       else      result=u3;   // u2&gt;u1,u2&gt;u3,u3&gt;u1 u2&gt;u3&gt;u1</a:t>
            </a:r>
            <a:br>
              <a:rPr lang="pl-PL" dirty="0"/>
            </a:br>
            <a:r>
              <a:rPr lang="pl-PL" dirty="0"/>
              <a:t>  return(result</a:t>
            </a:r>
            <a:r>
              <a:rPr lang="pl-PL" dirty="0" smtClean="0"/>
              <a:t>):}</a:t>
            </a:r>
            <a:endParaRPr lang="es-PA" dirty="0" smtClean="0"/>
          </a:p>
          <a:p>
            <a:pPr marL="0" indent="0">
              <a:buNone/>
            </a:pPr>
            <a:endParaRPr lang="es-PA" dirty="0"/>
          </a:p>
          <a:p>
            <a:pPr marL="0" indent="0">
              <a:buNone/>
            </a:pPr>
            <a:r>
              <a:rPr lang="es-PA" dirty="0" smtClean="0"/>
              <a:t>Filtro mediano en C</a:t>
            </a:r>
            <a:endParaRPr lang="en-US" dirty="0"/>
          </a:p>
        </p:txBody>
      </p:sp>
    </p:spTree>
    <p:extLst>
      <p:ext uri="{BB962C8B-B14F-4D97-AF65-F5344CB8AC3E}">
        <p14:creationId xmlns:p14="http://schemas.microsoft.com/office/powerpoint/2010/main" val="43258005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Sentencia</a:t>
            </a:r>
            <a:r>
              <a:rPr lang="en-US" dirty="0" smtClean="0"/>
              <a:t> “If” “else”</a:t>
            </a:r>
            <a:endParaRPr lang="en-US" dirty="0"/>
          </a:p>
        </p:txBody>
      </p:sp>
      <p:sp>
        <p:nvSpPr>
          <p:cNvPr id="4" name="Marcador de contenido 3"/>
          <p:cNvSpPr txBox="1">
            <a:spLocks/>
          </p:cNvSpPr>
          <p:nvPr/>
        </p:nvSpPr>
        <p:spPr>
          <a:xfrm>
            <a:off x="103035" y="2136581"/>
            <a:ext cx="11719770" cy="43889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Ejemplo de relaciones complejas en C</a:t>
            </a:r>
          </a:p>
          <a:p>
            <a:pPr marL="0" indent="0">
              <a:buNone/>
            </a:pPr>
            <a:r>
              <a:rPr lang="da-DK" dirty="0"/>
              <a:t>if ((G2==G1)||(G4&gt;G3)) True(); else False();</a:t>
            </a:r>
            <a:endParaRPr lang="en-US" dirty="0"/>
          </a:p>
        </p:txBody>
      </p:sp>
      <p:pic>
        <p:nvPicPr>
          <p:cNvPr id="2050" name="Picture 2" descr="http://users.ece.utexas.edu/~valvano/embed/chap6/FLOW2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095" y="3200402"/>
            <a:ext cx="4932094" cy="1675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53755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Sentencia</a:t>
            </a:r>
            <a:r>
              <a:rPr lang="en-US" dirty="0" smtClean="0"/>
              <a:t> “switch”</a:t>
            </a:r>
            <a:endParaRPr lang="en-US" dirty="0"/>
          </a:p>
        </p:txBody>
      </p:sp>
      <p:sp>
        <p:nvSpPr>
          <p:cNvPr id="6" name="Marcador de contenido 3"/>
          <p:cNvSpPr txBox="1">
            <a:spLocks/>
          </p:cNvSpPr>
          <p:nvPr/>
        </p:nvSpPr>
        <p:spPr>
          <a:xfrm>
            <a:off x="103035" y="1683328"/>
            <a:ext cx="11929638" cy="49460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Provee</a:t>
            </a:r>
            <a:r>
              <a:rPr lang="en-US" dirty="0" smtClean="0"/>
              <a:t> </a:t>
            </a:r>
            <a:r>
              <a:rPr lang="en-US" dirty="0" err="1" smtClean="0"/>
              <a:t>una</a:t>
            </a:r>
            <a:r>
              <a:rPr lang="en-US" dirty="0" smtClean="0"/>
              <a:t> decision </a:t>
            </a:r>
            <a:r>
              <a:rPr lang="en-US" dirty="0" err="1" smtClean="0"/>
              <a:t>iterativa</a:t>
            </a:r>
            <a:r>
              <a:rPr lang="en-US" dirty="0" smtClean="0"/>
              <a:t> entre un </a:t>
            </a:r>
            <a:r>
              <a:rPr lang="en-US" dirty="0" err="1" smtClean="0"/>
              <a:t>conjunto</a:t>
            </a:r>
            <a:r>
              <a:rPr lang="en-US" dirty="0" smtClean="0"/>
              <a:t> de decisions</a:t>
            </a:r>
          </a:p>
          <a:p>
            <a:pPr lvl="1"/>
            <a:r>
              <a:rPr lang="en-US" dirty="0" err="1" smtClean="0"/>
              <a:t>Compara</a:t>
            </a:r>
            <a:r>
              <a:rPr lang="en-US" dirty="0" smtClean="0"/>
              <a:t> un </a:t>
            </a:r>
            <a:r>
              <a:rPr lang="en-US" dirty="0" err="1" smtClean="0"/>
              <a:t>grupo</a:t>
            </a:r>
            <a:r>
              <a:rPr lang="en-US" dirty="0" smtClean="0"/>
              <a:t> de </a:t>
            </a:r>
            <a:r>
              <a:rPr lang="en-US" dirty="0" err="1" smtClean="0"/>
              <a:t>valores</a:t>
            </a:r>
            <a:r>
              <a:rPr lang="en-US" dirty="0" smtClean="0"/>
              <a:t> constants</a:t>
            </a:r>
          </a:p>
          <a:p>
            <a:pPr lvl="1"/>
            <a:r>
              <a:rPr lang="en-US" dirty="0" err="1" smtClean="0"/>
              <a:t>Ejecuta</a:t>
            </a:r>
            <a:r>
              <a:rPr lang="en-US" dirty="0" smtClean="0"/>
              <a:t> la </a:t>
            </a:r>
            <a:r>
              <a:rPr lang="en-US" dirty="0" err="1" smtClean="0"/>
              <a:t>condición</a:t>
            </a:r>
            <a:r>
              <a:rPr lang="en-US" dirty="0" smtClean="0"/>
              <a:t> </a:t>
            </a:r>
            <a:r>
              <a:rPr lang="en-US" dirty="0" err="1" smtClean="0"/>
              <a:t>encontrada</a:t>
            </a:r>
            <a:r>
              <a:rPr lang="en-US" dirty="0" smtClean="0"/>
              <a:t> (o no) y </a:t>
            </a:r>
            <a:r>
              <a:rPr lang="en-US" dirty="0" err="1" smtClean="0"/>
              <a:t>es</a:t>
            </a:r>
            <a:r>
              <a:rPr lang="en-US" dirty="0" smtClean="0"/>
              <a:t> </a:t>
            </a:r>
            <a:r>
              <a:rPr lang="en-US" dirty="0" err="1" smtClean="0"/>
              <a:t>evaluada</a:t>
            </a:r>
            <a:endParaRPr lang="en-US" dirty="0"/>
          </a:p>
          <a:p>
            <a:pPr marL="57150" indent="0">
              <a:buNone/>
            </a:pPr>
            <a:r>
              <a:rPr lang="es-PA" dirty="0" err="1"/>
              <a:t>switch</a:t>
            </a:r>
            <a:r>
              <a:rPr lang="es-PA" dirty="0"/>
              <a:t> ( </a:t>
            </a:r>
            <a:r>
              <a:rPr lang="es-PA" dirty="0" err="1"/>
              <a:t>ExpressionList</a:t>
            </a:r>
            <a:r>
              <a:rPr lang="es-PA" dirty="0"/>
              <a:t> ) { </a:t>
            </a:r>
            <a:r>
              <a:rPr lang="es-PA" dirty="0" err="1"/>
              <a:t>Statement</a:t>
            </a:r>
            <a:r>
              <a:rPr lang="es-PA" dirty="0"/>
              <a:t>?...}</a:t>
            </a:r>
            <a:endParaRPr lang="en-US" dirty="0"/>
          </a:p>
          <a:p>
            <a:pPr lvl="1"/>
            <a:r>
              <a:rPr lang="en-US" dirty="0" err="1" smtClean="0"/>
              <a:t>Seleccionadas</a:t>
            </a:r>
            <a:r>
              <a:rPr lang="en-US" dirty="0" smtClean="0"/>
              <a:t> </a:t>
            </a:r>
            <a:r>
              <a:rPr lang="en-US" dirty="0" err="1" smtClean="0"/>
              <a:t>por</a:t>
            </a:r>
            <a:r>
              <a:rPr lang="en-US" dirty="0" smtClean="0"/>
              <a:t> </a:t>
            </a:r>
            <a:r>
              <a:rPr lang="en-US" dirty="0" err="1" smtClean="0"/>
              <a:t>prefijos</a:t>
            </a:r>
            <a:endParaRPr lang="en-US" dirty="0" smtClean="0"/>
          </a:p>
          <a:p>
            <a:pPr lvl="2"/>
            <a:r>
              <a:rPr lang="en-US" dirty="0" smtClean="0"/>
              <a:t>case</a:t>
            </a:r>
          </a:p>
          <a:p>
            <a:pPr lvl="3"/>
            <a:r>
              <a:rPr lang="es-PA" dirty="0"/>
              <a:t>case </a:t>
            </a:r>
            <a:r>
              <a:rPr lang="es-PA" dirty="0" err="1"/>
              <a:t>ConstantExpression</a:t>
            </a:r>
            <a:r>
              <a:rPr lang="es-PA" dirty="0"/>
              <a:t> :</a:t>
            </a:r>
            <a:endParaRPr lang="en-US" dirty="0" smtClean="0"/>
          </a:p>
          <a:p>
            <a:pPr lvl="2"/>
            <a:r>
              <a:rPr lang="en-US" dirty="0" smtClean="0"/>
              <a:t>Default</a:t>
            </a:r>
          </a:p>
          <a:p>
            <a:pPr lvl="3"/>
            <a:r>
              <a:rPr lang="es-PA" dirty="0"/>
              <a:t>default</a:t>
            </a:r>
            <a:r>
              <a:rPr lang="es-PA" dirty="0" smtClean="0"/>
              <a:t>:</a:t>
            </a:r>
          </a:p>
          <a:p>
            <a:pPr lvl="3"/>
            <a:endParaRPr lang="es-PA" dirty="0"/>
          </a:p>
          <a:p>
            <a:r>
              <a:rPr lang="es-PA" dirty="0" smtClean="0"/>
              <a:t>Valores </a:t>
            </a:r>
            <a:r>
              <a:rPr lang="es-PA" dirty="0" err="1" smtClean="0"/>
              <a:t>numericos</a:t>
            </a:r>
            <a:r>
              <a:rPr lang="es-PA" dirty="0" smtClean="0"/>
              <a:t> y caracteres son permitidos</a:t>
            </a:r>
          </a:p>
          <a:p>
            <a:pPr lvl="1"/>
            <a:r>
              <a:rPr lang="es-PA" dirty="0" smtClean="0"/>
              <a:t>De hecho un carácter tiene un valor ASCII que es un número </a:t>
            </a:r>
            <a:endParaRPr lang="en-US" dirty="0" smtClean="0"/>
          </a:p>
        </p:txBody>
      </p:sp>
    </p:spTree>
    <p:extLst>
      <p:ext uri="{BB962C8B-B14F-4D97-AF65-F5344CB8AC3E}">
        <p14:creationId xmlns:p14="http://schemas.microsoft.com/office/powerpoint/2010/main" val="413408375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Sentencia</a:t>
            </a:r>
            <a:r>
              <a:rPr lang="en-US" dirty="0" smtClean="0"/>
              <a:t> “switch”</a:t>
            </a:r>
            <a:endParaRPr lang="en-US" dirty="0"/>
          </a:p>
        </p:txBody>
      </p:sp>
      <p:sp>
        <p:nvSpPr>
          <p:cNvPr id="6" name="Marcador de contenido 3"/>
          <p:cNvSpPr txBox="1">
            <a:spLocks/>
          </p:cNvSpPr>
          <p:nvPr/>
        </p:nvSpPr>
        <p:spPr>
          <a:xfrm>
            <a:off x="103035" y="1226126"/>
            <a:ext cx="11929638" cy="5403273"/>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a:t>
            </a:r>
            <a:r>
              <a:rPr lang="en-US" dirty="0"/>
              <a:t>define GPIO_PORTA_DATA_R       (*((volatile unsigned long *)0x400043FC))</a:t>
            </a:r>
          </a:p>
          <a:p>
            <a:pPr marL="0" indent="0">
              <a:buNone/>
            </a:pPr>
            <a:r>
              <a:rPr lang="en-US" dirty="0"/>
              <a:t>void step(void){ /* turn stepper motor one step */ </a:t>
            </a:r>
          </a:p>
          <a:p>
            <a:pPr marL="0" indent="0">
              <a:buNone/>
            </a:pPr>
            <a:r>
              <a:rPr lang="en-US" dirty="0"/>
              <a:t>   switch (GPIO_PORTA_DATA_R&amp;0x0F) {</a:t>
            </a:r>
          </a:p>
          <a:p>
            <a:pPr marL="0" indent="0">
              <a:buNone/>
            </a:pPr>
            <a:r>
              <a:rPr lang="en-US" dirty="0"/>
              <a:t>      case 0x05:</a:t>
            </a:r>
          </a:p>
          <a:p>
            <a:pPr marL="0" indent="0">
              <a:buNone/>
            </a:pPr>
            <a:r>
              <a:rPr lang="en-US" dirty="0"/>
              <a:t>         GPIO_PORTA_DATA_R=0x06; // 6 follows 5;</a:t>
            </a:r>
          </a:p>
          <a:p>
            <a:pPr marL="0" indent="0">
              <a:buNone/>
            </a:pPr>
            <a:r>
              <a:rPr lang="en-US" dirty="0"/>
              <a:t>         break;</a:t>
            </a:r>
          </a:p>
          <a:p>
            <a:pPr marL="0" indent="0">
              <a:buNone/>
            </a:pPr>
            <a:r>
              <a:rPr lang="en-US" dirty="0"/>
              <a:t>      case 0x06:</a:t>
            </a:r>
          </a:p>
          <a:p>
            <a:pPr marL="0" indent="0">
              <a:buNone/>
            </a:pPr>
            <a:r>
              <a:rPr lang="en-US" dirty="0"/>
              <a:t>         GPIO_PORTA_DATA_R=0x0A; // 10 follows 6;</a:t>
            </a:r>
          </a:p>
          <a:p>
            <a:pPr marL="0" indent="0">
              <a:buNone/>
            </a:pPr>
            <a:r>
              <a:rPr lang="en-US" dirty="0"/>
              <a:t>         break;</a:t>
            </a:r>
          </a:p>
          <a:p>
            <a:pPr marL="0" indent="0">
              <a:buNone/>
            </a:pPr>
            <a:r>
              <a:rPr lang="en-US" dirty="0"/>
              <a:t>      case 0x0A:</a:t>
            </a:r>
          </a:p>
          <a:p>
            <a:pPr marL="0" indent="0">
              <a:buNone/>
            </a:pPr>
            <a:r>
              <a:rPr lang="en-US" dirty="0"/>
              <a:t>         GPIO_PORTA_DATA_R=0x09; // 9 follows 10;</a:t>
            </a:r>
          </a:p>
          <a:p>
            <a:pPr marL="0" indent="0">
              <a:buNone/>
            </a:pPr>
            <a:r>
              <a:rPr lang="en-US" dirty="0"/>
              <a:t>         break;</a:t>
            </a:r>
          </a:p>
          <a:p>
            <a:pPr marL="0" indent="0">
              <a:buNone/>
            </a:pPr>
            <a:r>
              <a:rPr lang="en-US" dirty="0"/>
              <a:t>      case 0x09:</a:t>
            </a:r>
          </a:p>
          <a:p>
            <a:pPr marL="0" indent="0">
              <a:buNone/>
            </a:pPr>
            <a:r>
              <a:rPr lang="en-US" dirty="0"/>
              <a:t>         GPIO_PORTA_DATA_R=0x05; // 5 follows 9;</a:t>
            </a:r>
          </a:p>
          <a:p>
            <a:pPr marL="0" indent="0">
              <a:buNone/>
            </a:pPr>
            <a:r>
              <a:rPr lang="en-US" dirty="0"/>
              <a:t>         break;</a:t>
            </a:r>
          </a:p>
          <a:p>
            <a:pPr marL="0" indent="0">
              <a:buNone/>
            </a:pPr>
            <a:r>
              <a:rPr lang="en-US" dirty="0"/>
              <a:t>      default: </a:t>
            </a:r>
          </a:p>
          <a:p>
            <a:pPr marL="0" indent="0">
              <a:buNone/>
            </a:pPr>
            <a:r>
              <a:rPr lang="en-US" dirty="0"/>
              <a:t>         PORTA=0x05; // start at 5 </a:t>
            </a:r>
          </a:p>
          <a:p>
            <a:pPr marL="0" indent="0">
              <a:buNone/>
            </a:pPr>
            <a:r>
              <a:rPr lang="en-US" dirty="0"/>
              <a:t>   }</a:t>
            </a:r>
          </a:p>
          <a:p>
            <a:pPr marL="0" indent="0">
              <a:buNone/>
            </a:pPr>
            <a:r>
              <a:rPr lang="en-US" dirty="0"/>
              <a:t>}</a:t>
            </a:r>
            <a:endParaRPr lang="en-US" dirty="0" smtClean="0"/>
          </a:p>
        </p:txBody>
      </p:sp>
    </p:spTree>
    <p:extLst>
      <p:ext uri="{BB962C8B-B14F-4D97-AF65-F5344CB8AC3E}">
        <p14:creationId xmlns:p14="http://schemas.microsoft.com/office/powerpoint/2010/main" val="3936861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Programación</a:t>
            </a:r>
            <a:r>
              <a:rPr lang="en-US" dirty="0" smtClean="0"/>
              <a:t> </a:t>
            </a:r>
            <a:r>
              <a:rPr lang="en-US" dirty="0" err="1" smtClean="0"/>
              <a:t>en</a:t>
            </a:r>
            <a:r>
              <a:rPr lang="en-US" dirty="0" smtClean="0"/>
              <a:t> C – Tokens </a:t>
            </a:r>
            <a:endParaRPr lang="en-US" dirty="0"/>
          </a:p>
        </p:txBody>
      </p:sp>
      <p:sp>
        <p:nvSpPr>
          <p:cNvPr id="4" name="Marcador de contenido 3"/>
          <p:cNvSpPr>
            <a:spLocks noGrp="1"/>
          </p:cNvSpPr>
          <p:nvPr>
            <p:ph idx="1"/>
          </p:nvPr>
        </p:nvSpPr>
        <p:spPr>
          <a:xfrm>
            <a:off x="498006" y="2001402"/>
            <a:ext cx="9779335" cy="4195481"/>
          </a:xfrm>
        </p:spPr>
        <p:txBody>
          <a:bodyPr>
            <a:normAutofit/>
          </a:bodyPr>
          <a:lstStyle/>
          <a:p>
            <a:pPr marL="0" indent="0">
              <a:buNone/>
            </a:pPr>
            <a:r>
              <a:rPr lang="en-US" dirty="0"/>
              <a:t>#define PORTA (*((volatile unsigned long *)0x400043FC))</a:t>
            </a:r>
          </a:p>
          <a:p>
            <a:pPr marL="0" indent="0">
              <a:buNone/>
            </a:pPr>
            <a:r>
              <a:rPr lang="en-US" dirty="0"/>
              <a:t>#define PORTB (*((volatile unsigned long *)0x400053FC))</a:t>
            </a:r>
          </a:p>
          <a:p>
            <a:pPr marL="0" indent="0">
              <a:buNone/>
            </a:pPr>
            <a:r>
              <a:rPr lang="en-US" dirty="0"/>
              <a:t>void Example(void){ /* loop until PORTB equals 200 */ </a:t>
            </a:r>
          </a:p>
          <a:p>
            <a:pPr marL="0" indent="0">
              <a:buNone/>
            </a:pPr>
            <a:r>
              <a:rPr lang="en-US" dirty="0"/>
              <a:t>  PORTB = 0;</a:t>
            </a:r>
          </a:p>
          <a:p>
            <a:pPr marL="0" indent="0">
              <a:buNone/>
            </a:pPr>
            <a:r>
              <a:rPr lang="en-US" dirty="0"/>
              <a:t>  while(PORTB != 200){</a:t>
            </a:r>
          </a:p>
          <a:p>
            <a:pPr marL="0" indent="0">
              <a:buNone/>
            </a:pPr>
            <a:r>
              <a:rPr lang="en-US" dirty="0"/>
              <a:t>    PORTA = PORTA^0x08;}  /* toggle PORTA bit 3 output */</a:t>
            </a:r>
          </a:p>
          <a:p>
            <a:pPr marL="0" indent="0">
              <a:buNone/>
            </a:pPr>
            <a:r>
              <a:rPr lang="en-US" dirty="0"/>
              <a:t>    PORTB++;}             /* increment PORTB output */  </a:t>
            </a:r>
          </a:p>
          <a:p>
            <a:pPr marL="0" indent="0">
              <a:buNone/>
            </a:pPr>
            <a:r>
              <a:rPr lang="en-US" dirty="0"/>
              <a:t>}</a:t>
            </a:r>
          </a:p>
        </p:txBody>
      </p:sp>
    </p:spTree>
    <p:extLst>
      <p:ext uri="{BB962C8B-B14F-4D97-AF65-F5344CB8AC3E}">
        <p14:creationId xmlns:p14="http://schemas.microsoft.com/office/powerpoint/2010/main" val="114822556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Sentencia</a:t>
            </a:r>
            <a:r>
              <a:rPr lang="en-US" dirty="0" smtClean="0"/>
              <a:t> “switch”</a:t>
            </a:r>
            <a:endParaRPr lang="en-US" dirty="0"/>
          </a:p>
        </p:txBody>
      </p:sp>
      <p:sp>
        <p:nvSpPr>
          <p:cNvPr id="6" name="Marcador de contenido 3"/>
          <p:cNvSpPr txBox="1">
            <a:spLocks/>
          </p:cNvSpPr>
          <p:nvPr/>
        </p:nvSpPr>
        <p:spPr>
          <a:xfrm>
            <a:off x="103035" y="1496291"/>
            <a:ext cx="11929638" cy="513310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a:t>// ASCII to decimal </a:t>
            </a:r>
            <a:r>
              <a:rPr lang="es-PA" dirty="0" err="1"/>
              <a:t>digit</a:t>
            </a:r>
            <a:r>
              <a:rPr lang="es-PA" dirty="0"/>
              <a:t> </a:t>
            </a:r>
            <a:r>
              <a:rPr lang="es-PA" dirty="0" err="1"/>
              <a:t>conversion</a:t>
            </a:r>
            <a:r>
              <a:rPr lang="es-PA" dirty="0"/>
              <a:t/>
            </a:r>
            <a:br>
              <a:rPr lang="es-PA" dirty="0"/>
            </a:br>
            <a:r>
              <a:rPr lang="es-PA" dirty="0" err="1"/>
              <a:t>unsigned</a:t>
            </a:r>
            <a:r>
              <a:rPr lang="es-PA" dirty="0"/>
              <a:t> </a:t>
            </a:r>
            <a:r>
              <a:rPr lang="es-PA" dirty="0" err="1"/>
              <a:t>char</a:t>
            </a:r>
            <a:r>
              <a:rPr lang="es-PA" dirty="0"/>
              <a:t> </a:t>
            </a:r>
            <a:r>
              <a:rPr lang="es-PA" dirty="0" err="1"/>
              <a:t>convert</a:t>
            </a:r>
            <a:r>
              <a:rPr lang="es-PA" dirty="0"/>
              <a:t>(</a:t>
            </a:r>
            <a:r>
              <a:rPr lang="es-PA" dirty="0" err="1"/>
              <a:t>unsigned</a:t>
            </a:r>
            <a:r>
              <a:rPr lang="es-PA" dirty="0"/>
              <a:t> </a:t>
            </a:r>
            <a:r>
              <a:rPr lang="es-PA" dirty="0" err="1"/>
              <a:t>char</a:t>
            </a:r>
            <a:r>
              <a:rPr lang="es-PA" dirty="0"/>
              <a:t> </a:t>
            </a:r>
            <a:r>
              <a:rPr lang="es-PA" dirty="0" err="1"/>
              <a:t>letter</a:t>
            </a:r>
            <a:r>
              <a:rPr lang="es-PA" dirty="0"/>
              <a:t>){ </a:t>
            </a:r>
            <a:r>
              <a:rPr lang="es-PA" dirty="0" err="1"/>
              <a:t>unsigned</a:t>
            </a:r>
            <a:r>
              <a:rPr lang="es-PA" dirty="0"/>
              <a:t> </a:t>
            </a:r>
            <a:r>
              <a:rPr lang="es-PA" dirty="0" err="1"/>
              <a:t>char</a:t>
            </a:r>
            <a:r>
              <a:rPr lang="es-PA" dirty="0"/>
              <a:t> </a:t>
            </a:r>
            <a:r>
              <a:rPr lang="es-PA" dirty="0" err="1"/>
              <a:t>digit</a:t>
            </a:r>
            <a:r>
              <a:rPr lang="es-PA" dirty="0"/>
              <a:t>;  </a:t>
            </a:r>
            <a:br>
              <a:rPr lang="es-PA" dirty="0"/>
            </a:br>
            <a:r>
              <a:rPr lang="es-PA" dirty="0"/>
              <a:t>   </a:t>
            </a:r>
            <a:r>
              <a:rPr lang="es-PA" dirty="0" err="1"/>
              <a:t>switch</a:t>
            </a:r>
            <a:r>
              <a:rPr lang="es-PA" dirty="0"/>
              <a:t> (</a:t>
            </a:r>
            <a:r>
              <a:rPr lang="es-PA" dirty="0" err="1"/>
              <a:t>letter</a:t>
            </a:r>
            <a:r>
              <a:rPr lang="es-PA" dirty="0"/>
              <a:t>) {</a:t>
            </a:r>
            <a:br>
              <a:rPr lang="es-PA" dirty="0"/>
            </a:br>
            <a:r>
              <a:rPr lang="es-PA" dirty="0"/>
              <a:t>      case 'A':</a:t>
            </a:r>
            <a:br>
              <a:rPr lang="es-PA" dirty="0"/>
            </a:br>
            <a:r>
              <a:rPr lang="es-PA" dirty="0"/>
              <a:t>      case 'B':</a:t>
            </a:r>
            <a:br>
              <a:rPr lang="es-PA" dirty="0"/>
            </a:br>
            <a:r>
              <a:rPr lang="es-PA" dirty="0"/>
              <a:t>      case 'C':</a:t>
            </a:r>
            <a:br>
              <a:rPr lang="es-PA" dirty="0"/>
            </a:br>
            <a:r>
              <a:rPr lang="es-PA" dirty="0"/>
              <a:t>      case 'D':</a:t>
            </a:r>
            <a:br>
              <a:rPr lang="es-PA" dirty="0"/>
            </a:br>
            <a:r>
              <a:rPr lang="es-PA" dirty="0"/>
              <a:t>      case 'E':</a:t>
            </a:r>
            <a:br>
              <a:rPr lang="es-PA" dirty="0"/>
            </a:br>
            <a:r>
              <a:rPr lang="es-PA" dirty="0"/>
              <a:t>      case 'F':</a:t>
            </a:r>
            <a:br>
              <a:rPr lang="es-PA" dirty="0"/>
            </a:br>
            <a:r>
              <a:rPr lang="es-PA" dirty="0"/>
              <a:t>         </a:t>
            </a:r>
            <a:r>
              <a:rPr lang="es-PA" dirty="0" err="1"/>
              <a:t>digit</a:t>
            </a:r>
            <a:r>
              <a:rPr lang="es-PA" dirty="0"/>
              <a:t>=letter+10-'A'; </a:t>
            </a:r>
            <a:br>
              <a:rPr lang="es-PA" dirty="0"/>
            </a:br>
            <a:r>
              <a:rPr lang="es-PA" dirty="0"/>
              <a:t>         break;</a:t>
            </a:r>
            <a:br>
              <a:rPr lang="es-PA" dirty="0"/>
            </a:br>
            <a:r>
              <a:rPr lang="es-PA" dirty="0"/>
              <a:t>      case 'a':</a:t>
            </a:r>
            <a:br>
              <a:rPr lang="es-PA" dirty="0"/>
            </a:br>
            <a:r>
              <a:rPr lang="es-PA" dirty="0"/>
              <a:t>      case 'b':</a:t>
            </a:r>
            <a:br>
              <a:rPr lang="es-PA" dirty="0"/>
            </a:br>
            <a:r>
              <a:rPr lang="es-PA" dirty="0"/>
              <a:t>      case 'c':</a:t>
            </a:r>
            <a:br>
              <a:rPr lang="es-PA" dirty="0"/>
            </a:br>
            <a:r>
              <a:rPr lang="es-PA" dirty="0"/>
              <a:t>      case 'd':</a:t>
            </a:r>
            <a:br>
              <a:rPr lang="es-PA" dirty="0"/>
            </a:br>
            <a:r>
              <a:rPr lang="es-PA" dirty="0"/>
              <a:t>      case 'e':</a:t>
            </a:r>
            <a:br>
              <a:rPr lang="es-PA" dirty="0"/>
            </a:br>
            <a:r>
              <a:rPr lang="es-PA" dirty="0"/>
              <a:t>      case 'f':</a:t>
            </a:r>
            <a:br>
              <a:rPr lang="es-PA" dirty="0"/>
            </a:br>
            <a:r>
              <a:rPr lang="es-PA" dirty="0"/>
              <a:t>         </a:t>
            </a:r>
            <a:r>
              <a:rPr lang="es-PA" dirty="0" err="1"/>
              <a:t>digit</a:t>
            </a:r>
            <a:r>
              <a:rPr lang="es-PA" dirty="0"/>
              <a:t>=letter+10-'a'; </a:t>
            </a:r>
            <a:br>
              <a:rPr lang="es-PA" dirty="0"/>
            </a:br>
            <a:r>
              <a:rPr lang="es-PA" dirty="0"/>
              <a:t>         break;</a:t>
            </a:r>
            <a:br>
              <a:rPr lang="es-PA" dirty="0"/>
            </a:br>
            <a:r>
              <a:rPr lang="es-PA" dirty="0"/>
              <a:t>      default: </a:t>
            </a:r>
            <a:br>
              <a:rPr lang="es-PA" dirty="0"/>
            </a:br>
            <a:r>
              <a:rPr lang="es-PA" dirty="0"/>
              <a:t>          </a:t>
            </a:r>
            <a:r>
              <a:rPr lang="es-PA" dirty="0" err="1"/>
              <a:t>digit</a:t>
            </a:r>
            <a:r>
              <a:rPr lang="es-PA" dirty="0"/>
              <a:t>=letter-'0';</a:t>
            </a:r>
            <a:br>
              <a:rPr lang="es-PA" dirty="0"/>
            </a:br>
            <a:r>
              <a:rPr lang="es-PA" dirty="0"/>
              <a:t>   }</a:t>
            </a:r>
            <a:br>
              <a:rPr lang="es-PA" dirty="0"/>
            </a:br>
            <a:r>
              <a:rPr lang="es-PA" dirty="0"/>
              <a:t>   </a:t>
            </a:r>
            <a:r>
              <a:rPr lang="es-PA" dirty="0" err="1"/>
              <a:t>return</a:t>
            </a:r>
            <a:r>
              <a:rPr lang="es-PA" dirty="0"/>
              <a:t> </a:t>
            </a:r>
            <a:r>
              <a:rPr lang="es-PA" dirty="0" err="1"/>
              <a:t>digit</a:t>
            </a:r>
            <a:r>
              <a:rPr lang="es-PA" dirty="0"/>
              <a:t>; }    </a:t>
            </a:r>
            <a:endParaRPr lang="en-US" dirty="0" smtClean="0"/>
          </a:p>
        </p:txBody>
      </p:sp>
    </p:spTree>
    <p:extLst>
      <p:ext uri="{BB962C8B-B14F-4D97-AF65-F5344CB8AC3E}">
        <p14:creationId xmlns:p14="http://schemas.microsoft.com/office/powerpoint/2010/main" val="43230324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Sentencia</a:t>
            </a:r>
            <a:r>
              <a:rPr lang="en-US" dirty="0" smtClean="0"/>
              <a:t> “switch”</a:t>
            </a:r>
            <a:endParaRPr lang="en-US" dirty="0"/>
          </a:p>
        </p:txBody>
      </p:sp>
      <p:sp>
        <p:nvSpPr>
          <p:cNvPr id="6" name="Marcador de contenido 3"/>
          <p:cNvSpPr txBox="1">
            <a:spLocks/>
          </p:cNvSpPr>
          <p:nvPr/>
        </p:nvSpPr>
        <p:spPr>
          <a:xfrm>
            <a:off x="103035" y="1496291"/>
            <a:ext cx="11929638" cy="51331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También se utiliza la sentencia:</a:t>
            </a:r>
          </a:p>
          <a:p>
            <a:pPr marL="0" indent="0">
              <a:buNone/>
            </a:pPr>
            <a:r>
              <a:rPr lang="es-PA" dirty="0" err="1"/>
              <a:t>continue</a:t>
            </a:r>
            <a:r>
              <a:rPr lang="es-PA" dirty="0" smtClean="0"/>
              <a:t>;</a:t>
            </a:r>
          </a:p>
          <a:p>
            <a:pPr marL="0" indent="0">
              <a:buNone/>
            </a:pPr>
            <a:endParaRPr lang="es-PA" dirty="0"/>
          </a:p>
          <a:p>
            <a:r>
              <a:rPr lang="es-PA" dirty="0" err="1" smtClean="0"/>
              <a:t>Continue</a:t>
            </a:r>
            <a:endParaRPr lang="es-PA" dirty="0" smtClean="0"/>
          </a:p>
          <a:p>
            <a:pPr lvl="1"/>
            <a:r>
              <a:rPr lang="es-PA" dirty="0" smtClean="0"/>
              <a:t>Se encarga de regresar al </a:t>
            </a:r>
            <a:r>
              <a:rPr lang="es-PA" dirty="0" err="1" smtClean="0"/>
              <a:t>for</a:t>
            </a:r>
            <a:r>
              <a:rPr lang="es-PA" dirty="0" smtClean="0"/>
              <a:t> </a:t>
            </a:r>
            <a:r>
              <a:rPr lang="es-PA" dirty="0" err="1" smtClean="0"/>
              <a:t>loop</a:t>
            </a:r>
            <a:r>
              <a:rPr lang="es-PA" dirty="0" smtClean="0"/>
              <a:t> para volver a ingresar </a:t>
            </a:r>
          </a:p>
          <a:p>
            <a:pPr lvl="1"/>
            <a:endParaRPr lang="es-PA" dirty="0"/>
          </a:p>
          <a:p>
            <a:r>
              <a:rPr lang="es-PA" dirty="0" smtClean="0"/>
              <a:t>Break</a:t>
            </a:r>
          </a:p>
          <a:p>
            <a:pPr lvl="1"/>
            <a:r>
              <a:rPr lang="es-PA" dirty="0" smtClean="0"/>
              <a:t>Rompe el flujo del ciclo</a:t>
            </a:r>
            <a:endParaRPr lang="en-US" dirty="0" smtClean="0"/>
          </a:p>
        </p:txBody>
      </p:sp>
    </p:spTree>
    <p:extLst>
      <p:ext uri="{BB962C8B-B14F-4D97-AF65-F5344CB8AC3E}">
        <p14:creationId xmlns:p14="http://schemas.microsoft.com/office/powerpoint/2010/main" val="357846966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Sentencia</a:t>
            </a:r>
            <a:r>
              <a:rPr lang="en-US" dirty="0" smtClean="0"/>
              <a:t> “while”</a:t>
            </a:r>
            <a:endParaRPr lang="en-US" dirty="0"/>
          </a:p>
        </p:txBody>
      </p:sp>
      <p:sp>
        <p:nvSpPr>
          <p:cNvPr id="6" name="Marcador de contenido 3"/>
          <p:cNvSpPr txBox="1">
            <a:spLocks/>
          </p:cNvSpPr>
          <p:nvPr/>
        </p:nvSpPr>
        <p:spPr>
          <a:xfrm>
            <a:off x="103035" y="2136581"/>
            <a:ext cx="11719770" cy="43473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Una de las 3 </a:t>
            </a:r>
            <a:r>
              <a:rPr lang="en-US" dirty="0" err="1" smtClean="0"/>
              <a:t>estructuras</a:t>
            </a:r>
            <a:r>
              <a:rPr lang="en-US" dirty="0" smtClean="0"/>
              <a:t> de </a:t>
            </a:r>
            <a:r>
              <a:rPr lang="en-US" dirty="0" err="1" smtClean="0"/>
              <a:t>repetición</a:t>
            </a:r>
            <a:r>
              <a:rPr lang="en-US" dirty="0" smtClean="0"/>
              <a:t> de </a:t>
            </a:r>
            <a:r>
              <a:rPr lang="en-US" dirty="0" err="1" smtClean="0"/>
              <a:t>flujo</a:t>
            </a:r>
            <a:endParaRPr lang="en-US" dirty="0" smtClean="0"/>
          </a:p>
          <a:p>
            <a:pPr marL="0" indent="0">
              <a:buNone/>
            </a:pPr>
            <a:r>
              <a:rPr lang="es-PA" dirty="0" err="1"/>
              <a:t>while</a:t>
            </a:r>
            <a:r>
              <a:rPr lang="es-PA" dirty="0"/>
              <a:t> ( </a:t>
            </a:r>
            <a:r>
              <a:rPr lang="es-PA" dirty="0" err="1"/>
              <a:t>ExpressionList</a:t>
            </a:r>
            <a:r>
              <a:rPr lang="es-PA" dirty="0"/>
              <a:t> ) </a:t>
            </a:r>
            <a:r>
              <a:rPr lang="es-PA" dirty="0" err="1" smtClean="0"/>
              <a:t>Statement</a:t>
            </a:r>
            <a:endParaRPr lang="es-PA" dirty="0" smtClean="0"/>
          </a:p>
          <a:p>
            <a:pPr marL="0" indent="0">
              <a:buNone/>
            </a:pPr>
            <a:endParaRPr lang="es-PA" dirty="0"/>
          </a:p>
          <a:p>
            <a:pPr marL="0" indent="0">
              <a:buNone/>
            </a:pPr>
            <a:r>
              <a:rPr lang="es-PA" dirty="0"/>
              <a:t>i = 5;</a:t>
            </a:r>
            <a:br>
              <a:rPr lang="es-PA" dirty="0"/>
            </a:br>
            <a:r>
              <a:rPr lang="es-PA" dirty="0" err="1"/>
              <a:t>while</a:t>
            </a:r>
            <a:r>
              <a:rPr lang="es-PA" dirty="0"/>
              <a:t> (i) </a:t>
            </a:r>
            <a:r>
              <a:rPr lang="es-PA" dirty="0" err="1"/>
              <a:t>array</a:t>
            </a:r>
            <a:r>
              <a:rPr lang="es-PA" dirty="0"/>
              <a:t>[--i] = 0</a:t>
            </a:r>
            <a:r>
              <a:rPr lang="es-PA" dirty="0" smtClean="0"/>
              <a:t>;</a:t>
            </a:r>
          </a:p>
          <a:p>
            <a:pPr marL="0" indent="0">
              <a:buNone/>
            </a:pPr>
            <a:endParaRPr lang="es-PA" dirty="0" smtClean="0"/>
          </a:p>
          <a:p>
            <a:r>
              <a:rPr lang="es-PA" dirty="0" err="1"/>
              <a:t>Continue</a:t>
            </a:r>
            <a:r>
              <a:rPr lang="es-PA" dirty="0"/>
              <a:t> y break también son utilizadas en este tipo de sentencias</a:t>
            </a:r>
            <a:endParaRPr lang="es-PA" dirty="0" smtClean="0"/>
          </a:p>
          <a:p>
            <a:pPr marL="0" indent="0">
              <a:buNone/>
            </a:pPr>
            <a:endParaRPr lang="es-PA" dirty="0" smtClean="0"/>
          </a:p>
          <a:p>
            <a:pPr marL="0" indent="0">
              <a:buNone/>
            </a:pPr>
            <a:endParaRPr lang="en-US" dirty="0"/>
          </a:p>
        </p:txBody>
      </p:sp>
    </p:spTree>
    <p:extLst>
      <p:ext uri="{BB962C8B-B14F-4D97-AF65-F5344CB8AC3E}">
        <p14:creationId xmlns:p14="http://schemas.microsoft.com/office/powerpoint/2010/main" val="82732977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Sentencia</a:t>
            </a:r>
            <a:r>
              <a:rPr lang="en-US" dirty="0" smtClean="0"/>
              <a:t> “while”</a:t>
            </a:r>
            <a:endParaRPr lang="en-US" dirty="0"/>
          </a:p>
        </p:txBody>
      </p:sp>
      <p:sp>
        <p:nvSpPr>
          <p:cNvPr id="6" name="Marcador de contenido 3"/>
          <p:cNvSpPr txBox="1">
            <a:spLocks/>
          </p:cNvSpPr>
          <p:nvPr/>
        </p:nvSpPr>
        <p:spPr>
          <a:xfrm>
            <a:off x="103035" y="1309255"/>
            <a:ext cx="11719770" cy="5174672"/>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a:t>//------------</a:t>
            </a:r>
            <a:r>
              <a:rPr lang="es-PA" dirty="0" err="1"/>
              <a:t>UART_InChar</a:t>
            </a:r>
            <a:r>
              <a:rPr lang="es-PA" dirty="0"/>
              <a:t>------------</a:t>
            </a:r>
          </a:p>
          <a:p>
            <a:pPr marL="0" indent="0">
              <a:buNone/>
            </a:pPr>
            <a:r>
              <a:rPr lang="es-PA" dirty="0"/>
              <a:t>// </a:t>
            </a:r>
            <a:r>
              <a:rPr lang="es-PA" dirty="0" err="1"/>
              <a:t>Wait</a:t>
            </a:r>
            <a:r>
              <a:rPr lang="es-PA" dirty="0"/>
              <a:t> </a:t>
            </a:r>
            <a:r>
              <a:rPr lang="es-PA" dirty="0" err="1"/>
              <a:t>for</a:t>
            </a:r>
            <a:r>
              <a:rPr lang="es-PA" dirty="0"/>
              <a:t> new serial </a:t>
            </a:r>
            <a:r>
              <a:rPr lang="es-PA" dirty="0" err="1"/>
              <a:t>port</a:t>
            </a:r>
            <a:r>
              <a:rPr lang="es-PA" dirty="0"/>
              <a:t> input</a:t>
            </a:r>
          </a:p>
          <a:p>
            <a:pPr marL="0" indent="0">
              <a:buNone/>
            </a:pPr>
            <a:r>
              <a:rPr lang="es-PA" dirty="0"/>
              <a:t>// Input: </a:t>
            </a:r>
            <a:r>
              <a:rPr lang="es-PA" dirty="0" err="1"/>
              <a:t>none</a:t>
            </a:r>
            <a:endParaRPr lang="es-PA" dirty="0"/>
          </a:p>
          <a:p>
            <a:pPr marL="0" indent="0">
              <a:buNone/>
            </a:pPr>
            <a:r>
              <a:rPr lang="es-PA" dirty="0"/>
              <a:t>// Output: ASCII </a:t>
            </a:r>
            <a:r>
              <a:rPr lang="es-PA" dirty="0" err="1"/>
              <a:t>code</a:t>
            </a:r>
            <a:r>
              <a:rPr lang="es-PA" dirty="0"/>
              <a:t> </a:t>
            </a:r>
            <a:r>
              <a:rPr lang="es-PA" dirty="0" err="1"/>
              <a:t>for</a:t>
            </a:r>
            <a:r>
              <a:rPr lang="es-PA" dirty="0"/>
              <a:t> </a:t>
            </a:r>
            <a:r>
              <a:rPr lang="es-PA" dirty="0" err="1"/>
              <a:t>key</a:t>
            </a:r>
            <a:r>
              <a:rPr lang="es-PA" dirty="0"/>
              <a:t> </a:t>
            </a:r>
            <a:r>
              <a:rPr lang="es-PA" dirty="0" err="1"/>
              <a:t>typed</a:t>
            </a:r>
            <a:endParaRPr lang="es-PA" dirty="0"/>
          </a:p>
          <a:p>
            <a:pPr marL="0" indent="0">
              <a:buNone/>
            </a:pPr>
            <a:r>
              <a:rPr lang="es-PA" dirty="0" err="1"/>
              <a:t>unsigned</a:t>
            </a:r>
            <a:r>
              <a:rPr lang="es-PA" dirty="0"/>
              <a:t> </a:t>
            </a:r>
            <a:r>
              <a:rPr lang="es-PA" dirty="0" err="1"/>
              <a:t>char</a:t>
            </a:r>
            <a:r>
              <a:rPr lang="es-PA" dirty="0"/>
              <a:t> </a:t>
            </a:r>
            <a:r>
              <a:rPr lang="es-PA" dirty="0" err="1"/>
              <a:t>UART_InChar</a:t>
            </a:r>
            <a:r>
              <a:rPr lang="es-PA" dirty="0"/>
              <a:t>(</a:t>
            </a:r>
            <a:r>
              <a:rPr lang="es-PA" dirty="0" err="1"/>
              <a:t>void</a:t>
            </a:r>
            <a:r>
              <a:rPr lang="es-PA" dirty="0"/>
              <a:t>){</a:t>
            </a:r>
          </a:p>
          <a:p>
            <a:pPr marL="0" indent="0">
              <a:buNone/>
            </a:pPr>
            <a:r>
              <a:rPr lang="es-PA" dirty="0"/>
              <a:t>  </a:t>
            </a:r>
            <a:r>
              <a:rPr lang="es-PA" dirty="0" err="1"/>
              <a:t>while</a:t>
            </a:r>
            <a:r>
              <a:rPr lang="es-PA" dirty="0"/>
              <a:t>((UART1_FR_R&amp;0x10) != 0);</a:t>
            </a:r>
          </a:p>
          <a:p>
            <a:pPr marL="0" indent="0">
              <a:buNone/>
            </a:pPr>
            <a:r>
              <a:rPr lang="es-PA" dirty="0"/>
              <a:t>  </a:t>
            </a:r>
            <a:r>
              <a:rPr lang="es-PA" dirty="0" err="1"/>
              <a:t>return</a:t>
            </a:r>
            <a:r>
              <a:rPr lang="es-PA" dirty="0"/>
              <a:t>((</a:t>
            </a:r>
            <a:r>
              <a:rPr lang="es-PA" dirty="0" err="1"/>
              <a:t>unsigned</a:t>
            </a:r>
            <a:r>
              <a:rPr lang="es-PA" dirty="0"/>
              <a:t> </a:t>
            </a:r>
            <a:r>
              <a:rPr lang="es-PA" dirty="0" err="1"/>
              <a:t>char</a:t>
            </a:r>
            <a:r>
              <a:rPr lang="es-PA" dirty="0"/>
              <a:t>)(UART1_DR_R&amp;0xFF));</a:t>
            </a:r>
          </a:p>
          <a:p>
            <a:pPr marL="0" indent="0">
              <a:buNone/>
            </a:pPr>
            <a:r>
              <a:rPr lang="es-PA" dirty="0"/>
              <a:t>}</a:t>
            </a:r>
          </a:p>
          <a:p>
            <a:pPr marL="0" indent="0">
              <a:buNone/>
            </a:pPr>
            <a:r>
              <a:rPr lang="es-PA" dirty="0"/>
              <a:t>//------------</a:t>
            </a:r>
            <a:r>
              <a:rPr lang="es-PA" dirty="0" err="1"/>
              <a:t>UART_OutChar</a:t>
            </a:r>
            <a:r>
              <a:rPr lang="es-PA" dirty="0"/>
              <a:t>------------</a:t>
            </a:r>
          </a:p>
          <a:p>
            <a:pPr marL="0" indent="0">
              <a:buNone/>
            </a:pPr>
            <a:r>
              <a:rPr lang="es-PA" dirty="0"/>
              <a:t>// Output 8-bit to serial </a:t>
            </a:r>
            <a:r>
              <a:rPr lang="es-PA" dirty="0" err="1"/>
              <a:t>port</a:t>
            </a:r>
            <a:endParaRPr lang="es-PA" dirty="0"/>
          </a:p>
          <a:p>
            <a:pPr marL="0" indent="0">
              <a:buNone/>
            </a:pPr>
            <a:r>
              <a:rPr lang="es-PA" dirty="0"/>
              <a:t>// Input: </a:t>
            </a:r>
            <a:r>
              <a:rPr lang="es-PA" dirty="0" err="1"/>
              <a:t>letter</a:t>
            </a:r>
            <a:r>
              <a:rPr lang="es-PA" dirty="0"/>
              <a:t> </a:t>
            </a:r>
            <a:r>
              <a:rPr lang="es-PA" dirty="0" err="1"/>
              <a:t>is</a:t>
            </a:r>
            <a:r>
              <a:rPr lang="es-PA" dirty="0"/>
              <a:t> </a:t>
            </a:r>
            <a:r>
              <a:rPr lang="es-PA" dirty="0" err="1"/>
              <a:t>an</a:t>
            </a:r>
            <a:r>
              <a:rPr lang="es-PA" dirty="0"/>
              <a:t> 8-bit ASCII </a:t>
            </a:r>
            <a:r>
              <a:rPr lang="es-PA" dirty="0" err="1"/>
              <a:t>character</a:t>
            </a:r>
            <a:r>
              <a:rPr lang="es-PA" dirty="0"/>
              <a:t> to be </a:t>
            </a:r>
            <a:r>
              <a:rPr lang="es-PA" dirty="0" err="1"/>
              <a:t>transferred</a:t>
            </a:r>
            <a:endParaRPr lang="es-PA" dirty="0"/>
          </a:p>
          <a:p>
            <a:pPr marL="0" indent="0">
              <a:buNone/>
            </a:pPr>
            <a:r>
              <a:rPr lang="es-PA" dirty="0"/>
              <a:t>// Output: </a:t>
            </a:r>
            <a:r>
              <a:rPr lang="es-PA" dirty="0" err="1"/>
              <a:t>none</a:t>
            </a:r>
            <a:endParaRPr lang="es-PA" dirty="0"/>
          </a:p>
          <a:p>
            <a:pPr marL="0" indent="0">
              <a:buNone/>
            </a:pPr>
            <a:r>
              <a:rPr lang="es-PA" dirty="0" err="1"/>
              <a:t>void</a:t>
            </a:r>
            <a:r>
              <a:rPr lang="es-PA" dirty="0"/>
              <a:t> </a:t>
            </a:r>
            <a:r>
              <a:rPr lang="es-PA" dirty="0" err="1"/>
              <a:t>UART_OutChar</a:t>
            </a:r>
            <a:r>
              <a:rPr lang="es-PA" dirty="0"/>
              <a:t>(</a:t>
            </a:r>
            <a:r>
              <a:rPr lang="es-PA" dirty="0" err="1"/>
              <a:t>char</a:t>
            </a:r>
            <a:r>
              <a:rPr lang="es-PA" dirty="0"/>
              <a:t> data){</a:t>
            </a:r>
          </a:p>
          <a:p>
            <a:pPr marL="0" indent="0">
              <a:buNone/>
            </a:pPr>
            <a:r>
              <a:rPr lang="es-PA" dirty="0"/>
              <a:t>  </a:t>
            </a:r>
            <a:r>
              <a:rPr lang="es-PA" dirty="0" err="1"/>
              <a:t>while</a:t>
            </a:r>
            <a:r>
              <a:rPr lang="es-PA" dirty="0"/>
              <a:t>((UART1_FR_R&amp;0x20) != 0);</a:t>
            </a:r>
          </a:p>
          <a:p>
            <a:pPr marL="0" indent="0">
              <a:buNone/>
            </a:pPr>
            <a:r>
              <a:rPr lang="es-PA" dirty="0"/>
              <a:t>  UART1_DR_R = data;</a:t>
            </a:r>
          </a:p>
          <a:p>
            <a:pPr marL="0" indent="0">
              <a:buNone/>
            </a:pPr>
            <a:r>
              <a:rPr lang="es-PA" dirty="0"/>
              <a:t>} </a:t>
            </a:r>
            <a:endParaRPr lang="es-PA" dirty="0" smtClean="0"/>
          </a:p>
          <a:p>
            <a:pPr marL="0" indent="0">
              <a:buNone/>
            </a:pPr>
            <a:endParaRPr lang="es-PA" dirty="0" smtClean="0"/>
          </a:p>
          <a:p>
            <a:pPr marL="0" indent="0">
              <a:buNone/>
            </a:pPr>
            <a:endParaRPr lang="en-US" dirty="0"/>
          </a:p>
        </p:txBody>
      </p:sp>
    </p:spTree>
    <p:extLst>
      <p:ext uri="{BB962C8B-B14F-4D97-AF65-F5344CB8AC3E}">
        <p14:creationId xmlns:p14="http://schemas.microsoft.com/office/powerpoint/2010/main" val="3140738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Sentencia</a:t>
            </a:r>
            <a:r>
              <a:rPr lang="en-US" dirty="0" smtClean="0"/>
              <a:t> “for”</a:t>
            </a:r>
            <a:endParaRPr lang="en-US" dirty="0"/>
          </a:p>
        </p:txBody>
      </p:sp>
      <p:sp>
        <p:nvSpPr>
          <p:cNvPr id="6" name="Marcador de contenido 3"/>
          <p:cNvSpPr txBox="1">
            <a:spLocks/>
          </p:cNvSpPr>
          <p:nvPr/>
        </p:nvSpPr>
        <p:spPr>
          <a:xfrm>
            <a:off x="103035" y="2136581"/>
            <a:ext cx="11719770" cy="41810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Es</a:t>
            </a:r>
            <a:r>
              <a:rPr lang="en-US" dirty="0" smtClean="0"/>
              <a:t> </a:t>
            </a:r>
            <a:r>
              <a:rPr lang="en-US" dirty="0" err="1" smtClean="0"/>
              <a:t>una</a:t>
            </a:r>
            <a:r>
              <a:rPr lang="en-US" dirty="0" smtClean="0"/>
              <a:t> </a:t>
            </a:r>
            <a:r>
              <a:rPr lang="en-US" dirty="0" err="1" smtClean="0"/>
              <a:t>sentencia</a:t>
            </a:r>
            <a:r>
              <a:rPr lang="en-US" dirty="0" smtClean="0"/>
              <a:t> </a:t>
            </a:r>
            <a:r>
              <a:rPr lang="en-US" dirty="0" err="1" smtClean="0"/>
              <a:t>secuacial</a:t>
            </a:r>
            <a:r>
              <a:rPr lang="en-US" dirty="0" smtClean="0"/>
              <a:t> que </a:t>
            </a:r>
            <a:r>
              <a:rPr lang="en-US" dirty="0" err="1" smtClean="0"/>
              <a:t>controla</a:t>
            </a:r>
            <a:r>
              <a:rPr lang="en-US" dirty="0" smtClean="0"/>
              <a:t> </a:t>
            </a:r>
            <a:r>
              <a:rPr lang="en-US" dirty="0" err="1" smtClean="0"/>
              <a:t>lazos</a:t>
            </a:r>
            <a:endParaRPr lang="en-US" dirty="0" smtClean="0"/>
          </a:p>
          <a:p>
            <a:pPr lvl="1"/>
            <a:r>
              <a:rPr lang="en-US" dirty="0" err="1" smtClean="0"/>
              <a:t>Inicializa</a:t>
            </a:r>
            <a:endParaRPr lang="en-US" dirty="0" smtClean="0"/>
          </a:p>
          <a:p>
            <a:pPr lvl="1"/>
            <a:r>
              <a:rPr lang="en-US" dirty="0" err="1" smtClean="0"/>
              <a:t>Controla</a:t>
            </a:r>
            <a:endParaRPr lang="en-US" dirty="0" smtClean="0"/>
          </a:p>
          <a:p>
            <a:pPr lvl="1"/>
            <a:r>
              <a:rPr lang="en-US" dirty="0" err="1" smtClean="0"/>
              <a:t>Modifica</a:t>
            </a:r>
            <a:endParaRPr lang="en-US" dirty="0"/>
          </a:p>
          <a:p>
            <a:pPr marL="0" indent="0">
              <a:buNone/>
            </a:pPr>
            <a:r>
              <a:rPr lang="en-US" dirty="0"/>
              <a:t>for ( </a:t>
            </a:r>
            <a:r>
              <a:rPr lang="en-US" dirty="0" err="1"/>
              <a:t>ExpressionList</a:t>
            </a:r>
            <a:r>
              <a:rPr lang="en-US" dirty="0"/>
              <a:t>? ;</a:t>
            </a:r>
            <a:br>
              <a:rPr lang="en-US" dirty="0"/>
            </a:br>
            <a:r>
              <a:rPr lang="en-US" dirty="0" err="1"/>
              <a:t>ExpressionList</a:t>
            </a:r>
            <a:r>
              <a:rPr lang="en-US" dirty="0"/>
              <a:t>? ;</a:t>
            </a:r>
            <a:br>
              <a:rPr lang="en-US" dirty="0"/>
            </a:br>
            <a:r>
              <a:rPr lang="en-US" dirty="0" err="1"/>
              <a:t>ExpressionList</a:t>
            </a:r>
            <a:r>
              <a:rPr lang="en-US" dirty="0"/>
              <a:t>? ) </a:t>
            </a:r>
            <a:r>
              <a:rPr lang="en-US" dirty="0" smtClean="0"/>
              <a:t>Statement</a:t>
            </a:r>
          </a:p>
          <a:p>
            <a:pPr marL="0" indent="0">
              <a:buNone/>
            </a:pPr>
            <a:endParaRPr lang="en-US" dirty="0"/>
          </a:p>
          <a:p>
            <a:pPr marL="0" indent="0">
              <a:buNone/>
            </a:pPr>
            <a:r>
              <a:rPr lang="es-PA" dirty="0" err="1"/>
              <a:t>for</a:t>
            </a:r>
            <a:r>
              <a:rPr lang="es-PA" dirty="0"/>
              <a:t>(J=100;J&lt;1000;J++) { </a:t>
            </a:r>
            <a:r>
              <a:rPr lang="es-PA" dirty="0" err="1"/>
              <a:t>process</a:t>
            </a:r>
            <a:r>
              <a:rPr lang="es-PA" dirty="0"/>
              <a:t>();}</a:t>
            </a:r>
            <a:endParaRPr lang="en-US" dirty="0"/>
          </a:p>
        </p:txBody>
      </p:sp>
      <p:pic>
        <p:nvPicPr>
          <p:cNvPr id="5122" name="Picture 2" descr="http://users.ece.utexas.edu/~valvano/embed/chap6/FLOW3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2920" y="4227127"/>
            <a:ext cx="222885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13970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Sentencia</a:t>
            </a:r>
            <a:r>
              <a:rPr lang="en-US" dirty="0" smtClean="0"/>
              <a:t> “for”</a:t>
            </a:r>
            <a:endParaRPr lang="en-US" dirty="0"/>
          </a:p>
        </p:txBody>
      </p:sp>
      <p:sp>
        <p:nvSpPr>
          <p:cNvPr id="6" name="Marcador de contenido 3"/>
          <p:cNvSpPr txBox="1">
            <a:spLocks/>
          </p:cNvSpPr>
          <p:nvPr/>
        </p:nvSpPr>
        <p:spPr>
          <a:xfrm>
            <a:off x="103035" y="2136581"/>
            <a:ext cx="11719770" cy="41810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Un </a:t>
            </a:r>
            <a:r>
              <a:rPr lang="en-US" dirty="0" err="1" smtClean="0"/>
              <a:t>arreglo</a:t>
            </a:r>
            <a:r>
              <a:rPr lang="en-US" dirty="0" smtClean="0"/>
              <a:t> de 5 </a:t>
            </a:r>
            <a:r>
              <a:rPr lang="en-US" dirty="0" err="1" smtClean="0"/>
              <a:t>elementos</a:t>
            </a:r>
            <a:r>
              <a:rPr lang="en-US" dirty="0" smtClean="0"/>
              <a:t> </a:t>
            </a:r>
            <a:r>
              <a:rPr lang="en-US" dirty="0" err="1" smtClean="0"/>
              <a:t>inicializado</a:t>
            </a:r>
            <a:endParaRPr lang="en-US" dirty="0" smtClean="0"/>
          </a:p>
          <a:p>
            <a:pPr lvl="1"/>
            <a:r>
              <a:rPr lang="en-US" dirty="0" err="1" smtClean="0"/>
              <a:t>Normalmente</a:t>
            </a:r>
            <a:endParaRPr lang="en-US" dirty="0" smtClean="0"/>
          </a:p>
          <a:p>
            <a:pPr marL="0" indent="0">
              <a:buNone/>
            </a:pPr>
            <a:r>
              <a:rPr lang="nn-NO" dirty="0" smtClean="0"/>
              <a:t>		for </a:t>
            </a:r>
            <a:r>
              <a:rPr lang="nn-NO" dirty="0"/>
              <a:t>(i = 4; i &gt;= 0; --i) array[i] = 0</a:t>
            </a:r>
            <a:r>
              <a:rPr lang="nn-NO" dirty="0" smtClean="0"/>
              <a:t>;</a:t>
            </a:r>
          </a:p>
          <a:p>
            <a:pPr lvl="1"/>
            <a:r>
              <a:rPr lang="nn-NO" dirty="0" smtClean="0"/>
              <a:t>Eficientemente</a:t>
            </a:r>
          </a:p>
          <a:p>
            <a:pPr marL="0" indent="0">
              <a:buNone/>
            </a:pPr>
            <a:r>
              <a:rPr lang="nn-NO" dirty="0" smtClean="0"/>
              <a:t>		for </a:t>
            </a:r>
            <a:r>
              <a:rPr lang="nn-NO" dirty="0"/>
              <a:t>(i = 5; i; array[--i] = 0) </a:t>
            </a:r>
            <a:r>
              <a:rPr lang="nn-NO" dirty="0" smtClean="0"/>
              <a:t>;</a:t>
            </a:r>
          </a:p>
          <a:p>
            <a:r>
              <a:rPr lang="en-US" dirty="0"/>
              <a:t>Si la </a:t>
            </a:r>
            <a:r>
              <a:rPr lang="en-US" dirty="0" err="1"/>
              <a:t>condición</a:t>
            </a:r>
            <a:r>
              <a:rPr lang="en-US" dirty="0"/>
              <a:t> de </a:t>
            </a:r>
            <a:r>
              <a:rPr lang="en-US" dirty="0" err="1"/>
              <a:t>evaluación</a:t>
            </a:r>
            <a:r>
              <a:rPr lang="en-US" dirty="0"/>
              <a:t> no  </a:t>
            </a:r>
            <a:r>
              <a:rPr lang="en-US" dirty="0" err="1"/>
              <a:t>existe</a:t>
            </a:r>
            <a:r>
              <a:rPr lang="en-US" dirty="0"/>
              <a:t> </a:t>
            </a:r>
            <a:r>
              <a:rPr lang="en-US" dirty="0" err="1"/>
              <a:t>siempre</a:t>
            </a:r>
            <a:r>
              <a:rPr lang="en-US" dirty="0"/>
              <a:t> se </a:t>
            </a:r>
            <a:r>
              <a:rPr lang="en-US" dirty="0" err="1"/>
              <a:t>considera</a:t>
            </a:r>
            <a:r>
              <a:rPr lang="en-US" dirty="0"/>
              <a:t> que el </a:t>
            </a:r>
            <a:r>
              <a:rPr lang="en-US" dirty="0" err="1"/>
              <a:t>resultado</a:t>
            </a:r>
            <a:r>
              <a:rPr lang="en-US" dirty="0"/>
              <a:t> </a:t>
            </a:r>
            <a:r>
              <a:rPr lang="en-US" dirty="0" err="1"/>
              <a:t>es</a:t>
            </a:r>
            <a:r>
              <a:rPr lang="en-US" dirty="0"/>
              <a:t> </a:t>
            </a:r>
            <a:r>
              <a:rPr lang="en-US" dirty="0" err="1"/>
              <a:t>cierto</a:t>
            </a:r>
            <a:endParaRPr lang="en-US" dirty="0"/>
          </a:p>
          <a:p>
            <a:pPr marL="0" indent="0">
              <a:buNone/>
            </a:pPr>
            <a:r>
              <a:rPr lang="es-PA" dirty="0" err="1"/>
              <a:t>for</a:t>
            </a:r>
            <a:r>
              <a:rPr lang="es-PA" dirty="0"/>
              <a:t> (;;) {...break;...}</a:t>
            </a:r>
          </a:p>
          <a:p>
            <a:pPr marL="0" indent="0">
              <a:buNone/>
            </a:pPr>
            <a:endParaRPr lang="es-PA" dirty="0"/>
          </a:p>
          <a:p>
            <a:r>
              <a:rPr lang="es-PA" dirty="0"/>
              <a:t>Se ejecuta hasta que encuentra “break”</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69170934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Sentencia</a:t>
            </a:r>
            <a:r>
              <a:rPr lang="en-US" dirty="0" smtClean="0"/>
              <a:t> “do”</a:t>
            </a:r>
            <a:endParaRPr lang="en-US" dirty="0"/>
          </a:p>
        </p:txBody>
      </p:sp>
      <p:sp>
        <p:nvSpPr>
          <p:cNvPr id="6" name="Marcador de contenido 3"/>
          <p:cNvSpPr txBox="1">
            <a:spLocks/>
          </p:cNvSpPr>
          <p:nvPr/>
        </p:nvSpPr>
        <p:spPr>
          <a:xfrm>
            <a:off x="103035" y="2136581"/>
            <a:ext cx="11719770" cy="41810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US" dirty="0" smtClean="0"/>
          </a:p>
          <a:p>
            <a:pPr marL="0" indent="0">
              <a:buNone/>
            </a:pPr>
            <a:endParaRPr lang="en-US" dirty="0"/>
          </a:p>
        </p:txBody>
      </p:sp>
      <p:sp>
        <p:nvSpPr>
          <p:cNvPr id="5" name="Marcador de contenido 3"/>
          <p:cNvSpPr txBox="1">
            <a:spLocks/>
          </p:cNvSpPr>
          <p:nvPr/>
        </p:nvSpPr>
        <p:spPr>
          <a:xfrm>
            <a:off x="255435" y="1641764"/>
            <a:ext cx="11719770" cy="482830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Ultima de las 3 sentencias de control de lazo</a:t>
            </a:r>
          </a:p>
          <a:p>
            <a:pPr lvl="1"/>
            <a:r>
              <a:rPr lang="es-PA" dirty="0" smtClean="0"/>
              <a:t>Primero se ejecuta lo que está cerca de ella (dentro del do) luego lo siguiente</a:t>
            </a:r>
          </a:p>
          <a:p>
            <a:pPr marL="57150" indent="0">
              <a:buNone/>
            </a:pPr>
            <a:r>
              <a:rPr lang="es-PA" dirty="0"/>
              <a:t>do </a:t>
            </a:r>
            <a:r>
              <a:rPr lang="es-PA" dirty="0" err="1"/>
              <a:t>Statement</a:t>
            </a:r>
            <a:r>
              <a:rPr lang="es-PA" dirty="0"/>
              <a:t> </a:t>
            </a:r>
            <a:r>
              <a:rPr lang="es-PA" dirty="0" err="1"/>
              <a:t>while</a:t>
            </a:r>
            <a:r>
              <a:rPr lang="es-PA" dirty="0"/>
              <a:t> ( </a:t>
            </a:r>
            <a:r>
              <a:rPr lang="es-PA" dirty="0" err="1"/>
              <a:t>ExpressionList</a:t>
            </a:r>
            <a:r>
              <a:rPr lang="es-PA" dirty="0"/>
              <a:t> ) </a:t>
            </a:r>
            <a:r>
              <a:rPr lang="es-PA" dirty="0" smtClean="0"/>
              <a:t>;</a:t>
            </a:r>
          </a:p>
          <a:p>
            <a:pPr marL="57150" indent="0">
              <a:buNone/>
            </a:pPr>
            <a:endParaRPr lang="es-PA" dirty="0"/>
          </a:p>
          <a:p>
            <a:pPr marL="57150" indent="0">
              <a:buNone/>
            </a:pPr>
            <a:r>
              <a:rPr lang="pl-PL" dirty="0"/>
              <a:t>I=100; do { process(); I--;} while (I&gt;0</a:t>
            </a:r>
            <a:r>
              <a:rPr lang="pl-PL" dirty="0" smtClean="0"/>
              <a:t>);</a:t>
            </a:r>
            <a:endParaRPr lang="es-PA" dirty="0" smtClean="0"/>
          </a:p>
          <a:p>
            <a:pPr marL="57150" indent="0">
              <a:buNone/>
            </a:pPr>
            <a:endParaRPr lang="en-US" dirty="0"/>
          </a:p>
          <a:p>
            <a:pPr marL="0" indent="0">
              <a:buNone/>
            </a:pPr>
            <a:endParaRPr lang="en-US" dirty="0" smtClean="0"/>
          </a:p>
          <a:p>
            <a:pPr marL="0" indent="0">
              <a:buNone/>
            </a:pPr>
            <a:endParaRPr lang="en-US" dirty="0"/>
          </a:p>
        </p:txBody>
      </p:sp>
      <p:pic>
        <p:nvPicPr>
          <p:cNvPr id="9218" name="Picture 2" descr="http://users.ece.utexas.edu/~valvano/embed/chap6/FLOW3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229" y="3336348"/>
            <a:ext cx="190500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32036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Sentencia</a:t>
            </a:r>
            <a:r>
              <a:rPr lang="en-US" dirty="0" smtClean="0"/>
              <a:t> “do”</a:t>
            </a:r>
            <a:endParaRPr lang="en-US" dirty="0"/>
          </a:p>
        </p:txBody>
      </p:sp>
      <p:sp>
        <p:nvSpPr>
          <p:cNvPr id="6" name="Marcador de contenido 3"/>
          <p:cNvSpPr txBox="1">
            <a:spLocks/>
          </p:cNvSpPr>
          <p:nvPr/>
        </p:nvSpPr>
        <p:spPr>
          <a:xfrm>
            <a:off x="103035" y="2136581"/>
            <a:ext cx="11719770" cy="41810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US" dirty="0" smtClean="0"/>
          </a:p>
          <a:p>
            <a:pPr marL="0" indent="0">
              <a:buNone/>
            </a:pPr>
            <a:endParaRPr lang="en-US" dirty="0"/>
          </a:p>
        </p:txBody>
      </p:sp>
      <p:sp>
        <p:nvSpPr>
          <p:cNvPr id="5" name="Marcador de contenido 3"/>
          <p:cNvSpPr txBox="1">
            <a:spLocks/>
          </p:cNvSpPr>
          <p:nvPr/>
        </p:nvSpPr>
        <p:spPr>
          <a:xfrm>
            <a:off x="255435" y="1641764"/>
            <a:ext cx="11719770" cy="482830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3 </a:t>
            </a:r>
            <a:r>
              <a:rPr lang="en-US" dirty="0" err="1" smtClean="0"/>
              <a:t>maneras</a:t>
            </a:r>
            <a:r>
              <a:rPr lang="en-US" dirty="0" smtClean="0"/>
              <a:t> </a:t>
            </a:r>
            <a:r>
              <a:rPr lang="en-US" dirty="0" err="1" smtClean="0"/>
              <a:t>diferentes</a:t>
            </a:r>
            <a:r>
              <a:rPr lang="en-US" dirty="0" smtClean="0"/>
              <a:t> de </a:t>
            </a:r>
            <a:r>
              <a:rPr lang="en-US" dirty="0" err="1" smtClean="0"/>
              <a:t>escribir</a:t>
            </a:r>
            <a:r>
              <a:rPr lang="en-US" dirty="0" smtClean="0"/>
              <a:t> lo </a:t>
            </a:r>
            <a:r>
              <a:rPr lang="en-US" dirty="0" err="1" smtClean="0"/>
              <a:t>mismo</a:t>
            </a:r>
            <a:r>
              <a:rPr lang="en-US" dirty="0" smtClean="0"/>
              <a:t>:</a:t>
            </a:r>
          </a:p>
          <a:p>
            <a:endParaRPr lang="en-US" dirty="0"/>
          </a:p>
          <a:p>
            <a:pPr marL="0" indent="0">
              <a:buNone/>
            </a:pPr>
            <a:r>
              <a:rPr lang="es-PA" dirty="0"/>
              <a:t>i = 4;</a:t>
            </a:r>
            <a:br>
              <a:rPr lang="es-PA" dirty="0"/>
            </a:br>
            <a:r>
              <a:rPr lang="es-PA" dirty="0"/>
              <a:t>do {</a:t>
            </a:r>
            <a:r>
              <a:rPr lang="es-PA" dirty="0" err="1"/>
              <a:t>array</a:t>
            </a:r>
            <a:r>
              <a:rPr lang="es-PA" dirty="0"/>
              <a:t>[i] = 0; --i;} </a:t>
            </a:r>
            <a:r>
              <a:rPr lang="es-PA" dirty="0" err="1"/>
              <a:t>while</a:t>
            </a:r>
            <a:r>
              <a:rPr lang="es-PA" dirty="0"/>
              <a:t> (i &gt;= 0</a:t>
            </a:r>
            <a:r>
              <a:rPr lang="es-PA" dirty="0" smtClean="0"/>
              <a:t>);</a:t>
            </a:r>
          </a:p>
          <a:p>
            <a:pPr marL="0" indent="0">
              <a:buNone/>
            </a:pPr>
            <a:endParaRPr lang="es-PA" dirty="0"/>
          </a:p>
          <a:p>
            <a:pPr marL="0" indent="0">
              <a:buNone/>
            </a:pPr>
            <a:r>
              <a:rPr lang="es-PA" dirty="0"/>
              <a:t>i = 4;</a:t>
            </a:r>
            <a:br>
              <a:rPr lang="es-PA" dirty="0"/>
            </a:br>
            <a:r>
              <a:rPr lang="es-PA" dirty="0"/>
              <a:t>do </a:t>
            </a:r>
            <a:r>
              <a:rPr lang="es-PA" dirty="0" err="1"/>
              <a:t>array</a:t>
            </a:r>
            <a:r>
              <a:rPr lang="es-PA" dirty="0"/>
              <a:t>[i--] = 0; </a:t>
            </a:r>
            <a:r>
              <a:rPr lang="es-PA" dirty="0" err="1"/>
              <a:t>while</a:t>
            </a:r>
            <a:r>
              <a:rPr lang="es-PA" dirty="0"/>
              <a:t> (i &gt;= 0</a:t>
            </a:r>
            <a:r>
              <a:rPr lang="es-PA" dirty="0" smtClean="0"/>
              <a:t>);</a:t>
            </a:r>
          </a:p>
          <a:p>
            <a:pPr marL="0" indent="0">
              <a:buNone/>
            </a:pPr>
            <a:endParaRPr lang="es-PA" dirty="0"/>
          </a:p>
          <a:p>
            <a:pPr marL="0" indent="0">
              <a:buNone/>
            </a:pPr>
            <a:r>
              <a:rPr lang="es-PA" dirty="0"/>
              <a:t>i = 5;</a:t>
            </a:r>
            <a:br>
              <a:rPr lang="es-PA" dirty="0"/>
            </a:br>
            <a:r>
              <a:rPr lang="es-PA" dirty="0"/>
              <a:t>do </a:t>
            </a:r>
            <a:r>
              <a:rPr lang="es-PA" dirty="0" err="1"/>
              <a:t>array</a:t>
            </a:r>
            <a:r>
              <a:rPr lang="es-PA" dirty="0"/>
              <a:t>[--i] = 0; </a:t>
            </a:r>
            <a:r>
              <a:rPr lang="es-PA" dirty="0" err="1"/>
              <a:t>while</a:t>
            </a:r>
            <a:r>
              <a:rPr lang="es-PA" dirty="0"/>
              <a:t> (i);</a:t>
            </a:r>
            <a:endParaRPr lang="en-US" dirty="0"/>
          </a:p>
        </p:txBody>
      </p:sp>
    </p:spTree>
    <p:extLst>
      <p:ext uri="{BB962C8B-B14F-4D97-AF65-F5344CB8AC3E}">
        <p14:creationId xmlns:p14="http://schemas.microsoft.com/office/powerpoint/2010/main" val="60811708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Sentencia</a:t>
            </a:r>
            <a:r>
              <a:rPr lang="en-US" dirty="0" smtClean="0"/>
              <a:t> “return”</a:t>
            </a:r>
            <a:endParaRPr lang="en-US" dirty="0"/>
          </a:p>
        </p:txBody>
      </p:sp>
      <p:sp>
        <p:nvSpPr>
          <p:cNvPr id="6" name="Marcador de contenido 3"/>
          <p:cNvSpPr txBox="1">
            <a:spLocks/>
          </p:cNvSpPr>
          <p:nvPr/>
        </p:nvSpPr>
        <p:spPr>
          <a:xfrm>
            <a:off x="103035" y="2136581"/>
            <a:ext cx="11719770" cy="28475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Se </a:t>
            </a:r>
            <a:r>
              <a:rPr lang="en-US" dirty="0" err="1" smtClean="0"/>
              <a:t>usa</a:t>
            </a:r>
            <a:r>
              <a:rPr lang="en-US" dirty="0" smtClean="0"/>
              <a:t> entre FUNCIONES para </a:t>
            </a:r>
            <a:r>
              <a:rPr lang="en-US" dirty="0" err="1" smtClean="0"/>
              <a:t>tener</a:t>
            </a:r>
            <a:r>
              <a:rPr lang="en-US" dirty="0" smtClean="0"/>
              <a:t> un valor de </a:t>
            </a:r>
            <a:r>
              <a:rPr lang="en-US" dirty="0" err="1" smtClean="0"/>
              <a:t>retorno</a:t>
            </a:r>
            <a:endParaRPr lang="en-US" dirty="0" smtClean="0"/>
          </a:p>
          <a:p>
            <a:pPr lvl="1"/>
            <a:r>
              <a:rPr lang="en-US" dirty="0" smtClean="0"/>
              <a:t>No </a:t>
            </a:r>
            <a:r>
              <a:rPr lang="en-US" dirty="0" err="1" smtClean="0"/>
              <a:t>siempre</a:t>
            </a:r>
            <a:r>
              <a:rPr lang="en-US" dirty="0" smtClean="0"/>
              <a:t> </a:t>
            </a:r>
            <a:r>
              <a:rPr lang="en-US" dirty="0" err="1" smtClean="0"/>
              <a:t>es</a:t>
            </a:r>
            <a:r>
              <a:rPr lang="en-US" dirty="0" smtClean="0"/>
              <a:t> </a:t>
            </a:r>
            <a:r>
              <a:rPr lang="en-US" dirty="0" err="1" smtClean="0"/>
              <a:t>necesitado</a:t>
            </a:r>
            <a:endParaRPr lang="en-US" dirty="0"/>
          </a:p>
          <a:p>
            <a:pPr lvl="1"/>
            <a:endParaRPr lang="en-US" dirty="0"/>
          </a:p>
          <a:p>
            <a:pPr marL="57150" indent="0">
              <a:buNone/>
            </a:pPr>
            <a:r>
              <a:rPr lang="es-PA" dirty="0" err="1"/>
              <a:t>return</a:t>
            </a:r>
            <a:r>
              <a:rPr lang="es-PA" dirty="0"/>
              <a:t> </a:t>
            </a:r>
            <a:r>
              <a:rPr lang="es-PA" dirty="0" err="1"/>
              <a:t>ExpressionList</a:t>
            </a:r>
            <a:r>
              <a:rPr lang="es-PA" dirty="0"/>
              <a:t>? ;</a:t>
            </a:r>
            <a:endParaRPr lang="en-US" dirty="0" smtClean="0"/>
          </a:p>
        </p:txBody>
      </p:sp>
    </p:spTree>
    <p:extLst>
      <p:ext uri="{BB962C8B-B14F-4D97-AF65-F5344CB8AC3E}">
        <p14:creationId xmlns:p14="http://schemas.microsoft.com/office/powerpoint/2010/main" val="82673181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Sentencia</a:t>
            </a:r>
            <a:r>
              <a:rPr lang="en-US" dirty="0" smtClean="0"/>
              <a:t> “null”</a:t>
            </a:r>
            <a:endParaRPr lang="en-US" dirty="0"/>
          </a:p>
        </p:txBody>
      </p:sp>
      <p:sp>
        <p:nvSpPr>
          <p:cNvPr id="6" name="Marcador de contenido 3"/>
          <p:cNvSpPr txBox="1">
            <a:spLocks/>
          </p:cNvSpPr>
          <p:nvPr/>
        </p:nvSpPr>
        <p:spPr>
          <a:xfrm>
            <a:off x="103035" y="2136581"/>
            <a:ext cx="11719770" cy="28475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Sentencia</a:t>
            </a:r>
            <a:r>
              <a:rPr lang="en-US" dirty="0" smtClean="0"/>
              <a:t> </a:t>
            </a:r>
            <a:r>
              <a:rPr lang="en-US" dirty="0" err="1" smtClean="0"/>
              <a:t>más</a:t>
            </a:r>
            <a:r>
              <a:rPr lang="en-US" dirty="0" smtClean="0"/>
              <a:t> simple de C</a:t>
            </a:r>
          </a:p>
          <a:p>
            <a:pPr lvl="1"/>
            <a:r>
              <a:rPr lang="en-US" dirty="0" smtClean="0"/>
              <a:t>Sin </a:t>
            </a:r>
            <a:r>
              <a:rPr lang="en-US" dirty="0" err="1" smtClean="0"/>
              <a:t>texto</a:t>
            </a:r>
            <a:endParaRPr lang="en-US" dirty="0" smtClean="0"/>
          </a:p>
          <a:p>
            <a:pPr lvl="1"/>
            <a:r>
              <a:rPr lang="en-US" dirty="0" smtClean="0"/>
              <a:t>Sin </a:t>
            </a:r>
            <a:r>
              <a:rPr lang="en-US" dirty="0" err="1" smtClean="0"/>
              <a:t>terminador</a:t>
            </a:r>
            <a:r>
              <a:rPr lang="en-US" dirty="0" smtClean="0"/>
              <a:t> de “;”</a:t>
            </a:r>
          </a:p>
          <a:p>
            <a:pPr lvl="1"/>
            <a:r>
              <a:rPr lang="en-US" dirty="0" smtClean="0"/>
              <a:t>No </a:t>
            </a:r>
            <a:r>
              <a:rPr lang="en-US" dirty="0" err="1" smtClean="0"/>
              <a:t>hace</a:t>
            </a:r>
            <a:r>
              <a:rPr lang="en-US" dirty="0" smtClean="0"/>
              <a:t> nada</a:t>
            </a:r>
          </a:p>
          <a:p>
            <a:pPr lvl="1"/>
            <a:endParaRPr lang="en-US" dirty="0"/>
          </a:p>
          <a:p>
            <a:pPr marL="57150" indent="0">
              <a:buNone/>
            </a:pPr>
            <a:r>
              <a:rPr lang="en-US" dirty="0"/>
              <a:t>while((UART1_FR_R&amp;0x20) != 0); /* Wait for TXFF to be set */</a:t>
            </a:r>
          </a:p>
        </p:txBody>
      </p:sp>
    </p:spTree>
    <p:extLst>
      <p:ext uri="{BB962C8B-B14F-4D97-AF65-F5344CB8AC3E}">
        <p14:creationId xmlns:p14="http://schemas.microsoft.com/office/powerpoint/2010/main" val="1416347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Programación</a:t>
            </a:r>
            <a:r>
              <a:rPr lang="en-US" dirty="0" smtClean="0"/>
              <a:t> </a:t>
            </a:r>
            <a:r>
              <a:rPr lang="en-US" dirty="0" err="1" smtClean="0"/>
              <a:t>en</a:t>
            </a:r>
            <a:r>
              <a:rPr lang="en-US" dirty="0" smtClean="0"/>
              <a:t> C – Tokens </a:t>
            </a:r>
            <a:endParaRPr lang="en-US" dirty="0"/>
          </a:p>
        </p:txBody>
      </p:sp>
      <p:sp>
        <p:nvSpPr>
          <p:cNvPr id="4" name="Marcador de contenido 3"/>
          <p:cNvSpPr>
            <a:spLocks noGrp="1"/>
          </p:cNvSpPr>
          <p:nvPr>
            <p:ph idx="1"/>
          </p:nvPr>
        </p:nvSpPr>
        <p:spPr>
          <a:xfrm>
            <a:off x="498006" y="2001403"/>
            <a:ext cx="9779335" cy="4167578"/>
          </a:xfrm>
        </p:spPr>
        <p:txBody>
          <a:bodyPr>
            <a:normAutofit/>
          </a:bodyPr>
          <a:lstStyle/>
          <a:p>
            <a:pPr marL="0" indent="0">
              <a:buNone/>
            </a:pPr>
            <a:r>
              <a:rPr lang="en-US" dirty="0"/>
              <a:t>#define PORTB (*((volatile unsigned long *)0x400053FC))</a:t>
            </a:r>
          </a:p>
          <a:p>
            <a:pPr marL="0" indent="0">
              <a:buNone/>
            </a:pPr>
            <a:r>
              <a:rPr lang="en-US" dirty="0"/>
              <a:t>void Example(void){       /* loop until PORTB equals 200 */ </a:t>
            </a:r>
          </a:p>
          <a:p>
            <a:pPr marL="0" indent="0">
              <a:buNone/>
            </a:pPr>
            <a:r>
              <a:rPr lang="en-US" dirty="0"/>
              <a:t>  for(PORTB=0; PORTB != 200; PORTB++){</a:t>
            </a:r>
          </a:p>
          <a:p>
            <a:pPr marL="0" indent="0">
              <a:buNone/>
            </a:pPr>
            <a:r>
              <a:rPr lang="en-US" dirty="0"/>
              <a:t>    PORTA = PORTA^0x08;}  /* toggle PORTA bit 3 output */</a:t>
            </a:r>
          </a:p>
          <a:p>
            <a:pPr marL="0" indent="0">
              <a:buNone/>
            </a:pPr>
            <a:r>
              <a:rPr lang="en-US" dirty="0"/>
              <a:t>  }    </a:t>
            </a:r>
          </a:p>
          <a:p>
            <a:pPr marL="0" indent="0">
              <a:buNone/>
            </a:pPr>
            <a:r>
              <a:rPr lang="en-US" dirty="0"/>
              <a:t>}</a:t>
            </a:r>
          </a:p>
        </p:txBody>
      </p:sp>
    </p:spTree>
    <p:extLst>
      <p:ext uri="{BB962C8B-B14F-4D97-AF65-F5344CB8AC3E}">
        <p14:creationId xmlns:p14="http://schemas.microsoft.com/office/powerpoint/2010/main" val="362859720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Sentencia</a:t>
            </a:r>
            <a:r>
              <a:rPr lang="en-US" dirty="0" smtClean="0"/>
              <a:t> “</a:t>
            </a:r>
            <a:r>
              <a:rPr lang="en-US" dirty="0" err="1" smtClean="0"/>
              <a:t>goto</a:t>
            </a:r>
            <a:r>
              <a:rPr lang="en-US" dirty="0" smtClean="0"/>
              <a:t>”</a:t>
            </a:r>
            <a:endParaRPr lang="en-US" dirty="0"/>
          </a:p>
        </p:txBody>
      </p:sp>
      <p:sp>
        <p:nvSpPr>
          <p:cNvPr id="6" name="Marcador de contenido 3"/>
          <p:cNvSpPr txBox="1">
            <a:spLocks/>
          </p:cNvSpPr>
          <p:nvPr/>
        </p:nvSpPr>
        <p:spPr>
          <a:xfrm>
            <a:off x="103035" y="2136581"/>
            <a:ext cx="11719770" cy="43265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Fuerza</a:t>
            </a:r>
            <a:r>
              <a:rPr lang="en-US" dirty="0" smtClean="0"/>
              <a:t> el control de </a:t>
            </a:r>
            <a:r>
              <a:rPr lang="en-US" dirty="0" err="1" smtClean="0"/>
              <a:t>flujo</a:t>
            </a:r>
            <a:r>
              <a:rPr lang="en-US" dirty="0" smtClean="0"/>
              <a:t> </a:t>
            </a:r>
            <a:r>
              <a:rPr lang="en-US" dirty="0" err="1" smtClean="0"/>
              <a:t>saltar</a:t>
            </a:r>
            <a:r>
              <a:rPr lang="en-US" dirty="0" smtClean="0"/>
              <a:t> </a:t>
            </a:r>
            <a:r>
              <a:rPr lang="en-US" dirty="0" err="1" smtClean="0"/>
              <a:t>abruptamente</a:t>
            </a:r>
            <a:r>
              <a:rPr lang="en-US" dirty="0" smtClean="0"/>
              <a:t> al </a:t>
            </a:r>
            <a:r>
              <a:rPr lang="en-US" dirty="0" err="1" smtClean="0"/>
              <a:t>determinado</a:t>
            </a:r>
            <a:r>
              <a:rPr lang="en-US" dirty="0" smtClean="0"/>
              <a:t> </a:t>
            </a:r>
            <a:r>
              <a:rPr lang="en-US" dirty="0" err="1" smtClean="0"/>
              <a:t>punto</a:t>
            </a:r>
            <a:endParaRPr lang="en-US" dirty="0" smtClean="0"/>
          </a:p>
          <a:p>
            <a:pPr marL="57150" indent="0">
              <a:buNone/>
            </a:pPr>
            <a:endParaRPr lang="en-US" dirty="0"/>
          </a:p>
          <a:p>
            <a:pPr marL="57150" indent="0">
              <a:buNone/>
            </a:pPr>
            <a:r>
              <a:rPr lang="en-US" dirty="0"/>
              <a:t>short data[10];</a:t>
            </a:r>
            <a:br>
              <a:rPr lang="en-US" dirty="0"/>
            </a:br>
            <a:r>
              <a:rPr lang="en-US" dirty="0"/>
              <a:t>void clear(void){ short n; </a:t>
            </a:r>
            <a:br>
              <a:rPr lang="en-US" dirty="0"/>
            </a:br>
            <a:r>
              <a:rPr lang="en-US" dirty="0"/>
              <a:t>      n=1; </a:t>
            </a:r>
            <a:br>
              <a:rPr lang="en-US" dirty="0"/>
            </a:br>
            <a:r>
              <a:rPr lang="en-US" dirty="0"/>
              <a:t>loop: data[n]=0;</a:t>
            </a:r>
            <a:br>
              <a:rPr lang="en-US" dirty="0"/>
            </a:br>
            <a:r>
              <a:rPr lang="en-US" dirty="0"/>
              <a:t>      n++;</a:t>
            </a:r>
            <a:br>
              <a:rPr lang="en-US" dirty="0"/>
            </a:br>
            <a:r>
              <a:rPr lang="en-US" dirty="0"/>
              <a:t>      if(n==10) </a:t>
            </a:r>
            <a:r>
              <a:rPr lang="en-US" dirty="0" err="1"/>
              <a:t>goto</a:t>
            </a:r>
            <a:r>
              <a:rPr lang="en-US" dirty="0"/>
              <a:t> done;</a:t>
            </a:r>
            <a:br>
              <a:rPr lang="en-US" dirty="0"/>
            </a:br>
            <a:r>
              <a:rPr lang="en-US" dirty="0"/>
              <a:t>      </a:t>
            </a:r>
            <a:r>
              <a:rPr lang="en-US" dirty="0" err="1"/>
              <a:t>goto</a:t>
            </a:r>
            <a:r>
              <a:rPr lang="en-US" dirty="0"/>
              <a:t> loop; </a:t>
            </a:r>
            <a:br>
              <a:rPr lang="en-US" dirty="0"/>
            </a:br>
            <a:r>
              <a:rPr lang="en-US" dirty="0"/>
              <a:t>done:</a:t>
            </a:r>
            <a:br>
              <a:rPr lang="en-US" dirty="0"/>
            </a:br>
            <a:r>
              <a:rPr lang="en-US" dirty="0"/>
              <a:t>}</a:t>
            </a:r>
          </a:p>
        </p:txBody>
      </p:sp>
    </p:spTree>
    <p:extLst>
      <p:ext uri="{BB962C8B-B14F-4D97-AF65-F5344CB8AC3E}">
        <p14:creationId xmlns:p14="http://schemas.microsoft.com/office/powerpoint/2010/main" val="240874238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Sentencias</a:t>
            </a:r>
            <a:r>
              <a:rPr lang="en-US" dirty="0" smtClean="0"/>
              <a:t> </a:t>
            </a:r>
            <a:r>
              <a:rPr lang="en-US" dirty="0" err="1" smtClean="0"/>
              <a:t>faltantes</a:t>
            </a:r>
            <a:endParaRPr lang="en-US" dirty="0"/>
          </a:p>
        </p:txBody>
      </p:sp>
      <p:sp>
        <p:nvSpPr>
          <p:cNvPr id="6" name="Marcador de contenido 3"/>
          <p:cNvSpPr txBox="1">
            <a:spLocks/>
          </p:cNvSpPr>
          <p:nvPr/>
        </p:nvSpPr>
        <p:spPr>
          <a:xfrm>
            <a:off x="103035" y="2136581"/>
            <a:ext cx="11719770" cy="28475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En</a:t>
            </a:r>
            <a:r>
              <a:rPr lang="en-US" dirty="0" smtClean="0"/>
              <a:t> C no </a:t>
            </a:r>
            <a:r>
              <a:rPr lang="en-US" dirty="0" err="1" smtClean="0"/>
              <a:t>existe</a:t>
            </a:r>
            <a:endParaRPr lang="en-US" dirty="0" smtClean="0"/>
          </a:p>
          <a:p>
            <a:pPr lvl="1"/>
            <a:r>
              <a:rPr lang="en-US" dirty="0" smtClean="0"/>
              <a:t>Control de </a:t>
            </a:r>
            <a:r>
              <a:rPr lang="en-US" dirty="0" err="1" smtClean="0"/>
              <a:t>memoria</a:t>
            </a:r>
            <a:endParaRPr lang="en-US" dirty="0" smtClean="0"/>
          </a:p>
          <a:p>
            <a:pPr lvl="1"/>
            <a:r>
              <a:rPr lang="en-US" dirty="0" smtClean="0"/>
              <a:t>E/S</a:t>
            </a:r>
          </a:p>
          <a:p>
            <a:pPr lvl="1"/>
            <a:r>
              <a:rPr lang="en-US" dirty="0" smtClean="0"/>
              <a:t>Control de </a:t>
            </a:r>
            <a:r>
              <a:rPr lang="en-US" dirty="0" err="1" smtClean="0"/>
              <a:t>Programa</a:t>
            </a:r>
            <a:endParaRPr lang="en-US" dirty="0" smtClean="0"/>
          </a:p>
          <a:p>
            <a:r>
              <a:rPr lang="en-US" dirty="0" err="1" smtClean="0"/>
              <a:t>Objetivo</a:t>
            </a:r>
            <a:r>
              <a:rPr lang="en-US" dirty="0" smtClean="0"/>
              <a:t>:  </a:t>
            </a:r>
            <a:r>
              <a:rPr lang="en-US" dirty="0" err="1" smtClean="0"/>
              <a:t>Portabilidad</a:t>
            </a:r>
            <a:endParaRPr lang="en-US" dirty="0"/>
          </a:p>
        </p:txBody>
      </p:sp>
    </p:spTree>
    <p:extLst>
      <p:ext uri="{BB962C8B-B14F-4D97-AF65-F5344CB8AC3E}">
        <p14:creationId xmlns:p14="http://schemas.microsoft.com/office/powerpoint/2010/main" val="283910686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Definición</a:t>
            </a:r>
            <a:r>
              <a:rPr lang="en-US" dirty="0" smtClean="0"/>
              <a:t> de </a:t>
            </a:r>
            <a:r>
              <a:rPr lang="en-US" dirty="0" err="1" smtClean="0"/>
              <a:t>memoria</a:t>
            </a:r>
            <a:r>
              <a:rPr lang="en-US" dirty="0" smtClean="0"/>
              <a:t> y </a:t>
            </a:r>
            <a:r>
              <a:rPr lang="en-US" dirty="0" err="1" smtClean="0"/>
              <a:t>punteros</a:t>
            </a:r>
            <a:endParaRPr lang="en-US" dirty="0"/>
          </a:p>
        </p:txBody>
      </p:sp>
      <p:sp>
        <p:nvSpPr>
          <p:cNvPr id="6" name="Marcador de contenido 3"/>
          <p:cNvSpPr txBox="1">
            <a:spLocks/>
          </p:cNvSpPr>
          <p:nvPr/>
        </p:nvSpPr>
        <p:spPr>
          <a:xfrm>
            <a:off x="103035" y="2136581"/>
            <a:ext cx="11719770" cy="43672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Capacidad </a:t>
            </a:r>
            <a:r>
              <a:rPr lang="es-PA" dirty="0"/>
              <a:t>de trabajar con direcciones de memoria </a:t>
            </a:r>
            <a:endParaRPr lang="es-PA" dirty="0" smtClean="0"/>
          </a:p>
          <a:p>
            <a:pPr lvl="1"/>
            <a:r>
              <a:rPr lang="es-PA" dirty="0" smtClean="0"/>
              <a:t>permite realizar </a:t>
            </a:r>
            <a:r>
              <a:rPr lang="es-PA" dirty="0"/>
              <a:t>operaciones similares al lenguaje ensamblador. </a:t>
            </a:r>
            <a:endParaRPr lang="es-PA" dirty="0" smtClean="0"/>
          </a:p>
          <a:p>
            <a:pPr lvl="1"/>
            <a:r>
              <a:rPr lang="es-PA" dirty="0" smtClean="0"/>
              <a:t>Al usarse mal causa errores graves del sistema</a:t>
            </a:r>
          </a:p>
          <a:p>
            <a:pPr lvl="1"/>
            <a:r>
              <a:rPr lang="es-PA" dirty="0" smtClean="0"/>
              <a:t>Errores difíciles de encontrar</a:t>
            </a:r>
          </a:p>
          <a:p>
            <a:pPr lvl="1"/>
            <a:endParaRPr lang="es-PA" dirty="0"/>
          </a:p>
          <a:p>
            <a:pPr lvl="1"/>
            <a:r>
              <a:rPr lang="es-PA" dirty="0" smtClean="0"/>
              <a:t>Es mejor acceder a </a:t>
            </a:r>
            <a:r>
              <a:rPr lang="es-PA" dirty="0" err="1" smtClean="0"/>
              <a:t>matrics</a:t>
            </a:r>
            <a:r>
              <a:rPr lang="es-PA" dirty="0" smtClean="0"/>
              <a:t> con punteros que con subíndices</a:t>
            </a:r>
          </a:p>
          <a:p>
            <a:pPr lvl="1"/>
            <a:r>
              <a:rPr lang="es-PA" dirty="0" smtClean="0"/>
              <a:t>Permite asignación a memoria dinámica.</a:t>
            </a:r>
            <a:r>
              <a:rPr lang="es-PA" dirty="0"/>
              <a:t> </a:t>
            </a:r>
            <a:endParaRPr lang="es-PA" dirty="0" smtClean="0"/>
          </a:p>
          <a:p>
            <a:pPr lvl="1"/>
            <a:r>
              <a:rPr lang="es-PA" dirty="0" smtClean="0"/>
              <a:t>Acceso a puertos de E/S.</a:t>
            </a:r>
            <a:endParaRPr lang="en-US" dirty="0" smtClean="0"/>
          </a:p>
        </p:txBody>
      </p:sp>
    </p:spTree>
    <p:extLst>
      <p:ext uri="{BB962C8B-B14F-4D97-AF65-F5344CB8AC3E}">
        <p14:creationId xmlns:p14="http://schemas.microsoft.com/office/powerpoint/2010/main" val="6925851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Direcciones</a:t>
            </a:r>
            <a:r>
              <a:rPr lang="en-US" dirty="0" smtClean="0"/>
              <a:t> y </a:t>
            </a:r>
            <a:r>
              <a:rPr lang="en-US" dirty="0" err="1" smtClean="0"/>
              <a:t>Punteros</a:t>
            </a:r>
            <a:endParaRPr lang="en-US" dirty="0"/>
          </a:p>
        </p:txBody>
      </p:sp>
      <p:sp>
        <p:nvSpPr>
          <p:cNvPr id="6" name="Marcador de contenido 3"/>
          <p:cNvSpPr txBox="1">
            <a:spLocks/>
          </p:cNvSpPr>
          <p:nvPr/>
        </p:nvSpPr>
        <p:spPr>
          <a:xfrm>
            <a:off x="103035" y="2136581"/>
            <a:ext cx="11719770" cy="436725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Punteros:  direcciones </a:t>
            </a:r>
            <a:r>
              <a:rPr lang="es-PA" dirty="0"/>
              <a:t>que se pueden almacenar y </a:t>
            </a:r>
            <a:r>
              <a:rPr lang="es-PA" dirty="0" smtClean="0"/>
              <a:t>cambiar</a:t>
            </a:r>
          </a:p>
          <a:p>
            <a:r>
              <a:rPr lang="es-PA" dirty="0" smtClean="0"/>
              <a:t>Variable que contiene una dirección</a:t>
            </a:r>
          </a:p>
          <a:p>
            <a:pPr lvl="1"/>
            <a:r>
              <a:rPr lang="es-PA" dirty="0" smtClean="0"/>
              <a:t>Realizar operaciones de movimiento de memoria</a:t>
            </a:r>
          </a:p>
          <a:p>
            <a:pPr lvl="1"/>
            <a:r>
              <a:rPr lang="es-PA" dirty="0" smtClean="0"/>
              <a:t>mayor </a:t>
            </a:r>
            <a:r>
              <a:rPr lang="es-PA" dirty="0"/>
              <a:t>ventaja </a:t>
            </a:r>
            <a:r>
              <a:rPr lang="es-PA" dirty="0" smtClean="0"/>
              <a:t>en </a:t>
            </a:r>
            <a:r>
              <a:rPr lang="es-PA" dirty="0"/>
              <a:t>operaciones aritméticas (y otras), y para ser </a:t>
            </a:r>
            <a:r>
              <a:rPr lang="es-PA" dirty="0" smtClean="0"/>
              <a:t>cambiadas.</a:t>
            </a:r>
          </a:p>
          <a:p>
            <a:r>
              <a:rPr lang="es-PA" dirty="0" smtClean="0"/>
              <a:t>Los punteros tienen tipos</a:t>
            </a:r>
          </a:p>
          <a:p>
            <a:pPr lvl="1"/>
            <a:r>
              <a:rPr lang="es-PA" dirty="0" smtClean="0"/>
              <a:t>formato </a:t>
            </a:r>
            <a:r>
              <a:rPr lang="es-PA" dirty="0"/>
              <a:t>(8 bits, 16 bits, 32 </a:t>
            </a:r>
            <a:r>
              <a:rPr lang="es-PA" dirty="0" smtClean="0"/>
              <a:t>bits) de </a:t>
            </a:r>
            <a:r>
              <a:rPr lang="es-PA" dirty="0"/>
              <a:t>los datos a los que apunta la dirección.</a:t>
            </a:r>
          </a:p>
          <a:p>
            <a:r>
              <a:rPr lang="es-PA" dirty="0"/>
              <a:t>No todas las direcciones son un puntero. </a:t>
            </a:r>
            <a:endParaRPr lang="es-PA" dirty="0" smtClean="0"/>
          </a:p>
          <a:p>
            <a:pPr marL="0" indent="0">
              <a:buNone/>
            </a:pPr>
            <a:r>
              <a:rPr lang="es-PA" dirty="0"/>
              <a:t>	 </a:t>
            </a:r>
            <a:r>
              <a:rPr lang="es-PA" b="1" dirty="0" smtClean="0"/>
              <a:t>&amp;</a:t>
            </a:r>
            <a:r>
              <a:rPr lang="es-PA" b="1" dirty="0" err="1" smtClean="0"/>
              <a:t>var</a:t>
            </a:r>
            <a:r>
              <a:rPr lang="es-PA" dirty="0"/>
              <a:t> </a:t>
            </a:r>
            <a:r>
              <a:rPr lang="es-PA" dirty="0" smtClean="0"/>
              <a:t> apunta a la variable</a:t>
            </a:r>
            <a:r>
              <a:rPr lang="es-PA" dirty="0"/>
              <a:t> </a:t>
            </a:r>
            <a:r>
              <a:rPr lang="es-PA" b="1" dirty="0" err="1"/>
              <a:t>var</a:t>
            </a:r>
            <a:r>
              <a:rPr lang="es-PA" dirty="0"/>
              <a:t> . </a:t>
            </a:r>
            <a:r>
              <a:rPr lang="es-PA" dirty="0" smtClean="0"/>
              <a:t>Pero </a:t>
            </a:r>
            <a:r>
              <a:rPr lang="es-PA" dirty="0" err="1" smtClean="0"/>
              <a:t>var</a:t>
            </a:r>
            <a:r>
              <a:rPr lang="es-PA" dirty="0" smtClean="0"/>
              <a:t> no está declarada.</a:t>
            </a:r>
            <a:endParaRPr lang="es-PA" dirty="0"/>
          </a:p>
          <a:p>
            <a:r>
              <a:rPr lang="es-PA" dirty="0" smtClean="0"/>
              <a:t>Ejemplo de punteros:</a:t>
            </a:r>
          </a:p>
          <a:p>
            <a:pPr lvl="1"/>
            <a:r>
              <a:rPr lang="es-PA" dirty="0" smtClean="0"/>
              <a:t>Nombre de matriz</a:t>
            </a:r>
          </a:p>
          <a:p>
            <a:pPr lvl="1"/>
            <a:r>
              <a:rPr lang="es-PA" dirty="0" smtClean="0"/>
              <a:t>Nombre de estructura?</a:t>
            </a:r>
          </a:p>
          <a:p>
            <a:pPr lvl="1"/>
            <a:r>
              <a:rPr lang="es-PA" dirty="0" smtClean="0"/>
              <a:t>Nombre de arreglo?</a:t>
            </a:r>
          </a:p>
          <a:p>
            <a:pPr lvl="1"/>
            <a:r>
              <a:rPr lang="es-PA" dirty="0" smtClean="0"/>
              <a:t>Pero</a:t>
            </a:r>
            <a:r>
              <a:rPr lang="es-PA" dirty="0"/>
              <a:t>, como los arreglos y las estructuras no se pueden mover en la memoria, sus direcciones no son variables. </a:t>
            </a:r>
            <a:r>
              <a:rPr lang="es-PA" dirty="0" smtClean="0"/>
              <a:t>.</a:t>
            </a:r>
            <a:endParaRPr lang="es-PA" dirty="0"/>
          </a:p>
          <a:p>
            <a:pPr lvl="1"/>
            <a:r>
              <a:rPr lang="es-PA" dirty="0" smtClean="0"/>
              <a:t>cadena </a:t>
            </a:r>
            <a:r>
              <a:rPr lang="es-PA" dirty="0"/>
              <a:t>de caracteres</a:t>
            </a:r>
            <a:r>
              <a:rPr lang="es-PA" dirty="0" smtClean="0"/>
              <a:t>.</a:t>
            </a:r>
            <a:endParaRPr lang="es-PA" dirty="0"/>
          </a:p>
        </p:txBody>
      </p:sp>
    </p:spTree>
    <p:extLst>
      <p:ext uri="{BB962C8B-B14F-4D97-AF65-F5344CB8AC3E}">
        <p14:creationId xmlns:p14="http://schemas.microsoft.com/office/powerpoint/2010/main" val="373510811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Declaración</a:t>
            </a:r>
            <a:r>
              <a:rPr lang="en-US" dirty="0" smtClean="0"/>
              <a:t> de </a:t>
            </a:r>
            <a:r>
              <a:rPr lang="en-US" dirty="0" err="1" smtClean="0"/>
              <a:t>punteros</a:t>
            </a:r>
            <a:endParaRPr lang="en-US" dirty="0"/>
          </a:p>
        </p:txBody>
      </p:sp>
      <p:sp>
        <p:nvSpPr>
          <p:cNvPr id="6" name="Marcador de contenido 3"/>
          <p:cNvSpPr txBox="1">
            <a:spLocks/>
          </p:cNvSpPr>
          <p:nvPr/>
        </p:nvSpPr>
        <p:spPr>
          <a:xfrm>
            <a:off x="103035" y="2136580"/>
            <a:ext cx="11719770" cy="46119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Los </a:t>
            </a:r>
            <a:r>
              <a:rPr lang="es-PA" dirty="0"/>
              <a:t>punteros se distinguen por un asterisco que precede sus nombres. </a:t>
            </a:r>
          </a:p>
          <a:p>
            <a:r>
              <a:rPr lang="es-PA" dirty="0" smtClean="0"/>
              <a:t>También tenga en cuenta que el tipo de datos de una declaración de puntero especifica el tipo de objeto al que se refiere el puntero, no el tipo del puntero en sí. </a:t>
            </a:r>
          </a:p>
          <a:p>
            <a:r>
              <a:rPr lang="es-PA" dirty="0" smtClean="0"/>
              <a:t>Punteros de ARM </a:t>
            </a:r>
            <a:r>
              <a:rPr lang="es-PA" dirty="0" err="1" smtClean="0"/>
              <a:t>Cortex</a:t>
            </a:r>
            <a:r>
              <a:rPr lang="es-PA" dirty="0" smtClean="0"/>
              <a:t> M contienen direcciones absolutas sin signo de 32 bits.</a:t>
            </a:r>
          </a:p>
          <a:p>
            <a:pPr marL="0" indent="0">
              <a:buNone/>
            </a:pPr>
            <a:r>
              <a:rPr lang="en-US" dirty="0"/>
              <a:t>short *pt1; /* define pt1, declare as a pointer to a 16-bit integer */ </a:t>
            </a:r>
            <a:br>
              <a:rPr lang="en-US" dirty="0"/>
            </a:br>
            <a:r>
              <a:rPr lang="en-US" dirty="0"/>
              <a:t>char *pt2; /* define pt2, declare as a pointer to an 8-bit character */ </a:t>
            </a:r>
            <a:br>
              <a:rPr lang="en-US" dirty="0"/>
            </a:br>
            <a:r>
              <a:rPr lang="en-US" dirty="0"/>
              <a:t>unsigned short data,*pt3; /* define data and pt3, </a:t>
            </a:r>
            <a:br>
              <a:rPr lang="en-US" dirty="0"/>
            </a:br>
            <a:r>
              <a:rPr lang="en-US" dirty="0"/>
              <a:t>declare data as an unsigned 16-bit integer and </a:t>
            </a:r>
            <a:br>
              <a:rPr lang="en-US" dirty="0"/>
            </a:br>
            <a:r>
              <a:rPr lang="en-US" dirty="0"/>
              <a:t>declare pt3 as a pointer to a 16-bit unsigned integer */ </a:t>
            </a:r>
            <a:br>
              <a:rPr lang="en-US" dirty="0"/>
            </a:br>
            <a:r>
              <a:rPr lang="en-US" dirty="0"/>
              <a:t>long *pt4; /* define pt4, declare as a pointer to a 32-bit integer */ </a:t>
            </a:r>
            <a:br>
              <a:rPr lang="en-US" dirty="0"/>
            </a:br>
            <a:r>
              <a:rPr lang="en-US" dirty="0"/>
              <a:t>extern short *pt5; /* declare pt5 as a pointer to an integer */</a:t>
            </a:r>
            <a:endParaRPr lang="en-US" dirty="0" smtClean="0"/>
          </a:p>
        </p:txBody>
      </p:sp>
    </p:spTree>
    <p:extLst>
      <p:ext uri="{BB962C8B-B14F-4D97-AF65-F5344CB8AC3E}">
        <p14:creationId xmlns:p14="http://schemas.microsoft.com/office/powerpoint/2010/main" val="414877489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Referencia</a:t>
            </a:r>
            <a:r>
              <a:rPr lang="en-US" dirty="0" smtClean="0"/>
              <a:t> a </a:t>
            </a:r>
            <a:r>
              <a:rPr lang="en-US" dirty="0" err="1" smtClean="0"/>
              <a:t>Punteros</a:t>
            </a:r>
            <a:endParaRPr lang="en-US" dirty="0"/>
          </a:p>
        </p:txBody>
      </p:sp>
      <p:sp>
        <p:nvSpPr>
          <p:cNvPr id="6" name="Marcador de contenido 3"/>
          <p:cNvSpPr txBox="1">
            <a:spLocks/>
          </p:cNvSpPr>
          <p:nvPr/>
        </p:nvSpPr>
        <p:spPr>
          <a:xfrm>
            <a:off x="103035" y="2136580"/>
            <a:ext cx="11719770" cy="46119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Referencias a punteros.  Son usados para:</a:t>
            </a:r>
          </a:p>
          <a:p>
            <a:pPr lvl="1"/>
            <a:r>
              <a:rPr lang="es-PA" dirty="0" smtClean="0"/>
              <a:t>recuperar </a:t>
            </a:r>
            <a:r>
              <a:rPr lang="es-PA" dirty="0"/>
              <a:t>datos de la </a:t>
            </a:r>
            <a:r>
              <a:rPr lang="es-PA" dirty="0" smtClean="0"/>
              <a:t>memoria</a:t>
            </a:r>
          </a:p>
          <a:p>
            <a:pPr lvl="1"/>
            <a:r>
              <a:rPr lang="es-PA" dirty="0" smtClean="0"/>
              <a:t>para </a:t>
            </a:r>
            <a:r>
              <a:rPr lang="es-PA" dirty="0"/>
              <a:t>almacenar datos en la memoria. </a:t>
            </a:r>
            <a:endParaRPr lang="es-PA" dirty="0" smtClean="0"/>
          </a:p>
          <a:p>
            <a:r>
              <a:rPr lang="es-PA" dirty="0" smtClean="0"/>
              <a:t>La </a:t>
            </a:r>
            <a:r>
              <a:rPr lang="es-PA" dirty="0"/>
              <a:t>sintaxis para usar punteros es similar a la de las variables, </a:t>
            </a:r>
            <a:endParaRPr lang="es-PA" dirty="0" smtClean="0"/>
          </a:p>
          <a:p>
            <a:pPr lvl="1"/>
            <a:r>
              <a:rPr lang="es-PA" dirty="0" smtClean="0"/>
              <a:t>un </a:t>
            </a:r>
            <a:r>
              <a:rPr lang="es-PA" dirty="0"/>
              <a:t>asterisco que prefija sus nombres</a:t>
            </a:r>
            <a:r>
              <a:rPr lang="es-PA" dirty="0" smtClean="0"/>
              <a:t>.</a:t>
            </a:r>
            <a:endParaRPr lang="en-US" dirty="0" smtClean="0"/>
          </a:p>
          <a:p>
            <a:pPr marL="57150" indent="0">
              <a:buNone/>
            </a:pPr>
            <a:endParaRPr lang="es-PA" dirty="0"/>
          </a:p>
        </p:txBody>
      </p:sp>
    </p:spTree>
    <p:extLst>
      <p:ext uri="{BB962C8B-B14F-4D97-AF65-F5344CB8AC3E}">
        <p14:creationId xmlns:p14="http://schemas.microsoft.com/office/powerpoint/2010/main" val="291644388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Referencia</a:t>
            </a:r>
            <a:r>
              <a:rPr lang="en-US" dirty="0" smtClean="0"/>
              <a:t> a </a:t>
            </a:r>
            <a:r>
              <a:rPr lang="en-US" dirty="0" err="1" smtClean="0"/>
              <a:t>Punteros</a:t>
            </a:r>
            <a:endParaRPr lang="en-US" dirty="0"/>
          </a:p>
        </p:txBody>
      </p:sp>
      <p:sp>
        <p:nvSpPr>
          <p:cNvPr id="6" name="Marcador de contenido 3"/>
          <p:cNvSpPr txBox="1">
            <a:spLocks/>
          </p:cNvSpPr>
          <p:nvPr/>
        </p:nvSpPr>
        <p:spPr>
          <a:xfrm>
            <a:off x="103035" y="1853248"/>
            <a:ext cx="5679579" cy="4895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a:t>long</a:t>
            </a:r>
            <a:r>
              <a:rPr lang="es-PA" dirty="0"/>
              <a:t> *pt; // pointer to 32-bit data </a:t>
            </a:r>
          </a:p>
          <a:p>
            <a:pPr marL="0" indent="0">
              <a:buNone/>
            </a:pPr>
            <a:r>
              <a:rPr lang="es-PA" dirty="0" err="1"/>
              <a:t>long</a:t>
            </a:r>
            <a:r>
              <a:rPr lang="es-PA" dirty="0"/>
              <a:t> data; // 32-bit </a:t>
            </a:r>
          </a:p>
          <a:p>
            <a:pPr marL="0" indent="0">
              <a:buNone/>
            </a:pPr>
            <a:r>
              <a:rPr lang="es-PA" dirty="0" err="1"/>
              <a:t>long</a:t>
            </a:r>
            <a:r>
              <a:rPr lang="es-PA" dirty="0"/>
              <a:t> buffer[4]; // </a:t>
            </a:r>
            <a:r>
              <a:rPr lang="es-PA" dirty="0" err="1"/>
              <a:t>array</a:t>
            </a:r>
            <a:r>
              <a:rPr lang="es-PA" dirty="0"/>
              <a:t> of 4 32-bit </a:t>
            </a:r>
            <a:r>
              <a:rPr lang="es-PA" dirty="0" err="1"/>
              <a:t>numbers</a:t>
            </a:r>
            <a:r>
              <a:rPr lang="es-PA" dirty="0"/>
              <a:t> </a:t>
            </a:r>
          </a:p>
          <a:p>
            <a:pPr marL="0" indent="0">
              <a:buNone/>
            </a:pPr>
            <a:r>
              <a:rPr lang="es-PA" dirty="0" err="1"/>
              <a:t>int</a:t>
            </a:r>
            <a:r>
              <a:rPr lang="es-PA" dirty="0"/>
              <a:t> </a:t>
            </a:r>
            <a:r>
              <a:rPr lang="es-PA" dirty="0" err="1"/>
              <a:t>main</a:t>
            </a:r>
            <a:r>
              <a:rPr lang="es-PA" dirty="0"/>
              <a:t>(</a:t>
            </a:r>
            <a:r>
              <a:rPr lang="es-PA" dirty="0" err="1"/>
              <a:t>void</a:t>
            </a:r>
            <a:r>
              <a:rPr lang="es-PA" dirty="0"/>
              <a:t>){ </a:t>
            </a:r>
          </a:p>
          <a:p>
            <a:pPr marL="0" indent="0">
              <a:buNone/>
            </a:pPr>
            <a:r>
              <a:rPr lang="es-PA" dirty="0"/>
              <a:t>pt = &amp;buffer[1]; </a:t>
            </a:r>
          </a:p>
          <a:p>
            <a:pPr marL="0" indent="0">
              <a:buNone/>
            </a:pPr>
            <a:r>
              <a:rPr lang="es-PA" dirty="0"/>
              <a:t>*pt = 1234; </a:t>
            </a:r>
          </a:p>
          <a:p>
            <a:pPr marL="0" indent="0">
              <a:buNone/>
            </a:pPr>
            <a:r>
              <a:rPr lang="es-PA" dirty="0"/>
              <a:t>data = *pt; </a:t>
            </a:r>
          </a:p>
          <a:p>
            <a:pPr marL="0" indent="0">
              <a:buNone/>
            </a:pPr>
            <a:r>
              <a:rPr lang="es-PA" dirty="0" err="1"/>
              <a:t>return</a:t>
            </a:r>
            <a:r>
              <a:rPr lang="es-PA" dirty="0"/>
              <a:t> 1; </a:t>
            </a:r>
          </a:p>
          <a:p>
            <a:pPr marL="0" indent="0">
              <a:buNone/>
            </a:pPr>
            <a:r>
              <a:rPr lang="es-PA" dirty="0"/>
              <a:t>} </a:t>
            </a:r>
          </a:p>
        </p:txBody>
      </p:sp>
      <p:sp>
        <p:nvSpPr>
          <p:cNvPr id="4" name="Marcador de contenido 3"/>
          <p:cNvSpPr txBox="1">
            <a:spLocks/>
          </p:cNvSpPr>
          <p:nvPr/>
        </p:nvSpPr>
        <p:spPr>
          <a:xfrm>
            <a:off x="5782614" y="1737338"/>
            <a:ext cx="5679579" cy="4895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a:t>address</a:t>
            </a:r>
            <a:r>
              <a:rPr lang="es-PA" dirty="0"/>
              <a:t> data </a:t>
            </a:r>
            <a:r>
              <a:rPr lang="es-PA" dirty="0" err="1"/>
              <a:t>contents</a:t>
            </a:r>
            <a:r>
              <a:rPr lang="es-PA" dirty="0"/>
              <a:t> </a:t>
            </a:r>
          </a:p>
          <a:p>
            <a:pPr marL="0" indent="0">
              <a:buNone/>
            </a:pPr>
            <a:r>
              <a:rPr lang="es-PA" dirty="0"/>
              <a:t>0x20000000 0x00000000 pt </a:t>
            </a:r>
          </a:p>
          <a:p>
            <a:pPr marL="0" indent="0">
              <a:buNone/>
            </a:pPr>
            <a:r>
              <a:rPr lang="es-PA" dirty="0"/>
              <a:t>0x20000004 </a:t>
            </a:r>
            <a:r>
              <a:rPr lang="es-PA" dirty="0" err="1"/>
              <a:t>long</a:t>
            </a:r>
            <a:r>
              <a:rPr lang="es-PA" dirty="0"/>
              <a:t> *pt; // pointer to 32-bit data </a:t>
            </a:r>
          </a:p>
          <a:p>
            <a:pPr marL="0" indent="0">
              <a:buNone/>
            </a:pPr>
            <a:r>
              <a:rPr lang="es-PA" dirty="0" err="1"/>
              <a:t>long</a:t>
            </a:r>
            <a:r>
              <a:rPr lang="es-PA" dirty="0"/>
              <a:t> data; // 32-bit </a:t>
            </a:r>
          </a:p>
          <a:p>
            <a:pPr marL="0" indent="0">
              <a:buNone/>
            </a:pPr>
            <a:r>
              <a:rPr lang="es-PA" dirty="0" err="1"/>
              <a:t>long</a:t>
            </a:r>
            <a:r>
              <a:rPr lang="es-PA" dirty="0"/>
              <a:t> buffer[4]; // </a:t>
            </a:r>
            <a:r>
              <a:rPr lang="es-PA" dirty="0" err="1"/>
              <a:t>array</a:t>
            </a:r>
            <a:r>
              <a:rPr lang="es-PA" dirty="0"/>
              <a:t> of 4 32-bit </a:t>
            </a:r>
            <a:r>
              <a:rPr lang="es-PA" dirty="0" err="1"/>
              <a:t>numbers</a:t>
            </a:r>
            <a:r>
              <a:rPr lang="es-PA" dirty="0"/>
              <a:t> </a:t>
            </a:r>
          </a:p>
          <a:p>
            <a:pPr marL="0" indent="0">
              <a:buNone/>
            </a:pPr>
            <a:r>
              <a:rPr lang="es-PA" dirty="0" err="1"/>
              <a:t>int</a:t>
            </a:r>
            <a:r>
              <a:rPr lang="es-PA" dirty="0"/>
              <a:t> </a:t>
            </a:r>
            <a:r>
              <a:rPr lang="es-PA" dirty="0" err="1"/>
              <a:t>main</a:t>
            </a:r>
            <a:r>
              <a:rPr lang="es-PA" dirty="0"/>
              <a:t>(</a:t>
            </a:r>
            <a:r>
              <a:rPr lang="es-PA" dirty="0" err="1"/>
              <a:t>void</a:t>
            </a:r>
            <a:r>
              <a:rPr lang="es-PA" dirty="0"/>
              <a:t>){ </a:t>
            </a:r>
          </a:p>
          <a:p>
            <a:pPr marL="0" indent="0">
              <a:buNone/>
            </a:pPr>
            <a:r>
              <a:rPr lang="es-PA" dirty="0"/>
              <a:t>pt = &amp;buffer[1]; </a:t>
            </a:r>
          </a:p>
          <a:p>
            <a:pPr marL="0" indent="0">
              <a:buNone/>
            </a:pPr>
            <a:r>
              <a:rPr lang="es-PA" dirty="0"/>
              <a:t>*pt = 1234; </a:t>
            </a:r>
          </a:p>
          <a:p>
            <a:pPr marL="0" indent="0">
              <a:buNone/>
            </a:pPr>
            <a:r>
              <a:rPr lang="es-PA" dirty="0"/>
              <a:t>data = *pt; </a:t>
            </a:r>
          </a:p>
          <a:p>
            <a:pPr marL="0" indent="0">
              <a:buNone/>
            </a:pPr>
            <a:r>
              <a:rPr lang="es-PA" dirty="0" err="1"/>
              <a:t>return</a:t>
            </a:r>
            <a:r>
              <a:rPr lang="es-PA" dirty="0"/>
              <a:t> 1; </a:t>
            </a:r>
          </a:p>
          <a:p>
            <a:pPr marL="0" indent="0">
              <a:buNone/>
            </a:pPr>
            <a:r>
              <a:rPr lang="es-PA" dirty="0"/>
              <a:t>} </a:t>
            </a:r>
          </a:p>
        </p:txBody>
      </p:sp>
    </p:spTree>
    <p:extLst>
      <p:ext uri="{BB962C8B-B14F-4D97-AF65-F5344CB8AC3E}">
        <p14:creationId xmlns:p14="http://schemas.microsoft.com/office/powerpoint/2010/main" val="420541203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Referencia</a:t>
            </a:r>
            <a:r>
              <a:rPr lang="en-US" dirty="0" smtClean="0"/>
              <a:t> a </a:t>
            </a:r>
            <a:r>
              <a:rPr lang="en-US" dirty="0" err="1" smtClean="0"/>
              <a:t>Punteros</a:t>
            </a:r>
            <a:endParaRPr lang="en-US" dirty="0"/>
          </a:p>
        </p:txBody>
      </p:sp>
      <p:sp>
        <p:nvSpPr>
          <p:cNvPr id="6" name="Marcador de contenido 3"/>
          <p:cNvSpPr txBox="1">
            <a:spLocks/>
          </p:cNvSpPr>
          <p:nvPr/>
        </p:nvSpPr>
        <p:spPr>
          <a:xfrm>
            <a:off x="103035" y="1853248"/>
            <a:ext cx="5679579" cy="4895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a:t>long</a:t>
            </a:r>
            <a:r>
              <a:rPr lang="es-PA" dirty="0"/>
              <a:t> *pt; // pointer to 32-bit data </a:t>
            </a:r>
          </a:p>
          <a:p>
            <a:pPr marL="0" indent="0">
              <a:buNone/>
            </a:pPr>
            <a:r>
              <a:rPr lang="es-PA" dirty="0" err="1"/>
              <a:t>long</a:t>
            </a:r>
            <a:r>
              <a:rPr lang="es-PA" dirty="0"/>
              <a:t> data; // 32-bit </a:t>
            </a:r>
          </a:p>
          <a:p>
            <a:pPr marL="0" indent="0">
              <a:buNone/>
            </a:pPr>
            <a:r>
              <a:rPr lang="es-PA" dirty="0" err="1"/>
              <a:t>long</a:t>
            </a:r>
            <a:r>
              <a:rPr lang="es-PA" dirty="0"/>
              <a:t> buffer[4]; // </a:t>
            </a:r>
            <a:r>
              <a:rPr lang="es-PA" dirty="0" err="1"/>
              <a:t>array</a:t>
            </a:r>
            <a:r>
              <a:rPr lang="es-PA" dirty="0"/>
              <a:t> of 4 32-bit </a:t>
            </a:r>
            <a:r>
              <a:rPr lang="es-PA" dirty="0" err="1"/>
              <a:t>numbers</a:t>
            </a:r>
            <a:r>
              <a:rPr lang="es-PA" dirty="0"/>
              <a:t> </a:t>
            </a:r>
          </a:p>
          <a:p>
            <a:pPr marL="0" indent="0">
              <a:buNone/>
            </a:pPr>
            <a:r>
              <a:rPr lang="es-PA" dirty="0" err="1"/>
              <a:t>int</a:t>
            </a:r>
            <a:r>
              <a:rPr lang="es-PA" dirty="0"/>
              <a:t> </a:t>
            </a:r>
            <a:r>
              <a:rPr lang="es-PA" dirty="0" err="1"/>
              <a:t>main</a:t>
            </a:r>
            <a:r>
              <a:rPr lang="es-PA" dirty="0"/>
              <a:t>(</a:t>
            </a:r>
            <a:r>
              <a:rPr lang="es-PA" dirty="0" err="1"/>
              <a:t>void</a:t>
            </a:r>
            <a:r>
              <a:rPr lang="es-PA" dirty="0"/>
              <a:t>){ </a:t>
            </a:r>
          </a:p>
          <a:p>
            <a:pPr marL="0" indent="0">
              <a:buNone/>
            </a:pPr>
            <a:r>
              <a:rPr lang="es-PA" dirty="0"/>
              <a:t>pt = &amp;buffer[1]; </a:t>
            </a:r>
          </a:p>
          <a:p>
            <a:pPr marL="0" indent="0">
              <a:buNone/>
            </a:pPr>
            <a:r>
              <a:rPr lang="es-PA" dirty="0"/>
              <a:t>*pt = 1234; </a:t>
            </a:r>
          </a:p>
          <a:p>
            <a:pPr marL="0" indent="0">
              <a:buNone/>
            </a:pPr>
            <a:r>
              <a:rPr lang="es-PA" dirty="0"/>
              <a:t>data = *pt; </a:t>
            </a:r>
          </a:p>
          <a:p>
            <a:pPr marL="0" indent="0">
              <a:buNone/>
            </a:pPr>
            <a:r>
              <a:rPr lang="es-PA" dirty="0" err="1"/>
              <a:t>return</a:t>
            </a:r>
            <a:r>
              <a:rPr lang="es-PA" dirty="0"/>
              <a:t> 1; </a:t>
            </a:r>
          </a:p>
          <a:p>
            <a:pPr marL="0" indent="0">
              <a:buNone/>
            </a:pPr>
            <a:r>
              <a:rPr lang="es-PA" dirty="0"/>
              <a:t>} </a:t>
            </a:r>
          </a:p>
        </p:txBody>
      </p:sp>
      <p:sp>
        <p:nvSpPr>
          <p:cNvPr id="4" name="Marcador de contenido 3"/>
          <p:cNvSpPr txBox="1">
            <a:spLocks/>
          </p:cNvSpPr>
          <p:nvPr/>
        </p:nvSpPr>
        <p:spPr>
          <a:xfrm>
            <a:off x="5306096" y="1621428"/>
            <a:ext cx="5679579" cy="4895281"/>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a:t>address</a:t>
            </a:r>
            <a:r>
              <a:rPr lang="es-PA" dirty="0"/>
              <a:t> data </a:t>
            </a:r>
            <a:r>
              <a:rPr lang="es-PA" dirty="0" err="1"/>
              <a:t>contents</a:t>
            </a:r>
            <a:r>
              <a:rPr lang="es-PA" dirty="0"/>
              <a:t> </a:t>
            </a:r>
          </a:p>
          <a:p>
            <a:pPr marL="0" indent="0">
              <a:buNone/>
            </a:pPr>
            <a:r>
              <a:rPr lang="es-PA" dirty="0"/>
              <a:t>0x20000000 0x00000000 pt </a:t>
            </a:r>
          </a:p>
          <a:p>
            <a:pPr marL="0" indent="0">
              <a:buNone/>
            </a:pPr>
            <a:r>
              <a:rPr lang="es-PA" dirty="0"/>
              <a:t>0x20000004 0x00000000 data </a:t>
            </a:r>
          </a:p>
          <a:p>
            <a:pPr marL="0" indent="0">
              <a:buNone/>
            </a:pPr>
            <a:r>
              <a:rPr lang="es-PA" dirty="0"/>
              <a:t>0x20000008 data </a:t>
            </a:r>
          </a:p>
          <a:p>
            <a:pPr marL="0" indent="0">
              <a:buNone/>
            </a:pPr>
            <a:r>
              <a:rPr lang="es-PA" dirty="0"/>
              <a:t>0x20000008 data </a:t>
            </a:r>
          </a:p>
          <a:p>
            <a:pPr marL="0" indent="0">
              <a:buNone/>
            </a:pPr>
            <a:r>
              <a:rPr lang="es-PA" dirty="0"/>
              <a:t>0x20000008 0x00000000 buffer[0] </a:t>
            </a:r>
          </a:p>
          <a:p>
            <a:pPr marL="0" indent="0">
              <a:buNone/>
            </a:pPr>
            <a:r>
              <a:rPr lang="es-PA" dirty="0"/>
              <a:t>0x2000000C buffer[0] </a:t>
            </a:r>
          </a:p>
          <a:p>
            <a:pPr marL="0" indent="0">
              <a:buNone/>
            </a:pPr>
            <a:r>
              <a:rPr lang="es-PA" dirty="0"/>
              <a:t>0x2000000C buffer[0] </a:t>
            </a:r>
          </a:p>
          <a:p>
            <a:pPr marL="0" indent="0">
              <a:buNone/>
            </a:pPr>
            <a:r>
              <a:rPr lang="es-PA" dirty="0"/>
              <a:t>0x2000000C 0x00000000 buffer[1] </a:t>
            </a:r>
          </a:p>
          <a:p>
            <a:pPr marL="0" indent="0">
              <a:buNone/>
            </a:pPr>
            <a:r>
              <a:rPr lang="es-PA" dirty="0"/>
              <a:t>0x20000010 buffer[1] </a:t>
            </a:r>
          </a:p>
          <a:p>
            <a:pPr marL="0" indent="0">
              <a:buNone/>
            </a:pPr>
            <a:r>
              <a:rPr lang="es-PA" dirty="0"/>
              <a:t>0x20000010 buffer[1] </a:t>
            </a:r>
          </a:p>
          <a:p>
            <a:pPr marL="0" indent="0">
              <a:buNone/>
            </a:pPr>
            <a:r>
              <a:rPr lang="es-PA" dirty="0"/>
              <a:t>0x20000010 0x00000000 buffer[2] </a:t>
            </a:r>
          </a:p>
          <a:p>
            <a:pPr marL="0" indent="0">
              <a:buNone/>
            </a:pPr>
            <a:r>
              <a:rPr lang="es-PA" dirty="0"/>
              <a:t>0x20000014 buffer[2] </a:t>
            </a:r>
          </a:p>
          <a:p>
            <a:pPr marL="0" indent="0">
              <a:buNone/>
            </a:pPr>
            <a:r>
              <a:rPr lang="es-PA" dirty="0"/>
              <a:t>0x20000014 buffer[2] </a:t>
            </a:r>
          </a:p>
          <a:p>
            <a:pPr marL="0" indent="0">
              <a:buNone/>
            </a:pPr>
            <a:r>
              <a:rPr lang="es-PA" dirty="0"/>
              <a:t>0x20000014 0x00000000 buffer[3] </a:t>
            </a:r>
          </a:p>
          <a:p>
            <a:pPr marL="0" indent="0">
              <a:buNone/>
            </a:pPr>
            <a:r>
              <a:rPr lang="es-PA" dirty="0"/>
              <a:t>buffer[3] </a:t>
            </a:r>
          </a:p>
        </p:txBody>
      </p:sp>
      <p:sp>
        <p:nvSpPr>
          <p:cNvPr id="7" name="Marcador de contenido 3"/>
          <p:cNvSpPr txBox="1">
            <a:spLocks/>
          </p:cNvSpPr>
          <p:nvPr/>
        </p:nvSpPr>
        <p:spPr>
          <a:xfrm>
            <a:off x="8377708" y="1620118"/>
            <a:ext cx="3277668" cy="489528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a:t>address</a:t>
            </a:r>
            <a:r>
              <a:rPr lang="es-PA" dirty="0"/>
              <a:t> data </a:t>
            </a:r>
            <a:r>
              <a:rPr lang="es-PA" dirty="0" err="1"/>
              <a:t>contents</a:t>
            </a:r>
            <a:r>
              <a:rPr lang="es-PA" dirty="0"/>
              <a:t> </a:t>
            </a:r>
          </a:p>
          <a:p>
            <a:pPr marL="0" indent="0">
              <a:buNone/>
            </a:pPr>
            <a:r>
              <a:rPr lang="es-PA" dirty="0"/>
              <a:t>0x20000000 </a:t>
            </a:r>
            <a:r>
              <a:rPr lang="es-PA" dirty="0" err="1"/>
              <a:t>address</a:t>
            </a:r>
            <a:r>
              <a:rPr lang="es-PA" dirty="0"/>
              <a:t> data </a:t>
            </a:r>
            <a:r>
              <a:rPr lang="es-PA" dirty="0" err="1"/>
              <a:t>contents</a:t>
            </a:r>
            <a:r>
              <a:rPr lang="es-PA" dirty="0"/>
              <a:t> </a:t>
            </a:r>
          </a:p>
          <a:p>
            <a:pPr marL="0" indent="0">
              <a:buNone/>
            </a:pPr>
            <a:r>
              <a:rPr lang="es-PA" dirty="0"/>
              <a:t>0x20000000 0x2000000C     pt </a:t>
            </a:r>
          </a:p>
          <a:p>
            <a:pPr marL="0" indent="0">
              <a:buNone/>
            </a:pPr>
            <a:r>
              <a:rPr lang="es-PA" dirty="0"/>
              <a:t>0x20000004   pt </a:t>
            </a:r>
          </a:p>
          <a:p>
            <a:pPr marL="0" indent="0">
              <a:buNone/>
            </a:pPr>
            <a:r>
              <a:rPr lang="es-PA" dirty="0"/>
              <a:t>0x20000004 0x00000000 data </a:t>
            </a:r>
          </a:p>
          <a:p>
            <a:pPr marL="0" indent="0">
              <a:buNone/>
            </a:pPr>
            <a:r>
              <a:rPr lang="es-PA" dirty="0"/>
              <a:t>0x20000008 data </a:t>
            </a:r>
          </a:p>
          <a:p>
            <a:pPr marL="0" indent="0">
              <a:buNone/>
            </a:pPr>
            <a:r>
              <a:rPr lang="es-PA" dirty="0"/>
              <a:t>0x20000008 data </a:t>
            </a:r>
          </a:p>
          <a:p>
            <a:pPr marL="0" indent="0">
              <a:buNone/>
            </a:pPr>
            <a:r>
              <a:rPr lang="es-PA" dirty="0"/>
              <a:t>0x20000008 0x00000000 buffer[0] </a:t>
            </a:r>
          </a:p>
          <a:p>
            <a:pPr marL="0" indent="0">
              <a:buNone/>
            </a:pPr>
            <a:r>
              <a:rPr lang="es-PA" dirty="0"/>
              <a:t>0x2000000C buffer[0] </a:t>
            </a:r>
          </a:p>
          <a:p>
            <a:pPr marL="0" indent="0">
              <a:buNone/>
            </a:pPr>
            <a:r>
              <a:rPr lang="es-PA" dirty="0"/>
              <a:t>0x2000000C buffer[0] </a:t>
            </a:r>
          </a:p>
          <a:p>
            <a:pPr marL="0" indent="0">
              <a:buNone/>
            </a:pPr>
            <a:r>
              <a:rPr lang="es-PA" dirty="0"/>
              <a:t>0x2000000C 0x00000000 buffer[1] </a:t>
            </a:r>
          </a:p>
          <a:p>
            <a:pPr marL="0" indent="0">
              <a:buNone/>
            </a:pPr>
            <a:r>
              <a:rPr lang="es-PA" dirty="0"/>
              <a:t>0x20000010 buffer[1] </a:t>
            </a:r>
          </a:p>
          <a:p>
            <a:pPr marL="0" indent="0">
              <a:buNone/>
            </a:pPr>
            <a:r>
              <a:rPr lang="es-PA" dirty="0"/>
              <a:t>0x20000010 buffer[1] </a:t>
            </a:r>
          </a:p>
          <a:p>
            <a:pPr marL="0" indent="0">
              <a:buNone/>
            </a:pPr>
            <a:r>
              <a:rPr lang="es-PA" dirty="0"/>
              <a:t>0x20000010 0x00000000 buffer[2] </a:t>
            </a:r>
          </a:p>
          <a:p>
            <a:pPr marL="0" indent="0">
              <a:buNone/>
            </a:pPr>
            <a:r>
              <a:rPr lang="es-PA" dirty="0"/>
              <a:t>0x20000014 buffer[2] </a:t>
            </a:r>
          </a:p>
          <a:p>
            <a:pPr marL="0" indent="0">
              <a:buNone/>
            </a:pPr>
            <a:r>
              <a:rPr lang="es-PA" dirty="0"/>
              <a:t>0x20000014 buffer[2] </a:t>
            </a:r>
          </a:p>
          <a:p>
            <a:pPr marL="0" indent="0">
              <a:buNone/>
            </a:pPr>
            <a:r>
              <a:rPr lang="es-PA" dirty="0"/>
              <a:t>0x20000014 0x00000000 buffer[3]</a:t>
            </a:r>
          </a:p>
        </p:txBody>
      </p:sp>
    </p:spTree>
    <p:extLst>
      <p:ext uri="{BB962C8B-B14F-4D97-AF65-F5344CB8AC3E}">
        <p14:creationId xmlns:p14="http://schemas.microsoft.com/office/powerpoint/2010/main" val="33246710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Referencia</a:t>
            </a:r>
            <a:r>
              <a:rPr lang="en-US" dirty="0" smtClean="0"/>
              <a:t> a </a:t>
            </a:r>
            <a:r>
              <a:rPr lang="en-US" dirty="0" err="1" smtClean="0"/>
              <a:t>Punteros</a:t>
            </a:r>
            <a:endParaRPr lang="en-US" dirty="0"/>
          </a:p>
        </p:txBody>
      </p:sp>
      <p:sp>
        <p:nvSpPr>
          <p:cNvPr id="6" name="Marcador de contenido 3"/>
          <p:cNvSpPr txBox="1">
            <a:spLocks/>
          </p:cNvSpPr>
          <p:nvPr/>
        </p:nvSpPr>
        <p:spPr>
          <a:xfrm>
            <a:off x="528034" y="2149464"/>
            <a:ext cx="11294771" cy="458618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pt-BR" dirty="0" smtClean="0"/>
              <a:t>Código </a:t>
            </a:r>
            <a:r>
              <a:rPr lang="pt-BR" dirty="0" err="1" smtClean="0"/>
              <a:t>generado</a:t>
            </a:r>
            <a:r>
              <a:rPr lang="pt-BR" dirty="0" smtClean="0"/>
              <a:t> </a:t>
            </a:r>
            <a:r>
              <a:rPr lang="pt-BR" dirty="0" err="1" smtClean="0"/>
              <a:t>en</a:t>
            </a:r>
            <a:r>
              <a:rPr lang="pt-BR" dirty="0" smtClean="0"/>
              <a:t> </a:t>
            </a:r>
            <a:r>
              <a:rPr lang="pt-BR" dirty="0" err="1" smtClean="0"/>
              <a:t>assembler</a:t>
            </a:r>
            <a:r>
              <a:rPr lang="pt-BR" dirty="0" smtClean="0"/>
              <a:t> </a:t>
            </a:r>
            <a:r>
              <a:rPr lang="pt-BR" dirty="0" err="1" smtClean="0"/>
              <a:t>del</a:t>
            </a:r>
            <a:r>
              <a:rPr lang="pt-BR" dirty="0" smtClean="0"/>
              <a:t> código anterior:</a:t>
            </a:r>
          </a:p>
          <a:p>
            <a:pPr marL="0" indent="0">
              <a:buNone/>
            </a:pPr>
            <a:endParaRPr lang="pt-BR" dirty="0"/>
          </a:p>
          <a:p>
            <a:pPr marL="0" indent="0">
              <a:buNone/>
            </a:pPr>
            <a:r>
              <a:rPr lang="pt-BR" dirty="0" smtClean="0"/>
              <a:t>48</a:t>
            </a:r>
            <a:r>
              <a:rPr lang="pt-BR" dirty="0"/>
              <a:t>: </a:t>
            </a:r>
            <a:r>
              <a:rPr lang="pt-BR" dirty="0" err="1"/>
              <a:t>pt</a:t>
            </a:r>
            <a:r>
              <a:rPr lang="pt-BR" dirty="0"/>
              <a:t> = &amp; buffer [1]; </a:t>
            </a:r>
            <a:br>
              <a:rPr lang="pt-BR" dirty="0"/>
            </a:br>
            <a:r>
              <a:rPr lang="pt-BR" dirty="0"/>
              <a:t>0x000003C4 4806 LDR r0, [</a:t>
            </a:r>
            <a:r>
              <a:rPr lang="pt-BR" dirty="0" err="1"/>
              <a:t>pc</a:t>
            </a:r>
            <a:r>
              <a:rPr lang="pt-BR" dirty="0"/>
              <a:t>, # 24]; @ 0x000003E0 </a:t>
            </a:r>
            <a:br>
              <a:rPr lang="pt-BR" dirty="0"/>
            </a:br>
            <a:r>
              <a:rPr lang="pt-BR" dirty="0"/>
              <a:t>0x000003C6 4907 LDR r1, [</a:t>
            </a:r>
            <a:r>
              <a:rPr lang="pt-BR" dirty="0" err="1"/>
              <a:t>pc</a:t>
            </a:r>
            <a:r>
              <a:rPr lang="pt-BR" dirty="0"/>
              <a:t>, # 28]; @ 0x000003E4 </a:t>
            </a:r>
            <a:br>
              <a:rPr lang="pt-BR" dirty="0"/>
            </a:br>
            <a:r>
              <a:rPr lang="pt-BR" dirty="0"/>
              <a:t>0x000003C8 6008 STR r0, [r1, # 0x00] </a:t>
            </a:r>
            <a:br>
              <a:rPr lang="pt-BR" dirty="0"/>
            </a:br>
            <a:r>
              <a:rPr lang="pt-BR" dirty="0"/>
              <a:t>49: * </a:t>
            </a:r>
            <a:r>
              <a:rPr lang="pt-BR" dirty="0" err="1"/>
              <a:t>pt</a:t>
            </a:r>
            <a:r>
              <a:rPr lang="pt-BR" dirty="0"/>
              <a:t> = 1234; </a:t>
            </a:r>
            <a:br>
              <a:rPr lang="pt-BR" dirty="0"/>
            </a:br>
            <a:r>
              <a:rPr lang="pt-BR" dirty="0"/>
              <a:t>0x000003CA F24040D2 MOVW r0, # 0x4D2 </a:t>
            </a:r>
            <a:br>
              <a:rPr lang="pt-BR" dirty="0"/>
            </a:br>
            <a:r>
              <a:rPr lang="pt-BR" dirty="0"/>
              <a:t>0x000003CE 6809 LDR r1, [r1, # 0x00] </a:t>
            </a:r>
            <a:br>
              <a:rPr lang="pt-BR" dirty="0"/>
            </a:br>
            <a:r>
              <a:rPr lang="pt-BR" dirty="0"/>
              <a:t>0x000003D0 6008 STR r0, [r1, # 0x00] </a:t>
            </a:r>
            <a:br>
              <a:rPr lang="pt-BR" dirty="0"/>
            </a:br>
            <a:r>
              <a:rPr lang="pt-BR" dirty="0"/>
              <a:t>50: </a:t>
            </a:r>
            <a:r>
              <a:rPr lang="pt-BR" dirty="0" err="1"/>
              <a:t>datos</a:t>
            </a:r>
            <a:r>
              <a:rPr lang="pt-BR" dirty="0"/>
              <a:t> = * </a:t>
            </a:r>
            <a:r>
              <a:rPr lang="pt-BR" dirty="0" err="1"/>
              <a:t>pt</a:t>
            </a:r>
            <a:r>
              <a:rPr lang="pt-BR" dirty="0"/>
              <a:t>; </a:t>
            </a:r>
            <a:br>
              <a:rPr lang="pt-BR" dirty="0"/>
            </a:br>
            <a:r>
              <a:rPr lang="pt-BR" dirty="0"/>
              <a:t>0x000003D2 4804 LDR r0, [</a:t>
            </a:r>
            <a:r>
              <a:rPr lang="pt-BR" dirty="0" err="1"/>
              <a:t>pc</a:t>
            </a:r>
            <a:r>
              <a:rPr lang="pt-BR" dirty="0"/>
              <a:t>, # 16]; @ 0x000003E4 </a:t>
            </a:r>
            <a:br>
              <a:rPr lang="pt-BR" dirty="0"/>
            </a:br>
            <a:r>
              <a:rPr lang="pt-BR" dirty="0"/>
              <a:t>0x000003D4 6800 LDR r0, [r0, # 0x00] </a:t>
            </a:r>
            <a:br>
              <a:rPr lang="pt-BR" dirty="0"/>
            </a:br>
            <a:r>
              <a:rPr lang="pt-BR" dirty="0"/>
              <a:t>0x000003D6 6800 LDR r0, [r0, # 0x00] </a:t>
            </a:r>
            <a:br>
              <a:rPr lang="pt-BR" dirty="0"/>
            </a:br>
            <a:r>
              <a:rPr lang="pt-BR" dirty="0"/>
              <a:t>0x000003D8 4903 LDR r1, [</a:t>
            </a:r>
            <a:r>
              <a:rPr lang="pt-BR" dirty="0" err="1"/>
              <a:t>pc</a:t>
            </a:r>
            <a:r>
              <a:rPr lang="pt-BR" dirty="0"/>
              <a:t>, # 12]; @ 0x000003E8 </a:t>
            </a:r>
            <a:br>
              <a:rPr lang="pt-BR" dirty="0"/>
            </a:br>
            <a:r>
              <a:rPr lang="pt-BR" dirty="0"/>
              <a:t>0x000003DA 6008 STR r0, [r1, # 0x00] </a:t>
            </a:r>
            <a:br>
              <a:rPr lang="pt-BR" dirty="0"/>
            </a:br>
            <a:r>
              <a:rPr lang="pt-BR" dirty="0"/>
              <a:t>51: retorno 1; </a:t>
            </a:r>
            <a:br>
              <a:rPr lang="pt-BR" dirty="0"/>
            </a:br>
            <a:r>
              <a:rPr lang="pt-BR" dirty="0"/>
              <a:t>0x000003DC 2001 MOVS r0, # 0x01 </a:t>
            </a:r>
            <a:br>
              <a:rPr lang="pt-BR" dirty="0"/>
            </a:br>
            <a:r>
              <a:rPr lang="pt-BR" dirty="0"/>
              <a:t>52:} </a:t>
            </a:r>
            <a:br>
              <a:rPr lang="pt-BR" dirty="0"/>
            </a:br>
            <a:r>
              <a:rPr lang="pt-BR" dirty="0"/>
              <a:t>0x000003DE 4770 BX </a:t>
            </a:r>
            <a:r>
              <a:rPr lang="pt-BR" dirty="0" err="1"/>
              <a:t>lr</a:t>
            </a:r>
            <a:r>
              <a:rPr lang="pt-BR" dirty="0"/>
              <a:t> </a:t>
            </a:r>
            <a:endParaRPr lang="es-PA" dirty="0"/>
          </a:p>
        </p:txBody>
      </p:sp>
    </p:spTree>
    <p:extLst>
      <p:ext uri="{BB962C8B-B14F-4D97-AF65-F5344CB8AC3E}">
        <p14:creationId xmlns:p14="http://schemas.microsoft.com/office/powerpoint/2010/main" val="38808856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Direccionamiento</a:t>
            </a:r>
            <a:r>
              <a:rPr lang="en-US" dirty="0" smtClean="0"/>
              <a:t> de Memoria</a:t>
            </a:r>
            <a:endParaRPr lang="en-US" dirty="0"/>
          </a:p>
        </p:txBody>
      </p:sp>
      <p:sp>
        <p:nvSpPr>
          <p:cNvPr id="6" name="Marcador de contenido 3"/>
          <p:cNvSpPr txBox="1">
            <a:spLocks/>
          </p:cNvSpPr>
          <p:nvPr/>
        </p:nvSpPr>
        <p:spPr>
          <a:xfrm>
            <a:off x="103035" y="2136581"/>
            <a:ext cx="11719770" cy="28475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a:t>El tamaño de un puntero depende de la arquitectura de la CPU y de la implementación del compilador de C. </a:t>
            </a:r>
            <a:endParaRPr lang="en-US" dirty="0" smtClean="0"/>
          </a:p>
        </p:txBody>
      </p:sp>
      <p:pic>
        <p:nvPicPr>
          <p:cNvPr id="15362" name="Picture 2" descr="http://users.ece.utexas.edu/~valvano/embed/chap7/re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4837" y="3099939"/>
            <a:ext cx="5372100" cy="205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7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Programación</a:t>
            </a:r>
            <a:r>
              <a:rPr lang="en-US" dirty="0" smtClean="0"/>
              <a:t> </a:t>
            </a:r>
            <a:r>
              <a:rPr lang="en-US" dirty="0" err="1" smtClean="0"/>
              <a:t>en</a:t>
            </a:r>
            <a:r>
              <a:rPr lang="en-US" dirty="0" smtClean="0"/>
              <a:t> C – </a:t>
            </a:r>
            <a:r>
              <a:rPr lang="en-US" dirty="0" err="1" smtClean="0"/>
              <a:t>Precedencia</a:t>
            </a:r>
            <a:r>
              <a:rPr lang="en-US" dirty="0" smtClean="0"/>
              <a:t> </a:t>
            </a:r>
            <a:endParaRPr lang="en-US" dirty="0"/>
          </a:p>
        </p:txBody>
      </p:sp>
      <p:sp>
        <p:nvSpPr>
          <p:cNvPr id="4" name="Marcador de contenido 3"/>
          <p:cNvSpPr>
            <a:spLocks noGrp="1"/>
          </p:cNvSpPr>
          <p:nvPr>
            <p:ph idx="1"/>
          </p:nvPr>
        </p:nvSpPr>
        <p:spPr>
          <a:xfrm>
            <a:off x="498006" y="2001403"/>
            <a:ext cx="9779335" cy="4167578"/>
          </a:xfrm>
        </p:spPr>
        <p:txBody>
          <a:bodyPr>
            <a:normAutofit/>
          </a:bodyPr>
          <a:lstStyle/>
          <a:p>
            <a:r>
              <a:rPr lang="en-US" dirty="0" smtClean="0"/>
              <a:t>El </a:t>
            </a:r>
            <a:r>
              <a:rPr lang="en-US" dirty="0" err="1" smtClean="0"/>
              <a:t>orden</a:t>
            </a:r>
            <a:r>
              <a:rPr lang="en-US" dirty="0" smtClean="0"/>
              <a:t> de </a:t>
            </a:r>
            <a:r>
              <a:rPr lang="en-US" dirty="0" err="1" smtClean="0"/>
              <a:t>los</a:t>
            </a:r>
            <a:r>
              <a:rPr lang="en-US" dirty="0" smtClean="0"/>
              <a:t> tokens </a:t>
            </a:r>
            <a:r>
              <a:rPr lang="en-US" dirty="0" err="1" smtClean="0"/>
              <a:t>es</a:t>
            </a:r>
            <a:r>
              <a:rPr lang="en-US" dirty="0" smtClean="0"/>
              <a:t> </a:t>
            </a:r>
            <a:r>
              <a:rPr lang="en-US" dirty="0" err="1" smtClean="0"/>
              <a:t>importante</a:t>
            </a:r>
            <a:endParaRPr lang="en-US" dirty="0" smtClean="0"/>
          </a:p>
          <a:p>
            <a:r>
              <a:rPr lang="en-US" dirty="0" err="1" smtClean="0"/>
              <a:t>Determina</a:t>
            </a:r>
            <a:r>
              <a:rPr lang="en-US" dirty="0" smtClean="0"/>
              <a:t> que ese </a:t>
            </a:r>
            <a:r>
              <a:rPr lang="en-US" dirty="0" err="1" smtClean="0"/>
              <a:t>ejecuta</a:t>
            </a:r>
            <a:r>
              <a:rPr lang="en-US" dirty="0" smtClean="0"/>
              <a:t> primero y que </a:t>
            </a:r>
            <a:r>
              <a:rPr lang="en-US" dirty="0" err="1" smtClean="0"/>
              <a:t>después</a:t>
            </a:r>
            <a:endParaRPr lang="en-US" dirty="0" smtClean="0"/>
          </a:p>
          <a:p>
            <a:endParaRPr lang="en-US" dirty="0"/>
          </a:p>
          <a:p>
            <a:pPr marL="0" indent="0">
              <a:buNone/>
            </a:pPr>
            <a:r>
              <a:rPr lang="en-US" dirty="0"/>
              <a:t>short example(short x, short y){ short z; </a:t>
            </a:r>
          </a:p>
          <a:p>
            <a:pPr marL="0" indent="0">
              <a:buNone/>
            </a:pPr>
            <a:r>
              <a:rPr lang="en-US" dirty="0"/>
              <a:t>  z = y+2*x;</a:t>
            </a:r>
          </a:p>
          <a:p>
            <a:pPr marL="0" indent="0">
              <a:buNone/>
            </a:pPr>
            <a:r>
              <a:rPr lang="en-US" dirty="0"/>
              <a:t>  return(z);</a:t>
            </a:r>
          </a:p>
          <a:p>
            <a:pPr marL="0" indent="0">
              <a:buNone/>
            </a:pPr>
            <a:r>
              <a:rPr lang="en-US" dirty="0"/>
              <a:t>}</a:t>
            </a:r>
          </a:p>
        </p:txBody>
      </p:sp>
    </p:spTree>
    <p:extLst>
      <p:ext uri="{BB962C8B-B14F-4D97-AF65-F5344CB8AC3E}">
        <p14:creationId xmlns:p14="http://schemas.microsoft.com/office/powerpoint/2010/main" val="131313803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Direccionamiento</a:t>
            </a:r>
            <a:r>
              <a:rPr lang="en-US" dirty="0" smtClean="0"/>
              <a:t> de Memoria</a:t>
            </a:r>
            <a:endParaRPr lang="en-US" dirty="0"/>
          </a:p>
        </p:txBody>
      </p:sp>
      <p:sp>
        <p:nvSpPr>
          <p:cNvPr id="6" name="Marcador de contenido 3"/>
          <p:cNvSpPr txBox="1">
            <a:spLocks/>
          </p:cNvSpPr>
          <p:nvPr/>
        </p:nvSpPr>
        <p:spPr>
          <a:xfrm>
            <a:off x="103035" y="1737334"/>
            <a:ext cx="11719770" cy="43286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Arquitectura </a:t>
            </a:r>
            <a:r>
              <a:rPr lang="es-PA" dirty="0"/>
              <a:t>de memoria segmentada. </a:t>
            </a:r>
            <a:endParaRPr lang="es-PA" dirty="0" smtClean="0"/>
          </a:p>
          <a:p>
            <a:r>
              <a:rPr lang="es-PA" dirty="0" smtClean="0"/>
              <a:t>La </a:t>
            </a:r>
            <a:r>
              <a:rPr lang="es-PA" dirty="0"/>
              <a:t>RAM es la única estructura de memoria que permite que el programa tenga acceso de lectura y escritura</a:t>
            </a:r>
            <a:r>
              <a:rPr lang="es-PA" dirty="0" smtClean="0"/>
              <a:t>.</a:t>
            </a:r>
          </a:p>
          <a:p>
            <a:pPr lvl="1"/>
            <a:r>
              <a:rPr lang="es-PA" dirty="0" smtClean="0"/>
              <a:t>el </a:t>
            </a:r>
            <a:r>
              <a:rPr lang="es-PA" dirty="0"/>
              <a:t>software debe inicializar explícitamente todas las variables asignadas en la RAM en el tiempo de ejecución</a:t>
            </a:r>
            <a:r>
              <a:rPr lang="es-PA" dirty="0" smtClean="0"/>
              <a:t>.</a:t>
            </a:r>
          </a:p>
          <a:p>
            <a:pPr marL="57150" indent="0">
              <a:buNone/>
            </a:pPr>
            <a:endParaRPr lang="en-US" dirty="0" smtClean="0"/>
          </a:p>
        </p:txBody>
      </p:sp>
      <p:graphicFrame>
        <p:nvGraphicFramePr>
          <p:cNvPr id="3" name="Tabla 2"/>
          <p:cNvGraphicFramePr>
            <a:graphicFrameLocks noGrp="1"/>
          </p:cNvGraphicFramePr>
          <p:nvPr>
            <p:extLst>
              <p:ext uri="{D42A27DB-BD31-4B8C-83A1-F6EECF244321}">
                <p14:modId xmlns:p14="http://schemas.microsoft.com/office/powerpoint/2010/main" val="1055239632"/>
              </p:ext>
            </p:extLst>
          </p:nvPr>
        </p:nvGraphicFramePr>
        <p:xfrm>
          <a:off x="4018139" y="3233398"/>
          <a:ext cx="4147134" cy="3547328"/>
        </p:xfrm>
        <a:graphic>
          <a:graphicData uri="http://schemas.openxmlformats.org/drawingml/2006/table">
            <a:tbl>
              <a:tblPr/>
              <a:tblGrid>
                <a:gridCol w="953841"/>
                <a:gridCol w="1036783"/>
                <a:gridCol w="1368554"/>
                <a:gridCol w="787956"/>
              </a:tblGrid>
              <a:tr h="496001">
                <a:tc>
                  <a:txBody>
                    <a:bodyPr/>
                    <a:lstStyle/>
                    <a:p>
                      <a:r>
                        <a:rPr lang="es-PA" sz="1200">
                          <a:latin typeface="Times New Roman,Times"/>
                        </a:rPr>
                        <a:t>Memoria</a:t>
                      </a:r>
                      <a:endParaRPr lang="es-PA" sz="1200"/>
                    </a:p>
                  </a:txBody>
                  <a:tcPr marL="62623" marR="62623" marT="31312" marB="31312">
                    <a:lnL>
                      <a:noFill/>
                    </a:lnL>
                    <a:lnR>
                      <a:noFill/>
                    </a:lnR>
                    <a:lnT>
                      <a:noFill/>
                    </a:lnT>
                    <a:lnB>
                      <a:noFill/>
                    </a:lnB>
                  </a:tcPr>
                </a:tc>
                <a:tc>
                  <a:txBody>
                    <a:bodyPr/>
                    <a:lstStyle/>
                    <a:p>
                      <a:r>
                        <a:rPr lang="es-PA" sz="1200">
                          <a:latin typeface="Times New Roman,Times"/>
                        </a:rPr>
                        <a:t>Cuando se quita el poder</a:t>
                      </a:r>
                      <a:endParaRPr lang="es-PA" sz="1200"/>
                    </a:p>
                  </a:txBody>
                  <a:tcPr marL="62623" marR="62623" marT="31312" marB="31312">
                    <a:lnL>
                      <a:noFill/>
                    </a:lnL>
                    <a:lnR>
                      <a:noFill/>
                    </a:lnR>
                    <a:lnT>
                      <a:noFill/>
                    </a:lnT>
                    <a:lnB>
                      <a:noFill/>
                    </a:lnB>
                  </a:tcPr>
                </a:tc>
                <a:tc>
                  <a:txBody>
                    <a:bodyPr/>
                    <a:lstStyle/>
                    <a:p>
                      <a:r>
                        <a:rPr lang="es-PA" sz="1200">
                          <a:latin typeface="Times New Roman,Times"/>
                        </a:rPr>
                        <a:t>Habilidad para leer / escribir</a:t>
                      </a:r>
                      <a:endParaRPr lang="es-PA" sz="1200"/>
                    </a:p>
                  </a:txBody>
                  <a:tcPr marL="62623" marR="62623" marT="31312" marB="31312">
                    <a:lnL>
                      <a:noFill/>
                    </a:lnL>
                    <a:lnR>
                      <a:noFill/>
                    </a:lnR>
                    <a:lnT>
                      <a:noFill/>
                    </a:lnT>
                    <a:lnB>
                      <a:noFill/>
                    </a:lnB>
                  </a:tcPr>
                </a:tc>
                <a:tc>
                  <a:txBody>
                    <a:bodyPr/>
                    <a:lstStyle/>
                    <a:p>
                      <a:r>
                        <a:rPr lang="es-PA" sz="1200">
                          <a:latin typeface="Times New Roman,Times"/>
                        </a:rPr>
                        <a:t>Ciclos de programa</a:t>
                      </a:r>
                      <a:endParaRPr lang="es-PA" sz="1200"/>
                    </a:p>
                  </a:txBody>
                  <a:tcPr marL="62623" marR="62623" marT="31312" marB="31312">
                    <a:lnL>
                      <a:noFill/>
                    </a:lnL>
                    <a:lnR>
                      <a:noFill/>
                    </a:lnR>
                    <a:lnT>
                      <a:noFill/>
                    </a:lnT>
                    <a:lnB>
                      <a:noFill/>
                    </a:lnB>
                  </a:tcPr>
                </a:tc>
              </a:tr>
              <a:tr h="347606">
                <a:tc>
                  <a:txBody>
                    <a:bodyPr/>
                    <a:lstStyle/>
                    <a:p>
                      <a:r>
                        <a:rPr lang="es-PA" sz="1200">
                          <a:latin typeface="Times New Roman,Times"/>
                        </a:rPr>
                        <a:t>RAM</a:t>
                      </a:r>
                      <a:endParaRPr lang="es-PA" sz="1200"/>
                    </a:p>
                  </a:txBody>
                  <a:tcPr marL="62623" marR="62623" marT="31312" marB="31312">
                    <a:lnL>
                      <a:noFill/>
                    </a:lnL>
                    <a:lnR>
                      <a:noFill/>
                    </a:lnR>
                    <a:lnT>
                      <a:noFill/>
                    </a:lnT>
                    <a:lnB>
                      <a:noFill/>
                    </a:lnB>
                  </a:tcPr>
                </a:tc>
                <a:tc>
                  <a:txBody>
                    <a:bodyPr/>
                    <a:lstStyle/>
                    <a:p>
                      <a:r>
                        <a:rPr lang="es-PA" sz="1200">
                          <a:latin typeface="Times New Roman,Times"/>
                        </a:rPr>
                        <a:t>volátil</a:t>
                      </a:r>
                      <a:endParaRPr lang="es-PA" sz="1200"/>
                    </a:p>
                  </a:txBody>
                  <a:tcPr marL="62623" marR="62623" marT="31312" marB="31312">
                    <a:lnL>
                      <a:noFill/>
                    </a:lnL>
                    <a:lnR>
                      <a:noFill/>
                    </a:lnR>
                    <a:lnT>
                      <a:noFill/>
                    </a:lnT>
                    <a:lnB>
                      <a:noFill/>
                    </a:lnB>
                  </a:tcPr>
                </a:tc>
                <a:tc>
                  <a:txBody>
                    <a:bodyPr/>
                    <a:lstStyle/>
                    <a:p>
                      <a:r>
                        <a:rPr lang="es-PA" sz="1200">
                          <a:latin typeface="Times New Roman,Times"/>
                        </a:rPr>
                        <a:t>acceso aleatorio y rápido</a:t>
                      </a:r>
                      <a:endParaRPr lang="es-PA" sz="1200"/>
                    </a:p>
                  </a:txBody>
                  <a:tcPr marL="62623" marR="62623" marT="31312" marB="31312">
                    <a:lnL>
                      <a:noFill/>
                    </a:lnL>
                    <a:lnR>
                      <a:noFill/>
                    </a:lnR>
                    <a:lnT>
                      <a:noFill/>
                    </a:lnT>
                    <a:lnB>
                      <a:noFill/>
                    </a:lnB>
                  </a:tcPr>
                </a:tc>
                <a:tc>
                  <a:txBody>
                    <a:bodyPr/>
                    <a:lstStyle/>
                    <a:p>
                      <a:r>
                        <a:rPr lang="es-PA" sz="1200">
                          <a:latin typeface="Times New Roman,Times"/>
                        </a:rPr>
                        <a:t>infinito</a:t>
                      </a:r>
                      <a:endParaRPr lang="es-PA" sz="1200"/>
                    </a:p>
                  </a:txBody>
                  <a:tcPr marL="62623" marR="62623" marT="31312" marB="31312">
                    <a:lnL>
                      <a:noFill/>
                    </a:lnL>
                    <a:lnR>
                      <a:noFill/>
                    </a:lnR>
                    <a:lnT>
                      <a:noFill/>
                    </a:lnT>
                    <a:lnB>
                      <a:noFill/>
                    </a:lnB>
                  </a:tcPr>
                </a:tc>
              </a:tr>
              <a:tr h="496001">
                <a:tc>
                  <a:txBody>
                    <a:bodyPr/>
                    <a:lstStyle/>
                    <a:p>
                      <a:r>
                        <a:rPr lang="es-PA" sz="1200">
                          <a:latin typeface="Times New Roman,Times"/>
                        </a:rPr>
                        <a:t>RAM con respaldo de batería</a:t>
                      </a:r>
                      <a:endParaRPr lang="es-PA" sz="1200"/>
                    </a:p>
                  </a:txBody>
                  <a:tcPr marL="62623" marR="62623" marT="31312" marB="31312">
                    <a:lnL>
                      <a:noFill/>
                    </a:lnL>
                    <a:lnR>
                      <a:noFill/>
                    </a:lnR>
                    <a:lnT>
                      <a:noFill/>
                    </a:lnT>
                    <a:lnB>
                      <a:noFill/>
                    </a:lnB>
                  </a:tcPr>
                </a:tc>
                <a:tc>
                  <a:txBody>
                    <a:bodyPr/>
                    <a:lstStyle/>
                    <a:p>
                      <a:r>
                        <a:rPr lang="es-PA" sz="1200">
                          <a:latin typeface="Times New Roman,Times"/>
                        </a:rPr>
                        <a:t>No volátil</a:t>
                      </a:r>
                      <a:endParaRPr lang="es-PA" sz="1200"/>
                    </a:p>
                  </a:txBody>
                  <a:tcPr marL="62623" marR="62623" marT="31312" marB="31312">
                    <a:lnL>
                      <a:noFill/>
                    </a:lnL>
                    <a:lnR>
                      <a:noFill/>
                    </a:lnR>
                    <a:lnT>
                      <a:noFill/>
                    </a:lnT>
                    <a:lnB>
                      <a:noFill/>
                    </a:lnB>
                  </a:tcPr>
                </a:tc>
                <a:tc>
                  <a:txBody>
                    <a:bodyPr/>
                    <a:lstStyle/>
                    <a:p>
                      <a:r>
                        <a:rPr lang="es-PA" sz="1200">
                          <a:latin typeface="Times New Roman,Times"/>
                        </a:rPr>
                        <a:t>acceso aleatorio y rápido</a:t>
                      </a:r>
                      <a:endParaRPr lang="es-PA" sz="1200"/>
                    </a:p>
                  </a:txBody>
                  <a:tcPr marL="62623" marR="62623" marT="31312" marB="31312">
                    <a:lnL>
                      <a:noFill/>
                    </a:lnL>
                    <a:lnR>
                      <a:noFill/>
                    </a:lnR>
                    <a:lnT>
                      <a:noFill/>
                    </a:lnT>
                    <a:lnB>
                      <a:noFill/>
                    </a:lnB>
                  </a:tcPr>
                </a:tc>
                <a:tc>
                  <a:txBody>
                    <a:bodyPr/>
                    <a:lstStyle/>
                    <a:p>
                      <a:r>
                        <a:rPr lang="es-PA" sz="1200">
                          <a:latin typeface="Times New Roman,Times"/>
                        </a:rPr>
                        <a:t>infinito</a:t>
                      </a:r>
                      <a:endParaRPr lang="es-PA" sz="1200"/>
                    </a:p>
                  </a:txBody>
                  <a:tcPr marL="62623" marR="62623" marT="31312" marB="31312">
                    <a:lnL>
                      <a:noFill/>
                    </a:lnL>
                    <a:lnR>
                      <a:noFill/>
                    </a:lnR>
                    <a:lnT>
                      <a:noFill/>
                    </a:lnT>
                    <a:lnB>
                      <a:noFill/>
                    </a:lnB>
                  </a:tcPr>
                </a:tc>
              </a:tr>
              <a:tr h="347606">
                <a:tc>
                  <a:txBody>
                    <a:bodyPr/>
                    <a:lstStyle/>
                    <a:p>
                      <a:r>
                        <a:rPr lang="es-PA" sz="1200">
                          <a:latin typeface="Times New Roman,Times"/>
                        </a:rPr>
                        <a:t>EEPROM</a:t>
                      </a:r>
                      <a:endParaRPr lang="es-PA" sz="1200"/>
                    </a:p>
                  </a:txBody>
                  <a:tcPr marL="62623" marR="62623" marT="31312" marB="31312">
                    <a:lnL>
                      <a:noFill/>
                    </a:lnL>
                    <a:lnR>
                      <a:noFill/>
                    </a:lnR>
                    <a:lnT>
                      <a:noFill/>
                    </a:lnT>
                    <a:lnB>
                      <a:noFill/>
                    </a:lnB>
                  </a:tcPr>
                </a:tc>
                <a:tc>
                  <a:txBody>
                    <a:bodyPr/>
                    <a:lstStyle/>
                    <a:p>
                      <a:r>
                        <a:rPr lang="es-PA" sz="1200">
                          <a:latin typeface="Times New Roman,Times"/>
                        </a:rPr>
                        <a:t>No volátil</a:t>
                      </a:r>
                      <a:endParaRPr lang="es-PA" sz="1200"/>
                    </a:p>
                  </a:txBody>
                  <a:tcPr marL="62623" marR="62623" marT="31312" marB="31312">
                    <a:lnL>
                      <a:noFill/>
                    </a:lnL>
                    <a:lnR>
                      <a:noFill/>
                    </a:lnR>
                    <a:lnT>
                      <a:noFill/>
                    </a:lnT>
                    <a:lnB>
                      <a:noFill/>
                    </a:lnB>
                  </a:tcPr>
                </a:tc>
                <a:tc>
                  <a:txBody>
                    <a:bodyPr/>
                    <a:lstStyle/>
                    <a:p>
                      <a:r>
                        <a:rPr lang="es-PA" sz="1200">
                          <a:latin typeface="Times New Roman,Times"/>
                        </a:rPr>
                        <a:t>reprogramado fácilmente</a:t>
                      </a:r>
                      <a:endParaRPr lang="es-PA" sz="1200"/>
                    </a:p>
                  </a:txBody>
                  <a:tcPr marL="62623" marR="62623" marT="31312" marB="31312">
                    <a:lnL>
                      <a:noFill/>
                    </a:lnL>
                    <a:lnR>
                      <a:noFill/>
                    </a:lnR>
                    <a:lnT>
                      <a:noFill/>
                    </a:lnT>
                    <a:lnB>
                      <a:noFill/>
                    </a:lnB>
                  </a:tcPr>
                </a:tc>
                <a:tc>
                  <a:txBody>
                    <a:bodyPr/>
                    <a:lstStyle/>
                    <a:p>
                      <a:r>
                        <a:rPr lang="es-PA" sz="1200">
                          <a:latin typeface="Times New Roman,Times"/>
                        </a:rPr>
                        <a:t>***</a:t>
                      </a:r>
                      <a:endParaRPr lang="es-PA" sz="1200"/>
                    </a:p>
                  </a:txBody>
                  <a:tcPr marL="62623" marR="62623" marT="31312" marB="31312">
                    <a:lnL>
                      <a:noFill/>
                    </a:lnL>
                    <a:lnR>
                      <a:noFill/>
                    </a:lnR>
                    <a:lnT>
                      <a:noFill/>
                    </a:lnT>
                    <a:lnB>
                      <a:noFill/>
                    </a:lnB>
                  </a:tcPr>
                </a:tc>
              </a:tr>
              <a:tr h="347606">
                <a:tc>
                  <a:txBody>
                    <a:bodyPr/>
                    <a:lstStyle/>
                    <a:p>
                      <a:r>
                        <a:rPr lang="es-PA" sz="1200">
                          <a:latin typeface="Times New Roman,Times"/>
                        </a:rPr>
                        <a:t>Destello</a:t>
                      </a:r>
                      <a:endParaRPr lang="es-PA" sz="1200"/>
                    </a:p>
                  </a:txBody>
                  <a:tcPr marL="62623" marR="62623" marT="31312" marB="31312">
                    <a:lnL>
                      <a:noFill/>
                    </a:lnL>
                    <a:lnR>
                      <a:noFill/>
                    </a:lnR>
                    <a:lnT>
                      <a:noFill/>
                    </a:lnT>
                    <a:lnB>
                      <a:noFill/>
                    </a:lnB>
                  </a:tcPr>
                </a:tc>
                <a:tc>
                  <a:txBody>
                    <a:bodyPr/>
                    <a:lstStyle/>
                    <a:p>
                      <a:r>
                        <a:rPr lang="es-PA" sz="1200">
                          <a:latin typeface="Times New Roman,Times"/>
                        </a:rPr>
                        <a:t>No volátil</a:t>
                      </a:r>
                      <a:endParaRPr lang="es-PA" sz="1200"/>
                    </a:p>
                  </a:txBody>
                  <a:tcPr marL="62623" marR="62623" marT="31312" marB="31312">
                    <a:lnL>
                      <a:noFill/>
                    </a:lnL>
                    <a:lnR>
                      <a:noFill/>
                    </a:lnR>
                    <a:lnT>
                      <a:noFill/>
                    </a:lnT>
                    <a:lnB>
                      <a:noFill/>
                    </a:lnB>
                  </a:tcPr>
                </a:tc>
                <a:tc>
                  <a:txBody>
                    <a:bodyPr/>
                    <a:lstStyle/>
                    <a:p>
                      <a:r>
                        <a:rPr lang="es-PA" sz="1200">
                          <a:latin typeface="Times New Roman,Times"/>
                        </a:rPr>
                        <a:t>reprogramado fácilmente</a:t>
                      </a:r>
                      <a:endParaRPr lang="es-PA" sz="1200"/>
                    </a:p>
                  </a:txBody>
                  <a:tcPr marL="62623" marR="62623" marT="31312" marB="31312">
                    <a:lnL>
                      <a:noFill/>
                    </a:lnL>
                    <a:lnR>
                      <a:noFill/>
                    </a:lnR>
                    <a:lnT>
                      <a:noFill/>
                    </a:lnT>
                    <a:lnB>
                      <a:noFill/>
                    </a:lnB>
                  </a:tcPr>
                </a:tc>
                <a:tc>
                  <a:txBody>
                    <a:bodyPr/>
                    <a:lstStyle/>
                    <a:p>
                      <a:r>
                        <a:rPr lang="es-PA" sz="1200">
                          <a:latin typeface="Times New Roman,Times"/>
                        </a:rPr>
                        <a:t>***</a:t>
                      </a:r>
                      <a:endParaRPr lang="es-PA" sz="1200"/>
                    </a:p>
                  </a:txBody>
                  <a:tcPr marL="62623" marR="62623" marT="31312" marB="31312">
                    <a:lnL>
                      <a:noFill/>
                    </a:lnL>
                    <a:lnR>
                      <a:noFill/>
                    </a:lnR>
                    <a:lnT>
                      <a:noFill/>
                    </a:lnT>
                    <a:lnB>
                      <a:noFill/>
                    </a:lnB>
                  </a:tcPr>
                </a:tc>
              </a:tr>
              <a:tr h="496001">
                <a:tc>
                  <a:txBody>
                    <a:bodyPr/>
                    <a:lstStyle/>
                    <a:p>
                      <a:r>
                        <a:rPr lang="es-PA" sz="1200">
                          <a:latin typeface="Times New Roman,Times"/>
                        </a:rPr>
                        <a:t>OTP PROM</a:t>
                      </a:r>
                      <a:endParaRPr lang="es-PA" sz="1200"/>
                    </a:p>
                  </a:txBody>
                  <a:tcPr marL="62623" marR="62623" marT="31312" marB="31312">
                    <a:lnL>
                      <a:noFill/>
                    </a:lnL>
                    <a:lnR>
                      <a:noFill/>
                    </a:lnR>
                    <a:lnT>
                      <a:noFill/>
                    </a:lnT>
                    <a:lnB>
                      <a:noFill/>
                    </a:lnB>
                  </a:tcPr>
                </a:tc>
                <a:tc>
                  <a:txBody>
                    <a:bodyPr/>
                    <a:lstStyle/>
                    <a:p>
                      <a:r>
                        <a:rPr lang="es-PA" sz="1200">
                          <a:latin typeface="Times New Roman,Times"/>
                        </a:rPr>
                        <a:t>No volátil</a:t>
                      </a:r>
                      <a:endParaRPr lang="es-PA" sz="1200"/>
                    </a:p>
                  </a:txBody>
                  <a:tcPr marL="62623" marR="62623" marT="31312" marB="31312">
                    <a:lnL>
                      <a:noFill/>
                    </a:lnL>
                    <a:lnR>
                      <a:noFill/>
                    </a:lnR>
                    <a:lnT>
                      <a:noFill/>
                    </a:lnT>
                    <a:lnB>
                      <a:noFill/>
                    </a:lnB>
                  </a:tcPr>
                </a:tc>
                <a:tc>
                  <a:txBody>
                    <a:bodyPr/>
                    <a:lstStyle/>
                    <a:p>
                      <a:r>
                        <a:rPr lang="es-PA" sz="1200">
                          <a:latin typeface="Times New Roman,Times"/>
                        </a:rPr>
                        <a:t>se puede programar fácilmente</a:t>
                      </a:r>
                      <a:endParaRPr lang="es-PA" sz="1200"/>
                    </a:p>
                  </a:txBody>
                  <a:tcPr marL="62623" marR="62623" marT="31312" marB="31312">
                    <a:lnL>
                      <a:noFill/>
                    </a:lnL>
                    <a:lnR>
                      <a:noFill/>
                    </a:lnR>
                    <a:lnT>
                      <a:noFill/>
                    </a:lnT>
                    <a:lnB>
                      <a:noFill/>
                    </a:lnB>
                  </a:tcPr>
                </a:tc>
                <a:tc>
                  <a:txBody>
                    <a:bodyPr/>
                    <a:lstStyle/>
                    <a:p>
                      <a:r>
                        <a:rPr lang="es-PA" sz="1200">
                          <a:latin typeface="Times New Roman,Times"/>
                        </a:rPr>
                        <a:t>una vez</a:t>
                      </a:r>
                      <a:endParaRPr lang="es-PA" sz="1200"/>
                    </a:p>
                  </a:txBody>
                  <a:tcPr marL="62623" marR="62623" marT="31312" marB="31312">
                    <a:lnL>
                      <a:noFill/>
                    </a:lnL>
                    <a:lnR>
                      <a:noFill/>
                    </a:lnR>
                    <a:lnT>
                      <a:noFill/>
                    </a:lnT>
                    <a:lnB>
                      <a:noFill/>
                    </a:lnB>
                  </a:tcPr>
                </a:tc>
              </a:tr>
              <a:tr h="347606">
                <a:tc>
                  <a:txBody>
                    <a:bodyPr/>
                    <a:lstStyle/>
                    <a:p>
                      <a:r>
                        <a:rPr lang="es-PA" sz="1200">
                          <a:latin typeface="Times New Roman,Times"/>
                        </a:rPr>
                        <a:t>ROM</a:t>
                      </a:r>
                      <a:endParaRPr lang="es-PA" sz="1200"/>
                    </a:p>
                  </a:txBody>
                  <a:tcPr marL="62623" marR="62623" marT="31312" marB="31312">
                    <a:lnL>
                      <a:noFill/>
                    </a:lnL>
                    <a:lnR>
                      <a:noFill/>
                    </a:lnR>
                    <a:lnT>
                      <a:noFill/>
                    </a:lnT>
                    <a:lnB>
                      <a:noFill/>
                    </a:lnB>
                  </a:tcPr>
                </a:tc>
                <a:tc>
                  <a:txBody>
                    <a:bodyPr/>
                    <a:lstStyle/>
                    <a:p>
                      <a:r>
                        <a:rPr lang="es-PA" sz="1200">
                          <a:latin typeface="Times New Roman,Times"/>
                        </a:rPr>
                        <a:t>No volátil</a:t>
                      </a:r>
                      <a:endParaRPr lang="es-PA" sz="1200"/>
                    </a:p>
                  </a:txBody>
                  <a:tcPr marL="62623" marR="62623" marT="31312" marB="31312">
                    <a:lnL>
                      <a:noFill/>
                    </a:lnL>
                    <a:lnR>
                      <a:noFill/>
                    </a:lnR>
                    <a:lnT>
                      <a:noFill/>
                    </a:lnT>
                    <a:lnB>
                      <a:noFill/>
                    </a:lnB>
                  </a:tcPr>
                </a:tc>
                <a:tc>
                  <a:txBody>
                    <a:bodyPr/>
                    <a:lstStyle/>
                    <a:p>
                      <a:r>
                        <a:rPr lang="es-PA" sz="1200">
                          <a:latin typeface="Times New Roman,Times"/>
                        </a:rPr>
                        <a:t>programado en la fábrica</a:t>
                      </a:r>
                      <a:endParaRPr lang="es-PA" sz="1200"/>
                    </a:p>
                  </a:txBody>
                  <a:tcPr marL="62623" marR="62623" marT="31312" marB="31312">
                    <a:lnL>
                      <a:noFill/>
                    </a:lnL>
                    <a:lnR>
                      <a:noFill/>
                    </a:lnR>
                    <a:lnT>
                      <a:noFill/>
                    </a:lnT>
                    <a:lnB>
                      <a:noFill/>
                    </a:lnB>
                  </a:tcPr>
                </a:tc>
                <a:tc>
                  <a:txBody>
                    <a:bodyPr/>
                    <a:lstStyle/>
                    <a:p>
                      <a:r>
                        <a:rPr lang="es-PA" sz="1200" dirty="0">
                          <a:latin typeface="Times New Roman,Times"/>
                        </a:rPr>
                        <a:t>una vez</a:t>
                      </a:r>
                      <a:endParaRPr lang="es-PA" sz="1200" dirty="0"/>
                    </a:p>
                  </a:txBody>
                  <a:tcPr marL="62623" marR="62623" marT="31312" marB="31312">
                    <a:lnL>
                      <a:noFill/>
                    </a:lnL>
                    <a:lnR>
                      <a:noFill/>
                    </a:lnR>
                    <a:lnT>
                      <a:noFill/>
                    </a:lnT>
                    <a:lnB>
                      <a:noFill/>
                    </a:lnB>
                  </a:tcPr>
                </a:tc>
              </a:tr>
            </a:tbl>
          </a:graphicData>
        </a:graphic>
      </p:graphicFrame>
    </p:spTree>
    <p:extLst>
      <p:ext uri="{BB962C8B-B14F-4D97-AF65-F5344CB8AC3E}">
        <p14:creationId xmlns:p14="http://schemas.microsoft.com/office/powerpoint/2010/main" val="248433451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Matemática</a:t>
            </a:r>
            <a:r>
              <a:rPr lang="en-US" dirty="0" smtClean="0"/>
              <a:t> de </a:t>
            </a:r>
            <a:r>
              <a:rPr lang="en-US" dirty="0" err="1" smtClean="0"/>
              <a:t>Punteros</a:t>
            </a:r>
            <a:endParaRPr lang="en-US" dirty="0"/>
          </a:p>
        </p:txBody>
      </p:sp>
      <p:sp>
        <p:nvSpPr>
          <p:cNvPr id="6" name="Marcador de contenido 3"/>
          <p:cNvSpPr txBox="1">
            <a:spLocks/>
          </p:cNvSpPr>
          <p:nvPr/>
        </p:nvSpPr>
        <p:spPr>
          <a:xfrm>
            <a:off x="103035" y="2136580"/>
            <a:ext cx="11719770" cy="45861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a:t>Una diferencia importante entre las direcciones y las variables o constantes comunes tiene que ver con la interpretación de las direcciones. </a:t>
            </a:r>
            <a:endParaRPr lang="es-PA" dirty="0" smtClean="0"/>
          </a:p>
          <a:p>
            <a:r>
              <a:rPr lang="es-PA" dirty="0" smtClean="0"/>
              <a:t>Si </a:t>
            </a:r>
            <a:r>
              <a:rPr lang="es-PA" dirty="0"/>
              <a:t>la dirección apunta a números enteros, entonces debería terminar apuntando al siguiente número entero. </a:t>
            </a:r>
            <a:endParaRPr lang="es-PA" dirty="0" smtClean="0"/>
          </a:p>
          <a:p>
            <a:r>
              <a:rPr lang="es-PA" dirty="0" smtClean="0"/>
              <a:t>Los punteros dependen del tipo de dato y se moverán en 1, 2, 4 bytes en la memoria</a:t>
            </a:r>
          </a:p>
          <a:p>
            <a:pPr lvl="1"/>
            <a:r>
              <a:rPr lang="es-PA" dirty="0" err="1" smtClean="0"/>
              <a:t>char</a:t>
            </a:r>
            <a:r>
              <a:rPr lang="es-PA" dirty="0" smtClean="0"/>
              <a:t>, short, </a:t>
            </a:r>
            <a:r>
              <a:rPr lang="es-PA" dirty="0" err="1" smtClean="0"/>
              <a:t>int</a:t>
            </a:r>
            <a:endParaRPr lang="es-PA" dirty="0" smtClean="0"/>
          </a:p>
          <a:p>
            <a:r>
              <a:rPr lang="es-PA" dirty="0" smtClean="0"/>
              <a:t>Si</a:t>
            </a:r>
            <a:r>
              <a:rPr lang="es-PA" dirty="0"/>
              <a:t> </a:t>
            </a:r>
            <a:r>
              <a:rPr lang="es-PA" b="1" dirty="0" err="1"/>
              <a:t>ptr</a:t>
            </a:r>
            <a:r>
              <a:rPr lang="es-PA" dirty="0"/>
              <a:t> es un puntero de entero de 16 bits con signo, entonces </a:t>
            </a:r>
            <a:r>
              <a:rPr lang="es-PA" b="1" dirty="0" err="1"/>
              <a:t>ptr</a:t>
            </a:r>
            <a:r>
              <a:rPr lang="es-PA" b="1" dirty="0"/>
              <a:t> + 1</a:t>
            </a:r>
            <a:r>
              <a:rPr lang="es-PA" dirty="0"/>
              <a:t> también apunta a un entero de 16 bits con signo.</a:t>
            </a:r>
          </a:p>
          <a:p>
            <a:r>
              <a:rPr lang="es-PA" dirty="0" smtClean="0"/>
              <a:t>la </a:t>
            </a:r>
            <a:r>
              <a:rPr lang="es-PA" dirty="0"/>
              <a:t>expresión </a:t>
            </a:r>
            <a:r>
              <a:rPr lang="es-PA" b="1" dirty="0"/>
              <a:t>* </a:t>
            </a:r>
            <a:r>
              <a:rPr lang="es-PA" b="1" dirty="0" err="1"/>
              <a:t>ptr</a:t>
            </a:r>
            <a:r>
              <a:rPr lang="es-PA" b="1" dirty="0"/>
              <a:t> + 1</a:t>
            </a:r>
            <a:r>
              <a:rPr lang="es-PA" dirty="0"/>
              <a:t> </a:t>
            </a:r>
          </a:p>
          <a:p>
            <a:pPr lvl="1"/>
            <a:r>
              <a:rPr lang="es-PA" dirty="0" smtClean="0"/>
              <a:t>es </a:t>
            </a:r>
            <a:r>
              <a:rPr lang="es-PA" dirty="0"/>
              <a:t>la misma que </a:t>
            </a:r>
            <a:r>
              <a:rPr lang="es-PA" b="1" dirty="0"/>
              <a:t>(* </a:t>
            </a:r>
            <a:r>
              <a:rPr lang="es-PA" b="1" dirty="0" err="1"/>
              <a:t>ptr</a:t>
            </a:r>
            <a:r>
              <a:rPr lang="es-PA" b="1" dirty="0"/>
              <a:t>) +1</a:t>
            </a:r>
            <a:r>
              <a:rPr lang="es-PA" dirty="0"/>
              <a:t> y no </a:t>
            </a:r>
            <a:r>
              <a:rPr lang="es-PA" b="1" dirty="0"/>
              <a:t>* (</a:t>
            </a:r>
            <a:r>
              <a:rPr lang="es-PA" b="1" dirty="0" err="1"/>
              <a:t>ptr</a:t>
            </a:r>
            <a:r>
              <a:rPr lang="es-PA" b="1" dirty="0"/>
              <a:t> + 1)</a:t>
            </a:r>
            <a:r>
              <a:rPr lang="es-PA" dirty="0"/>
              <a:t> </a:t>
            </a:r>
            <a:r>
              <a:rPr lang="es-PA" dirty="0" smtClean="0"/>
              <a:t>.</a:t>
            </a:r>
            <a:endParaRPr lang="es-PA" dirty="0"/>
          </a:p>
          <a:p>
            <a:endParaRPr lang="en-US" dirty="0" smtClean="0"/>
          </a:p>
        </p:txBody>
      </p:sp>
    </p:spTree>
    <p:extLst>
      <p:ext uri="{BB962C8B-B14F-4D97-AF65-F5344CB8AC3E}">
        <p14:creationId xmlns:p14="http://schemas.microsoft.com/office/powerpoint/2010/main" val="25700406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Comparación</a:t>
            </a:r>
            <a:r>
              <a:rPr lang="en-US" dirty="0" smtClean="0"/>
              <a:t> de </a:t>
            </a:r>
            <a:r>
              <a:rPr lang="en-US" dirty="0" err="1" smtClean="0"/>
              <a:t>Punteros</a:t>
            </a:r>
            <a:endParaRPr lang="en-US" dirty="0"/>
          </a:p>
        </p:txBody>
      </p:sp>
      <p:sp>
        <p:nvSpPr>
          <p:cNvPr id="6" name="Marcador de contenido 3"/>
          <p:cNvSpPr txBox="1">
            <a:spLocks/>
          </p:cNvSpPr>
          <p:nvPr/>
        </p:nvSpPr>
        <p:spPr>
          <a:xfrm>
            <a:off x="103035" y="2136581"/>
            <a:ext cx="11719770" cy="45990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a:t>Una diferencia importante entre los punteros y otras variables es que los punteros siempre se consideran sin signo. </a:t>
            </a:r>
            <a:endParaRPr lang="es-PA" dirty="0" smtClean="0"/>
          </a:p>
          <a:p>
            <a:r>
              <a:rPr lang="es-PA" dirty="0" smtClean="0"/>
              <a:t>Esto </a:t>
            </a:r>
            <a:r>
              <a:rPr lang="es-PA" dirty="0"/>
              <a:t>debería ser obvio ya que las direcciones de memoria no están firmadas. </a:t>
            </a:r>
            <a:endParaRPr lang="es-PA" dirty="0" smtClean="0"/>
          </a:p>
          <a:p>
            <a:endParaRPr lang="es-PA" dirty="0"/>
          </a:p>
          <a:p>
            <a:pPr marL="0" indent="0">
              <a:buNone/>
            </a:pPr>
            <a:r>
              <a:rPr lang="es-PA" dirty="0"/>
              <a:t>short *pt1; /* define 16-bit </a:t>
            </a:r>
            <a:r>
              <a:rPr lang="es-PA" dirty="0" err="1"/>
              <a:t>integer</a:t>
            </a:r>
            <a:r>
              <a:rPr lang="es-PA" dirty="0"/>
              <a:t> pointer */ </a:t>
            </a:r>
          </a:p>
          <a:p>
            <a:pPr marL="0" indent="0">
              <a:buNone/>
            </a:pPr>
            <a:r>
              <a:rPr lang="es-PA" dirty="0"/>
              <a:t>short *pt2[10]; /* define ten 16-bit </a:t>
            </a:r>
            <a:r>
              <a:rPr lang="es-PA" dirty="0" err="1"/>
              <a:t>integer</a:t>
            </a:r>
            <a:r>
              <a:rPr lang="es-PA" dirty="0"/>
              <a:t> pointers */ </a:t>
            </a:r>
          </a:p>
          <a:p>
            <a:pPr marL="0" indent="0">
              <a:buNone/>
            </a:pPr>
            <a:r>
              <a:rPr lang="es-PA" dirty="0"/>
              <a:t>short done(</a:t>
            </a:r>
            <a:r>
              <a:rPr lang="es-PA" dirty="0" err="1"/>
              <a:t>void</a:t>
            </a:r>
            <a:r>
              <a:rPr lang="es-PA" dirty="0"/>
              <a:t>){ /* </a:t>
            </a:r>
            <a:r>
              <a:rPr lang="es-PA" dirty="0" err="1"/>
              <a:t>returns</a:t>
            </a:r>
            <a:r>
              <a:rPr lang="es-PA" dirty="0"/>
              <a:t> true </a:t>
            </a:r>
            <a:r>
              <a:rPr lang="es-PA" dirty="0" err="1"/>
              <a:t>if</a:t>
            </a:r>
            <a:r>
              <a:rPr lang="es-PA" dirty="0"/>
              <a:t> pt1 </a:t>
            </a:r>
            <a:r>
              <a:rPr lang="es-PA" dirty="0" err="1"/>
              <a:t>is</a:t>
            </a:r>
            <a:r>
              <a:rPr lang="es-PA" dirty="0"/>
              <a:t> </a:t>
            </a:r>
            <a:r>
              <a:rPr lang="es-PA" dirty="0" err="1"/>
              <a:t>higher</a:t>
            </a:r>
            <a:r>
              <a:rPr lang="es-PA" dirty="0"/>
              <a:t> </a:t>
            </a:r>
            <a:r>
              <a:rPr lang="es-PA" dirty="0" err="1"/>
              <a:t>than</a:t>
            </a:r>
            <a:r>
              <a:rPr lang="es-PA" dirty="0"/>
              <a:t> pt2[5] */ </a:t>
            </a:r>
          </a:p>
          <a:p>
            <a:pPr marL="0" indent="0">
              <a:buNone/>
            </a:pPr>
            <a:r>
              <a:rPr lang="es-PA" dirty="0" err="1"/>
              <a:t>if</a:t>
            </a:r>
            <a:r>
              <a:rPr lang="es-PA" dirty="0"/>
              <a:t>(pt1&gt;pt2[5]) </a:t>
            </a:r>
            <a:r>
              <a:rPr lang="es-PA" dirty="0" err="1"/>
              <a:t>return</a:t>
            </a:r>
            <a:r>
              <a:rPr lang="es-PA" dirty="0"/>
              <a:t>(1); </a:t>
            </a:r>
          </a:p>
          <a:p>
            <a:pPr marL="0" indent="0">
              <a:buNone/>
            </a:pPr>
            <a:r>
              <a:rPr lang="es-PA" dirty="0" err="1"/>
              <a:t>return</a:t>
            </a:r>
            <a:r>
              <a:rPr lang="es-PA" dirty="0"/>
              <a:t>(0); </a:t>
            </a:r>
          </a:p>
          <a:p>
            <a:pPr marL="0" indent="0">
              <a:buNone/>
            </a:pPr>
            <a:r>
              <a:rPr lang="es-PA" dirty="0"/>
              <a:t>}</a:t>
            </a:r>
          </a:p>
          <a:p>
            <a:pPr marL="0" indent="0">
              <a:buNone/>
            </a:pPr>
            <a:endParaRPr lang="es-PA" dirty="0"/>
          </a:p>
        </p:txBody>
      </p:sp>
    </p:spTree>
    <p:extLst>
      <p:ext uri="{BB962C8B-B14F-4D97-AF65-F5344CB8AC3E}">
        <p14:creationId xmlns:p14="http://schemas.microsoft.com/office/powerpoint/2010/main" val="252985378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Comparación</a:t>
            </a:r>
            <a:r>
              <a:rPr lang="en-US" dirty="0" smtClean="0"/>
              <a:t> de </a:t>
            </a:r>
            <a:r>
              <a:rPr lang="en-US" dirty="0" err="1" smtClean="0"/>
              <a:t>Punteros</a:t>
            </a:r>
            <a:endParaRPr lang="en-US" dirty="0"/>
          </a:p>
        </p:txBody>
      </p:sp>
      <p:sp>
        <p:nvSpPr>
          <p:cNvPr id="6" name="Marcador de contenido 3"/>
          <p:cNvSpPr txBox="1">
            <a:spLocks/>
          </p:cNvSpPr>
          <p:nvPr/>
        </p:nvSpPr>
        <p:spPr>
          <a:xfrm>
            <a:off x="103035" y="2136581"/>
            <a:ext cx="11719770" cy="45990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No </a:t>
            </a:r>
            <a:r>
              <a:rPr lang="es-PA" dirty="0"/>
              <a:t>tiene sentido comparar un puntero a otra cosa que no sea otra dirección o cero. </a:t>
            </a:r>
            <a:endParaRPr lang="es-PA" dirty="0" smtClean="0"/>
          </a:p>
          <a:p>
            <a:r>
              <a:rPr lang="es-PA" dirty="0" smtClean="0"/>
              <a:t>C </a:t>
            </a:r>
            <a:r>
              <a:rPr lang="es-PA" dirty="0"/>
              <a:t>garantiza que las direcciones válidas nunca pueden ser </a:t>
            </a:r>
            <a:r>
              <a:rPr lang="es-PA" dirty="0" smtClean="0"/>
              <a:t>cero</a:t>
            </a:r>
            <a:endParaRPr lang="es-PA" dirty="0"/>
          </a:p>
          <a:p>
            <a:r>
              <a:rPr lang="es-PA" dirty="0" smtClean="0"/>
              <a:t>pt1 </a:t>
            </a:r>
            <a:r>
              <a:rPr lang="es-PA" dirty="0"/>
              <a:t>apunta a una matriz de datos y pt2 apunta a una matriz diferente, entonces comparar pt1 con pt2 no tendría sentido. </a:t>
            </a:r>
            <a:endParaRPr lang="es-PA" dirty="0" smtClean="0"/>
          </a:p>
          <a:p>
            <a:r>
              <a:rPr lang="es-PA" dirty="0" smtClean="0"/>
              <a:t>El </a:t>
            </a:r>
            <a:r>
              <a:rPr lang="es-PA" dirty="0"/>
              <a:t>puntero que sea más grande dependerá de dónde se asignaron las dos matrices en la memoria.</a:t>
            </a:r>
            <a:endParaRPr lang="en-US" dirty="0"/>
          </a:p>
          <a:p>
            <a:pPr marL="0" indent="0">
              <a:buNone/>
            </a:pPr>
            <a:endParaRPr lang="es-PA" dirty="0"/>
          </a:p>
        </p:txBody>
      </p:sp>
    </p:spTree>
    <p:extLst>
      <p:ext uri="{BB962C8B-B14F-4D97-AF65-F5344CB8AC3E}">
        <p14:creationId xmlns:p14="http://schemas.microsoft.com/office/powerpoint/2010/main" val="75095848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FIFO con </a:t>
            </a:r>
            <a:r>
              <a:rPr lang="en-US" dirty="0" err="1" smtClean="0"/>
              <a:t>punteros</a:t>
            </a:r>
            <a:endParaRPr lang="en-US" dirty="0"/>
          </a:p>
        </p:txBody>
      </p:sp>
      <p:sp>
        <p:nvSpPr>
          <p:cNvPr id="6" name="Marcador de contenido 3"/>
          <p:cNvSpPr txBox="1">
            <a:spLocks/>
          </p:cNvSpPr>
          <p:nvPr/>
        </p:nvSpPr>
        <p:spPr>
          <a:xfrm>
            <a:off x="103035" y="2136581"/>
            <a:ext cx="11719770" cy="41869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a:t>Para ilustrar el uso de punteros, diseñaremos un FIFO de dos punteros. </a:t>
            </a:r>
            <a:r>
              <a:rPr lang="es-PA" dirty="0" smtClean="0"/>
              <a:t>FIFO.</a:t>
            </a:r>
          </a:p>
          <a:p>
            <a:r>
              <a:rPr lang="es-PA" dirty="0"/>
              <a:t>Ú</a:t>
            </a:r>
            <a:r>
              <a:rPr lang="es-PA" dirty="0" smtClean="0"/>
              <a:t>til </a:t>
            </a:r>
            <a:r>
              <a:rPr lang="es-PA" dirty="0"/>
              <a:t>para problemas de flujo de datos</a:t>
            </a:r>
            <a:r>
              <a:rPr lang="es-PA" dirty="0" smtClean="0"/>
              <a:t>.</a:t>
            </a:r>
            <a:endParaRPr lang="es-PA" dirty="0"/>
          </a:p>
          <a:p>
            <a:pPr lvl="1"/>
            <a:r>
              <a:rPr lang="es-PA" dirty="0"/>
              <a:t>GETPT apunta a los datos que serán eliminados por la próxima llamada a </a:t>
            </a:r>
            <a:r>
              <a:rPr lang="es-PA" dirty="0" smtClean="0"/>
              <a:t>GET</a:t>
            </a:r>
          </a:p>
          <a:p>
            <a:pPr lvl="1"/>
            <a:r>
              <a:rPr lang="es-PA" dirty="0" smtClean="0"/>
              <a:t>PUTPT</a:t>
            </a:r>
            <a:r>
              <a:rPr lang="es-PA" dirty="0"/>
              <a:t> apunta al espacio vacío donde los datos se almacenarán por la próxima llamada a PUT. </a:t>
            </a:r>
            <a:endParaRPr lang="es-PA" dirty="0" smtClean="0"/>
          </a:p>
          <a:p>
            <a:pPr lvl="1"/>
            <a:r>
              <a:rPr lang="es-PA" dirty="0" smtClean="0"/>
              <a:t>Si </a:t>
            </a:r>
            <a:r>
              <a:rPr lang="es-PA" dirty="0"/>
              <a:t>el FIFO está lleno cuando se llama PUT, entonces la subrutina debería devolver un error completo (por ejemplo, V = 1). </a:t>
            </a:r>
            <a:endParaRPr lang="es-PA" dirty="0" smtClean="0"/>
          </a:p>
          <a:p>
            <a:pPr lvl="1"/>
            <a:r>
              <a:rPr lang="es-PA" dirty="0" smtClean="0"/>
              <a:t>Del </a:t>
            </a:r>
            <a:r>
              <a:rPr lang="es-PA" dirty="0"/>
              <a:t>mismo modo, si el FIFO está vacío cuando se llama GET, la subrutina debe devolver un error vacío (por ejemplo, V = 1.) </a:t>
            </a:r>
            <a:endParaRPr lang="es-PA" dirty="0" smtClean="0"/>
          </a:p>
          <a:p>
            <a:pPr lvl="1"/>
            <a:r>
              <a:rPr lang="es-PA" dirty="0" smtClean="0"/>
              <a:t>Los</a:t>
            </a:r>
            <a:r>
              <a:rPr lang="es-PA" dirty="0"/>
              <a:t> PUTPT y GETPT se deben volver a colocar en la parte superior cuando alcancen la parte inferior.</a:t>
            </a:r>
          </a:p>
        </p:txBody>
      </p:sp>
    </p:spTree>
    <p:extLst>
      <p:ext uri="{BB962C8B-B14F-4D97-AF65-F5344CB8AC3E}">
        <p14:creationId xmlns:p14="http://schemas.microsoft.com/office/powerpoint/2010/main" val="123137238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FIFO con </a:t>
            </a:r>
            <a:r>
              <a:rPr lang="en-US" dirty="0" err="1" smtClean="0"/>
              <a:t>punteros</a:t>
            </a:r>
            <a:endParaRPr lang="en-US" dirty="0"/>
          </a:p>
        </p:txBody>
      </p:sp>
      <p:sp>
        <p:nvSpPr>
          <p:cNvPr id="6" name="Marcador de contenido 3"/>
          <p:cNvSpPr txBox="1">
            <a:spLocks/>
          </p:cNvSpPr>
          <p:nvPr/>
        </p:nvSpPr>
        <p:spPr>
          <a:xfrm>
            <a:off x="103035" y="2136581"/>
            <a:ext cx="11719770" cy="41869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endParaRPr lang="es-PA" dirty="0"/>
          </a:p>
        </p:txBody>
      </p:sp>
      <p:pic>
        <p:nvPicPr>
          <p:cNvPr id="19458" name="Picture 2" descr="http://users.ece.utexas.edu/~valvano/embed/chap7/fifo.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448015" y="2318197"/>
            <a:ext cx="5898173" cy="2630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0268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FIFO con </a:t>
            </a:r>
            <a:r>
              <a:rPr lang="en-US" dirty="0" err="1" smtClean="0"/>
              <a:t>punteros</a:t>
            </a:r>
            <a:endParaRPr lang="en-US" dirty="0"/>
          </a:p>
        </p:txBody>
      </p:sp>
      <p:sp>
        <p:nvSpPr>
          <p:cNvPr id="6" name="Marcador de contenido 3"/>
          <p:cNvSpPr txBox="1">
            <a:spLocks/>
          </p:cNvSpPr>
          <p:nvPr/>
        </p:nvSpPr>
        <p:spPr>
          <a:xfrm>
            <a:off x="103035" y="2136581"/>
            <a:ext cx="11719770" cy="41869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endParaRPr lang="es-PA" dirty="0"/>
          </a:p>
        </p:txBody>
      </p:sp>
      <p:sp>
        <p:nvSpPr>
          <p:cNvPr id="5" name="Marcador de contenido 3"/>
          <p:cNvSpPr txBox="1">
            <a:spLocks/>
          </p:cNvSpPr>
          <p:nvPr/>
        </p:nvSpPr>
        <p:spPr>
          <a:xfrm>
            <a:off x="255435" y="1853248"/>
            <a:ext cx="11719770" cy="462267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a:t>Hay dos mecanismos para determinar si el FIFO está vacío o lleno. </a:t>
            </a:r>
            <a:endParaRPr lang="es-PA" dirty="0" smtClean="0"/>
          </a:p>
          <a:p>
            <a:pPr lvl="1"/>
            <a:r>
              <a:rPr lang="es-PA" dirty="0" smtClean="0"/>
              <a:t>Opción 1:  implementar </a:t>
            </a:r>
            <a:r>
              <a:rPr lang="es-PA" dirty="0"/>
              <a:t>un contador que contenga el número de bytes almacenados actualmente en el FIFO. </a:t>
            </a:r>
            <a:endParaRPr lang="es-PA" dirty="0" smtClean="0"/>
          </a:p>
          <a:p>
            <a:pPr lvl="2"/>
            <a:r>
              <a:rPr lang="es-PA" dirty="0" smtClean="0"/>
              <a:t>GET </a:t>
            </a:r>
            <a:r>
              <a:rPr lang="es-PA" dirty="0"/>
              <a:t>disminuiría el contador </a:t>
            </a:r>
            <a:endParaRPr lang="es-PA" dirty="0" smtClean="0"/>
          </a:p>
          <a:p>
            <a:pPr lvl="2"/>
            <a:r>
              <a:rPr lang="es-PA" dirty="0" smtClean="0"/>
              <a:t>PUT </a:t>
            </a:r>
            <a:r>
              <a:rPr lang="es-PA" dirty="0"/>
              <a:t>incrementaría el contador</a:t>
            </a:r>
            <a:r>
              <a:rPr lang="es-PA" dirty="0" smtClean="0"/>
              <a:t>.</a:t>
            </a:r>
          </a:p>
          <a:p>
            <a:pPr lvl="1"/>
            <a:r>
              <a:rPr lang="es-PA" dirty="0" smtClean="0"/>
              <a:t>Opción 2:</a:t>
            </a:r>
            <a:r>
              <a:rPr lang="es-PA" dirty="0"/>
              <a:t> El segundo método es evitar que el FIFO esté completamente lleno</a:t>
            </a:r>
            <a:r>
              <a:rPr lang="es-PA" dirty="0" smtClean="0"/>
              <a:t>.</a:t>
            </a:r>
          </a:p>
          <a:p>
            <a:pPr lvl="2"/>
            <a:r>
              <a:rPr lang="es-PA" dirty="0" smtClean="0"/>
              <a:t>si </a:t>
            </a:r>
            <a:r>
              <a:rPr lang="es-PA" dirty="0"/>
              <a:t>PUTPT es igual a GETPT </a:t>
            </a:r>
            <a:r>
              <a:rPr lang="es-PA" dirty="0" smtClean="0"/>
              <a:t>entonces </a:t>
            </a:r>
            <a:r>
              <a:rPr lang="es-PA" dirty="0"/>
              <a:t>el FIFO está vacío. </a:t>
            </a:r>
            <a:endParaRPr lang="es-PA" dirty="0" smtClean="0"/>
          </a:p>
          <a:p>
            <a:pPr lvl="2"/>
            <a:r>
              <a:rPr lang="es-PA" dirty="0" smtClean="0"/>
              <a:t>si </a:t>
            </a:r>
            <a:r>
              <a:rPr lang="es-PA" dirty="0"/>
              <a:t>PUTPT + 1 es igual a GETPT al comienzo de PUT, entonces el FIFO está lleno</a:t>
            </a:r>
            <a:r>
              <a:rPr lang="es-PA" dirty="0" smtClean="0"/>
              <a:t>.</a:t>
            </a:r>
            <a:endParaRPr lang="es-PA" dirty="0"/>
          </a:p>
        </p:txBody>
      </p:sp>
    </p:spTree>
    <p:extLst>
      <p:ext uri="{BB962C8B-B14F-4D97-AF65-F5344CB8AC3E}">
        <p14:creationId xmlns:p14="http://schemas.microsoft.com/office/powerpoint/2010/main" val="308068190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FIFO con </a:t>
            </a:r>
            <a:r>
              <a:rPr lang="en-US" dirty="0" err="1" smtClean="0"/>
              <a:t>punteros</a:t>
            </a:r>
            <a:endParaRPr lang="en-US" dirty="0"/>
          </a:p>
        </p:txBody>
      </p:sp>
      <p:sp>
        <p:nvSpPr>
          <p:cNvPr id="6" name="Marcador de contenido 3"/>
          <p:cNvSpPr txBox="1">
            <a:spLocks/>
          </p:cNvSpPr>
          <p:nvPr/>
        </p:nvSpPr>
        <p:spPr>
          <a:xfrm>
            <a:off x="103035" y="2136581"/>
            <a:ext cx="11719770" cy="41869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endParaRPr lang="es-PA" dirty="0"/>
          </a:p>
        </p:txBody>
      </p:sp>
      <p:sp>
        <p:nvSpPr>
          <p:cNvPr id="5" name="Marcador de contenido 3"/>
          <p:cNvSpPr txBox="1">
            <a:spLocks/>
          </p:cNvSpPr>
          <p:nvPr/>
        </p:nvSpPr>
        <p:spPr>
          <a:xfrm>
            <a:off x="255435" y="1223494"/>
            <a:ext cx="11719770" cy="52524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a:t>/* Pointer </a:t>
            </a:r>
            <a:r>
              <a:rPr lang="es-PA" dirty="0" err="1"/>
              <a:t>implementation</a:t>
            </a:r>
            <a:r>
              <a:rPr lang="es-PA" dirty="0"/>
              <a:t> of </a:t>
            </a:r>
            <a:r>
              <a:rPr lang="es-PA" dirty="0" err="1"/>
              <a:t>the</a:t>
            </a:r>
            <a:r>
              <a:rPr lang="es-PA" dirty="0"/>
              <a:t> FIFO */ </a:t>
            </a:r>
          </a:p>
          <a:p>
            <a:pPr marL="0" indent="0">
              <a:buNone/>
            </a:pPr>
            <a:r>
              <a:rPr lang="es-PA" dirty="0"/>
              <a:t>#define </a:t>
            </a:r>
            <a:r>
              <a:rPr lang="es-PA" dirty="0" err="1"/>
              <a:t>FifoSize</a:t>
            </a:r>
            <a:r>
              <a:rPr lang="es-PA" dirty="0"/>
              <a:t> 10 /* </a:t>
            </a:r>
            <a:r>
              <a:rPr lang="es-PA" dirty="0" err="1"/>
              <a:t>Number</a:t>
            </a:r>
            <a:r>
              <a:rPr lang="es-PA" dirty="0"/>
              <a:t> of 8 bit data in </a:t>
            </a:r>
            <a:r>
              <a:rPr lang="es-PA" dirty="0" err="1"/>
              <a:t>the</a:t>
            </a:r>
            <a:r>
              <a:rPr lang="es-PA" dirty="0"/>
              <a:t> </a:t>
            </a:r>
            <a:r>
              <a:rPr lang="es-PA" dirty="0" err="1"/>
              <a:t>Fifo</a:t>
            </a:r>
            <a:r>
              <a:rPr lang="es-PA" dirty="0"/>
              <a:t> */ </a:t>
            </a:r>
          </a:p>
          <a:p>
            <a:pPr marL="0" indent="0">
              <a:buNone/>
            </a:pPr>
            <a:r>
              <a:rPr lang="es-PA" dirty="0" err="1"/>
              <a:t>char</a:t>
            </a:r>
            <a:r>
              <a:rPr lang="es-PA" dirty="0"/>
              <a:t> *PUTPT; /* Pointer of </a:t>
            </a:r>
            <a:r>
              <a:rPr lang="es-PA" dirty="0" err="1"/>
              <a:t>where</a:t>
            </a:r>
            <a:r>
              <a:rPr lang="es-PA" dirty="0"/>
              <a:t> to </a:t>
            </a:r>
            <a:r>
              <a:rPr lang="es-PA" dirty="0" err="1"/>
              <a:t>put</a:t>
            </a:r>
            <a:r>
              <a:rPr lang="es-PA" dirty="0"/>
              <a:t> </a:t>
            </a:r>
            <a:r>
              <a:rPr lang="es-PA" dirty="0" err="1"/>
              <a:t>next</a:t>
            </a:r>
            <a:r>
              <a:rPr lang="es-PA" dirty="0"/>
              <a:t> */ </a:t>
            </a:r>
          </a:p>
          <a:p>
            <a:pPr marL="0" indent="0">
              <a:buNone/>
            </a:pPr>
            <a:r>
              <a:rPr lang="es-PA" dirty="0" err="1"/>
              <a:t>char</a:t>
            </a:r>
            <a:r>
              <a:rPr lang="es-PA" dirty="0"/>
              <a:t> *GETPT; /* Pointer of </a:t>
            </a:r>
            <a:r>
              <a:rPr lang="es-PA" dirty="0" err="1"/>
              <a:t>where</a:t>
            </a:r>
            <a:r>
              <a:rPr lang="es-PA" dirty="0"/>
              <a:t> to </a:t>
            </a:r>
            <a:r>
              <a:rPr lang="es-PA" dirty="0" err="1"/>
              <a:t>get</a:t>
            </a:r>
            <a:r>
              <a:rPr lang="es-PA" dirty="0"/>
              <a:t> </a:t>
            </a:r>
            <a:r>
              <a:rPr lang="es-PA" dirty="0" err="1"/>
              <a:t>next</a:t>
            </a:r>
            <a:r>
              <a:rPr lang="es-PA" dirty="0"/>
              <a:t> */ </a:t>
            </a:r>
          </a:p>
          <a:p>
            <a:pPr marL="0" indent="0">
              <a:buNone/>
            </a:pPr>
            <a:r>
              <a:rPr lang="es-PA" dirty="0"/>
              <a:t>/* FIFO </a:t>
            </a:r>
            <a:r>
              <a:rPr lang="es-PA" dirty="0" err="1"/>
              <a:t>is</a:t>
            </a:r>
            <a:r>
              <a:rPr lang="es-PA" dirty="0"/>
              <a:t> </a:t>
            </a:r>
            <a:r>
              <a:rPr lang="es-PA" dirty="0" err="1"/>
              <a:t>empty</a:t>
            </a:r>
            <a:r>
              <a:rPr lang="es-PA" dirty="0"/>
              <a:t> </a:t>
            </a:r>
            <a:r>
              <a:rPr lang="es-PA" dirty="0" err="1"/>
              <a:t>if</a:t>
            </a:r>
            <a:r>
              <a:rPr lang="es-PA" dirty="0"/>
              <a:t> PUTPT=GETPT */ </a:t>
            </a:r>
          </a:p>
          <a:p>
            <a:pPr marL="0" indent="0">
              <a:buNone/>
            </a:pPr>
            <a:r>
              <a:rPr lang="es-PA" dirty="0"/>
              <a:t>/* FIFO </a:t>
            </a:r>
            <a:r>
              <a:rPr lang="es-PA" dirty="0" err="1"/>
              <a:t>is</a:t>
            </a:r>
            <a:r>
              <a:rPr lang="es-PA" dirty="0"/>
              <a:t> full </a:t>
            </a:r>
            <a:r>
              <a:rPr lang="es-PA" dirty="0" err="1"/>
              <a:t>if</a:t>
            </a:r>
            <a:r>
              <a:rPr lang="es-PA" dirty="0"/>
              <a:t> PUTPT+1=GETPT */ </a:t>
            </a:r>
          </a:p>
          <a:p>
            <a:pPr marL="0" indent="0">
              <a:buNone/>
            </a:pPr>
            <a:r>
              <a:rPr lang="es-PA" dirty="0" err="1"/>
              <a:t>char</a:t>
            </a:r>
            <a:r>
              <a:rPr lang="es-PA" dirty="0"/>
              <a:t> </a:t>
            </a:r>
            <a:r>
              <a:rPr lang="es-PA" dirty="0" err="1"/>
              <a:t>Fifo</a:t>
            </a:r>
            <a:r>
              <a:rPr lang="es-PA" dirty="0"/>
              <a:t>[</a:t>
            </a:r>
            <a:r>
              <a:rPr lang="es-PA" dirty="0" err="1"/>
              <a:t>FifoSize</a:t>
            </a:r>
            <a:r>
              <a:rPr lang="es-PA" dirty="0"/>
              <a:t>]; /* </a:t>
            </a:r>
            <a:r>
              <a:rPr lang="es-PA" dirty="0" err="1"/>
              <a:t>The</a:t>
            </a:r>
            <a:r>
              <a:rPr lang="es-PA" dirty="0"/>
              <a:t> </a:t>
            </a:r>
            <a:r>
              <a:rPr lang="es-PA" dirty="0" err="1"/>
              <a:t>statically</a:t>
            </a:r>
            <a:r>
              <a:rPr lang="es-PA" dirty="0"/>
              <a:t> </a:t>
            </a:r>
            <a:r>
              <a:rPr lang="es-PA" dirty="0" err="1"/>
              <a:t>allocated</a:t>
            </a:r>
            <a:r>
              <a:rPr lang="es-PA" dirty="0"/>
              <a:t> </a:t>
            </a:r>
            <a:r>
              <a:rPr lang="es-PA" dirty="0" err="1"/>
              <a:t>fifo</a:t>
            </a:r>
            <a:r>
              <a:rPr lang="es-PA" dirty="0"/>
              <a:t> data */ </a:t>
            </a:r>
          </a:p>
          <a:p>
            <a:pPr marL="0" indent="0">
              <a:buNone/>
            </a:pPr>
            <a:r>
              <a:rPr lang="es-PA" dirty="0" err="1"/>
              <a:t>void</a:t>
            </a:r>
            <a:r>
              <a:rPr lang="es-PA" dirty="0"/>
              <a:t> </a:t>
            </a:r>
            <a:r>
              <a:rPr lang="es-PA" dirty="0" err="1"/>
              <a:t>InitFifo</a:t>
            </a:r>
            <a:r>
              <a:rPr lang="es-PA" dirty="0"/>
              <a:t>(</a:t>
            </a:r>
            <a:r>
              <a:rPr lang="es-PA" dirty="0" err="1"/>
              <a:t>void</a:t>
            </a:r>
            <a:r>
              <a:rPr lang="es-PA" dirty="0"/>
              <a:t>) { </a:t>
            </a:r>
          </a:p>
          <a:p>
            <a:pPr marL="0" indent="0">
              <a:buNone/>
            </a:pPr>
            <a:r>
              <a:rPr lang="es-PA" dirty="0"/>
              <a:t>PUTPT=GETPT=&amp;</a:t>
            </a:r>
            <a:r>
              <a:rPr lang="es-PA" dirty="0" err="1"/>
              <a:t>Fifo</a:t>
            </a:r>
            <a:r>
              <a:rPr lang="es-PA" dirty="0"/>
              <a:t>[0]; /* </a:t>
            </a:r>
            <a:r>
              <a:rPr lang="es-PA" dirty="0" err="1"/>
              <a:t>Empty</a:t>
            </a:r>
            <a:r>
              <a:rPr lang="es-PA" dirty="0"/>
              <a:t> </a:t>
            </a:r>
            <a:r>
              <a:rPr lang="es-PA" dirty="0" err="1"/>
              <a:t>when</a:t>
            </a:r>
            <a:r>
              <a:rPr lang="es-PA" dirty="0"/>
              <a:t> PUTPT=GETPT */ </a:t>
            </a:r>
          </a:p>
          <a:p>
            <a:pPr marL="0" indent="0">
              <a:buNone/>
            </a:pPr>
            <a:r>
              <a:rPr lang="es-PA" dirty="0"/>
              <a:t>} </a:t>
            </a:r>
          </a:p>
        </p:txBody>
      </p:sp>
    </p:spTree>
    <p:extLst>
      <p:ext uri="{BB962C8B-B14F-4D97-AF65-F5344CB8AC3E}">
        <p14:creationId xmlns:p14="http://schemas.microsoft.com/office/powerpoint/2010/main" val="50640502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FIFO con </a:t>
            </a:r>
            <a:r>
              <a:rPr lang="en-US" dirty="0" err="1" smtClean="0"/>
              <a:t>punteros</a:t>
            </a:r>
            <a:endParaRPr lang="en-US" dirty="0"/>
          </a:p>
        </p:txBody>
      </p:sp>
      <p:sp>
        <p:nvSpPr>
          <p:cNvPr id="6" name="Marcador de contenido 3"/>
          <p:cNvSpPr txBox="1">
            <a:spLocks/>
          </p:cNvSpPr>
          <p:nvPr/>
        </p:nvSpPr>
        <p:spPr>
          <a:xfrm>
            <a:off x="103035" y="2136581"/>
            <a:ext cx="11719770" cy="41869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endParaRPr lang="es-PA" dirty="0"/>
          </a:p>
        </p:txBody>
      </p:sp>
      <p:sp>
        <p:nvSpPr>
          <p:cNvPr id="5" name="Marcador de contenido 3"/>
          <p:cNvSpPr txBox="1">
            <a:spLocks/>
          </p:cNvSpPr>
          <p:nvPr/>
        </p:nvSpPr>
        <p:spPr>
          <a:xfrm>
            <a:off x="255435" y="1223494"/>
            <a:ext cx="11719770" cy="52524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a:t>int</a:t>
            </a:r>
            <a:r>
              <a:rPr lang="es-PA" dirty="0"/>
              <a:t> </a:t>
            </a:r>
            <a:r>
              <a:rPr lang="es-PA" dirty="0" err="1"/>
              <a:t>PutFifo</a:t>
            </a:r>
            <a:r>
              <a:rPr lang="es-PA" dirty="0"/>
              <a:t> (</a:t>
            </a:r>
            <a:r>
              <a:rPr lang="es-PA" dirty="0" err="1"/>
              <a:t>char</a:t>
            </a:r>
            <a:r>
              <a:rPr lang="es-PA" dirty="0"/>
              <a:t> data) { </a:t>
            </a:r>
            <a:r>
              <a:rPr lang="es-PA" dirty="0" err="1"/>
              <a:t>char</a:t>
            </a:r>
            <a:r>
              <a:rPr lang="es-PA" dirty="0"/>
              <a:t> *</a:t>
            </a:r>
            <a:r>
              <a:rPr lang="es-PA" dirty="0" err="1"/>
              <a:t>Ppt</a:t>
            </a:r>
            <a:r>
              <a:rPr lang="es-PA" dirty="0"/>
              <a:t>; /* </a:t>
            </a:r>
            <a:r>
              <a:rPr lang="es-PA" dirty="0" err="1"/>
              <a:t>Temporary</a:t>
            </a:r>
            <a:r>
              <a:rPr lang="es-PA" dirty="0"/>
              <a:t> </a:t>
            </a:r>
            <a:r>
              <a:rPr lang="es-PA" dirty="0" err="1"/>
              <a:t>put</a:t>
            </a:r>
            <a:r>
              <a:rPr lang="es-PA" dirty="0"/>
              <a:t> pointer */ </a:t>
            </a:r>
          </a:p>
          <a:p>
            <a:pPr marL="0" indent="0">
              <a:buNone/>
            </a:pPr>
            <a:r>
              <a:rPr lang="es-PA" dirty="0" err="1"/>
              <a:t>Ppt</a:t>
            </a:r>
            <a:r>
              <a:rPr lang="es-PA" dirty="0"/>
              <a:t>=PUTPT; /* </a:t>
            </a:r>
            <a:r>
              <a:rPr lang="es-PA" dirty="0" err="1"/>
              <a:t>Copy</a:t>
            </a:r>
            <a:r>
              <a:rPr lang="es-PA" dirty="0"/>
              <a:t> of </a:t>
            </a:r>
            <a:r>
              <a:rPr lang="es-PA" dirty="0" err="1"/>
              <a:t>put</a:t>
            </a:r>
            <a:r>
              <a:rPr lang="es-PA" dirty="0"/>
              <a:t> pointer */ </a:t>
            </a:r>
          </a:p>
          <a:p>
            <a:pPr marL="0" indent="0">
              <a:buNone/>
            </a:pPr>
            <a:r>
              <a:rPr lang="es-PA" dirty="0"/>
              <a:t>*(</a:t>
            </a:r>
            <a:r>
              <a:rPr lang="es-PA" dirty="0" err="1"/>
              <a:t>Ppt</a:t>
            </a:r>
            <a:r>
              <a:rPr lang="es-PA" dirty="0"/>
              <a:t>++)=data; /* Try to </a:t>
            </a:r>
            <a:r>
              <a:rPr lang="es-PA" dirty="0" err="1"/>
              <a:t>put</a:t>
            </a:r>
            <a:r>
              <a:rPr lang="es-PA" dirty="0"/>
              <a:t> data </a:t>
            </a:r>
            <a:r>
              <a:rPr lang="es-PA" dirty="0" err="1"/>
              <a:t>into</a:t>
            </a:r>
            <a:r>
              <a:rPr lang="es-PA" dirty="0"/>
              <a:t> </a:t>
            </a:r>
            <a:r>
              <a:rPr lang="es-PA" dirty="0" err="1"/>
              <a:t>fifo</a:t>
            </a:r>
            <a:r>
              <a:rPr lang="es-PA" dirty="0"/>
              <a:t> */ </a:t>
            </a:r>
          </a:p>
          <a:p>
            <a:pPr marL="0" indent="0">
              <a:buNone/>
            </a:pPr>
            <a:r>
              <a:rPr lang="es-PA" dirty="0" err="1"/>
              <a:t>if</a:t>
            </a:r>
            <a:r>
              <a:rPr lang="es-PA" dirty="0"/>
              <a:t> (</a:t>
            </a:r>
            <a:r>
              <a:rPr lang="es-PA" dirty="0" err="1"/>
              <a:t>Ppt</a:t>
            </a:r>
            <a:r>
              <a:rPr lang="es-PA" dirty="0"/>
              <a:t> == &amp;</a:t>
            </a:r>
            <a:r>
              <a:rPr lang="es-PA" dirty="0" err="1"/>
              <a:t>Fifo</a:t>
            </a:r>
            <a:r>
              <a:rPr lang="es-PA" dirty="0"/>
              <a:t>[</a:t>
            </a:r>
            <a:r>
              <a:rPr lang="es-PA" dirty="0" err="1"/>
              <a:t>FifoSize</a:t>
            </a:r>
            <a:r>
              <a:rPr lang="es-PA" dirty="0"/>
              <a:t>]) </a:t>
            </a:r>
            <a:r>
              <a:rPr lang="es-PA" dirty="0" err="1"/>
              <a:t>Ppt</a:t>
            </a:r>
            <a:r>
              <a:rPr lang="es-PA" dirty="0"/>
              <a:t> = &amp;</a:t>
            </a:r>
            <a:r>
              <a:rPr lang="es-PA" dirty="0" err="1"/>
              <a:t>Fifo</a:t>
            </a:r>
            <a:r>
              <a:rPr lang="es-PA" dirty="0"/>
              <a:t>[0]; /* </a:t>
            </a:r>
            <a:r>
              <a:rPr lang="es-PA" dirty="0" err="1"/>
              <a:t>Wrap</a:t>
            </a:r>
            <a:r>
              <a:rPr lang="es-PA" dirty="0"/>
              <a:t> */ </a:t>
            </a:r>
          </a:p>
          <a:p>
            <a:pPr marL="0" indent="0">
              <a:buNone/>
            </a:pPr>
            <a:r>
              <a:rPr lang="es-PA" dirty="0" smtClean="0"/>
              <a:t>    </a:t>
            </a:r>
            <a:r>
              <a:rPr lang="es-PA" dirty="0" err="1" smtClean="0"/>
              <a:t>if</a:t>
            </a:r>
            <a:r>
              <a:rPr lang="es-PA" dirty="0" smtClean="0"/>
              <a:t> </a:t>
            </a:r>
            <a:r>
              <a:rPr lang="es-PA" dirty="0"/>
              <a:t>(</a:t>
            </a:r>
            <a:r>
              <a:rPr lang="es-PA" dirty="0" err="1"/>
              <a:t>Ppt</a:t>
            </a:r>
            <a:r>
              <a:rPr lang="es-PA" dirty="0"/>
              <a:t> == GETPT ){ </a:t>
            </a:r>
          </a:p>
          <a:p>
            <a:pPr marL="0" indent="0">
              <a:buNone/>
            </a:pPr>
            <a:r>
              <a:rPr lang="es-PA" dirty="0" smtClean="0"/>
              <a:t>        </a:t>
            </a:r>
            <a:r>
              <a:rPr lang="es-PA" dirty="0" err="1" smtClean="0"/>
              <a:t>return</a:t>
            </a:r>
            <a:r>
              <a:rPr lang="es-PA" dirty="0" smtClean="0"/>
              <a:t>(0</a:t>
            </a:r>
            <a:r>
              <a:rPr lang="es-PA" dirty="0"/>
              <a:t>);} /* </a:t>
            </a:r>
            <a:r>
              <a:rPr lang="es-PA" dirty="0" err="1"/>
              <a:t>Failed</a:t>
            </a:r>
            <a:r>
              <a:rPr lang="es-PA" dirty="0"/>
              <a:t>, </a:t>
            </a:r>
            <a:r>
              <a:rPr lang="es-PA" dirty="0" err="1"/>
              <a:t>fifo</a:t>
            </a:r>
            <a:r>
              <a:rPr lang="es-PA" dirty="0"/>
              <a:t> </a:t>
            </a:r>
            <a:r>
              <a:rPr lang="es-PA" dirty="0" err="1"/>
              <a:t>was</a:t>
            </a:r>
            <a:r>
              <a:rPr lang="es-PA" dirty="0"/>
              <a:t> full */ </a:t>
            </a:r>
          </a:p>
          <a:p>
            <a:pPr marL="0" indent="0">
              <a:buNone/>
            </a:pPr>
            <a:r>
              <a:rPr lang="es-PA" dirty="0" smtClean="0"/>
              <a:t>    </a:t>
            </a:r>
            <a:r>
              <a:rPr lang="es-PA" dirty="0" err="1" smtClean="0"/>
              <a:t>else</a:t>
            </a:r>
            <a:r>
              <a:rPr lang="es-PA" dirty="0"/>
              <a:t>{ </a:t>
            </a:r>
            <a:r>
              <a:rPr lang="es-PA" dirty="0" smtClean="0"/>
              <a:t> </a:t>
            </a:r>
            <a:endParaRPr lang="es-PA" dirty="0"/>
          </a:p>
          <a:p>
            <a:pPr marL="0" indent="0">
              <a:buNone/>
            </a:pPr>
            <a:r>
              <a:rPr lang="es-PA" dirty="0" smtClean="0"/>
              <a:t>        PUTPT=</a:t>
            </a:r>
            <a:r>
              <a:rPr lang="es-PA" dirty="0" err="1" smtClean="0"/>
              <a:t>Ppt</a:t>
            </a:r>
            <a:r>
              <a:rPr lang="es-PA" dirty="0"/>
              <a:t>; </a:t>
            </a:r>
            <a:r>
              <a:rPr lang="es-PA" dirty="0" smtClean="0"/>
              <a:t> </a:t>
            </a:r>
            <a:endParaRPr lang="es-PA" dirty="0"/>
          </a:p>
          <a:p>
            <a:pPr marL="0" indent="0">
              <a:buNone/>
            </a:pPr>
            <a:r>
              <a:rPr lang="es-PA" dirty="0" smtClean="0"/>
              <a:t>        </a:t>
            </a:r>
            <a:r>
              <a:rPr lang="es-PA" dirty="0" err="1" smtClean="0"/>
              <a:t>return</a:t>
            </a:r>
            <a:r>
              <a:rPr lang="es-PA" dirty="0"/>
              <a:t>(-1); /* </a:t>
            </a:r>
            <a:r>
              <a:rPr lang="es-PA" dirty="0" err="1"/>
              <a:t>Successful</a:t>
            </a:r>
            <a:r>
              <a:rPr lang="es-PA" dirty="0"/>
              <a:t> */ </a:t>
            </a:r>
          </a:p>
          <a:p>
            <a:pPr marL="0" indent="0">
              <a:buNone/>
            </a:pPr>
            <a:r>
              <a:rPr lang="es-PA" dirty="0" smtClean="0"/>
              <a:t>    } </a:t>
            </a:r>
          </a:p>
          <a:p>
            <a:pPr marL="0" indent="0">
              <a:buNone/>
            </a:pPr>
            <a:r>
              <a:rPr lang="es-PA" dirty="0" smtClean="0"/>
              <a:t>}</a:t>
            </a:r>
            <a:endParaRPr lang="es-PA" dirty="0"/>
          </a:p>
        </p:txBody>
      </p:sp>
    </p:spTree>
    <p:extLst>
      <p:ext uri="{BB962C8B-B14F-4D97-AF65-F5344CB8AC3E}">
        <p14:creationId xmlns:p14="http://schemas.microsoft.com/office/powerpoint/2010/main" val="305797230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FIFO con </a:t>
            </a:r>
            <a:r>
              <a:rPr lang="en-US" dirty="0" err="1" smtClean="0"/>
              <a:t>punteros</a:t>
            </a:r>
            <a:endParaRPr lang="en-US" dirty="0"/>
          </a:p>
        </p:txBody>
      </p:sp>
      <p:sp>
        <p:nvSpPr>
          <p:cNvPr id="6" name="Marcador de contenido 3"/>
          <p:cNvSpPr txBox="1">
            <a:spLocks/>
          </p:cNvSpPr>
          <p:nvPr/>
        </p:nvSpPr>
        <p:spPr>
          <a:xfrm>
            <a:off x="103035" y="2136581"/>
            <a:ext cx="11719770" cy="41869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endParaRPr lang="es-PA" dirty="0"/>
          </a:p>
        </p:txBody>
      </p:sp>
      <p:sp>
        <p:nvSpPr>
          <p:cNvPr id="5" name="Marcador de contenido 3"/>
          <p:cNvSpPr txBox="1">
            <a:spLocks/>
          </p:cNvSpPr>
          <p:nvPr/>
        </p:nvSpPr>
        <p:spPr>
          <a:xfrm>
            <a:off x="255435" y="1223494"/>
            <a:ext cx="11719770" cy="52524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smtClean="0"/>
              <a:t>int</a:t>
            </a:r>
            <a:r>
              <a:rPr lang="es-PA" dirty="0" smtClean="0"/>
              <a:t> </a:t>
            </a:r>
            <a:r>
              <a:rPr lang="es-PA" dirty="0" err="1"/>
              <a:t>GetFifo</a:t>
            </a:r>
            <a:r>
              <a:rPr lang="es-PA" dirty="0"/>
              <a:t> (</a:t>
            </a:r>
            <a:r>
              <a:rPr lang="es-PA" dirty="0" err="1"/>
              <a:t>char</a:t>
            </a:r>
            <a:r>
              <a:rPr lang="es-PA" dirty="0"/>
              <a:t> *</a:t>
            </a:r>
            <a:r>
              <a:rPr lang="es-PA" dirty="0" err="1"/>
              <a:t>datapt</a:t>
            </a:r>
            <a:r>
              <a:rPr lang="es-PA" dirty="0"/>
              <a:t>) { </a:t>
            </a:r>
          </a:p>
          <a:p>
            <a:pPr marL="0" indent="0">
              <a:buNone/>
            </a:pPr>
            <a:r>
              <a:rPr lang="es-PA" dirty="0" err="1"/>
              <a:t>if</a:t>
            </a:r>
            <a:r>
              <a:rPr lang="es-PA" dirty="0"/>
              <a:t> (PUTPT== GETPT){ </a:t>
            </a:r>
          </a:p>
          <a:p>
            <a:pPr marL="0" indent="0">
              <a:buNone/>
            </a:pPr>
            <a:r>
              <a:rPr lang="es-PA" dirty="0" err="1"/>
              <a:t>return</a:t>
            </a:r>
            <a:r>
              <a:rPr lang="es-PA" dirty="0"/>
              <a:t>(0);} /* </a:t>
            </a:r>
            <a:r>
              <a:rPr lang="es-PA" dirty="0" err="1"/>
              <a:t>Empty</a:t>
            </a:r>
            <a:r>
              <a:rPr lang="es-PA" dirty="0"/>
              <a:t> </a:t>
            </a:r>
            <a:r>
              <a:rPr lang="es-PA" dirty="0" err="1"/>
              <a:t>if</a:t>
            </a:r>
            <a:r>
              <a:rPr lang="es-PA" dirty="0"/>
              <a:t> PUTPT=GETPT */ </a:t>
            </a:r>
          </a:p>
          <a:p>
            <a:pPr marL="0" indent="0">
              <a:buNone/>
            </a:pPr>
            <a:r>
              <a:rPr lang="es-PA" dirty="0" err="1"/>
              <a:t>else</a:t>
            </a:r>
            <a:r>
              <a:rPr lang="es-PA" dirty="0"/>
              <a:t>{ </a:t>
            </a:r>
          </a:p>
          <a:p>
            <a:pPr marL="0" indent="0">
              <a:buNone/>
            </a:pPr>
            <a:r>
              <a:rPr lang="es-PA" dirty="0"/>
              <a:t>*</a:t>
            </a:r>
            <a:r>
              <a:rPr lang="es-PA" dirty="0" err="1"/>
              <a:t>datapt</a:t>
            </a:r>
            <a:r>
              <a:rPr lang="es-PA" dirty="0"/>
              <a:t>=*(GETPT++); </a:t>
            </a:r>
          </a:p>
          <a:p>
            <a:pPr marL="0" indent="0">
              <a:buNone/>
            </a:pPr>
            <a:r>
              <a:rPr lang="es-PA" dirty="0" err="1"/>
              <a:t>if</a:t>
            </a:r>
            <a:r>
              <a:rPr lang="es-PA" dirty="0"/>
              <a:t> (GETPT == &amp;</a:t>
            </a:r>
            <a:r>
              <a:rPr lang="es-PA" dirty="0" err="1"/>
              <a:t>Fifo</a:t>
            </a:r>
            <a:r>
              <a:rPr lang="es-PA" dirty="0"/>
              <a:t>[</a:t>
            </a:r>
            <a:r>
              <a:rPr lang="es-PA" dirty="0" err="1"/>
              <a:t>FifoSize</a:t>
            </a:r>
            <a:r>
              <a:rPr lang="es-PA" dirty="0"/>
              <a:t>]) </a:t>
            </a:r>
          </a:p>
          <a:p>
            <a:pPr marL="0" indent="0">
              <a:buNone/>
            </a:pPr>
            <a:r>
              <a:rPr lang="es-PA" dirty="0"/>
              <a:t>GETPT = &amp;</a:t>
            </a:r>
            <a:r>
              <a:rPr lang="es-PA" dirty="0" err="1"/>
              <a:t>Fifo</a:t>
            </a:r>
            <a:r>
              <a:rPr lang="es-PA" dirty="0"/>
              <a:t>[0]; </a:t>
            </a:r>
          </a:p>
          <a:p>
            <a:pPr marL="0" indent="0">
              <a:buNone/>
            </a:pPr>
            <a:r>
              <a:rPr lang="es-PA" dirty="0" err="1"/>
              <a:t>return</a:t>
            </a:r>
            <a:r>
              <a:rPr lang="es-PA" dirty="0"/>
              <a:t>(-1); </a:t>
            </a:r>
          </a:p>
          <a:p>
            <a:pPr marL="0" indent="0">
              <a:buNone/>
            </a:pPr>
            <a:r>
              <a:rPr lang="es-PA" dirty="0"/>
              <a:t>} </a:t>
            </a:r>
          </a:p>
          <a:p>
            <a:pPr marL="0" indent="0">
              <a:buNone/>
            </a:pPr>
            <a:r>
              <a:rPr lang="es-PA" dirty="0"/>
              <a:t>}</a:t>
            </a:r>
          </a:p>
        </p:txBody>
      </p:sp>
    </p:spTree>
    <p:extLst>
      <p:ext uri="{BB962C8B-B14F-4D97-AF65-F5344CB8AC3E}">
        <p14:creationId xmlns:p14="http://schemas.microsoft.com/office/powerpoint/2010/main" val="2779999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Programación</a:t>
            </a:r>
            <a:r>
              <a:rPr lang="en-US" dirty="0" smtClean="0"/>
              <a:t> </a:t>
            </a:r>
            <a:r>
              <a:rPr lang="en-US" dirty="0" err="1" smtClean="0"/>
              <a:t>en</a:t>
            </a:r>
            <a:r>
              <a:rPr lang="en-US" dirty="0" smtClean="0"/>
              <a:t> C – </a:t>
            </a:r>
            <a:r>
              <a:rPr lang="en-US" dirty="0" err="1" smtClean="0"/>
              <a:t>Asociatividad</a:t>
            </a:r>
            <a:endParaRPr lang="en-US" dirty="0"/>
          </a:p>
        </p:txBody>
      </p:sp>
      <p:sp>
        <p:nvSpPr>
          <p:cNvPr id="4" name="Marcador de contenido 3"/>
          <p:cNvSpPr>
            <a:spLocks noGrp="1"/>
          </p:cNvSpPr>
          <p:nvPr>
            <p:ph idx="1"/>
          </p:nvPr>
        </p:nvSpPr>
        <p:spPr>
          <a:xfrm>
            <a:off x="498007" y="2001403"/>
            <a:ext cx="7255076" cy="2403172"/>
          </a:xfrm>
        </p:spPr>
        <p:txBody>
          <a:bodyPr>
            <a:normAutofit/>
          </a:bodyPr>
          <a:lstStyle/>
          <a:p>
            <a:r>
              <a:rPr lang="en-US" dirty="0" smtClean="0"/>
              <a:t>Que se </a:t>
            </a:r>
            <a:r>
              <a:rPr lang="en-US" dirty="0" err="1" smtClean="0"/>
              <a:t>ejecuta</a:t>
            </a:r>
            <a:r>
              <a:rPr lang="en-US" dirty="0" smtClean="0"/>
              <a:t> primero</a:t>
            </a:r>
          </a:p>
          <a:p>
            <a:r>
              <a:rPr lang="en-US" dirty="0" err="1" smtClean="0"/>
              <a:t>Determina</a:t>
            </a:r>
            <a:r>
              <a:rPr lang="en-US" dirty="0" smtClean="0"/>
              <a:t> que ese </a:t>
            </a:r>
            <a:r>
              <a:rPr lang="en-US" dirty="0" err="1" smtClean="0"/>
              <a:t>ejecuta</a:t>
            </a:r>
            <a:r>
              <a:rPr lang="en-US" dirty="0" smtClean="0"/>
              <a:t> primero y que </a:t>
            </a:r>
            <a:r>
              <a:rPr lang="en-US" dirty="0" err="1" smtClean="0"/>
              <a:t>después</a:t>
            </a:r>
            <a:endParaRPr lang="en-US" dirty="0" smtClean="0"/>
          </a:p>
          <a:p>
            <a:r>
              <a:rPr lang="en-US" dirty="0" smtClean="0"/>
              <a:t>+ y – </a:t>
            </a:r>
            <a:r>
              <a:rPr lang="en-US" dirty="0" err="1" smtClean="0"/>
              <a:t>tienen</a:t>
            </a:r>
            <a:r>
              <a:rPr lang="en-US" dirty="0" smtClean="0"/>
              <a:t> el </a:t>
            </a:r>
            <a:r>
              <a:rPr lang="en-US" dirty="0" err="1" smtClean="0"/>
              <a:t>mismo</a:t>
            </a:r>
            <a:r>
              <a:rPr lang="en-US" dirty="0" smtClean="0"/>
              <a:t> </a:t>
            </a:r>
            <a:r>
              <a:rPr lang="en-US" dirty="0" err="1" smtClean="0"/>
              <a:t>orden</a:t>
            </a:r>
            <a:r>
              <a:rPr lang="en-US" dirty="0" smtClean="0"/>
              <a:t> de </a:t>
            </a:r>
            <a:r>
              <a:rPr lang="en-US" dirty="0" err="1" smtClean="0"/>
              <a:t>presecencia</a:t>
            </a:r>
            <a:endParaRPr lang="en-US" dirty="0"/>
          </a:p>
          <a:p>
            <a:pPr marL="0" indent="0">
              <a:buNone/>
            </a:pPr>
            <a:r>
              <a:rPr lang="en-US" dirty="0"/>
              <a:t>z = y-2+x</a:t>
            </a:r>
            <a:r>
              <a:rPr lang="en-US" dirty="0" smtClean="0"/>
              <a:t>; </a:t>
            </a:r>
            <a:r>
              <a:rPr lang="en-US" dirty="0" err="1" smtClean="0"/>
              <a:t>es</a:t>
            </a:r>
            <a:r>
              <a:rPr lang="en-US" dirty="0" smtClean="0"/>
              <a:t> </a:t>
            </a:r>
            <a:r>
              <a:rPr lang="en-US" dirty="0" err="1" smtClean="0"/>
              <a:t>igual</a:t>
            </a:r>
            <a:r>
              <a:rPr lang="en-US" dirty="0" smtClean="0"/>
              <a:t> a</a:t>
            </a:r>
            <a:r>
              <a:rPr lang="es-PA" dirty="0"/>
              <a:t> </a:t>
            </a:r>
            <a:r>
              <a:rPr lang="es-PA" b="1" dirty="0"/>
              <a:t>z=(y-2)+x</a:t>
            </a:r>
            <a:endParaRPr lang="en-US" dirty="0"/>
          </a:p>
        </p:txBody>
      </p:sp>
      <p:sp>
        <p:nvSpPr>
          <p:cNvPr id="6" name="Marcador de contenido 3"/>
          <p:cNvSpPr txBox="1">
            <a:spLocks/>
          </p:cNvSpPr>
          <p:nvPr/>
        </p:nvSpPr>
        <p:spPr>
          <a:xfrm>
            <a:off x="498007" y="3702724"/>
            <a:ext cx="11693993" cy="30471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  []  .  -&gt;  </a:t>
            </a:r>
            <a:r>
              <a:rPr lang="en-US" dirty="0" smtClean="0"/>
              <a:t>++(postfix)   --(postfix)														</a:t>
            </a:r>
            <a:r>
              <a:rPr lang="en-US" dirty="0" err="1" smtClean="0"/>
              <a:t>Izq</a:t>
            </a:r>
            <a:r>
              <a:rPr lang="en-US" dirty="0" smtClean="0"/>
              <a:t> a Der</a:t>
            </a:r>
            <a:endParaRPr lang="en-US" dirty="0"/>
          </a:p>
          <a:p>
            <a:pPr marL="0" indent="0">
              <a:buNone/>
            </a:pPr>
            <a:r>
              <a:rPr lang="en-US" dirty="0"/>
              <a:t>++(prefix)  --(prefix)   !~ </a:t>
            </a:r>
            <a:r>
              <a:rPr lang="en-US" dirty="0" err="1"/>
              <a:t>sizeof</a:t>
            </a:r>
            <a:r>
              <a:rPr lang="en-US" dirty="0"/>
              <a:t>(type) +(unary)  -(unary) &amp;(address) *(dereference)	</a:t>
            </a:r>
            <a:r>
              <a:rPr lang="en-US" dirty="0" smtClean="0"/>
              <a:t>Der a </a:t>
            </a:r>
            <a:r>
              <a:rPr lang="en-US" dirty="0" err="1" smtClean="0"/>
              <a:t>izq</a:t>
            </a:r>
            <a:endParaRPr lang="en-US" dirty="0"/>
          </a:p>
          <a:p>
            <a:pPr marL="0" indent="0">
              <a:buNone/>
            </a:pPr>
            <a:r>
              <a:rPr lang="en-US" dirty="0"/>
              <a:t>*   /   %	</a:t>
            </a:r>
            <a:r>
              <a:rPr lang="en-US" dirty="0" smtClean="0"/>
              <a:t>																				</a:t>
            </a:r>
            <a:r>
              <a:rPr lang="en-US" dirty="0" err="1" smtClean="0"/>
              <a:t>Izq</a:t>
            </a:r>
            <a:r>
              <a:rPr lang="en-US" dirty="0" smtClean="0"/>
              <a:t> a der</a:t>
            </a:r>
            <a:endParaRPr lang="en-US" dirty="0"/>
          </a:p>
          <a:p>
            <a:pPr marL="0" indent="0">
              <a:buNone/>
            </a:pPr>
            <a:r>
              <a:rPr lang="en-US" dirty="0"/>
              <a:t>+   -	</a:t>
            </a:r>
            <a:r>
              <a:rPr lang="en-US" dirty="0" smtClean="0"/>
              <a:t>																					</a:t>
            </a:r>
            <a:r>
              <a:rPr lang="en-US" dirty="0" err="1" smtClean="0"/>
              <a:t>Izq</a:t>
            </a:r>
            <a:r>
              <a:rPr lang="en-US" dirty="0" smtClean="0"/>
              <a:t> a der</a:t>
            </a:r>
            <a:endParaRPr lang="en-US" dirty="0"/>
          </a:p>
          <a:p>
            <a:pPr marL="0" indent="0">
              <a:buNone/>
            </a:pPr>
            <a:r>
              <a:rPr lang="en-US" dirty="0"/>
              <a:t>&lt;&lt;   &gt;&gt;	</a:t>
            </a:r>
            <a:r>
              <a:rPr lang="en-US" dirty="0" smtClean="0"/>
              <a:t>																				</a:t>
            </a:r>
            <a:r>
              <a:rPr lang="en-US" dirty="0" err="1" smtClean="0"/>
              <a:t>Iza</a:t>
            </a:r>
            <a:r>
              <a:rPr lang="en-US" dirty="0" smtClean="0"/>
              <a:t> a der</a:t>
            </a:r>
            <a:endParaRPr lang="en-US" dirty="0"/>
          </a:p>
          <a:p>
            <a:pPr marL="0" indent="0">
              <a:buNone/>
            </a:pPr>
            <a:r>
              <a:rPr lang="en-US" dirty="0"/>
              <a:t>&lt;    &lt;=   &gt;   &gt;=	</a:t>
            </a:r>
            <a:r>
              <a:rPr lang="en-US" dirty="0" smtClean="0"/>
              <a:t>																		</a:t>
            </a:r>
            <a:r>
              <a:rPr lang="en-US" dirty="0" err="1" smtClean="0"/>
              <a:t>Izq</a:t>
            </a:r>
            <a:r>
              <a:rPr lang="en-US" dirty="0" smtClean="0"/>
              <a:t> a der</a:t>
            </a:r>
            <a:endParaRPr lang="en-US" dirty="0"/>
          </a:p>
          <a:p>
            <a:pPr marL="0" indent="0">
              <a:buNone/>
            </a:pPr>
            <a:r>
              <a:rPr lang="en-US" dirty="0"/>
              <a:t>==  !=	</a:t>
            </a:r>
            <a:r>
              <a:rPr lang="en-US" dirty="0" smtClean="0"/>
              <a:t>																				</a:t>
            </a:r>
            <a:r>
              <a:rPr lang="en-US" dirty="0" err="1" smtClean="0"/>
              <a:t>Izq</a:t>
            </a:r>
            <a:r>
              <a:rPr lang="en-US" dirty="0" smtClean="0"/>
              <a:t> a der</a:t>
            </a:r>
            <a:endParaRPr lang="en-US" dirty="0"/>
          </a:p>
        </p:txBody>
      </p:sp>
    </p:spTree>
    <p:extLst>
      <p:ext uri="{BB962C8B-B14F-4D97-AF65-F5344CB8AC3E}">
        <p14:creationId xmlns:p14="http://schemas.microsoft.com/office/powerpoint/2010/main" val="213010287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FIFO con </a:t>
            </a:r>
            <a:r>
              <a:rPr lang="en-US" dirty="0" err="1" smtClean="0"/>
              <a:t>punteros</a:t>
            </a:r>
            <a:endParaRPr lang="en-US" dirty="0"/>
          </a:p>
        </p:txBody>
      </p:sp>
      <p:sp>
        <p:nvSpPr>
          <p:cNvPr id="6" name="Marcador de contenido 3"/>
          <p:cNvSpPr txBox="1">
            <a:spLocks/>
          </p:cNvSpPr>
          <p:nvPr/>
        </p:nvSpPr>
        <p:spPr>
          <a:xfrm>
            <a:off x="103035" y="2136581"/>
            <a:ext cx="11719770" cy="41869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endParaRPr lang="es-PA" dirty="0"/>
          </a:p>
        </p:txBody>
      </p:sp>
      <p:sp>
        <p:nvSpPr>
          <p:cNvPr id="5" name="Marcador de contenido 3"/>
          <p:cNvSpPr txBox="1">
            <a:spLocks/>
          </p:cNvSpPr>
          <p:nvPr/>
        </p:nvSpPr>
        <p:spPr>
          <a:xfrm>
            <a:off x="255435" y="2343954"/>
            <a:ext cx="11719770" cy="41319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Estas funciones a variables globales (por recomendación) no deben ser reentrantes.</a:t>
            </a:r>
          </a:p>
          <a:p>
            <a:r>
              <a:rPr lang="es-PA" dirty="0" smtClean="0"/>
              <a:t>Desactivamos las interrupciones </a:t>
            </a:r>
            <a:r>
              <a:rPr lang="es-PA" dirty="0" err="1" smtClean="0"/>
              <a:t>temporalemente</a:t>
            </a:r>
            <a:r>
              <a:rPr lang="es-PA" dirty="0" smtClean="0"/>
              <a:t>.</a:t>
            </a:r>
            <a:endParaRPr lang="es-PA" dirty="0"/>
          </a:p>
        </p:txBody>
      </p:sp>
    </p:spTree>
    <p:extLst>
      <p:ext uri="{BB962C8B-B14F-4D97-AF65-F5344CB8AC3E}">
        <p14:creationId xmlns:p14="http://schemas.microsoft.com/office/powerpoint/2010/main" val="400947613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Acceso</a:t>
            </a:r>
            <a:r>
              <a:rPr lang="en-US" dirty="0" smtClean="0"/>
              <a:t> a </a:t>
            </a:r>
            <a:r>
              <a:rPr lang="en-US" dirty="0" err="1" smtClean="0"/>
              <a:t>Puertos</a:t>
            </a:r>
            <a:r>
              <a:rPr lang="en-US" dirty="0" smtClean="0"/>
              <a:t> de E/S</a:t>
            </a:r>
            <a:endParaRPr lang="en-US" dirty="0"/>
          </a:p>
        </p:txBody>
      </p:sp>
      <p:sp>
        <p:nvSpPr>
          <p:cNvPr id="6" name="Marcador de contenido 3"/>
          <p:cNvSpPr txBox="1">
            <a:spLocks/>
          </p:cNvSpPr>
          <p:nvPr/>
        </p:nvSpPr>
        <p:spPr>
          <a:xfrm>
            <a:off x="103035" y="2136581"/>
            <a:ext cx="11719770" cy="28475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a:t>Aunque el mecanismo para acceder a los puertos de E / S técnicamente no se ajusta a la definición de </a:t>
            </a:r>
            <a:r>
              <a:rPr lang="es-PA" dirty="0" smtClean="0"/>
              <a:t>puntero, implica </a:t>
            </a:r>
            <a:r>
              <a:rPr lang="es-PA" dirty="0"/>
              <a:t>direcciones</a:t>
            </a:r>
            <a:r>
              <a:rPr lang="es-PA" dirty="0" smtClean="0"/>
              <a:t>.</a:t>
            </a:r>
          </a:p>
          <a:p>
            <a:r>
              <a:rPr lang="es-PA" dirty="0" smtClean="0"/>
              <a:t>Definimos un puerto</a:t>
            </a:r>
          </a:p>
          <a:p>
            <a:pPr marL="0" indent="0">
              <a:buNone/>
            </a:pPr>
            <a:r>
              <a:rPr lang="es-PA" b="1" dirty="0"/>
              <a:t>#define PA5 (* ((</a:t>
            </a:r>
            <a:r>
              <a:rPr lang="es-PA" b="1" dirty="0" err="1"/>
              <a:t>volatile</a:t>
            </a:r>
            <a:r>
              <a:rPr lang="es-PA" b="1" dirty="0"/>
              <a:t> </a:t>
            </a:r>
            <a:r>
              <a:rPr lang="es-PA" b="1" dirty="0" err="1"/>
              <a:t>unsigned</a:t>
            </a:r>
            <a:r>
              <a:rPr lang="es-PA" b="1" dirty="0"/>
              <a:t> </a:t>
            </a:r>
            <a:r>
              <a:rPr lang="es-PA" b="1" dirty="0" err="1"/>
              <a:t>long</a:t>
            </a:r>
            <a:r>
              <a:rPr lang="es-PA" b="1" dirty="0"/>
              <a:t> *) 0x40004080))</a:t>
            </a:r>
            <a:r>
              <a:rPr lang="es-PA" dirty="0"/>
              <a:t> </a:t>
            </a:r>
            <a:r>
              <a:rPr lang="es-PA" b="1" dirty="0"/>
              <a:t/>
            </a:r>
            <a:br>
              <a:rPr lang="es-PA" b="1" dirty="0"/>
            </a:br>
            <a:r>
              <a:rPr lang="es-PA" b="1" dirty="0"/>
              <a:t>    datos = PA5;</a:t>
            </a:r>
            <a:r>
              <a:rPr lang="es-PA" dirty="0" smtClean="0"/>
              <a:t> </a:t>
            </a:r>
          </a:p>
          <a:p>
            <a:pPr marL="0" indent="0">
              <a:buNone/>
            </a:pPr>
            <a:r>
              <a:rPr lang="es-PA" b="1" dirty="0"/>
              <a:t>datos =</a:t>
            </a:r>
            <a:r>
              <a:rPr lang="es-PA" dirty="0"/>
              <a:t> </a:t>
            </a:r>
            <a:r>
              <a:rPr lang="es-PA" b="1" dirty="0"/>
              <a:t>(* ((</a:t>
            </a:r>
            <a:r>
              <a:rPr lang="es-PA" dirty="0"/>
              <a:t> </a:t>
            </a:r>
            <a:r>
              <a:rPr lang="es-PA" b="1" dirty="0"/>
              <a:t>largo</a:t>
            </a:r>
            <a:r>
              <a:rPr lang="es-PA" dirty="0"/>
              <a:t> </a:t>
            </a:r>
            <a:r>
              <a:rPr lang="es-PA" b="1" dirty="0"/>
              <a:t>volátil</a:t>
            </a:r>
            <a:r>
              <a:rPr lang="es-PA" dirty="0"/>
              <a:t> </a:t>
            </a:r>
            <a:r>
              <a:rPr lang="es-PA" b="1" dirty="0"/>
              <a:t>sin signo</a:t>
            </a:r>
            <a:r>
              <a:rPr lang="es-PA" dirty="0"/>
              <a:t> </a:t>
            </a:r>
            <a:r>
              <a:rPr lang="es-PA" b="1" dirty="0"/>
              <a:t>*) 0x40004080))</a:t>
            </a:r>
            <a:r>
              <a:rPr lang="es-PA" dirty="0"/>
              <a:t> </a:t>
            </a:r>
            <a:r>
              <a:rPr lang="es-PA" b="1" dirty="0"/>
              <a:t>;</a:t>
            </a:r>
            <a:endParaRPr lang="es-PA" dirty="0" smtClean="0"/>
          </a:p>
        </p:txBody>
      </p:sp>
    </p:spTree>
    <p:extLst>
      <p:ext uri="{BB962C8B-B14F-4D97-AF65-F5344CB8AC3E}">
        <p14:creationId xmlns:p14="http://schemas.microsoft.com/office/powerpoint/2010/main" val="257173898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Acceso</a:t>
            </a:r>
            <a:r>
              <a:rPr lang="en-US" dirty="0" smtClean="0"/>
              <a:t> a </a:t>
            </a:r>
            <a:r>
              <a:rPr lang="en-US" dirty="0" err="1" smtClean="0"/>
              <a:t>Puertos</a:t>
            </a:r>
            <a:r>
              <a:rPr lang="en-US" dirty="0" smtClean="0"/>
              <a:t> de E/S</a:t>
            </a:r>
            <a:endParaRPr lang="en-US" dirty="0"/>
          </a:p>
        </p:txBody>
      </p:sp>
      <p:sp>
        <p:nvSpPr>
          <p:cNvPr id="6" name="Marcador de contenido 3"/>
          <p:cNvSpPr txBox="1">
            <a:spLocks/>
          </p:cNvSpPr>
          <p:nvPr/>
        </p:nvSpPr>
        <p:spPr>
          <a:xfrm>
            <a:off x="103035" y="2136581"/>
            <a:ext cx="11719770" cy="443164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Se añade </a:t>
            </a:r>
            <a:r>
              <a:rPr lang="es-PA" dirty="0" err="1" smtClean="0"/>
              <a:t>volatile</a:t>
            </a:r>
            <a:r>
              <a:rPr lang="es-PA" dirty="0" smtClean="0"/>
              <a:t> pues puede cambiar más </a:t>
            </a:r>
            <a:r>
              <a:rPr lang="es-PA" dirty="0" err="1" smtClean="0"/>
              <a:t>alla</a:t>
            </a:r>
            <a:r>
              <a:rPr lang="es-PA" dirty="0" smtClean="0"/>
              <a:t> de la dirección del software, </a:t>
            </a:r>
            <a:r>
              <a:rPr lang="es-PA" dirty="0" err="1" smtClean="0"/>
              <a:t>volatile</a:t>
            </a:r>
            <a:r>
              <a:rPr lang="es-PA" dirty="0" smtClean="0"/>
              <a:t> obliga a leer cada vez que se ejecute esta línea.</a:t>
            </a:r>
          </a:p>
          <a:p>
            <a:r>
              <a:rPr lang="es-PA" dirty="0"/>
              <a:t>#define PA5 (*((</a:t>
            </a:r>
            <a:r>
              <a:rPr lang="es-PA" dirty="0" err="1"/>
              <a:t>volatile</a:t>
            </a:r>
            <a:r>
              <a:rPr lang="es-PA" dirty="0"/>
              <a:t> </a:t>
            </a:r>
            <a:r>
              <a:rPr lang="es-PA" dirty="0" err="1"/>
              <a:t>unsigned</a:t>
            </a:r>
            <a:r>
              <a:rPr lang="es-PA" dirty="0"/>
              <a:t> </a:t>
            </a:r>
            <a:r>
              <a:rPr lang="es-PA" dirty="0" err="1"/>
              <a:t>long</a:t>
            </a:r>
            <a:r>
              <a:rPr lang="es-PA" dirty="0"/>
              <a:t> *)0x40004080)) </a:t>
            </a:r>
            <a:br>
              <a:rPr lang="es-PA" dirty="0"/>
            </a:br>
            <a:r>
              <a:rPr lang="es-PA" dirty="0" err="1"/>
              <a:t>void</a:t>
            </a:r>
            <a:r>
              <a:rPr lang="es-PA" dirty="0"/>
              <a:t> </a:t>
            </a:r>
            <a:r>
              <a:rPr lang="es-PA" dirty="0" err="1"/>
              <a:t>wait</a:t>
            </a:r>
            <a:r>
              <a:rPr lang="es-PA" dirty="0"/>
              <a:t>(</a:t>
            </a:r>
            <a:r>
              <a:rPr lang="es-PA" dirty="0" err="1"/>
              <a:t>void</a:t>
            </a:r>
            <a:r>
              <a:rPr lang="es-PA" dirty="0"/>
              <a:t>){ </a:t>
            </a:r>
            <a:br>
              <a:rPr lang="es-PA" dirty="0"/>
            </a:br>
            <a:r>
              <a:rPr lang="es-PA" dirty="0" err="1"/>
              <a:t>while</a:t>
            </a:r>
            <a:r>
              <a:rPr lang="es-PA" dirty="0"/>
              <a:t>((PA5&amp;0x20)==0){}; </a:t>
            </a:r>
            <a:br>
              <a:rPr lang="es-PA" dirty="0"/>
            </a:br>
            <a:r>
              <a:rPr lang="es-PA" dirty="0"/>
              <a:t>} </a:t>
            </a:r>
            <a:br>
              <a:rPr lang="es-PA" dirty="0"/>
            </a:br>
            <a:r>
              <a:rPr lang="es-PA" dirty="0" err="1"/>
              <a:t>void</a:t>
            </a:r>
            <a:r>
              <a:rPr lang="es-PA" dirty="0"/>
              <a:t> wait2(</a:t>
            </a:r>
            <a:r>
              <a:rPr lang="es-PA" dirty="0" err="1"/>
              <a:t>void</a:t>
            </a:r>
            <a:r>
              <a:rPr lang="es-PA" dirty="0"/>
              <a:t>){ </a:t>
            </a:r>
            <a:br>
              <a:rPr lang="es-PA" dirty="0"/>
            </a:br>
            <a:r>
              <a:rPr lang="es-PA" dirty="0" err="1"/>
              <a:t>while</a:t>
            </a:r>
            <a:r>
              <a:rPr lang="es-PA" dirty="0"/>
              <a:t>(((*((</a:t>
            </a:r>
            <a:r>
              <a:rPr lang="es-PA" dirty="0" err="1"/>
              <a:t>volatile</a:t>
            </a:r>
            <a:r>
              <a:rPr lang="es-PA" dirty="0"/>
              <a:t> </a:t>
            </a:r>
            <a:r>
              <a:rPr lang="es-PA" dirty="0" err="1"/>
              <a:t>unsigned</a:t>
            </a:r>
            <a:r>
              <a:rPr lang="es-PA" dirty="0"/>
              <a:t> </a:t>
            </a:r>
            <a:r>
              <a:rPr lang="es-PA" dirty="0" err="1"/>
              <a:t>long</a:t>
            </a:r>
            <a:r>
              <a:rPr lang="es-PA" dirty="0"/>
              <a:t> *)0x40004080))&amp;0x20)==0){}; </a:t>
            </a:r>
            <a:br>
              <a:rPr lang="es-PA" dirty="0"/>
            </a:br>
            <a:r>
              <a:rPr lang="es-PA" dirty="0"/>
              <a:t>} </a:t>
            </a:r>
            <a:br>
              <a:rPr lang="es-PA" dirty="0"/>
            </a:br>
            <a:r>
              <a:rPr lang="es-PA" dirty="0" err="1"/>
              <a:t>void</a:t>
            </a:r>
            <a:r>
              <a:rPr lang="es-PA" dirty="0"/>
              <a:t> wait3(</a:t>
            </a:r>
            <a:r>
              <a:rPr lang="es-PA" dirty="0" err="1"/>
              <a:t>void</a:t>
            </a:r>
            <a:r>
              <a:rPr lang="es-PA" dirty="0"/>
              <a:t>){ </a:t>
            </a:r>
            <a:br>
              <a:rPr lang="es-PA" dirty="0"/>
            </a:br>
            <a:r>
              <a:rPr lang="es-PA" dirty="0" err="1"/>
              <a:t>volatile</a:t>
            </a:r>
            <a:r>
              <a:rPr lang="es-PA" dirty="0"/>
              <a:t> </a:t>
            </a:r>
            <a:r>
              <a:rPr lang="es-PA" dirty="0" err="1"/>
              <a:t>unsigned</a:t>
            </a:r>
            <a:r>
              <a:rPr lang="es-PA" dirty="0"/>
              <a:t> </a:t>
            </a:r>
            <a:r>
              <a:rPr lang="es-PA" dirty="0" err="1"/>
              <a:t>long</a:t>
            </a:r>
            <a:r>
              <a:rPr lang="es-PA" dirty="0"/>
              <a:t> *pt; </a:t>
            </a:r>
            <a:br>
              <a:rPr lang="es-PA" dirty="0"/>
            </a:br>
            <a:r>
              <a:rPr lang="es-PA" dirty="0"/>
              <a:t>pt = ((</a:t>
            </a:r>
            <a:r>
              <a:rPr lang="es-PA" dirty="0" err="1"/>
              <a:t>volatile</a:t>
            </a:r>
            <a:r>
              <a:rPr lang="es-PA" dirty="0"/>
              <a:t> </a:t>
            </a:r>
            <a:r>
              <a:rPr lang="es-PA" dirty="0" err="1"/>
              <a:t>unsigned</a:t>
            </a:r>
            <a:r>
              <a:rPr lang="es-PA" dirty="0"/>
              <a:t> </a:t>
            </a:r>
            <a:r>
              <a:rPr lang="es-PA" dirty="0" err="1"/>
              <a:t>long</a:t>
            </a:r>
            <a:r>
              <a:rPr lang="es-PA" dirty="0"/>
              <a:t> *)0x40004080); </a:t>
            </a:r>
            <a:br>
              <a:rPr lang="es-PA" dirty="0"/>
            </a:br>
            <a:r>
              <a:rPr lang="es-PA" dirty="0" err="1"/>
              <a:t>while</a:t>
            </a:r>
            <a:r>
              <a:rPr lang="es-PA" dirty="0"/>
              <a:t>(((*pt)&amp;0x20)==0){}; </a:t>
            </a:r>
            <a:br>
              <a:rPr lang="es-PA" dirty="0"/>
            </a:br>
            <a:r>
              <a:rPr lang="es-PA" dirty="0"/>
              <a:t>}</a:t>
            </a:r>
            <a:endParaRPr lang="es-PA" dirty="0" smtClean="0"/>
          </a:p>
        </p:txBody>
      </p:sp>
    </p:spTree>
    <p:extLst>
      <p:ext uri="{BB962C8B-B14F-4D97-AF65-F5344CB8AC3E}">
        <p14:creationId xmlns:p14="http://schemas.microsoft.com/office/powerpoint/2010/main" val="232629071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Matrices y </a:t>
            </a:r>
            <a:r>
              <a:rPr lang="en-US" dirty="0" err="1" smtClean="0"/>
              <a:t>Subíndices</a:t>
            </a:r>
            <a:endParaRPr lang="en-US" dirty="0"/>
          </a:p>
        </p:txBody>
      </p:sp>
      <p:sp>
        <p:nvSpPr>
          <p:cNvPr id="6" name="Marcador de contenido 3"/>
          <p:cNvSpPr txBox="1">
            <a:spLocks/>
          </p:cNvSpPr>
          <p:nvPr/>
        </p:nvSpPr>
        <p:spPr>
          <a:xfrm>
            <a:off x="103035" y="2136581"/>
            <a:ext cx="11719770" cy="443164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a:t>Una matriz es una colección de variables similares que comparten un solo nombre. </a:t>
            </a:r>
            <a:endParaRPr lang="es-PA" dirty="0" smtClean="0"/>
          </a:p>
          <a:p>
            <a:r>
              <a:rPr lang="es-PA" dirty="0" smtClean="0"/>
              <a:t>Se </a:t>
            </a:r>
            <a:r>
              <a:rPr lang="es-PA" dirty="0"/>
              <a:t>hace referencia a los elementos individuales de una matriz agregando un </a:t>
            </a:r>
            <a:r>
              <a:rPr lang="es-PA" i="1" dirty="0"/>
              <a:t>subíndice</a:t>
            </a:r>
            <a:r>
              <a:rPr lang="es-PA" dirty="0"/>
              <a:t> , entre </a:t>
            </a:r>
            <a:r>
              <a:rPr lang="es-PA" dirty="0" smtClean="0"/>
              <a:t>corchetes, </a:t>
            </a:r>
            <a:r>
              <a:rPr lang="es-PA" dirty="0"/>
              <a:t>detrás del nombre</a:t>
            </a:r>
            <a:r>
              <a:rPr lang="es-PA" dirty="0" smtClean="0"/>
              <a:t>.</a:t>
            </a:r>
          </a:p>
          <a:p>
            <a:r>
              <a:rPr lang="es-PA" dirty="0"/>
              <a:t>L</a:t>
            </a:r>
            <a:r>
              <a:rPr lang="es-PA" dirty="0" smtClean="0"/>
              <a:t>as </a:t>
            </a:r>
            <a:r>
              <a:rPr lang="es-PA" dirty="0"/>
              <a:t>matrices en C se pueden considerar como colecciones de variables similares. </a:t>
            </a:r>
            <a:endParaRPr lang="es-PA" dirty="0" smtClean="0"/>
          </a:p>
          <a:p>
            <a:r>
              <a:rPr lang="es-PA" dirty="0" smtClean="0"/>
              <a:t>Si </a:t>
            </a:r>
            <a:r>
              <a:rPr lang="es-PA" dirty="0"/>
              <a:t>bien las matrices representan una de las estructuras de datos más simples, tiene un amplio uso en sistemas integrados.</a:t>
            </a:r>
          </a:p>
          <a:p>
            <a:r>
              <a:rPr lang="es-PA" dirty="0"/>
              <a:t>Las </a:t>
            </a:r>
            <a:r>
              <a:rPr lang="es-PA" dirty="0" smtClean="0"/>
              <a:t>cadenas y las </a:t>
            </a:r>
            <a:r>
              <a:rPr lang="es-PA" dirty="0"/>
              <a:t>matrices </a:t>
            </a:r>
            <a:r>
              <a:rPr lang="es-PA" dirty="0" smtClean="0"/>
              <a:t>son poco diferentes.</a:t>
            </a:r>
            <a:r>
              <a:rPr lang="es-PA" dirty="0"/>
              <a:t> </a:t>
            </a:r>
            <a:endParaRPr lang="es-PA" dirty="0" smtClean="0"/>
          </a:p>
          <a:p>
            <a:pPr lvl="1"/>
            <a:r>
              <a:rPr lang="es-PA" dirty="0" smtClean="0"/>
              <a:t>Generalmente</a:t>
            </a:r>
            <a:r>
              <a:rPr lang="es-PA" dirty="0"/>
              <a:t>, el tamaño de la matriz es fijo, mientras que las cadenas pueden tener un número variable de elementos. </a:t>
            </a:r>
            <a:endParaRPr lang="es-PA" dirty="0" smtClean="0"/>
          </a:p>
          <a:p>
            <a:pPr lvl="1"/>
            <a:r>
              <a:rPr lang="es-PA" dirty="0" smtClean="0"/>
              <a:t>Las </a:t>
            </a:r>
            <a:r>
              <a:rPr lang="es-PA" dirty="0"/>
              <a:t>matrices pueden contener cualquier tipo de datos ( </a:t>
            </a:r>
            <a:r>
              <a:rPr lang="es-PA" b="1" dirty="0" err="1"/>
              <a:t>char</a:t>
            </a:r>
            <a:r>
              <a:rPr lang="es-PA" dirty="0"/>
              <a:t> </a:t>
            </a:r>
            <a:r>
              <a:rPr lang="es-PA" b="1" dirty="0"/>
              <a:t>short</a:t>
            </a:r>
            <a:r>
              <a:rPr lang="es-PA" dirty="0"/>
              <a:t> </a:t>
            </a:r>
            <a:r>
              <a:rPr lang="es-PA" b="1" dirty="0" err="1"/>
              <a:t>int</a:t>
            </a:r>
            <a:r>
              <a:rPr lang="es-PA" dirty="0"/>
              <a:t> incluso otras matrices), </a:t>
            </a:r>
            <a:endParaRPr lang="es-PA" dirty="0" smtClean="0"/>
          </a:p>
          <a:p>
            <a:pPr lvl="1"/>
            <a:r>
              <a:rPr lang="es-PA" dirty="0" smtClean="0"/>
              <a:t>las </a:t>
            </a:r>
            <a:r>
              <a:rPr lang="es-PA" dirty="0"/>
              <a:t>cadenas suelen ser caracteres ASCII terminados con un carácter NULL (0). </a:t>
            </a:r>
            <a:endParaRPr lang="es-PA" dirty="0" smtClean="0"/>
          </a:p>
          <a:p>
            <a:r>
              <a:rPr lang="es-PA" dirty="0" smtClean="0"/>
              <a:t>Por </a:t>
            </a:r>
            <a:r>
              <a:rPr lang="es-PA" dirty="0"/>
              <a:t>otro lado, generalmente procesamos cadenas secuencialmente carácter por carácter de principio a fin. </a:t>
            </a:r>
            <a:endParaRPr lang="es-PA" dirty="0" smtClean="0"/>
          </a:p>
        </p:txBody>
      </p:sp>
    </p:spTree>
    <p:extLst>
      <p:ext uri="{BB962C8B-B14F-4D97-AF65-F5344CB8AC3E}">
        <p14:creationId xmlns:p14="http://schemas.microsoft.com/office/powerpoint/2010/main" val="339382178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Matrices y </a:t>
            </a:r>
            <a:r>
              <a:rPr lang="en-US" dirty="0" err="1" smtClean="0"/>
              <a:t>Subíndices</a:t>
            </a:r>
            <a:endParaRPr lang="en-US" dirty="0"/>
          </a:p>
        </p:txBody>
      </p:sp>
      <p:sp>
        <p:nvSpPr>
          <p:cNvPr id="6" name="Marcador de contenido 3"/>
          <p:cNvSpPr txBox="1">
            <a:spLocks/>
          </p:cNvSpPr>
          <p:nvPr/>
        </p:nvSpPr>
        <p:spPr>
          <a:xfrm>
            <a:off x="103035" y="1365160"/>
            <a:ext cx="11719770" cy="5357611"/>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a:t>Cuando se hace referencia a un elemento de matriz, la expresión de subíndice designa el elemento deseado por su posición en los datos . </a:t>
            </a:r>
            <a:endParaRPr lang="es-PA" dirty="0" smtClean="0"/>
          </a:p>
          <a:p>
            <a:pPr lvl="1"/>
            <a:r>
              <a:rPr lang="es-PA" dirty="0" smtClean="0"/>
              <a:t>El </a:t>
            </a:r>
            <a:r>
              <a:rPr lang="es-PA" dirty="0"/>
              <a:t>primer elemento ocupa la posición cero, la segunda posición uno, y así sucesivamente. </a:t>
            </a:r>
            <a:endParaRPr lang="es-PA" dirty="0" smtClean="0"/>
          </a:p>
          <a:p>
            <a:pPr lvl="1"/>
            <a:r>
              <a:rPr lang="es-PA" dirty="0" smtClean="0"/>
              <a:t>De </a:t>
            </a:r>
            <a:r>
              <a:rPr lang="es-PA" dirty="0"/>
              <a:t>ello se deduce que el último elemento está suscrito por [N-1], donde N es el número de elementos en la matriz. </a:t>
            </a:r>
            <a:endParaRPr lang="es-PA" dirty="0" smtClean="0"/>
          </a:p>
          <a:p>
            <a:pPr marL="57150" indent="0">
              <a:buNone/>
            </a:pPr>
            <a:r>
              <a:rPr lang="es-PA" dirty="0" smtClean="0"/>
              <a:t>data[9</a:t>
            </a:r>
            <a:r>
              <a:rPr lang="es-PA" dirty="0"/>
              <a:t>] = 0</a:t>
            </a:r>
            <a:r>
              <a:rPr lang="es-PA" dirty="0" smtClean="0"/>
              <a:t>;</a:t>
            </a:r>
            <a:endParaRPr lang="es-PA" dirty="0"/>
          </a:p>
          <a:p>
            <a:pPr marL="0" indent="0">
              <a:buNone/>
            </a:pPr>
            <a:r>
              <a:rPr lang="es-PA" dirty="0" err="1" smtClean="0"/>
              <a:t>for</a:t>
            </a:r>
            <a:r>
              <a:rPr lang="es-PA" dirty="0" smtClean="0"/>
              <a:t>(j=0</a:t>
            </a:r>
            <a:r>
              <a:rPr lang="es-PA" dirty="0"/>
              <a:t>; j&lt;100; </a:t>
            </a:r>
            <a:r>
              <a:rPr lang="es-PA" dirty="0" err="1"/>
              <a:t>j++</a:t>
            </a:r>
            <a:r>
              <a:rPr lang="es-PA" dirty="0"/>
              <a:t>) data[j] = 0</a:t>
            </a:r>
            <a:r>
              <a:rPr lang="es-PA" dirty="0" smtClean="0"/>
              <a:t>;</a:t>
            </a:r>
            <a:endParaRPr lang="es-PA" dirty="0"/>
          </a:p>
          <a:p>
            <a:r>
              <a:rPr lang="es-PA" dirty="0"/>
              <a:t>Si la matriz tiene dos dimensiones, se especifican dos subíndices al hacer referencia. </a:t>
            </a:r>
            <a:endParaRPr lang="es-PA" dirty="0" smtClean="0"/>
          </a:p>
          <a:p>
            <a:r>
              <a:rPr lang="es-PA" dirty="0" smtClean="0"/>
              <a:t>Como </a:t>
            </a:r>
            <a:r>
              <a:rPr lang="es-PA" dirty="0"/>
              <a:t>programadores podemos asignar un significado lógico a los subíndices primero y segundo. </a:t>
            </a:r>
            <a:endParaRPr lang="es-PA" dirty="0" smtClean="0"/>
          </a:p>
          <a:p>
            <a:pPr lvl="1"/>
            <a:r>
              <a:rPr lang="es-PA" dirty="0" smtClean="0"/>
              <a:t>considerar </a:t>
            </a:r>
            <a:r>
              <a:rPr lang="es-PA" dirty="0"/>
              <a:t>el primer subíndice como la fila y el segundo como la columna. </a:t>
            </a:r>
            <a:endParaRPr lang="es-PA" dirty="0" smtClean="0"/>
          </a:p>
          <a:p>
            <a:pPr marL="57150" indent="0">
              <a:buNone/>
            </a:pPr>
            <a:r>
              <a:rPr lang="es-PA" dirty="0" err="1" smtClean="0"/>
              <a:t>ThePosition</a:t>
            </a:r>
            <a:r>
              <a:rPr lang="es-PA" dirty="0" smtClean="0"/>
              <a:t> </a:t>
            </a:r>
            <a:r>
              <a:rPr lang="es-PA" dirty="0"/>
              <a:t>= position[3][5</a:t>
            </a:r>
            <a:r>
              <a:rPr lang="es-PA" dirty="0" smtClean="0"/>
              <a:t>];</a:t>
            </a:r>
            <a:endParaRPr lang="es-PA" dirty="0"/>
          </a:p>
          <a:p>
            <a:r>
              <a:rPr lang="es-PA" dirty="0" smtClean="0"/>
              <a:t>Si </a:t>
            </a:r>
            <a:r>
              <a:rPr lang="es-PA" dirty="0"/>
              <a:t>la matriz tiene tres dimensiones, entonces se especifican tres subíndices al hacer referencia. </a:t>
            </a:r>
            <a:endParaRPr lang="es-PA" dirty="0" smtClean="0"/>
          </a:p>
          <a:p>
            <a:pPr lvl="1"/>
            <a:r>
              <a:rPr lang="es-PA" dirty="0" smtClean="0"/>
              <a:t>Por </a:t>
            </a:r>
            <a:r>
              <a:rPr lang="es-PA" dirty="0"/>
              <a:t>ejemplo, podríamos considerar el primer subíndice como la coordenada x, el segundo subíndice como la coordenada y </a:t>
            </a:r>
            <a:r>
              <a:rPr lang="es-PA" dirty="0" err="1"/>
              <a:t>y</a:t>
            </a:r>
            <a:r>
              <a:rPr lang="es-PA" dirty="0"/>
              <a:t> el tercer subíndice como la coordenada z. </a:t>
            </a:r>
          </a:p>
          <a:p>
            <a:pPr marL="0" indent="0">
              <a:buNone/>
            </a:pPr>
            <a:r>
              <a:rPr lang="es-PA" dirty="0" err="1"/>
              <a:t>humidity</a:t>
            </a:r>
            <a:r>
              <a:rPr lang="es-PA" dirty="0"/>
              <a:t>[2][3][4] = 100</a:t>
            </a:r>
            <a:r>
              <a:rPr lang="es-PA" dirty="0" smtClean="0"/>
              <a:t>;</a:t>
            </a:r>
            <a:endParaRPr lang="es-PA" dirty="0"/>
          </a:p>
          <a:p>
            <a:r>
              <a:rPr lang="es-PA" dirty="0" smtClean="0"/>
              <a:t>Es </a:t>
            </a:r>
            <a:r>
              <a:rPr lang="es-PA" dirty="0"/>
              <a:t>responsabilidad del programador ver que solo se producen valores positivos, ya que un subíndice negativo se referiría a algún punto en la memoria que precede a la matriz. </a:t>
            </a:r>
            <a:endParaRPr lang="es-PA" dirty="0" smtClean="0"/>
          </a:p>
        </p:txBody>
      </p:sp>
    </p:spTree>
    <p:extLst>
      <p:ext uri="{BB962C8B-B14F-4D97-AF65-F5344CB8AC3E}">
        <p14:creationId xmlns:p14="http://schemas.microsoft.com/office/powerpoint/2010/main" val="366410936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Declaración</a:t>
            </a:r>
            <a:r>
              <a:rPr lang="en-US" dirty="0" smtClean="0"/>
              <a:t> de </a:t>
            </a:r>
            <a:r>
              <a:rPr lang="en-US" dirty="0" err="1" smtClean="0"/>
              <a:t>Arreglos</a:t>
            </a:r>
            <a:endParaRPr lang="en-US" dirty="0"/>
          </a:p>
        </p:txBody>
      </p:sp>
      <p:sp>
        <p:nvSpPr>
          <p:cNvPr id="6" name="Marcador de contenido 3"/>
          <p:cNvSpPr txBox="1">
            <a:spLocks/>
          </p:cNvSpPr>
          <p:nvPr/>
        </p:nvSpPr>
        <p:spPr>
          <a:xfrm>
            <a:off x="103035" y="2136580"/>
            <a:ext cx="11719770" cy="4534675"/>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a:t>En C podemos referirnos a una matriz de varias maneras. </a:t>
            </a:r>
            <a:endParaRPr lang="es-PA" dirty="0" smtClean="0"/>
          </a:p>
          <a:p>
            <a:pPr lvl="1"/>
            <a:r>
              <a:rPr lang="es-PA" dirty="0" smtClean="0"/>
              <a:t>referencias </a:t>
            </a:r>
            <a:r>
              <a:rPr lang="es-PA" dirty="0"/>
              <a:t>de </a:t>
            </a:r>
            <a:r>
              <a:rPr lang="es-PA" dirty="0" smtClean="0"/>
              <a:t>subíndices.  C interpreta </a:t>
            </a:r>
            <a:r>
              <a:rPr lang="es-PA" dirty="0"/>
              <a:t>un nombre de matriz anulada como la dirección de la matriz. </a:t>
            </a:r>
          </a:p>
          <a:p>
            <a:endParaRPr lang="es-PA" dirty="0"/>
          </a:p>
          <a:p>
            <a:pPr marL="0" indent="0">
              <a:buNone/>
            </a:pPr>
            <a:r>
              <a:rPr lang="es-PA" dirty="0"/>
              <a:t>short x,*</a:t>
            </a:r>
            <a:r>
              <a:rPr lang="es-PA" dirty="0" err="1"/>
              <a:t>pt,data</a:t>
            </a:r>
            <a:r>
              <a:rPr lang="es-PA" dirty="0"/>
              <a:t>[5]; /* a variable, a pointer, and </a:t>
            </a:r>
            <a:r>
              <a:rPr lang="es-PA" dirty="0" err="1"/>
              <a:t>an</a:t>
            </a:r>
            <a:r>
              <a:rPr lang="es-PA" dirty="0"/>
              <a:t> </a:t>
            </a:r>
            <a:r>
              <a:rPr lang="es-PA" dirty="0" err="1"/>
              <a:t>array</a:t>
            </a:r>
            <a:r>
              <a:rPr lang="es-PA" dirty="0"/>
              <a:t> */ </a:t>
            </a:r>
          </a:p>
          <a:p>
            <a:pPr marL="0" indent="0">
              <a:buNone/>
            </a:pPr>
            <a:r>
              <a:rPr lang="es-PA" dirty="0" err="1"/>
              <a:t>void</a:t>
            </a:r>
            <a:r>
              <a:rPr lang="es-PA" dirty="0"/>
              <a:t> Set(</a:t>
            </a:r>
            <a:r>
              <a:rPr lang="es-PA" dirty="0" err="1"/>
              <a:t>void</a:t>
            </a:r>
            <a:r>
              <a:rPr lang="es-PA" dirty="0"/>
              <a:t>){ </a:t>
            </a:r>
          </a:p>
          <a:p>
            <a:pPr marL="0" indent="0">
              <a:buNone/>
            </a:pPr>
            <a:r>
              <a:rPr lang="es-PA" dirty="0"/>
              <a:t>x = data[0]; /* set x </a:t>
            </a:r>
            <a:r>
              <a:rPr lang="es-PA" dirty="0" err="1"/>
              <a:t>equal</a:t>
            </a:r>
            <a:r>
              <a:rPr lang="es-PA" dirty="0"/>
              <a:t> to </a:t>
            </a:r>
            <a:r>
              <a:rPr lang="es-PA" dirty="0" err="1"/>
              <a:t>the</a:t>
            </a:r>
            <a:r>
              <a:rPr lang="es-PA" dirty="0"/>
              <a:t> </a:t>
            </a:r>
            <a:r>
              <a:rPr lang="es-PA" dirty="0" err="1"/>
              <a:t>first</a:t>
            </a:r>
            <a:r>
              <a:rPr lang="es-PA" dirty="0"/>
              <a:t> </a:t>
            </a:r>
            <a:r>
              <a:rPr lang="es-PA" dirty="0" err="1"/>
              <a:t>element</a:t>
            </a:r>
            <a:r>
              <a:rPr lang="es-PA" dirty="0"/>
              <a:t> of data */ </a:t>
            </a:r>
          </a:p>
          <a:p>
            <a:pPr marL="0" indent="0">
              <a:buNone/>
            </a:pPr>
            <a:r>
              <a:rPr lang="es-PA" dirty="0"/>
              <a:t>x = *data; /* set x </a:t>
            </a:r>
            <a:r>
              <a:rPr lang="es-PA" dirty="0" err="1"/>
              <a:t>equal</a:t>
            </a:r>
            <a:r>
              <a:rPr lang="es-PA" dirty="0"/>
              <a:t> to </a:t>
            </a:r>
            <a:r>
              <a:rPr lang="es-PA" dirty="0" err="1"/>
              <a:t>the</a:t>
            </a:r>
            <a:r>
              <a:rPr lang="es-PA" dirty="0"/>
              <a:t> </a:t>
            </a:r>
            <a:r>
              <a:rPr lang="es-PA" dirty="0" err="1"/>
              <a:t>first</a:t>
            </a:r>
            <a:r>
              <a:rPr lang="es-PA" dirty="0"/>
              <a:t> </a:t>
            </a:r>
            <a:r>
              <a:rPr lang="es-PA" dirty="0" err="1"/>
              <a:t>element</a:t>
            </a:r>
            <a:r>
              <a:rPr lang="es-PA" dirty="0"/>
              <a:t> of data */ </a:t>
            </a:r>
          </a:p>
          <a:p>
            <a:pPr marL="0" indent="0">
              <a:buNone/>
            </a:pPr>
            <a:r>
              <a:rPr lang="es-PA" dirty="0"/>
              <a:t>pt = data; /* set pt to </a:t>
            </a:r>
            <a:r>
              <a:rPr lang="es-PA" dirty="0" err="1"/>
              <a:t>the</a:t>
            </a:r>
            <a:r>
              <a:rPr lang="es-PA" dirty="0"/>
              <a:t> </a:t>
            </a:r>
            <a:r>
              <a:rPr lang="es-PA" dirty="0" err="1"/>
              <a:t>address</a:t>
            </a:r>
            <a:r>
              <a:rPr lang="es-PA" dirty="0"/>
              <a:t> of data */ </a:t>
            </a:r>
          </a:p>
          <a:p>
            <a:pPr marL="0" indent="0">
              <a:buNone/>
            </a:pPr>
            <a:r>
              <a:rPr lang="es-PA" dirty="0"/>
              <a:t>pt = &amp;data[0]; /* set pt to </a:t>
            </a:r>
            <a:r>
              <a:rPr lang="es-PA" dirty="0" err="1"/>
              <a:t>the</a:t>
            </a:r>
            <a:r>
              <a:rPr lang="es-PA" dirty="0"/>
              <a:t> </a:t>
            </a:r>
            <a:r>
              <a:rPr lang="es-PA" dirty="0" err="1"/>
              <a:t>address</a:t>
            </a:r>
            <a:r>
              <a:rPr lang="es-PA" dirty="0"/>
              <a:t> of data */ </a:t>
            </a:r>
          </a:p>
          <a:p>
            <a:pPr marL="0" indent="0">
              <a:buNone/>
            </a:pPr>
            <a:r>
              <a:rPr lang="es-PA" dirty="0"/>
              <a:t>x = data[3]; /* set x </a:t>
            </a:r>
            <a:r>
              <a:rPr lang="es-PA" dirty="0" err="1"/>
              <a:t>equal</a:t>
            </a:r>
            <a:r>
              <a:rPr lang="es-PA" dirty="0"/>
              <a:t> to </a:t>
            </a:r>
            <a:r>
              <a:rPr lang="es-PA" dirty="0" err="1"/>
              <a:t>the</a:t>
            </a:r>
            <a:r>
              <a:rPr lang="es-PA" dirty="0"/>
              <a:t> </a:t>
            </a:r>
            <a:r>
              <a:rPr lang="es-PA" dirty="0" err="1"/>
              <a:t>fourth</a:t>
            </a:r>
            <a:r>
              <a:rPr lang="es-PA" dirty="0"/>
              <a:t> </a:t>
            </a:r>
            <a:r>
              <a:rPr lang="es-PA" dirty="0" err="1"/>
              <a:t>element</a:t>
            </a:r>
            <a:r>
              <a:rPr lang="es-PA" dirty="0"/>
              <a:t> of data */ </a:t>
            </a:r>
          </a:p>
          <a:p>
            <a:pPr marL="0" indent="0">
              <a:buNone/>
            </a:pPr>
            <a:r>
              <a:rPr lang="es-PA" dirty="0"/>
              <a:t>x = *(data+3); /* set x </a:t>
            </a:r>
            <a:r>
              <a:rPr lang="es-PA" dirty="0" err="1"/>
              <a:t>equal</a:t>
            </a:r>
            <a:r>
              <a:rPr lang="es-PA" dirty="0"/>
              <a:t> to </a:t>
            </a:r>
            <a:r>
              <a:rPr lang="es-PA" dirty="0" err="1"/>
              <a:t>the</a:t>
            </a:r>
            <a:r>
              <a:rPr lang="es-PA" dirty="0"/>
              <a:t> </a:t>
            </a:r>
            <a:r>
              <a:rPr lang="es-PA" dirty="0" err="1"/>
              <a:t>fourth</a:t>
            </a:r>
            <a:r>
              <a:rPr lang="es-PA" dirty="0"/>
              <a:t> </a:t>
            </a:r>
            <a:r>
              <a:rPr lang="es-PA" dirty="0" err="1"/>
              <a:t>element</a:t>
            </a:r>
            <a:r>
              <a:rPr lang="es-PA" dirty="0"/>
              <a:t> of data */ </a:t>
            </a:r>
          </a:p>
          <a:p>
            <a:pPr marL="0" indent="0">
              <a:buNone/>
            </a:pPr>
            <a:r>
              <a:rPr lang="es-PA" dirty="0"/>
              <a:t>pt = data+3; /* set pt to </a:t>
            </a:r>
            <a:r>
              <a:rPr lang="es-PA" dirty="0" err="1"/>
              <a:t>the</a:t>
            </a:r>
            <a:r>
              <a:rPr lang="es-PA" dirty="0"/>
              <a:t> </a:t>
            </a:r>
            <a:r>
              <a:rPr lang="es-PA" dirty="0" err="1"/>
              <a:t>address</a:t>
            </a:r>
            <a:r>
              <a:rPr lang="es-PA" dirty="0"/>
              <a:t> of </a:t>
            </a:r>
            <a:r>
              <a:rPr lang="es-PA" dirty="0" err="1"/>
              <a:t>the</a:t>
            </a:r>
            <a:r>
              <a:rPr lang="es-PA" dirty="0"/>
              <a:t> </a:t>
            </a:r>
            <a:r>
              <a:rPr lang="es-PA" dirty="0" err="1"/>
              <a:t>fourth</a:t>
            </a:r>
            <a:r>
              <a:rPr lang="es-PA" dirty="0"/>
              <a:t> </a:t>
            </a:r>
            <a:r>
              <a:rPr lang="es-PA" dirty="0" err="1"/>
              <a:t>element</a:t>
            </a:r>
            <a:r>
              <a:rPr lang="es-PA" dirty="0"/>
              <a:t> */ </a:t>
            </a:r>
          </a:p>
          <a:p>
            <a:pPr marL="0" indent="0">
              <a:buNone/>
            </a:pPr>
            <a:r>
              <a:rPr lang="es-PA" dirty="0"/>
              <a:t>pt = &amp;data[3]; /* set pt to </a:t>
            </a:r>
            <a:r>
              <a:rPr lang="es-PA" dirty="0" err="1"/>
              <a:t>the</a:t>
            </a:r>
            <a:r>
              <a:rPr lang="es-PA" dirty="0"/>
              <a:t> </a:t>
            </a:r>
            <a:r>
              <a:rPr lang="es-PA" dirty="0" err="1"/>
              <a:t>address</a:t>
            </a:r>
            <a:r>
              <a:rPr lang="es-PA" dirty="0"/>
              <a:t> of </a:t>
            </a:r>
            <a:r>
              <a:rPr lang="es-PA" dirty="0" err="1"/>
              <a:t>the</a:t>
            </a:r>
            <a:r>
              <a:rPr lang="es-PA" dirty="0"/>
              <a:t> </a:t>
            </a:r>
            <a:r>
              <a:rPr lang="es-PA" dirty="0" err="1"/>
              <a:t>fourth</a:t>
            </a:r>
            <a:r>
              <a:rPr lang="es-PA" dirty="0"/>
              <a:t> </a:t>
            </a:r>
            <a:r>
              <a:rPr lang="es-PA" dirty="0" err="1"/>
              <a:t>element</a:t>
            </a:r>
            <a:r>
              <a:rPr lang="es-PA" dirty="0"/>
              <a:t> */ </a:t>
            </a:r>
          </a:p>
          <a:p>
            <a:pPr marL="0" indent="0">
              <a:buNone/>
            </a:pPr>
            <a:r>
              <a:rPr lang="es-PA" dirty="0" smtClean="0"/>
              <a:t>}</a:t>
            </a:r>
            <a:endParaRPr lang="es-PA" dirty="0"/>
          </a:p>
        </p:txBody>
      </p:sp>
    </p:spTree>
    <p:extLst>
      <p:ext uri="{BB962C8B-B14F-4D97-AF65-F5344CB8AC3E}">
        <p14:creationId xmlns:p14="http://schemas.microsoft.com/office/powerpoint/2010/main" val="260930519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Punteros</a:t>
            </a:r>
            <a:r>
              <a:rPr lang="en-US" dirty="0" smtClean="0"/>
              <a:t> y </a:t>
            </a:r>
            <a:r>
              <a:rPr lang="en-US" dirty="0" err="1" smtClean="0"/>
              <a:t>Nombre</a:t>
            </a:r>
            <a:r>
              <a:rPr lang="en-US" dirty="0" smtClean="0"/>
              <a:t> de Matrices</a:t>
            </a:r>
            <a:endParaRPr lang="en-US" dirty="0"/>
          </a:p>
        </p:txBody>
      </p:sp>
      <p:sp>
        <p:nvSpPr>
          <p:cNvPr id="6" name="Marcador de contenido 3"/>
          <p:cNvSpPr txBox="1">
            <a:spLocks/>
          </p:cNvSpPr>
          <p:nvPr/>
        </p:nvSpPr>
        <p:spPr>
          <a:xfrm>
            <a:off x="103035" y="1853248"/>
            <a:ext cx="11719770" cy="4818007"/>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Punteros </a:t>
            </a:r>
            <a:r>
              <a:rPr lang="es-PA" dirty="0"/>
              <a:t>y los nombres de matriz se pueden usar </a:t>
            </a:r>
            <a:r>
              <a:rPr lang="es-PA" dirty="0" smtClean="0"/>
              <a:t>indistintamente. </a:t>
            </a:r>
          </a:p>
          <a:p>
            <a:pPr lvl="1"/>
            <a:r>
              <a:rPr lang="es-PA" dirty="0" smtClean="0"/>
              <a:t>C </a:t>
            </a:r>
            <a:r>
              <a:rPr lang="es-PA" dirty="0"/>
              <a:t>nos permitirá apuntar a los subíndices y también usar nombres de matriz como direcciones. </a:t>
            </a:r>
          </a:p>
          <a:p>
            <a:pPr marL="0" indent="0">
              <a:buNone/>
            </a:pPr>
            <a:r>
              <a:rPr lang="es-PA" dirty="0"/>
              <a:t>short *</a:t>
            </a:r>
            <a:r>
              <a:rPr lang="es-PA" dirty="0" err="1"/>
              <a:t>pt,data</a:t>
            </a:r>
            <a:r>
              <a:rPr lang="es-PA" dirty="0"/>
              <a:t>[5]; /* a pointer, and </a:t>
            </a:r>
            <a:r>
              <a:rPr lang="es-PA" dirty="0" err="1"/>
              <a:t>an</a:t>
            </a:r>
            <a:r>
              <a:rPr lang="es-PA" dirty="0"/>
              <a:t> </a:t>
            </a:r>
            <a:r>
              <a:rPr lang="es-PA" dirty="0" err="1"/>
              <a:t>array</a:t>
            </a:r>
            <a:r>
              <a:rPr lang="es-PA" dirty="0"/>
              <a:t> */ </a:t>
            </a:r>
          </a:p>
          <a:p>
            <a:pPr marL="0" indent="0">
              <a:buNone/>
            </a:pPr>
            <a:r>
              <a:rPr lang="es-PA" dirty="0" err="1"/>
              <a:t>void</a:t>
            </a:r>
            <a:r>
              <a:rPr lang="es-PA" dirty="0"/>
              <a:t> Set(</a:t>
            </a:r>
            <a:r>
              <a:rPr lang="es-PA" dirty="0" err="1"/>
              <a:t>void</a:t>
            </a:r>
            <a:r>
              <a:rPr lang="es-PA" dirty="0"/>
              <a:t>){ </a:t>
            </a:r>
          </a:p>
          <a:p>
            <a:pPr marL="0" indent="0">
              <a:buNone/>
            </a:pPr>
            <a:r>
              <a:rPr lang="es-PA" dirty="0"/>
              <a:t>pt = data; /* set pt to </a:t>
            </a:r>
            <a:r>
              <a:rPr lang="es-PA" dirty="0" err="1"/>
              <a:t>the</a:t>
            </a:r>
            <a:r>
              <a:rPr lang="es-PA" dirty="0"/>
              <a:t> </a:t>
            </a:r>
            <a:r>
              <a:rPr lang="es-PA" dirty="0" err="1"/>
              <a:t>address</a:t>
            </a:r>
            <a:r>
              <a:rPr lang="es-PA" dirty="0"/>
              <a:t> of data */ </a:t>
            </a:r>
          </a:p>
          <a:p>
            <a:pPr marL="0" indent="0">
              <a:buNone/>
            </a:pPr>
            <a:r>
              <a:rPr lang="es-PA" dirty="0"/>
              <a:t>data[2] = 5; /* set </a:t>
            </a:r>
            <a:r>
              <a:rPr lang="es-PA" dirty="0" err="1"/>
              <a:t>the</a:t>
            </a:r>
            <a:r>
              <a:rPr lang="es-PA" dirty="0"/>
              <a:t> </a:t>
            </a:r>
            <a:r>
              <a:rPr lang="es-PA" dirty="0" err="1"/>
              <a:t>third</a:t>
            </a:r>
            <a:r>
              <a:rPr lang="es-PA" dirty="0"/>
              <a:t> </a:t>
            </a:r>
            <a:r>
              <a:rPr lang="es-PA" dirty="0" err="1"/>
              <a:t>element</a:t>
            </a:r>
            <a:r>
              <a:rPr lang="es-PA" dirty="0"/>
              <a:t> of data to 5 */ </a:t>
            </a:r>
          </a:p>
          <a:p>
            <a:pPr marL="0" indent="0">
              <a:buNone/>
            </a:pPr>
            <a:r>
              <a:rPr lang="es-PA" dirty="0"/>
              <a:t>pt[2] = 5; /* set </a:t>
            </a:r>
            <a:r>
              <a:rPr lang="es-PA" dirty="0" err="1"/>
              <a:t>the</a:t>
            </a:r>
            <a:r>
              <a:rPr lang="es-PA" dirty="0"/>
              <a:t> </a:t>
            </a:r>
            <a:r>
              <a:rPr lang="es-PA" dirty="0" err="1"/>
              <a:t>third</a:t>
            </a:r>
            <a:r>
              <a:rPr lang="es-PA" dirty="0"/>
              <a:t> </a:t>
            </a:r>
            <a:r>
              <a:rPr lang="es-PA" dirty="0" err="1"/>
              <a:t>element</a:t>
            </a:r>
            <a:r>
              <a:rPr lang="es-PA" dirty="0"/>
              <a:t> of data to 5 */ </a:t>
            </a:r>
          </a:p>
          <a:p>
            <a:pPr marL="0" indent="0">
              <a:buNone/>
            </a:pPr>
            <a:r>
              <a:rPr lang="es-PA" dirty="0"/>
              <a:t>*(pt+2) = 5; /* set </a:t>
            </a:r>
            <a:r>
              <a:rPr lang="es-PA" dirty="0" err="1"/>
              <a:t>the</a:t>
            </a:r>
            <a:r>
              <a:rPr lang="es-PA" dirty="0"/>
              <a:t> </a:t>
            </a:r>
            <a:r>
              <a:rPr lang="es-PA" dirty="0" err="1"/>
              <a:t>third</a:t>
            </a:r>
            <a:r>
              <a:rPr lang="es-PA" dirty="0"/>
              <a:t> </a:t>
            </a:r>
            <a:r>
              <a:rPr lang="es-PA" dirty="0" err="1"/>
              <a:t>element</a:t>
            </a:r>
            <a:r>
              <a:rPr lang="es-PA" dirty="0"/>
              <a:t> of data to 5 */ </a:t>
            </a:r>
          </a:p>
          <a:p>
            <a:pPr marL="0" indent="0">
              <a:buNone/>
            </a:pPr>
            <a:r>
              <a:rPr lang="es-PA" dirty="0" smtClean="0"/>
              <a:t>}</a:t>
            </a:r>
            <a:endParaRPr lang="es-PA" dirty="0"/>
          </a:p>
          <a:p>
            <a:r>
              <a:rPr lang="es-PA" dirty="0" smtClean="0"/>
              <a:t>Importante </a:t>
            </a:r>
            <a:r>
              <a:rPr lang="es-PA" dirty="0"/>
              <a:t>darse cuenta de que aunque C acepta nombres de matrices sin suscripciones en las direcciones, no son lo mismo que los punteros</a:t>
            </a:r>
            <a:r>
              <a:rPr lang="es-PA" dirty="0" smtClean="0"/>
              <a:t>..</a:t>
            </a:r>
            <a:endParaRPr lang="es-PA" dirty="0"/>
          </a:p>
          <a:p>
            <a:r>
              <a:rPr lang="es-PA" dirty="0"/>
              <a:t>short buffer[5],data[5]; /* </a:t>
            </a:r>
            <a:r>
              <a:rPr lang="es-PA" dirty="0" err="1"/>
              <a:t>two</a:t>
            </a:r>
            <a:r>
              <a:rPr lang="es-PA" dirty="0"/>
              <a:t> </a:t>
            </a:r>
            <a:r>
              <a:rPr lang="es-PA" dirty="0" err="1"/>
              <a:t>arrays</a:t>
            </a:r>
            <a:r>
              <a:rPr lang="es-PA" dirty="0"/>
              <a:t> */ </a:t>
            </a:r>
          </a:p>
          <a:p>
            <a:r>
              <a:rPr lang="es-PA" dirty="0" err="1"/>
              <a:t>void</a:t>
            </a:r>
            <a:r>
              <a:rPr lang="es-PA" dirty="0"/>
              <a:t> Set(</a:t>
            </a:r>
            <a:r>
              <a:rPr lang="es-PA" dirty="0" err="1"/>
              <a:t>void</a:t>
            </a:r>
            <a:r>
              <a:rPr lang="es-PA" dirty="0"/>
              <a:t>){ </a:t>
            </a:r>
          </a:p>
          <a:p>
            <a:r>
              <a:rPr lang="es-PA" dirty="0"/>
              <a:t>data = buffer; /* </a:t>
            </a:r>
            <a:r>
              <a:rPr lang="es-PA" dirty="0" err="1"/>
              <a:t>illegal</a:t>
            </a:r>
            <a:r>
              <a:rPr lang="es-PA" dirty="0"/>
              <a:t> </a:t>
            </a:r>
            <a:r>
              <a:rPr lang="es-PA" dirty="0" err="1"/>
              <a:t>assignment</a:t>
            </a:r>
            <a:r>
              <a:rPr lang="es-PA" dirty="0"/>
              <a:t> */ </a:t>
            </a:r>
          </a:p>
          <a:p>
            <a:r>
              <a:rPr lang="es-PA" dirty="0"/>
              <a:t>}</a:t>
            </a:r>
          </a:p>
          <a:p>
            <a:r>
              <a:rPr lang="es-PA" dirty="0" smtClean="0"/>
              <a:t>Dado </a:t>
            </a:r>
            <a:r>
              <a:rPr lang="es-PA" dirty="0"/>
              <a:t>que el nombre de la matriz anulada es su dirección, la declaración data = buffer; Es un intento de cambiar su dirección. ¿Qué sentido tendría </a:t>
            </a:r>
            <a:r>
              <a:rPr lang="es-PA" dirty="0" smtClean="0"/>
              <a:t>esto</a:t>
            </a:r>
            <a:r>
              <a:rPr lang="es-PA" dirty="0"/>
              <a:t>? </a:t>
            </a:r>
            <a:endParaRPr lang="es-PA" dirty="0" smtClean="0"/>
          </a:p>
        </p:txBody>
      </p:sp>
    </p:spTree>
    <p:extLst>
      <p:ext uri="{BB962C8B-B14F-4D97-AF65-F5344CB8AC3E}">
        <p14:creationId xmlns:p14="http://schemas.microsoft.com/office/powerpoint/2010/main" val="377569780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Subíndices</a:t>
            </a:r>
            <a:r>
              <a:rPr lang="en-US" dirty="0" smtClean="0"/>
              <a:t> </a:t>
            </a:r>
            <a:r>
              <a:rPr lang="en-US" dirty="0" err="1" smtClean="0"/>
              <a:t>negativos</a:t>
            </a:r>
            <a:endParaRPr lang="en-US" dirty="0"/>
          </a:p>
        </p:txBody>
      </p:sp>
      <p:sp>
        <p:nvSpPr>
          <p:cNvPr id="6" name="Marcador de contenido 3"/>
          <p:cNvSpPr txBox="1">
            <a:spLocks/>
          </p:cNvSpPr>
          <p:nvPr/>
        </p:nvSpPr>
        <p:spPr>
          <a:xfrm>
            <a:off x="103035" y="2136581"/>
            <a:ext cx="11719770" cy="443164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a:t>Dado que un puntero puede apuntar a cualquier elemento de una matriz, no solo al primero, se deduce que los subíndices negativos aplicados a los punteros pueden producir referencias de matriz que están dentro de los límites. Este tipo de cosas pueden ser útiles en situaciones donde existe una relación entre elementos sucesivos en una matriz y se hace necesario hacer referencia a un elemento que precede al que se está apuntando. </a:t>
            </a:r>
          </a:p>
          <a:p>
            <a:endParaRPr lang="es-PA" dirty="0"/>
          </a:p>
          <a:p>
            <a:pPr marL="0" indent="0">
              <a:buNone/>
            </a:pPr>
            <a:r>
              <a:rPr lang="es-PA" dirty="0"/>
              <a:t>short *</a:t>
            </a:r>
            <a:r>
              <a:rPr lang="es-PA" dirty="0" err="1"/>
              <a:t>pt,data</a:t>
            </a:r>
            <a:r>
              <a:rPr lang="es-PA" dirty="0"/>
              <a:t>[100]; /* a pointer and </a:t>
            </a:r>
            <a:r>
              <a:rPr lang="es-PA" dirty="0" err="1"/>
              <a:t>an</a:t>
            </a:r>
            <a:r>
              <a:rPr lang="es-PA" dirty="0"/>
              <a:t> </a:t>
            </a:r>
            <a:r>
              <a:rPr lang="es-PA" dirty="0" err="1"/>
              <a:t>array</a:t>
            </a:r>
            <a:r>
              <a:rPr lang="es-PA" dirty="0"/>
              <a:t> */ </a:t>
            </a:r>
          </a:p>
          <a:p>
            <a:pPr marL="0" indent="0">
              <a:buNone/>
            </a:pPr>
            <a:r>
              <a:rPr lang="es-PA" dirty="0" err="1"/>
              <a:t>void</a:t>
            </a:r>
            <a:r>
              <a:rPr lang="es-PA" dirty="0"/>
              <a:t> </a:t>
            </a:r>
            <a:r>
              <a:rPr lang="es-PA" dirty="0" err="1"/>
              <a:t>CalcSecond</a:t>
            </a:r>
            <a:r>
              <a:rPr lang="es-PA" dirty="0"/>
              <a:t>(</a:t>
            </a:r>
            <a:r>
              <a:rPr lang="es-PA" dirty="0" err="1"/>
              <a:t>void</a:t>
            </a:r>
            <a:r>
              <a:rPr lang="es-PA" dirty="0"/>
              <a:t>){ short d2Vdt2; </a:t>
            </a:r>
          </a:p>
          <a:p>
            <a:pPr marL="0" indent="0">
              <a:buNone/>
            </a:pPr>
            <a:r>
              <a:rPr lang="es-PA" dirty="0" err="1"/>
              <a:t>for</a:t>
            </a:r>
            <a:r>
              <a:rPr lang="es-PA" dirty="0"/>
              <a:t>(pt=data+1; pt&lt;data+99; pt++){ </a:t>
            </a:r>
          </a:p>
          <a:p>
            <a:pPr marL="0" indent="0">
              <a:buNone/>
            </a:pPr>
            <a:r>
              <a:rPr lang="es-PA" dirty="0"/>
              <a:t>d2Vdt2 = (pt[-1]-2*pt[0]+pt[1]); </a:t>
            </a:r>
          </a:p>
          <a:p>
            <a:pPr marL="0" indent="0">
              <a:buNone/>
            </a:pPr>
            <a:r>
              <a:rPr lang="es-PA" dirty="0"/>
              <a:t>} </a:t>
            </a:r>
          </a:p>
          <a:p>
            <a:pPr marL="0" indent="0">
              <a:buNone/>
            </a:pPr>
            <a:r>
              <a:rPr lang="es-PA" dirty="0"/>
              <a:t>}</a:t>
            </a:r>
            <a:endParaRPr lang="es-PA" dirty="0" smtClean="0"/>
          </a:p>
        </p:txBody>
      </p:sp>
    </p:spTree>
    <p:extLst>
      <p:ext uri="{BB962C8B-B14F-4D97-AF65-F5344CB8AC3E}">
        <p14:creationId xmlns:p14="http://schemas.microsoft.com/office/powerpoint/2010/main" val="273036304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Aritmética</a:t>
            </a:r>
            <a:r>
              <a:rPr lang="en-US" dirty="0" smtClean="0"/>
              <a:t> de </a:t>
            </a:r>
            <a:r>
              <a:rPr lang="en-US" dirty="0" err="1" smtClean="0"/>
              <a:t>Direcciones</a:t>
            </a:r>
            <a:endParaRPr lang="en-US" dirty="0"/>
          </a:p>
        </p:txBody>
      </p:sp>
      <p:sp>
        <p:nvSpPr>
          <p:cNvPr id="6" name="Marcador de contenido 3"/>
          <p:cNvSpPr txBox="1">
            <a:spLocks/>
          </p:cNvSpPr>
          <p:nvPr/>
        </p:nvSpPr>
        <p:spPr>
          <a:xfrm>
            <a:off x="103035" y="2136581"/>
            <a:ext cx="11719770" cy="44316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a:t>Como hemos visto, las direcciones (punteros, nombres de matrices y valores producidos por el operador de la dirección) se pueden usar libremente en las expresiones. </a:t>
            </a:r>
          </a:p>
          <a:p>
            <a:r>
              <a:rPr lang="es-PA" dirty="0" smtClean="0"/>
              <a:t>Todas </a:t>
            </a:r>
            <a:r>
              <a:rPr lang="es-PA" dirty="0"/>
              <a:t>las direcciones se tratan como cantidades </a:t>
            </a:r>
            <a:r>
              <a:rPr lang="es-PA" dirty="0" smtClean="0"/>
              <a:t>son </a:t>
            </a:r>
            <a:r>
              <a:rPr lang="es-PA" dirty="0" err="1" smtClean="0"/>
              <a:t>unsigned</a:t>
            </a:r>
            <a:r>
              <a:rPr lang="es-PA" dirty="0" smtClean="0"/>
              <a:t>. </a:t>
            </a:r>
          </a:p>
          <a:p>
            <a:pPr lvl="1"/>
            <a:r>
              <a:rPr lang="es-PA" dirty="0" smtClean="0"/>
              <a:t>Operaciones </a:t>
            </a:r>
            <a:r>
              <a:rPr lang="es-PA" dirty="0" err="1" smtClean="0"/>
              <a:t>unsigned</a:t>
            </a:r>
            <a:r>
              <a:rPr lang="es-PA" dirty="0" smtClean="0"/>
              <a:t> </a:t>
            </a:r>
          </a:p>
          <a:p>
            <a:pPr lvl="2"/>
            <a:r>
              <a:rPr lang="es-PA" dirty="0" smtClean="0"/>
              <a:t>desplazando </a:t>
            </a:r>
            <a:r>
              <a:rPr lang="es-PA" dirty="0"/>
              <a:t>una dirección por una cantidad positiva o negativa, </a:t>
            </a:r>
            <a:endParaRPr lang="es-PA" dirty="0" smtClean="0"/>
          </a:p>
          <a:p>
            <a:pPr lvl="2"/>
            <a:r>
              <a:rPr lang="es-PA" dirty="0" smtClean="0"/>
              <a:t>la </a:t>
            </a:r>
            <a:r>
              <a:rPr lang="es-PA" dirty="0"/>
              <a:t>diferencia entre dos direcciones</a:t>
            </a:r>
            <a:r>
              <a:rPr lang="es-PA" dirty="0" smtClean="0"/>
              <a:t>.</a:t>
            </a:r>
            <a:endParaRPr lang="es-PA" dirty="0"/>
          </a:p>
          <a:p>
            <a:r>
              <a:rPr lang="es-PA" dirty="0"/>
              <a:t>El desplazamiento de una dirección se puede hacer mediante </a:t>
            </a:r>
            <a:endParaRPr lang="es-PA" dirty="0" smtClean="0"/>
          </a:p>
          <a:p>
            <a:pPr lvl="1"/>
            <a:r>
              <a:rPr lang="es-PA" dirty="0" smtClean="0"/>
              <a:t>subíndices </a:t>
            </a:r>
          </a:p>
          <a:p>
            <a:pPr lvl="1"/>
            <a:r>
              <a:rPr lang="es-PA" dirty="0" smtClean="0"/>
              <a:t>uso </a:t>
            </a:r>
            <a:r>
              <a:rPr lang="es-PA" dirty="0"/>
              <a:t>de los operadores más y </a:t>
            </a:r>
            <a:r>
              <a:rPr lang="es-PA" dirty="0" smtClean="0"/>
              <a:t>menos</a:t>
            </a:r>
            <a:endParaRPr lang="es-PA" dirty="0"/>
          </a:p>
          <a:p>
            <a:r>
              <a:rPr lang="es-PA" dirty="0" smtClean="0"/>
              <a:t>Tomar </a:t>
            </a:r>
            <a:r>
              <a:rPr lang="es-PA" dirty="0"/>
              <a:t>la diferencia de dos direcciones es un caso especial en el que el compilador interpreta el resultado como el número de objetos </a:t>
            </a:r>
            <a:r>
              <a:rPr lang="es-PA" dirty="0" smtClean="0"/>
              <a:t>entre </a:t>
            </a:r>
            <a:r>
              <a:rPr lang="es-PA" dirty="0"/>
              <a:t>las direcciones.</a:t>
            </a:r>
            <a:endParaRPr lang="es-PA" dirty="0" smtClean="0"/>
          </a:p>
        </p:txBody>
      </p:sp>
    </p:spTree>
    <p:extLst>
      <p:ext uri="{BB962C8B-B14F-4D97-AF65-F5344CB8AC3E}">
        <p14:creationId xmlns:p14="http://schemas.microsoft.com/office/powerpoint/2010/main" val="171400982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Punteros</a:t>
            </a:r>
            <a:r>
              <a:rPr lang="en-US" dirty="0" smtClean="0"/>
              <a:t> y </a:t>
            </a:r>
            <a:r>
              <a:rPr lang="en-US" dirty="0" err="1" smtClean="0"/>
              <a:t>Nombre</a:t>
            </a:r>
            <a:r>
              <a:rPr lang="en-US" dirty="0" smtClean="0"/>
              <a:t> de Matrices</a:t>
            </a:r>
            <a:endParaRPr lang="en-US" dirty="0"/>
          </a:p>
        </p:txBody>
      </p:sp>
      <p:sp>
        <p:nvSpPr>
          <p:cNvPr id="6" name="Marcador de contenido 3"/>
          <p:cNvSpPr txBox="1">
            <a:spLocks/>
          </p:cNvSpPr>
          <p:nvPr/>
        </p:nvSpPr>
        <p:spPr>
          <a:xfrm>
            <a:off x="103035" y="2136581"/>
            <a:ext cx="11719770" cy="44316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Se</a:t>
            </a:r>
          </a:p>
        </p:txBody>
      </p:sp>
    </p:spTree>
    <p:extLst>
      <p:ext uri="{BB962C8B-B14F-4D97-AF65-F5344CB8AC3E}">
        <p14:creationId xmlns:p14="http://schemas.microsoft.com/office/powerpoint/2010/main" val="319998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Programación</a:t>
            </a:r>
            <a:r>
              <a:rPr lang="en-US" dirty="0" smtClean="0"/>
              <a:t> </a:t>
            </a:r>
            <a:r>
              <a:rPr lang="en-US" dirty="0" err="1" smtClean="0"/>
              <a:t>en</a:t>
            </a:r>
            <a:r>
              <a:rPr lang="en-US" dirty="0" smtClean="0"/>
              <a:t> C – </a:t>
            </a:r>
            <a:r>
              <a:rPr lang="en-US" dirty="0" err="1" smtClean="0"/>
              <a:t>Asociatividad</a:t>
            </a:r>
            <a:endParaRPr lang="en-US" dirty="0"/>
          </a:p>
        </p:txBody>
      </p:sp>
      <p:sp>
        <p:nvSpPr>
          <p:cNvPr id="4" name="Marcador de contenido 3"/>
          <p:cNvSpPr>
            <a:spLocks noGrp="1"/>
          </p:cNvSpPr>
          <p:nvPr>
            <p:ph idx="1"/>
          </p:nvPr>
        </p:nvSpPr>
        <p:spPr>
          <a:xfrm>
            <a:off x="498007" y="2001403"/>
            <a:ext cx="7255076" cy="2403172"/>
          </a:xfrm>
        </p:spPr>
        <p:txBody>
          <a:bodyPr>
            <a:normAutofit/>
          </a:bodyPr>
          <a:lstStyle/>
          <a:p>
            <a:r>
              <a:rPr lang="en-US" dirty="0" smtClean="0"/>
              <a:t>Que se </a:t>
            </a:r>
            <a:r>
              <a:rPr lang="en-US" dirty="0" err="1" smtClean="0"/>
              <a:t>ejecuta</a:t>
            </a:r>
            <a:r>
              <a:rPr lang="en-US" dirty="0" smtClean="0"/>
              <a:t> primero</a:t>
            </a:r>
          </a:p>
          <a:p>
            <a:r>
              <a:rPr lang="en-US" dirty="0" err="1" smtClean="0"/>
              <a:t>Determina</a:t>
            </a:r>
            <a:r>
              <a:rPr lang="en-US" dirty="0" smtClean="0"/>
              <a:t> que ese </a:t>
            </a:r>
            <a:r>
              <a:rPr lang="en-US" dirty="0" err="1" smtClean="0"/>
              <a:t>ejecuta</a:t>
            </a:r>
            <a:r>
              <a:rPr lang="en-US" dirty="0" smtClean="0"/>
              <a:t> primero y que </a:t>
            </a:r>
            <a:r>
              <a:rPr lang="en-US" dirty="0" err="1" smtClean="0"/>
              <a:t>después</a:t>
            </a:r>
            <a:endParaRPr lang="en-US" dirty="0" smtClean="0"/>
          </a:p>
          <a:p>
            <a:r>
              <a:rPr lang="en-US" dirty="0" smtClean="0"/>
              <a:t>+ y – </a:t>
            </a:r>
            <a:r>
              <a:rPr lang="en-US" dirty="0" err="1" smtClean="0"/>
              <a:t>tienen</a:t>
            </a:r>
            <a:r>
              <a:rPr lang="en-US" dirty="0" smtClean="0"/>
              <a:t> el </a:t>
            </a:r>
            <a:r>
              <a:rPr lang="en-US" dirty="0" err="1" smtClean="0"/>
              <a:t>mismo</a:t>
            </a:r>
            <a:r>
              <a:rPr lang="en-US" dirty="0" smtClean="0"/>
              <a:t> </a:t>
            </a:r>
            <a:r>
              <a:rPr lang="en-US" dirty="0" err="1" smtClean="0"/>
              <a:t>orden</a:t>
            </a:r>
            <a:r>
              <a:rPr lang="en-US" dirty="0" smtClean="0"/>
              <a:t> de </a:t>
            </a:r>
            <a:r>
              <a:rPr lang="en-US" dirty="0" err="1" smtClean="0"/>
              <a:t>presecencia</a:t>
            </a:r>
            <a:endParaRPr lang="en-US" dirty="0"/>
          </a:p>
          <a:p>
            <a:pPr marL="0" indent="0">
              <a:buNone/>
            </a:pPr>
            <a:r>
              <a:rPr lang="en-US" dirty="0"/>
              <a:t>z = y-2+x</a:t>
            </a:r>
            <a:r>
              <a:rPr lang="en-US" dirty="0" smtClean="0"/>
              <a:t>; </a:t>
            </a:r>
            <a:r>
              <a:rPr lang="en-US" dirty="0" err="1" smtClean="0"/>
              <a:t>es</a:t>
            </a:r>
            <a:r>
              <a:rPr lang="en-US" dirty="0" smtClean="0"/>
              <a:t> </a:t>
            </a:r>
            <a:r>
              <a:rPr lang="en-US" dirty="0" err="1" smtClean="0"/>
              <a:t>igual</a:t>
            </a:r>
            <a:r>
              <a:rPr lang="en-US" dirty="0" smtClean="0"/>
              <a:t> a</a:t>
            </a:r>
            <a:r>
              <a:rPr lang="es-PA" dirty="0"/>
              <a:t> </a:t>
            </a:r>
            <a:r>
              <a:rPr lang="es-PA" b="1" dirty="0"/>
              <a:t>z=(y-2)+x</a:t>
            </a:r>
            <a:endParaRPr lang="en-US" dirty="0"/>
          </a:p>
        </p:txBody>
      </p:sp>
      <p:sp>
        <p:nvSpPr>
          <p:cNvPr id="6" name="Marcador de contenido 3"/>
          <p:cNvSpPr txBox="1">
            <a:spLocks/>
          </p:cNvSpPr>
          <p:nvPr/>
        </p:nvSpPr>
        <p:spPr>
          <a:xfrm>
            <a:off x="498008" y="3702724"/>
            <a:ext cx="7538410" cy="30471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&amp; 	</a:t>
            </a:r>
            <a:r>
              <a:rPr lang="en-US" dirty="0" smtClean="0"/>
              <a:t>											</a:t>
            </a:r>
            <a:r>
              <a:rPr lang="en-US" dirty="0" err="1" smtClean="0"/>
              <a:t>Izq</a:t>
            </a:r>
            <a:r>
              <a:rPr lang="en-US" dirty="0" smtClean="0"/>
              <a:t> a der</a:t>
            </a:r>
            <a:endParaRPr lang="en-US" dirty="0"/>
          </a:p>
          <a:p>
            <a:pPr marL="0" indent="0">
              <a:buNone/>
            </a:pPr>
            <a:r>
              <a:rPr lang="en-US" dirty="0"/>
              <a:t>^ 	</a:t>
            </a:r>
            <a:r>
              <a:rPr lang="en-US" dirty="0" smtClean="0"/>
              <a:t>											</a:t>
            </a:r>
            <a:r>
              <a:rPr lang="en-US" dirty="0" err="1" smtClean="0"/>
              <a:t>Izq</a:t>
            </a:r>
            <a:r>
              <a:rPr lang="en-US" dirty="0" smtClean="0"/>
              <a:t> a der</a:t>
            </a:r>
            <a:endParaRPr lang="en-US" dirty="0"/>
          </a:p>
          <a:p>
            <a:pPr marL="0" indent="0">
              <a:buNone/>
            </a:pPr>
            <a:r>
              <a:rPr lang="en-US" dirty="0"/>
              <a:t>|	</a:t>
            </a:r>
            <a:r>
              <a:rPr lang="en-US" dirty="0" smtClean="0"/>
              <a:t>											</a:t>
            </a:r>
            <a:r>
              <a:rPr lang="en-US" dirty="0" err="1" smtClean="0"/>
              <a:t>Iza</a:t>
            </a:r>
            <a:r>
              <a:rPr lang="en-US" dirty="0" smtClean="0"/>
              <a:t> a der</a:t>
            </a:r>
            <a:endParaRPr lang="en-US" dirty="0"/>
          </a:p>
          <a:p>
            <a:pPr marL="0" indent="0">
              <a:buNone/>
            </a:pPr>
            <a:r>
              <a:rPr lang="en-US" dirty="0"/>
              <a:t> &amp;&amp;	</a:t>
            </a:r>
            <a:r>
              <a:rPr lang="en-US" dirty="0" smtClean="0"/>
              <a:t>											</a:t>
            </a:r>
            <a:r>
              <a:rPr lang="en-US" dirty="0" err="1" smtClean="0"/>
              <a:t>Iza</a:t>
            </a:r>
            <a:r>
              <a:rPr lang="en-US" dirty="0" smtClean="0"/>
              <a:t> a der</a:t>
            </a:r>
            <a:endParaRPr lang="en-US" dirty="0"/>
          </a:p>
          <a:p>
            <a:pPr marL="0" indent="0">
              <a:buNone/>
            </a:pPr>
            <a:r>
              <a:rPr lang="en-US" dirty="0"/>
              <a:t> ||	</a:t>
            </a:r>
            <a:r>
              <a:rPr lang="en-US" dirty="0" smtClean="0"/>
              <a:t>											</a:t>
            </a:r>
            <a:r>
              <a:rPr lang="en-US" dirty="0" err="1" smtClean="0"/>
              <a:t>Iza</a:t>
            </a:r>
            <a:r>
              <a:rPr lang="en-US" dirty="0" smtClean="0"/>
              <a:t> a der</a:t>
            </a:r>
            <a:endParaRPr lang="en-US" dirty="0"/>
          </a:p>
          <a:p>
            <a:pPr marL="0" indent="0">
              <a:buNone/>
            </a:pPr>
            <a:r>
              <a:rPr lang="en-US" dirty="0"/>
              <a:t> ? :	</a:t>
            </a:r>
            <a:r>
              <a:rPr lang="en-US" dirty="0" smtClean="0"/>
              <a:t>											Der a </a:t>
            </a:r>
            <a:r>
              <a:rPr lang="en-US" dirty="0" err="1" smtClean="0"/>
              <a:t>izq</a:t>
            </a:r>
            <a:endParaRPr lang="en-US" dirty="0"/>
          </a:p>
          <a:p>
            <a:pPr marL="0" indent="0">
              <a:buNone/>
            </a:pPr>
            <a:r>
              <a:rPr lang="en-US" dirty="0"/>
              <a:t> =   +=   -=  *=  /=  %=  &lt;&lt;=  &gt;&gt;=  |=  &amp;=  ^=	</a:t>
            </a:r>
            <a:r>
              <a:rPr lang="en-US" dirty="0" smtClean="0"/>
              <a:t>Der a </a:t>
            </a:r>
            <a:r>
              <a:rPr lang="en-US" dirty="0" err="1" smtClean="0"/>
              <a:t>iza</a:t>
            </a:r>
            <a:endParaRPr lang="en-US" dirty="0"/>
          </a:p>
        </p:txBody>
      </p:sp>
    </p:spTree>
    <p:extLst>
      <p:ext uri="{BB962C8B-B14F-4D97-AF65-F5344CB8AC3E}">
        <p14:creationId xmlns:p14="http://schemas.microsoft.com/office/powerpoint/2010/main" val="99796032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Funciones</a:t>
            </a:r>
            <a:r>
              <a:rPr lang="en-US" dirty="0" smtClean="0"/>
              <a:t> de Cadena </a:t>
            </a:r>
            <a:r>
              <a:rPr lang="en-US" dirty="0" err="1" smtClean="0"/>
              <a:t>definidas</a:t>
            </a:r>
            <a:r>
              <a:rPr lang="en-US" dirty="0" smtClean="0"/>
              <a:t> </a:t>
            </a:r>
            <a:r>
              <a:rPr lang="en-US" dirty="0" err="1" smtClean="0"/>
              <a:t>en</a:t>
            </a:r>
            <a:r>
              <a:rPr lang="en-US" dirty="0" smtClean="0"/>
              <a:t> “</a:t>
            </a:r>
            <a:r>
              <a:rPr lang="en-US" dirty="0" err="1" smtClean="0"/>
              <a:t>string.h</a:t>
            </a:r>
            <a:r>
              <a:rPr lang="en-US" dirty="0" smtClean="0"/>
              <a:t>”</a:t>
            </a:r>
            <a:endParaRPr lang="en-US" dirty="0"/>
          </a:p>
        </p:txBody>
      </p:sp>
      <p:sp>
        <p:nvSpPr>
          <p:cNvPr id="6" name="Marcador de contenido 3"/>
          <p:cNvSpPr txBox="1">
            <a:spLocks/>
          </p:cNvSpPr>
          <p:nvPr/>
        </p:nvSpPr>
        <p:spPr>
          <a:xfrm>
            <a:off x="103035" y="2136581"/>
            <a:ext cx="11719770" cy="4431644"/>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a:t>typedef </a:t>
            </a:r>
            <a:r>
              <a:rPr lang="es-PA" dirty="0" err="1"/>
              <a:t>unsigned</a:t>
            </a:r>
            <a:r>
              <a:rPr lang="es-PA" dirty="0"/>
              <a:t> </a:t>
            </a:r>
            <a:r>
              <a:rPr lang="es-PA" dirty="0" err="1"/>
              <a:t>int</a:t>
            </a:r>
            <a:r>
              <a:rPr lang="es-PA" dirty="0"/>
              <a:t> </a:t>
            </a:r>
            <a:r>
              <a:rPr lang="es-PA" dirty="0" err="1"/>
              <a:t>size_t</a:t>
            </a:r>
            <a:r>
              <a:rPr lang="es-PA" dirty="0"/>
              <a:t>; </a:t>
            </a:r>
            <a:br>
              <a:rPr lang="es-PA" dirty="0"/>
            </a:br>
            <a:r>
              <a:rPr lang="es-PA" dirty="0" err="1"/>
              <a:t>void</a:t>
            </a:r>
            <a:r>
              <a:rPr lang="es-PA" dirty="0"/>
              <a:t> *</a:t>
            </a:r>
            <a:r>
              <a:rPr lang="es-PA" dirty="0" err="1"/>
              <a:t>memchr</a:t>
            </a:r>
            <a:r>
              <a:rPr lang="es-PA" dirty="0"/>
              <a:t>(</a:t>
            </a:r>
            <a:r>
              <a:rPr lang="es-PA" dirty="0" err="1"/>
              <a:t>void</a:t>
            </a:r>
            <a:r>
              <a:rPr lang="es-PA" dirty="0"/>
              <a:t> *, </a:t>
            </a:r>
            <a:r>
              <a:rPr lang="es-PA" dirty="0" err="1"/>
              <a:t>int</a:t>
            </a:r>
            <a:r>
              <a:rPr lang="es-PA" dirty="0"/>
              <a:t>, </a:t>
            </a:r>
            <a:r>
              <a:rPr lang="es-PA" dirty="0" err="1"/>
              <a:t>size_t</a:t>
            </a:r>
            <a:r>
              <a:rPr lang="es-PA" dirty="0"/>
              <a:t>); </a:t>
            </a:r>
            <a:br>
              <a:rPr lang="es-PA" dirty="0"/>
            </a:br>
            <a:r>
              <a:rPr lang="es-PA" dirty="0" err="1"/>
              <a:t>int</a:t>
            </a:r>
            <a:r>
              <a:rPr lang="es-PA" dirty="0"/>
              <a:t> </a:t>
            </a:r>
            <a:r>
              <a:rPr lang="es-PA" dirty="0" err="1"/>
              <a:t>memcmp</a:t>
            </a:r>
            <a:r>
              <a:rPr lang="es-PA" dirty="0"/>
              <a:t>(</a:t>
            </a:r>
            <a:r>
              <a:rPr lang="es-PA" dirty="0" err="1"/>
              <a:t>void</a:t>
            </a:r>
            <a:r>
              <a:rPr lang="es-PA" dirty="0"/>
              <a:t> *, </a:t>
            </a:r>
            <a:r>
              <a:rPr lang="es-PA" dirty="0" err="1"/>
              <a:t>void</a:t>
            </a:r>
            <a:r>
              <a:rPr lang="es-PA" dirty="0"/>
              <a:t> *, </a:t>
            </a:r>
            <a:r>
              <a:rPr lang="es-PA" dirty="0" err="1"/>
              <a:t>size_t</a:t>
            </a:r>
            <a:r>
              <a:rPr lang="es-PA" dirty="0"/>
              <a:t>); </a:t>
            </a:r>
            <a:br>
              <a:rPr lang="es-PA" dirty="0"/>
            </a:br>
            <a:r>
              <a:rPr lang="es-PA" dirty="0" err="1"/>
              <a:t>void</a:t>
            </a:r>
            <a:r>
              <a:rPr lang="es-PA" dirty="0"/>
              <a:t> *</a:t>
            </a:r>
            <a:r>
              <a:rPr lang="es-PA" dirty="0" err="1"/>
              <a:t>memcpy</a:t>
            </a:r>
            <a:r>
              <a:rPr lang="es-PA" dirty="0"/>
              <a:t>(</a:t>
            </a:r>
            <a:r>
              <a:rPr lang="es-PA" dirty="0" err="1"/>
              <a:t>void</a:t>
            </a:r>
            <a:r>
              <a:rPr lang="es-PA" dirty="0"/>
              <a:t> *, </a:t>
            </a:r>
            <a:r>
              <a:rPr lang="es-PA" dirty="0" err="1"/>
              <a:t>void</a:t>
            </a:r>
            <a:r>
              <a:rPr lang="es-PA" dirty="0"/>
              <a:t> *, </a:t>
            </a:r>
            <a:r>
              <a:rPr lang="es-PA" dirty="0" err="1"/>
              <a:t>size_t</a:t>
            </a:r>
            <a:r>
              <a:rPr lang="es-PA" dirty="0"/>
              <a:t>); </a:t>
            </a:r>
            <a:br>
              <a:rPr lang="es-PA" dirty="0"/>
            </a:br>
            <a:r>
              <a:rPr lang="es-PA" dirty="0" err="1"/>
              <a:t>void</a:t>
            </a:r>
            <a:r>
              <a:rPr lang="es-PA" dirty="0"/>
              <a:t> *</a:t>
            </a:r>
            <a:r>
              <a:rPr lang="es-PA" dirty="0" err="1"/>
              <a:t>memmove</a:t>
            </a:r>
            <a:r>
              <a:rPr lang="es-PA" dirty="0"/>
              <a:t>(</a:t>
            </a:r>
            <a:r>
              <a:rPr lang="es-PA" dirty="0" err="1"/>
              <a:t>void</a:t>
            </a:r>
            <a:r>
              <a:rPr lang="es-PA" dirty="0"/>
              <a:t> *, </a:t>
            </a:r>
            <a:r>
              <a:rPr lang="es-PA" dirty="0" err="1"/>
              <a:t>void</a:t>
            </a:r>
            <a:r>
              <a:rPr lang="es-PA" dirty="0"/>
              <a:t> *, </a:t>
            </a:r>
            <a:r>
              <a:rPr lang="es-PA" dirty="0" err="1"/>
              <a:t>size_t</a:t>
            </a:r>
            <a:r>
              <a:rPr lang="es-PA" dirty="0"/>
              <a:t>); </a:t>
            </a:r>
            <a:br>
              <a:rPr lang="es-PA" dirty="0"/>
            </a:br>
            <a:r>
              <a:rPr lang="es-PA" dirty="0" err="1"/>
              <a:t>void</a:t>
            </a:r>
            <a:r>
              <a:rPr lang="es-PA" dirty="0"/>
              <a:t> *</a:t>
            </a:r>
            <a:r>
              <a:rPr lang="es-PA" dirty="0" err="1"/>
              <a:t>memset</a:t>
            </a:r>
            <a:r>
              <a:rPr lang="es-PA" dirty="0"/>
              <a:t>(</a:t>
            </a:r>
            <a:r>
              <a:rPr lang="es-PA" dirty="0" err="1"/>
              <a:t>void</a:t>
            </a:r>
            <a:r>
              <a:rPr lang="es-PA" dirty="0"/>
              <a:t> *, </a:t>
            </a:r>
            <a:r>
              <a:rPr lang="es-PA" dirty="0" err="1"/>
              <a:t>int</a:t>
            </a:r>
            <a:r>
              <a:rPr lang="es-PA" dirty="0"/>
              <a:t>, </a:t>
            </a:r>
            <a:r>
              <a:rPr lang="es-PA" dirty="0" err="1"/>
              <a:t>size_t</a:t>
            </a:r>
            <a:r>
              <a:rPr lang="es-PA" dirty="0"/>
              <a:t>); </a:t>
            </a:r>
            <a:br>
              <a:rPr lang="es-PA" dirty="0"/>
            </a:br>
            <a:r>
              <a:rPr lang="es-PA" dirty="0" err="1"/>
              <a:t>char</a:t>
            </a:r>
            <a:r>
              <a:rPr lang="es-PA" dirty="0"/>
              <a:t> *</a:t>
            </a:r>
            <a:r>
              <a:rPr lang="es-PA" dirty="0" err="1"/>
              <a:t>strcat</a:t>
            </a:r>
            <a:r>
              <a:rPr lang="es-PA" dirty="0"/>
              <a:t>(</a:t>
            </a:r>
            <a:r>
              <a:rPr lang="es-PA" dirty="0" err="1"/>
              <a:t>char</a:t>
            </a:r>
            <a:r>
              <a:rPr lang="es-PA" dirty="0"/>
              <a:t> *, </a:t>
            </a:r>
            <a:r>
              <a:rPr lang="es-PA" dirty="0" err="1"/>
              <a:t>const</a:t>
            </a:r>
            <a:r>
              <a:rPr lang="es-PA" dirty="0"/>
              <a:t> </a:t>
            </a:r>
            <a:r>
              <a:rPr lang="es-PA" dirty="0" err="1"/>
              <a:t>char</a:t>
            </a:r>
            <a:r>
              <a:rPr lang="es-PA" dirty="0"/>
              <a:t> *); </a:t>
            </a:r>
            <a:br>
              <a:rPr lang="es-PA" dirty="0"/>
            </a:br>
            <a:r>
              <a:rPr lang="es-PA" dirty="0" err="1"/>
              <a:t>char</a:t>
            </a:r>
            <a:r>
              <a:rPr lang="es-PA" dirty="0"/>
              <a:t> *</a:t>
            </a:r>
            <a:r>
              <a:rPr lang="es-PA" dirty="0" err="1"/>
              <a:t>strchr</a:t>
            </a:r>
            <a:r>
              <a:rPr lang="es-PA" dirty="0"/>
              <a:t>(</a:t>
            </a:r>
            <a:r>
              <a:rPr lang="es-PA" dirty="0" err="1"/>
              <a:t>const</a:t>
            </a:r>
            <a:r>
              <a:rPr lang="es-PA" dirty="0"/>
              <a:t> </a:t>
            </a:r>
            <a:r>
              <a:rPr lang="es-PA" dirty="0" err="1"/>
              <a:t>char</a:t>
            </a:r>
            <a:r>
              <a:rPr lang="es-PA" dirty="0"/>
              <a:t> *, </a:t>
            </a:r>
            <a:r>
              <a:rPr lang="es-PA" dirty="0" err="1"/>
              <a:t>int</a:t>
            </a:r>
            <a:r>
              <a:rPr lang="es-PA" dirty="0"/>
              <a:t>); </a:t>
            </a:r>
            <a:br>
              <a:rPr lang="es-PA" dirty="0"/>
            </a:br>
            <a:r>
              <a:rPr lang="es-PA" dirty="0" err="1"/>
              <a:t>int</a:t>
            </a:r>
            <a:r>
              <a:rPr lang="es-PA" dirty="0"/>
              <a:t> </a:t>
            </a:r>
            <a:r>
              <a:rPr lang="es-PA" dirty="0" err="1"/>
              <a:t>strcmp</a:t>
            </a:r>
            <a:r>
              <a:rPr lang="es-PA" dirty="0"/>
              <a:t>(</a:t>
            </a:r>
            <a:r>
              <a:rPr lang="es-PA" dirty="0" err="1"/>
              <a:t>const</a:t>
            </a:r>
            <a:r>
              <a:rPr lang="es-PA" dirty="0"/>
              <a:t> </a:t>
            </a:r>
            <a:r>
              <a:rPr lang="es-PA" dirty="0" err="1"/>
              <a:t>char</a:t>
            </a:r>
            <a:r>
              <a:rPr lang="es-PA" dirty="0"/>
              <a:t> *, </a:t>
            </a:r>
            <a:r>
              <a:rPr lang="es-PA" dirty="0" err="1"/>
              <a:t>const</a:t>
            </a:r>
            <a:r>
              <a:rPr lang="es-PA" dirty="0"/>
              <a:t> </a:t>
            </a:r>
            <a:r>
              <a:rPr lang="es-PA" dirty="0" err="1"/>
              <a:t>char</a:t>
            </a:r>
            <a:r>
              <a:rPr lang="es-PA" dirty="0"/>
              <a:t> *); </a:t>
            </a:r>
            <a:br>
              <a:rPr lang="es-PA" dirty="0"/>
            </a:br>
            <a:r>
              <a:rPr lang="es-PA" dirty="0" err="1"/>
              <a:t>int</a:t>
            </a:r>
            <a:r>
              <a:rPr lang="es-PA" dirty="0"/>
              <a:t> </a:t>
            </a:r>
            <a:r>
              <a:rPr lang="es-PA" dirty="0" err="1"/>
              <a:t>strcoll</a:t>
            </a:r>
            <a:r>
              <a:rPr lang="es-PA" dirty="0"/>
              <a:t>(</a:t>
            </a:r>
            <a:r>
              <a:rPr lang="es-PA" dirty="0" err="1"/>
              <a:t>const</a:t>
            </a:r>
            <a:r>
              <a:rPr lang="es-PA" dirty="0"/>
              <a:t> </a:t>
            </a:r>
            <a:r>
              <a:rPr lang="es-PA" dirty="0" err="1"/>
              <a:t>char</a:t>
            </a:r>
            <a:r>
              <a:rPr lang="es-PA" dirty="0"/>
              <a:t> *, </a:t>
            </a:r>
            <a:r>
              <a:rPr lang="es-PA" dirty="0" err="1"/>
              <a:t>const</a:t>
            </a:r>
            <a:r>
              <a:rPr lang="es-PA" dirty="0"/>
              <a:t> </a:t>
            </a:r>
            <a:r>
              <a:rPr lang="es-PA" dirty="0" err="1"/>
              <a:t>char</a:t>
            </a:r>
            <a:r>
              <a:rPr lang="es-PA" dirty="0"/>
              <a:t> *); </a:t>
            </a:r>
            <a:br>
              <a:rPr lang="es-PA" dirty="0"/>
            </a:br>
            <a:r>
              <a:rPr lang="es-PA" dirty="0" err="1"/>
              <a:t>char</a:t>
            </a:r>
            <a:r>
              <a:rPr lang="es-PA" dirty="0"/>
              <a:t> *</a:t>
            </a:r>
            <a:r>
              <a:rPr lang="es-PA" dirty="0" err="1"/>
              <a:t>strcpy</a:t>
            </a:r>
            <a:r>
              <a:rPr lang="es-PA" dirty="0"/>
              <a:t>(</a:t>
            </a:r>
            <a:r>
              <a:rPr lang="es-PA" dirty="0" err="1"/>
              <a:t>char</a:t>
            </a:r>
            <a:r>
              <a:rPr lang="es-PA" dirty="0"/>
              <a:t> *, </a:t>
            </a:r>
            <a:r>
              <a:rPr lang="es-PA" dirty="0" err="1"/>
              <a:t>const</a:t>
            </a:r>
            <a:r>
              <a:rPr lang="es-PA" dirty="0"/>
              <a:t> </a:t>
            </a:r>
            <a:r>
              <a:rPr lang="es-PA" dirty="0" err="1"/>
              <a:t>char</a:t>
            </a:r>
            <a:r>
              <a:rPr lang="es-PA" dirty="0"/>
              <a:t> *); </a:t>
            </a:r>
            <a:br>
              <a:rPr lang="es-PA" dirty="0"/>
            </a:br>
            <a:r>
              <a:rPr lang="es-PA" dirty="0" err="1"/>
              <a:t>size_t</a:t>
            </a:r>
            <a:r>
              <a:rPr lang="es-PA" dirty="0"/>
              <a:t> </a:t>
            </a:r>
            <a:r>
              <a:rPr lang="es-PA" dirty="0" err="1"/>
              <a:t>strcspn</a:t>
            </a:r>
            <a:r>
              <a:rPr lang="es-PA" dirty="0"/>
              <a:t>(</a:t>
            </a:r>
            <a:r>
              <a:rPr lang="es-PA" dirty="0" err="1"/>
              <a:t>const</a:t>
            </a:r>
            <a:r>
              <a:rPr lang="es-PA" dirty="0"/>
              <a:t> </a:t>
            </a:r>
            <a:r>
              <a:rPr lang="es-PA" dirty="0" err="1"/>
              <a:t>char</a:t>
            </a:r>
            <a:r>
              <a:rPr lang="es-PA" dirty="0"/>
              <a:t> *, </a:t>
            </a:r>
            <a:r>
              <a:rPr lang="es-PA" dirty="0" err="1"/>
              <a:t>const</a:t>
            </a:r>
            <a:r>
              <a:rPr lang="es-PA" dirty="0"/>
              <a:t> </a:t>
            </a:r>
            <a:r>
              <a:rPr lang="es-PA" dirty="0" err="1"/>
              <a:t>char</a:t>
            </a:r>
            <a:r>
              <a:rPr lang="es-PA" dirty="0"/>
              <a:t> *); </a:t>
            </a:r>
            <a:br>
              <a:rPr lang="es-PA" dirty="0"/>
            </a:br>
            <a:r>
              <a:rPr lang="es-PA" dirty="0" err="1"/>
              <a:t>size_t</a:t>
            </a:r>
            <a:r>
              <a:rPr lang="es-PA" dirty="0"/>
              <a:t> </a:t>
            </a:r>
            <a:r>
              <a:rPr lang="es-PA" dirty="0" err="1"/>
              <a:t>strlen</a:t>
            </a:r>
            <a:r>
              <a:rPr lang="es-PA" dirty="0"/>
              <a:t>(</a:t>
            </a:r>
            <a:r>
              <a:rPr lang="es-PA" dirty="0" err="1"/>
              <a:t>const</a:t>
            </a:r>
            <a:r>
              <a:rPr lang="es-PA" dirty="0"/>
              <a:t> </a:t>
            </a:r>
            <a:r>
              <a:rPr lang="es-PA" dirty="0" err="1"/>
              <a:t>char</a:t>
            </a:r>
            <a:r>
              <a:rPr lang="es-PA" dirty="0"/>
              <a:t> *); </a:t>
            </a:r>
            <a:br>
              <a:rPr lang="es-PA" dirty="0"/>
            </a:br>
            <a:r>
              <a:rPr lang="es-PA" dirty="0" err="1"/>
              <a:t>char</a:t>
            </a:r>
            <a:r>
              <a:rPr lang="es-PA" dirty="0"/>
              <a:t> *</a:t>
            </a:r>
            <a:r>
              <a:rPr lang="es-PA" dirty="0" err="1"/>
              <a:t>strncat</a:t>
            </a:r>
            <a:r>
              <a:rPr lang="es-PA" dirty="0"/>
              <a:t>(</a:t>
            </a:r>
            <a:r>
              <a:rPr lang="es-PA" dirty="0" err="1"/>
              <a:t>char</a:t>
            </a:r>
            <a:r>
              <a:rPr lang="es-PA" dirty="0"/>
              <a:t> *, </a:t>
            </a:r>
            <a:r>
              <a:rPr lang="es-PA" dirty="0" err="1"/>
              <a:t>const</a:t>
            </a:r>
            <a:r>
              <a:rPr lang="es-PA" dirty="0"/>
              <a:t> </a:t>
            </a:r>
            <a:r>
              <a:rPr lang="es-PA" dirty="0" err="1"/>
              <a:t>char</a:t>
            </a:r>
            <a:r>
              <a:rPr lang="es-PA" dirty="0"/>
              <a:t> *, </a:t>
            </a:r>
            <a:r>
              <a:rPr lang="es-PA" dirty="0" err="1"/>
              <a:t>size_t</a:t>
            </a:r>
            <a:r>
              <a:rPr lang="es-PA" dirty="0"/>
              <a:t>); </a:t>
            </a:r>
            <a:br>
              <a:rPr lang="es-PA" dirty="0"/>
            </a:br>
            <a:r>
              <a:rPr lang="es-PA" dirty="0" err="1"/>
              <a:t>int</a:t>
            </a:r>
            <a:r>
              <a:rPr lang="es-PA" dirty="0"/>
              <a:t> </a:t>
            </a:r>
            <a:r>
              <a:rPr lang="es-PA" dirty="0" err="1"/>
              <a:t>strncmp</a:t>
            </a:r>
            <a:r>
              <a:rPr lang="es-PA" dirty="0"/>
              <a:t>(</a:t>
            </a:r>
            <a:r>
              <a:rPr lang="es-PA" dirty="0" err="1"/>
              <a:t>const</a:t>
            </a:r>
            <a:r>
              <a:rPr lang="es-PA" dirty="0"/>
              <a:t> </a:t>
            </a:r>
            <a:r>
              <a:rPr lang="es-PA" dirty="0" err="1"/>
              <a:t>char</a:t>
            </a:r>
            <a:r>
              <a:rPr lang="es-PA" dirty="0"/>
              <a:t> *, </a:t>
            </a:r>
            <a:r>
              <a:rPr lang="es-PA" dirty="0" err="1"/>
              <a:t>const</a:t>
            </a:r>
            <a:r>
              <a:rPr lang="es-PA" dirty="0"/>
              <a:t> </a:t>
            </a:r>
            <a:r>
              <a:rPr lang="es-PA" dirty="0" err="1"/>
              <a:t>char</a:t>
            </a:r>
            <a:r>
              <a:rPr lang="es-PA" dirty="0"/>
              <a:t> *, </a:t>
            </a:r>
            <a:r>
              <a:rPr lang="es-PA" dirty="0" err="1"/>
              <a:t>size_t</a:t>
            </a:r>
            <a:r>
              <a:rPr lang="es-PA" dirty="0"/>
              <a:t>); </a:t>
            </a:r>
            <a:br>
              <a:rPr lang="es-PA" dirty="0"/>
            </a:br>
            <a:r>
              <a:rPr lang="es-PA" dirty="0" err="1"/>
              <a:t>char</a:t>
            </a:r>
            <a:r>
              <a:rPr lang="es-PA" dirty="0"/>
              <a:t> *</a:t>
            </a:r>
            <a:r>
              <a:rPr lang="es-PA" dirty="0" err="1"/>
              <a:t>strncpy</a:t>
            </a:r>
            <a:r>
              <a:rPr lang="es-PA" dirty="0"/>
              <a:t>(</a:t>
            </a:r>
            <a:r>
              <a:rPr lang="es-PA" dirty="0" err="1"/>
              <a:t>char</a:t>
            </a:r>
            <a:r>
              <a:rPr lang="es-PA" dirty="0"/>
              <a:t> *, </a:t>
            </a:r>
            <a:r>
              <a:rPr lang="es-PA" dirty="0" err="1"/>
              <a:t>const</a:t>
            </a:r>
            <a:r>
              <a:rPr lang="es-PA" dirty="0"/>
              <a:t> </a:t>
            </a:r>
            <a:r>
              <a:rPr lang="es-PA" dirty="0" err="1"/>
              <a:t>char</a:t>
            </a:r>
            <a:r>
              <a:rPr lang="es-PA" dirty="0"/>
              <a:t> *, </a:t>
            </a:r>
            <a:r>
              <a:rPr lang="es-PA" dirty="0" err="1"/>
              <a:t>size_t</a:t>
            </a:r>
            <a:r>
              <a:rPr lang="es-PA" dirty="0"/>
              <a:t>); </a:t>
            </a:r>
            <a:br>
              <a:rPr lang="es-PA" dirty="0"/>
            </a:br>
            <a:r>
              <a:rPr lang="es-PA" dirty="0" err="1"/>
              <a:t>char</a:t>
            </a:r>
            <a:r>
              <a:rPr lang="es-PA" dirty="0"/>
              <a:t> *</a:t>
            </a:r>
            <a:r>
              <a:rPr lang="es-PA" dirty="0" err="1"/>
              <a:t>strpbrk</a:t>
            </a:r>
            <a:r>
              <a:rPr lang="es-PA" dirty="0"/>
              <a:t>(</a:t>
            </a:r>
            <a:r>
              <a:rPr lang="es-PA" dirty="0" err="1"/>
              <a:t>const</a:t>
            </a:r>
            <a:r>
              <a:rPr lang="es-PA" dirty="0"/>
              <a:t> </a:t>
            </a:r>
            <a:r>
              <a:rPr lang="es-PA" dirty="0" err="1"/>
              <a:t>char</a:t>
            </a:r>
            <a:r>
              <a:rPr lang="es-PA" dirty="0"/>
              <a:t> *, </a:t>
            </a:r>
            <a:r>
              <a:rPr lang="es-PA" dirty="0" err="1"/>
              <a:t>const</a:t>
            </a:r>
            <a:r>
              <a:rPr lang="es-PA" dirty="0"/>
              <a:t> </a:t>
            </a:r>
            <a:r>
              <a:rPr lang="es-PA" dirty="0" err="1"/>
              <a:t>char</a:t>
            </a:r>
            <a:r>
              <a:rPr lang="es-PA" dirty="0"/>
              <a:t> *); </a:t>
            </a:r>
            <a:br>
              <a:rPr lang="es-PA" dirty="0"/>
            </a:br>
            <a:r>
              <a:rPr lang="es-PA" dirty="0" err="1"/>
              <a:t>char</a:t>
            </a:r>
            <a:r>
              <a:rPr lang="es-PA" dirty="0"/>
              <a:t> *</a:t>
            </a:r>
            <a:r>
              <a:rPr lang="es-PA" dirty="0" err="1"/>
              <a:t>strrchr</a:t>
            </a:r>
            <a:r>
              <a:rPr lang="es-PA" dirty="0"/>
              <a:t>(</a:t>
            </a:r>
            <a:r>
              <a:rPr lang="es-PA" dirty="0" err="1"/>
              <a:t>const</a:t>
            </a:r>
            <a:r>
              <a:rPr lang="es-PA" dirty="0"/>
              <a:t> </a:t>
            </a:r>
            <a:r>
              <a:rPr lang="es-PA" dirty="0" err="1"/>
              <a:t>char</a:t>
            </a:r>
            <a:r>
              <a:rPr lang="es-PA" dirty="0"/>
              <a:t> *, </a:t>
            </a:r>
            <a:r>
              <a:rPr lang="es-PA" dirty="0" err="1"/>
              <a:t>int</a:t>
            </a:r>
            <a:r>
              <a:rPr lang="es-PA" dirty="0"/>
              <a:t>); </a:t>
            </a:r>
            <a:br>
              <a:rPr lang="es-PA" dirty="0"/>
            </a:br>
            <a:r>
              <a:rPr lang="es-PA" dirty="0" err="1"/>
              <a:t>size_t</a:t>
            </a:r>
            <a:r>
              <a:rPr lang="es-PA" dirty="0"/>
              <a:t> </a:t>
            </a:r>
            <a:r>
              <a:rPr lang="es-PA" dirty="0" err="1"/>
              <a:t>strspn</a:t>
            </a:r>
            <a:r>
              <a:rPr lang="es-PA" dirty="0"/>
              <a:t>(</a:t>
            </a:r>
            <a:r>
              <a:rPr lang="es-PA" dirty="0" err="1"/>
              <a:t>const</a:t>
            </a:r>
            <a:r>
              <a:rPr lang="es-PA" dirty="0"/>
              <a:t> </a:t>
            </a:r>
            <a:r>
              <a:rPr lang="es-PA" dirty="0" err="1"/>
              <a:t>char</a:t>
            </a:r>
            <a:r>
              <a:rPr lang="es-PA" dirty="0"/>
              <a:t> *, </a:t>
            </a:r>
            <a:r>
              <a:rPr lang="es-PA" dirty="0" err="1"/>
              <a:t>const</a:t>
            </a:r>
            <a:r>
              <a:rPr lang="es-PA" dirty="0"/>
              <a:t> </a:t>
            </a:r>
            <a:r>
              <a:rPr lang="es-PA" dirty="0" err="1"/>
              <a:t>char</a:t>
            </a:r>
            <a:r>
              <a:rPr lang="es-PA" dirty="0"/>
              <a:t> *); </a:t>
            </a:r>
            <a:br>
              <a:rPr lang="es-PA" dirty="0"/>
            </a:br>
            <a:r>
              <a:rPr lang="es-PA" dirty="0" err="1"/>
              <a:t>char</a:t>
            </a:r>
            <a:r>
              <a:rPr lang="es-PA" dirty="0"/>
              <a:t> *</a:t>
            </a:r>
            <a:r>
              <a:rPr lang="es-PA" dirty="0" err="1"/>
              <a:t>strstr</a:t>
            </a:r>
            <a:r>
              <a:rPr lang="es-PA" dirty="0"/>
              <a:t>(</a:t>
            </a:r>
            <a:r>
              <a:rPr lang="es-PA" dirty="0" err="1"/>
              <a:t>const</a:t>
            </a:r>
            <a:r>
              <a:rPr lang="es-PA" dirty="0"/>
              <a:t> </a:t>
            </a:r>
            <a:r>
              <a:rPr lang="es-PA" dirty="0" err="1"/>
              <a:t>char</a:t>
            </a:r>
            <a:r>
              <a:rPr lang="es-PA" dirty="0"/>
              <a:t> *, </a:t>
            </a:r>
            <a:r>
              <a:rPr lang="es-PA" dirty="0" err="1"/>
              <a:t>const</a:t>
            </a:r>
            <a:r>
              <a:rPr lang="es-PA" dirty="0"/>
              <a:t> </a:t>
            </a:r>
            <a:r>
              <a:rPr lang="es-PA" dirty="0" err="1"/>
              <a:t>char</a:t>
            </a:r>
            <a:r>
              <a:rPr lang="es-PA" dirty="0"/>
              <a:t> *);</a:t>
            </a:r>
            <a:endParaRPr lang="es-PA" dirty="0" smtClean="0"/>
          </a:p>
        </p:txBody>
      </p:sp>
    </p:spTree>
    <p:extLst>
      <p:ext uri="{BB962C8B-B14F-4D97-AF65-F5344CB8AC3E}">
        <p14:creationId xmlns:p14="http://schemas.microsoft.com/office/powerpoint/2010/main" val="331346434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Funciones</a:t>
            </a:r>
            <a:r>
              <a:rPr lang="en-US" dirty="0" smtClean="0"/>
              <a:t> de Cadena </a:t>
            </a:r>
            <a:r>
              <a:rPr lang="en-US" dirty="0" err="1" smtClean="0"/>
              <a:t>definidas</a:t>
            </a:r>
            <a:r>
              <a:rPr lang="en-US" dirty="0" smtClean="0"/>
              <a:t> </a:t>
            </a:r>
            <a:r>
              <a:rPr lang="en-US" dirty="0" err="1" smtClean="0"/>
              <a:t>en</a:t>
            </a:r>
            <a:r>
              <a:rPr lang="en-US" dirty="0" smtClean="0"/>
              <a:t> “</a:t>
            </a:r>
            <a:r>
              <a:rPr lang="en-US" dirty="0" err="1" smtClean="0"/>
              <a:t>string.h</a:t>
            </a:r>
            <a:r>
              <a:rPr lang="en-US" dirty="0" smtClean="0"/>
              <a:t>”</a:t>
            </a:r>
            <a:endParaRPr lang="en-US" dirty="0"/>
          </a:p>
        </p:txBody>
      </p:sp>
      <p:sp>
        <p:nvSpPr>
          <p:cNvPr id="6" name="Marcador de contenido 3"/>
          <p:cNvSpPr txBox="1">
            <a:spLocks/>
          </p:cNvSpPr>
          <p:nvPr/>
        </p:nvSpPr>
        <p:spPr>
          <a:xfrm>
            <a:off x="103035" y="2136581"/>
            <a:ext cx="11719770" cy="443164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a:t>Las primeras cinco funciones son rutinas de manejo de memoria de propósito </a:t>
            </a:r>
            <a:r>
              <a:rPr lang="es-PA" dirty="0" smtClean="0"/>
              <a:t>general.</a:t>
            </a:r>
          </a:p>
          <a:p>
            <a:pPr marL="0" indent="0">
              <a:buNone/>
            </a:pPr>
            <a:r>
              <a:rPr lang="es-PA" dirty="0" err="1" smtClean="0"/>
              <a:t>void</a:t>
            </a:r>
            <a:r>
              <a:rPr lang="es-PA" dirty="0" smtClean="0"/>
              <a:t> </a:t>
            </a:r>
            <a:r>
              <a:rPr lang="es-PA" dirty="0"/>
              <a:t>*</a:t>
            </a:r>
            <a:r>
              <a:rPr lang="es-PA" dirty="0" err="1"/>
              <a:t>memchr</a:t>
            </a:r>
            <a:r>
              <a:rPr lang="es-PA" dirty="0"/>
              <a:t>(</a:t>
            </a:r>
            <a:r>
              <a:rPr lang="es-PA" dirty="0" err="1"/>
              <a:t>void</a:t>
            </a:r>
            <a:r>
              <a:rPr lang="es-PA" dirty="0"/>
              <a:t> *p, </a:t>
            </a:r>
            <a:r>
              <a:rPr lang="es-PA" dirty="0" err="1"/>
              <a:t>int</a:t>
            </a:r>
            <a:r>
              <a:rPr lang="es-PA" dirty="0"/>
              <a:t> c, </a:t>
            </a:r>
            <a:r>
              <a:rPr lang="es-PA" dirty="0" err="1"/>
              <a:t>size_t</a:t>
            </a:r>
            <a:r>
              <a:rPr lang="es-PA" dirty="0"/>
              <a:t> n);</a:t>
            </a:r>
          </a:p>
          <a:p>
            <a:pPr marL="0" indent="0">
              <a:buNone/>
            </a:pPr>
            <a:r>
              <a:rPr lang="es-PA" dirty="0" smtClean="0"/>
              <a:t>Comenzando </a:t>
            </a:r>
            <a:r>
              <a:rPr lang="es-PA" dirty="0"/>
              <a:t>en la memoria en la dirección p, </a:t>
            </a:r>
            <a:r>
              <a:rPr lang="es-PA" dirty="0" err="1"/>
              <a:t>memchr</a:t>
            </a:r>
            <a:r>
              <a:rPr lang="es-PA" dirty="0"/>
              <a:t> buscará el primer byte de 8 bits sin firmar que coincida con el valor en c . Como máximo se buscan n bytes. Si tiene éxito, se devuelve un puntero al byte de 8 bits; de lo contrario, se devuelve un puntero NULL.</a:t>
            </a:r>
          </a:p>
          <a:p>
            <a:pPr marL="0" indent="0">
              <a:buNone/>
            </a:pPr>
            <a:r>
              <a:rPr lang="es-PA" dirty="0" err="1" smtClean="0"/>
              <a:t>int</a:t>
            </a:r>
            <a:r>
              <a:rPr lang="es-PA" dirty="0" smtClean="0"/>
              <a:t> </a:t>
            </a:r>
            <a:r>
              <a:rPr lang="es-PA" dirty="0" err="1"/>
              <a:t>memcmp</a:t>
            </a:r>
            <a:r>
              <a:rPr lang="es-PA" dirty="0"/>
              <a:t>(</a:t>
            </a:r>
            <a:r>
              <a:rPr lang="es-PA" dirty="0" err="1"/>
              <a:t>void</a:t>
            </a:r>
            <a:r>
              <a:rPr lang="es-PA" dirty="0"/>
              <a:t> *p, </a:t>
            </a:r>
            <a:r>
              <a:rPr lang="es-PA" dirty="0" err="1"/>
              <a:t>void</a:t>
            </a:r>
            <a:r>
              <a:rPr lang="es-PA" dirty="0"/>
              <a:t> *q, </a:t>
            </a:r>
            <a:r>
              <a:rPr lang="es-PA" dirty="0" err="1"/>
              <a:t>size_t</a:t>
            </a:r>
            <a:r>
              <a:rPr lang="es-PA" dirty="0"/>
              <a:t> n</a:t>
            </a:r>
            <a:r>
              <a:rPr lang="es-PA" dirty="0" smtClean="0"/>
              <a:t>);</a:t>
            </a:r>
            <a:endParaRPr lang="es-PA" dirty="0"/>
          </a:p>
          <a:p>
            <a:r>
              <a:rPr lang="es-PA" dirty="0"/>
              <a:t>Suponiendo que los dos punteros se dirijan a bloques de datos de 8 bits de tamaño n , </a:t>
            </a:r>
            <a:r>
              <a:rPr lang="es-PA" dirty="0" err="1"/>
              <a:t>memcmp</a:t>
            </a:r>
            <a:r>
              <a:rPr lang="es-PA" dirty="0"/>
              <a:t> devolverá un valor negativo si el bloque al que apunta p es lexicográficamente menor que el bloque a que apunta q . El valor de retorno será cero si coinciden, y positivo si el bloque al que apunta p es lexicográficamente mayor que el bloque al que apunta q </a:t>
            </a:r>
            <a:r>
              <a:rPr lang="es-PA" dirty="0" smtClean="0"/>
              <a:t>.</a:t>
            </a:r>
            <a:endParaRPr lang="es-PA" dirty="0"/>
          </a:p>
          <a:p>
            <a:pPr marL="0" indent="0">
              <a:buNone/>
            </a:pPr>
            <a:r>
              <a:rPr lang="es-PA" dirty="0" err="1"/>
              <a:t>void</a:t>
            </a:r>
            <a:r>
              <a:rPr lang="es-PA" dirty="0"/>
              <a:t> *</a:t>
            </a:r>
            <a:r>
              <a:rPr lang="es-PA" dirty="0" err="1"/>
              <a:t>memcpy</a:t>
            </a:r>
            <a:r>
              <a:rPr lang="es-PA" dirty="0"/>
              <a:t>(</a:t>
            </a:r>
            <a:r>
              <a:rPr lang="es-PA" dirty="0" err="1"/>
              <a:t>void</a:t>
            </a:r>
            <a:r>
              <a:rPr lang="es-PA" dirty="0"/>
              <a:t> *</a:t>
            </a:r>
            <a:r>
              <a:rPr lang="es-PA" dirty="0" err="1"/>
              <a:t>dst</a:t>
            </a:r>
            <a:r>
              <a:rPr lang="es-PA" dirty="0"/>
              <a:t>, </a:t>
            </a:r>
            <a:r>
              <a:rPr lang="es-PA" dirty="0" err="1"/>
              <a:t>void</a:t>
            </a:r>
            <a:r>
              <a:rPr lang="es-PA" dirty="0"/>
              <a:t> *</a:t>
            </a:r>
            <a:r>
              <a:rPr lang="es-PA" dirty="0" err="1"/>
              <a:t>src</a:t>
            </a:r>
            <a:r>
              <a:rPr lang="es-PA" dirty="0"/>
              <a:t>, </a:t>
            </a:r>
            <a:r>
              <a:rPr lang="es-PA" dirty="0" err="1"/>
              <a:t>size_t</a:t>
            </a:r>
            <a:r>
              <a:rPr lang="es-PA" dirty="0"/>
              <a:t> n</a:t>
            </a:r>
            <a:r>
              <a:rPr lang="es-PA" dirty="0" smtClean="0"/>
              <a:t>);</a:t>
            </a:r>
            <a:endParaRPr lang="es-PA" dirty="0"/>
          </a:p>
          <a:p>
            <a:r>
              <a:rPr lang="es-PA" dirty="0"/>
              <a:t>Suponiendo que los dos punteros se dirijan a bloques de datos de 8 bits de tamaño n, </a:t>
            </a:r>
            <a:r>
              <a:rPr lang="es-PA" dirty="0" err="1"/>
              <a:t>memcpy</a:t>
            </a:r>
            <a:r>
              <a:rPr lang="es-PA" dirty="0"/>
              <a:t> copiará los datos a los que apunta el puntero </a:t>
            </a:r>
            <a:r>
              <a:rPr lang="es-PA" dirty="0" err="1"/>
              <a:t>src</a:t>
            </a:r>
            <a:r>
              <a:rPr lang="es-PA" dirty="0"/>
              <a:t> , colocándolos en el bloque de memoria al que apunta el puntero </a:t>
            </a:r>
            <a:r>
              <a:rPr lang="es-PA" dirty="0" err="1"/>
              <a:t>dst</a:t>
            </a:r>
            <a:r>
              <a:rPr lang="es-PA" dirty="0"/>
              <a:t> . Se devuelve el puntero </a:t>
            </a:r>
            <a:r>
              <a:rPr lang="es-PA" dirty="0" err="1"/>
              <a:t>dst</a:t>
            </a:r>
            <a:r>
              <a:rPr lang="es-PA" dirty="0"/>
              <a:t> .</a:t>
            </a:r>
          </a:p>
          <a:p>
            <a:pPr marL="0" indent="0">
              <a:buNone/>
            </a:pPr>
            <a:r>
              <a:rPr lang="es-PA" dirty="0" err="1" smtClean="0"/>
              <a:t>void</a:t>
            </a:r>
            <a:r>
              <a:rPr lang="es-PA" dirty="0" smtClean="0"/>
              <a:t> </a:t>
            </a:r>
            <a:r>
              <a:rPr lang="es-PA" dirty="0"/>
              <a:t>*</a:t>
            </a:r>
            <a:r>
              <a:rPr lang="es-PA" dirty="0" err="1"/>
              <a:t>memmove</a:t>
            </a:r>
            <a:r>
              <a:rPr lang="es-PA" dirty="0"/>
              <a:t>(</a:t>
            </a:r>
            <a:r>
              <a:rPr lang="es-PA" dirty="0" err="1"/>
              <a:t>void</a:t>
            </a:r>
            <a:r>
              <a:rPr lang="es-PA" dirty="0"/>
              <a:t> *</a:t>
            </a:r>
            <a:r>
              <a:rPr lang="es-PA" dirty="0" err="1"/>
              <a:t>dst</a:t>
            </a:r>
            <a:r>
              <a:rPr lang="es-PA" dirty="0"/>
              <a:t>, </a:t>
            </a:r>
            <a:r>
              <a:rPr lang="es-PA" dirty="0" err="1"/>
              <a:t>void</a:t>
            </a:r>
            <a:r>
              <a:rPr lang="es-PA" dirty="0"/>
              <a:t> *</a:t>
            </a:r>
            <a:r>
              <a:rPr lang="es-PA" dirty="0" err="1"/>
              <a:t>src</a:t>
            </a:r>
            <a:r>
              <a:rPr lang="es-PA" dirty="0"/>
              <a:t>, </a:t>
            </a:r>
            <a:r>
              <a:rPr lang="es-PA" dirty="0" err="1"/>
              <a:t>size_t</a:t>
            </a:r>
            <a:r>
              <a:rPr lang="es-PA" dirty="0" smtClean="0"/>
              <a:t>);</a:t>
            </a:r>
            <a:endParaRPr lang="es-PA" dirty="0"/>
          </a:p>
          <a:p>
            <a:r>
              <a:rPr lang="es-PA" dirty="0"/>
              <a:t>Suponiendo que los dos punteros se dirigen a bloques de datos de 8 bits de tamaño n, </a:t>
            </a:r>
            <a:r>
              <a:rPr lang="es-PA" dirty="0" err="1"/>
              <a:t>memmove</a:t>
            </a:r>
            <a:r>
              <a:rPr lang="es-PA" dirty="0"/>
              <a:t> copiará los datos apuntados por puntero </a:t>
            </a:r>
            <a:r>
              <a:rPr lang="es-PA" dirty="0" err="1"/>
              <a:t>src</a:t>
            </a:r>
            <a:r>
              <a:rPr lang="es-PA" dirty="0"/>
              <a:t> , colocándolos en el bloque de memoria apuntado por puntero </a:t>
            </a:r>
            <a:r>
              <a:rPr lang="es-PA" dirty="0" err="1"/>
              <a:t>dst</a:t>
            </a:r>
            <a:r>
              <a:rPr lang="es-PA" dirty="0"/>
              <a:t> . Esta rutina funciona incluso si los bloques se superponen. Se devuelve el puntero </a:t>
            </a:r>
            <a:r>
              <a:rPr lang="es-PA" dirty="0" err="1"/>
              <a:t>dst</a:t>
            </a:r>
            <a:r>
              <a:rPr lang="es-PA" dirty="0"/>
              <a:t> .</a:t>
            </a:r>
            <a:endParaRPr lang="es-PA" dirty="0" smtClean="0"/>
          </a:p>
        </p:txBody>
      </p:sp>
    </p:spTree>
    <p:extLst>
      <p:ext uri="{BB962C8B-B14F-4D97-AF65-F5344CB8AC3E}">
        <p14:creationId xmlns:p14="http://schemas.microsoft.com/office/powerpoint/2010/main" val="94976868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Funciones</a:t>
            </a:r>
            <a:r>
              <a:rPr lang="en-US" dirty="0" smtClean="0"/>
              <a:t> de Cadena </a:t>
            </a:r>
            <a:r>
              <a:rPr lang="en-US" dirty="0" err="1" smtClean="0"/>
              <a:t>definidas</a:t>
            </a:r>
            <a:r>
              <a:rPr lang="en-US" dirty="0" smtClean="0"/>
              <a:t> </a:t>
            </a:r>
            <a:r>
              <a:rPr lang="en-US" dirty="0" err="1" smtClean="0"/>
              <a:t>en</a:t>
            </a:r>
            <a:r>
              <a:rPr lang="en-US" dirty="0" smtClean="0"/>
              <a:t> “</a:t>
            </a:r>
            <a:r>
              <a:rPr lang="en-US" dirty="0" err="1" smtClean="0"/>
              <a:t>string.h</a:t>
            </a:r>
            <a:r>
              <a:rPr lang="en-US" dirty="0" smtClean="0"/>
              <a:t>”</a:t>
            </a:r>
            <a:endParaRPr lang="en-US" dirty="0"/>
          </a:p>
        </p:txBody>
      </p:sp>
      <p:sp>
        <p:nvSpPr>
          <p:cNvPr id="6" name="Marcador de contenido 3"/>
          <p:cNvSpPr txBox="1">
            <a:spLocks/>
          </p:cNvSpPr>
          <p:nvPr/>
        </p:nvSpPr>
        <p:spPr>
          <a:xfrm>
            <a:off x="103035" y="2136581"/>
            <a:ext cx="11719770" cy="443164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a:t>void</a:t>
            </a:r>
            <a:r>
              <a:rPr lang="es-PA" dirty="0"/>
              <a:t> *</a:t>
            </a:r>
            <a:r>
              <a:rPr lang="es-PA" dirty="0" err="1"/>
              <a:t>memset</a:t>
            </a:r>
            <a:r>
              <a:rPr lang="es-PA" dirty="0"/>
              <a:t>(</a:t>
            </a:r>
            <a:r>
              <a:rPr lang="es-PA" dirty="0" err="1"/>
              <a:t>void</a:t>
            </a:r>
            <a:r>
              <a:rPr lang="es-PA" dirty="0"/>
              <a:t> *p, </a:t>
            </a:r>
            <a:r>
              <a:rPr lang="es-PA" dirty="0" err="1"/>
              <a:t>int</a:t>
            </a:r>
            <a:r>
              <a:rPr lang="es-PA" dirty="0"/>
              <a:t> c, </a:t>
            </a:r>
            <a:r>
              <a:rPr lang="es-PA" dirty="0" err="1"/>
              <a:t>size_t</a:t>
            </a:r>
            <a:r>
              <a:rPr lang="es-PA" dirty="0"/>
              <a:t> n</a:t>
            </a:r>
            <a:r>
              <a:rPr lang="es-PA" dirty="0" smtClean="0"/>
              <a:t>);</a:t>
            </a:r>
            <a:endParaRPr lang="es-PA" dirty="0"/>
          </a:p>
          <a:p>
            <a:r>
              <a:rPr lang="es-PA" dirty="0"/>
              <a:t>Comenzando en la memoria en la dirección p, </a:t>
            </a:r>
            <a:r>
              <a:rPr lang="es-PA" dirty="0" err="1"/>
              <a:t>memset</a:t>
            </a:r>
            <a:r>
              <a:rPr lang="es-PA" dirty="0"/>
              <a:t> establecerá n bytes de 8 bits al valor de 8 bits en c. Se devuelve el puntero p </a:t>
            </a:r>
            <a:r>
              <a:rPr lang="es-PA" dirty="0" smtClean="0"/>
              <a:t>.</a:t>
            </a:r>
            <a:endParaRPr lang="es-PA" dirty="0"/>
          </a:p>
          <a:p>
            <a:r>
              <a:rPr lang="es-PA" dirty="0"/>
              <a:t>Las funciones restantes son rutinas de manejo de cadenas</a:t>
            </a:r>
            <a:r>
              <a:rPr lang="es-PA" dirty="0" smtClean="0"/>
              <a:t>.</a:t>
            </a:r>
            <a:endParaRPr lang="es-PA" dirty="0"/>
          </a:p>
          <a:p>
            <a:pPr marL="0" indent="0">
              <a:buNone/>
            </a:pPr>
            <a:r>
              <a:rPr lang="es-PA" dirty="0" err="1"/>
              <a:t>char</a:t>
            </a:r>
            <a:r>
              <a:rPr lang="es-PA" dirty="0"/>
              <a:t> *</a:t>
            </a:r>
            <a:r>
              <a:rPr lang="es-PA" dirty="0" err="1"/>
              <a:t>strcat</a:t>
            </a:r>
            <a:r>
              <a:rPr lang="es-PA" dirty="0"/>
              <a:t>(</a:t>
            </a:r>
            <a:r>
              <a:rPr lang="es-PA" dirty="0" err="1"/>
              <a:t>char</a:t>
            </a:r>
            <a:r>
              <a:rPr lang="es-PA" dirty="0"/>
              <a:t> *p, </a:t>
            </a:r>
            <a:r>
              <a:rPr lang="es-PA" dirty="0" err="1"/>
              <a:t>const</a:t>
            </a:r>
            <a:r>
              <a:rPr lang="es-PA" dirty="0"/>
              <a:t> </a:t>
            </a:r>
            <a:r>
              <a:rPr lang="es-PA" dirty="0" err="1"/>
              <a:t>char</a:t>
            </a:r>
            <a:r>
              <a:rPr lang="es-PA" dirty="0"/>
              <a:t> *q</a:t>
            </a:r>
            <a:r>
              <a:rPr lang="es-PA" dirty="0" smtClean="0"/>
              <a:t>);</a:t>
            </a:r>
            <a:endParaRPr lang="es-PA" dirty="0"/>
          </a:p>
          <a:p>
            <a:r>
              <a:rPr lang="es-PA" dirty="0"/>
              <a:t>Suponiendo que los dos punteros se dirijan a dos cadenas terminadas en nulo, </a:t>
            </a:r>
            <a:r>
              <a:rPr lang="es-PA" dirty="0" err="1"/>
              <a:t>strcat</a:t>
            </a:r>
            <a:r>
              <a:rPr lang="es-PA" dirty="0"/>
              <a:t> anexará una copia de la cadena apuntada por el puntero q , colocándola al final de la cadena apuntada por el puntero p . Se devuelve el puntero p . Es responsabilidad del programador asegurarse de que el búfer de destino sea lo suficientemente grande</a:t>
            </a:r>
            <a:r>
              <a:rPr lang="es-PA" dirty="0" smtClean="0"/>
              <a:t>.</a:t>
            </a:r>
            <a:endParaRPr lang="es-PA" dirty="0"/>
          </a:p>
          <a:p>
            <a:pPr marL="0" indent="0">
              <a:buNone/>
            </a:pPr>
            <a:r>
              <a:rPr lang="es-PA" dirty="0" err="1"/>
              <a:t>char</a:t>
            </a:r>
            <a:r>
              <a:rPr lang="es-PA" dirty="0"/>
              <a:t> *</a:t>
            </a:r>
            <a:r>
              <a:rPr lang="es-PA" dirty="0" err="1"/>
              <a:t>strchr</a:t>
            </a:r>
            <a:r>
              <a:rPr lang="es-PA" dirty="0"/>
              <a:t>(</a:t>
            </a:r>
            <a:r>
              <a:rPr lang="es-PA" dirty="0" err="1"/>
              <a:t>const</a:t>
            </a:r>
            <a:r>
              <a:rPr lang="es-PA" dirty="0"/>
              <a:t> </a:t>
            </a:r>
            <a:r>
              <a:rPr lang="es-PA" dirty="0" err="1"/>
              <a:t>char</a:t>
            </a:r>
            <a:r>
              <a:rPr lang="es-PA" dirty="0"/>
              <a:t> *p, </a:t>
            </a:r>
            <a:r>
              <a:rPr lang="es-PA" dirty="0" err="1"/>
              <a:t>int</a:t>
            </a:r>
            <a:r>
              <a:rPr lang="es-PA" dirty="0"/>
              <a:t> c</a:t>
            </a:r>
            <a:r>
              <a:rPr lang="es-PA" dirty="0" smtClean="0"/>
              <a:t>);</a:t>
            </a:r>
            <a:endParaRPr lang="es-PA" dirty="0"/>
          </a:p>
          <a:p>
            <a:r>
              <a:rPr lang="es-PA" dirty="0"/>
              <a:t>Suponiendo que el puntero se dirige a una cadena terminada en nulo. Comenzando en la memoria en la dirección p, </a:t>
            </a:r>
            <a:r>
              <a:rPr lang="es-PA" dirty="0" err="1"/>
              <a:t>strchr</a:t>
            </a:r>
            <a:r>
              <a:rPr lang="es-PA" dirty="0"/>
              <a:t> buscará el primer byte de 8 bits sin firmar que coincida con el valor en c. Buscará hasta que se encuentre una coincidencia o se detendrá al final de la cadena. Si tiene éxito, se devuelve un puntero al byte de 8 bits; de lo contrario, se devuelve un puntero NULL</a:t>
            </a:r>
            <a:r>
              <a:rPr lang="es-PA" dirty="0" smtClean="0"/>
              <a:t>.</a:t>
            </a:r>
            <a:endParaRPr lang="es-PA" dirty="0"/>
          </a:p>
          <a:p>
            <a:pPr marL="0" indent="0">
              <a:buNone/>
            </a:pPr>
            <a:r>
              <a:rPr lang="es-PA" dirty="0" err="1"/>
              <a:t>int</a:t>
            </a:r>
            <a:r>
              <a:rPr lang="es-PA" dirty="0"/>
              <a:t> </a:t>
            </a:r>
            <a:r>
              <a:rPr lang="es-PA" dirty="0" err="1"/>
              <a:t>strcmp</a:t>
            </a:r>
            <a:r>
              <a:rPr lang="es-PA" dirty="0"/>
              <a:t>(</a:t>
            </a:r>
            <a:r>
              <a:rPr lang="es-PA" dirty="0" err="1"/>
              <a:t>const</a:t>
            </a:r>
            <a:r>
              <a:rPr lang="es-PA" dirty="0"/>
              <a:t> </a:t>
            </a:r>
            <a:r>
              <a:rPr lang="es-PA" dirty="0" err="1"/>
              <a:t>char</a:t>
            </a:r>
            <a:r>
              <a:rPr lang="es-PA" dirty="0"/>
              <a:t> *p, </a:t>
            </a:r>
            <a:r>
              <a:rPr lang="es-PA" dirty="0" err="1"/>
              <a:t>const</a:t>
            </a:r>
            <a:r>
              <a:rPr lang="es-PA" dirty="0"/>
              <a:t> </a:t>
            </a:r>
            <a:r>
              <a:rPr lang="es-PA" dirty="0" err="1"/>
              <a:t>char</a:t>
            </a:r>
            <a:r>
              <a:rPr lang="es-PA" dirty="0"/>
              <a:t> *q); </a:t>
            </a:r>
          </a:p>
          <a:p>
            <a:r>
              <a:rPr lang="es-PA" dirty="0"/>
              <a:t>Suponiendo que los dos punteros se dirijan a dos cadenas terminadas en nulo, </a:t>
            </a:r>
            <a:r>
              <a:rPr lang="es-PA" dirty="0" err="1"/>
              <a:t>strcmp</a:t>
            </a:r>
            <a:r>
              <a:rPr lang="es-PA" dirty="0"/>
              <a:t> devolverá un valor negativo si la cadena a la que apunta p es lexicográficamente menor que la cadena a la que apunta q . El valor de retorno será cero si coinciden, y positivo si la cadena apuntada por p es lexicográficamente mayor que la cadena apuntada por q .</a:t>
            </a:r>
            <a:endParaRPr lang="es-PA" dirty="0" smtClean="0"/>
          </a:p>
        </p:txBody>
      </p:sp>
    </p:spTree>
    <p:extLst>
      <p:ext uri="{BB962C8B-B14F-4D97-AF65-F5344CB8AC3E}">
        <p14:creationId xmlns:p14="http://schemas.microsoft.com/office/powerpoint/2010/main" val="314763605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Funciones</a:t>
            </a:r>
            <a:r>
              <a:rPr lang="en-US" dirty="0" smtClean="0"/>
              <a:t> de Cadena </a:t>
            </a:r>
            <a:r>
              <a:rPr lang="en-US" dirty="0" err="1" smtClean="0"/>
              <a:t>definidas</a:t>
            </a:r>
            <a:r>
              <a:rPr lang="en-US" dirty="0" smtClean="0"/>
              <a:t> </a:t>
            </a:r>
            <a:r>
              <a:rPr lang="en-US" dirty="0" err="1" smtClean="0"/>
              <a:t>en</a:t>
            </a:r>
            <a:r>
              <a:rPr lang="en-US" dirty="0" smtClean="0"/>
              <a:t> “</a:t>
            </a:r>
            <a:r>
              <a:rPr lang="en-US" dirty="0" err="1" smtClean="0"/>
              <a:t>string.h</a:t>
            </a:r>
            <a:r>
              <a:rPr lang="en-US" dirty="0" smtClean="0"/>
              <a:t>”</a:t>
            </a:r>
            <a:endParaRPr lang="en-US" dirty="0"/>
          </a:p>
        </p:txBody>
      </p:sp>
      <p:sp>
        <p:nvSpPr>
          <p:cNvPr id="6" name="Marcador de contenido 3"/>
          <p:cNvSpPr txBox="1">
            <a:spLocks/>
          </p:cNvSpPr>
          <p:nvPr/>
        </p:nvSpPr>
        <p:spPr>
          <a:xfrm>
            <a:off x="103035" y="2136581"/>
            <a:ext cx="11719770" cy="4431644"/>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a:t> </a:t>
            </a:r>
            <a:r>
              <a:rPr lang="es-PA" dirty="0" err="1"/>
              <a:t>char</a:t>
            </a:r>
            <a:r>
              <a:rPr lang="es-PA" dirty="0"/>
              <a:t> *</a:t>
            </a:r>
            <a:r>
              <a:rPr lang="es-PA" dirty="0" err="1"/>
              <a:t>strcpy</a:t>
            </a:r>
            <a:r>
              <a:rPr lang="es-PA" dirty="0"/>
              <a:t>(</a:t>
            </a:r>
            <a:r>
              <a:rPr lang="es-PA" dirty="0" err="1"/>
              <a:t>char</a:t>
            </a:r>
            <a:r>
              <a:rPr lang="es-PA" dirty="0"/>
              <a:t> *</a:t>
            </a:r>
            <a:r>
              <a:rPr lang="es-PA" dirty="0" err="1"/>
              <a:t>dst</a:t>
            </a:r>
            <a:r>
              <a:rPr lang="es-PA" dirty="0"/>
              <a:t>, </a:t>
            </a:r>
            <a:r>
              <a:rPr lang="es-PA" dirty="0" err="1"/>
              <a:t>const</a:t>
            </a:r>
            <a:r>
              <a:rPr lang="es-PA" dirty="0"/>
              <a:t> </a:t>
            </a:r>
            <a:r>
              <a:rPr lang="es-PA" dirty="0" err="1"/>
              <a:t>char</a:t>
            </a:r>
            <a:r>
              <a:rPr lang="es-PA" dirty="0"/>
              <a:t> *</a:t>
            </a:r>
            <a:r>
              <a:rPr lang="es-PA" dirty="0" err="1"/>
              <a:t>src</a:t>
            </a:r>
            <a:r>
              <a:rPr lang="es-PA" dirty="0" smtClean="0"/>
              <a:t>);</a:t>
            </a:r>
            <a:endParaRPr lang="es-PA" dirty="0"/>
          </a:p>
          <a:p>
            <a:r>
              <a:rPr lang="es-PA" dirty="0"/>
              <a:t>Asumimos que </a:t>
            </a:r>
            <a:r>
              <a:rPr lang="es-PA" dirty="0" err="1"/>
              <a:t>scr</a:t>
            </a:r>
            <a:r>
              <a:rPr lang="es-PA" dirty="0"/>
              <a:t> apunta a una cadena terminada en nulo y </a:t>
            </a:r>
            <a:r>
              <a:rPr lang="es-PA" dirty="0" err="1"/>
              <a:t>dst</a:t>
            </a:r>
            <a:r>
              <a:rPr lang="es-PA" dirty="0"/>
              <a:t> apunta a un búfer de memoria lo suficientemente grande como para contener la cadena. </a:t>
            </a:r>
            <a:r>
              <a:rPr lang="es-PA" dirty="0" err="1"/>
              <a:t>strcpy</a:t>
            </a:r>
            <a:r>
              <a:rPr lang="es-PA" dirty="0"/>
              <a:t> copiará la cadena (incluida la nula) apuntada por </a:t>
            </a:r>
            <a:r>
              <a:rPr lang="es-PA" dirty="0" err="1"/>
              <a:t>src</a:t>
            </a:r>
            <a:r>
              <a:rPr lang="es-PA" dirty="0"/>
              <a:t> , en el búfer apuntado por el puntero </a:t>
            </a:r>
            <a:r>
              <a:rPr lang="es-PA" dirty="0" err="1"/>
              <a:t>dst</a:t>
            </a:r>
            <a:r>
              <a:rPr lang="es-PA" dirty="0"/>
              <a:t> . Se devuelve el puntero </a:t>
            </a:r>
            <a:r>
              <a:rPr lang="es-PA" dirty="0" err="1"/>
              <a:t>dst</a:t>
            </a:r>
            <a:r>
              <a:rPr lang="es-PA" dirty="0"/>
              <a:t> . Es responsabilidad del programador asegurarse de que el búfer de destino sea lo suficientemente grande.</a:t>
            </a:r>
          </a:p>
          <a:p>
            <a:pPr marL="0" indent="0">
              <a:buNone/>
            </a:pPr>
            <a:r>
              <a:rPr lang="es-PA" dirty="0" err="1" smtClean="0"/>
              <a:t>size_t</a:t>
            </a:r>
            <a:r>
              <a:rPr lang="es-PA" dirty="0" smtClean="0"/>
              <a:t> </a:t>
            </a:r>
            <a:r>
              <a:rPr lang="es-PA" dirty="0" err="1"/>
              <a:t>strcspn</a:t>
            </a:r>
            <a:r>
              <a:rPr lang="es-PA" dirty="0"/>
              <a:t>(</a:t>
            </a:r>
            <a:r>
              <a:rPr lang="es-PA" dirty="0" err="1"/>
              <a:t>const</a:t>
            </a:r>
            <a:r>
              <a:rPr lang="es-PA" dirty="0"/>
              <a:t> </a:t>
            </a:r>
            <a:r>
              <a:rPr lang="es-PA" dirty="0" err="1"/>
              <a:t>char</a:t>
            </a:r>
            <a:r>
              <a:rPr lang="es-PA" dirty="0"/>
              <a:t> *p, </a:t>
            </a:r>
            <a:r>
              <a:rPr lang="es-PA" dirty="0" err="1"/>
              <a:t>const</a:t>
            </a:r>
            <a:r>
              <a:rPr lang="es-PA" dirty="0"/>
              <a:t> </a:t>
            </a:r>
            <a:r>
              <a:rPr lang="es-PA" dirty="0" err="1"/>
              <a:t>char</a:t>
            </a:r>
            <a:r>
              <a:rPr lang="es-PA" dirty="0"/>
              <a:t> *q</a:t>
            </a:r>
            <a:r>
              <a:rPr lang="es-PA" dirty="0" smtClean="0"/>
              <a:t>);</a:t>
            </a:r>
            <a:endParaRPr lang="es-PA" dirty="0"/>
          </a:p>
          <a:p>
            <a:r>
              <a:rPr lang="es-PA" dirty="0"/>
              <a:t>La función de cadena </a:t>
            </a:r>
            <a:r>
              <a:rPr lang="es-PA" dirty="0" err="1"/>
              <a:t>strcspn</a:t>
            </a:r>
            <a:r>
              <a:rPr lang="es-PA" dirty="0"/>
              <a:t> calculará la longitud de la </a:t>
            </a:r>
            <a:r>
              <a:rPr lang="es-PA" dirty="0" err="1"/>
              <a:t>subcadena</a:t>
            </a:r>
            <a:r>
              <a:rPr lang="es-PA" dirty="0"/>
              <a:t> inicial máxima dentro de la cadena apuntada por p que no tiene caracteres en común con la cadena apuntada por q . Por ejemplo, la siguiente llamada devuelve el valor 5</a:t>
            </a:r>
            <a:r>
              <a:rPr lang="es-PA" dirty="0" smtClean="0"/>
              <a:t>.</a:t>
            </a:r>
            <a:endParaRPr lang="es-PA" dirty="0"/>
          </a:p>
          <a:p>
            <a:pPr marL="0" indent="0">
              <a:buNone/>
            </a:pPr>
            <a:r>
              <a:rPr lang="es-PA" dirty="0"/>
              <a:t>n=</a:t>
            </a:r>
            <a:r>
              <a:rPr lang="es-PA" dirty="0" err="1"/>
              <a:t>strcspn</a:t>
            </a:r>
            <a:r>
              <a:rPr lang="es-PA" dirty="0"/>
              <a:t>("</a:t>
            </a:r>
            <a:r>
              <a:rPr lang="es-PA" dirty="0" err="1"/>
              <a:t>label</a:t>
            </a:r>
            <a:r>
              <a:rPr lang="es-PA" dirty="0"/>
              <a:t>: </a:t>
            </a:r>
            <a:r>
              <a:rPr lang="es-PA" dirty="0" err="1"/>
              <a:t>ldaa</a:t>
            </a:r>
            <a:r>
              <a:rPr lang="es-PA" dirty="0"/>
              <a:t> 10,x ;</a:t>
            </a:r>
            <a:r>
              <a:rPr lang="es-PA" dirty="0" err="1"/>
              <a:t>comment</a:t>
            </a:r>
            <a:r>
              <a:rPr lang="es-PA" dirty="0"/>
              <a:t>"," ;:*\n\t\l</a:t>
            </a:r>
            <a:r>
              <a:rPr lang="es-PA" dirty="0" smtClean="0"/>
              <a:t>");</a:t>
            </a:r>
            <a:endParaRPr lang="es-PA" dirty="0"/>
          </a:p>
          <a:p>
            <a:r>
              <a:rPr lang="es-PA" dirty="0"/>
              <a:t>Una aplicación común de esta rutina es el análisis de </a:t>
            </a:r>
            <a:r>
              <a:rPr lang="es-PA" dirty="0" err="1"/>
              <a:t>tokens</a:t>
            </a:r>
            <a:r>
              <a:rPr lang="es-PA" dirty="0"/>
              <a:t>. El primer parámetro es una línea de texto y el segundo parámetro es una lista de delimitadores (por ejemplo, espacio, punto y coma, dos puntos, estrella, retorno, tabulador y avance de línea). La función devuelve la longitud del primer </a:t>
            </a:r>
            <a:r>
              <a:rPr lang="es-PA" dirty="0" err="1"/>
              <a:t>token</a:t>
            </a:r>
            <a:r>
              <a:rPr lang="es-PA" dirty="0"/>
              <a:t> (es decir, el tamaño de la etiqueta </a:t>
            </a:r>
            <a:r>
              <a:rPr lang="es-PA" dirty="0" smtClean="0"/>
              <a:t>).</a:t>
            </a:r>
            <a:endParaRPr lang="es-PA" dirty="0"/>
          </a:p>
          <a:p>
            <a:pPr marL="0" indent="0">
              <a:buNone/>
            </a:pPr>
            <a:r>
              <a:rPr lang="es-PA" dirty="0" err="1"/>
              <a:t>size_t</a:t>
            </a:r>
            <a:r>
              <a:rPr lang="es-PA" dirty="0"/>
              <a:t> </a:t>
            </a:r>
            <a:r>
              <a:rPr lang="es-PA" dirty="0" err="1"/>
              <a:t>strlen</a:t>
            </a:r>
            <a:r>
              <a:rPr lang="es-PA" dirty="0"/>
              <a:t>(</a:t>
            </a:r>
            <a:r>
              <a:rPr lang="es-PA" dirty="0" err="1"/>
              <a:t>const</a:t>
            </a:r>
            <a:r>
              <a:rPr lang="es-PA" dirty="0"/>
              <a:t> </a:t>
            </a:r>
            <a:r>
              <a:rPr lang="es-PA" dirty="0" err="1"/>
              <a:t>char</a:t>
            </a:r>
            <a:r>
              <a:rPr lang="es-PA" dirty="0"/>
              <a:t> *p</a:t>
            </a:r>
            <a:r>
              <a:rPr lang="es-PA" dirty="0" smtClean="0"/>
              <a:t>);</a:t>
            </a:r>
            <a:endParaRPr lang="es-PA" dirty="0"/>
          </a:p>
          <a:p>
            <a:r>
              <a:rPr lang="es-PA" dirty="0"/>
              <a:t>La función de cadena </a:t>
            </a:r>
            <a:r>
              <a:rPr lang="es-PA" dirty="0" err="1"/>
              <a:t>strlen</a:t>
            </a:r>
            <a:r>
              <a:rPr lang="es-PA" dirty="0"/>
              <a:t> devuelve la longitud de la cadena apuntada por el puntero p . La longitud es el número de caracteres en la cadena que no cuenta la terminación nula.</a:t>
            </a:r>
            <a:endParaRPr lang="es-PA" dirty="0" smtClean="0"/>
          </a:p>
        </p:txBody>
      </p:sp>
    </p:spTree>
    <p:extLst>
      <p:ext uri="{BB962C8B-B14F-4D97-AF65-F5344CB8AC3E}">
        <p14:creationId xmlns:p14="http://schemas.microsoft.com/office/powerpoint/2010/main" val="400214683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Funciones</a:t>
            </a:r>
            <a:r>
              <a:rPr lang="en-US" dirty="0" smtClean="0"/>
              <a:t> de Cadena </a:t>
            </a:r>
            <a:r>
              <a:rPr lang="en-US" dirty="0" err="1" smtClean="0"/>
              <a:t>definidas</a:t>
            </a:r>
            <a:r>
              <a:rPr lang="en-US" dirty="0" smtClean="0"/>
              <a:t> </a:t>
            </a:r>
            <a:r>
              <a:rPr lang="en-US" dirty="0" err="1" smtClean="0"/>
              <a:t>en</a:t>
            </a:r>
            <a:r>
              <a:rPr lang="en-US" dirty="0" smtClean="0"/>
              <a:t> “</a:t>
            </a:r>
            <a:r>
              <a:rPr lang="en-US" dirty="0" err="1" smtClean="0"/>
              <a:t>string.h</a:t>
            </a:r>
            <a:r>
              <a:rPr lang="en-US" dirty="0" smtClean="0"/>
              <a:t>”</a:t>
            </a:r>
            <a:endParaRPr lang="en-US" dirty="0"/>
          </a:p>
        </p:txBody>
      </p:sp>
      <p:sp>
        <p:nvSpPr>
          <p:cNvPr id="6" name="Marcador de contenido 3"/>
          <p:cNvSpPr txBox="1">
            <a:spLocks/>
          </p:cNvSpPr>
          <p:nvPr/>
        </p:nvSpPr>
        <p:spPr>
          <a:xfrm>
            <a:off x="103035" y="2136581"/>
            <a:ext cx="11719770" cy="443164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smtClean="0"/>
              <a:t>char</a:t>
            </a:r>
            <a:r>
              <a:rPr lang="es-PA" dirty="0" smtClean="0"/>
              <a:t> </a:t>
            </a:r>
            <a:r>
              <a:rPr lang="es-PA" dirty="0"/>
              <a:t>*</a:t>
            </a:r>
            <a:r>
              <a:rPr lang="es-PA" dirty="0" err="1"/>
              <a:t>strncat</a:t>
            </a:r>
            <a:r>
              <a:rPr lang="es-PA" dirty="0"/>
              <a:t>(</a:t>
            </a:r>
            <a:r>
              <a:rPr lang="es-PA" dirty="0" err="1"/>
              <a:t>char</a:t>
            </a:r>
            <a:r>
              <a:rPr lang="es-PA" dirty="0"/>
              <a:t> *p, </a:t>
            </a:r>
            <a:r>
              <a:rPr lang="es-PA" dirty="0" err="1"/>
              <a:t>const</a:t>
            </a:r>
            <a:r>
              <a:rPr lang="es-PA" dirty="0"/>
              <a:t> </a:t>
            </a:r>
            <a:r>
              <a:rPr lang="es-PA" dirty="0" err="1"/>
              <a:t>char</a:t>
            </a:r>
            <a:r>
              <a:rPr lang="es-PA" dirty="0"/>
              <a:t> *q, </a:t>
            </a:r>
            <a:r>
              <a:rPr lang="es-PA" dirty="0" err="1"/>
              <a:t>size_t</a:t>
            </a:r>
            <a:r>
              <a:rPr lang="es-PA" dirty="0"/>
              <a:t> n</a:t>
            </a:r>
            <a:r>
              <a:rPr lang="es-PA" dirty="0" smtClean="0"/>
              <a:t>);</a:t>
            </a:r>
            <a:endParaRPr lang="es-PA" dirty="0"/>
          </a:p>
          <a:p>
            <a:r>
              <a:rPr lang="es-PA" dirty="0"/>
              <a:t>Esta función es similar a la de </a:t>
            </a:r>
            <a:r>
              <a:rPr lang="es-PA" dirty="0" err="1"/>
              <a:t>Strcat</a:t>
            </a:r>
            <a:r>
              <a:rPr lang="es-PA" dirty="0"/>
              <a:t> . Suponiendo que los dos punteros se dirijan a dos cadenas terminadas en nulo, </a:t>
            </a:r>
            <a:r>
              <a:rPr lang="es-PA" dirty="0" err="1"/>
              <a:t>strncat</a:t>
            </a:r>
            <a:r>
              <a:rPr lang="es-PA" dirty="0"/>
              <a:t> anexará una copia de la cadena apuntada por el puntero q , colocándola al final de la cadena apuntada por el puntero p . El parámetro n limita el número de caracteres, sin incluir el nulo que se copiará. Se devuelve el puntero p . Es responsabilidad del programador asegurarse de que el búfer de destino sea lo suficientemente grande</a:t>
            </a:r>
            <a:r>
              <a:rPr lang="es-PA" dirty="0" smtClean="0"/>
              <a:t>.</a:t>
            </a:r>
            <a:endParaRPr lang="es-PA" dirty="0"/>
          </a:p>
          <a:p>
            <a:pPr marL="0" indent="0">
              <a:buNone/>
            </a:pPr>
            <a:r>
              <a:rPr lang="es-PA" dirty="0" err="1"/>
              <a:t>int</a:t>
            </a:r>
            <a:r>
              <a:rPr lang="es-PA" dirty="0"/>
              <a:t> </a:t>
            </a:r>
            <a:r>
              <a:rPr lang="es-PA" dirty="0" err="1"/>
              <a:t>strncmp</a:t>
            </a:r>
            <a:r>
              <a:rPr lang="es-PA" dirty="0"/>
              <a:t>(</a:t>
            </a:r>
            <a:r>
              <a:rPr lang="es-PA" dirty="0" err="1"/>
              <a:t>const</a:t>
            </a:r>
            <a:r>
              <a:rPr lang="es-PA" dirty="0"/>
              <a:t> </a:t>
            </a:r>
            <a:r>
              <a:rPr lang="es-PA" dirty="0" err="1"/>
              <a:t>char</a:t>
            </a:r>
            <a:r>
              <a:rPr lang="es-PA" dirty="0"/>
              <a:t> *p, </a:t>
            </a:r>
            <a:r>
              <a:rPr lang="es-PA" dirty="0" err="1"/>
              <a:t>const</a:t>
            </a:r>
            <a:r>
              <a:rPr lang="es-PA" dirty="0"/>
              <a:t> </a:t>
            </a:r>
            <a:r>
              <a:rPr lang="es-PA" dirty="0" err="1"/>
              <a:t>char</a:t>
            </a:r>
            <a:r>
              <a:rPr lang="es-PA" dirty="0"/>
              <a:t> *q, </a:t>
            </a:r>
            <a:r>
              <a:rPr lang="es-PA" dirty="0" err="1"/>
              <a:t>size_t</a:t>
            </a:r>
            <a:r>
              <a:rPr lang="es-PA" dirty="0"/>
              <a:t> n</a:t>
            </a:r>
            <a:r>
              <a:rPr lang="es-PA" dirty="0" smtClean="0"/>
              <a:t>);</a:t>
            </a:r>
            <a:endParaRPr lang="es-PA" dirty="0"/>
          </a:p>
          <a:p>
            <a:r>
              <a:rPr lang="es-PA" dirty="0"/>
              <a:t>Esta función es similar a </a:t>
            </a:r>
            <a:r>
              <a:rPr lang="es-PA" dirty="0" err="1"/>
              <a:t>strcmp</a:t>
            </a:r>
            <a:r>
              <a:rPr lang="es-PA" dirty="0"/>
              <a:t> . Suponiendo que los dos punteros estén dirigidos a dos cadenas terminadas en nulo, </a:t>
            </a:r>
            <a:r>
              <a:rPr lang="es-PA" dirty="0" err="1"/>
              <a:t>strncmp</a:t>
            </a:r>
            <a:r>
              <a:rPr lang="es-PA" dirty="0"/>
              <a:t> devolverá un valor negativo si la cadena a la que apunta p es lexicográficamente menor que la cadena a la que apunta q . El valor de retorno será cero si coinciden, y positivo si la cadena apuntada por p es lexicográficamente mayor que la cadena apuntada por q . El parámetro n limita el número de caracteres, sin incluir el nulo que se comparará. Por ejemplo, la siguiente llamada de función devolverá un cero porque los primeros 6 caracteres son los mismos</a:t>
            </a:r>
            <a:r>
              <a:rPr lang="es-PA" dirty="0" smtClean="0"/>
              <a:t>:</a:t>
            </a:r>
            <a:endParaRPr lang="es-PA" dirty="0"/>
          </a:p>
          <a:p>
            <a:pPr marL="0" indent="0">
              <a:buNone/>
            </a:pPr>
            <a:r>
              <a:rPr lang="es-PA" dirty="0"/>
              <a:t>n=</a:t>
            </a:r>
            <a:r>
              <a:rPr lang="es-PA" dirty="0" err="1"/>
              <a:t>strncmp</a:t>
            </a:r>
            <a:r>
              <a:rPr lang="es-PA" dirty="0"/>
              <a:t>("TM4C123,"TM4C1294",6</a:t>
            </a:r>
            <a:r>
              <a:rPr lang="es-PA" dirty="0" smtClean="0"/>
              <a:t>);</a:t>
            </a:r>
            <a:endParaRPr lang="es-PA" dirty="0"/>
          </a:p>
          <a:p>
            <a:pPr marL="0" indent="0">
              <a:buNone/>
            </a:pPr>
            <a:r>
              <a:rPr lang="es-PA" dirty="0"/>
              <a:t>La siguiente función es similar a </a:t>
            </a:r>
            <a:r>
              <a:rPr lang="es-PA" dirty="0" err="1"/>
              <a:t>strcpy</a:t>
            </a:r>
            <a:r>
              <a:rPr lang="es-PA" dirty="0"/>
              <a:t> </a:t>
            </a:r>
            <a:r>
              <a:rPr lang="es-PA" dirty="0" smtClean="0"/>
              <a:t>.</a:t>
            </a:r>
            <a:endParaRPr lang="es-PA" dirty="0"/>
          </a:p>
          <a:p>
            <a:pPr marL="0" indent="0">
              <a:buNone/>
            </a:pPr>
            <a:r>
              <a:rPr lang="es-PA" dirty="0" err="1"/>
              <a:t>char</a:t>
            </a:r>
            <a:r>
              <a:rPr lang="es-PA" dirty="0"/>
              <a:t> *</a:t>
            </a:r>
            <a:r>
              <a:rPr lang="es-PA" dirty="0" err="1"/>
              <a:t>strncpy</a:t>
            </a:r>
            <a:r>
              <a:rPr lang="es-PA" dirty="0"/>
              <a:t>(</a:t>
            </a:r>
            <a:r>
              <a:rPr lang="es-PA" dirty="0" err="1"/>
              <a:t>char</a:t>
            </a:r>
            <a:r>
              <a:rPr lang="es-PA" dirty="0"/>
              <a:t> *</a:t>
            </a:r>
            <a:r>
              <a:rPr lang="es-PA" dirty="0" err="1"/>
              <a:t>dst</a:t>
            </a:r>
            <a:r>
              <a:rPr lang="es-PA" dirty="0"/>
              <a:t>, </a:t>
            </a:r>
            <a:r>
              <a:rPr lang="es-PA" dirty="0" err="1"/>
              <a:t>const</a:t>
            </a:r>
            <a:r>
              <a:rPr lang="es-PA" dirty="0"/>
              <a:t> </a:t>
            </a:r>
            <a:r>
              <a:rPr lang="es-PA" dirty="0" err="1"/>
              <a:t>char</a:t>
            </a:r>
            <a:r>
              <a:rPr lang="es-PA" dirty="0"/>
              <a:t> *</a:t>
            </a:r>
            <a:r>
              <a:rPr lang="es-PA" dirty="0" err="1"/>
              <a:t>src</a:t>
            </a:r>
            <a:r>
              <a:rPr lang="es-PA" dirty="0"/>
              <a:t>, </a:t>
            </a:r>
            <a:r>
              <a:rPr lang="es-PA" dirty="0" err="1"/>
              <a:t>size_t</a:t>
            </a:r>
            <a:r>
              <a:rPr lang="es-PA" dirty="0"/>
              <a:t> n</a:t>
            </a:r>
            <a:r>
              <a:rPr lang="es-PA" dirty="0" smtClean="0"/>
              <a:t>);</a:t>
            </a:r>
            <a:endParaRPr lang="es-PA" dirty="0"/>
          </a:p>
          <a:p>
            <a:r>
              <a:rPr lang="es-PA" dirty="0"/>
              <a:t>Asumimos que </a:t>
            </a:r>
            <a:r>
              <a:rPr lang="es-PA" dirty="0" err="1"/>
              <a:t>scr</a:t>
            </a:r>
            <a:r>
              <a:rPr lang="es-PA" dirty="0"/>
              <a:t> apunta a una cadena terminada en nulo y </a:t>
            </a:r>
            <a:r>
              <a:rPr lang="es-PA" dirty="0" err="1"/>
              <a:t>dst</a:t>
            </a:r>
            <a:r>
              <a:rPr lang="es-PA" dirty="0"/>
              <a:t> apunta a un búfer de memoria lo suficientemente grande como para contener la cadena. </a:t>
            </a:r>
            <a:r>
              <a:rPr lang="es-PA" dirty="0" err="1"/>
              <a:t>strncpy</a:t>
            </a:r>
            <a:r>
              <a:rPr lang="es-PA" dirty="0"/>
              <a:t> copiará la cadena (incluida la nula) apuntada por </a:t>
            </a:r>
            <a:r>
              <a:rPr lang="es-PA" dirty="0" err="1"/>
              <a:t>src</a:t>
            </a:r>
            <a:r>
              <a:rPr lang="es-PA" dirty="0"/>
              <a:t> , en el búfer apuntado por el puntero </a:t>
            </a:r>
            <a:r>
              <a:rPr lang="es-PA" dirty="0" err="1"/>
              <a:t>dst</a:t>
            </a:r>
            <a:r>
              <a:rPr lang="es-PA" dirty="0"/>
              <a:t> . Se devuelve el puntero </a:t>
            </a:r>
            <a:r>
              <a:rPr lang="es-PA" dirty="0" err="1"/>
              <a:t>dst</a:t>
            </a:r>
            <a:r>
              <a:rPr lang="es-PA" dirty="0"/>
              <a:t> . El parámetro n limita el número de caracteres, sin incluir el nulo que se copiará. Si el tamaño de la cadena a la que apunta </a:t>
            </a:r>
            <a:r>
              <a:rPr lang="es-PA" dirty="0" err="1"/>
              <a:t>src</a:t>
            </a:r>
            <a:r>
              <a:rPr lang="es-PA" dirty="0"/>
              <a:t> es igual o mayor que n , el nulo no se copiará en el puntero del búfer a </a:t>
            </a:r>
            <a:r>
              <a:rPr lang="es-PA" dirty="0" err="1"/>
              <a:t>dst</a:t>
            </a:r>
            <a:r>
              <a:rPr lang="es-PA" dirty="0"/>
              <a:t> . Es responsabilidad del programador asegurarse de que el búfer de destino sea lo suficientemente grande.</a:t>
            </a:r>
            <a:endParaRPr lang="es-PA" dirty="0" smtClean="0"/>
          </a:p>
        </p:txBody>
      </p:sp>
    </p:spTree>
    <p:extLst>
      <p:ext uri="{BB962C8B-B14F-4D97-AF65-F5344CB8AC3E}">
        <p14:creationId xmlns:p14="http://schemas.microsoft.com/office/powerpoint/2010/main" val="1289323216"/>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Funciones</a:t>
            </a:r>
            <a:r>
              <a:rPr lang="en-US" dirty="0" smtClean="0"/>
              <a:t> de Cadena </a:t>
            </a:r>
            <a:r>
              <a:rPr lang="en-US" dirty="0" err="1" smtClean="0"/>
              <a:t>definidas</a:t>
            </a:r>
            <a:r>
              <a:rPr lang="en-US" dirty="0" smtClean="0"/>
              <a:t> </a:t>
            </a:r>
            <a:r>
              <a:rPr lang="en-US" dirty="0" err="1" smtClean="0"/>
              <a:t>en</a:t>
            </a:r>
            <a:r>
              <a:rPr lang="en-US" dirty="0" smtClean="0"/>
              <a:t> “</a:t>
            </a:r>
            <a:r>
              <a:rPr lang="en-US" dirty="0" err="1" smtClean="0"/>
              <a:t>string.h</a:t>
            </a:r>
            <a:r>
              <a:rPr lang="en-US" dirty="0" smtClean="0"/>
              <a:t>”</a:t>
            </a:r>
            <a:endParaRPr lang="en-US" dirty="0"/>
          </a:p>
        </p:txBody>
      </p:sp>
      <p:sp>
        <p:nvSpPr>
          <p:cNvPr id="6" name="Marcador de contenido 3"/>
          <p:cNvSpPr txBox="1">
            <a:spLocks/>
          </p:cNvSpPr>
          <p:nvPr/>
        </p:nvSpPr>
        <p:spPr>
          <a:xfrm>
            <a:off x="103035" y="2136581"/>
            <a:ext cx="11719770" cy="44316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a:t>char</a:t>
            </a:r>
            <a:r>
              <a:rPr lang="es-PA" dirty="0"/>
              <a:t> *</a:t>
            </a:r>
            <a:r>
              <a:rPr lang="es-PA" dirty="0" err="1"/>
              <a:t>strpbrk</a:t>
            </a:r>
            <a:r>
              <a:rPr lang="es-PA" dirty="0"/>
              <a:t>(</a:t>
            </a:r>
            <a:r>
              <a:rPr lang="es-PA" dirty="0" err="1"/>
              <a:t>const</a:t>
            </a:r>
            <a:r>
              <a:rPr lang="es-PA" dirty="0"/>
              <a:t> </a:t>
            </a:r>
            <a:r>
              <a:rPr lang="es-PA" dirty="0" err="1"/>
              <a:t>char</a:t>
            </a:r>
            <a:r>
              <a:rPr lang="es-PA" dirty="0"/>
              <a:t> *p, </a:t>
            </a:r>
            <a:r>
              <a:rPr lang="es-PA" dirty="0" err="1"/>
              <a:t>const</a:t>
            </a:r>
            <a:r>
              <a:rPr lang="es-PA" dirty="0"/>
              <a:t> </a:t>
            </a:r>
            <a:r>
              <a:rPr lang="es-PA" dirty="0" err="1"/>
              <a:t>char</a:t>
            </a:r>
            <a:r>
              <a:rPr lang="es-PA" dirty="0"/>
              <a:t> *q);</a:t>
            </a:r>
          </a:p>
          <a:p>
            <a:r>
              <a:rPr lang="es-PA" dirty="0" smtClean="0"/>
              <a:t>La </a:t>
            </a:r>
            <a:r>
              <a:rPr lang="es-PA" dirty="0"/>
              <a:t>función buscará la cadena apuntada por p para la primera instancia de cualquiera de los caracteres en la cadena apuntada por q . Se devuelve un puntero al carácter encontrado. Si la búsqueda no encuentra ningún carácter de la cadena apuntada por q en la cadena apuntada por p , entonces se devuelve un puntero nulo. Por ejemplo, la siguiente llamada devuelve un puntero a </a:t>
            </a:r>
            <a:r>
              <a:rPr lang="es-PA" dirty="0" smtClean="0"/>
              <a:t>la etiqueta “</a:t>
            </a:r>
            <a:r>
              <a:rPr lang="es-PA" dirty="0" err="1" smtClean="0"/>
              <a:t>label</a:t>
            </a:r>
            <a:r>
              <a:rPr lang="es-PA" dirty="0" smtClean="0"/>
              <a:t>:”.</a:t>
            </a:r>
            <a:endParaRPr lang="es-PA" dirty="0"/>
          </a:p>
          <a:p>
            <a:pPr marL="0" indent="0">
              <a:buNone/>
            </a:pPr>
            <a:endParaRPr lang="es-PA" dirty="0"/>
          </a:p>
          <a:p>
            <a:pPr marL="0" indent="0">
              <a:buNone/>
            </a:pPr>
            <a:r>
              <a:rPr lang="es-PA" dirty="0"/>
              <a:t>pt=</a:t>
            </a:r>
            <a:r>
              <a:rPr lang="es-PA" dirty="0" err="1"/>
              <a:t>strpbrk</a:t>
            </a:r>
            <a:r>
              <a:rPr lang="es-PA" dirty="0"/>
              <a:t>("</a:t>
            </a:r>
            <a:r>
              <a:rPr lang="es-PA" dirty="0" err="1"/>
              <a:t>label</a:t>
            </a:r>
            <a:r>
              <a:rPr lang="es-PA" dirty="0"/>
              <a:t>: LDR R0,[R1] ;</a:t>
            </a:r>
            <a:r>
              <a:rPr lang="es-PA" dirty="0" err="1"/>
              <a:t>comment</a:t>
            </a:r>
            <a:r>
              <a:rPr lang="es-PA" dirty="0"/>
              <a:t>"," ;:*\n\t\l");</a:t>
            </a:r>
          </a:p>
          <a:p>
            <a:pPr marL="0" indent="0">
              <a:buNone/>
            </a:pPr>
            <a:endParaRPr lang="es-PA" dirty="0"/>
          </a:p>
          <a:p>
            <a:pPr marL="0" indent="0">
              <a:buNone/>
            </a:pPr>
            <a:r>
              <a:rPr lang="es-PA" dirty="0"/>
              <a:t>Esta función, como </a:t>
            </a:r>
            <a:r>
              <a:rPr lang="es-PA" dirty="0" err="1"/>
              <a:t>strcspn</a:t>
            </a:r>
            <a:r>
              <a:rPr lang="es-PA" dirty="0"/>
              <a:t> , se puede usar para analizar </a:t>
            </a:r>
            <a:r>
              <a:rPr lang="es-PA" dirty="0" err="1"/>
              <a:t>tokens</a:t>
            </a:r>
            <a:r>
              <a:rPr lang="es-PA" dirty="0"/>
              <a:t>.</a:t>
            </a:r>
            <a:endParaRPr lang="es-PA" dirty="0" smtClean="0"/>
          </a:p>
        </p:txBody>
      </p:sp>
    </p:spTree>
    <p:extLst>
      <p:ext uri="{BB962C8B-B14F-4D97-AF65-F5344CB8AC3E}">
        <p14:creationId xmlns:p14="http://schemas.microsoft.com/office/powerpoint/2010/main" val="387784956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Funciones</a:t>
            </a:r>
            <a:r>
              <a:rPr lang="en-US" dirty="0" smtClean="0"/>
              <a:t> de Cadena </a:t>
            </a:r>
            <a:r>
              <a:rPr lang="en-US" dirty="0" err="1" smtClean="0"/>
              <a:t>definidas</a:t>
            </a:r>
            <a:r>
              <a:rPr lang="en-US" dirty="0" smtClean="0"/>
              <a:t> </a:t>
            </a:r>
            <a:r>
              <a:rPr lang="en-US" dirty="0" err="1" smtClean="0"/>
              <a:t>en</a:t>
            </a:r>
            <a:r>
              <a:rPr lang="en-US" dirty="0" smtClean="0"/>
              <a:t> “</a:t>
            </a:r>
            <a:r>
              <a:rPr lang="en-US" dirty="0" err="1" smtClean="0"/>
              <a:t>string.h</a:t>
            </a:r>
            <a:r>
              <a:rPr lang="en-US" dirty="0" smtClean="0"/>
              <a:t>”</a:t>
            </a:r>
            <a:endParaRPr lang="en-US" dirty="0"/>
          </a:p>
        </p:txBody>
      </p:sp>
      <p:sp>
        <p:nvSpPr>
          <p:cNvPr id="6" name="Marcador de contenido 3"/>
          <p:cNvSpPr txBox="1">
            <a:spLocks/>
          </p:cNvSpPr>
          <p:nvPr/>
        </p:nvSpPr>
        <p:spPr>
          <a:xfrm>
            <a:off x="103035" y="2136581"/>
            <a:ext cx="11719770" cy="4431644"/>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a:t>char</a:t>
            </a:r>
            <a:r>
              <a:rPr lang="es-PA" dirty="0"/>
              <a:t> *</a:t>
            </a:r>
            <a:r>
              <a:rPr lang="es-PA" dirty="0" err="1"/>
              <a:t>strrchr</a:t>
            </a:r>
            <a:r>
              <a:rPr lang="es-PA" dirty="0"/>
              <a:t>(</a:t>
            </a:r>
            <a:r>
              <a:rPr lang="es-PA" dirty="0" err="1"/>
              <a:t>const</a:t>
            </a:r>
            <a:r>
              <a:rPr lang="es-PA" dirty="0"/>
              <a:t> </a:t>
            </a:r>
            <a:r>
              <a:rPr lang="es-PA" dirty="0" err="1"/>
              <a:t>char</a:t>
            </a:r>
            <a:r>
              <a:rPr lang="es-PA" dirty="0"/>
              <a:t> *p, </a:t>
            </a:r>
            <a:r>
              <a:rPr lang="es-PA" dirty="0" err="1"/>
              <a:t>int</a:t>
            </a:r>
            <a:r>
              <a:rPr lang="es-PA" dirty="0"/>
              <a:t> c</a:t>
            </a:r>
            <a:r>
              <a:rPr lang="es-PA" dirty="0" smtClean="0"/>
              <a:t>);</a:t>
            </a:r>
            <a:endParaRPr lang="es-PA" dirty="0"/>
          </a:p>
          <a:p>
            <a:r>
              <a:rPr lang="es-PA" dirty="0"/>
              <a:t>La función </a:t>
            </a:r>
            <a:r>
              <a:rPr lang="es-PA" dirty="0" err="1"/>
              <a:t>strrchr</a:t>
            </a:r>
            <a:r>
              <a:rPr lang="es-PA" dirty="0"/>
              <a:t> buscará la cadena señalada por p desde la derecha para la primera instancia del carácter en c . Desde la derecha significa buscar desde atrás de la cuerda hacia el frente. Se devuelve un puntero al carácter encontrado. Si la búsqueda no encuentra ningún carácter con el valor de 8 bits c en la cadena apuntada por p , entonces se devuelve un puntero nulo. Por ejemplo, las siguientes llamadas configuran el pt1 para que apunte a la 'R' en LDR y el pt2 para que apunte a la 'R' en </a:t>
            </a:r>
            <a:r>
              <a:rPr lang="es-PA" dirty="0" smtClean="0"/>
              <a:t>R1</a:t>
            </a:r>
            <a:endParaRPr lang="es-PA" dirty="0"/>
          </a:p>
          <a:p>
            <a:pPr marL="0" indent="0">
              <a:buNone/>
            </a:pPr>
            <a:r>
              <a:rPr lang="es-PA" dirty="0"/>
              <a:t>pt1=</a:t>
            </a:r>
            <a:r>
              <a:rPr lang="es-PA" dirty="0" err="1"/>
              <a:t>strchr</a:t>
            </a:r>
            <a:r>
              <a:rPr lang="es-PA" dirty="0"/>
              <a:t>("</a:t>
            </a:r>
            <a:r>
              <a:rPr lang="es-PA" dirty="0" err="1"/>
              <a:t>label</a:t>
            </a:r>
            <a:r>
              <a:rPr lang="es-PA" dirty="0"/>
              <a:t>: LDR R0,[R1] ;</a:t>
            </a:r>
            <a:r>
              <a:rPr lang="es-PA" dirty="0" err="1"/>
              <a:t>comment</a:t>
            </a:r>
            <a:r>
              <a:rPr lang="es-PA" dirty="0"/>
              <a:t>",'R'); </a:t>
            </a:r>
          </a:p>
          <a:p>
            <a:pPr marL="0" indent="0">
              <a:buNone/>
            </a:pPr>
            <a:r>
              <a:rPr lang="es-PA" dirty="0"/>
              <a:t>pt2=</a:t>
            </a:r>
            <a:r>
              <a:rPr lang="es-PA" dirty="0" err="1"/>
              <a:t>strrchr</a:t>
            </a:r>
            <a:r>
              <a:rPr lang="es-PA" dirty="0"/>
              <a:t>("</a:t>
            </a:r>
            <a:r>
              <a:rPr lang="es-PA" dirty="0" err="1"/>
              <a:t>label</a:t>
            </a:r>
            <a:r>
              <a:rPr lang="es-PA" dirty="0"/>
              <a:t>: ;</a:t>
            </a:r>
            <a:r>
              <a:rPr lang="es-PA" dirty="0" err="1"/>
              <a:t>comment</a:t>
            </a:r>
            <a:r>
              <a:rPr lang="es-PA" dirty="0"/>
              <a:t>",'R'); </a:t>
            </a:r>
          </a:p>
          <a:p>
            <a:pPr marL="0" indent="0">
              <a:buNone/>
            </a:pPr>
            <a:r>
              <a:rPr lang="es-PA" dirty="0"/>
              <a:t>pt2=</a:t>
            </a:r>
            <a:r>
              <a:rPr lang="es-PA" dirty="0" err="1"/>
              <a:t>strrchr</a:t>
            </a:r>
            <a:r>
              <a:rPr lang="es-PA" dirty="0"/>
              <a:t>("</a:t>
            </a:r>
            <a:r>
              <a:rPr lang="es-PA" dirty="0" err="1"/>
              <a:t>label</a:t>
            </a:r>
            <a:r>
              <a:rPr lang="es-PA" dirty="0"/>
              <a:t>: ;</a:t>
            </a:r>
            <a:r>
              <a:rPr lang="es-PA" dirty="0" err="1"/>
              <a:t>comment</a:t>
            </a:r>
            <a:r>
              <a:rPr lang="es-PA" dirty="0"/>
              <a:t>",'R'); </a:t>
            </a:r>
          </a:p>
          <a:p>
            <a:pPr marL="0" indent="0">
              <a:buNone/>
            </a:pPr>
            <a:r>
              <a:rPr lang="es-PA" dirty="0"/>
              <a:t>pt2=</a:t>
            </a:r>
            <a:r>
              <a:rPr lang="es-PA" dirty="0" err="1"/>
              <a:t>strrchr</a:t>
            </a:r>
            <a:r>
              <a:rPr lang="es-PA" dirty="0"/>
              <a:t>("</a:t>
            </a:r>
            <a:r>
              <a:rPr lang="es-PA" dirty="0" err="1"/>
              <a:t>label</a:t>
            </a:r>
            <a:r>
              <a:rPr lang="es-PA" dirty="0"/>
              <a:t>: LDR R0,[R1] ;</a:t>
            </a:r>
            <a:r>
              <a:rPr lang="es-PA" dirty="0" err="1"/>
              <a:t>comment</a:t>
            </a:r>
            <a:r>
              <a:rPr lang="es-PA" dirty="0"/>
              <a:t>",'R</a:t>
            </a:r>
            <a:r>
              <a:rPr lang="es-PA" dirty="0" smtClean="0"/>
              <a:t>');</a:t>
            </a:r>
            <a:endParaRPr lang="es-PA" dirty="0"/>
          </a:p>
          <a:p>
            <a:r>
              <a:rPr lang="es-PA" dirty="0"/>
              <a:t>Observe que </a:t>
            </a:r>
            <a:r>
              <a:rPr lang="es-PA" dirty="0" err="1"/>
              <a:t>strchr</a:t>
            </a:r>
            <a:r>
              <a:rPr lang="es-PA" dirty="0"/>
              <a:t> realiza búsquedas desde la izquierda mientras que </a:t>
            </a:r>
            <a:r>
              <a:rPr lang="es-PA" dirty="0" err="1"/>
              <a:t>strrchr</a:t>
            </a:r>
            <a:r>
              <a:rPr lang="es-PA" dirty="0"/>
              <a:t> realiza búsquedas desde la derecha</a:t>
            </a:r>
            <a:r>
              <a:rPr lang="es-PA" dirty="0" smtClean="0"/>
              <a:t>.</a:t>
            </a:r>
            <a:endParaRPr lang="es-PA" dirty="0"/>
          </a:p>
          <a:p>
            <a:r>
              <a:rPr lang="es-PA" dirty="0" err="1"/>
              <a:t>size_t</a:t>
            </a:r>
            <a:r>
              <a:rPr lang="es-PA" dirty="0"/>
              <a:t> </a:t>
            </a:r>
            <a:r>
              <a:rPr lang="es-PA" dirty="0" err="1"/>
              <a:t>strspn</a:t>
            </a:r>
            <a:r>
              <a:rPr lang="es-PA" dirty="0"/>
              <a:t>(</a:t>
            </a:r>
            <a:r>
              <a:rPr lang="es-PA" dirty="0" err="1"/>
              <a:t>const</a:t>
            </a:r>
            <a:r>
              <a:rPr lang="es-PA" dirty="0"/>
              <a:t> </a:t>
            </a:r>
            <a:r>
              <a:rPr lang="es-PA" dirty="0" err="1"/>
              <a:t>char</a:t>
            </a:r>
            <a:r>
              <a:rPr lang="es-PA" dirty="0"/>
              <a:t> *p, </a:t>
            </a:r>
            <a:r>
              <a:rPr lang="es-PA" dirty="0" err="1"/>
              <a:t>const</a:t>
            </a:r>
            <a:r>
              <a:rPr lang="es-PA" dirty="0"/>
              <a:t> </a:t>
            </a:r>
            <a:r>
              <a:rPr lang="es-PA" dirty="0" err="1"/>
              <a:t>char</a:t>
            </a:r>
            <a:r>
              <a:rPr lang="es-PA" dirty="0"/>
              <a:t> *q</a:t>
            </a:r>
            <a:r>
              <a:rPr lang="es-PA" dirty="0" smtClean="0"/>
              <a:t>);</a:t>
            </a:r>
            <a:endParaRPr lang="es-PA" dirty="0"/>
          </a:p>
          <a:p>
            <a:r>
              <a:rPr lang="es-PA" dirty="0"/>
              <a:t>La función </a:t>
            </a:r>
            <a:r>
              <a:rPr lang="es-PA" dirty="0" err="1"/>
              <a:t>strspn</a:t>
            </a:r>
            <a:r>
              <a:rPr lang="es-PA" dirty="0"/>
              <a:t> devolverá la longitud de la </a:t>
            </a:r>
            <a:r>
              <a:rPr lang="es-PA" dirty="0" err="1"/>
              <a:t>subcadena</a:t>
            </a:r>
            <a:r>
              <a:rPr lang="es-PA" dirty="0"/>
              <a:t> inicial máxima en la cadena a la que apunta p, que consta de caracteres en la cadena a la que apunta q . En el siguiente ejemplo, la segunda cadena contiene el conjunto válido de dígitos hexadecimales. La llamada a la función devolverá 6 porque hay una cadena hexadecimal de 6 dígitos válida al comienzo de la línea.</a:t>
            </a:r>
            <a:endParaRPr lang="es-PA" dirty="0" smtClean="0"/>
          </a:p>
        </p:txBody>
      </p:sp>
    </p:spTree>
    <p:extLst>
      <p:ext uri="{BB962C8B-B14F-4D97-AF65-F5344CB8AC3E}">
        <p14:creationId xmlns:p14="http://schemas.microsoft.com/office/powerpoint/2010/main" val="148972562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Funciones</a:t>
            </a:r>
            <a:r>
              <a:rPr lang="en-US" dirty="0" smtClean="0"/>
              <a:t> de Cadena </a:t>
            </a:r>
            <a:r>
              <a:rPr lang="en-US" dirty="0" err="1" smtClean="0"/>
              <a:t>definidas</a:t>
            </a:r>
            <a:r>
              <a:rPr lang="en-US" dirty="0" smtClean="0"/>
              <a:t> </a:t>
            </a:r>
            <a:r>
              <a:rPr lang="en-US" dirty="0" err="1" smtClean="0"/>
              <a:t>en</a:t>
            </a:r>
            <a:r>
              <a:rPr lang="en-US" dirty="0" smtClean="0"/>
              <a:t> “</a:t>
            </a:r>
            <a:r>
              <a:rPr lang="en-US" dirty="0" err="1" smtClean="0"/>
              <a:t>string.h</a:t>
            </a:r>
            <a:r>
              <a:rPr lang="en-US" dirty="0" smtClean="0"/>
              <a:t>”</a:t>
            </a:r>
            <a:endParaRPr lang="en-US" dirty="0"/>
          </a:p>
        </p:txBody>
      </p:sp>
      <p:sp>
        <p:nvSpPr>
          <p:cNvPr id="6" name="Marcador de contenido 3"/>
          <p:cNvSpPr txBox="1">
            <a:spLocks/>
          </p:cNvSpPr>
          <p:nvPr/>
        </p:nvSpPr>
        <p:spPr>
          <a:xfrm>
            <a:off x="103035" y="2136581"/>
            <a:ext cx="11719770" cy="44316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a:t>n=</a:t>
            </a:r>
            <a:r>
              <a:rPr lang="es-PA" dirty="0" err="1"/>
              <a:t>strspn</a:t>
            </a:r>
            <a:r>
              <a:rPr lang="es-PA" dirty="0"/>
              <a:t>("A12F05+12BAD*45","</a:t>
            </a:r>
            <a:r>
              <a:rPr lang="es-PA"/>
              <a:t>01234567890ABCDEF</a:t>
            </a:r>
            <a:r>
              <a:rPr lang="es-PA" smtClean="0"/>
              <a:t>");</a:t>
            </a:r>
            <a:endParaRPr lang="es-PA" dirty="0"/>
          </a:p>
          <a:p>
            <a:pPr marL="0" indent="0">
              <a:buNone/>
            </a:pPr>
            <a:r>
              <a:rPr lang="es-PA" dirty="0" err="1"/>
              <a:t>char</a:t>
            </a:r>
            <a:r>
              <a:rPr lang="es-PA" dirty="0"/>
              <a:t> *</a:t>
            </a:r>
            <a:r>
              <a:rPr lang="es-PA" dirty="0" err="1"/>
              <a:t>strstr</a:t>
            </a:r>
            <a:r>
              <a:rPr lang="es-PA" dirty="0"/>
              <a:t>(</a:t>
            </a:r>
            <a:r>
              <a:rPr lang="es-PA" dirty="0" err="1"/>
              <a:t>const</a:t>
            </a:r>
            <a:r>
              <a:rPr lang="es-PA" dirty="0"/>
              <a:t> </a:t>
            </a:r>
            <a:r>
              <a:rPr lang="es-PA" dirty="0" err="1"/>
              <a:t>char</a:t>
            </a:r>
            <a:r>
              <a:rPr lang="es-PA" dirty="0"/>
              <a:t> *p, </a:t>
            </a:r>
            <a:r>
              <a:rPr lang="es-PA" dirty="0" err="1"/>
              <a:t>const</a:t>
            </a:r>
            <a:r>
              <a:rPr lang="es-PA" dirty="0"/>
              <a:t> </a:t>
            </a:r>
            <a:r>
              <a:rPr lang="es-PA" dirty="0" err="1"/>
              <a:t>char</a:t>
            </a:r>
            <a:r>
              <a:rPr lang="es-PA" dirty="0"/>
              <a:t> *q</a:t>
            </a:r>
            <a:r>
              <a:rPr lang="es-PA" dirty="0" smtClean="0"/>
              <a:t>);</a:t>
            </a:r>
            <a:endParaRPr lang="es-PA" dirty="0"/>
          </a:p>
          <a:p>
            <a:r>
              <a:rPr lang="es-PA" dirty="0"/>
              <a:t>La función </a:t>
            </a:r>
            <a:r>
              <a:rPr lang="es-PA" dirty="0" err="1"/>
              <a:t>strstr</a:t>
            </a:r>
            <a:r>
              <a:rPr lang="es-PA" dirty="0"/>
              <a:t> buscará la cadena apuntada por p desde la izquierda para la primera instancia de la cadena apuntada por q . Se devuelve un puntero a la </a:t>
            </a:r>
            <a:r>
              <a:rPr lang="es-PA" dirty="0" err="1"/>
              <a:t>subcadena</a:t>
            </a:r>
            <a:r>
              <a:rPr lang="es-PA" dirty="0"/>
              <a:t> encontrada dentro de la primera cadena. Si la búsqueda no encuentra una coincidencia, se devuelve un puntero nulo. Por ejemplo, las siguientes llamadas configuran el punto para que apunte a la 'L' en LDR </a:t>
            </a:r>
            <a:r>
              <a:rPr lang="es-PA" dirty="0" smtClean="0"/>
              <a:t>.</a:t>
            </a:r>
            <a:endParaRPr lang="es-PA" dirty="0"/>
          </a:p>
          <a:p>
            <a:pPr marL="0" indent="0">
              <a:buNone/>
            </a:pPr>
            <a:r>
              <a:rPr lang="es-PA" dirty="0"/>
              <a:t>pt=</a:t>
            </a:r>
            <a:r>
              <a:rPr lang="es-PA" dirty="0" err="1"/>
              <a:t>strstr</a:t>
            </a:r>
            <a:r>
              <a:rPr lang="es-PA" dirty="0"/>
              <a:t>("</a:t>
            </a:r>
            <a:r>
              <a:rPr lang="es-PA" dirty="0" err="1"/>
              <a:t>label</a:t>
            </a:r>
            <a:r>
              <a:rPr lang="es-PA" dirty="0"/>
              <a:t>: LDR R0,[R1] ;</a:t>
            </a:r>
            <a:r>
              <a:rPr lang="es-PA" dirty="0" err="1"/>
              <a:t>comment</a:t>
            </a:r>
            <a:r>
              <a:rPr lang="es-PA" dirty="0"/>
              <a:t>","LDR");</a:t>
            </a:r>
            <a:endParaRPr lang="es-PA" dirty="0" smtClean="0"/>
          </a:p>
        </p:txBody>
      </p:sp>
    </p:spTree>
    <p:extLst>
      <p:ext uri="{BB962C8B-B14F-4D97-AF65-F5344CB8AC3E}">
        <p14:creationId xmlns:p14="http://schemas.microsoft.com/office/powerpoint/2010/main" val="129433063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Ejemplo</a:t>
            </a:r>
            <a:r>
              <a:rPr lang="en-US" dirty="0" smtClean="0"/>
              <a:t> de la cola de FIFO</a:t>
            </a:r>
            <a:endParaRPr lang="en-US" dirty="0"/>
          </a:p>
        </p:txBody>
      </p:sp>
      <p:sp>
        <p:nvSpPr>
          <p:cNvPr id="6" name="Marcador de contenido 3"/>
          <p:cNvSpPr txBox="1">
            <a:spLocks/>
          </p:cNvSpPr>
          <p:nvPr/>
        </p:nvSpPr>
        <p:spPr>
          <a:xfrm>
            <a:off x="103035" y="2136581"/>
            <a:ext cx="11719770" cy="44316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a:t>Otro método para implementar un FIFO de primero en entrar primero en salir estáticamente es usar índices en lugar de punteros . Este método es necesario para los compiladores que no admiten punteros. </a:t>
            </a:r>
          </a:p>
          <a:p>
            <a:endParaRPr lang="es-PA" dirty="0"/>
          </a:p>
        </p:txBody>
      </p:sp>
    </p:spTree>
    <p:extLst>
      <p:ext uri="{BB962C8B-B14F-4D97-AF65-F5344CB8AC3E}">
        <p14:creationId xmlns:p14="http://schemas.microsoft.com/office/powerpoint/2010/main" val="285321710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Ejemplo</a:t>
            </a:r>
            <a:r>
              <a:rPr lang="en-US" dirty="0" smtClean="0"/>
              <a:t> de la cola de FIFO</a:t>
            </a:r>
            <a:endParaRPr lang="en-US" dirty="0"/>
          </a:p>
        </p:txBody>
      </p:sp>
      <p:sp>
        <p:nvSpPr>
          <p:cNvPr id="6" name="Marcador de contenido 3"/>
          <p:cNvSpPr txBox="1">
            <a:spLocks/>
          </p:cNvSpPr>
          <p:nvPr/>
        </p:nvSpPr>
        <p:spPr>
          <a:xfrm>
            <a:off x="103035" y="2136581"/>
            <a:ext cx="6413675" cy="443164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a:t>/* </a:t>
            </a:r>
            <a:r>
              <a:rPr lang="es-PA" dirty="0" err="1"/>
              <a:t>Index,counter</a:t>
            </a:r>
            <a:r>
              <a:rPr lang="es-PA" dirty="0"/>
              <a:t> </a:t>
            </a:r>
            <a:r>
              <a:rPr lang="es-PA" dirty="0" err="1"/>
              <a:t>implementation</a:t>
            </a:r>
            <a:r>
              <a:rPr lang="es-PA" dirty="0"/>
              <a:t> of </a:t>
            </a:r>
            <a:r>
              <a:rPr lang="es-PA" dirty="0" err="1"/>
              <a:t>the</a:t>
            </a:r>
            <a:r>
              <a:rPr lang="es-PA" dirty="0"/>
              <a:t> FIFO */ </a:t>
            </a:r>
          </a:p>
          <a:p>
            <a:pPr marL="0" indent="0">
              <a:buNone/>
            </a:pPr>
            <a:r>
              <a:rPr lang="es-PA" dirty="0"/>
              <a:t>#define </a:t>
            </a:r>
            <a:r>
              <a:rPr lang="es-PA" dirty="0" err="1"/>
              <a:t>FifoSize</a:t>
            </a:r>
            <a:r>
              <a:rPr lang="es-PA" dirty="0"/>
              <a:t> 10 /* </a:t>
            </a:r>
            <a:r>
              <a:rPr lang="es-PA" dirty="0" err="1"/>
              <a:t>Number</a:t>
            </a:r>
            <a:r>
              <a:rPr lang="es-PA" dirty="0"/>
              <a:t> of 8 bit data in </a:t>
            </a:r>
            <a:r>
              <a:rPr lang="es-PA" dirty="0" err="1"/>
              <a:t>the</a:t>
            </a:r>
            <a:r>
              <a:rPr lang="es-PA" dirty="0"/>
              <a:t> </a:t>
            </a:r>
            <a:r>
              <a:rPr lang="es-PA" dirty="0" err="1"/>
              <a:t>Fifo</a:t>
            </a:r>
            <a:r>
              <a:rPr lang="es-PA" dirty="0"/>
              <a:t> */ </a:t>
            </a:r>
          </a:p>
          <a:p>
            <a:pPr marL="0" indent="0">
              <a:buNone/>
            </a:pPr>
            <a:r>
              <a:rPr lang="es-PA" dirty="0" err="1"/>
              <a:t>unsigned</a:t>
            </a:r>
            <a:r>
              <a:rPr lang="es-PA" dirty="0"/>
              <a:t> </a:t>
            </a:r>
            <a:r>
              <a:rPr lang="es-PA" dirty="0" err="1"/>
              <a:t>char</a:t>
            </a:r>
            <a:r>
              <a:rPr lang="es-PA" dirty="0"/>
              <a:t> </a:t>
            </a:r>
            <a:r>
              <a:rPr lang="es-PA" dirty="0" err="1"/>
              <a:t>PutI</a:t>
            </a:r>
            <a:r>
              <a:rPr lang="es-PA" dirty="0"/>
              <a:t>; /* </a:t>
            </a:r>
            <a:r>
              <a:rPr lang="es-PA" dirty="0" err="1"/>
              <a:t>Index</a:t>
            </a:r>
            <a:r>
              <a:rPr lang="es-PA" dirty="0"/>
              <a:t> of </a:t>
            </a:r>
            <a:r>
              <a:rPr lang="es-PA" dirty="0" err="1"/>
              <a:t>where</a:t>
            </a:r>
            <a:r>
              <a:rPr lang="es-PA" dirty="0"/>
              <a:t> to </a:t>
            </a:r>
            <a:r>
              <a:rPr lang="es-PA" dirty="0" err="1"/>
              <a:t>put</a:t>
            </a:r>
            <a:r>
              <a:rPr lang="es-PA" dirty="0"/>
              <a:t> </a:t>
            </a:r>
            <a:r>
              <a:rPr lang="es-PA" dirty="0" err="1"/>
              <a:t>next</a:t>
            </a:r>
            <a:r>
              <a:rPr lang="es-PA" dirty="0"/>
              <a:t> */ </a:t>
            </a:r>
          </a:p>
          <a:p>
            <a:pPr marL="0" indent="0">
              <a:buNone/>
            </a:pPr>
            <a:r>
              <a:rPr lang="es-PA" dirty="0" err="1"/>
              <a:t>unsigned</a:t>
            </a:r>
            <a:r>
              <a:rPr lang="es-PA" dirty="0"/>
              <a:t> </a:t>
            </a:r>
            <a:r>
              <a:rPr lang="es-PA" dirty="0" err="1"/>
              <a:t>char</a:t>
            </a:r>
            <a:r>
              <a:rPr lang="es-PA" dirty="0"/>
              <a:t> </a:t>
            </a:r>
            <a:r>
              <a:rPr lang="es-PA" dirty="0" err="1"/>
              <a:t>GetI</a:t>
            </a:r>
            <a:r>
              <a:rPr lang="es-PA" dirty="0"/>
              <a:t>; /* </a:t>
            </a:r>
            <a:r>
              <a:rPr lang="es-PA" dirty="0" err="1"/>
              <a:t>Index</a:t>
            </a:r>
            <a:r>
              <a:rPr lang="es-PA" dirty="0"/>
              <a:t> of </a:t>
            </a:r>
            <a:r>
              <a:rPr lang="es-PA" dirty="0" err="1"/>
              <a:t>where</a:t>
            </a:r>
            <a:r>
              <a:rPr lang="es-PA" dirty="0"/>
              <a:t> to </a:t>
            </a:r>
            <a:r>
              <a:rPr lang="es-PA" dirty="0" err="1"/>
              <a:t>get</a:t>
            </a:r>
            <a:r>
              <a:rPr lang="es-PA" dirty="0"/>
              <a:t> </a:t>
            </a:r>
            <a:r>
              <a:rPr lang="es-PA" dirty="0" err="1"/>
              <a:t>next</a:t>
            </a:r>
            <a:r>
              <a:rPr lang="es-PA" dirty="0"/>
              <a:t> */ </a:t>
            </a:r>
          </a:p>
          <a:p>
            <a:pPr marL="0" indent="0">
              <a:buNone/>
            </a:pPr>
            <a:r>
              <a:rPr lang="es-PA" dirty="0" err="1"/>
              <a:t>unsigned</a:t>
            </a:r>
            <a:r>
              <a:rPr lang="es-PA" dirty="0"/>
              <a:t> </a:t>
            </a:r>
            <a:r>
              <a:rPr lang="es-PA" dirty="0" err="1"/>
              <a:t>char</a:t>
            </a:r>
            <a:r>
              <a:rPr lang="es-PA" dirty="0"/>
              <a:t> </a:t>
            </a:r>
            <a:r>
              <a:rPr lang="es-PA" dirty="0" err="1"/>
              <a:t>Size</a:t>
            </a:r>
            <a:r>
              <a:rPr lang="es-PA" dirty="0"/>
              <a:t>; /* </a:t>
            </a:r>
            <a:r>
              <a:rPr lang="es-PA" dirty="0" err="1"/>
              <a:t>Number</a:t>
            </a:r>
            <a:r>
              <a:rPr lang="es-PA" dirty="0"/>
              <a:t> </a:t>
            </a:r>
            <a:r>
              <a:rPr lang="es-PA" dirty="0" err="1"/>
              <a:t>currently</a:t>
            </a:r>
            <a:r>
              <a:rPr lang="es-PA" dirty="0"/>
              <a:t> in </a:t>
            </a:r>
            <a:r>
              <a:rPr lang="es-PA" dirty="0" err="1"/>
              <a:t>the</a:t>
            </a:r>
            <a:r>
              <a:rPr lang="es-PA" dirty="0"/>
              <a:t> FIFO */ </a:t>
            </a:r>
          </a:p>
          <a:p>
            <a:pPr marL="0" indent="0">
              <a:buNone/>
            </a:pPr>
            <a:r>
              <a:rPr lang="es-PA" dirty="0"/>
              <a:t>/* FIFO </a:t>
            </a:r>
            <a:r>
              <a:rPr lang="es-PA" dirty="0" err="1"/>
              <a:t>is</a:t>
            </a:r>
            <a:r>
              <a:rPr lang="es-PA" dirty="0"/>
              <a:t> </a:t>
            </a:r>
            <a:r>
              <a:rPr lang="es-PA" dirty="0" err="1"/>
              <a:t>empty</a:t>
            </a:r>
            <a:r>
              <a:rPr lang="es-PA" dirty="0"/>
              <a:t> </a:t>
            </a:r>
            <a:r>
              <a:rPr lang="es-PA" dirty="0" err="1"/>
              <a:t>if</a:t>
            </a:r>
            <a:r>
              <a:rPr lang="es-PA" dirty="0"/>
              <a:t> </a:t>
            </a:r>
            <a:r>
              <a:rPr lang="es-PA" dirty="0" err="1"/>
              <a:t>Size</a:t>
            </a:r>
            <a:r>
              <a:rPr lang="es-PA" dirty="0"/>
              <a:t>=0 */ </a:t>
            </a:r>
          </a:p>
          <a:p>
            <a:pPr marL="0" indent="0">
              <a:buNone/>
            </a:pPr>
            <a:r>
              <a:rPr lang="es-PA" dirty="0"/>
              <a:t>/* FIFO </a:t>
            </a:r>
            <a:r>
              <a:rPr lang="es-PA" dirty="0" err="1"/>
              <a:t>is</a:t>
            </a:r>
            <a:r>
              <a:rPr lang="es-PA" dirty="0"/>
              <a:t> full </a:t>
            </a:r>
            <a:r>
              <a:rPr lang="es-PA" dirty="0" err="1"/>
              <a:t>if</a:t>
            </a:r>
            <a:r>
              <a:rPr lang="es-PA" dirty="0"/>
              <a:t> </a:t>
            </a:r>
            <a:r>
              <a:rPr lang="es-PA" dirty="0" err="1"/>
              <a:t>Size</a:t>
            </a:r>
            <a:r>
              <a:rPr lang="es-PA" dirty="0"/>
              <a:t>=</a:t>
            </a:r>
            <a:r>
              <a:rPr lang="es-PA" dirty="0" err="1"/>
              <a:t>FifoSize</a:t>
            </a:r>
            <a:r>
              <a:rPr lang="es-PA" dirty="0"/>
              <a:t> */ </a:t>
            </a:r>
          </a:p>
          <a:p>
            <a:pPr marL="0" indent="0">
              <a:buNone/>
            </a:pPr>
            <a:r>
              <a:rPr lang="es-PA" dirty="0" err="1"/>
              <a:t>char</a:t>
            </a:r>
            <a:r>
              <a:rPr lang="es-PA" dirty="0"/>
              <a:t> </a:t>
            </a:r>
            <a:r>
              <a:rPr lang="es-PA" dirty="0" err="1"/>
              <a:t>Fifo</a:t>
            </a:r>
            <a:r>
              <a:rPr lang="es-PA" dirty="0"/>
              <a:t>[</a:t>
            </a:r>
            <a:r>
              <a:rPr lang="es-PA" dirty="0" err="1"/>
              <a:t>FifoSize</a:t>
            </a:r>
            <a:r>
              <a:rPr lang="es-PA" dirty="0"/>
              <a:t>]; /* </a:t>
            </a:r>
            <a:r>
              <a:rPr lang="es-PA" dirty="0" err="1"/>
              <a:t>The</a:t>
            </a:r>
            <a:r>
              <a:rPr lang="es-PA" dirty="0"/>
              <a:t> </a:t>
            </a:r>
            <a:r>
              <a:rPr lang="es-PA" dirty="0" err="1"/>
              <a:t>statically</a:t>
            </a:r>
            <a:r>
              <a:rPr lang="es-PA" dirty="0"/>
              <a:t> </a:t>
            </a:r>
            <a:r>
              <a:rPr lang="es-PA" dirty="0" err="1"/>
              <a:t>allocated</a:t>
            </a:r>
            <a:r>
              <a:rPr lang="es-PA" dirty="0"/>
              <a:t> data */ </a:t>
            </a:r>
          </a:p>
          <a:p>
            <a:pPr marL="0" indent="0">
              <a:buNone/>
            </a:pPr>
            <a:r>
              <a:rPr lang="es-PA" dirty="0" err="1"/>
              <a:t>void</a:t>
            </a:r>
            <a:r>
              <a:rPr lang="es-PA" dirty="0"/>
              <a:t> </a:t>
            </a:r>
            <a:r>
              <a:rPr lang="es-PA" dirty="0" err="1"/>
              <a:t>Fifo_Init</a:t>
            </a:r>
            <a:r>
              <a:rPr lang="es-PA" dirty="0"/>
              <a:t>(</a:t>
            </a:r>
            <a:r>
              <a:rPr lang="es-PA" dirty="0" err="1"/>
              <a:t>void</a:t>
            </a:r>
            <a:r>
              <a:rPr lang="es-PA" dirty="0"/>
              <a:t>) { </a:t>
            </a:r>
          </a:p>
          <a:p>
            <a:pPr marL="0" indent="0">
              <a:buNone/>
            </a:pPr>
            <a:r>
              <a:rPr lang="es-PA" dirty="0" err="1"/>
              <a:t>PutI</a:t>
            </a:r>
            <a:r>
              <a:rPr lang="es-PA" dirty="0"/>
              <a:t>=</a:t>
            </a:r>
            <a:r>
              <a:rPr lang="es-PA" dirty="0" err="1"/>
              <a:t>GetI</a:t>
            </a:r>
            <a:r>
              <a:rPr lang="es-PA" dirty="0"/>
              <a:t>=</a:t>
            </a:r>
            <a:r>
              <a:rPr lang="es-PA" dirty="0" err="1"/>
              <a:t>Size</a:t>
            </a:r>
            <a:r>
              <a:rPr lang="es-PA" dirty="0"/>
              <a:t>=0; /* </a:t>
            </a:r>
            <a:r>
              <a:rPr lang="es-PA" dirty="0" err="1"/>
              <a:t>Empty</a:t>
            </a:r>
            <a:r>
              <a:rPr lang="es-PA" dirty="0"/>
              <a:t> </a:t>
            </a:r>
            <a:r>
              <a:rPr lang="es-PA" dirty="0" err="1"/>
              <a:t>when</a:t>
            </a:r>
            <a:r>
              <a:rPr lang="es-PA" dirty="0"/>
              <a:t> </a:t>
            </a:r>
            <a:r>
              <a:rPr lang="es-PA" dirty="0" err="1"/>
              <a:t>Size</a:t>
            </a:r>
            <a:r>
              <a:rPr lang="es-PA" dirty="0"/>
              <a:t>==0 */ </a:t>
            </a:r>
          </a:p>
          <a:p>
            <a:pPr marL="0" indent="0">
              <a:buNone/>
            </a:pPr>
            <a:r>
              <a:rPr lang="es-PA" dirty="0"/>
              <a:t>} </a:t>
            </a:r>
          </a:p>
        </p:txBody>
      </p:sp>
      <p:sp>
        <p:nvSpPr>
          <p:cNvPr id="4" name="Marcador de contenido 3"/>
          <p:cNvSpPr txBox="1">
            <a:spLocks/>
          </p:cNvSpPr>
          <p:nvPr/>
        </p:nvSpPr>
        <p:spPr>
          <a:xfrm>
            <a:off x="6873031" y="1853248"/>
            <a:ext cx="5439174" cy="45720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a:t>int</a:t>
            </a:r>
            <a:r>
              <a:rPr lang="es-PA" dirty="0"/>
              <a:t> </a:t>
            </a:r>
            <a:r>
              <a:rPr lang="es-PA" dirty="0" err="1"/>
              <a:t>Fifo_Put</a:t>
            </a:r>
            <a:r>
              <a:rPr lang="es-PA" dirty="0"/>
              <a:t> (</a:t>
            </a:r>
            <a:r>
              <a:rPr lang="es-PA" dirty="0" err="1"/>
              <a:t>char</a:t>
            </a:r>
            <a:r>
              <a:rPr lang="es-PA" dirty="0"/>
              <a:t> data) { </a:t>
            </a:r>
          </a:p>
          <a:p>
            <a:pPr marL="0" indent="0">
              <a:buNone/>
            </a:pPr>
            <a:r>
              <a:rPr lang="es-PA" dirty="0" err="1"/>
              <a:t>if</a:t>
            </a:r>
            <a:r>
              <a:rPr lang="es-PA" dirty="0"/>
              <a:t> (</a:t>
            </a:r>
            <a:r>
              <a:rPr lang="es-PA" dirty="0" err="1"/>
              <a:t>Size</a:t>
            </a:r>
            <a:r>
              <a:rPr lang="es-PA" dirty="0"/>
              <a:t> == </a:t>
            </a:r>
            <a:r>
              <a:rPr lang="es-PA" dirty="0" err="1"/>
              <a:t>FifoSize</a:t>
            </a:r>
            <a:r>
              <a:rPr lang="es-PA" dirty="0"/>
              <a:t> ) </a:t>
            </a:r>
          </a:p>
          <a:p>
            <a:pPr marL="0" indent="0">
              <a:buNone/>
            </a:pPr>
            <a:r>
              <a:rPr lang="es-PA" dirty="0" err="1"/>
              <a:t>return</a:t>
            </a:r>
            <a:r>
              <a:rPr lang="es-PA" dirty="0"/>
              <a:t>(0); /* </a:t>
            </a:r>
            <a:r>
              <a:rPr lang="es-PA" dirty="0" err="1"/>
              <a:t>Failed</a:t>
            </a:r>
            <a:r>
              <a:rPr lang="es-PA" dirty="0"/>
              <a:t>, </a:t>
            </a:r>
            <a:r>
              <a:rPr lang="es-PA" dirty="0" err="1"/>
              <a:t>fifo</a:t>
            </a:r>
            <a:r>
              <a:rPr lang="es-PA" dirty="0"/>
              <a:t> </a:t>
            </a:r>
            <a:r>
              <a:rPr lang="es-PA" dirty="0" err="1"/>
              <a:t>was</a:t>
            </a:r>
            <a:r>
              <a:rPr lang="es-PA" dirty="0"/>
              <a:t> full */ </a:t>
            </a:r>
          </a:p>
          <a:p>
            <a:pPr marL="0" indent="0">
              <a:buNone/>
            </a:pPr>
            <a:r>
              <a:rPr lang="es-PA" dirty="0" err="1"/>
              <a:t>else</a:t>
            </a:r>
            <a:r>
              <a:rPr lang="es-PA" dirty="0"/>
              <a:t>{ </a:t>
            </a:r>
          </a:p>
          <a:p>
            <a:pPr marL="0" indent="0">
              <a:buNone/>
            </a:pPr>
            <a:r>
              <a:rPr lang="es-PA" dirty="0" err="1"/>
              <a:t>Size</a:t>
            </a:r>
            <a:r>
              <a:rPr lang="es-PA" dirty="0"/>
              <a:t>++; </a:t>
            </a:r>
          </a:p>
          <a:p>
            <a:pPr marL="0" indent="0">
              <a:buNone/>
            </a:pPr>
            <a:r>
              <a:rPr lang="es-PA" dirty="0" err="1"/>
              <a:t>Fifo</a:t>
            </a:r>
            <a:r>
              <a:rPr lang="es-PA" dirty="0"/>
              <a:t>[</a:t>
            </a:r>
            <a:r>
              <a:rPr lang="es-PA" dirty="0" err="1"/>
              <a:t>PutI</a:t>
            </a:r>
            <a:r>
              <a:rPr lang="es-PA" dirty="0"/>
              <a:t>++]=data; /* </a:t>
            </a:r>
            <a:r>
              <a:rPr lang="es-PA" dirty="0" err="1"/>
              <a:t>put</a:t>
            </a:r>
            <a:r>
              <a:rPr lang="es-PA" dirty="0"/>
              <a:t> data </a:t>
            </a:r>
            <a:r>
              <a:rPr lang="es-PA" dirty="0" err="1"/>
              <a:t>into</a:t>
            </a:r>
            <a:r>
              <a:rPr lang="es-PA" dirty="0"/>
              <a:t> </a:t>
            </a:r>
            <a:r>
              <a:rPr lang="es-PA" dirty="0" err="1"/>
              <a:t>fifo</a:t>
            </a:r>
            <a:r>
              <a:rPr lang="es-PA" dirty="0"/>
              <a:t> */ </a:t>
            </a:r>
          </a:p>
          <a:p>
            <a:pPr marL="0" indent="0">
              <a:buNone/>
            </a:pPr>
            <a:r>
              <a:rPr lang="es-PA" dirty="0" err="1"/>
              <a:t>if</a:t>
            </a:r>
            <a:r>
              <a:rPr lang="es-PA" dirty="0"/>
              <a:t> (</a:t>
            </a:r>
            <a:r>
              <a:rPr lang="es-PA" dirty="0" err="1"/>
              <a:t>PutI</a:t>
            </a:r>
            <a:r>
              <a:rPr lang="es-PA" dirty="0"/>
              <a:t> == </a:t>
            </a:r>
            <a:r>
              <a:rPr lang="es-PA" dirty="0" err="1"/>
              <a:t>FifoSize</a:t>
            </a:r>
            <a:r>
              <a:rPr lang="es-PA" dirty="0"/>
              <a:t>) </a:t>
            </a:r>
            <a:r>
              <a:rPr lang="es-PA" dirty="0" err="1"/>
              <a:t>PutI</a:t>
            </a:r>
            <a:r>
              <a:rPr lang="es-PA" dirty="0"/>
              <a:t> = 0; /* </a:t>
            </a:r>
            <a:r>
              <a:rPr lang="es-PA" dirty="0" err="1"/>
              <a:t>Wrap</a:t>
            </a:r>
            <a:r>
              <a:rPr lang="es-PA" dirty="0"/>
              <a:t> */ </a:t>
            </a:r>
          </a:p>
          <a:p>
            <a:pPr marL="0" indent="0">
              <a:buNone/>
            </a:pPr>
            <a:r>
              <a:rPr lang="es-PA" dirty="0" err="1"/>
              <a:t>return</a:t>
            </a:r>
            <a:r>
              <a:rPr lang="es-PA" dirty="0"/>
              <a:t>(-1); /* </a:t>
            </a:r>
            <a:r>
              <a:rPr lang="es-PA" dirty="0" err="1"/>
              <a:t>Successful</a:t>
            </a:r>
            <a:r>
              <a:rPr lang="es-PA" dirty="0"/>
              <a:t> */ </a:t>
            </a:r>
          </a:p>
          <a:p>
            <a:pPr marL="0" indent="0">
              <a:buNone/>
            </a:pPr>
            <a:r>
              <a:rPr lang="es-PA" dirty="0"/>
              <a:t>} </a:t>
            </a:r>
          </a:p>
        </p:txBody>
      </p:sp>
    </p:spTree>
    <p:extLst>
      <p:ext uri="{BB962C8B-B14F-4D97-AF65-F5344CB8AC3E}">
        <p14:creationId xmlns:p14="http://schemas.microsoft.com/office/powerpoint/2010/main" val="2556456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Programación</a:t>
            </a:r>
            <a:r>
              <a:rPr lang="en-US" dirty="0" smtClean="0"/>
              <a:t> </a:t>
            </a:r>
            <a:r>
              <a:rPr lang="en-US" dirty="0" err="1" smtClean="0"/>
              <a:t>en</a:t>
            </a:r>
            <a:r>
              <a:rPr lang="en-US" dirty="0" smtClean="0"/>
              <a:t> C – </a:t>
            </a:r>
            <a:r>
              <a:rPr lang="en-US" dirty="0" err="1" smtClean="0"/>
              <a:t>Comentarios</a:t>
            </a:r>
            <a:endParaRPr lang="en-US" dirty="0"/>
          </a:p>
        </p:txBody>
      </p:sp>
      <p:sp>
        <p:nvSpPr>
          <p:cNvPr id="4" name="Marcador de contenido 3"/>
          <p:cNvSpPr>
            <a:spLocks noGrp="1"/>
          </p:cNvSpPr>
          <p:nvPr>
            <p:ph idx="1"/>
          </p:nvPr>
        </p:nvSpPr>
        <p:spPr>
          <a:xfrm>
            <a:off x="498007" y="2001402"/>
            <a:ext cx="7731594" cy="4219093"/>
          </a:xfrm>
        </p:spPr>
        <p:txBody>
          <a:bodyPr>
            <a:normAutofit/>
          </a:bodyPr>
          <a:lstStyle/>
          <a:p>
            <a:r>
              <a:rPr lang="en-US" dirty="0" err="1" smtClean="0"/>
              <a:t>Existen</a:t>
            </a:r>
            <a:r>
              <a:rPr lang="en-US" dirty="0" smtClean="0"/>
              <a:t> dos </a:t>
            </a:r>
            <a:r>
              <a:rPr lang="en-US" dirty="0" err="1" smtClean="0"/>
              <a:t>tipos</a:t>
            </a:r>
            <a:r>
              <a:rPr lang="en-US" dirty="0" smtClean="0"/>
              <a:t> de </a:t>
            </a:r>
            <a:r>
              <a:rPr lang="en-US" dirty="0" err="1" smtClean="0"/>
              <a:t>comentarios</a:t>
            </a:r>
            <a:endParaRPr lang="en-US" dirty="0" smtClean="0"/>
          </a:p>
          <a:p>
            <a:r>
              <a:rPr lang="en-US" dirty="0" smtClean="0"/>
              <a:t>Los </a:t>
            </a:r>
            <a:r>
              <a:rPr lang="en-US" dirty="0" err="1" smtClean="0"/>
              <a:t>comentarios</a:t>
            </a:r>
            <a:r>
              <a:rPr lang="en-US" dirty="0" smtClean="0"/>
              <a:t> se </a:t>
            </a:r>
            <a:r>
              <a:rPr lang="en-US" dirty="0" err="1" smtClean="0"/>
              <a:t>utilizan</a:t>
            </a:r>
            <a:r>
              <a:rPr lang="en-US" dirty="0" smtClean="0"/>
              <a:t> para </a:t>
            </a:r>
            <a:r>
              <a:rPr lang="en-US" dirty="0" err="1" smtClean="0"/>
              <a:t>explicar</a:t>
            </a:r>
            <a:r>
              <a:rPr lang="en-US" dirty="0" smtClean="0"/>
              <a:t> el software</a:t>
            </a:r>
          </a:p>
          <a:p>
            <a:r>
              <a:rPr lang="en-US" dirty="0" smtClean="0"/>
              <a:t>+ y – </a:t>
            </a:r>
            <a:r>
              <a:rPr lang="en-US" dirty="0" err="1" smtClean="0"/>
              <a:t>tienen</a:t>
            </a:r>
            <a:r>
              <a:rPr lang="en-US" dirty="0" smtClean="0"/>
              <a:t> el </a:t>
            </a:r>
            <a:r>
              <a:rPr lang="en-US" dirty="0" err="1" smtClean="0"/>
              <a:t>mismo</a:t>
            </a:r>
            <a:r>
              <a:rPr lang="en-US" dirty="0" smtClean="0"/>
              <a:t> </a:t>
            </a:r>
            <a:r>
              <a:rPr lang="en-US" dirty="0" err="1" smtClean="0"/>
              <a:t>orden</a:t>
            </a:r>
            <a:r>
              <a:rPr lang="en-US" dirty="0" smtClean="0"/>
              <a:t> de </a:t>
            </a:r>
            <a:r>
              <a:rPr lang="en-US" dirty="0" err="1" smtClean="0"/>
              <a:t>presecencia</a:t>
            </a:r>
            <a:endParaRPr lang="en-US" dirty="0"/>
          </a:p>
          <a:p>
            <a:pPr marL="0" indent="0">
              <a:buNone/>
            </a:pPr>
            <a:r>
              <a:rPr lang="en-US" dirty="0" err="1"/>
              <a:t>UART_Init</a:t>
            </a:r>
            <a:r>
              <a:rPr lang="en-US" dirty="0"/>
              <a:t>(); /* turn on UART serial port */</a:t>
            </a:r>
          </a:p>
          <a:p>
            <a:pPr marL="0" indent="0">
              <a:buNone/>
            </a:pPr>
            <a:r>
              <a:rPr lang="en-US" dirty="0" err="1"/>
              <a:t>UART_Init</a:t>
            </a:r>
            <a:r>
              <a:rPr lang="en-US" dirty="0"/>
              <a:t>(); // turn on UART serial </a:t>
            </a:r>
            <a:r>
              <a:rPr lang="en-US" dirty="0" smtClean="0"/>
              <a:t>port</a:t>
            </a:r>
          </a:p>
          <a:p>
            <a:r>
              <a:rPr lang="en-US" dirty="0" err="1" smtClean="0"/>
              <a:t>Esto</a:t>
            </a:r>
            <a:r>
              <a:rPr lang="en-US" dirty="0" smtClean="0"/>
              <a:t> no </a:t>
            </a:r>
            <a:r>
              <a:rPr lang="en-US" dirty="0" err="1" smtClean="0"/>
              <a:t>es</a:t>
            </a:r>
            <a:r>
              <a:rPr lang="en-US" dirty="0" smtClean="0"/>
              <a:t> un </a:t>
            </a:r>
            <a:r>
              <a:rPr lang="en-US" dirty="0" err="1" smtClean="0"/>
              <a:t>comentarios</a:t>
            </a:r>
            <a:r>
              <a:rPr lang="en-US" dirty="0" smtClean="0"/>
              <a:t> (</a:t>
            </a:r>
            <a:r>
              <a:rPr lang="en-US" dirty="0" err="1" smtClean="0"/>
              <a:t>secuencias</a:t>
            </a:r>
            <a:r>
              <a:rPr lang="en-US" dirty="0" smtClean="0"/>
              <a:t> de </a:t>
            </a:r>
            <a:r>
              <a:rPr lang="en-US" dirty="0" err="1" smtClean="0"/>
              <a:t>inicio</a:t>
            </a:r>
            <a:r>
              <a:rPr lang="en-US" dirty="0" smtClean="0"/>
              <a:t> y fin)</a:t>
            </a:r>
          </a:p>
          <a:p>
            <a:pPr marL="0" indent="0">
              <a:buNone/>
            </a:pPr>
            <a:r>
              <a:rPr lang="en-US" dirty="0" err="1"/>
              <a:t>const</a:t>
            </a:r>
            <a:r>
              <a:rPr lang="en-US" dirty="0"/>
              <a:t> char </a:t>
            </a:r>
            <a:r>
              <a:rPr lang="en-US" dirty="0" err="1"/>
              <a:t>str</a:t>
            </a:r>
            <a:r>
              <a:rPr lang="en-US" dirty="0"/>
              <a:t>[10]="a/*b*/c</a:t>
            </a:r>
            <a:r>
              <a:rPr lang="en-US" dirty="0" smtClean="0"/>
              <a:t>";</a:t>
            </a:r>
          </a:p>
          <a:p>
            <a:r>
              <a:rPr lang="en-US" dirty="0" smtClean="0"/>
              <a:t>No </a:t>
            </a:r>
            <a:r>
              <a:rPr lang="en-US" dirty="0" err="1" smtClean="0"/>
              <a:t>soporta</a:t>
            </a:r>
            <a:r>
              <a:rPr lang="en-US" dirty="0" smtClean="0"/>
              <a:t> </a:t>
            </a:r>
            <a:r>
              <a:rPr lang="en-US" dirty="0" err="1" smtClean="0"/>
              <a:t>anidamiento</a:t>
            </a:r>
            <a:r>
              <a:rPr lang="en-US" dirty="0" smtClean="0"/>
              <a:t>, lo </a:t>
            </a:r>
            <a:r>
              <a:rPr lang="en-US" dirty="0" err="1" smtClean="0"/>
              <a:t>siguiente</a:t>
            </a:r>
            <a:r>
              <a:rPr lang="en-US" dirty="0" smtClean="0"/>
              <a:t> </a:t>
            </a:r>
            <a:r>
              <a:rPr lang="en-US" dirty="0" err="1" smtClean="0"/>
              <a:t>dará</a:t>
            </a:r>
            <a:r>
              <a:rPr lang="en-US" dirty="0" smtClean="0"/>
              <a:t> un error</a:t>
            </a:r>
          </a:p>
          <a:p>
            <a:pPr marL="0" indent="0">
              <a:buNone/>
            </a:pPr>
            <a:endParaRPr lang="en-US" dirty="0"/>
          </a:p>
        </p:txBody>
      </p:sp>
      <p:sp>
        <p:nvSpPr>
          <p:cNvPr id="7" name="Marcador de contenido 3"/>
          <p:cNvSpPr txBox="1">
            <a:spLocks/>
          </p:cNvSpPr>
          <p:nvPr/>
        </p:nvSpPr>
        <p:spPr>
          <a:xfrm>
            <a:off x="7726018" y="2374844"/>
            <a:ext cx="4240695" cy="34850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err="1"/>
              <a:t>int</a:t>
            </a:r>
            <a:r>
              <a:rPr lang="en-US" sz="1400" dirty="0"/>
              <a:t> main(void){ unsigned char data;</a:t>
            </a:r>
          </a:p>
          <a:p>
            <a:pPr marL="0" indent="0">
              <a:buNone/>
            </a:pPr>
            <a:r>
              <a:rPr lang="en-US" sz="1400" dirty="0"/>
              <a:t>  </a:t>
            </a:r>
            <a:r>
              <a:rPr lang="en-US" sz="1400" dirty="0" err="1"/>
              <a:t>Lock_Init</a:t>
            </a:r>
            <a:r>
              <a:rPr lang="en-US" sz="1400" dirty="0"/>
              <a:t>();      /* initialize I/O ports */</a:t>
            </a:r>
          </a:p>
          <a:p>
            <a:pPr marL="0" indent="0">
              <a:buNone/>
            </a:pPr>
            <a:r>
              <a:rPr lang="en-US" sz="1400" b="1" dirty="0" smtClean="0"/>
              <a:t>/*</a:t>
            </a:r>
          </a:p>
          <a:p>
            <a:pPr marL="0" indent="0">
              <a:buNone/>
            </a:pPr>
            <a:r>
              <a:rPr lang="en-US" sz="1400" b="1" dirty="0" smtClean="0"/>
              <a:t>  PORTA = 0x00;     /* output to port A */</a:t>
            </a:r>
          </a:p>
          <a:p>
            <a:pPr marL="0" indent="0">
              <a:buNone/>
            </a:pPr>
            <a:r>
              <a:rPr lang="en-US" sz="1400" b="1" dirty="0" smtClean="0"/>
              <a:t>*/ </a:t>
            </a:r>
          </a:p>
          <a:p>
            <a:pPr marL="0" indent="0">
              <a:buNone/>
            </a:pPr>
            <a:r>
              <a:rPr lang="en-US" sz="1400" dirty="0" smtClean="0"/>
              <a:t>  while(1){</a:t>
            </a:r>
          </a:p>
          <a:p>
            <a:pPr marL="0" indent="0">
              <a:buNone/>
            </a:pPr>
            <a:r>
              <a:rPr lang="en-US" sz="1400" dirty="0" smtClean="0"/>
              <a:t>    </a:t>
            </a:r>
            <a:r>
              <a:rPr lang="en-US" sz="1400" dirty="0"/>
              <a:t>Info = PORTE;     /* input from port E */</a:t>
            </a:r>
          </a:p>
          <a:p>
            <a:pPr marL="0" indent="0">
              <a:buNone/>
            </a:pPr>
            <a:r>
              <a:rPr lang="en-US" sz="1400" dirty="0"/>
              <a:t>    PORTB = Info;}}   /* output to port B */</a:t>
            </a:r>
          </a:p>
        </p:txBody>
      </p:sp>
    </p:spTree>
    <p:extLst>
      <p:ext uri="{BB962C8B-B14F-4D97-AF65-F5344CB8AC3E}">
        <p14:creationId xmlns:p14="http://schemas.microsoft.com/office/powerpoint/2010/main" val="64022688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Ejemplo</a:t>
            </a:r>
            <a:r>
              <a:rPr lang="en-US" dirty="0" smtClean="0"/>
              <a:t> de la cola de FIFO</a:t>
            </a:r>
            <a:endParaRPr lang="en-US" dirty="0"/>
          </a:p>
        </p:txBody>
      </p:sp>
      <p:sp>
        <p:nvSpPr>
          <p:cNvPr id="6" name="Marcador de contenido 3"/>
          <p:cNvSpPr txBox="1">
            <a:spLocks/>
          </p:cNvSpPr>
          <p:nvPr/>
        </p:nvSpPr>
        <p:spPr>
          <a:xfrm>
            <a:off x="2665931" y="2200975"/>
            <a:ext cx="6413675" cy="44316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smtClean="0"/>
              <a:t>int</a:t>
            </a:r>
            <a:r>
              <a:rPr lang="es-PA" dirty="0" smtClean="0"/>
              <a:t> </a:t>
            </a:r>
            <a:r>
              <a:rPr lang="es-PA" dirty="0" err="1"/>
              <a:t>Fifo_Get</a:t>
            </a:r>
            <a:r>
              <a:rPr lang="es-PA" dirty="0"/>
              <a:t> (</a:t>
            </a:r>
            <a:r>
              <a:rPr lang="es-PA" dirty="0" err="1"/>
              <a:t>char</a:t>
            </a:r>
            <a:r>
              <a:rPr lang="es-PA" dirty="0"/>
              <a:t> *</a:t>
            </a:r>
            <a:r>
              <a:rPr lang="es-PA" dirty="0" err="1"/>
              <a:t>datapt</a:t>
            </a:r>
            <a:r>
              <a:rPr lang="es-PA" dirty="0"/>
              <a:t>) { </a:t>
            </a:r>
          </a:p>
          <a:p>
            <a:pPr marL="0" indent="0">
              <a:buNone/>
            </a:pPr>
            <a:r>
              <a:rPr lang="es-PA" dirty="0" err="1"/>
              <a:t>if</a:t>
            </a:r>
            <a:r>
              <a:rPr lang="es-PA" dirty="0"/>
              <a:t> (</a:t>
            </a:r>
            <a:r>
              <a:rPr lang="es-PA" dirty="0" err="1"/>
              <a:t>Size</a:t>
            </a:r>
            <a:r>
              <a:rPr lang="es-PA" dirty="0"/>
              <a:t> == 0 ) </a:t>
            </a:r>
          </a:p>
          <a:p>
            <a:pPr marL="0" indent="0">
              <a:buNone/>
            </a:pPr>
            <a:r>
              <a:rPr lang="es-PA" dirty="0" err="1"/>
              <a:t>return</a:t>
            </a:r>
            <a:r>
              <a:rPr lang="es-PA" dirty="0"/>
              <a:t>(0); /* </a:t>
            </a:r>
            <a:r>
              <a:rPr lang="es-PA" dirty="0" err="1"/>
              <a:t>Empty</a:t>
            </a:r>
            <a:r>
              <a:rPr lang="es-PA" dirty="0"/>
              <a:t> </a:t>
            </a:r>
            <a:r>
              <a:rPr lang="es-PA" dirty="0" err="1"/>
              <a:t>if</a:t>
            </a:r>
            <a:r>
              <a:rPr lang="es-PA" dirty="0"/>
              <a:t> </a:t>
            </a:r>
            <a:r>
              <a:rPr lang="es-PA" dirty="0" err="1"/>
              <a:t>Size</a:t>
            </a:r>
            <a:r>
              <a:rPr lang="es-PA" dirty="0"/>
              <a:t>=0 */ </a:t>
            </a:r>
          </a:p>
          <a:p>
            <a:pPr marL="0" indent="0">
              <a:buNone/>
            </a:pPr>
            <a:r>
              <a:rPr lang="es-PA" dirty="0" err="1"/>
              <a:t>else</a:t>
            </a:r>
            <a:r>
              <a:rPr lang="es-PA" dirty="0"/>
              <a:t>{ </a:t>
            </a:r>
          </a:p>
          <a:p>
            <a:pPr marL="0" indent="0">
              <a:buNone/>
            </a:pPr>
            <a:r>
              <a:rPr lang="es-PA" dirty="0"/>
              <a:t>*</a:t>
            </a:r>
            <a:r>
              <a:rPr lang="es-PA" dirty="0" err="1"/>
              <a:t>datapt</a:t>
            </a:r>
            <a:r>
              <a:rPr lang="es-PA" dirty="0"/>
              <a:t>=</a:t>
            </a:r>
            <a:r>
              <a:rPr lang="es-PA" dirty="0" err="1"/>
              <a:t>Fifo</a:t>
            </a:r>
            <a:r>
              <a:rPr lang="es-PA" dirty="0"/>
              <a:t>[</a:t>
            </a:r>
            <a:r>
              <a:rPr lang="es-PA" dirty="0" err="1"/>
              <a:t>GetI</a:t>
            </a:r>
            <a:r>
              <a:rPr lang="es-PA" dirty="0"/>
              <a:t>++]; </a:t>
            </a:r>
          </a:p>
          <a:p>
            <a:pPr marL="0" indent="0">
              <a:buNone/>
            </a:pPr>
            <a:r>
              <a:rPr lang="es-PA" dirty="0" err="1"/>
              <a:t>Size</a:t>
            </a:r>
            <a:r>
              <a:rPr lang="es-PA" dirty="0"/>
              <a:t>--; </a:t>
            </a:r>
          </a:p>
          <a:p>
            <a:pPr marL="0" indent="0">
              <a:buNone/>
            </a:pPr>
            <a:r>
              <a:rPr lang="es-PA" dirty="0" err="1"/>
              <a:t>if</a:t>
            </a:r>
            <a:r>
              <a:rPr lang="es-PA" dirty="0"/>
              <a:t> (</a:t>
            </a:r>
            <a:r>
              <a:rPr lang="es-PA" dirty="0" err="1"/>
              <a:t>GetI</a:t>
            </a:r>
            <a:r>
              <a:rPr lang="es-PA" dirty="0"/>
              <a:t> == </a:t>
            </a:r>
            <a:r>
              <a:rPr lang="es-PA" dirty="0" err="1"/>
              <a:t>FifoSize</a:t>
            </a:r>
            <a:r>
              <a:rPr lang="es-PA" dirty="0"/>
              <a:t>) </a:t>
            </a:r>
            <a:r>
              <a:rPr lang="es-PA" dirty="0" err="1"/>
              <a:t>GetI</a:t>
            </a:r>
            <a:r>
              <a:rPr lang="es-PA" dirty="0"/>
              <a:t> = 0; </a:t>
            </a:r>
          </a:p>
          <a:p>
            <a:pPr marL="0" indent="0">
              <a:buNone/>
            </a:pPr>
            <a:r>
              <a:rPr lang="es-PA" dirty="0" err="1"/>
              <a:t>return</a:t>
            </a:r>
            <a:r>
              <a:rPr lang="es-PA" dirty="0"/>
              <a:t>(-1); } </a:t>
            </a:r>
          </a:p>
          <a:p>
            <a:pPr marL="0" indent="0">
              <a:buNone/>
            </a:pPr>
            <a:r>
              <a:rPr lang="es-PA" dirty="0"/>
              <a:t>}</a:t>
            </a:r>
          </a:p>
          <a:p>
            <a:pPr marL="0" indent="0">
              <a:buNone/>
            </a:pPr>
            <a:r>
              <a:rPr lang="es-PA" dirty="0"/>
              <a:t>} </a:t>
            </a:r>
          </a:p>
        </p:txBody>
      </p:sp>
    </p:spTree>
    <p:extLst>
      <p:ext uri="{BB962C8B-B14F-4D97-AF65-F5344CB8AC3E}">
        <p14:creationId xmlns:p14="http://schemas.microsoft.com/office/powerpoint/2010/main" val="712044235"/>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3"/>
          <p:cNvSpPr txBox="1">
            <a:spLocks/>
          </p:cNvSpPr>
          <p:nvPr/>
        </p:nvSpPr>
        <p:spPr>
          <a:xfrm>
            <a:off x="646111" y="2381284"/>
            <a:ext cx="10532752" cy="32854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endParaRPr lang="en-US" dirty="0"/>
          </a:p>
        </p:txBody>
      </p:sp>
      <p:pic>
        <p:nvPicPr>
          <p:cNvPr id="1026" name="Picture 2" descr="Image result for EOF"/>
          <p:cNvPicPr>
            <a:picLocks noChangeAspect="1" noChangeArrowheads="1"/>
          </p:cNvPicPr>
          <p:nvPr/>
        </p:nvPicPr>
        <p:blipFill rotWithShape="1">
          <a:blip r:embed="rId2">
            <a:extLst>
              <a:ext uri="{28A0092B-C50C-407E-A947-70E740481C1C}">
                <a14:useLocalDpi xmlns:a14="http://schemas.microsoft.com/office/drawing/2010/main" val="0"/>
              </a:ext>
            </a:extLst>
          </a:blip>
          <a:srcRect l="27878" t="35278" r="32930" b="37493"/>
          <a:stretch/>
        </p:blipFill>
        <p:spPr bwMode="auto">
          <a:xfrm>
            <a:off x="3523455" y="3090275"/>
            <a:ext cx="4778063" cy="1867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183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Estructuras</a:t>
            </a:r>
            <a:endParaRPr lang="en-US" dirty="0"/>
          </a:p>
        </p:txBody>
      </p:sp>
      <p:sp>
        <p:nvSpPr>
          <p:cNvPr id="6" name="Marcador de contenido 3"/>
          <p:cNvSpPr txBox="1">
            <a:spLocks/>
          </p:cNvSpPr>
          <p:nvPr/>
        </p:nvSpPr>
        <p:spPr>
          <a:xfrm>
            <a:off x="695459" y="2200975"/>
            <a:ext cx="10238704" cy="44316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Colección </a:t>
            </a:r>
            <a:r>
              <a:rPr lang="es-PA" dirty="0"/>
              <a:t>de variables que comparten un solo </a:t>
            </a:r>
            <a:r>
              <a:rPr lang="es-PA" dirty="0" smtClean="0"/>
              <a:t>nombre</a:t>
            </a:r>
          </a:p>
          <a:p>
            <a:r>
              <a:rPr lang="es-PA" dirty="0" smtClean="0"/>
              <a:t>En </a:t>
            </a:r>
            <a:r>
              <a:rPr lang="es-PA" dirty="0"/>
              <a:t>una matriz, cada elemento tiene el mismo formato. </a:t>
            </a:r>
            <a:endParaRPr lang="es-PA" dirty="0" smtClean="0"/>
          </a:p>
          <a:p>
            <a:r>
              <a:rPr lang="es-PA" dirty="0" smtClean="0"/>
              <a:t>Con </a:t>
            </a:r>
            <a:r>
              <a:rPr lang="es-PA" dirty="0"/>
              <a:t>estructuras especificamos los tipos y nombres de cada uno de los elementos o miembros de la estructura. </a:t>
            </a:r>
            <a:endParaRPr lang="es-PA" dirty="0" smtClean="0"/>
          </a:p>
          <a:p>
            <a:pPr lvl="1"/>
            <a:r>
              <a:rPr lang="es-PA" dirty="0" smtClean="0"/>
              <a:t>Miembros individuales son referidos por su </a:t>
            </a:r>
            <a:r>
              <a:rPr lang="es-PA" dirty="0" err="1" smtClean="0"/>
              <a:t>subnombre</a:t>
            </a:r>
            <a:endParaRPr lang="es-PA" dirty="0" smtClean="0"/>
          </a:p>
          <a:p>
            <a:pPr lvl="1"/>
            <a:r>
              <a:rPr lang="es-PA" dirty="0" smtClean="0"/>
              <a:t>Muy importante en C</a:t>
            </a:r>
          </a:p>
          <a:p>
            <a:pPr lvl="1"/>
            <a:r>
              <a:rPr lang="es-PA" dirty="0" smtClean="0"/>
              <a:t>Principio de clases en C++</a:t>
            </a:r>
          </a:p>
          <a:p>
            <a:pPr lvl="1"/>
            <a:r>
              <a:rPr lang="es-PA" dirty="0" smtClean="0"/>
              <a:t>Mecanismo de extensión del tipo de datos</a:t>
            </a:r>
          </a:p>
          <a:p>
            <a:pPr lvl="2"/>
            <a:r>
              <a:rPr lang="es-PA" dirty="0" smtClean="0"/>
              <a:t>Nuevos tipos basados en los existentes</a:t>
            </a:r>
            <a:endParaRPr lang="es-PA" dirty="0"/>
          </a:p>
        </p:txBody>
      </p:sp>
    </p:spTree>
    <p:extLst>
      <p:ext uri="{BB962C8B-B14F-4D97-AF65-F5344CB8AC3E}">
        <p14:creationId xmlns:p14="http://schemas.microsoft.com/office/powerpoint/2010/main" val="368019917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Estructuras</a:t>
            </a:r>
            <a:r>
              <a:rPr lang="en-US" dirty="0" smtClean="0"/>
              <a:t> - </a:t>
            </a:r>
            <a:r>
              <a:rPr lang="en-US" dirty="0" err="1" smtClean="0"/>
              <a:t>Declaración</a:t>
            </a:r>
            <a:endParaRPr lang="en-US" dirty="0"/>
          </a:p>
        </p:txBody>
      </p:sp>
      <p:sp>
        <p:nvSpPr>
          <p:cNvPr id="6" name="Marcador de contenido 3"/>
          <p:cNvSpPr txBox="1">
            <a:spLocks/>
          </p:cNvSpPr>
          <p:nvPr/>
        </p:nvSpPr>
        <p:spPr>
          <a:xfrm>
            <a:off x="695459" y="2200975"/>
            <a:ext cx="10238704" cy="443164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Debe </a:t>
            </a:r>
            <a:r>
              <a:rPr lang="es-PA" dirty="0"/>
              <a:t>declararse antes de poder usarse. </a:t>
            </a:r>
            <a:endParaRPr lang="es-PA" dirty="0" smtClean="0"/>
          </a:p>
          <a:p>
            <a:r>
              <a:rPr lang="es-PA" dirty="0" smtClean="0"/>
              <a:t>Especifica </a:t>
            </a:r>
            <a:r>
              <a:rPr lang="es-PA" dirty="0"/>
              <a:t>el nombre de la estructura y los nombres y tipos de los miembros </a:t>
            </a:r>
            <a:r>
              <a:rPr lang="es-PA" dirty="0" smtClean="0"/>
              <a:t>individuales</a:t>
            </a:r>
          </a:p>
          <a:p>
            <a:pPr marL="0" indent="0">
              <a:buNone/>
            </a:pPr>
            <a:endParaRPr lang="en-US" dirty="0" smtClean="0"/>
          </a:p>
          <a:p>
            <a:pPr marL="0" indent="0">
              <a:buNone/>
            </a:pPr>
            <a:r>
              <a:rPr lang="en-US" dirty="0" err="1" smtClean="0"/>
              <a:t>struct</a:t>
            </a:r>
            <a:r>
              <a:rPr lang="en-US" dirty="0" smtClean="0"/>
              <a:t> </a:t>
            </a:r>
            <a:r>
              <a:rPr lang="en-US" dirty="0" err="1"/>
              <a:t>theport</a:t>
            </a:r>
            <a:r>
              <a:rPr lang="en-US" dirty="0"/>
              <a:t>{ </a:t>
            </a:r>
          </a:p>
          <a:p>
            <a:pPr marL="0" indent="0">
              <a:buNone/>
            </a:pPr>
            <a:r>
              <a:rPr lang="en-US" dirty="0"/>
              <a:t>unsigned char mask; // defines which bits are active </a:t>
            </a:r>
          </a:p>
          <a:p>
            <a:pPr marL="0" indent="0">
              <a:buNone/>
            </a:pPr>
            <a:r>
              <a:rPr lang="en-US" dirty="0"/>
              <a:t>unsigned long volatile *</a:t>
            </a:r>
            <a:r>
              <a:rPr lang="en-US" dirty="0" err="1"/>
              <a:t>addr</a:t>
            </a:r>
            <a:r>
              <a:rPr lang="en-US" dirty="0"/>
              <a:t>; // pointer to its address </a:t>
            </a:r>
          </a:p>
          <a:p>
            <a:pPr marL="0" indent="0">
              <a:buNone/>
            </a:pPr>
            <a:r>
              <a:rPr lang="en-US" dirty="0"/>
              <a:t>unsigned </a:t>
            </a:r>
            <a:r>
              <a:rPr lang="en-US" dirty="0" err="1"/>
              <a:t>struct</a:t>
            </a:r>
            <a:r>
              <a:rPr lang="en-US" dirty="0"/>
              <a:t> </a:t>
            </a:r>
            <a:r>
              <a:rPr lang="en-US" dirty="0" err="1"/>
              <a:t>theport</a:t>
            </a:r>
            <a:r>
              <a:rPr lang="en-US" dirty="0"/>
              <a:t>{ </a:t>
            </a:r>
          </a:p>
          <a:p>
            <a:pPr marL="0" indent="0">
              <a:buNone/>
            </a:pPr>
            <a:r>
              <a:rPr lang="en-US" dirty="0"/>
              <a:t>unsigned char mask; // defines which bits are active </a:t>
            </a:r>
          </a:p>
          <a:p>
            <a:pPr marL="0" indent="0">
              <a:buNone/>
            </a:pPr>
            <a:r>
              <a:rPr lang="en-US" dirty="0"/>
              <a:t>unsigned long volatile *</a:t>
            </a:r>
            <a:r>
              <a:rPr lang="en-US" dirty="0" err="1"/>
              <a:t>addr</a:t>
            </a:r>
            <a:r>
              <a:rPr lang="en-US" dirty="0"/>
              <a:t>; // pointer to its address </a:t>
            </a:r>
          </a:p>
          <a:p>
            <a:pPr marL="0" indent="0">
              <a:buNone/>
            </a:pPr>
            <a:r>
              <a:rPr lang="en-US" dirty="0"/>
              <a:t>unsigned long volatile *</a:t>
            </a:r>
            <a:r>
              <a:rPr lang="en-US" dirty="0" err="1"/>
              <a:t>ddr</a:t>
            </a:r>
            <a:r>
              <a:rPr lang="en-US" dirty="0"/>
              <a:t>;}; // pointer to its direction </a:t>
            </a:r>
            <a:r>
              <a:rPr lang="en-US" dirty="0" err="1"/>
              <a:t>reg</a:t>
            </a:r>
            <a:r>
              <a:rPr lang="en-US" dirty="0"/>
              <a:t> volatile *</a:t>
            </a:r>
            <a:r>
              <a:rPr lang="en-US" dirty="0" err="1"/>
              <a:t>ddr</a:t>
            </a:r>
            <a:r>
              <a:rPr lang="en-US" dirty="0"/>
              <a:t>;}; // pointer to its direction </a:t>
            </a:r>
            <a:r>
              <a:rPr lang="en-US" dirty="0" err="1"/>
              <a:t>reg</a:t>
            </a:r>
            <a:endParaRPr lang="es-PA" dirty="0" smtClean="0"/>
          </a:p>
          <a:p>
            <a:pPr marL="0" indent="0">
              <a:buNone/>
            </a:pPr>
            <a:endParaRPr lang="es-PA" dirty="0"/>
          </a:p>
        </p:txBody>
      </p:sp>
    </p:spTree>
    <p:extLst>
      <p:ext uri="{BB962C8B-B14F-4D97-AF65-F5344CB8AC3E}">
        <p14:creationId xmlns:p14="http://schemas.microsoft.com/office/powerpoint/2010/main" val="36878751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Estructuras</a:t>
            </a:r>
            <a:r>
              <a:rPr lang="en-US" dirty="0" smtClean="0"/>
              <a:t> - </a:t>
            </a:r>
            <a:r>
              <a:rPr lang="en-US" dirty="0" err="1" smtClean="0"/>
              <a:t>Declaración</a:t>
            </a:r>
            <a:endParaRPr lang="en-US" dirty="0"/>
          </a:p>
        </p:txBody>
      </p:sp>
      <p:sp>
        <p:nvSpPr>
          <p:cNvPr id="6" name="Marcador de contenido 3"/>
          <p:cNvSpPr txBox="1">
            <a:spLocks/>
          </p:cNvSpPr>
          <p:nvPr/>
        </p:nvSpPr>
        <p:spPr>
          <a:xfrm>
            <a:off x="695459" y="2200975"/>
            <a:ext cx="10238704" cy="44316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Solamente la parte anterior la declara, no ocupa espacio en memoria.</a:t>
            </a:r>
          </a:p>
          <a:p>
            <a:r>
              <a:rPr lang="es-PA" dirty="0" smtClean="0"/>
              <a:t>Debe </a:t>
            </a:r>
            <a:r>
              <a:rPr lang="es-PA" dirty="0"/>
              <a:t>definir una variable global o local de este tipo. </a:t>
            </a:r>
          </a:p>
          <a:p>
            <a:endParaRPr lang="es-PA" dirty="0"/>
          </a:p>
          <a:p>
            <a:pPr marL="0" indent="0">
              <a:buNone/>
            </a:pPr>
            <a:r>
              <a:rPr lang="es-PA" dirty="0" err="1"/>
              <a:t>struct</a:t>
            </a:r>
            <a:r>
              <a:rPr lang="es-PA" dirty="0"/>
              <a:t> </a:t>
            </a:r>
            <a:r>
              <a:rPr lang="es-PA" dirty="0" err="1"/>
              <a:t>theport</a:t>
            </a:r>
            <a:r>
              <a:rPr lang="es-PA" dirty="0"/>
              <a:t> </a:t>
            </a:r>
            <a:r>
              <a:rPr lang="es-PA" dirty="0" err="1"/>
              <a:t>PortA,PortB,PortE</a:t>
            </a:r>
            <a:r>
              <a:rPr lang="es-PA" dirty="0" smtClean="0"/>
              <a:t>;</a:t>
            </a:r>
          </a:p>
          <a:p>
            <a:endParaRPr lang="es-PA" dirty="0"/>
          </a:p>
          <a:p>
            <a:r>
              <a:rPr lang="es-PA" dirty="0" smtClean="0"/>
              <a:t>De lo anterior, reserva 9 bytes (3 por puerto), simplemente que en ARM son grupos de 32 bits, pero saltará de 3 en 3.</a:t>
            </a:r>
            <a:endParaRPr lang="es-PA" dirty="0"/>
          </a:p>
          <a:p>
            <a:pPr marL="0" indent="0">
              <a:buNone/>
            </a:pPr>
            <a:endParaRPr lang="es-PA" dirty="0"/>
          </a:p>
        </p:txBody>
      </p:sp>
    </p:spTree>
    <p:extLst>
      <p:ext uri="{BB962C8B-B14F-4D97-AF65-F5344CB8AC3E}">
        <p14:creationId xmlns:p14="http://schemas.microsoft.com/office/powerpoint/2010/main" val="2850408598"/>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Estructuras</a:t>
            </a:r>
            <a:r>
              <a:rPr lang="en-US" dirty="0" smtClean="0"/>
              <a:t> – </a:t>
            </a:r>
            <a:r>
              <a:rPr lang="en-US" dirty="0" err="1" smtClean="0"/>
              <a:t>Declaración</a:t>
            </a:r>
            <a:r>
              <a:rPr lang="en-US" dirty="0" smtClean="0"/>
              <a:t> con </a:t>
            </a:r>
            <a:r>
              <a:rPr lang="en-US" dirty="0" err="1" smtClean="0"/>
              <a:t>typedef</a:t>
            </a:r>
            <a:endParaRPr lang="en-US" dirty="0"/>
          </a:p>
        </p:txBody>
      </p:sp>
      <p:sp>
        <p:nvSpPr>
          <p:cNvPr id="6" name="Marcador de contenido 3"/>
          <p:cNvSpPr txBox="1">
            <a:spLocks/>
          </p:cNvSpPr>
          <p:nvPr/>
        </p:nvSpPr>
        <p:spPr>
          <a:xfrm>
            <a:off x="695459" y="1648496"/>
            <a:ext cx="10238704" cy="4984123"/>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Para reutilizar el código podemos hacerlo mediante “typedef” esto lo hace más legible.</a:t>
            </a:r>
            <a:endParaRPr lang="es-PA" dirty="0"/>
          </a:p>
          <a:p>
            <a:pPr marL="0" indent="0">
              <a:buNone/>
            </a:pPr>
            <a:endParaRPr lang="es-PA" dirty="0"/>
          </a:p>
          <a:p>
            <a:pPr marL="0" indent="0">
              <a:buNone/>
            </a:pPr>
            <a:r>
              <a:rPr lang="es-PA" dirty="0" err="1"/>
              <a:t>struct</a:t>
            </a:r>
            <a:r>
              <a:rPr lang="es-PA" dirty="0"/>
              <a:t> </a:t>
            </a:r>
            <a:r>
              <a:rPr lang="es-PA" dirty="0" err="1"/>
              <a:t>theport</a:t>
            </a:r>
            <a:r>
              <a:rPr lang="es-PA" dirty="0"/>
              <a:t>{ </a:t>
            </a:r>
          </a:p>
          <a:p>
            <a:pPr marL="0" indent="0">
              <a:buNone/>
            </a:pPr>
            <a:r>
              <a:rPr lang="es-PA" dirty="0" err="1"/>
              <a:t>unsigned</a:t>
            </a:r>
            <a:r>
              <a:rPr lang="es-PA" dirty="0"/>
              <a:t> </a:t>
            </a:r>
            <a:r>
              <a:rPr lang="es-PA" dirty="0" err="1"/>
              <a:t>char</a:t>
            </a:r>
            <a:r>
              <a:rPr lang="es-PA" dirty="0"/>
              <a:t> </a:t>
            </a:r>
            <a:r>
              <a:rPr lang="es-PA" dirty="0" err="1"/>
              <a:t>mask</a:t>
            </a:r>
            <a:r>
              <a:rPr lang="es-PA" dirty="0"/>
              <a:t>; // defines </a:t>
            </a:r>
            <a:r>
              <a:rPr lang="es-PA" dirty="0" err="1"/>
              <a:t>which</a:t>
            </a:r>
            <a:r>
              <a:rPr lang="es-PA" dirty="0"/>
              <a:t> bits are active </a:t>
            </a:r>
          </a:p>
          <a:p>
            <a:pPr marL="0" indent="0">
              <a:buNone/>
            </a:pPr>
            <a:r>
              <a:rPr lang="es-PA" dirty="0" err="1"/>
              <a:t>unsigned</a:t>
            </a:r>
            <a:r>
              <a:rPr lang="es-PA" dirty="0"/>
              <a:t> </a:t>
            </a:r>
            <a:r>
              <a:rPr lang="es-PA" dirty="0" err="1"/>
              <a:t>long</a:t>
            </a:r>
            <a:r>
              <a:rPr lang="es-PA" dirty="0"/>
              <a:t> </a:t>
            </a:r>
            <a:r>
              <a:rPr lang="es-PA" dirty="0" err="1"/>
              <a:t>volatile</a:t>
            </a:r>
            <a:r>
              <a:rPr lang="es-PA" dirty="0"/>
              <a:t> *</a:t>
            </a:r>
            <a:r>
              <a:rPr lang="es-PA" dirty="0" err="1"/>
              <a:t>addr</a:t>
            </a:r>
            <a:r>
              <a:rPr lang="es-PA" dirty="0"/>
              <a:t>; // </a:t>
            </a:r>
            <a:r>
              <a:rPr lang="es-PA" dirty="0" err="1"/>
              <a:t>address</a:t>
            </a:r>
            <a:r>
              <a:rPr lang="es-PA" dirty="0"/>
              <a:t> </a:t>
            </a:r>
          </a:p>
          <a:p>
            <a:pPr marL="0" indent="0">
              <a:buNone/>
            </a:pPr>
            <a:r>
              <a:rPr lang="es-PA" dirty="0" err="1"/>
              <a:t>unsigned</a:t>
            </a:r>
            <a:r>
              <a:rPr lang="es-PA" dirty="0"/>
              <a:t> </a:t>
            </a:r>
            <a:r>
              <a:rPr lang="es-PA" dirty="0" err="1"/>
              <a:t>volatile</a:t>
            </a:r>
            <a:r>
              <a:rPr lang="es-PA" dirty="0"/>
              <a:t> *</a:t>
            </a:r>
            <a:r>
              <a:rPr lang="es-PA" dirty="0" err="1"/>
              <a:t>addr</a:t>
            </a:r>
            <a:r>
              <a:rPr lang="es-PA" dirty="0"/>
              <a:t>; // </a:t>
            </a:r>
            <a:r>
              <a:rPr lang="es-PA" dirty="0" err="1"/>
              <a:t>address</a:t>
            </a:r>
            <a:r>
              <a:rPr lang="es-PA" dirty="0"/>
              <a:t> </a:t>
            </a:r>
          </a:p>
          <a:p>
            <a:pPr marL="0" indent="0">
              <a:buNone/>
            </a:pPr>
            <a:r>
              <a:rPr lang="es-PA" dirty="0" err="1"/>
              <a:t>unsigned</a:t>
            </a:r>
            <a:r>
              <a:rPr lang="es-PA" dirty="0"/>
              <a:t> </a:t>
            </a:r>
            <a:r>
              <a:rPr lang="es-PA" dirty="0" err="1"/>
              <a:t>volatile</a:t>
            </a:r>
            <a:r>
              <a:rPr lang="es-PA" dirty="0"/>
              <a:t> *</a:t>
            </a:r>
            <a:r>
              <a:rPr lang="es-PA" dirty="0" err="1"/>
              <a:t>addr</a:t>
            </a:r>
            <a:r>
              <a:rPr lang="es-PA" dirty="0"/>
              <a:t>; // </a:t>
            </a:r>
            <a:r>
              <a:rPr lang="es-PA" dirty="0" err="1"/>
              <a:t>address</a:t>
            </a:r>
            <a:r>
              <a:rPr lang="es-PA" dirty="0"/>
              <a:t> </a:t>
            </a:r>
          </a:p>
          <a:p>
            <a:pPr marL="0" indent="0">
              <a:buNone/>
            </a:pPr>
            <a:r>
              <a:rPr lang="es-PA" dirty="0" err="1"/>
              <a:t>unsigned</a:t>
            </a:r>
            <a:r>
              <a:rPr lang="es-PA" dirty="0"/>
              <a:t> </a:t>
            </a:r>
            <a:r>
              <a:rPr lang="es-PA" dirty="0" err="1"/>
              <a:t>long</a:t>
            </a:r>
            <a:r>
              <a:rPr lang="es-PA" dirty="0"/>
              <a:t> </a:t>
            </a:r>
            <a:r>
              <a:rPr lang="es-PA" dirty="0" err="1"/>
              <a:t>volatile</a:t>
            </a:r>
            <a:r>
              <a:rPr lang="es-PA" dirty="0"/>
              <a:t> *</a:t>
            </a:r>
            <a:r>
              <a:rPr lang="es-PA" dirty="0" err="1"/>
              <a:t>ddr</a:t>
            </a:r>
            <a:r>
              <a:rPr lang="es-PA" dirty="0"/>
              <a:t>;}; // </a:t>
            </a:r>
            <a:r>
              <a:rPr lang="es-PA" dirty="0" err="1"/>
              <a:t>direction</a:t>
            </a:r>
            <a:r>
              <a:rPr lang="es-PA" dirty="0"/>
              <a:t> </a:t>
            </a:r>
            <a:r>
              <a:rPr lang="es-PA" dirty="0" err="1"/>
              <a:t>reg</a:t>
            </a:r>
            <a:r>
              <a:rPr lang="es-PA" dirty="0"/>
              <a:t> </a:t>
            </a:r>
          </a:p>
          <a:p>
            <a:pPr marL="0" indent="0">
              <a:buNone/>
            </a:pPr>
            <a:endParaRPr lang="es-PA" dirty="0" smtClean="0"/>
          </a:p>
          <a:p>
            <a:pPr marL="0" indent="0">
              <a:buNone/>
            </a:pPr>
            <a:r>
              <a:rPr lang="es-PA" dirty="0" smtClean="0"/>
              <a:t>typedef </a:t>
            </a:r>
            <a:r>
              <a:rPr lang="es-PA" dirty="0" err="1"/>
              <a:t>struct</a:t>
            </a:r>
            <a:r>
              <a:rPr lang="es-PA" dirty="0"/>
              <a:t> </a:t>
            </a:r>
            <a:r>
              <a:rPr lang="es-PA" dirty="0" err="1"/>
              <a:t>theport</a:t>
            </a:r>
            <a:r>
              <a:rPr lang="es-PA" dirty="0"/>
              <a:t> </a:t>
            </a:r>
            <a:r>
              <a:rPr lang="es-PA" dirty="0" err="1"/>
              <a:t>port_t</a:t>
            </a:r>
            <a:r>
              <a:rPr lang="es-PA" dirty="0"/>
              <a:t>; </a:t>
            </a:r>
          </a:p>
          <a:p>
            <a:pPr marL="0" indent="0">
              <a:buNone/>
            </a:pPr>
            <a:endParaRPr lang="es-PA" dirty="0"/>
          </a:p>
          <a:p>
            <a:pPr marL="0" indent="0">
              <a:buNone/>
            </a:pPr>
            <a:r>
              <a:rPr lang="es-PA" dirty="0" err="1"/>
              <a:t>port_t</a:t>
            </a:r>
            <a:r>
              <a:rPr lang="es-PA" dirty="0"/>
              <a:t> </a:t>
            </a:r>
            <a:r>
              <a:rPr lang="es-PA" dirty="0" err="1"/>
              <a:t>PortA,PortB,PortE</a:t>
            </a:r>
            <a:r>
              <a:rPr lang="es-PA" dirty="0"/>
              <a:t>; </a:t>
            </a:r>
            <a:r>
              <a:rPr lang="es-PA" dirty="0" err="1"/>
              <a:t>volatile</a:t>
            </a:r>
            <a:r>
              <a:rPr lang="es-PA" dirty="0"/>
              <a:t> *</a:t>
            </a:r>
            <a:r>
              <a:rPr lang="es-PA" dirty="0" err="1"/>
              <a:t>ddr</a:t>
            </a:r>
            <a:r>
              <a:rPr lang="es-PA" dirty="0"/>
              <a:t>;}; // </a:t>
            </a:r>
            <a:r>
              <a:rPr lang="es-PA" dirty="0" err="1"/>
              <a:t>direction</a:t>
            </a:r>
            <a:r>
              <a:rPr lang="es-PA" dirty="0"/>
              <a:t> </a:t>
            </a:r>
            <a:r>
              <a:rPr lang="es-PA" dirty="0" err="1" smtClean="0"/>
              <a:t>reg</a:t>
            </a:r>
            <a:r>
              <a:rPr lang="es-PA" dirty="0" smtClean="0"/>
              <a:t> </a:t>
            </a:r>
          </a:p>
          <a:p>
            <a:pPr marL="0" indent="0">
              <a:buNone/>
            </a:pPr>
            <a:endParaRPr lang="es-PA" dirty="0"/>
          </a:p>
          <a:p>
            <a:pPr marL="0" indent="0">
              <a:buNone/>
            </a:pPr>
            <a:r>
              <a:rPr lang="es-PA" dirty="0" smtClean="0"/>
              <a:t>typedef </a:t>
            </a:r>
            <a:r>
              <a:rPr lang="es-PA" dirty="0" err="1"/>
              <a:t>struct</a:t>
            </a:r>
            <a:r>
              <a:rPr lang="es-PA" dirty="0"/>
              <a:t> </a:t>
            </a:r>
            <a:r>
              <a:rPr lang="es-PA" dirty="0" err="1"/>
              <a:t>theport</a:t>
            </a:r>
            <a:r>
              <a:rPr lang="es-PA" dirty="0"/>
              <a:t> </a:t>
            </a:r>
            <a:r>
              <a:rPr lang="es-PA" dirty="0" err="1"/>
              <a:t>port_t</a:t>
            </a:r>
            <a:r>
              <a:rPr lang="es-PA" dirty="0"/>
              <a:t>; </a:t>
            </a:r>
          </a:p>
          <a:p>
            <a:pPr marL="0" indent="0">
              <a:buNone/>
            </a:pPr>
            <a:endParaRPr lang="es-PA" dirty="0" smtClean="0"/>
          </a:p>
          <a:p>
            <a:pPr marL="0" indent="0">
              <a:buNone/>
            </a:pPr>
            <a:r>
              <a:rPr lang="es-PA" dirty="0" err="1" smtClean="0"/>
              <a:t>port_t</a:t>
            </a:r>
            <a:r>
              <a:rPr lang="es-PA" dirty="0" smtClean="0"/>
              <a:t> </a:t>
            </a:r>
            <a:r>
              <a:rPr lang="es-PA" dirty="0" err="1"/>
              <a:t>PortA,PortB,PortE</a:t>
            </a:r>
            <a:r>
              <a:rPr lang="es-PA" dirty="0"/>
              <a:t>;</a:t>
            </a:r>
            <a:endParaRPr lang="es-PA" dirty="0"/>
          </a:p>
        </p:txBody>
      </p:sp>
    </p:spTree>
    <p:extLst>
      <p:ext uri="{BB962C8B-B14F-4D97-AF65-F5344CB8AC3E}">
        <p14:creationId xmlns:p14="http://schemas.microsoft.com/office/powerpoint/2010/main" val="152362917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Estructuras</a:t>
            </a:r>
            <a:r>
              <a:rPr lang="en-US" dirty="0" smtClean="0"/>
              <a:t> – </a:t>
            </a:r>
            <a:r>
              <a:rPr lang="en-US" dirty="0" err="1" smtClean="0"/>
              <a:t>Declaración</a:t>
            </a:r>
            <a:r>
              <a:rPr lang="en-US" dirty="0" smtClean="0"/>
              <a:t> con </a:t>
            </a:r>
            <a:r>
              <a:rPr lang="en-US" dirty="0" err="1" smtClean="0"/>
              <a:t>typedef</a:t>
            </a:r>
            <a:endParaRPr lang="en-US" dirty="0"/>
          </a:p>
        </p:txBody>
      </p:sp>
      <p:sp>
        <p:nvSpPr>
          <p:cNvPr id="6" name="Marcador de contenido 3"/>
          <p:cNvSpPr txBox="1">
            <a:spLocks/>
          </p:cNvSpPr>
          <p:nvPr/>
        </p:nvSpPr>
        <p:spPr>
          <a:xfrm>
            <a:off x="695459" y="1648496"/>
            <a:ext cx="10238704" cy="49841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Ya con typedef no se necesitaría mas el nombre </a:t>
            </a:r>
            <a:r>
              <a:rPr lang="es-PA" dirty="0" err="1" smtClean="0"/>
              <a:t>theport</a:t>
            </a:r>
            <a:r>
              <a:rPr lang="es-PA" dirty="0" smtClean="0"/>
              <a:t>.  Como programadores, esta es la mejor opción:</a:t>
            </a:r>
            <a:endParaRPr lang="es-PA" dirty="0"/>
          </a:p>
          <a:p>
            <a:pPr marL="0" indent="0">
              <a:buNone/>
            </a:pPr>
            <a:endParaRPr lang="es-PA" dirty="0"/>
          </a:p>
          <a:p>
            <a:pPr marL="0" indent="0">
              <a:buNone/>
            </a:pPr>
            <a:r>
              <a:rPr lang="es-PA" dirty="0"/>
              <a:t>typedef </a:t>
            </a:r>
            <a:r>
              <a:rPr lang="es-PA" dirty="0" err="1"/>
              <a:t>struct</a:t>
            </a:r>
            <a:r>
              <a:rPr lang="es-PA" dirty="0"/>
              <a:t> { </a:t>
            </a:r>
          </a:p>
          <a:p>
            <a:pPr marL="0" indent="0">
              <a:buNone/>
            </a:pPr>
            <a:r>
              <a:rPr lang="es-PA" dirty="0" err="1"/>
              <a:t>unsigned</a:t>
            </a:r>
            <a:r>
              <a:rPr lang="es-PA" dirty="0"/>
              <a:t> </a:t>
            </a:r>
            <a:r>
              <a:rPr lang="es-PA" dirty="0" err="1"/>
              <a:t>char</a:t>
            </a:r>
            <a:r>
              <a:rPr lang="es-PA" dirty="0"/>
              <a:t> </a:t>
            </a:r>
            <a:r>
              <a:rPr lang="es-PA" dirty="0" err="1"/>
              <a:t>mask</a:t>
            </a:r>
            <a:r>
              <a:rPr lang="es-PA" dirty="0"/>
              <a:t>; // defines </a:t>
            </a:r>
            <a:r>
              <a:rPr lang="es-PA" dirty="0" err="1"/>
              <a:t>which</a:t>
            </a:r>
            <a:r>
              <a:rPr lang="es-PA" dirty="0"/>
              <a:t> bits are active </a:t>
            </a:r>
          </a:p>
          <a:p>
            <a:pPr marL="0" indent="0">
              <a:buNone/>
            </a:pPr>
            <a:r>
              <a:rPr lang="es-PA" dirty="0" err="1"/>
              <a:t>unsigned</a:t>
            </a:r>
            <a:r>
              <a:rPr lang="es-PA" dirty="0"/>
              <a:t> </a:t>
            </a:r>
            <a:r>
              <a:rPr lang="es-PA" dirty="0" err="1"/>
              <a:t>long</a:t>
            </a:r>
            <a:r>
              <a:rPr lang="es-PA" dirty="0"/>
              <a:t> </a:t>
            </a:r>
            <a:r>
              <a:rPr lang="es-PA" dirty="0" err="1"/>
              <a:t>volatile</a:t>
            </a:r>
            <a:r>
              <a:rPr lang="es-PA" dirty="0"/>
              <a:t> *</a:t>
            </a:r>
            <a:r>
              <a:rPr lang="es-PA" dirty="0" err="1"/>
              <a:t>addr</a:t>
            </a:r>
            <a:r>
              <a:rPr lang="es-PA" dirty="0"/>
              <a:t>; // </a:t>
            </a:r>
            <a:r>
              <a:rPr lang="es-PA" dirty="0" err="1"/>
              <a:t>address</a:t>
            </a:r>
            <a:r>
              <a:rPr lang="es-PA" dirty="0"/>
              <a:t> </a:t>
            </a:r>
          </a:p>
          <a:p>
            <a:pPr marL="0" indent="0">
              <a:buNone/>
            </a:pPr>
            <a:r>
              <a:rPr lang="es-PA" dirty="0" err="1"/>
              <a:t>unsigned</a:t>
            </a:r>
            <a:r>
              <a:rPr lang="es-PA" dirty="0"/>
              <a:t> </a:t>
            </a:r>
            <a:r>
              <a:rPr lang="es-PA" dirty="0" err="1"/>
              <a:t>long</a:t>
            </a:r>
            <a:r>
              <a:rPr lang="es-PA" dirty="0"/>
              <a:t> </a:t>
            </a:r>
            <a:r>
              <a:rPr lang="es-PA" dirty="0" err="1"/>
              <a:t>volatile</a:t>
            </a:r>
            <a:r>
              <a:rPr lang="es-PA" dirty="0"/>
              <a:t> *</a:t>
            </a:r>
            <a:r>
              <a:rPr lang="es-PA" dirty="0" err="1"/>
              <a:t>ddr</a:t>
            </a:r>
            <a:r>
              <a:rPr lang="es-PA" dirty="0"/>
              <a:t>;}</a:t>
            </a:r>
            <a:r>
              <a:rPr lang="es-PA" dirty="0" err="1"/>
              <a:t>port_t</a:t>
            </a:r>
            <a:r>
              <a:rPr lang="es-PA" dirty="0"/>
              <a:t>; // </a:t>
            </a:r>
            <a:r>
              <a:rPr lang="es-PA" dirty="0" err="1"/>
              <a:t>direction</a:t>
            </a:r>
            <a:r>
              <a:rPr lang="es-PA" dirty="0"/>
              <a:t> </a:t>
            </a:r>
            <a:r>
              <a:rPr lang="es-PA" dirty="0" err="1"/>
              <a:t>reg</a:t>
            </a:r>
            <a:r>
              <a:rPr lang="es-PA" dirty="0"/>
              <a:t> </a:t>
            </a:r>
            <a:endParaRPr lang="es-PA" dirty="0" smtClean="0"/>
          </a:p>
          <a:p>
            <a:pPr marL="0" indent="0">
              <a:buNone/>
            </a:pPr>
            <a:endParaRPr lang="es-PA" dirty="0"/>
          </a:p>
          <a:p>
            <a:pPr marL="0" indent="0">
              <a:buNone/>
            </a:pPr>
            <a:r>
              <a:rPr lang="es-PA" dirty="0" err="1"/>
              <a:t>port_t</a:t>
            </a:r>
            <a:r>
              <a:rPr lang="es-PA" dirty="0"/>
              <a:t> </a:t>
            </a:r>
            <a:r>
              <a:rPr lang="es-PA" dirty="0" err="1"/>
              <a:t>PortA,PortB,PortE</a:t>
            </a:r>
            <a:r>
              <a:rPr lang="es-PA" dirty="0"/>
              <a:t>;</a:t>
            </a:r>
          </a:p>
        </p:txBody>
      </p:sp>
    </p:spTree>
    <p:extLst>
      <p:ext uri="{BB962C8B-B14F-4D97-AF65-F5344CB8AC3E}">
        <p14:creationId xmlns:p14="http://schemas.microsoft.com/office/powerpoint/2010/main" val="16914040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Estructuras</a:t>
            </a:r>
            <a:r>
              <a:rPr lang="en-US" dirty="0" smtClean="0"/>
              <a:t> – </a:t>
            </a:r>
            <a:r>
              <a:rPr lang="en-US" dirty="0" err="1" smtClean="0"/>
              <a:t>Declaración</a:t>
            </a:r>
            <a:r>
              <a:rPr lang="en-US" dirty="0" smtClean="0"/>
              <a:t> con </a:t>
            </a:r>
            <a:r>
              <a:rPr lang="en-US" dirty="0" err="1" smtClean="0"/>
              <a:t>typedef</a:t>
            </a:r>
            <a:endParaRPr lang="en-US" dirty="0"/>
          </a:p>
        </p:txBody>
      </p:sp>
      <p:sp>
        <p:nvSpPr>
          <p:cNvPr id="6" name="Marcador de contenido 3"/>
          <p:cNvSpPr txBox="1">
            <a:spLocks/>
          </p:cNvSpPr>
          <p:nvPr/>
        </p:nvSpPr>
        <p:spPr>
          <a:xfrm>
            <a:off x="695459" y="1648496"/>
            <a:ext cx="10238704" cy="49841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Es poco común pero sucede que también se da este caso:</a:t>
            </a:r>
            <a:endParaRPr lang="es-PA" dirty="0"/>
          </a:p>
          <a:p>
            <a:pPr marL="0" indent="0">
              <a:buNone/>
            </a:pPr>
            <a:endParaRPr lang="es-PA" dirty="0"/>
          </a:p>
          <a:p>
            <a:pPr marL="0" indent="0">
              <a:buNone/>
            </a:pPr>
            <a:r>
              <a:rPr lang="es-PA" dirty="0" err="1"/>
              <a:t>struct</a:t>
            </a:r>
            <a:r>
              <a:rPr lang="es-PA" dirty="0"/>
              <a:t> </a:t>
            </a:r>
            <a:r>
              <a:rPr lang="es-PA" dirty="0" err="1"/>
              <a:t>port</a:t>
            </a:r>
            <a:r>
              <a:rPr lang="es-PA" dirty="0"/>
              <a:t>{ </a:t>
            </a:r>
          </a:p>
          <a:p>
            <a:pPr marL="0" indent="0">
              <a:buNone/>
            </a:pPr>
            <a:r>
              <a:rPr lang="es-PA" dirty="0" err="1"/>
              <a:t>unsigned</a:t>
            </a:r>
            <a:r>
              <a:rPr lang="es-PA" dirty="0"/>
              <a:t> </a:t>
            </a:r>
            <a:r>
              <a:rPr lang="es-PA" dirty="0" err="1"/>
              <a:t>char</a:t>
            </a:r>
            <a:r>
              <a:rPr lang="es-PA" dirty="0"/>
              <a:t> </a:t>
            </a:r>
            <a:r>
              <a:rPr lang="es-PA" dirty="0" err="1"/>
              <a:t>mask</a:t>
            </a:r>
            <a:r>
              <a:rPr lang="es-PA" dirty="0"/>
              <a:t>; // defines </a:t>
            </a:r>
            <a:r>
              <a:rPr lang="es-PA" dirty="0" err="1"/>
              <a:t>which</a:t>
            </a:r>
            <a:r>
              <a:rPr lang="es-PA" dirty="0"/>
              <a:t> bits are active </a:t>
            </a:r>
          </a:p>
          <a:p>
            <a:pPr marL="0" indent="0">
              <a:buNone/>
            </a:pPr>
            <a:r>
              <a:rPr lang="es-PA" dirty="0" err="1"/>
              <a:t>unsigned</a:t>
            </a:r>
            <a:r>
              <a:rPr lang="es-PA" dirty="0"/>
              <a:t> </a:t>
            </a:r>
            <a:r>
              <a:rPr lang="es-PA" dirty="0" err="1"/>
              <a:t>long</a:t>
            </a:r>
            <a:r>
              <a:rPr lang="es-PA" dirty="0"/>
              <a:t> </a:t>
            </a:r>
            <a:r>
              <a:rPr lang="es-PA" dirty="0" err="1"/>
              <a:t>volatile</a:t>
            </a:r>
            <a:r>
              <a:rPr lang="es-PA" dirty="0"/>
              <a:t> *</a:t>
            </a:r>
            <a:r>
              <a:rPr lang="es-PA" dirty="0" err="1"/>
              <a:t>addr</a:t>
            </a:r>
            <a:r>
              <a:rPr lang="es-PA" dirty="0"/>
              <a:t>; // </a:t>
            </a:r>
            <a:r>
              <a:rPr lang="es-PA" dirty="0" err="1"/>
              <a:t>address</a:t>
            </a:r>
            <a:r>
              <a:rPr lang="es-PA" dirty="0"/>
              <a:t> </a:t>
            </a:r>
          </a:p>
          <a:p>
            <a:pPr marL="0" indent="0">
              <a:buNone/>
            </a:pPr>
            <a:r>
              <a:rPr lang="es-PA" dirty="0" err="1"/>
              <a:t>unsigned</a:t>
            </a:r>
            <a:r>
              <a:rPr lang="es-PA" dirty="0"/>
              <a:t> </a:t>
            </a:r>
            <a:r>
              <a:rPr lang="es-PA" dirty="0" err="1"/>
              <a:t>long</a:t>
            </a:r>
            <a:r>
              <a:rPr lang="es-PA" dirty="0"/>
              <a:t> </a:t>
            </a:r>
            <a:r>
              <a:rPr lang="es-PA" dirty="0" err="1"/>
              <a:t>volatile</a:t>
            </a:r>
            <a:r>
              <a:rPr lang="es-PA" dirty="0"/>
              <a:t> *</a:t>
            </a:r>
            <a:r>
              <a:rPr lang="es-PA" dirty="0" err="1"/>
              <a:t>ddr</a:t>
            </a:r>
            <a:r>
              <a:rPr lang="es-PA" dirty="0"/>
              <a:t>;}; // </a:t>
            </a:r>
            <a:r>
              <a:rPr lang="es-PA" dirty="0" err="1"/>
              <a:t>direction</a:t>
            </a:r>
            <a:r>
              <a:rPr lang="es-PA" dirty="0"/>
              <a:t> </a:t>
            </a:r>
            <a:r>
              <a:rPr lang="es-PA" dirty="0" err="1"/>
              <a:t>reg</a:t>
            </a:r>
            <a:r>
              <a:rPr lang="es-PA" dirty="0"/>
              <a:t> </a:t>
            </a:r>
          </a:p>
          <a:p>
            <a:pPr marL="0" indent="0">
              <a:buNone/>
            </a:pPr>
            <a:endParaRPr lang="es-PA" dirty="0" smtClean="0"/>
          </a:p>
          <a:p>
            <a:pPr marL="0" indent="0">
              <a:buNone/>
            </a:pPr>
            <a:r>
              <a:rPr lang="es-PA" dirty="0" smtClean="0"/>
              <a:t>typedef </a:t>
            </a:r>
            <a:r>
              <a:rPr lang="es-PA" dirty="0" err="1"/>
              <a:t>struct</a:t>
            </a:r>
            <a:r>
              <a:rPr lang="es-PA" dirty="0"/>
              <a:t> </a:t>
            </a:r>
            <a:r>
              <a:rPr lang="es-PA" dirty="0" err="1"/>
              <a:t>port</a:t>
            </a:r>
            <a:r>
              <a:rPr lang="es-PA" dirty="0"/>
              <a:t> </a:t>
            </a:r>
            <a:r>
              <a:rPr lang="es-PA" dirty="0" err="1"/>
              <a:t>port</a:t>
            </a:r>
            <a:r>
              <a:rPr lang="es-PA" dirty="0"/>
              <a:t>; </a:t>
            </a:r>
          </a:p>
          <a:p>
            <a:pPr marL="0" indent="0">
              <a:buNone/>
            </a:pPr>
            <a:endParaRPr lang="es-PA" dirty="0" smtClean="0"/>
          </a:p>
          <a:p>
            <a:pPr marL="0" indent="0">
              <a:buNone/>
            </a:pPr>
            <a:r>
              <a:rPr lang="es-PA" dirty="0" err="1" smtClean="0"/>
              <a:t>port</a:t>
            </a:r>
            <a:r>
              <a:rPr lang="es-PA" dirty="0" smtClean="0"/>
              <a:t> </a:t>
            </a:r>
            <a:r>
              <a:rPr lang="es-PA" dirty="0" err="1"/>
              <a:t>PortA,PortB,PortE</a:t>
            </a:r>
            <a:r>
              <a:rPr lang="es-PA" dirty="0"/>
              <a:t>;</a:t>
            </a:r>
          </a:p>
          <a:p>
            <a:pPr marL="0" indent="0">
              <a:buNone/>
            </a:pPr>
            <a:endParaRPr lang="es-PA" dirty="0"/>
          </a:p>
        </p:txBody>
      </p:sp>
    </p:spTree>
    <p:extLst>
      <p:ext uri="{BB962C8B-B14F-4D97-AF65-F5344CB8AC3E}">
        <p14:creationId xmlns:p14="http://schemas.microsoft.com/office/powerpoint/2010/main" val="147796190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Estructuras</a:t>
            </a:r>
            <a:r>
              <a:rPr lang="en-US" dirty="0" smtClean="0"/>
              <a:t> – </a:t>
            </a:r>
            <a:r>
              <a:rPr lang="en-US" dirty="0" err="1" smtClean="0"/>
              <a:t>Acceso</a:t>
            </a:r>
            <a:r>
              <a:rPr lang="en-US" dirty="0" smtClean="0"/>
              <a:t> a </a:t>
            </a:r>
            <a:r>
              <a:rPr lang="en-US" dirty="0" err="1" smtClean="0"/>
              <a:t>miembros</a:t>
            </a:r>
            <a:r>
              <a:rPr lang="en-US" dirty="0" smtClean="0"/>
              <a:t> de </a:t>
            </a:r>
            <a:r>
              <a:rPr lang="en-US" dirty="0" err="1" smtClean="0"/>
              <a:t>estructuras</a:t>
            </a:r>
            <a:endParaRPr lang="en-US" dirty="0"/>
          </a:p>
        </p:txBody>
      </p:sp>
      <p:sp>
        <p:nvSpPr>
          <p:cNvPr id="6" name="Marcador de contenido 3"/>
          <p:cNvSpPr txBox="1">
            <a:spLocks/>
          </p:cNvSpPr>
          <p:nvPr/>
        </p:nvSpPr>
        <p:spPr>
          <a:xfrm>
            <a:off x="695459" y="1853248"/>
            <a:ext cx="10238704" cy="4779371"/>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smtClean="0"/>
              <a:t>PortB.mask</a:t>
            </a:r>
            <a:r>
              <a:rPr lang="es-PA" dirty="0" smtClean="0"/>
              <a:t> </a:t>
            </a:r>
            <a:r>
              <a:rPr lang="es-PA" dirty="0"/>
              <a:t>= 0xFF; // </a:t>
            </a:r>
            <a:r>
              <a:rPr lang="es-PA" dirty="0" err="1"/>
              <a:t>the</a:t>
            </a:r>
            <a:r>
              <a:rPr lang="es-PA" dirty="0"/>
              <a:t> TM4C123 has 8 bits </a:t>
            </a:r>
            <a:r>
              <a:rPr lang="es-PA" dirty="0" err="1"/>
              <a:t>on</a:t>
            </a:r>
            <a:r>
              <a:rPr lang="es-PA" dirty="0"/>
              <a:t> PORTB </a:t>
            </a:r>
          </a:p>
          <a:p>
            <a:pPr marL="0" indent="0">
              <a:buNone/>
            </a:pPr>
            <a:r>
              <a:rPr lang="es-PA" dirty="0" err="1"/>
              <a:t>PortB.addr</a:t>
            </a:r>
            <a:r>
              <a:rPr lang="es-PA" dirty="0"/>
              <a:t> = (</a:t>
            </a:r>
            <a:r>
              <a:rPr lang="es-PA" dirty="0" err="1"/>
              <a:t>unsigned</a:t>
            </a:r>
            <a:r>
              <a:rPr lang="es-PA" dirty="0"/>
              <a:t> </a:t>
            </a:r>
            <a:r>
              <a:rPr lang="es-PA" dirty="0" err="1"/>
              <a:t>long</a:t>
            </a:r>
            <a:r>
              <a:rPr lang="es-PA" dirty="0"/>
              <a:t> </a:t>
            </a:r>
            <a:r>
              <a:rPr lang="es-PA" dirty="0" err="1"/>
              <a:t>volatile</a:t>
            </a:r>
            <a:r>
              <a:rPr lang="es-PA" dirty="0"/>
              <a:t> *)( </a:t>
            </a:r>
            <a:r>
              <a:rPr lang="es-PA" dirty="0" err="1"/>
              <a:t>PortB.mask</a:t>
            </a:r>
            <a:r>
              <a:rPr lang="es-PA" dirty="0"/>
              <a:t> = 0xFF; // </a:t>
            </a:r>
            <a:r>
              <a:rPr lang="es-PA" dirty="0" err="1"/>
              <a:t>the</a:t>
            </a:r>
            <a:r>
              <a:rPr lang="es-PA" dirty="0"/>
              <a:t> TM4C123 has 8 bits </a:t>
            </a:r>
            <a:r>
              <a:rPr lang="es-PA" dirty="0" err="1"/>
              <a:t>on</a:t>
            </a:r>
            <a:r>
              <a:rPr lang="es-PA" dirty="0"/>
              <a:t> PORTB </a:t>
            </a:r>
          </a:p>
          <a:p>
            <a:pPr marL="0" indent="0">
              <a:buNone/>
            </a:pPr>
            <a:r>
              <a:rPr lang="es-PA" dirty="0" err="1"/>
              <a:t>PortB.addr</a:t>
            </a:r>
            <a:r>
              <a:rPr lang="es-PA" dirty="0"/>
              <a:t> = (</a:t>
            </a:r>
            <a:r>
              <a:rPr lang="es-PA" dirty="0" err="1"/>
              <a:t>unsigned</a:t>
            </a:r>
            <a:r>
              <a:rPr lang="es-PA" dirty="0"/>
              <a:t> </a:t>
            </a:r>
            <a:r>
              <a:rPr lang="es-PA" dirty="0" err="1"/>
              <a:t>long</a:t>
            </a:r>
            <a:r>
              <a:rPr lang="es-PA" dirty="0"/>
              <a:t> </a:t>
            </a:r>
            <a:r>
              <a:rPr lang="es-PA" dirty="0" err="1"/>
              <a:t>volatile</a:t>
            </a:r>
            <a:r>
              <a:rPr lang="es-PA" dirty="0"/>
              <a:t> *)( 0x400053FC ); </a:t>
            </a:r>
          </a:p>
          <a:p>
            <a:pPr marL="0" indent="0">
              <a:buNone/>
            </a:pPr>
            <a:r>
              <a:rPr lang="es-PA" dirty="0"/>
              <a:t>); </a:t>
            </a:r>
          </a:p>
          <a:p>
            <a:pPr marL="0" indent="0">
              <a:buNone/>
            </a:pPr>
            <a:r>
              <a:rPr lang="es-PA" dirty="0" err="1"/>
              <a:t>PortB.ddr</a:t>
            </a:r>
            <a:r>
              <a:rPr lang="es-PA" dirty="0"/>
              <a:t> = (</a:t>
            </a:r>
            <a:r>
              <a:rPr lang="es-PA" dirty="0" err="1"/>
              <a:t>unsigned</a:t>
            </a:r>
            <a:r>
              <a:rPr lang="es-PA" dirty="0"/>
              <a:t> </a:t>
            </a:r>
            <a:r>
              <a:rPr lang="es-PA" dirty="0" err="1"/>
              <a:t>volatile</a:t>
            </a:r>
            <a:r>
              <a:rPr lang="es-PA" dirty="0"/>
              <a:t> *)(0x40005400); </a:t>
            </a:r>
          </a:p>
          <a:p>
            <a:pPr marL="0" indent="0">
              <a:buNone/>
            </a:pPr>
            <a:r>
              <a:rPr lang="es-PA" dirty="0" err="1"/>
              <a:t>long</a:t>
            </a:r>
            <a:r>
              <a:rPr lang="es-PA" dirty="0"/>
              <a:t> </a:t>
            </a:r>
            <a:r>
              <a:rPr lang="es-PA" dirty="0" err="1"/>
              <a:t>PortB.ddr</a:t>
            </a:r>
            <a:r>
              <a:rPr lang="es-PA" dirty="0"/>
              <a:t> = (</a:t>
            </a:r>
            <a:r>
              <a:rPr lang="es-PA" dirty="0" err="1"/>
              <a:t>unsigned</a:t>
            </a:r>
            <a:r>
              <a:rPr lang="es-PA" dirty="0"/>
              <a:t> </a:t>
            </a:r>
            <a:r>
              <a:rPr lang="es-PA" dirty="0" err="1"/>
              <a:t>volatile</a:t>
            </a:r>
            <a:r>
              <a:rPr lang="es-PA" dirty="0"/>
              <a:t> *)(0x40005400); </a:t>
            </a:r>
          </a:p>
          <a:p>
            <a:pPr marL="0" indent="0">
              <a:buNone/>
            </a:pPr>
            <a:r>
              <a:rPr lang="es-PA" dirty="0" err="1"/>
              <a:t>volatile</a:t>
            </a:r>
            <a:r>
              <a:rPr lang="es-PA" dirty="0"/>
              <a:t> *)(0x40005400); </a:t>
            </a:r>
          </a:p>
          <a:p>
            <a:pPr marL="0" indent="0">
              <a:buNone/>
            </a:pPr>
            <a:r>
              <a:rPr lang="es-PA" dirty="0" err="1"/>
              <a:t>PortE.mask</a:t>
            </a:r>
            <a:r>
              <a:rPr lang="es-PA" dirty="0"/>
              <a:t> = 0x3F; // </a:t>
            </a:r>
            <a:r>
              <a:rPr lang="es-PA" dirty="0" err="1"/>
              <a:t>PortE.mask</a:t>
            </a:r>
            <a:r>
              <a:rPr lang="es-PA" dirty="0"/>
              <a:t> = 0x3F; // </a:t>
            </a:r>
            <a:r>
              <a:rPr lang="es-PA" dirty="0" err="1"/>
              <a:t>the</a:t>
            </a:r>
            <a:r>
              <a:rPr lang="es-PA" dirty="0"/>
              <a:t> TM4C123 has 6 bits </a:t>
            </a:r>
            <a:r>
              <a:rPr lang="es-PA" dirty="0" err="1"/>
              <a:t>on</a:t>
            </a:r>
            <a:r>
              <a:rPr lang="es-PA" dirty="0"/>
              <a:t> PORTE </a:t>
            </a:r>
          </a:p>
          <a:p>
            <a:pPr marL="0" indent="0">
              <a:buNone/>
            </a:pPr>
            <a:r>
              <a:rPr lang="es-PA" dirty="0" err="1"/>
              <a:t>PortE.addr</a:t>
            </a:r>
            <a:r>
              <a:rPr lang="es-PA" dirty="0"/>
              <a:t> = (</a:t>
            </a:r>
            <a:r>
              <a:rPr lang="es-PA" dirty="0" err="1"/>
              <a:t>unsigned</a:t>
            </a:r>
            <a:r>
              <a:rPr lang="es-PA" dirty="0"/>
              <a:t> </a:t>
            </a:r>
            <a:r>
              <a:rPr lang="es-PA" dirty="0" err="1"/>
              <a:t>long</a:t>
            </a:r>
            <a:r>
              <a:rPr lang="es-PA" dirty="0"/>
              <a:t> </a:t>
            </a:r>
            <a:r>
              <a:rPr lang="es-PA" dirty="0" err="1"/>
              <a:t>volatile</a:t>
            </a:r>
            <a:r>
              <a:rPr lang="es-PA" dirty="0"/>
              <a:t> *)(0x400243FC); </a:t>
            </a:r>
          </a:p>
          <a:p>
            <a:pPr marL="0" indent="0">
              <a:buNone/>
            </a:pPr>
            <a:r>
              <a:rPr lang="es-PA" dirty="0" err="1"/>
              <a:t>PortE.ddr</a:t>
            </a:r>
            <a:r>
              <a:rPr lang="es-PA" dirty="0"/>
              <a:t> = (</a:t>
            </a:r>
            <a:r>
              <a:rPr lang="es-PA" dirty="0" err="1"/>
              <a:t>unsigned</a:t>
            </a:r>
            <a:r>
              <a:rPr lang="es-PA" dirty="0"/>
              <a:t> </a:t>
            </a:r>
            <a:r>
              <a:rPr lang="es-PA" dirty="0" err="1"/>
              <a:t>volatile</a:t>
            </a:r>
            <a:r>
              <a:rPr lang="es-PA" dirty="0"/>
              <a:t> *)(0x400243FC); </a:t>
            </a:r>
          </a:p>
          <a:p>
            <a:pPr marL="0" indent="0">
              <a:buNone/>
            </a:pPr>
            <a:r>
              <a:rPr lang="es-PA" dirty="0" err="1"/>
              <a:t>PortE.ddr</a:t>
            </a:r>
            <a:r>
              <a:rPr lang="es-PA" dirty="0"/>
              <a:t> = (</a:t>
            </a:r>
            <a:r>
              <a:rPr lang="es-PA" dirty="0" err="1"/>
              <a:t>unsigned</a:t>
            </a:r>
            <a:r>
              <a:rPr lang="es-PA" dirty="0"/>
              <a:t> </a:t>
            </a:r>
            <a:r>
              <a:rPr lang="es-PA" dirty="0" err="1"/>
              <a:t>volatile</a:t>
            </a:r>
            <a:r>
              <a:rPr lang="es-PA" dirty="0"/>
              <a:t> *)(0x400243FC); </a:t>
            </a:r>
          </a:p>
          <a:p>
            <a:pPr marL="0" indent="0">
              <a:buNone/>
            </a:pPr>
            <a:r>
              <a:rPr lang="es-PA" dirty="0" err="1"/>
              <a:t>PortE.ddr</a:t>
            </a:r>
            <a:r>
              <a:rPr lang="es-PA" dirty="0"/>
              <a:t> = (</a:t>
            </a:r>
            <a:r>
              <a:rPr lang="es-PA" dirty="0" err="1"/>
              <a:t>unsigned</a:t>
            </a:r>
            <a:r>
              <a:rPr lang="es-PA" dirty="0"/>
              <a:t> </a:t>
            </a:r>
            <a:r>
              <a:rPr lang="es-PA" dirty="0" err="1"/>
              <a:t>long</a:t>
            </a:r>
            <a:r>
              <a:rPr lang="es-PA" dirty="0"/>
              <a:t> </a:t>
            </a:r>
            <a:r>
              <a:rPr lang="es-PA" dirty="0" err="1"/>
              <a:t>volatile</a:t>
            </a:r>
            <a:r>
              <a:rPr lang="es-PA" dirty="0"/>
              <a:t> *)(0x40024400); </a:t>
            </a:r>
          </a:p>
          <a:p>
            <a:pPr marL="0" indent="0">
              <a:buNone/>
            </a:pPr>
            <a:r>
              <a:rPr lang="es-PA" dirty="0"/>
              <a:t>(*</a:t>
            </a:r>
            <a:r>
              <a:rPr lang="es-PA" dirty="0" err="1"/>
              <a:t>PortE.ddr</a:t>
            </a:r>
            <a:r>
              <a:rPr lang="es-PA" dirty="0"/>
              <a:t>) = 0; // </a:t>
            </a:r>
            <a:r>
              <a:rPr lang="es-PA" dirty="0" err="1"/>
              <a:t>specify</a:t>
            </a:r>
            <a:r>
              <a:rPr lang="es-PA" dirty="0"/>
              <a:t> </a:t>
            </a:r>
            <a:r>
              <a:rPr lang="es-PA" dirty="0" err="1"/>
              <a:t>PortE</a:t>
            </a:r>
            <a:r>
              <a:rPr lang="es-PA" dirty="0"/>
              <a:t> as inputs </a:t>
            </a:r>
          </a:p>
          <a:p>
            <a:pPr marL="0" indent="0">
              <a:buNone/>
            </a:pPr>
            <a:r>
              <a:rPr lang="es-PA" dirty="0"/>
              <a:t>(*</a:t>
            </a:r>
            <a:r>
              <a:rPr lang="es-PA" dirty="0" err="1"/>
              <a:t>PortB.addr</a:t>
            </a:r>
            <a:r>
              <a:rPr lang="es-PA" dirty="0"/>
              <a:t>) = (*</a:t>
            </a:r>
            <a:r>
              <a:rPr lang="es-PA" dirty="0" err="1"/>
              <a:t>PortE.addr</a:t>
            </a:r>
            <a:r>
              <a:rPr lang="es-PA" dirty="0"/>
              <a:t>); // </a:t>
            </a:r>
            <a:r>
              <a:rPr lang="es-PA" dirty="0" err="1"/>
              <a:t>copy</a:t>
            </a:r>
            <a:r>
              <a:rPr lang="es-PA" dirty="0"/>
              <a:t> </a:t>
            </a:r>
            <a:r>
              <a:rPr lang="es-PA" dirty="0" err="1"/>
              <a:t>from</a:t>
            </a:r>
            <a:r>
              <a:rPr lang="es-PA" dirty="0"/>
              <a:t> </a:t>
            </a:r>
            <a:r>
              <a:rPr lang="es-PA" dirty="0" err="1"/>
              <a:t>PortE</a:t>
            </a:r>
            <a:r>
              <a:rPr lang="es-PA" dirty="0"/>
              <a:t> to </a:t>
            </a:r>
            <a:r>
              <a:rPr lang="es-PA" dirty="0" err="1"/>
              <a:t>PortB</a:t>
            </a:r>
            <a:r>
              <a:rPr lang="es-PA" dirty="0"/>
              <a:t> </a:t>
            </a:r>
            <a:r>
              <a:rPr lang="es-PA" dirty="0" err="1"/>
              <a:t>volatile</a:t>
            </a:r>
            <a:r>
              <a:rPr lang="es-PA" dirty="0"/>
              <a:t> *)(0x40024400); </a:t>
            </a:r>
          </a:p>
          <a:p>
            <a:pPr marL="0" indent="0">
              <a:buNone/>
            </a:pPr>
            <a:r>
              <a:rPr lang="es-PA" dirty="0"/>
              <a:t>(*</a:t>
            </a:r>
            <a:r>
              <a:rPr lang="es-PA" dirty="0" err="1"/>
              <a:t>PortE.ddr</a:t>
            </a:r>
            <a:r>
              <a:rPr lang="es-PA" dirty="0"/>
              <a:t>) = 0; // </a:t>
            </a:r>
            <a:r>
              <a:rPr lang="es-PA" dirty="0" err="1"/>
              <a:t>specify</a:t>
            </a:r>
            <a:r>
              <a:rPr lang="es-PA" dirty="0"/>
              <a:t> </a:t>
            </a:r>
            <a:r>
              <a:rPr lang="es-PA" dirty="0" err="1"/>
              <a:t>PortE</a:t>
            </a:r>
            <a:r>
              <a:rPr lang="es-PA" dirty="0"/>
              <a:t> as inputs </a:t>
            </a:r>
          </a:p>
          <a:p>
            <a:pPr marL="0" indent="0">
              <a:buNone/>
            </a:pPr>
            <a:r>
              <a:rPr lang="es-PA" dirty="0"/>
              <a:t>(*</a:t>
            </a:r>
            <a:r>
              <a:rPr lang="es-PA" dirty="0" err="1"/>
              <a:t>PortB.addr</a:t>
            </a:r>
            <a:r>
              <a:rPr lang="es-PA" dirty="0"/>
              <a:t>) = (*</a:t>
            </a:r>
            <a:r>
              <a:rPr lang="es-PA" dirty="0" err="1"/>
              <a:t>PortE.addr</a:t>
            </a:r>
            <a:r>
              <a:rPr lang="es-PA" dirty="0"/>
              <a:t>); // </a:t>
            </a:r>
            <a:r>
              <a:rPr lang="es-PA" dirty="0" err="1"/>
              <a:t>copy</a:t>
            </a:r>
            <a:r>
              <a:rPr lang="es-PA" dirty="0"/>
              <a:t> </a:t>
            </a:r>
            <a:r>
              <a:rPr lang="es-PA" dirty="0" err="1"/>
              <a:t>from</a:t>
            </a:r>
            <a:r>
              <a:rPr lang="es-PA" dirty="0"/>
              <a:t> </a:t>
            </a:r>
            <a:r>
              <a:rPr lang="es-PA" dirty="0" err="1"/>
              <a:t>PortE</a:t>
            </a:r>
            <a:r>
              <a:rPr lang="es-PA" dirty="0"/>
              <a:t> to </a:t>
            </a:r>
            <a:r>
              <a:rPr lang="es-PA" dirty="0" err="1"/>
              <a:t>PortB</a:t>
            </a:r>
            <a:endParaRPr lang="es-PA" dirty="0"/>
          </a:p>
        </p:txBody>
      </p:sp>
    </p:spTree>
    <p:extLst>
      <p:ext uri="{BB962C8B-B14F-4D97-AF65-F5344CB8AC3E}">
        <p14:creationId xmlns:p14="http://schemas.microsoft.com/office/powerpoint/2010/main" val="344898204"/>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Estructuras</a:t>
            </a:r>
            <a:r>
              <a:rPr lang="en-US" dirty="0" smtClean="0"/>
              <a:t> – </a:t>
            </a:r>
            <a:r>
              <a:rPr lang="en-US" dirty="0" err="1" smtClean="0"/>
              <a:t>Acceso</a:t>
            </a:r>
            <a:r>
              <a:rPr lang="en-US" dirty="0" smtClean="0"/>
              <a:t> a </a:t>
            </a:r>
            <a:r>
              <a:rPr lang="en-US" dirty="0" err="1" smtClean="0"/>
              <a:t>miembros</a:t>
            </a:r>
            <a:r>
              <a:rPr lang="en-US" dirty="0" smtClean="0"/>
              <a:t> de </a:t>
            </a:r>
            <a:r>
              <a:rPr lang="en-US" dirty="0" err="1" smtClean="0"/>
              <a:t>estructuras</a:t>
            </a:r>
            <a:endParaRPr lang="en-US" dirty="0"/>
          </a:p>
        </p:txBody>
      </p:sp>
      <p:sp>
        <p:nvSpPr>
          <p:cNvPr id="6" name="Marcador de contenido 3"/>
          <p:cNvSpPr txBox="1">
            <a:spLocks/>
          </p:cNvSpPr>
          <p:nvPr/>
        </p:nvSpPr>
        <p:spPr>
          <a:xfrm>
            <a:off x="695459" y="1853248"/>
            <a:ext cx="4211392" cy="25899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err="1"/>
              <a:t>struct</a:t>
            </a:r>
            <a:r>
              <a:rPr lang="en-US" dirty="0"/>
              <a:t> </a:t>
            </a:r>
            <a:r>
              <a:rPr lang="en-US" dirty="0" err="1"/>
              <a:t>theline</a:t>
            </a:r>
            <a:r>
              <a:rPr lang="en-US" dirty="0"/>
              <a:t>{ </a:t>
            </a:r>
            <a:r>
              <a:rPr lang="en-US" dirty="0"/>
              <a:t/>
            </a:r>
            <a:br>
              <a:rPr lang="en-US" dirty="0"/>
            </a:br>
            <a:r>
              <a:rPr lang="en-US" dirty="0" err="1"/>
              <a:t>int</a:t>
            </a:r>
            <a:r>
              <a:rPr lang="en-US" dirty="0"/>
              <a:t> x1,y1; // starting point </a:t>
            </a:r>
            <a:r>
              <a:rPr lang="en-US" dirty="0"/>
              <a:t/>
            </a:r>
            <a:br>
              <a:rPr lang="en-US" dirty="0"/>
            </a:br>
            <a:r>
              <a:rPr lang="en-US" dirty="0" err="1"/>
              <a:t>int</a:t>
            </a:r>
            <a:r>
              <a:rPr lang="en-US" dirty="0"/>
              <a:t> x2,y2; // starting point </a:t>
            </a:r>
            <a:r>
              <a:rPr lang="en-US" dirty="0"/>
              <a:t/>
            </a:r>
            <a:br>
              <a:rPr lang="en-US" dirty="0"/>
            </a:br>
            <a:r>
              <a:rPr lang="en-US" dirty="0"/>
              <a:t>unsigned char color;}; // color </a:t>
            </a:r>
            <a:r>
              <a:rPr lang="en-US" dirty="0"/>
              <a:t/>
            </a:r>
            <a:br>
              <a:rPr lang="en-US" dirty="0"/>
            </a:br>
            <a:r>
              <a:rPr lang="en-US" dirty="0" err="1"/>
              <a:t>typedef</a:t>
            </a:r>
            <a:r>
              <a:rPr lang="en-US" dirty="0"/>
              <a:t> </a:t>
            </a:r>
            <a:r>
              <a:rPr lang="en-US" dirty="0" err="1"/>
              <a:t>struct</a:t>
            </a:r>
            <a:r>
              <a:rPr lang="en-US" dirty="0"/>
              <a:t> </a:t>
            </a:r>
            <a:r>
              <a:rPr lang="en-US" dirty="0" err="1"/>
              <a:t>theline</a:t>
            </a:r>
            <a:r>
              <a:rPr lang="en-US" dirty="0"/>
              <a:t> </a:t>
            </a:r>
            <a:r>
              <a:rPr lang="en-US" dirty="0" err="1"/>
              <a:t>line_t</a:t>
            </a:r>
            <a:r>
              <a:rPr lang="en-US" dirty="0"/>
              <a:t>; </a:t>
            </a:r>
            <a:r>
              <a:rPr lang="en-US" dirty="0"/>
              <a:t/>
            </a:r>
            <a:br>
              <a:rPr lang="en-US" dirty="0"/>
            </a:br>
            <a:r>
              <a:rPr lang="en-US" dirty="0" err="1"/>
              <a:t>struct</a:t>
            </a:r>
            <a:r>
              <a:rPr lang="en-US" dirty="0"/>
              <a:t> </a:t>
            </a:r>
            <a:r>
              <a:rPr lang="en-US" dirty="0" err="1"/>
              <a:t>thepath</a:t>
            </a:r>
            <a:r>
              <a:rPr lang="en-US" dirty="0"/>
              <a:t>{ </a:t>
            </a:r>
            <a:r>
              <a:rPr lang="en-US" dirty="0"/>
              <a:t/>
            </a:r>
            <a:br>
              <a:rPr lang="en-US" dirty="0"/>
            </a:br>
            <a:r>
              <a:rPr lang="en-US" dirty="0" err="1"/>
              <a:t>line_t</a:t>
            </a:r>
            <a:r>
              <a:rPr lang="en-US" dirty="0"/>
              <a:t> L1,L2; // two lines </a:t>
            </a:r>
            <a:r>
              <a:rPr lang="en-US" dirty="0"/>
              <a:t/>
            </a:r>
            <a:br>
              <a:rPr lang="en-US" dirty="0"/>
            </a:br>
            <a:r>
              <a:rPr lang="en-US" dirty="0"/>
              <a:t>char direction;}; </a:t>
            </a:r>
            <a:endParaRPr lang="es-PA" dirty="0"/>
          </a:p>
        </p:txBody>
      </p:sp>
      <p:sp>
        <p:nvSpPr>
          <p:cNvPr id="5" name="Marcador de contenido 3"/>
          <p:cNvSpPr txBox="1">
            <a:spLocks/>
          </p:cNvSpPr>
          <p:nvPr/>
        </p:nvSpPr>
        <p:spPr>
          <a:xfrm>
            <a:off x="4906851" y="1853247"/>
            <a:ext cx="7057621" cy="47793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a:t>typedef </a:t>
            </a:r>
            <a:r>
              <a:rPr lang="es-PA" dirty="0" err="1"/>
              <a:t>struct</a:t>
            </a:r>
            <a:r>
              <a:rPr lang="es-PA" dirty="0"/>
              <a:t> </a:t>
            </a:r>
            <a:r>
              <a:rPr lang="es-PA" dirty="0" err="1"/>
              <a:t>thepath</a:t>
            </a:r>
            <a:r>
              <a:rPr lang="es-PA" dirty="0"/>
              <a:t> </a:t>
            </a:r>
            <a:r>
              <a:rPr lang="es-PA" dirty="0" err="1"/>
              <a:t>path_t</a:t>
            </a:r>
            <a:r>
              <a:rPr lang="es-PA" dirty="0"/>
              <a:t>; </a:t>
            </a:r>
            <a:r>
              <a:rPr lang="es-PA" dirty="0"/>
              <a:t/>
            </a:r>
            <a:br>
              <a:rPr lang="es-PA" dirty="0"/>
            </a:br>
            <a:r>
              <a:rPr lang="es-PA" dirty="0" err="1"/>
              <a:t>path_t</a:t>
            </a:r>
            <a:r>
              <a:rPr lang="es-PA" dirty="0"/>
              <a:t> p; // global </a:t>
            </a:r>
            <a:r>
              <a:rPr lang="es-PA" dirty="0"/>
              <a:t/>
            </a:r>
            <a:br>
              <a:rPr lang="es-PA" dirty="0"/>
            </a:br>
            <a:r>
              <a:rPr lang="es-PA" dirty="0" err="1"/>
              <a:t>void</a:t>
            </a:r>
            <a:r>
              <a:rPr lang="es-PA" dirty="0"/>
              <a:t> </a:t>
            </a:r>
            <a:r>
              <a:rPr lang="es-PA" dirty="0" err="1"/>
              <a:t>Setp</a:t>
            </a:r>
            <a:r>
              <a:rPr lang="es-PA" dirty="0"/>
              <a:t>(</a:t>
            </a:r>
            <a:r>
              <a:rPr lang="es-PA" dirty="0" err="1"/>
              <a:t>void</a:t>
            </a:r>
            <a:r>
              <a:rPr lang="es-PA" dirty="0"/>
              <a:t>){ </a:t>
            </a:r>
            <a:r>
              <a:rPr lang="es-PA" dirty="0" err="1"/>
              <a:t>line_t</a:t>
            </a:r>
            <a:r>
              <a:rPr lang="es-PA" dirty="0"/>
              <a:t> </a:t>
            </a:r>
            <a:r>
              <a:rPr lang="es-PA" dirty="0" err="1"/>
              <a:t>myLine</a:t>
            </a:r>
            <a:r>
              <a:rPr lang="es-PA" dirty="0"/>
              <a:t>; </a:t>
            </a:r>
            <a:r>
              <a:rPr lang="es-PA" dirty="0" err="1"/>
              <a:t>path_t</a:t>
            </a:r>
            <a:r>
              <a:rPr lang="es-PA" dirty="0"/>
              <a:t> q; </a:t>
            </a:r>
            <a:r>
              <a:rPr lang="es-PA" dirty="0"/>
              <a:t/>
            </a:r>
            <a:br>
              <a:rPr lang="es-PA" dirty="0"/>
            </a:br>
            <a:r>
              <a:rPr lang="es-PA" dirty="0"/>
              <a:t>p.L1.x1 = 5; // </a:t>
            </a:r>
            <a:r>
              <a:rPr lang="es-PA" dirty="0" err="1"/>
              <a:t>black</a:t>
            </a:r>
            <a:r>
              <a:rPr lang="es-PA" dirty="0"/>
              <a:t> line </a:t>
            </a:r>
            <a:r>
              <a:rPr lang="es-PA" dirty="0" err="1"/>
              <a:t>from</a:t>
            </a:r>
            <a:r>
              <a:rPr lang="es-PA" dirty="0"/>
              <a:t> 5,6 to 10,12 </a:t>
            </a:r>
            <a:r>
              <a:rPr lang="es-PA" dirty="0"/>
              <a:t/>
            </a:r>
            <a:br>
              <a:rPr lang="es-PA" dirty="0"/>
            </a:br>
            <a:r>
              <a:rPr lang="es-PA" dirty="0"/>
              <a:t>p.L1.y1 = 6; </a:t>
            </a:r>
            <a:r>
              <a:rPr lang="es-PA" dirty="0"/>
              <a:t/>
            </a:r>
            <a:br>
              <a:rPr lang="es-PA" dirty="0"/>
            </a:br>
            <a:r>
              <a:rPr lang="es-PA" dirty="0"/>
              <a:t>p.L1.x2 = 10; </a:t>
            </a:r>
            <a:r>
              <a:rPr lang="es-PA" dirty="0"/>
              <a:t/>
            </a:r>
            <a:br>
              <a:rPr lang="es-PA" dirty="0"/>
            </a:br>
            <a:r>
              <a:rPr lang="es-PA" dirty="0"/>
              <a:t>p.L1.y2 = 12; </a:t>
            </a:r>
            <a:r>
              <a:rPr lang="es-PA" dirty="0"/>
              <a:t/>
            </a:r>
            <a:br>
              <a:rPr lang="es-PA" dirty="0"/>
            </a:br>
            <a:r>
              <a:rPr lang="es-PA" dirty="0"/>
              <a:t>p.L1.color = 255; </a:t>
            </a:r>
            <a:r>
              <a:rPr lang="es-PA" dirty="0"/>
              <a:t/>
            </a:r>
            <a:br>
              <a:rPr lang="es-PA" dirty="0"/>
            </a:br>
            <a:r>
              <a:rPr lang="es-PA" dirty="0"/>
              <a:t>p.L2.x1 = 0; // </a:t>
            </a:r>
            <a:r>
              <a:rPr lang="es-PA" dirty="0" err="1"/>
              <a:t>white</a:t>
            </a:r>
            <a:r>
              <a:rPr lang="es-PA" dirty="0"/>
              <a:t> line </a:t>
            </a:r>
            <a:r>
              <a:rPr lang="es-PA" dirty="0" err="1"/>
              <a:t>from</a:t>
            </a:r>
            <a:r>
              <a:rPr lang="es-PA" dirty="0"/>
              <a:t> 0,1 to 2,3 </a:t>
            </a:r>
            <a:r>
              <a:rPr lang="es-PA" dirty="0"/>
              <a:t/>
            </a:r>
            <a:br>
              <a:rPr lang="es-PA" dirty="0"/>
            </a:br>
            <a:r>
              <a:rPr lang="es-PA" dirty="0"/>
              <a:t>p.L2.y1 = 1; </a:t>
            </a:r>
            <a:r>
              <a:rPr lang="es-PA" dirty="0"/>
              <a:t/>
            </a:r>
            <a:br>
              <a:rPr lang="es-PA" dirty="0"/>
            </a:br>
            <a:r>
              <a:rPr lang="es-PA" dirty="0"/>
              <a:t>p.L2.x2 = 2; </a:t>
            </a:r>
            <a:r>
              <a:rPr lang="es-PA" dirty="0"/>
              <a:t/>
            </a:r>
            <a:br>
              <a:rPr lang="es-PA" dirty="0"/>
            </a:br>
            <a:r>
              <a:rPr lang="es-PA" dirty="0"/>
              <a:t>p.L2.y2 = 3; </a:t>
            </a:r>
            <a:r>
              <a:rPr lang="es-PA" dirty="0"/>
              <a:t/>
            </a:r>
            <a:br>
              <a:rPr lang="es-PA" dirty="0"/>
            </a:br>
            <a:r>
              <a:rPr lang="es-PA" dirty="0"/>
              <a:t>p.L2.color = 0; </a:t>
            </a:r>
            <a:r>
              <a:rPr lang="es-PA" dirty="0"/>
              <a:t/>
            </a:r>
            <a:br>
              <a:rPr lang="es-PA" dirty="0"/>
            </a:br>
            <a:r>
              <a:rPr lang="es-PA" dirty="0" err="1"/>
              <a:t>p.direction</a:t>
            </a:r>
            <a:r>
              <a:rPr lang="es-PA" dirty="0"/>
              <a:t> = -1; </a:t>
            </a:r>
            <a:r>
              <a:rPr lang="es-PA" dirty="0"/>
              <a:t/>
            </a:r>
            <a:br>
              <a:rPr lang="es-PA" dirty="0"/>
            </a:br>
            <a:r>
              <a:rPr lang="es-PA" dirty="0" err="1"/>
              <a:t>myLine</a:t>
            </a:r>
            <a:r>
              <a:rPr lang="es-PA" dirty="0"/>
              <a:t> = p.L1; </a:t>
            </a:r>
            <a:r>
              <a:rPr lang="es-PA" dirty="0"/>
              <a:t/>
            </a:r>
            <a:br>
              <a:rPr lang="es-PA" dirty="0"/>
            </a:br>
            <a:r>
              <a:rPr lang="es-PA" dirty="0"/>
              <a:t>q = p; </a:t>
            </a:r>
            <a:r>
              <a:rPr lang="es-PA" dirty="0"/>
              <a:t/>
            </a:r>
            <a:br>
              <a:rPr lang="es-PA" dirty="0"/>
            </a:br>
            <a:r>
              <a:rPr lang="es-PA" dirty="0"/>
              <a:t>};</a:t>
            </a:r>
            <a:endParaRPr lang="es-PA" dirty="0"/>
          </a:p>
        </p:txBody>
      </p:sp>
    </p:spTree>
    <p:extLst>
      <p:ext uri="{BB962C8B-B14F-4D97-AF65-F5344CB8AC3E}">
        <p14:creationId xmlns:p14="http://schemas.microsoft.com/office/powerpoint/2010/main" val="2492732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Programación</a:t>
            </a:r>
            <a:r>
              <a:rPr lang="en-US" dirty="0" smtClean="0"/>
              <a:t> </a:t>
            </a:r>
            <a:r>
              <a:rPr lang="en-US" dirty="0" err="1" smtClean="0"/>
              <a:t>en</a:t>
            </a:r>
            <a:r>
              <a:rPr lang="en-US" dirty="0" smtClean="0"/>
              <a:t> C – </a:t>
            </a:r>
            <a:r>
              <a:rPr lang="en-US" dirty="0" err="1" smtClean="0"/>
              <a:t>Directivas</a:t>
            </a:r>
            <a:r>
              <a:rPr lang="en-US" dirty="0" smtClean="0"/>
              <a:t> del pre-</a:t>
            </a:r>
            <a:r>
              <a:rPr lang="en-US" dirty="0" err="1" smtClean="0"/>
              <a:t>procesador</a:t>
            </a:r>
            <a:endParaRPr lang="en-US" dirty="0"/>
          </a:p>
        </p:txBody>
      </p:sp>
      <p:sp>
        <p:nvSpPr>
          <p:cNvPr id="4" name="Marcador de contenido 3"/>
          <p:cNvSpPr>
            <a:spLocks noGrp="1"/>
          </p:cNvSpPr>
          <p:nvPr>
            <p:ph idx="1"/>
          </p:nvPr>
        </p:nvSpPr>
        <p:spPr>
          <a:xfrm>
            <a:off x="498007" y="2001403"/>
            <a:ext cx="7731594" cy="1385741"/>
          </a:xfrm>
        </p:spPr>
        <p:txBody>
          <a:bodyPr>
            <a:normAutofit/>
          </a:bodyPr>
          <a:lstStyle/>
          <a:p>
            <a:r>
              <a:rPr lang="en-US" dirty="0" err="1" smtClean="0"/>
              <a:t>Comienzan</a:t>
            </a:r>
            <a:r>
              <a:rPr lang="en-US" dirty="0" smtClean="0"/>
              <a:t> con #</a:t>
            </a:r>
          </a:p>
          <a:p>
            <a:r>
              <a:rPr lang="en-US" dirty="0" smtClean="0"/>
              <a:t>El </a:t>
            </a:r>
            <a:r>
              <a:rPr lang="en-US" dirty="0" err="1" smtClean="0"/>
              <a:t>compilador</a:t>
            </a:r>
            <a:r>
              <a:rPr lang="en-US" dirty="0" smtClean="0"/>
              <a:t> las </a:t>
            </a:r>
            <a:r>
              <a:rPr lang="en-US" dirty="0" err="1" smtClean="0"/>
              <a:t>procesa</a:t>
            </a:r>
            <a:r>
              <a:rPr lang="en-US" dirty="0" smtClean="0"/>
              <a:t> </a:t>
            </a:r>
            <a:r>
              <a:rPr lang="en-US" dirty="0" err="1" smtClean="0"/>
              <a:t>en</a:t>
            </a:r>
            <a:r>
              <a:rPr lang="en-US" dirty="0" smtClean="0"/>
              <a:t> </a:t>
            </a:r>
            <a:r>
              <a:rPr lang="en-US" dirty="0" err="1" smtClean="0"/>
              <a:t>tiempo</a:t>
            </a:r>
            <a:r>
              <a:rPr lang="en-US" dirty="0" smtClean="0"/>
              <a:t> antes de </a:t>
            </a:r>
            <a:r>
              <a:rPr lang="en-US" dirty="0" err="1" smtClean="0"/>
              <a:t>compilar</a:t>
            </a:r>
            <a:endParaRPr lang="en-US" dirty="0" smtClean="0"/>
          </a:p>
          <a:p>
            <a:r>
              <a:rPr lang="en-US" dirty="0" smtClean="0"/>
              <a:t>#define, #include</a:t>
            </a:r>
          </a:p>
          <a:p>
            <a:endParaRPr lang="en-US" dirty="0"/>
          </a:p>
          <a:p>
            <a:endParaRPr lang="en-US" dirty="0"/>
          </a:p>
        </p:txBody>
      </p:sp>
      <p:sp>
        <p:nvSpPr>
          <p:cNvPr id="5" name="Marcador de contenido 3"/>
          <p:cNvSpPr txBox="1">
            <a:spLocks/>
          </p:cNvSpPr>
          <p:nvPr/>
        </p:nvSpPr>
        <p:spPr>
          <a:xfrm>
            <a:off x="1644226" y="3387144"/>
            <a:ext cx="2412618" cy="3190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a:t>#</a:t>
            </a:r>
            <a:r>
              <a:rPr lang="es-PA" dirty="0" err="1"/>
              <a:t>include</a:t>
            </a:r>
            <a:endParaRPr lang="es-PA" dirty="0"/>
          </a:p>
          <a:p>
            <a:pPr marL="0" indent="0">
              <a:buNone/>
            </a:pPr>
            <a:r>
              <a:rPr lang="es-PA" dirty="0"/>
              <a:t>#define</a:t>
            </a:r>
          </a:p>
          <a:p>
            <a:pPr marL="0" indent="0">
              <a:buNone/>
            </a:pPr>
            <a:r>
              <a:rPr lang="es-PA" dirty="0"/>
              <a:t>#</a:t>
            </a:r>
            <a:r>
              <a:rPr lang="es-PA" dirty="0" err="1"/>
              <a:t>undef</a:t>
            </a:r>
            <a:endParaRPr lang="es-PA" dirty="0"/>
          </a:p>
          <a:p>
            <a:pPr marL="0" indent="0">
              <a:buNone/>
            </a:pPr>
            <a:r>
              <a:rPr lang="es-PA" dirty="0"/>
              <a:t>#</a:t>
            </a:r>
            <a:r>
              <a:rPr lang="es-PA" dirty="0" err="1"/>
              <a:t>if</a:t>
            </a:r>
            <a:endParaRPr lang="es-PA" dirty="0"/>
          </a:p>
          <a:p>
            <a:pPr marL="0" indent="0">
              <a:buNone/>
            </a:pPr>
            <a:r>
              <a:rPr lang="es-PA" dirty="0"/>
              <a:t>#</a:t>
            </a:r>
            <a:r>
              <a:rPr lang="es-PA" dirty="0" err="1"/>
              <a:t>ifdef</a:t>
            </a:r>
            <a:endParaRPr lang="es-PA" dirty="0"/>
          </a:p>
          <a:p>
            <a:pPr marL="0" indent="0">
              <a:buNone/>
            </a:pPr>
            <a:r>
              <a:rPr lang="es-PA" dirty="0"/>
              <a:t>#</a:t>
            </a:r>
            <a:r>
              <a:rPr lang="es-PA" dirty="0" err="1"/>
              <a:t>ifndef</a:t>
            </a:r>
            <a:endParaRPr lang="es-PA" dirty="0"/>
          </a:p>
          <a:p>
            <a:pPr marL="0" indent="0">
              <a:buNone/>
            </a:pPr>
            <a:r>
              <a:rPr lang="es-PA" dirty="0"/>
              <a:t>#</a:t>
            </a:r>
            <a:r>
              <a:rPr lang="es-PA" dirty="0" smtClean="0"/>
              <a:t>error</a:t>
            </a:r>
            <a:endParaRPr lang="es-PA" dirty="0"/>
          </a:p>
        </p:txBody>
      </p:sp>
      <p:sp>
        <p:nvSpPr>
          <p:cNvPr id="6" name="Marcador de contenido 3"/>
          <p:cNvSpPr txBox="1">
            <a:spLocks/>
          </p:cNvSpPr>
          <p:nvPr/>
        </p:nvSpPr>
        <p:spPr>
          <a:xfrm>
            <a:off x="3591069" y="3387144"/>
            <a:ext cx="3223988" cy="319006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a:t>__FILE__</a:t>
            </a:r>
          </a:p>
          <a:p>
            <a:pPr marL="0" indent="0">
              <a:buNone/>
            </a:pPr>
            <a:r>
              <a:rPr lang="es-PA" dirty="0"/>
              <a:t>__LINE__</a:t>
            </a:r>
          </a:p>
          <a:p>
            <a:pPr marL="0" indent="0">
              <a:buNone/>
            </a:pPr>
            <a:r>
              <a:rPr lang="es-PA" dirty="0"/>
              <a:t>__DATE__</a:t>
            </a:r>
          </a:p>
          <a:p>
            <a:pPr marL="0" indent="0">
              <a:buNone/>
            </a:pPr>
            <a:r>
              <a:rPr lang="es-PA" dirty="0"/>
              <a:t>__TIME__</a:t>
            </a:r>
          </a:p>
          <a:p>
            <a:pPr marL="0" indent="0">
              <a:buNone/>
            </a:pPr>
            <a:r>
              <a:rPr lang="es-PA" dirty="0"/>
              <a:t>__TIMESTAMP__</a:t>
            </a:r>
          </a:p>
          <a:p>
            <a:pPr marL="0" indent="0">
              <a:buNone/>
            </a:pPr>
            <a:r>
              <a:rPr lang="es-PA" dirty="0" err="1"/>
              <a:t>pragma</a:t>
            </a:r>
            <a:endParaRPr lang="es-PA" dirty="0"/>
          </a:p>
          <a:p>
            <a:pPr marL="0" indent="0">
              <a:buNone/>
            </a:pPr>
            <a:r>
              <a:rPr lang="es-PA" dirty="0"/>
              <a:t># macro </a:t>
            </a:r>
            <a:r>
              <a:rPr lang="es-PA" dirty="0" err="1"/>
              <a:t>operator</a:t>
            </a:r>
            <a:endParaRPr lang="es-PA" dirty="0"/>
          </a:p>
          <a:p>
            <a:pPr marL="0" indent="0">
              <a:buNone/>
            </a:pPr>
            <a:r>
              <a:rPr lang="es-PA" dirty="0"/>
              <a:t>## macro </a:t>
            </a:r>
            <a:r>
              <a:rPr lang="es-PA" dirty="0" err="1"/>
              <a:t>operator</a:t>
            </a:r>
            <a:endParaRPr lang="en-US" dirty="0"/>
          </a:p>
        </p:txBody>
      </p:sp>
      <p:sp>
        <p:nvSpPr>
          <p:cNvPr id="8" name="Marcador de contenido 3"/>
          <p:cNvSpPr txBox="1">
            <a:spLocks/>
          </p:cNvSpPr>
          <p:nvPr/>
        </p:nvSpPr>
        <p:spPr>
          <a:xfrm>
            <a:off x="7225048" y="3387144"/>
            <a:ext cx="3762766" cy="3190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400050" lvl="1" indent="0">
              <a:buNone/>
            </a:pPr>
            <a:r>
              <a:rPr lang="en-US" dirty="0"/>
              <a:t>#</a:t>
            </a:r>
            <a:r>
              <a:rPr lang="en-US" dirty="0" err="1"/>
              <a:t>ifndef</a:t>
            </a:r>
            <a:r>
              <a:rPr lang="en-US" dirty="0"/>
              <a:t> _FILE_NAME_H_</a:t>
            </a:r>
          </a:p>
          <a:p>
            <a:pPr marL="400050" lvl="1" indent="0">
              <a:buNone/>
            </a:pPr>
            <a:r>
              <a:rPr lang="en-US" dirty="0"/>
              <a:t>#define _FILE_NAME_H_</a:t>
            </a:r>
          </a:p>
          <a:p>
            <a:pPr marL="400050" lvl="1" indent="0">
              <a:buNone/>
            </a:pPr>
            <a:endParaRPr lang="en-US" dirty="0"/>
          </a:p>
          <a:p>
            <a:pPr marL="400050" lvl="1" indent="0">
              <a:buNone/>
            </a:pPr>
            <a:r>
              <a:rPr lang="en-US" dirty="0"/>
              <a:t>/* code */</a:t>
            </a:r>
          </a:p>
          <a:p>
            <a:pPr marL="400050" lvl="1" indent="0">
              <a:buNone/>
            </a:pPr>
            <a:endParaRPr lang="en-US" dirty="0"/>
          </a:p>
          <a:p>
            <a:pPr marL="400050" lvl="1" indent="0">
              <a:buNone/>
            </a:pPr>
            <a:r>
              <a:rPr lang="en-US" dirty="0"/>
              <a:t>#</a:t>
            </a:r>
            <a:r>
              <a:rPr lang="en-US" dirty="0" err="1"/>
              <a:t>endif</a:t>
            </a:r>
            <a:r>
              <a:rPr lang="en-US" dirty="0"/>
              <a:t> // #</a:t>
            </a:r>
            <a:r>
              <a:rPr lang="en-US" dirty="0" err="1"/>
              <a:t>ifndef</a:t>
            </a:r>
            <a:r>
              <a:rPr lang="en-US" dirty="0"/>
              <a:t> _FILE_NAME_H_</a:t>
            </a:r>
          </a:p>
        </p:txBody>
      </p:sp>
    </p:spTree>
    <p:extLst>
      <p:ext uri="{BB962C8B-B14F-4D97-AF65-F5344CB8AC3E}">
        <p14:creationId xmlns:p14="http://schemas.microsoft.com/office/powerpoint/2010/main" val="88393589"/>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Estructuras</a:t>
            </a:r>
            <a:r>
              <a:rPr lang="en-US" dirty="0" smtClean="0"/>
              <a:t> – </a:t>
            </a:r>
            <a:r>
              <a:rPr lang="en-US" dirty="0" err="1" smtClean="0"/>
              <a:t>Inicialización</a:t>
            </a:r>
            <a:r>
              <a:rPr lang="en-US" dirty="0" smtClean="0"/>
              <a:t> de la </a:t>
            </a:r>
            <a:r>
              <a:rPr lang="en-US" dirty="0" err="1" smtClean="0"/>
              <a:t>estructura</a:t>
            </a:r>
            <a:endParaRPr lang="en-US" dirty="0"/>
          </a:p>
        </p:txBody>
      </p:sp>
      <p:sp>
        <p:nvSpPr>
          <p:cNvPr id="5" name="Marcador de contenido 3"/>
          <p:cNvSpPr txBox="1">
            <a:spLocks/>
          </p:cNvSpPr>
          <p:nvPr/>
        </p:nvSpPr>
        <p:spPr>
          <a:xfrm>
            <a:off x="708339" y="1853247"/>
            <a:ext cx="11256134" cy="477937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Se puede especificar el valor de una estructura al momento de su definición.</a:t>
            </a:r>
          </a:p>
          <a:p>
            <a:r>
              <a:rPr lang="es-PA" dirty="0" smtClean="0"/>
              <a:t>Si no se inicializa toma valores de ceros (0s)</a:t>
            </a:r>
            <a:endParaRPr lang="es-PA" dirty="0"/>
          </a:p>
          <a:p>
            <a:pPr marL="0" indent="0">
              <a:buNone/>
            </a:pPr>
            <a:endParaRPr lang="es-PA" dirty="0"/>
          </a:p>
          <a:p>
            <a:pPr marL="0" indent="0">
              <a:buNone/>
            </a:pPr>
            <a:r>
              <a:rPr lang="es-PA" dirty="0" err="1"/>
              <a:t>path_t</a:t>
            </a:r>
            <a:r>
              <a:rPr lang="es-PA" dirty="0"/>
              <a:t> </a:t>
            </a:r>
            <a:r>
              <a:rPr lang="es-PA" dirty="0" err="1"/>
              <a:t>thePath</a:t>
            </a:r>
            <a:r>
              <a:rPr lang="es-PA" dirty="0"/>
              <a:t>={{0,0,5,6,128},{5,6,-10,6,128},1}; </a:t>
            </a:r>
          </a:p>
          <a:p>
            <a:pPr marL="0" indent="0">
              <a:buNone/>
            </a:pPr>
            <a:r>
              <a:rPr lang="es-PA" dirty="0" err="1"/>
              <a:t>line_t</a:t>
            </a:r>
            <a:r>
              <a:rPr lang="es-PA" dirty="0"/>
              <a:t> </a:t>
            </a:r>
            <a:r>
              <a:rPr lang="es-PA" dirty="0" err="1"/>
              <a:t>theLine</a:t>
            </a:r>
            <a:r>
              <a:rPr lang="es-PA" dirty="0"/>
              <a:t>={0,0,5,6,128}; </a:t>
            </a:r>
          </a:p>
          <a:p>
            <a:pPr marL="0" indent="0">
              <a:buNone/>
            </a:pPr>
            <a:r>
              <a:rPr lang="es-PA" dirty="0" err="1"/>
              <a:t>port_t</a:t>
            </a:r>
            <a:r>
              <a:rPr lang="es-PA" dirty="0"/>
              <a:t> </a:t>
            </a:r>
            <a:r>
              <a:rPr lang="es-PA" dirty="0" err="1"/>
              <a:t>PortE</a:t>
            </a:r>
            <a:r>
              <a:rPr lang="es-PA" dirty="0"/>
              <a:t>={0x3F, </a:t>
            </a:r>
          </a:p>
          <a:p>
            <a:pPr marL="0" indent="0">
              <a:buNone/>
            </a:pPr>
            <a:r>
              <a:rPr lang="es-PA" dirty="0"/>
              <a:t>(</a:t>
            </a:r>
            <a:r>
              <a:rPr lang="es-PA" dirty="0" err="1"/>
              <a:t>unsigned</a:t>
            </a:r>
            <a:r>
              <a:rPr lang="es-PA" dirty="0"/>
              <a:t> </a:t>
            </a:r>
            <a:r>
              <a:rPr lang="es-PA" dirty="0" err="1"/>
              <a:t>long</a:t>
            </a:r>
            <a:r>
              <a:rPr lang="es-PA" dirty="0"/>
              <a:t> </a:t>
            </a:r>
            <a:r>
              <a:rPr lang="es-PA" dirty="0" err="1"/>
              <a:t>volatile</a:t>
            </a:r>
            <a:r>
              <a:rPr lang="es-PA" dirty="0"/>
              <a:t> *)( </a:t>
            </a:r>
            <a:r>
              <a:rPr lang="es-PA" dirty="0" err="1"/>
              <a:t>path_t</a:t>
            </a:r>
            <a:r>
              <a:rPr lang="es-PA" dirty="0"/>
              <a:t> </a:t>
            </a:r>
            <a:r>
              <a:rPr lang="es-PA" dirty="0" err="1"/>
              <a:t>thePath</a:t>
            </a:r>
            <a:r>
              <a:rPr lang="es-PA" dirty="0"/>
              <a:t>={{0,0,5,6,128},{5,6,-10,6,128},1}; </a:t>
            </a:r>
          </a:p>
          <a:p>
            <a:pPr marL="0" indent="0">
              <a:buNone/>
            </a:pPr>
            <a:r>
              <a:rPr lang="es-PA" dirty="0" err="1"/>
              <a:t>line_t</a:t>
            </a:r>
            <a:r>
              <a:rPr lang="es-PA" dirty="0"/>
              <a:t> </a:t>
            </a:r>
            <a:r>
              <a:rPr lang="es-PA" dirty="0" err="1"/>
              <a:t>theLine</a:t>
            </a:r>
            <a:r>
              <a:rPr lang="es-PA" dirty="0"/>
              <a:t>={0,0,5,6,128}; </a:t>
            </a:r>
          </a:p>
          <a:p>
            <a:pPr marL="0" indent="0">
              <a:buNone/>
            </a:pPr>
            <a:r>
              <a:rPr lang="es-PA" dirty="0" err="1"/>
              <a:t>port_t</a:t>
            </a:r>
            <a:r>
              <a:rPr lang="es-PA" dirty="0"/>
              <a:t> </a:t>
            </a:r>
            <a:r>
              <a:rPr lang="es-PA" dirty="0" err="1"/>
              <a:t>PortE</a:t>
            </a:r>
            <a:r>
              <a:rPr lang="es-PA" dirty="0"/>
              <a:t>={0x3F, </a:t>
            </a:r>
          </a:p>
          <a:p>
            <a:pPr marL="0" indent="0">
              <a:buNone/>
            </a:pPr>
            <a:r>
              <a:rPr lang="es-PA" dirty="0"/>
              <a:t>(</a:t>
            </a:r>
            <a:r>
              <a:rPr lang="es-PA" dirty="0" err="1"/>
              <a:t>unsigned</a:t>
            </a:r>
            <a:r>
              <a:rPr lang="es-PA" dirty="0"/>
              <a:t> </a:t>
            </a:r>
            <a:r>
              <a:rPr lang="es-PA" dirty="0" err="1"/>
              <a:t>long</a:t>
            </a:r>
            <a:r>
              <a:rPr lang="es-PA" dirty="0"/>
              <a:t> </a:t>
            </a:r>
            <a:r>
              <a:rPr lang="es-PA" dirty="0" err="1"/>
              <a:t>volatile</a:t>
            </a:r>
            <a:r>
              <a:rPr lang="es-PA" dirty="0"/>
              <a:t> *)( 0x400243FC ), </a:t>
            </a:r>
          </a:p>
          <a:p>
            <a:pPr marL="0" indent="0">
              <a:buNone/>
            </a:pPr>
            <a:r>
              <a:rPr lang="es-PA" dirty="0"/>
              <a:t>(</a:t>
            </a:r>
            <a:r>
              <a:rPr lang="es-PA" dirty="0" err="1"/>
              <a:t>unsigned</a:t>
            </a:r>
            <a:r>
              <a:rPr lang="es-PA" dirty="0"/>
              <a:t> ), </a:t>
            </a:r>
          </a:p>
          <a:p>
            <a:pPr marL="0" indent="0">
              <a:buNone/>
            </a:pPr>
            <a:r>
              <a:rPr lang="es-PA" dirty="0"/>
              <a:t>(</a:t>
            </a:r>
            <a:r>
              <a:rPr lang="es-PA" dirty="0" err="1"/>
              <a:t>unsigned</a:t>
            </a:r>
            <a:r>
              <a:rPr lang="es-PA" dirty="0"/>
              <a:t> ), </a:t>
            </a:r>
          </a:p>
          <a:p>
            <a:pPr marL="0" indent="0">
              <a:buNone/>
            </a:pPr>
            <a:r>
              <a:rPr lang="es-PA" dirty="0"/>
              <a:t>(</a:t>
            </a:r>
            <a:r>
              <a:rPr lang="es-PA" dirty="0" err="1"/>
              <a:t>unsigned</a:t>
            </a:r>
            <a:r>
              <a:rPr lang="es-PA" dirty="0"/>
              <a:t> </a:t>
            </a:r>
            <a:r>
              <a:rPr lang="es-PA" dirty="0" err="1"/>
              <a:t>long</a:t>
            </a:r>
            <a:r>
              <a:rPr lang="es-PA" dirty="0"/>
              <a:t> </a:t>
            </a:r>
            <a:r>
              <a:rPr lang="es-PA" dirty="0" err="1"/>
              <a:t>volatile</a:t>
            </a:r>
            <a:r>
              <a:rPr lang="es-PA" dirty="0"/>
              <a:t> *)( 0x40024400 )};</a:t>
            </a:r>
          </a:p>
        </p:txBody>
      </p:sp>
    </p:spTree>
    <p:extLst>
      <p:ext uri="{BB962C8B-B14F-4D97-AF65-F5344CB8AC3E}">
        <p14:creationId xmlns:p14="http://schemas.microsoft.com/office/powerpoint/2010/main" val="37256454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Estructuras</a:t>
            </a:r>
            <a:r>
              <a:rPr lang="en-US" dirty="0" smtClean="0"/>
              <a:t> – </a:t>
            </a:r>
            <a:r>
              <a:rPr lang="en-US" dirty="0" err="1" smtClean="0"/>
              <a:t>Inicialización</a:t>
            </a:r>
            <a:r>
              <a:rPr lang="en-US" dirty="0" smtClean="0"/>
              <a:t> de la </a:t>
            </a:r>
            <a:r>
              <a:rPr lang="en-US" dirty="0" err="1" smtClean="0"/>
              <a:t>estructura</a:t>
            </a:r>
            <a:endParaRPr lang="en-US" dirty="0"/>
          </a:p>
        </p:txBody>
      </p:sp>
      <p:sp>
        <p:nvSpPr>
          <p:cNvPr id="5" name="Marcador de contenido 3"/>
          <p:cNvSpPr txBox="1">
            <a:spLocks/>
          </p:cNvSpPr>
          <p:nvPr/>
        </p:nvSpPr>
        <p:spPr>
          <a:xfrm>
            <a:off x="708339" y="1853247"/>
            <a:ext cx="5769734" cy="10444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a:t>Para colocar una estructura en la </a:t>
            </a:r>
            <a:r>
              <a:rPr lang="es-PA" dirty="0" smtClean="0"/>
              <a:t>ROM… </a:t>
            </a:r>
          </a:p>
          <a:p>
            <a:pPr lvl="1"/>
            <a:r>
              <a:rPr lang="es-PA" dirty="0" smtClean="0"/>
              <a:t>Definirla como constante global</a:t>
            </a:r>
            <a:r>
              <a:rPr lang="es-PA" dirty="0"/>
              <a:t> </a:t>
            </a:r>
            <a:endParaRPr lang="es-PA" dirty="0"/>
          </a:p>
        </p:txBody>
      </p:sp>
      <p:sp>
        <p:nvSpPr>
          <p:cNvPr id="4" name="Marcador de contenido 3"/>
          <p:cNvSpPr txBox="1">
            <a:spLocks/>
          </p:cNvSpPr>
          <p:nvPr/>
        </p:nvSpPr>
        <p:spPr>
          <a:xfrm>
            <a:off x="605308" y="2627291"/>
            <a:ext cx="5769734" cy="4134118"/>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a:t>struct</a:t>
            </a:r>
            <a:r>
              <a:rPr lang="es-PA" dirty="0"/>
              <a:t> </a:t>
            </a:r>
            <a:r>
              <a:rPr lang="es-PA" dirty="0" err="1"/>
              <a:t>State</a:t>
            </a:r>
            <a:r>
              <a:rPr lang="es-PA" dirty="0"/>
              <a:t>{ </a:t>
            </a:r>
          </a:p>
          <a:p>
            <a:pPr marL="0" indent="0">
              <a:buNone/>
            </a:pPr>
            <a:r>
              <a:rPr lang="es-PA" dirty="0" err="1"/>
              <a:t>unsigned</a:t>
            </a:r>
            <a:r>
              <a:rPr lang="es-PA" dirty="0"/>
              <a:t> </a:t>
            </a:r>
            <a:r>
              <a:rPr lang="es-PA" dirty="0" err="1"/>
              <a:t>char</a:t>
            </a:r>
            <a:r>
              <a:rPr lang="es-PA" dirty="0"/>
              <a:t> </a:t>
            </a:r>
            <a:r>
              <a:rPr lang="es-PA" dirty="0" err="1"/>
              <a:t>Out</a:t>
            </a:r>
            <a:r>
              <a:rPr lang="es-PA" dirty="0"/>
              <a:t>; /* Output to Port B */ </a:t>
            </a:r>
          </a:p>
          <a:p>
            <a:pPr marL="0" indent="0">
              <a:buNone/>
            </a:pPr>
            <a:r>
              <a:rPr lang="es-PA" dirty="0" err="1"/>
              <a:t>unsigned</a:t>
            </a:r>
            <a:r>
              <a:rPr lang="es-PA" dirty="0"/>
              <a:t> short </a:t>
            </a:r>
            <a:r>
              <a:rPr lang="es-PA" dirty="0" err="1"/>
              <a:t>Wait</a:t>
            </a:r>
            <a:r>
              <a:rPr lang="es-PA" dirty="0"/>
              <a:t>; /* Time (62.5ns </a:t>
            </a:r>
            <a:r>
              <a:rPr lang="es-PA" dirty="0" err="1"/>
              <a:t>cycles</a:t>
            </a:r>
            <a:r>
              <a:rPr lang="es-PA" dirty="0"/>
              <a:t>) to </a:t>
            </a:r>
            <a:r>
              <a:rPr lang="es-PA" dirty="0" err="1"/>
              <a:t>wait</a:t>
            </a:r>
            <a:r>
              <a:rPr lang="es-PA" dirty="0"/>
              <a:t> */ </a:t>
            </a:r>
          </a:p>
          <a:p>
            <a:pPr marL="0" indent="0">
              <a:buNone/>
            </a:pPr>
            <a:r>
              <a:rPr lang="es-PA" dirty="0" err="1"/>
              <a:t>unsigned</a:t>
            </a:r>
            <a:r>
              <a:rPr lang="es-PA" dirty="0"/>
              <a:t> </a:t>
            </a:r>
            <a:r>
              <a:rPr lang="es-PA" dirty="0" err="1"/>
              <a:t>char</a:t>
            </a:r>
            <a:r>
              <a:rPr lang="es-PA" dirty="0"/>
              <a:t> </a:t>
            </a:r>
            <a:r>
              <a:rPr lang="es-PA" dirty="0" err="1"/>
              <a:t>AndMask</a:t>
            </a:r>
            <a:r>
              <a:rPr lang="es-PA" dirty="0"/>
              <a:t>[4]; </a:t>
            </a:r>
          </a:p>
          <a:p>
            <a:pPr marL="0" indent="0">
              <a:buNone/>
            </a:pPr>
            <a:r>
              <a:rPr lang="es-PA" dirty="0" err="1"/>
              <a:t>unsigned</a:t>
            </a:r>
            <a:r>
              <a:rPr lang="es-PA" dirty="0"/>
              <a:t> </a:t>
            </a:r>
            <a:r>
              <a:rPr lang="es-PA" dirty="0" err="1"/>
              <a:t>char</a:t>
            </a:r>
            <a:r>
              <a:rPr lang="es-PA" dirty="0"/>
              <a:t> </a:t>
            </a:r>
            <a:r>
              <a:rPr lang="es-PA" dirty="0" err="1"/>
              <a:t>EquMask</a:t>
            </a:r>
            <a:r>
              <a:rPr lang="es-PA" dirty="0"/>
              <a:t>[4]; </a:t>
            </a:r>
          </a:p>
          <a:p>
            <a:pPr marL="0" indent="0">
              <a:buNone/>
            </a:pPr>
            <a:r>
              <a:rPr lang="es-PA" dirty="0" err="1"/>
              <a:t>const</a:t>
            </a:r>
            <a:r>
              <a:rPr lang="es-PA" dirty="0"/>
              <a:t> </a:t>
            </a:r>
            <a:r>
              <a:rPr lang="es-PA" dirty="0" err="1"/>
              <a:t>struct</a:t>
            </a:r>
            <a:r>
              <a:rPr lang="es-PA" dirty="0"/>
              <a:t> </a:t>
            </a:r>
            <a:r>
              <a:rPr lang="es-PA" dirty="0" err="1"/>
              <a:t>State</a:t>
            </a:r>
            <a:r>
              <a:rPr lang="es-PA" dirty="0"/>
              <a:t> *</a:t>
            </a:r>
            <a:r>
              <a:rPr lang="es-PA" dirty="0" err="1"/>
              <a:t>Next</a:t>
            </a:r>
            <a:r>
              <a:rPr lang="es-PA" dirty="0"/>
              <a:t>[4];}; /* </a:t>
            </a:r>
            <a:r>
              <a:rPr lang="es-PA" dirty="0" err="1"/>
              <a:t>Next</a:t>
            </a:r>
            <a:r>
              <a:rPr lang="es-PA" dirty="0"/>
              <a:t> </a:t>
            </a:r>
            <a:r>
              <a:rPr lang="es-PA" dirty="0" err="1"/>
              <a:t>states</a:t>
            </a:r>
            <a:r>
              <a:rPr lang="es-PA" dirty="0"/>
              <a:t> */ </a:t>
            </a:r>
          </a:p>
          <a:p>
            <a:pPr marL="0" indent="0">
              <a:buNone/>
            </a:pPr>
            <a:r>
              <a:rPr lang="es-PA" dirty="0"/>
              <a:t>typedef </a:t>
            </a:r>
            <a:r>
              <a:rPr lang="es-PA" dirty="0" err="1"/>
              <a:t>const</a:t>
            </a:r>
            <a:r>
              <a:rPr lang="es-PA" dirty="0"/>
              <a:t> </a:t>
            </a:r>
            <a:r>
              <a:rPr lang="es-PA" dirty="0" err="1"/>
              <a:t>struct</a:t>
            </a:r>
            <a:r>
              <a:rPr lang="es-PA" dirty="0"/>
              <a:t> </a:t>
            </a:r>
            <a:r>
              <a:rPr lang="es-PA" dirty="0" err="1"/>
              <a:t>State</a:t>
            </a:r>
            <a:r>
              <a:rPr lang="es-PA" dirty="0"/>
              <a:t> </a:t>
            </a:r>
            <a:r>
              <a:rPr lang="es-PA" dirty="0" err="1"/>
              <a:t>state_t</a:t>
            </a:r>
            <a:r>
              <a:rPr lang="es-PA" dirty="0"/>
              <a:t>; </a:t>
            </a:r>
          </a:p>
          <a:p>
            <a:pPr marL="0" indent="0">
              <a:buNone/>
            </a:pPr>
            <a:r>
              <a:rPr lang="es-PA" dirty="0"/>
              <a:t>typedef </a:t>
            </a:r>
            <a:r>
              <a:rPr lang="es-PA" dirty="0" err="1"/>
              <a:t>struct</a:t>
            </a:r>
            <a:r>
              <a:rPr lang="es-PA" dirty="0"/>
              <a:t> </a:t>
            </a:r>
            <a:r>
              <a:rPr lang="es-PA" dirty="0" err="1"/>
              <a:t>State</a:t>
            </a:r>
            <a:r>
              <a:rPr lang="es-PA" dirty="0"/>
              <a:t>{ </a:t>
            </a:r>
          </a:p>
          <a:p>
            <a:pPr marL="0" indent="0">
              <a:buNone/>
            </a:pPr>
            <a:r>
              <a:rPr lang="es-PA" dirty="0" err="1"/>
              <a:t>unsigned</a:t>
            </a:r>
            <a:r>
              <a:rPr lang="es-PA" dirty="0"/>
              <a:t> </a:t>
            </a:r>
            <a:r>
              <a:rPr lang="es-PA" dirty="0" err="1"/>
              <a:t>char</a:t>
            </a:r>
            <a:r>
              <a:rPr lang="es-PA" dirty="0"/>
              <a:t> </a:t>
            </a:r>
            <a:r>
              <a:rPr lang="es-PA" dirty="0" err="1"/>
              <a:t>Out</a:t>
            </a:r>
            <a:r>
              <a:rPr lang="es-PA" dirty="0"/>
              <a:t>; /* Output to Port B */ </a:t>
            </a:r>
          </a:p>
          <a:p>
            <a:pPr marL="0" indent="0">
              <a:buNone/>
            </a:pPr>
            <a:r>
              <a:rPr lang="es-PA" dirty="0" err="1"/>
              <a:t>unsigned</a:t>
            </a:r>
            <a:r>
              <a:rPr lang="es-PA" dirty="0"/>
              <a:t> short </a:t>
            </a:r>
            <a:r>
              <a:rPr lang="es-PA" dirty="0" err="1"/>
              <a:t>Wait</a:t>
            </a:r>
            <a:r>
              <a:rPr lang="es-PA" dirty="0"/>
              <a:t>; /* Time (62.5ns </a:t>
            </a:r>
            <a:r>
              <a:rPr lang="es-PA" dirty="0" err="1"/>
              <a:t>cycles</a:t>
            </a:r>
            <a:r>
              <a:rPr lang="es-PA" dirty="0"/>
              <a:t>) to </a:t>
            </a:r>
            <a:r>
              <a:rPr lang="es-PA" dirty="0" err="1"/>
              <a:t>wait</a:t>
            </a:r>
            <a:r>
              <a:rPr lang="es-PA" dirty="0"/>
              <a:t> */ </a:t>
            </a:r>
          </a:p>
          <a:p>
            <a:pPr marL="0" indent="0">
              <a:buNone/>
            </a:pPr>
            <a:r>
              <a:rPr lang="es-PA" dirty="0" err="1"/>
              <a:t>unsigned</a:t>
            </a:r>
            <a:r>
              <a:rPr lang="es-PA" dirty="0"/>
              <a:t> </a:t>
            </a:r>
            <a:r>
              <a:rPr lang="es-PA" dirty="0" err="1"/>
              <a:t>char</a:t>
            </a:r>
            <a:r>
              <a:rPr lang="es-PA" dirty="0"/>
              <a:t> </a:t>
            </a:r>
            <a:r>
              <a:rPr lang="es-PA" dirty="0" err="1"/>
              <a:t>AndMask</a:t>
            </a:r>
            <a:r>
              <a:rPr lang="es-PA" dirty="0"/>
              <a:t>[4]; </a:t>
            </a:r>
          </a:p>
          <a:p>
            <a:pPr marL="0" indent="0">
              <a:buNone/>
            </a:pPr>
            <a:r>
              <a:rPr lang="es-PA" dirty="0" err="1"/>
              <a:t>unsigned</a:t>
            </a:r>
            <a:r>
              <a:rPr lang="es-PA" dirty="0"/>
              <a:t> </a:t>
            </a:r>
            <a:r>
              <a:rPr lang="es-PA" dirty="0" err="1"/>
              <a:t>char</a:t>
            </a:r>
            <a:r>
              <a:rPr lang="es-PA" dirty="0"/>
              <a:t> </a:t>
            </a:r>
            <a:r>
              <a:rPr lang="es-PA" dirty="0" err="1"/>
              <a:t>EquMask</a:t>
            </a:r>
            <a:r>
              <a:rPr lang="es-PA" dirty="0"/>
              <a:t>[4]; </a:t>
            </a:r>
          </a:p>
          <a:p>
            <a:pPr marL="0" indent="0">
              <a:buNone/>
            </a:pPr>
            <a:r>
              <a:rPr lang="es-PA" dirty="0" err="1"/>
              <a:t>const</a:t>
            </a:r>
            <a:r>
              <a:rPr lang="es-PA" dirty="0"/>
              <a:t> </a:t>
            </a:r>
            <a:r>
              <a:rPr lang="es-PA" dirty="0" err="1"/>
              <a:t>struct</a:t>
            </a:r>
            <a:r>
              <a:rPr lang="es-PA" dirty="0"/>
              <a:t> </a:t>
            </a:r>
            <a:r>
              <a:rPr lang="es-PA" dirty="0" err="1"/>
              <a:t>State</a:t>
            </a:r>
            <a:r>
              <a:rPr lang="es-PA" dirty="0"/>
              <a:t> *</a:t>
            </a:r>
            <a:r>
              <a:rPr lang="es-PA" dirty="0" err="1"/>
              <a:t>Next</a:t>
            </a:r>
            <a:r>
              <a:rPr lang="es-PA" dirty="0"/>
              <a:t>[4];}; /* </a:t>
            </a:r>
            <a:r>
              <a:rPr lang="es-PA" dirty="0" err="1"/>
              <a:t>Next</a:t>
            </a:r>
            <a:r>
              <a:rPr lang="es-PA" dirty="0"/>
              <a:t> </a:t>
            </a:r>
            <a:r>
              <a:rPr lang="es-PA" dirty="0" err="1"/>
              <a:t>states</a:t>
            </a:r>
            <a:r>
              <a:rPr lang="es-PA" dirty="0"/>
              <a:t> */ </a:t>
            </a:r>
          </a:p>
          <a:p>
            <a:pPr marL="0" indent="0">
              <a:buNone/>
            </a:pPr>
            <a:r>
              <a:rPr lang="es-PA" dirty="0"/>
              <a:t>typedef </a:t>
            </a:r>
            <a:r>
              <a:rPr lang="es-PA" dirty="0" err="1"/>
              <a:t>const</a:t>
            </a:r>
            <a:r>
              <a:rPr lang="es-PA" dirty="0"/>
              <a:t> </a:t>
            </a:r>
            <a:r>
              <a:rPr lang="es-PA" dirty="0" err="1"/>
              <a:t>struct</a:t>
            </a:r>
            <a:r>
              <a:rPr lang="es-PA" dirty="0"/>
              <a:t> </a:t>
            </a:r>
            <a:r>
              <a:rPr lang="es-PA" dirty="0" err="1"/>
              <a:t>State</a:t>
            </a:r>
            <a:r>
              <a:rPr lang="es-PA" dirty="0"/>
              <a:t> </a:t>
            </a:r>
            <a:r>
              <a:rPr lang="es-PA" dirty="0" err="1"/>
              <a:t>state_t</a:t>
            </a:r>
            <a:r>
              <a:rPr lang="es-PA" dirty="0"/>
              <a:t>; </a:t>
            </a:r>
          </a:p>
        </p:txBody>
      </p:sp>
      <p:sp>
        <p:nvSpPr>
          <p:cNvPr id="6" name="Marcador de contenido 3"/>
          <p:cNvSpPr txBox="1">
            <a:spLocks/>
          </p:cNvSpPr>
          <p:nvPr/>
        </p:nvSpPr>
        <p:spPr>
          <a:xfrm>
            <a:off x="6117465" y="2627291"/>
            <a:ext cx="3812146" cy="41341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a:t>atypedef </a:t>
            </a:r>
            <a:r>
              <a:rPr lang="es-PA" dirty="0" err="1"/>
              <a:t>state_t</a:t>
            </a:r>
            <a:r>
              <a:rPr lang="es-PA" dirty="0"/>
              <a:t> * </a:t>
            </a:r>
            <a:r>
              <a:rPr lang="es-PA" dirty="0" err="1"/>
              <a:t>StatePtr</a:t>
            </a:r>
            <a:r>
              <a:rPr lang="es-PA" dirty="0"/>
              <a:t>; </a:t>
            </a:r>
          </a:p>
          <a:p>
            <a:pPr marL="0" indent="0">
              <a:buNone/>
            </a:pPr>
            <a:r>
              <a:rPr lang="es-PA" dirty="0"/>
              <a:t>#define stop &amp;</a:t>
            </a:r>
            <a:r>
              <a:rPr lang="es-PA" dirty="0" err="1"/>
              <a:t>fsm</a:t>
            </a:r>
            <a:r>
              <a:rPr lang="es-PA" dirty="0"/>
              <a:t>[0] </a:t>
            </a:r>
          </a:p>
          <a:p>
            <a:pPr marL="0" indent="0">
              <a:buNone/>
            </a:pPr>
            <a:r>
              <a:rPr lang="es-PA" dirty="0"/>
              <a:t>#define </a:t>
            </a:r>
            <a:r>
              <a:rPr lang="es-PA" dirty="0" err="1"/>
              <a:t>turn</a:t>
            </a:r>
            <a:r>
              <a:rPr lang="es-PA" dirty="0"/>
              <a:t> &amp;</a:t>
            </a:r>
            <a:r>
              <a:rPr lang="es-PA" dirty="0" err="1"/>
              <a:t>fsm</a:t>
            </a:r>
            <a:r>
              <a:rPr lang="es-PA" dirty="0"/>
              <a:t>[1] </a:t>
            </a:r>
          </a:p>
          <a:p>
            <a:pPr marL="0" indent="0">
              <a:buNone/>
            </a:pPr>
            <a:r>
              <a:rPr lang="es-PA" dirty="0"/>
              <a:t>#define </a:t>
            </a:r>
            <a:r>
              <a:rPr lang="es-PA" dirty="0" err="1"/>
              <a:t>bend</a:t>
            </a:r>
            <a:r>
              <a:rPr lang="es-PA" dirty="0"/>
              <a:t> &amp;</a:t>
            </a:r>
            <a:r>
              <a:rPr lang="es-PA" dirty="0" err="1"/>
              <a:t>fsm</a:t>
            </a:r>
            <a:r>
              <a:rPr lang="es-PA" dirty="0"/>
              <a:t>[2] </a:t>
            </a:r>
          </a:p>
          <a:p>
            <a:pPr marL="0" indent="0">
              <a:buNone/>
            </a:pPr>
            <a:r>
              <a:rPr lang="es-PA" dirty="0"/>
              <a:t>* </a:t>
            </a:r>
            <a:r>
              <a:rPr lang="es-PA" dirty="0" err="1"/>
              <a:t>StatePtr</a:t>
            </a:r>
            <a:r>
              <a:rPr lang="es-PA" dirty="0"/>
              <a:t>; </a:t>
            </a:r>
          </a:p>
          <a:p>
            <a:pPr marL="0" indent="0">
              <a:buNone/>
            </a:pPr>
            <a:r>
              <a:rPr lang="es-PA" dirty="0"/>
              <a:t>#define stop &amp;</a:t>
            </a:r>
            <a:r>
              <a:rPr lang="es-PA" dirty="0" err="1"/>
              <a:t>fsm</a:t>
            </a:r>
            <a:r>
              <a:rPr lang="es-PA" dirty="0"/>
              <a:t>[0] </a:t>
            </a:r>
          </a:p>
          <a:p>
            <a:pPr marL="0" indent="0">
              <a:buNone/>
            </a:pPr>
            <a:r>
              <a:rPr lang="es-PA" dirty="0"/>
              <a:t>#define </a:t>
            </a:r>
            <a:r>
              <a:rPr lang="es-PA" dirty="0" err="1"/>
              <a:t>turn</a:t>
            </a:r>
            <a:r>
              <a:rPr lang="es-PA" dirty="0"/>
              <a:t> &amp;</a:t>
            </a:r>
            <a:r>
              <a:rPr lang="es-PA" dirty="0" err="1"/>
              <a:t>fsm</a:t>
            </a:r>
            <a:r>
              <a:rPr lang="es-PA" dirty="0"/>
              <a:t>[1] </a:t>
            </a:r>
          </a:p>
          <a:p>
            <a:pPr marL="0" indent="0">
              <a:buNone/>
            </a:pPr>
            <a:r>
              <a:rPr lang="es-PA" dirty="0"/>
              <a:t>#define </a:t>
            </a:r>
            <a:r>
              <a:rPr lang="es-PA" dirty="0" err="1"/>
              <a:t>bend</a:t>
            </a:r>
            <a:r>
              <a:rPr lang="es-PA" dirty="0"/>
              <a:t> &amp;</a:t>
            </a:r>
            <a:r>
              <a:rPr lang="es-PA" dirty="0" err="1"/>
              <a:t>fsm</a:t>
            </a:r>
            <a:r>
              <a:rPr lang="es-PA" dirty="0"/>
              <a:t>[2] </a:t>
            </a:r>
            <a:endParaRPr lang="es-PA" dirty="0" smtClean="0"/>
          </a:p>
          <a:p>
            <a:pPr marL="0" indent="0">
              <a:buNone/>
            </a:pPr>
            <a:endParaRPr lang="es-PA" dirty="0"/>
          </a:p>
        </p:txBody>
      </p:sp>
    </p:spTree>
    <p:extLst>
      <p:ext uri="{BB962C8B-B14F-4D97-AF65-F5344CB8AC3E}">
        <p14:creationId xmlns:p14="http://schemas.microsoft.com/office/powerpoint/2010/main" val="354991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Estructuras</a:t>
            </a:r>
            <a:r>
              <a:rPr lang="en-US" dirty="0" smtClean="0"/>
              <a:t> – </a:t>
            </a:r>
            <a:r>
              <a:rPr lang="en-US" dirty="0" err="1" smtClean="0"/>
              <a:t>Inicialización</a:t>
            </a:r>
            <a:r>
              <a:rPr lang="en-US" dirty="0" smtClean="0"/>
              <a:t> de la </a:t>
            </a:r>
            <a:r>
              <a:rPr lang="en-US" dirty="0" err="1" smtClean="0"/>
              <a:t>estructura</a:t>
            </a:r>
            <a:endParaRPr lang="en-US" dirty="0"/>
          </a:p>
        </p:txBody>
      </p:sp>
      <p:sp>
        <p:nvSpPr>
          <p:cNvPr id="4" name="Marcador de contenido 3"/>
          <p:cNvSpPr txBox="1">
            <a:spLocks/>
          </p:cNvSpPr>
          <p:nvPr/>
        </p:nvSpPr>
        <p:spPr>
          <a:xfrm>
            <a:off x="605308" y="1853248"/>
            <a:ext cx="5769734" cy="490816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smtClean="0"/>
              <a:t>state_t</a:t>
            </a:r>
            <a:r>
              <a:rPr lang="es-PA" dirty="0" smtClean="0"/>
              <a:t> </a:t>
            </a:r>
            <a:r>
              <a:rPr lang="es-PA" dirty="0" err="1"/>
              <a:t>fsm</a:t>
            </a:r>
            <a:r>
              <a:rPr lang="es-PA" dirty="0"/>
              <a:t>[3]={ </a:t>
            </a:r>
          </a:p>
          <a:p>
            <a:pPr marL="0" indent="0">
              <a:buNone/>
            </a:pPr>
            <a:r>
              <a:rPr lang="es-PA" dirty="0"/>
              <a:t>{0x34, 16000, // stop 1 ms </a:t>
            </a:r>
          </a:p>
          <a:p>
            <a:pPr marL="0" indent="0">
              <a:buNone/>
            </a:pPr>
            <a:r>
              <a:rPr lang="es-PA" dirty="0"/>
              <a:t>{0xFF, 0xF0, 0x27, 0x00}, </a:t>
            </a:r>
          </a:p>
          <a:p>
            <a:pPr marL="0" indent="0">
              <a:buNone/>
            </a:pPr>
            <a:r>
              <a:rPr lang="es-PA" dirty="0"/>
              <a:t>{0x51, 0xA0, 0x07, 0x00}, </a:t>
            </a:r>
          </a:p>
          <a:p>
            <a:pPr marL="0" indent="0">
              <a:buNone/>
            </a:pPr>
            <a:r>
              <a:rPr lang="es-PA" dirty="0"/>
              <a:t>{</a:t>
            </a:r>
            <a:r>
              <a:rPr lang="es-PA" dirty="0" err="1"/>
              <a:t>turn</a:t>
            </a:r>
            <a:r>
              <a:rPr lang="es-PA" dirty="0"/>
              <a:t>, stop, </a:t>
            </a:r>
            <a:r>
              <a:rPr lang="es-PA" dirty="0" err="1"/>
              <a:t>turn</a:t>
            </a:r>
            <a:r>
              <a:rPr lang="es-PA" dirty="0"/>
              <a:t>, </a:t>
            </a:r>
            <a:r>
              <a:rPr lang="es-PA" dirty="0" err="1"/>
              <a:t>bend</a:t>
            </a:r>
            <a:r>
              <a:rPr lang="es-PA" dirty="0"/>
              <a:t>}}, </a:t>
            </a:r>
          </a:p>
          <a:p>
            <a:pPr marL="0" indent="0">
              <a:buNone/>
            </a:pPr>
            <a:r>
              <a:rPr lang="es-PA" dirty="0"/>
              <a:t>{0xB3,40000, // </a:t>
            </a:r>
            <a:r>
              <a:rPr lang="es-PA" dirty="0" err="1"/>
              <a:t>turn</a:t>
            </a:r>
            <a:r>
              <a:rPr lang="es-PA" dirty="0"/>
              <a:t> 2.5 ms </a:t>
            </a:r>
          </a:p>
          <a:p>
            <a:pPr marL="0" indent="0">
              <a:buNone/>
            </a:pPr>
            <a:r>
              <a:rPr lang="es-PA" dirty="0"/>
              <a:t>{0x80, 0xF0, 0x00, 0x00}, </a:t>
            </a:r>
          </a:p>
          <a:p>
            <a:pPr marL="0" indent="0">
              <a:buNone/>
            </a:pPr>
            <a:r>
              <a:rPr lang="es-PA" dirty="0"/>
              <a:t>{0x00, 0x90, 0x00, 0x00}, </a:t>
            </a:r>
          </a:p>
          <a:p>
            <a:pPr marL="0" indent="0">
              <a:buNone/>
            </a:pPr>
            <a:r>
              <a:rPr lang="es-PA" dirty="0"/>
              <a:t>{</a:t>
            </a:r>
            <a:r>
              <a:rPr lang="es-PA" dirty="0" err="1"/>
              <a:t>bend</a:t>
            </a:r>
            <a:r>
              <a:rPr lang="es-PA" dirty="0"/>
              <a:t>, stop, </a:t>
            </a:r>
            <a:r>
              <a:rPr lang="es-PA" dirty="0" err="1"/>
              <a:t>turn</a:t>
            </a:r>
            <a:r>
              <a:rPr lang="es-PA" dirty="0"/>
              <a:t>, </a:t>
            </a:r>
            <a:r>
              <a:rPr lang="es-PA" dirty="0" err="1"/>
              <a:t>turn</a:t>
            </a:r>
            <a:r>
              <a:rPr lang="es-PA" dirty="0"/>
              <a:t>}}, </a:t>
            </a:r>
          </a:p>
          <a:p>
            <a:pPr marL="0" indent="0">
              <a:buNone/>
            </a:pPr>
            <a:r>
              <a:rPr lang="es-PA" dirty="0"/>
              <a:t>{0x75,32000, // </a:t>
            </a:r>
            <a:r>
              <a:rPr lang="es-PA" dirty="0" err="1"/>
              <a:t>bend</a:t>
            </a:r>
            <a:r>
              <a:rPr lang="es-PA" dirty="0"/>
              <a:t> 2 ms </a:t>
            </a:r>
          </a:p>
          <a:p>
            <a:pPr marL="0" indent="0">
              <a:buNone/>
            </a:pPr>
            <a:r>
              <a:rPr lang="es-PA" dirty="0"/>
              <a:t>{0xFF, 0x0F, 0x01, 0x00}, </a:t>
            </a:r>
          </a:p>
          <a:p>
            <a:pPr marL="0" indent="0">
              <a:buNone/>
            </a:pPr>
            <a:r>
              <a:rPr lang="es-PA" dirty="0"/>
              <a:t>{0x12, 0x05, 0x00, 0x00}, </a:t>
            </a:r>
          </a:p>
          <a:p>
            <a:pPr marL="0" indent="0">
              <a:buNone/>
            </a:pPr>
            <a:r>
              <a:rPr lang="es-PA" dirty="0"/>
              <a:t>{stop, stop, </a:t>
            </a:r>
            <a:r>
              <a:rPr lang="es-PA" dirty="0" err="1"/>
              <a:t>turn</a:t>
            </a:r>
            <a:r>
              <a:rPr lang="es-PA" dirty="0"/>
              <a:t>, stop}}}; </a:t>
            </a:r>
          </a:p>
        </p:txBody>
      </p:sp>
      <p:sp>
        <p:nvSpPr>
          <p:cNvPr id="6" name="Marcador de contenido 3"/>
          <p:cNvSpPr txBox="1">
            <a:spLocks/>
          </p:cNvSpPr>
          <p:nvPr/>
        </p:nvSpPr>
        <p:spPr>
          <a:xfrm>
            <a:off x="6117465" y="1853248"/>
            <a:ext cx="5190186" cy="490816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smtClean="0"/>
              <a:t>fsm</a:t>
            </a:r>
            <a:r>
              <a:rPr lang="es-PA" dirty="0" smtClean="0"/>
              <a:t>[3</a:t>
            </a:r>
            <a:r>
              <a:rPr lang="es-PA" dirty="0"/>
              <a:t>]={ </a:t>
            </a:r>
          </a:p>
          <a:p>
            <a:pPr marL="0" indent="0">
              <a:buNone/>
            </a:pPr>
            <a:r>
              <a:rPr lang="es-PA" dirty="0"/>
              <a:t>{0x34, 16000, // stop 1 ms </a:t>
            </a:r>
          </a:p>
          <a:p>
            <a:pPr marL="0" indent="0">
              <a:buNone/>
            </a:pPr>
            <a:r>
              <a:rPr lang="es-PA" dirty="0"/>
              <a:t>{0xFF, 0xF0, 0x27, 0x00}, </a:t>
            </a:r>
          </a:p>
          <a:p>
            <a:pPr marL="0" indent="0">
              <a:buNone/>
            </a:pPr>
            <a:r>
              <a:rPr lang="es-PA" dirty="0"/>
              <a:t>{0x51, 0xA0, 0x07, 0x00}, </a:t>
            </a:r>
          </a:p>
          <a:p>
            <a:pPr marL="0" indent="0">
              <a:buNone/>
            </a:pPr>
            <a:r>
              <a:rPr lang="es-PA" dirty="0"/>
              <a:t>{</a:t>
            </a:r>
            <a:r>
              <a:rPr lang="es-PA" dirty="0" err="1"/>
              <a:t>turn</a:t>
            </a:r>
            <a:r>
              <a:rPr lang="es-PA" dirty="0"/>
              <a:t>, stop, </a:t>
            </a:r>
            <a:r>
              <a:rPr lang="es-PA" dirty="0" err="1"/>
              <a:t>turn</a:t>
            </a:r>
            <a:r>
              <a:rPr lang="es-PA" dirty="0"/>
              <a:t>, </a:t>
            </a:r>
            <a:r>
              <a:rPr lang="es-PA" dirty="0" err="1"/>
              <a:t>bend</a:t>
            </a:r>
            <a:r>
              <a:rPr lang="es-PA" dirty="0"/>
              <a:t>}}, </a:t>
            </a:r>
          </a:p>
          <a:p>
            <a:pPr marL="0" indent="0">
              <a:buNone/>
            </a:pPr>
            <a:r>
              <a:rPr lang="es-PA" dirty="0"/>
              <a:t>{0xB3,40000, // </a:t>
            </a:r>
            <a:r>
              <a:rPr lang="es-PA" dirty="0" err="1"/>
              <a:t>turn</a:t>
            </a:r>
            <a:r>
              <a:rPr lang="es-PA" dirty="0"/>
              <a:t> 2.5 ms </a:t>
            </a:r>
          </a:p>
          <a:p>
            <a:pPr marL="0" indent="0">
              <a:buNone/>
            </a:pPr>
            <a:r>
              <a:rPr lang="es-PA" dirty="0"/>
              <a:t>{0x80, 0xF0, 0x00, 0x00}, </a:t>
            </a:r>
          </a:p>
          <a:p>
            <a:pPr marL="0" indent="0">
              <a:buNone/>
            </a:pPr>
            <a:r>
              <a:rPr lang="es-PA" dirty="0"/>
              <a:t>{0x00, 0x90, 0x00, 0x00}, </a:t>
            </a:r>
          </a:p>
          <a:p>
            <a:pPr marL="0" indent="0">
              <a:buNone/>
            </a:pPr>
            <a:r>
              <a:rPr lang="es-PA" dirty="0"/>
              <a:t>{</a:t>
            </a:r>
            <a:r>
              <a:rPr lang="es-PA" dirty="0" err="1"/>
              <a:t>bend</a:t>
            </a:r>
            <a:r>
              <a:rPr lang="es-PA" dirty="0"/>
              <a:t>, stop, </a:t>
            </a:r>
            <a:r>
              <a:rPr lang="es-PA" dirty="0" err="1"/>
              <a:t>turn</a:t>
            </a:r>
            <a:r>
              <a:rPr lang="es-PA" dirty="0"/>
              <a:t>, </a:t>
            </a:r>
            <a:r>
              <a:rPr lang="es-PA" dirty="0" err="1"/>
              <a:t>turn</a:t>
            </a:r>
            <a:r>
              <a:rPr lang="es-PA" dirty="0"/>
              <a:t>}}, </a:t>
            </a:r>
          </a:p>
          <a:p>
            <a:pPr marL="0" indent="0">
              <a:buNone/>
            </a:pPr>
            <a:r>
              <a:rPr lang="es-PA" dirty="0"/>
              <a:t>{0x75,32000, // </a:t>
            </a:r>
            <a:r>
              <a:rPr lang="es-PA" dirty="0" err="1"/>
              <a:t>bend</a:t>
            </a:r>
            <a:r>
              <a:rPr lang="es-PA" dirty="0"/>
              <a:t> 2 ms </a:t>
            </a:r>
          </a:p>
          <a:p>
            <a:pPr marL="0" indent="0">
              <a:buNone/>
            </a:pPr>
            <a:r>
              <a:rPr lang="es-PA" dirty="0"/>
              <a:t>{0xFF, 0x0F, 0x01, 0x00}, </a:t>
            </a:r>
          </a:p>
          <a:p>
            <a:pPr marL="0" indent="0">
              <a:buNone/>
            </a:pPr>
            <a:r>
              <a:rPr lang="es-PA" dirty="0"/>
              <a:t>{0x12, 0x05, 0x00, 0x00}, </a:t>
            </a:r>
          </a:p>
          <a:p>
            <a:pPr marL="0" indent="0">
              <a:buNone/>
            </a:pPr>
            <a:r>
              <a:rPr lang="es-PA" dirty="0"/>
              <a:t>{stop, stop, </a:t>
            </a:r>
            <a:r>
              <a:rPr lang="es-PA" dirty="0" err="1"/>
              <a:t>turn</a:t>
            </a:r>
            <a:r>
              <a:rPr lang="es-PA" dirty="0"/>
              <a:t>, stop}}}; </a:t>
            </a:r>
            <a:endParaRPr lang="es-PA" dirty="0" smtClean="0"/>
          </a:p>
          <a:p>
            <a:pPr marL="0" indent="0">
              <a:buNone/>
            </a:pPr>
            <a:endParaRPr lang="es-PA" dirty="0"/>
          </a:p>
        </p:txBody>
      </p:sp>
    </p:spTree>
    <p:extLst>
      <p:ext uri="{BB962C8B-B14F-4D97-AF65-F5344CB8AC3E}">
        <p14:creationId xmlns:p14="http://schemas.microsoft.com/office/powerpoint/2010/main" val="299726269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Estructuras</a:t>
            </a:r>
            <a:r>
              <a:rPr lang="en-US" dirty="0" smtClean="0"/>
              <a:t> – </a:t>
            </a:r>
            <a:r>
              <a:rPr lang="en-US" dirty="0" err="1" smtClean="0"/>
              <a:t>Punteros</a:t>
            </a:r>
            <a:r>
              <a:rPr lang="en-US" dirty="0" smtClean="0"/>
              <a:t> a </a:t>
            </a:r>
            <a:r>
              <a:rPr lang="en-US" dirty="0" err="1" smtClean="0"/>
              <a:t>Estructuras</a:t>
            </a:r>
            <a:endParaRPr lang="en-US" dirty="0"/>
          </a:p>
        </p:txBody>
      </p:sp>
      <p:sp>
        <p:nvSpPr>
          <p:cNvPr id="4" name="Marcador de contenido 3"/>
          <p:cNvSpPr txBox="1">
            <a:spLocks/>
          </p:cNvSpPr>
          <p:nvPr/>
        </p:nvSpPr>
        <p:spPr>
          <a:xfrm>
            <a:off x="489398" y="1249252"/>
            <a:ext cx="11050072" cy="5512158"/>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Se puede apuntar a una estructura, ver el ejemplo.  </a:t>
            </a:r>
          </a:p>
          <a:p>
            <a:pPr lvl="1"/>
            <a:r>
              <a:rPr lang="es-PA" dirty="0" smtClean="0"/>
              <a:t>Observar que (*</a:t>
            </a:r>
            <a:r>
              <a:rPr lang="es-PA" dirty="0" err="1" smtClean="0"/>
              <a:t>ppt</a:t>
            </a:r>
            <a:r>
              <a:rPr lang="es-PA" dirty="0" smtClean="0"/>
              <a:t>) es lo mismo a </a:t>
            </a:r>
            <a:r>
              <a:rPr lang="es-PA" dirty="0" err="1" smtClean="0"/>
              <a:t>ppt</a:t>
            </a:r>
            <a:r>
              <a:rPr lang="es-PA" dirty="0" smtClean="0"/>
              <a:t>-&gt;</a:t>
            </a:r>
            <a:endParaRPr lang="es-PA" dirty="0"/>
          </a:p>
          <a:p>
            <a:pPr marL="0" indent="0">
              <a:buNone/>
            </a:pPr>
            <a:endParaRPr lang="es-PA" dirty="0"/>
          </a:p>
          <a:p>
            <a:pPr marL="0" indent="0">
              <a:buNone/>
            </a:pPr>
            <a:r>
              <a:rPr lang="es-PA" dirty="0" err="1"/>
              <a:t>void</a:t>
            </a:r>
            <a:r>
              <a:rPr lang="es-PA" dirty="0"/>
              <a:t> </a:t>
            </a:r>
            <a:r>
              <a:rPr lang="es-PA" dirty="0" err="1"/>
              <a:t>Setp</a:t>
            </a:r>
            <a:r>
              <a:rPr lang="es-PA" dirty="0"/>
              <a:t>(</a:t>
            </a:r>
            <a:r>
              <a:rPr lang="es-PA" dirty="0" err="1"/>
              <a:t>void</a:t>
            </a:r>
            <a:r>
              <a:rPr lang="es-PA" dirty="0"/>
              <a:t>){ </a:t>
            </a:r>
            <a:r>
              <a:rPr lang="es-PA" dirty="0" err="1"/>
              <a:t>path_t</a:t>
            </a:r>
            <a:r>
              <a:rPr lang="es-PA" dirty="0"/>
              <a:t> *</a:t>
            </a:r>
            <a:r>
              <a:rPr lang="es-PA" dirty="0" err="1"/>
              <a:t>ppt</a:t>
            </a:r>
            <a:r>
              <a:rPr lang="es-PA" dirty="0"/>
              <a:t>; </a:t>
            </a:r>
          </a:p>
          <a:p>
            <a:pPr marL="0" indent="0">
              <a:buNone/>
            </a:pPr>
            <a:r>
              <a:rPr lang="es-PA" dirty="0" err="1"/>
              <a:t>ppt</a:t>
            </a:r>
            <a:r>
              <a:rPr lang="es-PA" dirty="0"/>
              <a:t> = &amp;p; // pointer to </a:t>
            </a:r>
            <a:r>
              <a:rPr lang="es-PA" dirty="0" err="1"/>
              <a:t>an</a:t>
            </a:r>
            <a:r>
              <a:rPr lang="es-PA" dirty="0"/>
              <a:t> </a:t>
            </a:r>
            <a:r>
              <a:rPr lang="es-PA" dirty="0" err="1"/>
              <a:t>existing</a:t>
            </a:r>
            <a:r>
              <a:rPr lang="es-PA" dirty="0"/>
              <a:t> global variable </a:t>
            </a:r>
          </a:p>
          <a:p>
            <a:pPr marL="0" indent="0">
              <a:buNone/>
            </a:pPr>
            <a:r>
              <a:rPr lang="es-PA" dirty="0" err="1"/>
              <a:t>ppt</a:t>
            </a:r>
            <a:r>
              <a:rPr lang="es-PA" dirty="0"/>
              <a:t>-&gt;L1.x1 = 5; // </a:t>
            </a:r>
            <a:r>
              <a:rPr lang="es-PA" dirty="0" err="1"/>
              <a:t>black</a:t>
            </a:r>
            <a:r>
              <a:rPr lang="es-PA" dirty="0"/>
              <a:t> line </a:t>
            </a:r>
            <a:r>
              <a:rPr lang="es-PA" dirty="0" err="1"/>
              <a:t>from</a:t>
            </a:r>
            <a:r>
              <a:rPr lang="es-PA" dirty="0"/>
              <a:t> 5,6 to 10,12 </a:t>
            </a:r>
          </a:p>
          <a:p>
            <a:pPr marL="0" indent="0">
              <a:buNone/>
            </a:pPr>
            <a:r>
              <a:rPr lang="es-PA" dirty="0" err="1"/>
              <a:t>ppt</a:t>
            </a:r>
            <a:r>
              <a:rPr lang="es-PA" dirty="0"/>
              <a:t>-&gt;L1.y1 = 6; </a:t>
            </a:r>
          </a:p>
          <a:p>
            <a:pPr marL="0" indent="0">
              <a:buNone/>
            </a:pPr>
            <a:r>
              <a:rPr lang="es-PA" dirty="0" err="1"/>
              <a:t>ppt</a:t>
            </a:r>
            <a:r>
              <a:rPr lang="es-PA" dirty="0"/>
              <a:t>-&gt;L1.x2 = 10; </a:t>
            </a:r>
          </a:p>
          <a:p>
            <a:pPr marL="0" indent="0">
              <a:buNone/>
            </a:pPr>
            <a:r>
              <a:rPr lang="es-PA" dirty="0" err="1"/>
              <a:t>ppt</a:t>
            </a:r>
            <a:r>
              <a:rPr lang="es-PA" dirty="0"/>
              <a:t>-&gt;L1.y2 = 12; </a:t>
            </a:r>
          </a:p>
          <a:p>
            <a:pPr marL="0" indent="0">
              <a:buNone/>
            </a:pPr>
            <a:r>
              <a:rPr lang="es-PA" dirty="0" err="1"/>
              <a:t>ppt</a:t>
            </a:r>
            <a:r>
              <a:rPr lang="es-PA" dirty="0"/>
              <a:t>-&gt;L1.color = 255; </a:t>
            </a:r>
          </a:p>
          <a:p>
            <a:pPr marL="0" indent="0">
              <a:buNone/>
            </a:pPr>
            <a:r>
              <a:rPr lang="es-PA" dirty="0" err="1"/>
              <a:t>ppt</a:t>
            </a:r>
            <a:r>
              <a:rPr lang="es-PA" dirty="0"/>
              <a:t>-&gt;L2.x1 = 0; // </a:t>
            </a:r>
            <a:r>
              <a:rPr lang="es-PA" dirty="0" err="1"/>
              <a:t>white</a:t>
            </a:r>
            <a:r>
              <a:rPr lang="es-PA" dirty="0"/>
              <a:t> line </a:t>
            </a:r>
            <a:r>
              <a:rPr lang="es-PA" dirty="0" err="1"/>
              <a:t>from</a:t>
            </a:r>
            <a:r>
              <a:rPr lang="es-PA" dirty="0"/>
              <a:t> 0,1 to 2,3 </a:t>
            </a:r>
          </a:p>
          <a:p>
            <a:pPr marL="0" indent="0">
              <a:buNone/>
            </a:pPr>
            <a:r>
              <a:rPr lang="es-PA" dirty="0" err="1"/>
              <a:t>ppt</a:t>
            </a:r>
            <a:r>
              <a:rPr lang="es-PA" dirty="0"/>
              <a:t>-&gt;L2.y1 = 1; </a:t>
            </a:r>
          </a:p>
          <a:p>
            <a:pPr marL="0" indent="0">
              <a:buNone/>
            </a:pPr>
            <a:r>
              <a:rPr lang="es-PA" dirty="0" err="1"/>
              <a:t>ppt</a:t>
            </a:r>
            <a:r>
              <a:rPr lang="es-PA" dirty="0"/>
              <a:t>-&gt;L2.x2 = 2; </a:t>
            </a:r>
          </a:p>
          <a:p>
            <a:pPr marL="0" indent="0">
              <a:buNone/>
            </a:pPr>
            <a:r>
              <a:rPr lang="es-PA" dirty="0" err="1"/>
              <a:t>ppt</a:t>
            </a:r>
            <a:r>
              <a:rPr lang="es-PA" dirty="0"/>
              <a:t>-&gt;L2.y2 = 3; </a:t>
            </a:r>
          </a:p>
          <a:p>
            <a:pPr marL="0" indent="0">
              <a:buNone/>
            </a:pPr>
            <a:r>
              <a:rPr lang="es-PA" dirty="0" err="1"/>
              <a:t>ppt</a:t>
            </a:r>
            <a:r>
              <a:rPr lang="es-PA" dirty="0"/>
              <a:t>-&gt;L2.color = 0; </a:t>
            </a:r>
          </a:p>
          <a:p>
            <a:pPr marL="0" indent="0">
              <a:buNone/>
            </a:pPr>
            <a:r>
              <a:rPr lang="es-PA" dirty="0" err="1"/>
              <a:t>ppt</a:t>
            </a:r>
            <a:r>
              <a:rPr lang="es-PA" dirty="0"/>
              <a:t>-&gt;</a:t>
            </a:r>
            <a:r>
              <a:rPr lang="es-PA" dirty="0" err="1"/>
              <a:t>direction</a:t>
            </a:r>
            <a:r>
              <a:rPr lang="es-PA" dirty="0"/>
              <a:t> = -1; </a:t>
            </a:r>
          </a:p>
          <a:p>
            <a:pPr marL="0" indent="0">
              <a:buNone/>
            </a:pPr>
            <a:r>
              <a:rPr lang="es-PA" dirty="0"/>
              <a:t>(*</a:t>
            </a:r>
            <a:r>
              <a:rPr lang="es-PA" dirty="0" err="1"/>
              <a:t>ppt</a:t>
            </a:r>
            <a:r>
              <a:rPr lang="es-PA" dirty="0"/>
              <a:t>).</a:t>
            </a:r>
            <a:r>
              <a:rPr lang="es-PA" dirty="0" err="1"/>
              <a:t>direction</a:t>
            </a:r>
            <a:r>
              <a:rPr lang="es-PA" dirty="0"/>
              <a:t> = -1; </a:t>
            </a:r>
          </a:p>
          <a:p>
            <a:pPr marL="0" indent="0">
              <a:buNone/>
            </a:pPr>
            <a:r>
              <a:rPr lang="es-PA" dirty="0"/>
              <a:t>};</a:t>
            </a:r>
          </a:p>
        </p:txBody>
      </p:sp>
    </p:spTree>
    <p:extLst>
      <p:ext uri="{BB962C8B-B14F-4D97-AF65-F5344CB8AC3E}">
        <p14:creationId xmlns:p14="http://schemas.microsoft.com/office/powerpoint/2010/main" val="59685019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Estructuras</a:t>
            </a:r>
            <a:r>
              <a:rPr lang="en-US" dirty="0" smtClean="0"/>
              <a:t> – </a:t>
            </a:r>
            <a:r>
              <a:rPr lang="en-US" dirty="0" err="1" smtClean="0"/>
              <a:t>Estructuras</a:t>
            </a:r>
            <a:r>
              <a:rPr lang="en-US" dirty="0" smtClean="0"/>
              <a:t> </a:t>
            </a:r>
            <a:r>
              <a:rPr lang="en-US" dirty="0" err="1" smtClean="0"/>
              <a:t>como</a:t>
            </a:r>
            <a:r>
              <a:rPr lang="en-US" dirty="0" smtClean="0"/>
              <a:t> </a:t>
            </a:r>
            <a:r>
              <a:rPr lang="en-US" dirty="0" err="1" smtClean="0"/>
              <a:t>argumentos</a:t>
            </a:r>
            <a:r>
              <a:rPr lang="en-US" dirty="0" smtClean="0"/>
              <a:t> de </a:t>
            </a:r>
            <a:r>
              <a:rPr lang="en-US" dirty="0" err="1" smtClean="0"/>
              <a:t>funciones</a:t>
            </a:r>
            <a:endParaRPr lang="en-US" dirty="0"/>
          </a:p>
        </p:txBody>
      </p:sp>
      <p:sp>
        <p:nvSpPr>
          <p:cNvPr id="4" name="Marcador de contenido 3"/>
          <p:cNvSpPr txBox="1">
            <a:spLocks/>
          </p:cNvSpPr>
          <p:nvPr/>
        </p:nvSpPr>
        <p:spPr>
          <a:xfrm>
            <a:off x="489398" y="1853248"/>
            <a:ext cx="11050072" cy="49081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Se puede utilizar estructuras como argumentos a funciones.</a:t>
            </a:r>
          </a:p>
          <a:p>
            <a:pPr lvl="1"/>
            <a:r>
              <a:rPr lang="es-PA" dirty="0" smtClean="0"/>
              <a:t>Es mas conveniente pasar la estructura que un solo valor</a:t>
            </a:r>
            <a:endParaRPr lang="es-PA" dirty="0"/>
          </a:p>
          <a:p>
            <a:r>
              <a:rPr lang="es-PA" dirty="0" smtClean="0"/>
              <a:t>Lo siguiente es el llamado “por valor” de una estructura</a:t>
            </a:r>
            <a:endParaRPr lang="es-PA" dirty="0"/>
          </a:p>
          <a:p>
            <a:pPr marL="0" indent="0">
              <a:buNone/>
            </a:pPr>
            <a:endParaRPr lang="es-PA" dirty="0" smtClean="0"/>
          </a:p>
          <a:p>
            <a:pPr marL="0" indent="0">
              <a:buNone/>
            </a:pPr>
            <a:r>
              <a:rPr lang="es-PA" dirty="0" err="1" smtClean="0"/>
              <a:t>unsigned</a:t>
            </a:r>
            <a:r>
              <a:rPr lang="es-PA" dirty="0" smtClean="0"/>
              <a:t> </a:t>
            </a:r>
            <a:r>
              <a:rPr lang="es-PA" dirty="0" err="1"/>
              <a:t>long</a:t>
            </a:r>
            <a:r>
              <a:rPr lang="es-PA" dirty="0"/>
              <a:t> Input(</a:t>
            </a:r>
            <a:r>
              <a:rPr lang="es-PA" dirty="0" err="1"/>
              <a:t>port_t</a:t>
            </a:r>
            <a:r>
              <a:rPr lang="es-PA" dirty="0"/>
              <a:t> </a:t>
            </a:r>
            <a:r>
              <a:rPr lang="es-PA" dirty="0" err="1"/>
              <a:t>thePort</a:t>
            </a:r>
            <a:r>
              <a:rPr lang="es-PA" dirty="0"/>
              <a:t>){ </a:t>
            </a:r>
          </a:p>
          <a:p>
            <a:pPr marL="0" indent="0">
              <a:buNone/>
            </a:pPr>
            <a:r>
              <a:rPr lang="es-PA" dirty="0" smtClean="0"/>
              <a:t>    </a:t>
            </a:r>
            <a:r>
              <a:rPr lang="es-PA" dirty="0" err="1" smtClean="0"/>
              <a:t>return</a:t>
            </a:r>
            <a:r>
              <a:rPr lang="es-PA" dirty="0" smtClean="0"/>
              <a:t> </a:t>
            </a:r>
            <a:r>
              <a:rPr lang="es-PA" dirty="0"/>
              <a:t>(*</a:t>
            </a:r>
            <a:r>
              <a:rPr lang="es-PA" dirty="0" err="1"/>
              <a:t>thePort.addr</a:t>
            </a:r>
            <a:r>
              <a:rPr lang="es-PA" dirty="0"/>
              <a:t>);}</a:t>
            </a:r>
          </a:p>
        </p:txBody>
      </p:sp>
    </p:spTree>
    <p:extLst>
      <p:ext uri="{BB962C8B-B14F-4D97-AF65-F5344CB8AC3E}">
        <p14:creationId xmlns:p14="http://schemas.microsoft.com/office/powerpoint/2010/main" val="293702104"/>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Estructuras</a:t>
            </a:r>
            <a:r>
              <a:rPr lang="en-US" dirty="0" smtClean="0"/>
              <a:t> – </a:t>
            </a:r>
            <a:r>
              <a:rPr lang="en-US" dirty="0" err="1" smtClean="0"/>
              <a:t>Estructuras</a:t>
            </a:r>
            <a:r>
              <a:rPr lang="en-US" dirty="0" smtClean="0"/>
              <a:t> </a:t>
            </a:r>
            <a:r>
              <a:rPr lang="en-US" dirty="0" err="1" smtClean="0"/>
              <a:t>como</a:t>
            </a:r>
            <a:r>
              <a:rPr lang="en-US" dirty="0" smtClean="0"/>
              <a:t> </a:t>
            </a:r>
            <a:r>
              <a:rPr lang="en-US" dirty="0" err="1" smtClean="0"/>
              <a:t>argumentos</a:t>
            </a:r>
            <a:r>
              <a:rPr lang="en-US" dirty="0" smtClean="0"/>
              <a:t> de </a:t>
            </a:r>
            <a:r>
              <a:rPr lang="en-US" dirty="0" err="1" smtClean="0"/>
              <a:t>funciones</a:t>
            </a:r>
            <a:endParaRPr lang="en-US" dirty="0"/>
          </a:p>
        </p:txBody>
      </p:sp>
      <p:sp>
        <p:nvSpPr>
          <p:cNvPr id="4" name="Marcador de contenido 3"/>
          <p:cNvSpPr txBox="1">
            <a:spLocks/>
          </p:cNvSpPr>
          <p:nvPr/>
        </p:nvSpPr>
        <p:spPr>
          <a:xfrm>
            <a:off x="489398" y="1853248"/>
            <a:ext cx="6452315" cy="4908162"/>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Ejemplo de llamado por referencia (utilizando punteros)</a:t>
            </a:r>
          </a:p>
          <a:p>
            <a:pPr marL="0" indent="0">
              <a:buNone/>
            </a:pPr>
            <a:r>
              <a:rPr lang="es-PA" dirty="0" smtClean="0"/>
              <a:t>typedef </a:t>
            </a:r>
            <a:r>
              <a:rPr lang="es-PA" dirty="0" err="1"/>
              <a:t>const</a:t>
            </a:r>
            <a:r>
              <a:rPr lang="es-PA" dirty="0"/>
              <a:t> </a:t>
            </a:r>
            <a:r>
              <a:rPr lang="es-PA" dirty="0" err="1"/>
              <a:t>struct</a:t>
            </a:r>
            <a:r>
              <a:rPr lang="es-PA" dirty="0"/>
              <a:t> { </a:t>
            </a:r>
          </a:p>
          <a:p>
            <a:pPr marL="0" indent="0">
              <a:buNone/>
            </a:pPr>
            <a:r>
              <a:rPr lang="es-PA" dirty="0" err="1"/>
              <a:t>unsigned</a:t>
            </a:r>
            <a:r>
              <a:rPr lang="es-PA" dirty="0"/>
              <a:t> </a:t>
            </a:r>
            <a:r>
              <a:rPr lang="es-PA" dirty="0" err="1"/>
              <a:t>char</a:t>
            </a:r>
            <a:r>
              <a:rPr lang="es-PA" dirty="0"/>
              <a:t> </a:t>
            </a:r>
            <a:r>
              <a:rPr lang="es-PA" dirty="0" err="1"/>
              <a:t>mask</a:t>
            </a:r>
            <a:r>
              <a:rPr lang="es-PA" dirty="0"/>
              <a:t>; // defines </a:t>
            </a:r>
            <a:r>
              <a:rPr lang="es-PA" dirty="0" err="1"/>
              <a:t>which</a:t>
            </a:r>
            <a:r>
              <a:rPr lang="es-PA" dirty="0"/>
              <a:t> bits are active </a:t>
            </a:r>
          </a:p>
          <a:p>
            <a:pPr marL="0" indent="0">
              <a:buNone/>
            </a:pPr>
            <a:r>
              <a:rPr lang="es-PA" dirty="0" err="1"/>
              <a:t>unsigned</a:t>
            </a:r>
            <a:r>
              <a:rPr lang="es-PA" dirty="0"/>
              <a:t> </a:t>
            </a:r>
            <a:r>
              <a:rPr lang="es-PA" dirty="0" err="1"/>
              <a:t>long</a:t>
            </a:r>
            <a:r>
              <a:rPr lang="es-PA" dirty="0"/>
              <a:t> </a:t>
            </a:r>
            <a:r>
              <a:rPr lang="es-PA" dirty="0" err="1"/>
              <a:t>volatile</a:t>
            </a:r>
            <a:r>
              <a:rPr lang="es-PA" dirty="0"/>
              <a:t> *</a:t>
            </a:r>
            <a:r>
              <a:rPr lang="es-PA" dirty="0" err="1"/>
              <a:t>addr</a:t>
            </a:r>
            <a:r>
              <a:rPr lang="es-PA" dirty="0"/>
              <a:t>; // </a:t>
            </a:r>
            <a:r>
              <a:rPr lang="es-PA" dirty="0" err="1"/>
              <a:t>address</a:t>
            </a:r>
            <a:r>
              <a:rPr lang="es-PA" dirty="0"/>
              <a:t> </a:t>
            </a:r>
          </a:p>
          <a:p>
            <a:pPr marL="0" indent="0">
              <a:buNone/>
            </a:pPr>
            <a:r>
              <a:rPr lang="es-PA" dirty="0" err="1"/>
              <a:t>unsigned</a:t>
            </a:r>
            <a:r>
              <a:rPr lang="es-PA" dirty="0"/>
              <a:t> </a:t>
            </a:r>
            <a:r>
              <a:rPr lang="es-PA" dirty="0" err="1"/>
              <a:t>unsigned</a:t>
            </a:r>
            <a:r>
              <a:rPr lang="es-PA" dirty="0"/>
              <a:t> </a:t>
            </a:r>
            <a:r>
              <a:rPr lang="es-PA" dirty="0" err="1"/>
              <a:t>long</a:t>
            </a:r>
            <a:r>
              <a:rPr lang="es-PA" dirty="0"/>
              <a:t> </a:t>
            </a:r>
            <a:r>
              <a:rPr lang="es-PA" dirty="0" err="1"/>
              <a:t>volatile</a:t>
            </a:r>
            <a:r>
              <a:rPr lang="es-PA" dirty="0"/>
              <a:t> *</a:t>
            </a:r>
            <a:r>
              <a:rPr lang="es-PA" dirty="0" err="1"/>
              <a:t>addr</a:t>
            </a:r>
            <a:r>
              <a:rPr lang="es-PA" dirty="0"/>
              <a:t>; // </a:t>
            </a:r>
            <a:r>
              <a:rPr lang="es-PA" dirty="0" err="1"/>
              <a:t>address</a:t>
            </a:r>
            <a:r>
              <a:rPr lang="es-PA" dirty="0"/>
              <a:t> </a:t>
            </a:r>
          </a:p>
          <a:p>
            <a:pPr marL="0" indent="0">
              <a:buNone/>
            </a:pPr>
            <a:r>
              <a:rPr lang="es-PA" dirty="0" err="1"/>
              <a:t>unsigned</a:t>
            </a:r>
            <a:r>
              <a:rPr lang="es-PA" dirty="0"/>
              <a:t> </a:t>
            </a:r>
            <a:r>
              <a:rPr lang="es-PA" dirty="0" err="1"/>
              <a:t>long</a:t>
            </a:r>
            <a:r>
              <a:rPr lang="es-PA" dirty="0"/>
              <a:t> </a:t>
            </a:r>
            <a:r>
              <a:rPr lang="es-PA" dirty="0" err="1"/>
              <a:t>volatile</a:t>
            </a:r>
            <a:r>
              <a:rPr lang="es-PA" dirty="0"/>
              <a:t> *</a:t>
            </a:r>
            <a:r>
              <a:rPr lang="es-PA" dirty="0" err="1"/>
              <a:t>ddr</a:t>
            </a:r>
            <a:r>
              <a:rPr lang="es-PA" dirty="0"/>
              <a:t>;}</a:t>
            </a:r>
            <a:r>
              <a:rPr lang="es-PA" dirty="0" err="1"/>
              <a:t>port</a:t>
            </a:r>
            <a:r>
              <a:rPr lang="es-PA" dirty="0"/>
              <a:t>; // </a:t>
            </a:r>
            <a:r>
              <a:rPr lang="es-PA" dirty="0" err="1"/>
              <a:t>direction</a:t>
            </a:r>
            <a:r>
              <a:rPr lang="es-PA" dirty="0"/>
              <a:t> </a:t>
            </a:r>
            <a:r>
              <a:rPr lang="es-PA" dirty="0" err="1"/>
              <a:t>reg</a:t>
            </a:r>
            <a:r>
              <a:rPr lang="es-PA" dirty="0"/>
              <a:t> </a:t>
            </a:r>
          </a:p>
          <a:p>
            <a:pPr marL="0" indent="0">
              <a:buNone/>
            </a:pPr>
            <a:r>
              <a:rPr lang="es-PA" dirty="0" err="1"/>
              <a:t>volatile</a:t>
            </a:r>
            <a:r>
              <a:rPr lang="es-PA" dirty="0"/>
              <a:t> *</a:t>
            </a:r>
            <a:r>
              <a:rPr lang="es-PA" dirty="0" err="1"/>
              <a:t>ddr</a:t>
            </a:r>
            <a:r>
              <a:rPr lang="es-PA" dirty="0"/>
              <a:t>;}</a:t>
            </a:r>
            <a:r>
              <a:rPr lang="es-PA" dirty="0" err="1"/>
              <a:t>port</a:t>
            </a:r>
            <a:r>
              <a:rPr lang="es-PA" dirty="0"/>
              <a:t>; // </a:t>
            </a:r>
            <a:r>
              <a:rPr lang="es-PA" dirty="0" err="1"/>
              <a:t>direction</a:t>
            </a:r>
            <a:r>
              <a:rPr lang="es-PA" dirty="0"/>
              <a:t> </a:t>
            </a:r>
            <a:r>
              <a:rPr lang="es-PA" dirty="0" err="1"/>
              <a:t>reg</a:t>
            </a:r>
            <a:r>
              <a:rPr lang="es-PA" dirty="0"/>
              <a:t> </a:t>
            </a:r>
          </a:p>
          <a:p>
            <a:pPr marL="0" indent="0">
              <a:buNone/>
            </a:pPr>
            <a:r>
              <a:rPr lang="es-PA" dirty="0" err="1"/>
              <a:t>port_t</a:t>
            </a:r>
            <a:r>
              <a:rPr lang="es-PA" dirty="0"/>
              <a:t> </a:t>
            </a:r>
            <a:r>
              <a:rPr lang="es-PA" dirty="0" err="1"/>
              <a:t>PortE</a:t>
            </a:r>
            <a:r>
              <a:rPr lang="es-PA" dirty="0"/>
              <a:t>={0x3F, </a:t>
            </a:r>
          </a:p>
          <a:p>
            <a:pPr marL="0" indent="0">
              <a:buNone/>
            </a:pPr>
            <a:r>
              <a:rPr lang="es-PA" dirty="0"/>
              <a:t>(</a:t>
            </a:r>
            <a:r>
              <a:rPr lang="es-PA" dirty="0" err="1"/>
              <a:t>unsigned</a:t>
            </a:r>
            <a:r>
              <a:rPr lang="es-PA" dirty="0"/>
              <a:t> </a:t>
            </a:r>
            <a:r>
              <a:rPr lang="es-PA" dirty="0" err="1"/>
              <a:t>long</a:t>
            </a:r>
            <a:r>
              <a:rPr lang="es-PA" dirty="0"/>
              <a:t> </a:t>
            </a:r>
            <a:r>
              <a:rPr lang="es-PA" dirty="0" err="1"/>
              <a:t>volatile</a:t>
            </a:r>
            <a:r>
              <a:rPr lang="es-PA" dirty="0"/>
              <a:t> *)( </a:t>
            </a:r>
            <a:r>
              <a:rPr lang="es-PA" dirty="0" err="1"/>
              <a:t>port_t</a:t>
            </a:r>
            <a:r>
              <a:rPr lang="es-PA" dirty="0"/>
              <a:t> </a:t>
            </a:r>
            <a:r>
              <a:rPr lang="es-PA" dirty="0" err="1"/>
              <a:t>PortE</a:t>
            </a:r>
            <a:r>
              <a:rPr lang="es-PA" dirty="0"/>
              <a:t>={0x3F, </a:t>
            </a:r>
          </a:p>
          <a:p>
            <a:pPr marL="0" indent="0">
              <a:buNone/>
            </a:pPr>
            <a:r>
              <a:rPr lang="es-PA" dirty="0"/>
              <a:t>(</a:t>
            </a:r>
            <a:r>
              <a:rPr lang="es-PA" dirty="0" err="1"/>
              <a:t>unsigned</a:t>
            </a:r>
            <a:r>
              <a:rPr lang="es-PA" dirty="0"/>
              <a:t> </a:t>
            </a:r>
            <a:r>
              <a:rPr lang="es-PA" dirty="0" err="1"/>
              <a:t>long</a:t>
            </a:r>
            <a:r>
              <a:rPr lang="es-PA" dirty="0"/>
              <a:t> </a:t>
            </a:r>
            <a:r>
              <a:rPr lang="es-PA" dirty="0" err="1"/>
              <a:t>volatile</a:t>
            </a:r>
            <a:r>
              <a:rPr lang="es-PA" dirty="0"/>
              <a:t> *)( 0x400243FC ), </a:t>
            </a:r>
          </a:p>
          <a:p>
            <a:pPr marL="0" indent="0">
              <a:buNone/>
            </a:pPr>
            <a:r>
              <a:rPr lang="es-PA" dirty="0"/>
              <a:t>(</a:t>
            </a:r>
            <a:r>
              <a:rPr lang="es-PA" dirty="0" err="1"/>
              <a:t>unsigned</a:t>
            </a:r>
            <a:r>
              <a:rPr lang="es-PA" dirty="0"/>
              <a:t> ), </a:t>
            </a:r>
          </a:p>
          <a:p>
            <a:pPr marL="0" indent="0">
              <a:buNone/>
            </a:pPr>
            <a:r>
              <a:rPr lang="es-PA" dirty="0"/>
              <a:t>(</a:t>
            </a:r>
            <a:r>
              <a:rPr lang="es-PA" dirty="0" err="1"/>
              <a:t>unsigned</a:t>
            </a:r>
            <a:r>
              <a:rPr lang="es-PA" dirty="0"/>
              <a:t> ), </a:t>
            </a:r>
          </a:p>
          <a:p>
            <a:pPr marL="0" indent="0">
              <a:buNone/>
            </a:pPr>
            <a:r>
              <a:rPr lang="es-PA" dirty="0"/>
              <a:t>(</a:t>
            </a:r>
            <a:r>
              <a:rPr lang="es-PA" dirty="0" err="1"/>
              <a:t>unsigned</a:t>
            </a:r>
            <a:r>
              <a:rPr lang="es-PA" dirty="0"/>
              <a:t> </a:t>
            </a:r>
            <a:r>
              <a:rPr lang="es-PA" dirty="0" err="1"/>
              <a:t>long</a:t>
            </a:r>
            <a:r>
              <a:rPr lang="es-PA" dirty="0"/>
              <a:t> </a:t>
            </a:r>
            <a:r>
              <a:rPr lang="es-PA" dirty="0" err="1"/>
              <a:t>volatile</a:t>
            </a:r>
            <a:r>
              <a:rPr lang="es-PA" dirty="0"/>
              <a:t> *)( 0x40024400 )}; </a:t>
            </a:r>
          </a:p>
          <a:p>
            <a:pPr marL="0" indent="0">
              <a:buNone/>
            </a:pPr>
            <a:r>
              <a:rPr lang="es-PA" dirty="0"/>
              <a:t>)}; </a:t>
            </a:r>
            <a:endParaRPr lang="es-PA" dirty="0" smtClean="0"/>
          </a:p>
        </p:txBody>
      </p:sp>
      <p:sp>
        <p:nvSpPr>
          <p:cNvPr id="5" name="Marcador de contenido 3"/>
          <p:cNvSpPr txBox="1">
            <a:spLocks/>
          </p:cNvSpPr>
          <p:nvPr/>
        </p:nvSpPr>
        <p:spPr>
          <a:xfrm>
            <a:off x="6194739" y="2227390"/>
            <a:ext cx="5808371" cy="41598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smtClean="0"/>
              <a:t>port_t</a:t>
            </a:r>
            <a:r>
              <a:rPr lang="es-PA" dirty="0" smtClean="0"/>
              <a:t> </a:t>
            </a:r>
            <a:r>
              <a:rPr lang="es-PA" dirty="0" err="1"/>
              <a:t>PortF</a:t>
            </a:r>
            <a:r>
              <a:rPr lang="es-PA" dirty="0"/>
              <a:t>={0x1F, </a:t>
            </a:r>
          </a:p>
          <a:p>
            <a:pPr marL="0" indent="0">
              <a:buNone/>
            </a:pPr>
            <a:r>
              <a:rPr lang="es-PA" dirty="0"/>
              <a:t>(</a:t>
            </a:r>
            <a:r>
              <a:rPr lang="es-PA" dirty="0" err="1"/>
              <a:t>unsigned</a:t>
            </a:r>
            <a:r>
              <a:rPr lang="es-PA" dirty="0"/>
              <a:t> </a:t>
            </a:r>
            <a:r>
              <a:rPr lang="es-PA" dirty="0" err="1"/>
              <a:t>port_t</a:t>
            </a:r>
            <a:r>
              <a:rPr lang="es-PA" dirty="0"/>
              <a:t> </a:t>
            </a:r>
            <a:r>
              <a:rPr lang="es-PA" dirty="0" err="1"/>
              <a:t>PortF</a:t>
            </a:r>
            <a:r>
              <a:rPr lang="es-PA" dirty="0"/>
              <a:t>={0x1F, </a:t>
            </a:r>
          </a:p>
          <a:p>
            <a:pPr marL="0" indent="0">
              <a:buNone/>
            </a:pPr>
            <a:r>
              <a:rPr lang="es-PA" dirty="0"/>
              <a:t>(</a:t>
            </a:r>
            <a:r>
              <a:rPr lang="es-PA" dirty="0" err="1"/>
              <a:t>unsigned</a:t>
            </a:r>
            <a:r>
              <a:rPr lang="es-PA" dirty="0"/>
              <a:t> </a:t>
            </a:r>
            <a:r>
              <a:rPr lang="es-PA" dirty="0" err="1"/>
              <a:t>long</a:t>
            </a:r>
            <a:r>
              <a:rPr lang="es-PA" dirty="0"/>
              <a:t> </a:t>
            </a:r>
            <a:r>
              <a:rPr lang="es-PA" dirty="0" err="1"/>
              <a:t>volatile</a:t>
            </a:r>
            <a:r>
              <a:rPr lang="es-PA" dirty="0"/>
              <a:t> *)(0x400253FC), </a:t>
            </a:r>
          </a:p>
          <a:p>
            <a:pPr marL="0" indent="0">
              <a:buNone/>
            </a:pPr>
            <a:r>
              <a:rPr lang="es-PA" dirty="0"/>
              <a:t>(</a:t>
            </a:r>
            <a:r>
              <a:rPr lang="es-PA" dirty="0" err="1"/>
              <a:t>unsigned</a:t>
            </a:r>
            <a:r>
              <a:rPr lang="es-PA" dirty="0"/>
              <a:t> </a:t>
            </a:r>
            <a:r>
              <a:rPr lang="es-PA" dirty="0" err="1"/>
              <a:t>volatile</a:t>
            </a:r>
            <a:r>
              <a:rPr lang="es-PA" dirty="0"/>
              <a:t> *)(0x400253FC), </a:t>
            </a:r>
          </a:p>
          <a:p>
            <a:pPr marL="0" indent="0">
              <a:buNone/>
            </a:pPr>
            <a:r>
              <a:rPr lang="es-PA" dirty="0"/>
              <a:t>(</a:t>
            </a:r>
            <a:r>
              <a:rPr lang="es-PA" dirty="0" err="1"/>
              <a:t>unsigned</a:t>
            </a:r>
            <a:r>
              <a:rPr lang="es-PA" dirty="0"/>
              <a:t> </a:t>
            </a:r>
            <a:r>
              <a:rPr lang="es-PA" dirty="0" err="1"/>
              <a:t>volatile</a:t>
            </a:r>
            <a:r>
              <a:rPr lang="es-PA" dirty="0"/>
              <a:t> *)(0x400253FC), </a:t>
            </a:r>
          </a:p>
          <a:p>
            <a:pPr marL="0" indent="0">
              <a:buNone/>
            </a:pPr>
            <a:r>
              <a:rPr lang="es-PA" dirty="0"/>
              <a:t>(</a:t>
            </a:r>
            <a:r>
              <a:rPr lang="es-PA" dirty="0" err="1"/>
              <a:t>unsigned</a:t>
            </a:r>
            <a:r>
              <a:rPr lang="es-PA" dirty="0"/>
              <a:t> </a:t>
            </a:r>
            <a:r>
              <a:rPr lang="es-PA" dirty="0" err="1"/>
              <a:t>long</a:t>
            </a:r>
            <a:r>
              <a:rPr lang="es-PA" dirty="0"/>
              <a:t> </a:t>
            </a:r>
            <a:r>
              <a:rPr lang="es-PA" dirty="0" err="1"/>
              <a:t>volatile</a:t>
            </a:r>
            <a:r>
              <a:rPr lang="es-PA" dirty="0"/>
              <a:t> *)(0x40025400)}; </a:t>
            </a:r>
          </a:p>
          <a:p>
            <a:pPr marL="0" indent="0">
              <a:buNone/>
            </a:pPr>
            <a:r>
              <a:rPr lang="es-PA" dirty="0" err="1"/>
              <a:t>int</a:t>
            </a:r>
            <a:r>
              <a:rPr lang="es-PA" dirty="0"/>
              <a:t> </a:t>
            </a:r>
            <a:r>
              <a:rPr lang="es-PA" dirty="0" err="1"/>
              <a:t>MakeOutput</a:t>
            </a:r>
            <a:r>
              <a:rPr lang="es-PA" dirty="0"/>
              <a:t>( </a:t>
            </a:r>
            <a:r>
              <a:rPr lang="es-PA" dirty="0" err="1"/>
              <a:t>volatile</a:t>
            </a:r>
            <a:r>
              <a:rPr lang="es-PA" dirty="0"/>
              <a:t> *)(0x40025400)}; </a:t>
            </a:r>
          </a:p>
          <a:p>
            <a:pPr marL="0" indent="0">
              <a:buNone/>
            </a:pPr>
            <a:r>
              <a:rPr lang="es-PA" dirty="0" err="1"/>
              <a:t>int</a:t>
            </a:r>
            <a:r>
              <a:rPr lang="es-PA" dirty="0"/>
              <a:t> </a:t>
            </a:r>
            <a:r>
              <a:rPr lang="es-PA" dirty="0" err="1"/>
              <a:t>MakeOutput</a:t>
            </a:r>
            <a:r>
              <a:rPr lang="es-PA" dirty="0"/>
              <a:t>( </a:t>
            </a:r>
            <a:r>
              <a:rPr lang="es-PA" dirty="0" err="1"/>
              <a:t>volatile</a:t>
            </a:r>
            <a:r>
              <a:rPr lang="es-PA" dirty="0"/>
              <a:t> *)(0x40025400)};</a:t>
            </a:r>
            <a:endParaRPr lang="es-PA" dirty="0" smtClean="0"/>
          </a:p>
        </p:txBody>
      </p:sp>
    </p:spTree>
    <p:extLst>
      <p:ext uri="{BB962C8B-B14F-4D97-AF65-F5344CB8AC3E}">
        <p14:creationId xmlns:p14="http://schemas.microsoft.com/office/powerpoint/2010/main" val="91553800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Estructuras</a:t>
            </a:r>
            <a:r>
              <a:rPr lang="en-US" dirty="0" smtClean="0"/>
              <a:t> – </a:t>
            </a:r>
            <a:r>
              <a:rPr lang="en-US" dirty="0" err="1" smtClean="0"/>
              <a:t>Estructuras</a:t>
            </a:r>
            <a:r>
              <a:rPr lang="en-US" dirty="0" smtClean="0"/>
              <a:t> </a:t>
            </a:r>
            <a:r>
              <a:rPr lang="en-US" dirty="0" err="1" smtClean="0"/>
              <a:t>como</a:t>
            </a:r>
            <a:r>
              <a:rPr lang="en-US" dirty="0" smtClean="0"/>
              <a:t> </a:t>
            </a:r>
            <a:r>
              <a:rPr lang="en-US" dirty="0" err="1" smtClean="0"/>
              <a:t>argumentos</a:t>
            </a:r>
            <a:r>
              <a:rPr lang="en-US" dirty="0" smtClean="0"/>
              <a:t> de </a:t>
            </a:r>
            <a:r>
              <a:rPr lang="en-US" dirty="0" err="1" smtClean="0"/>
              <a:t>funciones</a:t>
            </a:r>
            <a:endParaRPr lang="en-US" dirty="0"/>
          </a:p>
        </p:txBody>
      </p:sp>
      <p:sp>
        <p:nvSpPr>
          <p:cNvPr id="4" name="Marcador de contenido 3"/>
          <p:cNvSpPr txBox="1">
            <a:spLocks/>
          </p:cNvSpPr>
          <p:nvPr/>
        </p:nvSpPr>
        <p:spPr>
          <a:xfrm>
            <a:off x="489398" y="1853248"/>
            <a:ext cx="6452315" cy="4908162"/>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smtClean="0"/>
              <a:t>int</a:t>
            </a:r>
            <a:r>
              <a:rPr lang="es-PA" dirty="0" smtClean="0"/>
              <a:t> </a:t>
            </a:r>
            <a:r>
              <a:rPr lang="es-PA" dirty="0" err="1"/>
              <a:t>MakeOutput</a:t>
            </a:r>
            <a:r>
              <a:rPr lang="es-PA" dirty="0"/>
              <a:t>( </a:t>
            </a:r>
            <a:r>
              <a:rPr lang="es-PA" dirty="0" err="1"/>
              <a:t>port_t</a:t>
            </a:r>
            <a:r>
              <a:rPr lang="es-PA" dirty="0"/>
              <a:t> *</a:t>
            </a:r>
            <a:r>
              <a:rPr lang="es-PA" dirty="0" err="1"/>
              <a:t>ppt</a:t>
            </a:r>
            <a:r>
              <a:rPr lang="es-PA" dirty="0"/>
              <a:t>){ </a:t>
            </a:r>
          </a:p>
          <a:p>
            <a:pPr marL="0" indent="0">
              <a:buNone/>
            </a:pPr>
            <a:r>
              <a:rPr lang="es-PA" dirty="0"/>
              <a:t>(*</a:t>
            </a:r>
            <a:r>
              <a:rPr lang="es-PA" dirty="0" err="1"/>
              <a:t>ppt</a:t>
            </a:r>
            <a:r>
              <a:rPr lang="es-PA" dirty="0"/>
              <a:t>-&gt;</a:t>
            </a:r>
            <a:r>
              <a:rPr lang="es-PA" dirty="0" err="1"/>
              <a:t>ddr</a:t>
            </a:r>
            <a:r>
              <a:rPr lang="es-PA" dirty="0"/>
              <a:t>) = *</a:t>
            </a:r>
            <a:r>
              <a:rPr lang="es-PA" dirty="0" err="1"/>
              <a:t>ppt</a:t>
            </a:r>
            <a:r>
              <a:rPr lang="es-PA" dirty="0"/>
              <a:t>){ </a:t>
            </a:r>
          </a:p>
          <a:p>
            <a:pPr marL="0" indent="0">
              <a:buNone/>
            </a:pPr>
            <a:r>
              <a:rPr lang="es-PA" dirty="0"/>
              <a:t>(*</a:t>
            </a:r>
            <a:r>
              <a:rPr lang="es-PA" dirty="0" err="1"/>
              <a:t>ppt</a:t>
            </a:r>
            <a:r>
              <a:rPr lang="es-PA" dirty="0"/>
              <a:t>-&gt;</a:t>
            </a:r>
            <a:r>
              <a:rPr lang="es-PA" dirty="0" err="1"/>
              <a:t>ddr</a:t>
            </a:r>
            <a:r>
              <a:rPr lang="es-PA" dirty="0"/>
              <a:t>) = </a:t>
            </a:r>
            <a:r>
              <a:rPr lang="es-PA" dirty="0" err="1"/>
              <a:t>ppt</a:t>
            </a:r>
            <a:r>
              <a:rPr lang="es-PA" dirty="0"/>
              <a:t>-&gt;</a:t>
            </a:r>
            <a:r>
              <a:rPr lang="es-PA" dirty="0" err="1"/>
              <a:t>mask</a:t>
            </a:r>
            <a:r>
              <a:rPr lang="es-PA" dirty="0"/>
              <a:t> ; // </a:t>
            </a:r>
            <a:r>
              <a:rPr lang="es-PA" dirty="0" err="1"/>
              <a:t>make</a:t>
            </a:r>
            <a:r>
              <a:rPr lang="es-PA" dirty="0"/>
              <a:t> output </a:t>
            </a:r>
          </a:p>
          <a:p>
            <a:pPr marL="0" indent="0">
              <a:buNone/>
            </a:pPr>
            <a:r>
              <a:rPr lang="es-PA" dirty="0" err="1"/>
              <a:t>return</a:t>
            </a:r>
            <a:r>
              <a:rPr lang="es-PA" dirty="0"/>
              <a:t> 1;} </a:t>
            </a:r>
          </a:p>
          <a:p>
            <a:pPr marL="0" indent="0">
              <a:buNone/>
            </a:pPr>
            <a:r>
              <a:rPr lang="es-PA" dirty="0" err="1"/>
              <a:t>int</a:t>
            </a:r>
            <a:r>
              <a:rPr lang="es-PA" dirty="0"/>
              <a:t> </a:t>
            </a:r>
            <a:r>
              <a:rPr lang="es-PA" dirty="0" err="1"/>
              <a:t>MakeInput</a:t>
            </a:r>
            <a:r>
              <a:rPr lang="es-PA" dirty="0"/>
              <a:t>( ; // </a:t>
            </a:r>
            <a:r>
              <a:rPr lang="es-PA" dirty="0" err="1"/>
              <a:t>make</a:t>
            </a:r>
            <a:r>
              <a:rPr lang="es-PA" dirty="0"/>
              <a:t> output </a:t>
            </a:r>
          </a:p>
          <a:p>
            <a:pPr marL="0" indent="0">
              <a:buNone/>
            </a:pPr>
            <a:r>
              <a:rPr lang="es-PA" dirty="0" err="1"/>
              <a:t>return</a:t>
            </a:r>
            <a:r>
              <a:rPr lang="es-PA" dirty="0"/>
              <a:t> 1;} </a:t>
            </a:r>
          </a:p>
          <a:p>
            <a:pPr marL="0" indent="0">
              <a:buNone/>
            </a:pPr>
            <a:r>
              <a:rPr lang="es-PA" dirty="0" err="1"/>
              <a:t>int</a:t>
            </a:r>
            <a:r>
              <a:rPr lang="es-PA" dirty="0"/>
              <a:t> </a:t>
            </a:r>
            <a:r>
              <a:rPr lang="es-PA" dirty="0" err="1"/>
              <a:t>MakeInput</a:t>
            </a:r>
            <a:r>
              <a:rPr lang="es-PA" dirty="0"/>
              <a:t>( ; // </a:t>
            </a:r>
            <a:r>
              <a:rPr lang="es-PA" dirty="0" err="1"/>
              <a:t>make</a:t>
            </a:r>
            <a:r>
              <a:rPr lang="es-PA" dirty="0"/>
              <a:t> output </a:t>
            </a:r>
          </a:p>
          <a:p>
            <a:pPr marL="0" indent="0">
              <a:buNone/>
            </a:pPr>
            <a:r>
              <a:rPr lang="es-PA" dirty="0" err="1"/>
              <a:t>return</a:t>
            </a:r>
            <a:r>
              <a:rPr lang="es-PA" dirty="0"/>
              <a:t> 1;} </a:t>
            </a:r>
          </a:p>
          <a:p>
            <a:pPr marL="0" indent="0">
              <a:buNone/>
            </a:pPr>
            <a:r>
              <a:rPr lang="es-PA" dirty="0" err="1"/>
              <a:t>int</a:t>
            </a:r>
            <a:r>
              <a:rPr lang="es-PA" dirty="0"/>
              <a:t> </a:t>
            </a:r>
            <a:r>
              <a:rPr lang="es-PA" dirty="0" err="1"/>
              <a:t>MakeInput</a:t>
            </a:r>
            <a:r>
              <a:rPr lang="es-PA" dirty="0"/>
              <a:t>( </a:t>
            </a:r>
            <a:r>
              <a:rPr lang="es-PA" dirty="0" err="1"/>
              <a:t>port_t</a:t>
            </a:r>
            <a:r>
              <a:rPr lang="es-PA" dirty="0"/>
              <a:t> *</a:t>
            </a:r>
            <a:r>
              <a:rPr lang="es-PA" dirty="0" err="1"/>
              <a:t>ppt</a:t>
            </a:r>
            <a:r>
              <a:rPr lang="es-PA" dirty="0"/>
              <a:t>){ </a:t>
            </a:r>
          </a:p>
          <a:p>
            <a:pPr marL="0" indent="0">
              <a:buNone/>
            </a:pPr>
            <a:r>
              <a:rPr lang="es-PA" dirty="0"/>
              <a:t>(*</a:t>
            </a:r>
            <a:r>
              <a:rPr lang="es-PA" dirty="0" err="1"/>
              <a:t>ppt</a:t>
            </a:r>
            <a:r>
              <a:rPr lang="es-PA" dirty="0"/>
              <a:t>-&gt;</a:t>
            </a:r>
            <a:r>
              <a:rPr lang="es-PA" dirty="0" err="1"/>
              <a:t>ddr</a:t>
            </a:r>
            <a:r>
              <a:rPr lang="es-PA" dirty="0"/>
              <a:t> )= 0x00; // </a:t>
            </a:r>
            <a:r>
              <a:rPr lang="es-PA" dirty="0" err="1"/>
              <a:t>make</a:t>
            </a:r>
            <a:r>
              <a:rPr lang="es-PA" dirty="0"/>
              <a:t> input </a:t>
            </a:r>
          </a:p>
          <a:p>
            <a:pPr marL="0" indent="0">
              <a:buNone/>
            </a:pPr>
            <a:r>
              <a:rPr lang="es-PA" dirty="0" err="1"/>
              <a:t>return</a:t>
            </a:r>
            <a:r>
              <a:rPr lang="es-PA" dirty="0"/>
              <a:t> 1;} </a:t>
            </a:r>
          </a:p>
          <a:p>
            <a:pPr marL="0" indent="0">
              <a:buNone/>
            </a:pPr>
            <a:r>
              <a:rPr lang="es-PA" dirty="0" err="1"/>
              <a:t>unsigned</a:t>
            </a:r>
            <a:r>
              <a:rPr lang="es-PA" dirty="0"/>
              <a:t> </a:t>
            </a:r>
            <a:r>
              <a:rPr lang="es-PA" dirty="0" err="1"/>
              <a:t>char</a:t>
            </a:r>
            <a:r>
              <a:rPr lang="es-PA" dirty="0"/>
              <a:t> Input( *</a:t>
            </a:r>
            <a:r>
              <a:rPr lang="es-PA" dirty="0" err="1"/>
              <a:t>ppt</a:t>
            </a:r>
            <a:r>
              <a:rPr lang="es-PA" dirty="0"/>
              <a:t>){ </a:t>
            </a:r>
          </a:p>
          <a:p>
            <a:pPr marL="0" indent="0">
              <a:buNone/>
            </a:pPr>
            <a:r>
              <a:rPr lang="es-PA" dirty="0"/>
              <a:t>(*</a:t>
            </a:r>
            <a:r>
              <a:rPr lang="es-PA" dirty="0" err="1"/>
              <a:t>ppt</a:t>
            </a:r>
            <a:r>
              <a:rPr lang="es-PA" dirty="0"/>
              <a:t>-&gt;</a:t>
            </a:r>
            <a:r>
              <a:rPr lang="es-PA" dirty="0" err="1"/>
              <a:t>ddr</a:t>
            </a:r>
            <a:r>
              <a:rPr lang="es-PA" dirty="0"/>
              <a:t> )= 0x00; // </a:t>
            </a:r>
            <a:r>
              <a:rPr lang="es-PA" dirty="0" err="1"/>
              <a:t>make</a:t>
            </a:r>
            <a:r>
              <a:rPr lang="es-PA" dirty="0"/>
              <a:t> input </a:t>
            </a:r>
          </a:p>
          <a:p>
            <a:pPr marL="0" indent="0">
              <a:buNone/>
            </a:pPr>
            <a:r>
              <a:rPr lang="es-PA" dirty="0" err="1"/>
              <a:t>return</a:t>
            </a:r>
            <a:r>
              <a:rPr lang="es-PA" dirty="0"/>
              <a:t> 1;} </a:t>
            </a:r>
          </a:p>
        </p:txBody>
      </p:sp>
      <p:sp>
        <p:nvSpPr>
          <p:cNvPr id="5" name="Marcador de contenido 3"/>
          <p:cNvSpPr txBox="1">
            <a:spLocks/>
          </p:cNvSpPr>
          <p:nvPr/>
        </p:nvSpPr>
        <p:spPr>
          <a:xfrm>
            <a:off x="6194739" y="1853248"/>
            <a:ext cx="5808371" cy="453402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smtClean="0"/>
              <a:t>unsigned</a:t>
            </a:r>
            <a:r>
              <a:rPr lang="es-PA" dirty="0" smtClean="0"/>
              <a:t> </a:t>
            </a:r>
            <a:r>
              <a:rPr lang="es-PA" dirty="0" err="1"/>
              <a:t>char</a:t>
            </a:r>
            <a:r>
              <a:rPr lang="es-PA" dirty="0"/>
              <a:t> Input( *</a:t>
            </a:r>
            <a:r>
              <a:rPr lang="es-PA" dirty="0" err="1"/>
              <a:t>ppt</a:t>
            </a:r>
            <a:r>
              <a:rPr lang="es-PA" dirty="0"/>
              <a:t>){ </a:t>
            </a:r>
          </a:p>
          <a:p>
            <a:pPr marL="0" indent="0">
              <a:buNone/>
            </a:pPr>
            <a:r>
              <a:rPr lang="es-PA" dirty="0"/>
              <a:t>(*</a:t>
            </a:r>
            <a:r>
              <a:rPr lang="es-PA" dirty="0" err="1"/>
              <a:t>ppt</a:t>
            </a:r>
            <a:r>
              <a:rPr lang="es-PA" dirty="0"/>
              <a:t>-&gt;</a:t>
            </a:r>
            <a:r>
              <a:rPr lang="es-PA" dirty="0" err="1"/>
              <a:t>ddr</a:t>
            </a:r>
            <a:r>
              <a:rPr lang="es-PA" dirty="0"/>
              <a:t> )= 0x00; // </a:t>
            </a:r>
            <a:r>
              <a:rPr lang="es-PA" dirty="0" err="1"/>
              <a:t>make</a:t>
            </a:r>
            <a:r>
              <a:rPr lang="es-PA" dirty="0"/>
              <a:t> input </a:t>
            </a:r>
          </a:p>
          <a:p>
            <a:pPr marL="0" indent="0">
              <a:buNone/>
            </a:pPr>
            <a:r>
              <a:rPr lang="es-PA" dirty="0" err="1"/>
              <a:t>return</a:t>
            </a:r>
            <a:r>
              <a:rPr lang="es-PA" dirty="0"/>
              <a:t> 1;} </a:t>
            </a:r>
          </a:p>
          <a:p>
            <a:pPr marL="0" indent="0">
              <a:buNone/>
            </a:pPr>
            <a:r>
              <a:rPr lang="es-PA" dirty="0" err="1"/>
              <a:t>unsigned</a:t>
            </a:r>
            <a:r>
              <a:rPr lang="es-PA" dirty="0"/>
              <a:t> </a:t>
            </a:r>
            <a:r>
              <a:rPr lang="es-PA" dirty="0" err="1"/>
              <a:t>char</a:t>
            </a:r>
            <a:r>
              <a:rPr lang="es-PA" dirty="0"/>
              <a:t> Input( </a:t>
            </a:r>
            <a:r>
              <a:rPr lang="es-PA" dirty="0" err="1"/>
              <a:t>port_t</a:t>
            </a:r>
            <a:r>
              <a:rPr lang="es-PA" dirty="0"/>
              <a:t> *</a:t>
            </a:r>
            <a:r>
              <a:rPr lang="es-PA" dirty="0" err="1"/>
              <a:t>ppt</a:t>
            </a:r>
            <a:r>
              <a:rPr lang="es-PA" dirty="0"/>
              <a:t>){ </a:t>
            </a:r>
          </a:p>
          <a:p>
            <a:pPr marL="0" indent="0">
              <a:buNone/>
            </a:pPr>
            <a:r>
              <a:rPr lang="es-PA" dirty="0" err="1"/>
              <a:t>return</a:t>
            </a:r>
            <a:r>
              <a:rPr lang="es-PA" dirty="0"/>
              <a:t> (*</a:t>
            </a:r>
            <a:r>
              <a:rPr lang="es-PA" dirty="0" err="1"/>
              <a:t>ppt</a:t>
            </a:r>
            <a:r>
              <a:rPr lang="es-PA" dirty="0"/>
              <a:t>-&gt;</a:t>
            </a:r>
            <a:r>
              <a:rPr lang="es-PA" dirty="0" err="1"/>
              <a:t>addr</a:t>
            </a:r>
            <a:r>
              <a:rPr lang="es-PA" dirty="0"/>
              <a:t>);} </a:t>
            </a:r>
            <a:endParaRPr lang="es-PA" dirty="0" smtClean="0"/>
          </a:p>
          <a:p>
            <a:pPr marL="0" indent="0">
              <a:buNone/>
            </a:pPr>
            <a:r>
              <a:rPr lang="es-PA" dirty="0" err="1"/>
              <a:t>void</a:t>
            </a:r>
            <a:r>
              <a:rPr lang="es-PA" dirty="0"/>
              <a:t> Output(</a:t>
            </a:r>
            <a:r>
              <a:rPr lang="es-PA" dirty="0" err="1"/>
              <a:t>port_t</a:t>
            </a:r>
            <a:r>
              <a:rPr lang="es-PA" dirty="0"/>
              <a:t> *</a:t>
            </a:r>
            <a:r>
              <a:rPr lang="es-PA" dirty="0" err="1"/>
              <a:t>ppt</a:t>
            </a:r>
            <a:r>
              <a:rPr lang="es-PA" dirty="0"/>
              <a:t>, </a:t>
            </a:r>
            <a:r>
              <a:rPr lang="es-PA" dirty="0" err="1"/>
              <a:t>unsigned</a:t>
            </a:r>
            <a:r>
              <a:rPr lang="es-PA" dirty="0"/>
              <a:t> </a:t>
            </a:r>
            <a:r>
              <a:rPr lang="es-PA" dirty="0" err="1"/>
              <a:t>char</a:t>
            </a:r>
            <a:r>
              <a:rPr lang="es-PA" dirty="0"/>
              <a:t> data){ </a:t>
            </a:r>
          </a:p>
          <a:p>
            <a:pPr marL="0" indent="0">
              <a:buNone/>
            </a:pPr>
            <a:r>
              <a:rPr lang="es-PA" dirty="0"/>
              <a:t>(*</a:t>
            </a:r>
            <a:r>
              <a:rPr lang="es-PA" dirty="0" err="1"/>
              <a:t>ppt</a:t>
            </a:r>
            <a:r>
              <a:rPr lang="es-PA" dirty="0"/>
              <a:t>-&gt;</a:t>
            </a:r>
            <a:r>
              <a:rPr lang="es-PA" dirty="0" err="1"/>
              <a:t>addr</a:t>
            </a:r>
            <a:r>
              <a:rPr lang="es-PA" dirty="0"/>
              <a:t>) = data; </a:t>
            </a:r>
          </a:p>
          <a:p>
            <a:pPr marL="0" indent="0">
              <a:buNone/>
            </a:pPr>
            <a:r>
              <a:rPr lang="es-PA" dirty="0"/>
              <a:t>} </a:t>
            </a:r>
          </a:p>
          <a:p>
            <a:pPr marL="0" indent="0">
              <a:buNone/>
            </a:pPr>
            <a:r>
              <a:rPr lang="es-PA" dirty="0"/>
              <a:t>*</a:t>
            </a:r>
            <a:r>
              <a:rPr lang="es-PA" dirty="0" err="1"/>
              <a:t>ppt</a:t>
            </a:r>
            <a:r>
              <a:rPr lang="es-PA" dirty="0"/>
              <a:t>){ </a:t>
            </a:r>
          </a:p>
          <a:p>
            <a:pPr marL="0" indent="0">
              <a:buNone/>
            </a:pPr>
            <a:r>
              <a:rPr lang="es-PA" dirty="0" err="1"/>
              <a:t>return</a:t>
            </a:r>
            <a:r>
              <a:rPr lang="es-PA" dirty="0"/>
              <a:t> (*</a:t>
            </a:r>
            <a:r>
              <a:rPr lang="es-PA" dirty="0" err="1"/>
              <a:t>ppt</a:t>
            </a:r>
            <a:r>
              <a:rPr lang="es-PA" dirty="0"/>
              <a:t>-&gt;</a:t>
            </a:r>
            <a:r>
              <a:rPr lang="es-PA" dirty="0" err="1"/>
              <a:t>addr</a:t>
            </a:r>
            <a:r>
              <a:rPr lang="es-PA" dirty="0"/>
              <a:t>);} </a:t>
            </a:r>
          </a:p>
          <a:p>
            <a:pPr marL="0" indent="0">
              <a:buNone/>
            </a:pPr>
            <a:r>
              <a:rPr lang="es-PA" dirty="0" err="1"/>
              <a:t>void</a:t>
            </a:r>
            <a:r>
              <a:rPr lang="es-PA" dirty="0"/>
              <a:t> Output(</a:t>
            </a:r>
            <a:r>
              <a:rPr lang="es-PA" dirty="0" err="1"/>
              <a:t>port_t</a:t>
            </a:r>
            <a:r>
              <a:rPr lang="es-PA" dirty="0"/>
              <a:t> *</a:t>
            </a:r>
            <a:r>
              <a:rPr lang="es-PA" dirty="0" err="1"/>
              <a:t>ppt</a:t>
            </a:r>
            <a:r>
              <a:rPr lang="es-PA" dirty="0"/>
              <a:t>, </a:t>
            </a:r>
            <a:r>
              <a:rPr lang="es-PA" dirty="0" err="1"/>
              <a:t>unsigned</a:t>
            </a:r>
            <a:r>
              <a:rPr lang="es-PA" dirty="0"/>
              <a:t> </a:t>
            </a:r>
            <a:r>
              <a:rPr lang="es-PA" dirty="0" err="1"/>
              <a:t>char</a:t>
            </a:r>
            <a:r>
              <a:rPr lang="es-PA" dirty="0"/>
              <a:t> data){ </a:t>
            </a:r>
          </a:p>
          <a:p>
            <a:pPr marL="0" indent="0">
              <a:buNone/>
            </a:pPr>
            <a:r>
              <a:rPr lang="es-PA" dirty="0"/>
              <a:t>(*</a:t>
            </a:r>
            <a:r>
              <a:rPr lang="es-PA" dirty="0" err="1"/>
              <a:t>ppt</a:t>
            </a:r>
            <a:r>
              <a:rPr lang="es-PA" dirty="0"/>
              <a:t>-&gt;</a:t>
            </a:r>
            <a:r>
              <a:rPr lang="es-PA" dirty="0" err="1"/>
              <a:t>addr</a:t>
            </a:r>
            <a:r>
              <a:rPr lang="es-PA" dirty="0"/>
              <a:t>) = data; </a:t>
            </a:r>
          </a:p>
          <a:p>
            <a:pPr marL="0" indent="0">
              <a:buNone/>
            </a:pPr>
            <a:r>
              <a:rPr lang="es-PA" dirty="0"/>
              <a:t>} </a:t>
            </a:r>
          </a:p>
          <a:p>
            <a:pPr marL="0" indent="0">
              <a:buNone/>
            </a:pPr>
            <a:endParaRPr lang="es-PA" dirty="0" smtClean="0"/>
          </a:p>
        </p:txBody>
      </p:sp>
    </p:spTree>
    <p:extLst>
      <p:ext uri="{BB962C8B-B14F-4D97-AF65-F5344CB8AC3E}">
        <p14:creationId xmlns:p14="http://schemas.microsoft.com/office/powerpoint/2010/main" val="208912577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Estructuras</a:t>
            </a:r>
            <a:r>
              <a:rPr lang="en-US" dirty="0" smtClean="0"/>
              <a:t> – </a:t>
            </a:r>
            <a:r>
              <a:rPr lang="en-US" dirty="0" err="1" smtClean="0"/>
              <a:t>Estructuras</a:t>
            </a:r>
            <a:r>
              <a:rPr lang="en-US" dirty="0" smtClean="0"/>
              <a:t> </a:t>
            </a:r>
            <a:r>
              <a:rPr lang="en-US" dirty="0" err="1" smtClean="0"/>
              <a:t>como</a:t>
            </a:r>
            <a:r>
              <a:rPr lang="en-US" dirty="0" smtClean="0"/>
              <a:t> </a:t>
            </a:r>
            <a:r>
              <a:rPr lang="en-US" dirty="0" err="1" smtClean="0"/>
              <a:t>argumentos</a:t>
            </a:r>
            <a:r>
              <a:rPr lang="en-US" dirty="0" smtClean="0"/>
              <a:t> de </a:t>
            </a:r>
            <a:r>
              <a:rPr lang="en-US" dirty="0" err="1" smtClean="0"/>
              <a:t>funciones</a:t>
            </a:r>
            <a:endParaRPr lang="en-US" dirty="0"/>
          </a:p>
        </p:txBody>
      </p:sp>
      <p:sp>
        <p:nvSpPr>
          <p:cNvPr id="4" name="Marcador de contenido 3"/>
          <p:cNvSpPr txBox="1">
            <a:spLocks/>
          </p:cNvSpPr>
          <p:nvPr/>
        </p:nvSpPr>
        <p:spPr>
          <a:xfrm>
            <a:off x="489398" y="1853248"/>
            <a:ext cx="11165982" cy="49081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a:t>int</a:t>
            </a:r>
            <a:r>
              <a:rPr lang="es-PA" dirty="0"/>
              <a:t> </a:t>
            </a:r>
            <a:r>
              <a:rPr lang="es-PA" dirty="0" err="1"/>
              <a:t>main</a:t>
            </a:r>
            <a:r>
              <a:rPr lang="es-PA" dirty="0"/>
              <a:t>(</a:t>
            </a:r>
            <a:r>
              <a:rPr lang="es-PA" dirty="0" err="1"/>
              <a:t>void</a:t>
            </a:r>
            <a:r>
              <a:rPr lang="es-PA" dirty="0"/>
              <a:t>){ </a:t>
            </a:r>
            <a:r>
              <a:rPr lang="es-PA" dirty="0" err="1"/>
              <a:t>unsigned</a:t>
            </a:r>
            <a:r>
              <a:rPr lang="es-PA" dirty="0"/>
              <a:t> </a:t>
            </a:r>
            <a:r>
              <a:rPr lang="es-PA" dirty="0" err="1"/>
              <a:t>char</a:t>
            </a:r>
            <a:r>
              <a:rPr lang="es-PA" dirty="0"/>
              <a:t> </a:t>
            </a:r>
            <a:r>
              <a:rPr lang="es-PA" dirty="0" err="1"/>
              <a:t>MyData</a:t>
            </a:r>
            <a:r>
              <a:rPr lang="es-PA" dirty="0"/>
              <a:t>; </a:t>
            </a:r>
          </a:p>
          <a:p>
            <a:pPr marL="0" indent="0">
              <a:buNone/>
            </a:pPr>
            <a:r>
              <a:rPr lang="es-PA" dirty="0" err="1"/>
              <a:t>MakeInput</a:t>
            </a:r>
            <a:r>
              <a:rPr lang="es-PA" dirty="0"/>
              <a:t>(&amp;</a:t>
            </a:r>
            <a:r>
              <a:rPr lang="es-PA" dirty="0" err="1"/>
              <a:t>PortE</a:t>
            </a:r>
            <a:r>
              <a:rPr lang="es-PA" dirty="0"/>
              <a:t>); </a:t>
            </a:r>
          </a:p>
          <a:p>
            <a:pPr marL="0" indent="0">
              <a:buNone/>
            </a:pPr>
            <a:r>
              <a:rPr lang="es-PA" dirty="0" err="1"/>
              <a:t>MakeOutput</a:t>
            </a:r>
            <a:r>
              <a:rPr lang="es-PA" dirty="0"/>
              <a:t>(&amp;</a:t>
            </a:r>
            <a:r>
              <a:rPr lang="es-PA" dirty="0" err="1"/>
              <a:t>PortF</a:t>
            </a:r>
            <a:r>
              <a:rPr lang="es-PA" dirty="0"/>
              <a:t>); </a:t>
            </a:r>
          </a:p>
          <a:p>
            <a:pPr marL="0" indent="0">
              <a:buNone/>
            </a:pPr>
            <a:r>
              <a:rPr lang="es-PA" dirty="0"/>
              <a:t>Output(&amp;PortF,0); </a:t>
            </a:r>
          </a:p>
          <a:p>
            <a:pPr marL="0" indent="0">
              <a:buNone/>
            </a:pPr>
            <a:r>
              <a:rPr lang="es-PA" dirty="0" err="1"/>
              <a:t>MyData</a:t>
            </a:r>
            <a:r>
              <a:rPr lang="es-PA" dirty="0"/>
              <a:t>=Input(&amp;</a:t>
            </a:r>
            <a:r>
              <a:rPr lang="es-PA" dirty="0" err="1"/>
              <a:t>PortE</a:t>
            </a:r>
            <a:r>
              <a:rPr lang="es-PA" dirty="0"/>
              <a:t>); </a:t>
            </a:r>
          </a:p>
          <a:p>
            <a:pPr marL="0" indent="0">
              <a:buNone/>
            </a:pPr>
            <a:r>
              <a:rPr lang="es-PA" dirty="0" err="1"/>
              <a:t>main</a:t>
            </a:r>
            <a:r>
              <a:rPr lang="es-PA" dirty="0"/>
              <a:t>(</a:t>
            </a:r>
            <a:r>
              <a:rPr lang="es-PA" dirty="0" err="1"/>
              <a:t>void</a:t>
            </a:r>
            <a:r>
              <a:rPr lang="es-PA" dirty="0"/>
              <a:t>){ </a:t>
            </a:r>
            <a:r>
              <a:rPr lang="es-PA" dirty="0" err="1"/>
              <a:t>unsigned</a:t>
            </a:r>
            <a:r>
              <a:rPr lang="es-PA" dirty="0"/>
              <a:t> </a:t>
            </a:r>
            <a:r>
              <a:rPr lang="es-PA" dirty="0" err="1"/>
              <a:t>char</a:t>
            </a:r>
            <a:r>
              <a:rPr lang="es-PA" dirty="0"/>
              <a:t> </a:t>
            </a:r>
            <a:r>
              <a:rPr lang="es-PA" dirty="0" err="1"/>
              <a:t>MyData</a:t>
            </a:r>
            <a:r>
              <a:rPr lang="es-PA" dirty="0"/>
              <a:t>; </a:t>
            </a:r>
          </a:p>
          <a:p>
            <a:pPr marL="0" indent="0">
              <a:buNone/>
            </a:pPr>
            <a:r>
              <a:rPr lang="es-PA" dirty="0" err="1"/>
              <a:t>MakeInput</a:t>
            </a:r>
            <a:r>
              <a:rPr lang="es-PA" dirty="0"/>
              <a:t>(&amp;</a:t>
            </a:r>
            <a:r>
              <a:rPr lang="es-PA" dirty="0" err="1"/>
              <a:t>PortE</a:t>
            </a:r>
            <a:r>
              <a:rPr lang="es-PA" dirty="0"/>
              <a:t>); </a:t>
            </a:r>
          </a:p>
          <a:p>
            <a:pPr marL="0" indent="0">
              <a:buNone/>
            </a:pPr>
            <a:r>
              <a:rPr lang="es-PA" dirty="0" err="1"/>
              <a:t>MakeOutput</a:t>
            </a:r>
            <a:r>
              <a:rPr lang="es-PA" dirty="0"/>
              <a:t>(&amp;</a:t>
            </a:r>
            <a:r>
              <a:rPr lang="es-PA" dirty="0" err="1"/>
              <a:t>PortF</a:t>
            </a:r>
            <a:r>
              <a:rPr lang="es-PA" dirty="0"/>
              <a:t>); </a:t>
            </a:r>
          </a:p>
          <a:p>
            <a:pPr marL="0" indent="0">
              <a:buNone/>
            </a:pPr>
            <a:r>
              <a:rPr lang="es-PA" dirty="0"/>
              <a:t>Output(&amp;PortF,0); </a:t>
            </a:r>
          </a:p>
          <a:p>
            <a:pPr marL="0" indent="0">
              <a:buNone/>
            </a:pPr>
            <a:r>
              <a:rPr lang="es-PA" dirty="0" err="1"/>
              <a:t>MyData</a:t>
            </a:r>
            <a:r>
              <a:rPr lang="es-PA" dirty="0"/>
              <a:t>=Input(&amp;</a:t>
            </a:r>
            <a:r>
              <a:rPr lang="es-PA" dirty="0" err="1"/>
              <a:t>PortE</a:t>
            </a:r>
            <a:r>
              <a:rPr lang="es-PA" dirty="0"/>
              <a:t>); </a:t>
            </a:r>
          </a:p>
          <a:p>
            <a:pPr marL="0" indent="0">
              <a:buNone/>
            </a:pPr>
            <a:r>
              <a:rPr lang="es-PA" dirty="0" err="1"/>
              <a:t>return</a:t>
            </a:r>
            <a:r>
              <a:rPr lang="es-PA" dirty="0"/>
              <a:t> 1</a:t>
            </a:r>
            <a:r>
              <a:rPr lang="es-PA" dirty="0" smtClean="0"/>
              <a:t>;}</a:t>
            </a:r>
            <a:endParaRPr lang="es-PA" dirty="0"/>
          </a:p>
        </p:txBody>
      </p:sp>
    </p:spTree>
    <p:extLst>
      <p:ext uri="{BB962C8B-B14F-4D97-AF65-F5344CB8AC3E}">
        <p14:creationId xmlns:p14="http://schemas.microsoft.com/office/powerpoint/2010/main" val="127274424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Estructuras</a:t>
            </a:r>
            <a:r>
              <a:rPr lang="en-US" dirty="0" smtClean="0"/>
              <a:t> – </a:t>
            </a:r>
            <a:r>
              <a:rPr lang="en-US" dirty="0" err="1" smtClean="0"/>
              <a:t>Listas</a:t>
            </a:r>
            <a:r>
              <a:rPr lang="en-US" dirty="0" smtClean="0"/>
              <a:t> </a:t>
            </a:r>
            <a:r>
              <a:rPr lang="en-US" dirty="0" err="1" smtClean="0"/>
              <a:t>Enlazadas</a:t>
            </a:r>
            <a:endParaRPr lang="en-US" dirty="0"/>
          </a:p>
        </p:txBody>
      </p:sp>
      <p:sp>
        <p:nvSpPr>
          <p:cNvPr id="4" name="Marcador de contenido 3"/>
          <p:cNvSpPr txBox="1">
            <a:spLocks/>
          </p:cNvSpPr>
          <p:nvPr/>
        </p:nvSpPr>
        <p:spPr>
          <a:xfrm>
            <a:off x="489398" y="1853248"/>
            <a:ext cx="11165982" cy="49081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Consiste en vincular elementos con punteros</a:t>
            </a:r>
          </a:p>
          <a:p>
            <a:pPr lvl="1"/>
            <a:r>
              <a:rPr lang="es-PA" dirty="0" smtClean="0"/>
              <a:t>Si es una lista 1-D los nodos se conectan uno tras otro en cadena. El </a:t>
            </a:r>
            <a:r>
              <a:rPr lang="es-PA" dirty="0"/>
              <a:t>primer nodo es apuntado por </a:t>
            </a:r>
            <a:r>
              <a:rPr lang="es-PA" dirty="0" err="1"/>
              <a:t>HeadPt</a:t>
            </a:r>
            <a:r>
              <a:rPr lang="es-PA" dirty="0"/>
              <a:t> y el último nodo tiene un puntero </a:t>
            </a:r>
            <a:r>
              <a:rPr lang="es-PA" dirty="0" smtClean="0"/>
              <a:t>nulo en siguiente. </a:t>
            </a:r>
            <a:endParaRPr lang="es-PA" dirty="0"/>
          </a:p>
          <a:p>
            <a:pPr marL="0" indent="0">
              <a:buNone/>
            </a:pPr>
            <a:endParaRPr lang="es-PA" dirty="0"/>
          </a:p>
          <a:p>
            <a:pPr marL="0" indent="0">
              <a:buNone/>
            </a:pPr>
            <a:r>
              <a:rPr lang="es-PA" dirty="0" err="1"/>
              <a:t>struct</a:t>
            </a:r>
            <a:r>
              <a:rPr lang="es-PA" dirty="0"/>
              <a:t> </a:t>
            </a:r>
            <a:r>
              <a:rPr lang="es-PA" dirty="0" err="1"/>
              <a:t>node</a:t>
            </a:r>
            <a:r>
              <a:rPr lang="es-PA" dirty="0"/>
              <a:t>{ </a:t>
            </a:r>
          </a:p>
          <a:p>
            <a:pPr marL="0" indent="0">
              <a:buNone/>
            </a:pPr>
            <a:r>
              <a:rPr lang="es-PA" dirty="0" err="1"/>
              <a:t>unsigned</a:t>
            </a:r>
            <a:r>
              <a:rPr lang="es-PA" dirty="0"/>
              <a:t> short data; // 16 bit </a:t>
            </a:r>
            <a:r>
              <a:rPr lang="es-PA" dirty="0" err="1"/>
              <a:t>information</a:t>
            </a:r>
            <a:r>
              <a:rPr lang="es-PA" dirty="0"/>
              <a:t> </a:t>
            </a:r>
          </a:p>
          <a:p>
            <a:pPr marL="0" indent="0">
              <a:buNone/>
            </a:pPr>
            <a:r>
              <a:rPr lang="es-PA" dirty="0" err="1"/>
              <a:t>struct</a:t>
            </a:r>
            <a:r>
              <a:rPr lang="es-PA" dirty="0"/>
              <a:t> </a:t>
            </a:r>
            <a:r>
              <a:rPr lang="es-PA" dirty="0" err="1"/>
              <a:t>node</a:t>
            </a:r>
            <a:r>
              <a:rPr lang="es-PA" dirty="0"/>
              <a:t> *</a:t>
            </a:r>
            <a:r>
              <a:rPr lang="es-PA" dirty="0" err="1"/>
              <a:t>next</a:t>
            </a:r>
            <a:r>
              <a:rPr lang="es-PA" dirty="0"/>
              <a:t>; // pointer to </a:t>
            </a:r>
            <a:r>
              <a:rPr lang="es-PA" dirty="0" err="1"/>
              <a:t>the</a:t>
            </a:r>
            <a:r>
              <a:rPr lang="es-PA" dirty="0"/>
              <a:t> </a:t>
            </a:r>
            <a:r>
              <a:rPr lang="es-PA" dirty="0" err="1"/>
              <a:t>next</a:t>
            </a:r>
            <a:r>
              <a:rPr lang="es-PA" dirty="0"/>
              <a:t> </a:t>
            </a:r>
          </a:p>
          <a:p>
            <a:pPr marL="0" indent="0">
              <a:buNone/>
            </a:pPr>
            <a:r>
              <a:rPr lang="es-PA" dirty="0"/>
              <a:t>}; </a:t>
            </a:r>
          </a:p>
          <a:p>
            <a:pPr marL="0" indent="0">
              <a:buNone/>
            </a:pPr>
            <a:r>
              <a:rPr lang="es-PA" dirty="0"/>
              <a:t>typedef </a:t>
            </a:r>
            <a:r>
              <a:rPr lang="es-PA" dirty="0" err="1"/>
              <a:t>struct</a:t>
            </a:r>
            <a:r>
              <a:rPr lang="es-PA" dirty="0"/>
              <a:t> </a:t>
            </a:r>
            <a:r>
              <a:rPr lang="es-PA" dirty="0" err="1"/>
              <a:t>node</a:t>
            </a:r>
            <a:r>
              <a:rPr lang="es-PA" dirty="0"/>
              <a:t> </a:t>
            </a:r>
            <a:r>
              <a:rPr lang="es-PA" dirty="0" err="1"/>
              <a:t>node_t</a:t>
            </a:r>
            <a:r>
              <a:rPr lang="es-PA" dirty="0"/>
              <a:t>; </a:t>
            </a:r>
          </a:p>
          <a:p>
            <a:pPr marL="0" indent="0">
              <a:buNone/>
            </a:pPr>
            <a:r>
              <a:rPr lang="es-PA" dirty="0" err="1"/>
              <a:t>node_t</a:t>
            </a:r>
            <a:r>
              <a:rPr lang="es-PA" dirty="0"/>
              <a:t> *</a:t>
            </a:r>
            <a:r>
              <a:rPr lang="es-PA" dirty="0" err="1"/>
              <a:t>HeadPt</a:t>
            </a:r>
            <a:r>
              <a:rPr lang="es-PA" dirty="0" smtClean="0"/>
              <a:t>;</a:t>
            </a:r>
            <a:endParaRPr lang="es-PA" dirty="0"/>
          </a:p>
        </p:txBody>
      </p:sp>
      <p:pic>
        <p:nvPicPr>
          <p:cNvPr id="10242" name="Picture 2" descr="http://users.ece.utexas.edu/~valvano/embed/chap9/link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0611" y="4507606"/>
            <a:ext cx="6241456" cy="1177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43744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Estructuras</a:t>
            </a:r>
            <a:r>
              <a:rPr lang="en-US" dirty="0" smtClean="0"/>
              <a:t> – </a:t>
            </a:r>
            <a:r>
              <a:rPr lang="en-US" dirty="0" err="1" smtClean="0"/>
              <a:t>Listas</a:t>
            </a:r>
            <a:r>
              <a:rPr lang="en-US" dirty="0" smtClean="0"/>
              <a:t> </a:t>
            </a:r>
            <a:r>
              <a:rPr lang="en-US" dirty="0" err="1" smtClean="0"/>
              <a:t>Enlazadas</a:t>
            </a:r>
            <a:endParaRPr lang="en-US" dirty="0"/>
          </a:p>
        </p:txBody>
      </p:sp>
      <p:sp>
        <p:nvSpPr>
          <p:cNvPr id="4" name="Marcador de contenido 3"/>
          <p:cNvSpPr txBox="1">
            <a:spLocks/>
          </p:cNvSpPr>
          <p:nvPr/>
        </p:nvSpPr>
        <p:spPr>
          <a:xfrm>
            <a:off x="489398" y="1853248"/>
            <a:ext cx="11165982" cy="1289197"/>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Consiste en vincular elementos con punteros</a:t>
            </a:r>
          </a:p>
          <a:p>
            <a:pPr lvl="1"/>
            <a:r>
              <a:rPr lang="es-PA" dirty="0" smtClean="0"/>
              <a:t>Si es una lista 1-D los nodos se conectan uno tras otro en cadena. El </a:t>
            </a:r>
            <a:r>
              <a:rPr lang="es-PA" dirty="0"/>
              <a:t>primer nodo es apuntado por </a:t>
            </a:r>
            <a:r>
              <a:rPr lang="es-PA" dirty="0" err="1"/>
              <a:t>HeadPt</a:t>
            </a:r>
            <a:r>
              <a:rPr lang="es-PA" dirty="0"/>
              <a:t> y el último nodo tiene un puntero </a:t>
            </a:r>
            <a:r>
              <a:rPr lang="es-PA" dirty="0" smtClean="0"/>
              <a:t>nulo en siguiente. </a:t>
            </a:r>
          </a:p>
          <a:p>
            <a:pPr lvl="1"/>
            <a:r>
              <a:rPr lang="es-PA" dirty="0"/>
              <a:t>Para almacenar más datos en la estructura, primero crearemos un nuevo nodo y luego lo vincularemos a la lista. La rutina </a:t>
            </a:r>
            <a:r>
              <a:rPr lang="es-PA" b="1" dirty="0" err="1"/>
              <a:t>StoreData</a:t>
            </a:r>
            <a:r>
              <a:rPr lang="es-PA" dirty="0"/>
              <a:t> devolverá un valor verdadero si tiene éxito.</a:t>
            </a:r>
            <a:endParaRPr lang="es-PA" dirty="0"/>
          </a:p>
          <a:p>
            <a:pPr marL="0" indent="0">
              <a:buNone/>
            </a:pPr>
            <a:endParaRPr lang="es-PA" dirty="0"/>
          </a:p>
        </p:txBody>
      </p:sp>
      <p:sp>
        <p:nvSpPr>
          <p:cNvPr id="6" name="Marcador de contenido 3"/>
          <p:cNvSpPr txBox="1">
            <a:spLocks/>
          </p:cNvSpPr>
          <p:nvPr/>
        </p:nvSpPr>
        <p:spPr>
          <a:xfrm>
            <a:off x="489398" y="3078052"/>
            <a:ext cx="3940934" cy="3747752"/>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smtClean="0"/>
              <a:t>#</a:t>
            </a:r>
            <a:r>
              <a:rPr lang="es-PA" dirty="0" err="1"/>
              <a:t>include</a:t>
            </a:r>
            <a:r>
              <a:rPr lang="es-PA" dirty="0"/>
              <a:t> &lt;</a:t>
            </a:r>
            <a:r>
              <a:rPr lang="es-PA" dirty="0" err="1"/>
              <a:t>stdlib.h</a:t>
            </a:r>
            <a:r>
              <a:rPr lang="es-PA" dirty="0"/>
              <a:t>&gt;; </a:t>
            </a:r>
          </a:p>
          <a:p>
            <a:pPr marL="0" indent="0">
              <a:buNone/>
            </a:pPr>
            <a:r>
              <a:rPr lang="es-PA" dirty="0" err="1"/>
              <a:t>int</a:t>
            </a:r>
            <a:r>
              <a:rPr lang="es-PA" dirty="0"/>
              <a:t> </a:t>
            </a:r>
            <a:r>
              <a:rPr lang="es-PA" dirty="0" err="1"/>
              <a:t>StoreData</a:t>
            </a:r>
            <a:r>
              <a:rPr lang="es-PA" dirty="0"/>
              <a:t>(</a:t>
            </a:r>
            <a:r>
              <a:rPr lang="es-PA" dirty="0" err="1"/>
              <a:t>unsigned</a:t>
            </a:r>
            <a:r>
              <a:rPr lang="es-PA" dirty="0"/>
              <a:t> short </a:t>
            </a:r>
            <a:r>
              <a:rPr lang="es-PA" dirty="0" err="1"/>
              <a:t>info</a:t>
            </a:r>
            <a:r>
              <a:rPr lang="es-PA" dirty="0"/>
              <a:t>){ #</a:t>
            </a:r>
            <a:r>
              <a:rPr lang="es-PA" dirty="0" err="1"/>
              <a:t>include</a:t>
            </a:r>
            <a:r>
              <a:rPr lang="es-PA" dirty="0"/>
              <a:t> &lt;</a:t>
            </a:r>
            <a:r>
              <a:rPr lang="es-PA" dirty="0" err="1"/>
              <a:t>stdlib.h</a:t>
            </a:r>
            <a:r>
              <a:rPr lang="es-PA" dirty="0"/>
              <a:t>&gt;; </a:t>
            </a:r>
          </a:p>
          <a:p>
            <a:pPr marL="0" indent="0">
              <a:buNone/>
            </a:pPr>
            <a:r>
              <a:rPr lang="es-PA" dirty="0" err="1"/>
              <a:t>int</a:t>
            </a:r>
            <a:r>
              <a:rPr lang="es-PA" dirty="0"/>
              <a:t> </a:t>
            </a:r>
            <a:r>
              <a:rPr lang="es-PA" dirty="0" err="1"/>
              <a:t>StoreData</a:t>
            </a:r>
            <a:r>
              <a:rPr lang="es-PA" dirty="0"/>
              <a:t>(</a:t>
            </a:r>
            <a:r>
              <a:rPr lang="es-PA" dirty="0" err="1"/>
              <a:t>unsigned</a:t>
            </a:r>
            <a:r>
              <a:rPr lang="es-PA" dirty="0"/>
              <a:t> short </a:t>
            </a:r>
            <a:r>
              <a:rPr lang="es-PA" dirty="0" err="1"/>
              <a:t>info</a:t>
            </a:r>
            <a:r>
              <a:rPr lang="es-PA" dirty="0"/>
              <a:t>){ </a:t>
            </a:r>
            <a:r>
              <a:rPr lang="es-PA" dirty="0" err="1"/>
              <a:t>node_t</a:t>
            </a:r>
            <a:r>
              <a:rPr lang="es-PA" dirty="0"/>
              <a:t> *pt; </a:t>
            </a:r>
          </a:p>
          <a:p>
            <a:pPr marL="0" indent="0">
              <a:buNone/>
            </a:pPr>
            <a:r>
              <a:rPr lang="es-PA" dirty="0"/>
              <a:t>pt=</a:t>
            </a:r>
            <a:r>
              <a:rPr lang="es-PA" dirty="0" err="1"/>
              <a:t>malloc</a:t>
            </a:r>
            <a:r>
              <a:rPr lang="es-PA" dirty="0"/>
              <a:t>(</a:t>
            </a:r>
            <a:r>
              <a:rPr lang="es-PA" dirty="0" err="1"/>
              <a:t>sizeof</a:t>
            </a:r>
            <a:r>
              <a:rPr lang="es-PA" dirty="0"/>
              <a:t>( *pt; </a:t>
            </a:r>
          </a:p>
          <a:p>
            <a:pPr marL="0" indent="0">
              <a:buNone/>
            </a:pPr>
            <a:r>
              <a:rPr lang="es-PA" dirty="0"/>
              <a:t>pt=</a:t>
            </a:r>
            <a:r>
              <a:rPr lang="es-PA" dirty="0" err="1"/>
              <a:t>malloc</a:t>
            </a:r>
            <a:r>
              <a:rPr lang="es-PA" dirty="0"/>
              <a:t>(</a:t>
            </a:r>
            <a:r>
              <a:rPr lang="es-PA" dirty="0" err="1"/>
              <a:t>sizeof</a:t>
            </a:r>
            <a:r>
              <a:rPr lang="es-PA" dirty="0"/>
              <a:t>( *pt; </a:t>
            </a:r>
          </a:p>
          <a:p>
            <a:pPr marL="0" indent="0">
              <a:buNone/>
            </a:pPr>
            <a:r>
              <a:rPr lang="es-PA" dirty="0"/>
              <a:t>pt=</a:t>
            </a:r>
            <a:r>
              <a:rPr lang="es-PA" dirty="0" err="1"/>
              <a:t>malloc</a:t>
            </a:r>
            <a:r>
              <a:rPr lang="es-PA" dirty="0"/>
              <a:t>(</a:t>
            </a:r>
            <a:r>
              <a:rPr lang="es-PA" dirty="0" err="1"/>
              <a:t>sizeof</a:t>
            </a:r>
            <a:r>
              <a:rPr lang="es-PA" dirty="0"/>
              <a:t>( </a:t>
            </a:r>
            <a:r>
              <a:rPr lang="es-PA" dirty="0" err="1"/>
              <a:t>node_t</a:t>
            </a:r>
            <a:r>
              <a:rPr lang="es-PA" dirty="0"/>
              <a:t> )); // </a:t>
            </a:r>
            <a:r>
              <a:rPr lang="es-PA" dirty="0" err="1"/>
              <a:t>create</a:t>
            </a:r>
            <a:r>
              <a:rPr lang="es-PA" dirty="0"/>
              <a:t> a new </a:t>
            </a:r>
            <a:r>
              <a:rPr lang="es-PA" dirty="0" err="1"/>
              <a:t>entry</a:t>
            </a:r>
            <a:r>
              <a:rPr lang="es-PA" dirty="0"/>
              <a:t> </a:t>
            </a:r>
          </a:p>
          <a:p>
            <a:pPr marL="0" indent="0">
              <a:buNone/>
            </a:pPr>
            <a:r>
              <a:rPr lang="es-PA" dirty="0" err="1"/>
              <a:t>if</a:t>
            </a:r>
            <a:r>
              <a:rPr lang="es-PA" dirty="0"/>
              <a:t>(pt){ </a:t>
            </a:r>
          </a:p>
          <a:p>
            <a:pPr marL="0" indent="0">
              <a:buNone/>
            </a:pPr>
            <a:r>
              <a:rPr lang="es-PA" dirty="0"/>
              <a:t>pt-&gt;data=</a:t>
            </a:r>
            <a:r>
              <a:rPr lang="es-PA" dirty="0" err="1"/>
              <a:t>info</a:t>
            </a:r>
            <a:r>
              <a:rPr lang="es-PA" dirty="0"/>
              <a:t>; // store data </a:t>
            </a:r>
          </a:p>
          <a:p>
            <a:pPr marL="0" indent="0">
              <a:buNone/>
            </a:pPr>
            <a:r>
              <a:rPr lang="es-PA" dirty="0"/>
              <a:t>pt-&gt;</a:t>
            </a:r>
            <a:r>
              <a:rPr lang="es-PA" dirty="0" err="1"/>
              <a:t>next</a:t>
            </a:r>
            <a:r>
              <a:rPr lang="es-PA" dirty="0"/>
              <a:t>=</a:t>
            </a:r>
            <a:r>
              <a:rPr lang="es-PA" dirty="0" err="1"/>
              <a:t>HeadPt</a:t>
            </a:r>
            <a:r>
              <a:rPr lang="es-PA" dirty="0"/>
              <a:t>; // link </a:t>
            </a:r>
            <a:r>
              <a:rPr lang="es-PA" dirty="0" err="1"/>
              <a:t>into</a:t>
            </a:r>
            <a:r>
              <a:rPr lang="es-PA" dirty="0"/>
              <a:t> </a:t>
            </a:r>
            <a:r>
              <a:rPr lang="es-PA" dirty="0" err="1"/>
              <a:t>existing</a:t>
            </a:r>
            <a:r>
              <a:rPr lang="es-PA" dirty="0"/>
              <a:t> </a:t>
            </a:r>
          </a:p>
          <a:p>
            <a:pPr marL="0" indent="0">
              <a:buNone/>
            </a:pPr>
            <a:r>
              <a:rPr lang="es-PA" dirty="0" err="1"/>
              <a:t>HeadPt</a:t>
            </a:r>
            <a:r>
              <a:rPr lang="es-PA" dirty="0"/>
              <a:t>=pt; </a:t>
            </a:r>
          </a:p>
          <a:p>
            <a:pPr marL="0" indent="0">
              <a:buNone/>
            </a:pPr>
            <a:r>
              <a:rPr lang="es-PA" dirty="0" err="1"/>
              <a:t>return</a:t>
            </a:r>
            <a:r>
              <a:rPr lang="es-PA" dirty="0"/>
              <a:t>(1); </a:t>
            </a:r>
          </a:p>
          <a:p>
            <a:pPr marL="0" indent="0">
              <a:buNone/>
            </a:pPr>
            <a:r>
              <a:rPr lang="es-PA" dirty="0"/>
              <a:t>} </a:t>
            </a:r>
          </a:p>
        </p:txBody>
      </p:sp>
      <p:sp>
        <p:nvSpPr>
          <p:cNvPr id="7" name="Marcador de contenido 3"/>
          <p:cNvSpPr txBox="1">
            <a:spLocks/>
          </p:cNvSpPr>
          <p:nvPr/>
        </p:nvSpPr>
        <p:spPr>
          <a:xfrm>
            <a:off x="5589432" y="3065173"/>
            <a:ext cx="3940934" cy="3747752"/>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a:t>return</a:t>
            </a:r>
            <a:r>
              <a:rPr lang="es-PA" dirty="0"/>
              <a:t>(0); // </a:t>
            </a:r>
            <a:r>
              <a:rPr lang="es-PA" dirty="0" err="1"/>
              <a:t>out</a:t>
            </a:r>
            <a:r>
              <a:rPr lang="es-PA" dirty="0"/>
              <a:t> of </a:t>
            </a:r>
            <a:r>
              <a:rPr lang="es-PA" dirty="0" err="1"/>
              <a:t>memory</a:t>
            </a:r>
            <a:r>
              <a:rPr lang="es-PA" dirty="0"/>
              <a:t> </a:t>
            </a:r>
          </a:p>
          <a:p>
            <a:pPr marL="0" indent="0">
              <a:buNone/>
            </a:pPr>
            <a:r>
              <a:rPr lang="es-PA" dirty="0"/>
              <a:t>}; )); // </a:t>
            </a:r>
            <a:r>
              <a:rPr lang="es-PA" dirty="0" err="1"/>
              <a:t>create</a:t>
            </a:r>
            <a:r>
              <a:rPr lang="es-PA" dirty="0"/>
              <a:t> a new </a:t>
            </a:r>
            <a:r>
              <a:rPr lang="es-PA" dirty="0" err="1"/>
              <a:t>entry</a:t>
            </a:r>
            <a:r>
              <a:rPr lang="es-PA" dirty="0"/>
              <a:t> </a:t>
            </a:r>
          </a:p>
          <a:p>
            <a:pPr marL="0" indent="0">
              <a:buNone/>
            </a:pPr>
            <a:r>
              <a:rPr lang="es-PA" dirty="0" err="1"/>
              <a:t>if</a:t>
            </a:r>
            <a:r>
              <a:rPr lang="es-PA" dirty="0"/>
              <a:t>(pt){ </a:t>
            </a:r>
          </a:p>
          <a:p>
            <a:pPr marL="0" indent="0">
              <a:buNone/>
            </a:pPr>
            <a:r>
              <a:rPr lang="es-PA" dirty="0"/>
              <a:t>pt-&gt;data=</a:t>
            </a:r>
            <a:r>
              <a:rPr lang="es-PA" dirty="0" err="1"/>
              <a:t>info</a:t>
            </a:r>
            <a:r>
              <a:rPr lang="es-PA" dirty="0"/>
              <a:t>; // store data </a:t>
            </a:r>
          </a:p>
          <a:p>
            <a:pPr marL="0" indent="0">
              <a:buNone/>
            </a:pPr>
            <a:r>
              <a:rPr lang="es-PA" dirty="0"/>
              <a:t>pt-&gt;</a:t>
            </a:r>
            <a:r>
              <a:rPr lang="es-PA" dirty="0" err="1"/>
              <a:t>next</a:t>
            </a:r>
            <a:r>
              <a:rPr lang="es-PA" dirty="0"/>
              <a:t>=</a:t>
            </a:r>
            <a:r>
              <a:rPr lang="es-PA" dirty="0" err="1"/>
              <a:t>HeadPt</a:t>
            </a:r>
            <a:r>
              <a:rPr lang="es-PA" dirty="0"/>
              <a:t>; // link </a:t>
            </a:r>
            <a:r>
              <a:rPr lang="es-PA" dirty="0" err="1"/>
              <a:t>into</a:t>
            </a:r>
            <a:r>
              <a:rPr lang="es-PA" dirty="0"/>
              <a:t> </a:t>
            </a:r>
            <a:r>
              <a:rPr lang="es-PA" dirty="0" err="1"/>
              <a:t>existing</a:t>
            </a:r>
            <a:r>
              <a:rPr lang="es-PA" dirty="0"/>
              <a:t> </a:t>
            </a:r>
          </a:p>
          <a:p>
            <a:pPr marL="0" indent="0">
              <a:buNone/>
            </a:pPr>
            <a:r>
              <a:rPr lang="es-PA" dirty="0" err="1"/>
              <a:t>HeadPt</a:t>
            </a:r>
            <a:r>
              <a:rPr lang="es-PA" dirty="0"/>
              <a:t>=pt; </a:t>
            </a:r>
          </a:p>
          <a:p>
            <a:pPr marL="0" indent="0">
              <a:buNone/>
            </a:pPr>
            <a:r>
              <a:rPr lang="es-PA" dirty="0" err="1"/>
              <a:t>return</a:t>
            </a:r>
            <a:r>
              <a:rPr lang="es-PA" dirty="0"/>
              <a:t>(1); </a:t>
            </a:r>
          </a:p>
          <a:p>
            <a:pPr marL="0" indent="0">
              <a:buNone/>
            </a:pPr>
            <a:r>
              <a:rPr lang="es-PA" dirty="0"/>
              <a:t>} </a:t>
            </a:r>
          </a:p>
          <a:p>
            <a:pPr marL="0" indent="0">
              <a:buNone/>
            </a:pPr>
            <a:r>
              <a:rPr lang="es-PA" dirty="0" err="1"/>
              <a:t>return</a:t>
            </a:r>
            <a:r>
              <a:rPr lang="es-PA" dirty="0"/>
              <a:t>(0); // </a:t>
            </a:r>
            <a:r>
              <a:rPr lang="es-PA" dirty="0" err="1"/>
              <a:t>out</a:t>
            </a:r>
            <a:r>
              <a:rPr lang="es-PA" dirty="0"/>
              <a:t> of </a:t>
            </a:r>
            <a:r>
              <a:rPr lang="es-PA" dirty="0" err="1"/>
              <a:t>memory</a:t>
            </a:r>
            <a:r>
              <a:rPr lang="es-PA" dirty="0"/>
              <a:t> </a:t>
            </a:r>
          </a:p>
          <a:p>
            <a:pPr marL="0" indent="0">
              <a:buNone/>
            </a:pPr>
            <a:r>
              <a:rPr lang="es-PA" dirty="0"/>
              <a:t>};</a:t>
            </a:r>
            <a:endParaRPr lang="es-PA" dirty="0"/>
          </a:p>
        </p:txBody>
      </p:sp>
    </p:spTree>
    <p:extLst>
      <p:ext uri="{BB962C8B-B14F-4D97-AF65-F5344CB8AC3E}">
        <p14:creationId xmlns:p14="http://schemas.microsoft.com/office/powerpoint/2010/main" val="2485747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Memoria</a:t>
            </a:r>
            <a:endParaRPr lang="en-US" dirty="0"/>
          </a:p>
        </p:txBody>
      </p:sp>
      <p:sp>
        <p:nvSpPr>
          <p:cNvPr id="3" name="Content Placeholder 2"/>
          <p:cNvSpPr>
            <a:spLocks noGrp="1"/>
          </p:cNvSpPr>
          <p:nvPr>
            <p:ph idx="1"/>
          </p:nvPr>
        </p:nvSpPr>
        <p:spPr>
          <a:xfrm>
            <a:off x="469548" y="2272504"/>
            <a:ext cx="5029732" cy="1012253"/>
          </a:xfrm>
        </p:spPr>
        <p:txBody>
          <a:bodyPr>
            <a:normAutofit/>
          </a:bodyPr>
          <a:lstStyle/>
          <a:p>
            <a:r>
              <a:rPr lang="es-PA" dirty="0" smtClean="0"/>
              <a:t>0x50000000 </a:t>
            </a:r>
            <a:r>
              <a:rPr lang="es-PA" dirty="0"/>
              <a:t>- </a:t>
            </a:r>
            <a:r>
              <a:rPr lang="es-PA" dirty="0" smtClean="0"/>
              <a:t>0x5003FFFF USB OTG FS</a:t>
            </a:r>
            <a:endParaRPr lang="es-PA" dirty="0"/>
          </a:p>
          <a:p>
            <a:r>
              <a:rPr lang="es-PA" dirty="0" smtClean="0"/>
              <a:t>0x40020000 </a:t>
            </a:r>
            <a:r>
              <a:rPr lang="es-PA" dirty="0"/>
              <a:t>- </a:t>
            </a:r>
            <a:r>
              <a:rPr lang="es-PA" dirty="0" smtClean="0"/>
              <a:t>0x400303FF </a:t>
            </a:r>
            <a:r>
              <a:rPr lang="es-PA" dirty="0"/>
              <a:t>ADC1</a:t>
            </a:r>
          </a:p>
        </p:txBody>
      </p:sp>
      <p:pic>
        <p:nvPicPr>
          <p:cNvPr id="4" name="Imagen 3"/>
          <p:cNvPicPr>
            <a:picLocks noChangeAspect="1"/>
          </p:cNvPicPr>
          <p:nvPr/>
        </p:nvPicPr>
        <p:blipFill rotWithShape="1">
          <a:blip r:embed="rId2"/>
          <a:srcRect t="20296"/>
          <a:stretch/>
        </p:blipFill>
        <p:spPr>
          <a:xfrm>
            <a:off x="5706682" y="2272504"/>
            <a:ext cx="5981700" cy="3393556"/>
          </a:xfrm>
          <a:prstGeom prst="rect">
            <a:avLst/>
          </a:prstGeom>
        </p:spPr>
      </p:pic>
      <p:sp>
        <p:nvSpPr>
          <p:cNvPr id="7" name="Content Placeholder 2"/>
          <p:cNvSpPr txBox="1">
            <a:spLocks/>
          </p:cNvSpPr>
          <p:nvPr/>
        </p:nvSpPr>
        <p:spPr>
          <a:xfrm>
            <a:off x="469548" y="4099157"/>
            <a:ext cx="5029732" cy="101225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No necesitamos memorizar direcciones</a:t>
            </a:r>
          </a:p>
          <a:p>
            <a:r>
              <a:rPr lang="es-PA" dirty="0"/>
              <a:t>#</a:t>
            </a:r>
            <a:r>
              <a:rPr lang="es-PA" dirty="0" err="1"/>
              <a:t>include</a:t>
            </a:r>
            <a:r>
              <a:rPr lang="es-PA" dirty="0"/>
              <a:t> "stm32f4xx.h" </a:t>
            </a:r>
          </a:p>
        </p:txBody>
      </p:sp>
    </p:spTree>
    <p:extLst>
      <p:ext uri="{BB962C8B-B14F-4D97-AF65-F5344CB8AC3E}">
        <p14:creationId xmlns:p14="http://schemas.microsoft.com/office/powerpoint/2010/main" val="34854709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Programación</a:t>
            </a:r>
            <a:r>
              <a:rPr lang="en-US" dirty="0" smtClean="0"/>
              <a:t> </a:t>
            </a:r>
            <a:r>
              <a:rPr lang="en-US" dirty="0" err="1" smtClean="0"/>
              <a:t>en</a:t>
            </a:r>
            <a:r>
              <a:rPr lang="en-US" dirty="0" smtClean="0"/>
              <a:t> C – </a:t>
            </a:r>
            <a:r>
              <a:rPr lang="en-US" dirty="0" err="1" smtClean="0"/>
              <a:t>Declaraciones</a:t>
            </a:r>
            <a:r>
              <a:rPr lang="en-US" dirty="0" smtClean="0"/>
              <a:t> </a:t>
            </a:r>
            <a:r>
              <a:rPr lang="en-US" dirty="0" err="1" smtClean="0"/>
              <a:t>Globales</a:t>
            </a:r>
            <a:endParaRPr lang="en-US" dirty="0"/>
          </a:p>
        </p:txBody>
      </p:sp>
      <p:sp>
        <p:nvSpPr>
          <p:cNvPr id="4" name="Marcador de contenido 3"/>
          <p:cNvSpPr>
            <a:spLocks noGrp="1"/>
          </p:cNvSpPr>
          <p:nvPr>
            <p:ph idx="1"/>
          </p:nvPr>
        </p:nvSpPr>
        <p:spPr>
          <a:xfrm>
            <a:off x="498006" y="2001403"/>
            <a:ext cx="8993723" cy="1810743"/>
          </a:xfrm>
        </p:spPr>
        <p:txBody>
          <a:bodyPr>
            <a:normAutofit/>
          </a:bodyPr>
          <a:lstStyle/>
          <a:p>
            <a:r>
              <a:rPr lang="en-US" dirty="0" smtClean="0"/>
              <a:t>Un </a:t>
            </a:r>
            <a:r>
              <a:rPr lang="en-US" dirty="0" err="1" smtClean="0"/>
              <a:t>objeto</a:t>
            </a:r>
            <a:r>
              <a:rPr lang="en-US" dirty="0" smtClean="0"/>
              <a:t> </a:t>
            </a:r>
            <a:r>
              <a:rPr lang="en-US" dirty="0" err="1" smtClean="0"/>
              <a:t>puede</a:t>
            </a:r>
            <a:r>
              <a:rPr lang="en-US" dirty="0" smtClean="0"/>
              <a:t> </a:t>
            </a:r>
            <a:r>
              <a:rPr lang="en-US" dirty="0" err="1" smtClean="0"/>
              <a:t>ser</a:t>
            </a:r>
            <a:r>
              <a:rPr lang="en-US" dirty="0" smtClean="0"/>
              <a:t> </a:t>
            </a:r>
            <a:r>
              <a:rPr lang="en-US" dirty="0" err="1" smtClean="0"/>
              <a:t>una</a:t>
            </a:r>
            <a:r>
              <a:rPr lang="en-US" dirty="0" smtClean="0"/>
              <a:t> </a:t>
            </a:r>
            <a:r>
              <a:rPr lang="en-US" dirty="0" err="1" smtClean="0"/>
              <a:t>estructura</a:t>
            </a:r>
            <a:r>
              <a:rPr lang="en-US" dirty="0" smtClean="0"/>
              <a:t> de </a:t>
            </a:r>
            <a:r>
              <a:rPr lang="en-US" dirty="0" err="1" smtClean="0"/>
              <a:t>datos</a:t>
            </a:r>
            <a:r>
              <a:rPr lang="en-US" dirty="0" smtClean="0"/>
              <a:t> o </a:t>
            </a:r>
            <a:r>
              <a:rPr lang="en-US" dirty="0" err="1" smtClean="0"/>
              <a:t>función</a:t>
            </a:r>
            <a:endParaRPr lang="en-US" dirty="0" smtClean="0"/>
          </a:p>
          <a:p>
            <a:r>
              <a:rPr lang="en-US" dirty="0" err="1" smtClean="0"/>
              <a:t>Aquel</a:t>
            </a:r>
            <a:r>
              <a:rPr lang="en-US" dirty="0" smtClean="0"/>
              <a:t> </a:t>
            </a:r>
            <a:r>
              <a:rPr lang="en-US" dirty="0" err="1" smtClean="0"/>
              <a:t>objeto</a:t>
            </a:r>
            <a:r>
              <a:rPr lang="en-US" dirty="0" smtClean="0"/>
              <a:t> no </a:t>
            </a:r>
            <a:r>
              <a:rPr lang="en-US" dirty="0" err="1" smtClean="0"/>
              <a:t>definido</a:t>
            </a:r>
            <a:r>
              <a:rPr lang="en-US" dirty="0" smtClean="0"/>
              <a:t> </a:t>
            </a:r>
            <a:r>
              <a:rPr lang="en-US" dirty="0" err="1" smtClean="0"/>
              <a:t>dentro</a:t>
            </a:r>
            <a:r>
              <a:rPr lang="en-US" dirty="0" smtClean="0"/>
              <a:t> de </a:t>
            </a:r>
            <a:r>
              <a:rPr lang="en-US" dirty="0" err="1" smtClean="0"/>
              <a:t>una</a:t>
            </a:r>
            <a:r>
              <a:rPr lang="en-US" dirty="0" smtClean="0"/>
              <a:t> </a:t>
            </a:r>
            <a:r>
              <a:rPr lang="en-US" dirty="0" err="1" smtClean="0"/>
              <a:t>función</a:t>
            </a:r>
            <a:r>
              <a:rPr lang="en-US" dirty="0" smtClean="0"/>
              <a:t> </a:t>
            </a:r>
            <a:r>
              <a:rPr lang="en-US" dirty="0" err="1" smtClean="0"/>
              <a:t>es</a:t>
            </a:r>
            <a:r>
              <a:rPr lang="en-US" dirty="0" smtClean="0"/>
              <a:t> GLOBAL</a:t>
            </a:r>
          </a:p>
          <a:p>
            <a:r>
              <a:rPr lang="en-US" dirty="0" err="1" smtClean="0"/>
              <a:t>En</a:t>
            </a:r>
            <a:r>
              <a:rPr lang="en-US" dirty="0" smtClean="0"/>
              <a:t> </a:t>
            </a:r>
            <a:r>
              <a:rPr lang="en-US" dirty="0" err="1" smtClean="0"/>
              <a:t>Keil</a:t>
            </a:r>
            <a:r>
              <a:rPr lang="en-US" dirty="0" smtClean="0"/>
              <a:t>…</a:t>
            </a:r>
          </a:p>
          <a:p>
            <a:endParaRPr lang="en-US" dirty="0"/>
          </a:p>
          <a:p>
            <a:endParaRPr lang="en-US" dirty="0"/>
          </a:p>
        </p:txBody>
      </p:sp>
      <p:sp>
        <p:nvSpPr>
          <p:cNvPr id="5" name="Marcador de contenido 3"/>
          <p:cNvSpPr txBox="1">
            <a:spLocks/>
          </p:cNvSpPr>
          <p:nvPr/>
        </p:nvSpPr>
        <p:spPr>
          <a:xfrm>
            <a:off x="1116191" y="3361386"/>
            <a:ext cx="7216439" cy="319006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Variables </a:t>
            </a:r>
            <a:r>
              <a:rPr lang="en-US" dirty="0" err="1" smtClean="0"/>
              <a:t>enteras</a:t>
            </a:r>
            <a:r>
              <a:rPr lang="en-US" dirty="0" smtClean="0"/>
              <a:t> </a:t>
            </a:r>
            <a:r>
              <a:rPr lang="en-US" dirty="0"/>
              <a:t>(8-bit 16-bit or 32-bit signed or unsigned) </a:t>
            </a:r>
          </a:p>
          <a:p>
            <a:pPr marL="0" indent="0">
              <a:buNone/>
            </a:pPr>
            <a:r>
              <a:rPr lang="en-US" dirty="0" smtClean="0"/>
              <a:t>Variables char </a:t>
            </a:r>
            <a:r>
              <a:rPr lang="en-US" dirty="0"/>
              <a:t>(8-bit)</a:t>
            </a:r>
          </a:p>
          <a:p>
            <a:pPr marL="0" indent="0">
              <a:buNone/>
            </a:pPr>
            <a:r>
              <a:rPr lang="en-US" dirty="0" err="1" smtClean="0"/>
              <a:t>Arreglos</a:t>
            </a:r>
            <a:r>
              <a:rPr lang="en-US" dirty="0" smtClean="0"/>
              <a:t> de </a:t>
            </a:r>
            <a:r>
              <a:rPr lang="en-US" dirty="0" err="1" smtClean="0"/>
              <a:t>enteros</a:t>
            </a:r>
            <a:r>
              <a:rPr lang="en-US" dirty="0" smtClean="0"/>
              <a:t> o </a:t>
            </a:r>
            <a:r>
              <a:rPr lang="en-US" dirty="0" err="1" smtClean="0"/>
              <a:t>caracteres</a:t>
            </a:r>
            <a:endParaRPr lang="en-US" dirty="0"/>
          </a:p>
          <a:p>
            <a:pPr marL="0" indent="0">
              <a:buNone/>
            </a:pPr>
            <a:r>
              <a:rPr lang="en-US" dirty="0" err="1" smtClean="0"/>
              <a:t>Punteros</a:t>
            </a:r>
            <a:r>
              <a:rPr lang="en-US" dirty="0" smtClean="0"/>
              <a:t> de </a:t>
            </a:r>
            <a:r>
              <a:rPr lang="en-US" dirty="0" err="1" smtClean="0"/>
              <a:t>enteros</a:t>
            </a:r>
            <a:r>
              <a:rPr lang="en-US" dirty="0" smtClean="0"/>
              <a:t> o </a:t>
            </a:r>
            <a:r>
              <a:rPr lang="en-US" dirty="0" err="1" smtClean="0"/>
              <a:t>caracters</a:t>
            </a:r>
            <a:endParaRPr lang="en-US" dirty="0"/>
          </a:p>
          <a:p>
            <a:pPr marL="0" indent="0">
              <a:buNone/>
            </a:pPr>
            <a:r>
              <a:rPr lang="en-US" dirty="0" err="1" smtClean="0"/>
              <a:t>Arreglo</a:t>
            </a:r>
            <a:r>
              <a:rPr lang="en-US" dirty="0" smtClean="0"/>
              <a:t> de </a:t>
            </a:r>
            <a:r>
              <a:rPr lang="en-US" dirty="0" err="1" smtClean="0"/>
              <a:t>punteros</a:t>
            </a:r>
            <a:endParaRPr lang="en-US" dirty="0"/>
          </a:p>
          <a:p>
            <a:pPr marL="0" indent="0">
              <a:buNone/>
            </a:pPr>
            <a:r>
              <a:rPr lang="en-US" dirty="0" err="1" smtClean="0"/>
              <a:t>Estructuras</a:t>
            </a:r>
            <a:r>
              <a:rPr lang="en-US" dirty="0" smtClean="0"/>
              <a:t> (</a:t>
            </a:r>
            <a:r>
              <a:rPr lang="en-US" dirty="0" err="1" smtClean="0"/>
              <a:t>agrupan</a:t>
            </a:r>
            <a:r>
              <a:rPr lang="en-US" dirty="0" smtClean="0"/>
              <a:t> </a:t>
            </a:r>
            <a:r>
              <a:rPr lang="en-US" dirty="0" err="1" smtClean="0"/>
              <a:t>otros</a:t>
            </a:r>
            <a:r>
              <a:rPr lang="en-US" dirty="0" smtClean="0"/>
              <a:t> </a:t>
            </a:r>
            <a:r>
              <a:rPr lang="en-US" dirty="0" err="1" smtClean="0"/>
              <a:t>objetos</a:t>
            </a:r>
            <a:r>
              <a:rPr lang="en-US" dirty="0" smtClean="0"/>
              <a:t>)</a:t>
            </a:r>
            <a:endParaRPr lang="en-US" dirty="0"/>
          </a:p>
          <a:p>
            <a:pPr marL="0" indent="0">
              <a:buNone/>
            </a:pPr>
            <a:r>
              <a:rPr lang="en-US" dirty="0" err="1" smtClean="0"/>
              <a:t>Uniones</a:t>
            </a:r>
            <a:r>
              <a:rPr lang="en-US" dirty="0"/>
              <a:t> </a:t>
            </a:r>
            <a:r>
              <a:rPr lang="en-US" dirty="0" smtClean="0"/>
              <a:t>(</a:t>
            </a:r>
            <a:r>
              <a:rPr lang="en-US" dirty="0" err="1" smtClean="0"/>
              <a:t>redefinen</a:t>
            </a:r>
            <a:r>
              <a:rPr lang="en-US" dirty="0" smtClean="0"/>
              <a:t> </a:t>
            </a:r>
            <a:r>
              <a:rPr lang="en-US" dirty="0" err="1" smtClean="0"/>
              <a:t>almancenamiento</a:t>
            </a:r>
            <a:r>
              <a:rPr lang="en-US" dirty="0" smtClean="0"/>
              <a:t>)</a:t>
            </a:r>
            <a:endParaRPr lang="en-US" dirty="0"/>
          </a:p>
          <a:p>
            <a:pPr marL="0" indent="0">
              <a:buNone/>
            </a:pPr>
            <a:r>
              <a:rPr lang="en-US" dirty="0" err="1" smtClean="0"/>
              <a:t>Funciones</a:t>
            </a:r>
            <a:endParaRPr lang="es-PA" dirty="0"/>
          </a:p>
        </p:txBody>
      </p:sp>
    </p:spTree>
    <p:extLst>
      <p:ext uri="{BB962C8B-B14F-4D97-AF65-F5344CB8AC3E}">
        <p14:creationId xmlns:p14="http://schemas.microsoft.com/office/powerpoint/2010/main" val="4082844097"/>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Estructuras</a:t>
            </a:r>
            <a:r>
              <a:rPr lang="en-US" dirty="0" smtClean="0"/>
              <a:t> – </a:t>
            </a:r>
            <a:r>
              <a:rPr lang="en-US" dirty="0" err="1" smtClean="0"/>
              <a:t>Listas</a:t>
            </a:r>
            <a:r>
              <a:rPr lang="en-US" dirty="0" smtClean="0"/>
              <a:t> </a:t>
            </a:r>
            <a:r>
              <a:rPr lang="en-US" dirty="0" err="1" smtClean="0"/>
              <a:t>Enlazadas</a:t>
            </a:r>
            <a:endParaRPr lang="en-US" dirty="0"/>
          </a:p>
        </p:txBody>
      </p:sp>
      <p:sp>
        <p:nvSpPr>
          <p:cNvPr id="4" name="Marcador de contenido 3"/>
          <p:cNvSpPr txBox="1">
            <a:spLocks/>
          </p:cNvSpPr>
          <p:nvPr/>
        </p:nvSpPr>
        <p:spPr>
          <a:xfrm>
            <a:off x="489398" y="1853248"/>
            <a:ext cx="11165982" cy="69676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a:t>Para contar el número de elementos, nuevamente comenzamos en </a:t>
            </a:r>
            <a:r>
              <a:rPr lang="es-PA" b="1" dirty="0" err="1"/>
              <a:t>HeadPt</a:t>
            </a:r>
            <a:r>
              <a:rPr lang="es-PA" dirty="0"/>
              <a:t> y paramos cuando el puntero se vuelve </a:t>
            </a:r>
            <a:r>
              <a:rPr lang="es-PA" b="1" dirty="0" smtClean="0"/>
              <a:t>nulo</a:t>
            </a:r>
            <a:endParaRPr lang="es-PA" dirty="0"/>
          </a:p>
        </p:txBody>
      </p:sp>
      <p:sp>
        <p:nvSpPr>
          <p:cNvPr id="6" name="Marcador de contenido 3"/>
          <p:cNvSpPr txBox="1">
            <a:spLocks/>
          </p:cNvSpPr>
          <p:nvPr/>
        </p:nvSpPr>
        <p:spPr>
          <a:xfrm>
            <a:off x="489398" y="2550016"/>
            <a:ext cx="3940934" cy="414699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smtClean="0"/>
              <a:t>unsigned</a:t>
            </a:r>
            <a:r>
              <a:rPr lang="es-PA" dirty="0" smtClean="0"/>
              <a:t> </a:t>
            </a:r>
            <a:r>
              <a:rPr lang="es-PA" dirty="0"/>
              <a:t>short </a:t>
            </a:r>
            <a:r>
              <a:rPr lang="es-PA" dirty="0" err="1"/>
              <a:t>Count</a:t>
            </a:r>
            <a:r>
              <a:rPr lang="es-PA" dirty="0"/>
              <a:t>(</a:t>
            </a:r>
            <a:r>
              <a:rPr lang="es-PA" dirty="0" err="1"/>
              <a:t>void</a:t>
            </a:r>
            <a:r>
              <a:rPr lang="es-PA" dirty="0"/>
              <a:t>){ </a:t>
            </a:r>
            <a:r>
              <a:rPr lang="es-PA" dirty="0" err="1"/>
              <a:t>node_t</a:t>
            </a:r>
            <a:r>
              <a:rPr lang="es-PA" dirty="0"/>
              <a:t> *pt; </a:t>
            </a:r>
          </a:p>
          <a:p>
            <a:pPr marL="0" indent="0">
              <a:buNone/>
            </a:pPr>
            <a:r>
              <a:rPr lang="es-PA" dirty="0" err="1"/>
              <a:t>unsigned</a:t>
            </a:r>
            <a:r>
              <a:rPr lang="es-PA" dirty="0"/>
              <a:t> short </a:t>
            </a:r>
            <a:r>
              <a:rPr lang="es-PA" dirty="0" err="1"/>
              <a:t>cnt</a:t>
            </a:r>
            <a:r>
              <a:rPr lang="es-PA" dirty="0"/>
              <a:t>; </a:t>
            </a:r>
          </a:p>
          <a:p>
            <a:pPr marL="0" indent="0">
              <a:buNone/>
            </a:pPr>
            <a:r>
              <a:rPr lang="es-PA" dirty="0" err="1"/>
              <a:t>cnt</a:t>
            </a:r>
            <a:r>
              <a:rPr lang="es-PA" dirty="0"/>
              <a:t> = 0; </a:t>
            </a:r>
          </a:p>
          <a:p>
            <a:pPr marL="0" indent="0">
              <a:buNone/>
            </a:pPr>
            <a:r>
              <a:rPr lang="es-PA" dirty="0"/>
              <a:t>pt = </a:t>
            </a:r>
            <a:r>
              <a:rPr lang="es-PA" dirty="0" err="1"/>
              <a:t>HeadPt</a:t>
            </a:r>
            <a:r>
              <a:rPr lang="es-PA" dirty="0"/>
              <a:t>; </a:t>
            </a:r>
          </a:p>
          <a:p>
            <a:pPr marL="0" indent="0">
              <a:buNone/>
            </a:pPr>
            <a:r>
              <a:rPr lang="es-PA" dirty="0" err="1"/>
              <a:t>while</a:t>
            </a:r>
            <a:r>
              <a:rPr lang="es-PA" dirty="0"/>
              <a:t>(pt){ </a:t>
            </a:r>
          </a:p>
          <a:p>
            <a:pPr marL="0" indent="0">
              <a:buNone/>
            </a:pPr>
            <a:r>
              <a:rPr lang="es-PA" dirty="0" err="1"/>
              <a:t>cnt</a:t>
            </a:r>
            <a:r>
              <a:rPr lang="es-PA" dirty="0"/>
              <a:t>++; </a:t>
            </a:r>
          </a:p>
          <a:p>
            <a:pPr marL="0" indent="0">
              <a:buNone/>
            </a:pPr>
            <a:r>
              <a:rPr lang="es-PA" dirty="0"/>
              <a:t>pt = pt-&gt;</a:t>
            </a:r>
            <a:r>
              <a:rPr lang="es-PA" dirty="0" err="1"/>
              <a:t>next</a:t>
            </a:r>
            <a:r>
              <a:rPr lang="es-PA" dirty="0"/>
              <a:t>; // link to </a:t>
            </a:r>
            <a:r>
              <a:rPr lang="es-PA" dirty="0" err="1"/>
              <a:t>next</a:t>
            </a:r>
            <a:r>
              <a:rPr lang="es-PA" dirty="0"/>
              <a:t> </a:t>
            </a:r>
          </a:p>
          <a:p>
            <a:pPr marL="0" indent="0">
              <a:buNone/>
            </a:pPr>
            <a:r>
              <a:rPr lang="es-PA" dirty="0"/>
              <a:t>} </a:t>
            </a:r>
          </a:p>
          <a:p>
            <a:pPr marL="0" indent="0">
              <a:buNone/>
            </a:pPr>
            <a:r>
              <a:rPr lang="es-PA" dirty="0" err="1"/>
              <a:t>return</a:t>
            </a:r>
            <a:r>
              <a:rPr lang="es-PA" dirty="0"/>
              <a:t>(</a:t>
            </a:r>
            <a:r>
              <a:rPr lang="es-PA" dirty="0" err="1"/>
              <a:t>cnt</a:t>
            </a:r>
            <a:r>
              <a:rPr lang="es-PA" dirty="0"/>
              <a:t>); </a:t>
            </a:r>
            <a:endParaRPr lang="es-PA" dirty="0" smtClean="0"/>
          </a:p>
        </p:txBody>
      </p:sp>
      <p:sp>
        <p:nvSpPr>
          <p:cNvPr id="7" name="Marcador de contenido 3"/>
          <p:cNvSpPr txBox="1">
            <a:spLocks/>
          </p:cNvSpPr>
          <p:nvPr/>
        </p:nvSpPr>
        <p:spPr>
          <a:xfrm>
            <a:off x="5589432" y="2550016"/>
            <a:ext cx="4675030" cy="414699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a:t>} </a:t>
            </a:r>
          </a:p>
          <a:p>
            <a:pPr marL="0" indent="0">
              <a:buNone/>
            </a:pPr>
            <a:r>
              <a:rPr lang="es-PA" dirty="0" err="1"/>
              <a:t>return</a:t>
            </a:r>
            <a:r>
              <a:rPr lang="es-PA" dirty="0"/>
              <a:t>(</a:t>
            </a:r>
            <a:r>
              <a:rPr lang="es-PA" dirty="0" err="1"/>
              <a:t>cnt</a:t>
            </a:r>
            <a:r>
              <a:rPr lang="es-PA" dirty="0"/>
              <a:t>); </a:t>
            </a:r>
          </a:p>
          <a:p>
            <a:pPr marL="0" indent="0">
              <a:buNone/>
            </a:pPr>
            <a:r>
              <a:rPr lang="es-PA" dirty="0"/>
              <a:t>}; *pt; </a:t>
            </a:r>
          </a:p>
          <a:p>
            <a:pPr marL="0" indent="0">
              <a:buNone/>
            </a:pPr>
            <a:r>
              <a:rPr lang="es-PA" dirty="0" err="1"/>
              <a:t>unsigned</a:t>
            </a:r>
            <a:r>
              <a:rPr lang="es-PA" dirty="0"/>
              <a:t> short </a:t>
            </a:r>
            <a:r>
              <a:rPr lang="es-PA" dirty="0" err="1"/>
              <a:t>cnt</a:t>
            </a:r>
            <a:r>
              <a:rPr lang="es-PA" dirty="0"/>
              <a:t>; </a:t>
            </a:r>
          </a:p>
          <a:p>
            <a:pPr marL="0" indent="0">
              <a:buNone/>
            </a:pPr>
            <a:r>
              <a:rPr lang="es-PA" dirty="0" err="1"/>
              <a:t>cnt</a:t>
            </a:r>
            <a:r>
              <a:rPr lang="es-PA" dirty="0"/>
              <a:t> = 0; </a:t>
            </a:r>
          </a:p>
          <a:p>
            <a:pPr marL="0" indent="0">
              <a:buNone/>
            </a:pPr>
            <a:r>
              <a:rPr lang="es-PA" dirty="0"/>
              <a:t>pt = </a:t>
            </a:r>
            <a:r>
              <a:rPr lang="es-PA" dirty="0" err="1"/>
              <a:t>HeadPt</a:t>
            </a:r>
            <a:r>
              <a:rPr lang="es-PA" dirty="0"/>
              <a:t>; </a:t>
            </a:r>
          </a:p>
          <a:p>
            <a:pPr marL="0" indent="0">
              <a:buNone/>
            </a:pPr>
            <a:r>
              <a:rPr lang="es-PA" dirty="0" err="1"/>
              <a:t>while</a:t>
            </a:r>
            <a:r>
              <a:rPr lang="es-PA" dirty="0"/>
              <a:t>(pt){ </a:t>
            </a:r>
          </a:p>
          <a:p>
            <a:pPr marL="0" indent="0">
              <a:buNone/>
            </a:pPr>
            <a:r>
              <a:rPr lang="es-PA" dirty="0" err="1"/>
              <a:t>cnt</a:t>
            </a:r>
            <a:r>
              <a:rPr lang="es-PA" dirty="0"/>
              <a:t>++; </a:t>
            </a:r>
          </a:p>
          <a:p>
            <a:pPr marL="0" indent="0">
              <a:buNone/>
            </a:pPr>
            <a:r>
              <a:rPr lang="es-PA" dirty="0"/>
              <a:t>pt = pt-&gt;</a:t>
            </a:r>
            <a:r>
              <a:rPr lang="es-PA" dirty="0" err="1"/>
              <a:t>next</a:t>
            </a:r>
            <a:r>
              <a:rPr lang="es-PA" dirty="0"/>
              <a:t>; // link to </a:t>
            </a:r>
            <a:r>
              <a:rPr lang="es-PA" dirty="0" err="1"/>
              <a:t>next</a:t>
            </a:r>
            <a:r>
              <a:rPr lang="es-PA" dirty="0"/>
              <a:t> </a:t>
            </a:r>
          </a:p>
          <a:p>
            <a:pPr marL="0" indent="0">
              <a:buNone/>
            </a:pPr>
            <a:r>
              <a:rPr lang="es-PA" dirty="0"/>
              <a:t>} </a:t>
            </a:r>
          </a:p>
          <a:p>
            <a:pPr marL="0" indent="0">
              <a:buNone/>
            </a:pPr>
            <a:r>
              <a:rPr lang="es-PA" dirty="0" err="1"/>
              <a:t>return</a:t>
            </a:r>
            <a:r>
              <a:rPr lang="es-PA" dirty="0"/>
              <a:t>(</a:t>
            </a:r>
            <a:r>
              <a:rPr lang="es-PA" dirty="0" err="1"/>
              <a:t>cnt</a:t>
            </a:r>
            <a:r>
              <a:rPr lang="es-PA" dirty="0"/>
              <a:t>); </a:t>
            </a:r>
          </a:p>
          <a:p>
            <a:pPr marL="0" indent="0">
              <a:buNone/>
            </a:pPr>
            <a:r>
              <a:rPr lang="es-PA" dirty="0" smtClean="0"/>
              <a:t>};</a:t>
            </a:r>
            <a:endParaRPr lang="es-PA" dirty="0"/>
          </a:p>
        </p:txBody>
      </p:sp>
      <p:pic>
        <p:nvPicPr>
          <p:cNvPr id="18438" name="Picture 6" descr="http://users.ece.utexas.edu/~valvano/embed/chap9/link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026" y="2550015"/>
            <a:ext cx="3524518" cy="2108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72787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Funciones</a:t>
            </a:r>
            <a:endParaRPr lang="en-US" dirty="0"/>
          </a:p>
        </p:txBody>
      </p:sp>
      <p:sp>
        <p:nvSpPr>
          <p:cNvPr id="4" name="Marcador de contenido 3"/>
          <p:cNvSpPr txBox="1">
            <a:spLocks/>
          </p:cNvSpPr>
          <p:nvPr/>
        </p:nvSpPr>
        <p:spPr>
          <a:xfrm>
            <a:off x="489398" y="1403798"/>
            <a:ext cx="11165982" cy="52545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Utilizadas para descomponer problemas complejos en partes</a:t>
            </a:r>
          </a:p>
          <a:p>
            <a:r>
              <a:rPr lang="es-PA" dirty="0" smtClean="0"/>
              <a:t>También llamados módulos</a:t>
            </a:r>
            <a:endParaRPr lang="es-PA" dirty="0"/>
          </a:p>
          <a:p>
            <a:r>
              <a:rPr lang="es-PA" dirty="0" smtClean="0"/>
              <a:t>El uso de módulos o funciones es para:</a:t>
            </a:r>
            <a:endParaRPr lang="es-PA" dirty="0"/>
          </a:p>
          <a:p>
            <a:pPr lvl="1"/>
            <a:r>
              <a:rPr lang="es-PA" dirty="0" smtClean="0"/>
              <a:t>Que el sistema de software sea </a:t>
            </a:r>
            <a:r>
              <a:rPr lang="es-PA" dirty="0"/>
              <a:t>fácil de entender; </a:t>
            </a:r>
          </a:p>
          <a:p>
            <a:pPr lvl="1"/>
            <a:r>
              <a:rPr lang="es-PA" dirty="0" smtClean="0"/>
              <a:t>Disminuir dificultad de acoplar tareas; </a:t>
            </a:r>
          </a:p>
          <a:p>
            <a:pPr lvl="1"/>
            <a:r>
              <a:rPr lang="es-PA" dirty="0" smtClean="0"/>
              <a:t>Acceso a periféricos de hardware; </a:t>
            </a:r>
          </a:p>
          <a:p>
            <a:pPr lvl="1"/>
            <a:r>
              <a:rPr lang="es-PA" dirty="0" smtClean="0"/>
              <a:t>Minimizar el tamaño (en líneas de código); </a:t>
            </a:r>
          </a:p>
          <a:p>
            <a:pPr lvl="1"/>
            <a:r>
              <a:rPr lang="es-PA" dirty="0" smtClean="0"/>
              <a:t>Deben ser fáciles de probar por separado; </a:t>
            </a:r>
            <a:endParaRPr lang="es-PA" dirty="0"/>
          </a:p>
          <a:p>
            <a:pPr lvl="1"/>
            <a:r>
              <a:rPr lang="es-PA" dirty="0" smtClean="0"/>
              <a:t>Modificarse sin afectar otros</a:t>
            </a:r>
            <a:endParaRPr lang="es-PA" dirty="0"/>
          </a:p>
          <a:p>
            <a:pPr lvl="1"/>
            <a:r>
              <a:rPr lang="es-PA" dirty="0" smtClean="0"/>
              <a:t>Reusabilidad de funciones en otras situaciones.</a:t>
            </a:r>
            <a:endParaRPr lang="es-PA" dirty="0"/>
          </a:p>
        </p:txBody>
      </p:sp>
      <p:pic>
        <p:nvPicPr>
          <p:cNvPr id="19459" name="Picture 3" descr="http://users.ece.utexas.edu/~valvano/embed/chap10/modul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381" y="3073825"/>
            <a:ext cx="41529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38148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Funciones</a:t>
            </a:r>
            <a:endParaRPr lang="en-US" dirty="0"/>
          </a:p>
        </p:txBody>
      </p:sp>
      <p:sp>
        <p:nvSpPr>
          <p:cNvPr id="4" name="Marcador de contenido 3"/>
          <p:cNvSpPr txBox="1">
            <a:spLocks/>
          </p:cNvSpPr>
          <p:nvPr/>
        </p:nvSpPr>
        <p:spPr>
          <a:xfrm>
            <a:off x="489398" y="1403798"/>
            <a:ext cx="11165982" cy="52545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Facilidad de dividir variables globales con los puertos de E/S</a:t>
            </a:r>
          </a:p>
          <a:p>
            <a:pPr lvl="1"/>
            <a:r>
              <a:rPr lang="es-PA" dirty="0" smtClean="0"/>
              <a:t>Dividir en módulos pequeños para depurar</a:t>
            </a:r>
          </a:p>
          <a:p>
            <a:r>
              <a:rPr lang="es-PA" dirty="0" smtClean="0"/>
              <a:t>función </a:t>
            </a:r>
            <a:r>
              <a:rPr lang="es-PA" dirty="0"/>
              <a:t>en C se basa en el concepto de funciones matemáticas. </a:t>
            </a:r>
            <a:endParaRPr lang="es-PA" dirty="0" smtClean="0"/>
          </a:p>
          <a:p>
            <a:pPr lvl="1"/>
            <a:r>
              <a:rPr lang="es-PA" dirty="0" smtClean="0"/>
              <a:t>En C se traduce variables de entrada en una variable de salida</a:t>
            </a:r>
          </a:p>
          <a:p>
            <a:pPr lvl="1"/>
            <a:r>
              <a:rPr lang="es-PA" dirty="0" smtClean="0"/>
              <a:t>Existe una forma de dar más de una variable de salida</a:t>
            </a:r>
          </a:p>
          <a:p>
            <a:pPr marL="57150" indent="0">
              <a:buNone/>
            </a:pPr>
            <a:endParaRPr lang="es-PA" dirty="0"/>
          </a:p>
          <a:p>
            <a:pPr marL="57150" indent="0">
              <a:buNone/>
            </a:pPr>
            <a:r>
              <a:rPr lang="es-PA" dirty="0"/>
              <a:t>short </a:t>
            </a:r>
            <a:r>
              <a:rPr lang="es-PA" dirty="0" err="1"/>
              <a:t>FtoC</a:t>
            </a:r>
            <a:r>
              <a:rPr lang="es-PA" dirty="0"/>
              <a:t>(short </a:t>
            </a:r>
            <a:r>
              <a:rPr lang="es-PA" dirty="0" err="1"/>
              <a:t>TempF</a:t>
            </a:r>
            <a:r>
              <a:rPr lang="es-PA" dirty="0"/>
              <a:t>){ </a:t>
            </a:r>
            <a:r>
              <a:rPr lang="es-PA" dirty="0"/>
              <a:t/>
            </a:r>
            <a:br>
              <a:rPr lang="es-PA" dirty="0"/>
            </a:br>
            <a:r>
              <a:rPr lang="es-PA" dirty="0"/>
              <a:t>short </a:t>
            </a:r>
            <a:r>
              <a:rPr lang="es-PA" dirty="0" err="1"/>
              <a:t>TempC</a:t>
            </a:r>
            <a:r>
              <a:rPr lang="es-PA" dirty="0"/>
              <a:t>; </a:t>
            </a:r>
            <a:r>
              <a:rPr lang="es-PA" dirty="0"/>
              <a:t/>
            </a:r>
            <a:br>
              <a:rPr lang="es-PA" dirty="0"/>
            </a:br>
            <a:r>
              <a:rPr lang="es-PA" dirty="0" err="1"/>
              <a:t>TempC</a:t>
            </a:r>
            <a:r>
              <a:rPr lang="es-PA" dirty="0"/>
              <a:t>=(5*(TempF-32))/9; // </a:t>
            </a:r>
            <a:r>
              <a:rPr lang="es-PA" dirty="0" err="1"/>
              <a:t>conversion</a:t>
            </a:r>
            <a:r>
              <a:rPr lang="es-PA" dirty="0"/>
              <a:t> </a:t>
            </a:r>
            <a:r>
              <a:rPr lang="es-PA" dirty="0"/>
              <a:t/>
            </a:r>
            <a:br>
              <a:rPr lang="es-PA" dirty="0"/>
            </a:br>
            <a:r>
              <a:rPr lang="es-PA" dirty="0" err="1"/>
              <a:t>return</a:t>
            </a:r>
            <a:r>
              <a:rPr lang="es-PA" dirty="0"/>
              <a:t> </a:t>
            </a:r>
            <a:r>
              <a:rPr lang="es-PA" dirty="0" err="1"/>
              <a:t>TempC</a:t>
            </a:r>
            <a:r>
              <a:rPr lang="es-PA" dirty="0" smtClean="0"/>
              <a:t>;}</a:t>
            </a:r>
          </a:p>
          <a:p>
            <a:pPr marL="57150" indent="0">
              <a:buNone/>
            </a:pPr>
            <a:endParaRPr lang="es-PA" dirty="0"/>
          </a:p>
          <a:p>
            <a:pPr marL="57150" indent="0">
              <a:buNone/>
            </a:pPr>
            <a:r>
              <a:rPr lang="es-PA" dirty="0" err="1"/>
              <a:t>FtoC</a:t>
            </a:r>
            <a:r>
              <a:rPr lang="es-PA" dirty="0"/>
              <a:t>(T+2)+4; // T+2 </a:t>
            </a:r>
            <a:r>
              <a:rPr lang="es-PA" dirty="0" err="1"/>
              <a:t>degrees</a:t>
            </a:r>
            <a:r>
              <a:rPr lang="es-PA" dirty="0"/>
              <a:t> Fahrenheit plus 4 </a:t>
            </a:r>
            <a:r>
              <a:rPr lang="es-PA" dirty="0" err="1"/>
              <a:t>degrees</a:t>
            </a:r>
            <a:r>
              <a:rPr lang="es-PA" dirty="0"/>
              <a:t> </a:t>
            </a:r>
            <a:r>
              <a:rPr lang="es-PA" dirty="0" err="1"/>
              <a:t>Centigrade</a:t>
            </a:r>
            <a:r>
              <a:rPr lang="es-PA" dirty="0"/>
              <a:t> </a:t>
            </a:r>
            <a:endParaRPr lang="es-PA" dirty="0"/>
          </a:p>
        </p:txBody>
      </p:sp>
    </p:spTree>
    <p:extLst>
      <p:ext uri="{BB962C8B-B14F-4D97-AF65-F5344CB8AC3E}">
        <p14:creationId xmlns:p14="http://schemas.microsoft.com/office/powerpoint/2010/main" val="241142837"/>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Funciones</a:t>
            </a:r>
            <a:r>
              <a:rPr lang="en-US" dirty="0"/>
              <a:t> </a:t>
            </a:r>
            <a:r>
              <a:rPr lang="en-US" dirty="0" smtClean="0"/>
              <a:t>– </a:t>
            </a:r>
            <a:r>
              <a:rPr lang="en-US" dirty="0" err="1" smtClean="0"/>
              <a:t>Declaración</a:t>
            </a:r>
            <a:r>
              <a:rPr lang="en-US" dirty="0" smtClean="0"/>
              <a:t> de </a:t>
            </a:r>
            <a:r>
              <a:rPr lang="en-US" dirty="0" err="1" smtClean="0"/>
              <a:t>Funciones</a:t>
            </a:r>
            <a:endParaRPr lang="en-US" dirty="0"/>
          </a:p>
        </p:txBody>
      </p:sp>
      <p:sp>
        <p:nvSpPr>
          <p:cNvPr id="4" name="Marcador de contenido 3"/>
          <p:cNvSpPr txBox="1">
            <a:spLocks/>
          </p:cNvSpPr>
          <p:nvPr/>
        </p:nvSpPr>
        <p:spPr>
          <a:xfrm>
            <a:off x="489398" y="1403798"/>
            <a:ext cx="11165982" cy="525458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Hay que diferenciar las declaraciones y las definiciones de funciones</a:t>
            </a:r>
          </a:p>
          <a:p>
            <a:r>
              <a:rPr lang="es-PA" dirty="0" smtClean="0"/>
              <a:t>Declaración:</a:t>
            </a:r>
          </a:p>
          <a:p>
            <a:pPr lvl="1"/>
            <a:r>
              <a:rPr lang="es-PA" dirty="0" smtClean="0"/>
              <a:t>especifica </a:t>
            </a:r>
            <a:r>
              <a:rPr lang="es-PA" dirty="0"/>
              <a:t>la sintaxis (nombre y parámetros de entrada / salida), </a:t>
            </a:r>
            <a:r>
              <a:rPr lang="es-PA" dirty="0" smtClean="0"/>
              <a:t>m</a:t>
            </a:r>
          </a:p>
          <a:p>
            <a:r>
              <a:rPr lang="es-PA" dirty="0" err="1" smtClean="0"/>
              <a:t>Definiciónm</a:t>
            </a:r>
            <a:endParaRPr lang="es-PA" dirty="0" smtClean="0"/>
          </a:p>
          <a:p>
            <a:pPr lvl="1"/>
            <a:r>
              <a:rPr lang="es-PA" dirty="0" smtClean="0"/>
              <a:t>Programa real que se ejecuta cuando es llamada la </a:t>
            </a:r>
            <a:r>
              <a:rPr lang="es-PA" dirty="0"/>
              <a:t>función. </a:t>
            </a:r>
            <a:endParaRPr lang="es-PA" dirty="0" smtClean="0"/>
          </a:p>
          <a:p>
            <a:r>
              <a:rPr lang="es-PA" dirty="0" smtClean="0"/>
              <a:t>Algunos llaman declaración=prototipo de función</a:t>
            </a:r>
          </a:p>
          <a:p>
            <a:r>
              <a:rPr lang="es-PA" dirty="0" smtClean="0"/>
              <a:t>La función debe primero declararse antes de ser llamada</a:t>
            </a:r>
          </a:p>
          <a:p>
            <a:pPr lvl="1"/>
            <a:r>
              <a:rPr lang="es-PA" dirty="0" smtClean="0"/>
              <a:t>Comienza </a:t>
            </a:r>
            <a:r>
              <a:rPr lang="es-PA" dirty="0"/>
              <a:t>con el tipo (formato) del parámetro de retorno. </a:t>
            </a:r>
            <a:endParaRPr lang="es-PA" dirty="0" smtClean="0"/>
          </a:p>
          <a:p>
            <a:pPr lvl="1"/>
            <a:r>
              <a:rPr lang="es-PA" dirty="0" smtClean="0"/>
              <a:t>Si </a:t>
            </a:r>
            <a:r>
              <a:rPr lang="es-PA" dirty="0"/>
              <a:t>no hay un parámetro de retorno, el tipo puede especificarse como </a:t>
            </a:r>
            <a:r>
              <a:rPr lang="es-PA" b="1" dirty="0" err="1" smtClean="0"/>
              <a:t>void</a:t>
            </a:r>
            <a:r>
              <a:rPr lang="es-PA" dirty="0" smtClean="0"/>
              <a:t>.</a:t>
            </a:r>
            <a:r>
              <a:rPr lang="es-PA" dirty="0"/>
              <a:t> </a:t>
            </a:r>
            <a:endParaRPr lang="es-PA" dirty="0" smtClean="0"/>
          </a:p>
          <a:p>
            <a:pPr lvl="1"/>
            <a:r>
              <a:rPr lang="es-PA" dirty="0" smtClean="0"/>
              <a:t>Luego </a:t>
            </a:r>
            <a:r>
              <a:rPr lang="es-PA" dirty="0"/>
              <a:t>viene el nombre de la </a:t>
            </a:r>
            <a:r>
              <a:rPr lang="es-PA" dirty="0" smtClean="0"/>
              <a:t>función</a:t>
            </a:r>
          </a:p>
          <a:p>
            <a:pPr lvl="1"/>
            <a:r>
              <a:rPr lang="es-PA" dirty="0" smtClean="0"/>
              <a:t>lista </a:t>
            </a:r>
            <a:r>
              <a:rPr lang="es-PA" dirty="0"/>
              <a:t>de parámetros. </a:t>
            </a:r>
            <a:endParaRPr lang="es-PA" dirty="0" smtClean="0"/>
          </a:p>
          <a:p>
            <a:pPr lvl="2"/>
            <a:r>
              <a:rPr lang="es-PA" dirty="0" smtClean="0"/>
              <a:t>Solamente tipos, no e necesario el nombre, solo es por conveniencia.</a:t>
            </a:r>
            <a:r>
              <a:rPr lang="es-PA" dirty="0"/>
              <a:t> </a:t>
            </a:r>
            <a:endParaRPr lang="es-PA" dirty="0" smtClean="0"/>
          </a:p>
          <a:p>
            <a:pPr lvl="2"/>
            <a:r>
              <a:rPr lang="es-PA" dirty="0" smtClean="0"/>
              <a:t>Si </a:t>
            </a:r>
            <a:r>
              <a:rPr lang="es-PA" dirty="0"/>
              <a:t>no hay parámetros de entrada, el tipo puede especificarse como </a:t>
            </a:r>
            <a:r>
              <a:rPr lang="es-PA" b="1" dirty="0" err="1" smtClean="0"/>
              <a:t>void</a:t>
            </a:r>
            <a:r>
              <a:rPr lang="es-PA" dirty="0"/>
              <a:t> o dejado en blanco. </a:t>
            </a:r>
            <a:endParaRPr lang="es-PA" dirty="0"/>
          </a:p>
        </p:txBody>
      </p:sp>
    </p:spTree>
    <p:extLst>
      <p:ext uri="{BB962C8B-B14F-4D97-AF65-F5344CB8AC3E}">
        <p14:creationId xmlns:p14="http://schemas.microsoft.com/office/powerpoint/2010/main" val="36460238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Funciones</a:t>
            </a:r>
            <a:r>
              <a:rPr lang="en-US" dirty="0"/>
              <a:t> </a:t>
            </a:r>
            <a:r>
              <a:rPr lang="en-US" dirty="0" smtClean="0"/>
              <a:t>– </a:t>
            </a:r>
            <a:r>
              <a:rPr lang="en-US" dirty="0" err="1" smtClean="0"/>
              <a:t>Declaración</a:t>
            </a:r>
            <a:r>
              <a:rPr lang="en-US" dirty="0" smtClean="0"/>
              <a:t> de </a:t>
            </a:r>
            <a:r>
              <a:rPr lang="en-US" dirty="0" err="1" smtClean="0"/>
              <a:t>Funciones</a:t>
            </a:r>
            <a:endParaRPr lang="en-US" dirty="0"/>
          </a:p>
        </p:txBody>
      </p:sp>
      <p:sp>
        <p:nvSpPr>
          <p:cNvPr id="4" name="Marcador de contenido 3"/>
          <p:cNvSpPr txBox="1">
            <a:spLocks/>
          </p:cNvSpPr>
          <p:nvPr/>
        </p:nvSpPr>
        <p:spPr>
          <a:xfrm>
            <a:off x="489398" y="1403798"/>
            <a:ext cx="11165982" cy="52545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Ejemplos de declaración de funciones</a:t>
            </a:r>
          </a:p>
          <a:p>
            <a:pPr marL="0" indent="0">
              <a:buNone/>
            </a:pPr>
            <a:r>
              <a:rPr lang="es-PA" dirty="0"/>
              <a:t>// </a:t>
            </a:r>
            <a:r>
              <a:rPr lang="es-PA" dirty="0" err="1"/>
              <a:t>declaration</a:t>
            </a:r>
            <a:r>
              <a:rPr lang="es-PA" dirty="0"/>
              <a:t> input output </a:t>
            </a:r>
          </a:p>
          <a:p>
            <a:pPr marL="0" indent="0">
              <a:buNone/>
            </a:pPr>
            <a:r>
              <a:rPr lang="es-PA" dirty="0" err="1"/>
              <a:t>void</a:t>
            </a:r>
            <a:r>
              <a:rPr lang="es-PA" dirty="0"/>
              <a:t> Ritual(</a:t>
            </a:r>
            <a:r>
              <a:rPr lang="es-PA" dirty="0" err="1"/>
              <a:t>void</a:t>
            </a:r>
            <a:r>
              <a:rPr lang="es-PA" dirty="0"/>
              <a:t>); // </a:t>
            </a:r>
            <a:r>
              <a:rPr lang="es-PA" dirty="0" err="1"/>
              <a:t>none</a:t>
            </a:r>
            <a:r>
              <a:rPr lang="es-PA" dirty="0"/>
              <a:t> </a:t>
            </a:r>
            <a:r>
              <a:rPr lang="es-PA" dirty="0" err="1"/>
              <a:t>none</a:t>
            </a:r>
            <a:r>
              <a:rPr lang="es-PA" dirty="0"/>
              <a:t> </a:t>
            </a:r>
          </a:p>
          <a:p>
            <a:pPr marL="0" indent="0">
              <a:buNone/>
            </a:pPr>
            <a:r>
              <a:rPr lang="es-PA" dirty="0" err="1"/>
              <a:t>char</a:t>
            </a:r>
            <a:r>
              <a:rPr lang="es-PA" dirty="0"/>
              <a:t> </a:t>
            </a:r>
            <a:r>
              <a:rPr lang="es-PA" dirty="0" err="1"/>
              <a:t>InChar</a:t>
            </a:r>
            <a:r>
              <a:rPr lang="es-PA" dirty="0"/>
              <a:t>(</a:t>
            </a:r>
            <a:r>
              <a:rPr lang="es-PA" dirty="0" err="1"/>
              <a:t>void</a:t>
            </a:r>
            <a:r>
              <a:rPr lang="es-PA" dirty="0"/>
              <a:t>); // </a:t>
            </a:r>
            <a:r>
              <a:rPr lang="es-PA" dirty="0" err="1"/>
              <a:t>none</a:t>
            </a:r>
            <a:r>
              <a:rPr lang="es-PA" dirty="0"/>
              <a:t> 8-bit </a:t>
            </a:r>
          </a:p>
          <a:p>
            <a:pPr marL="0" indent="0">
              <a:buNone/>
            </a:pPr>
            <a:r>
              <a:rPr lang="es-PA" dirty="0" err="1"/>
              <a:t>void</a:t>
            </a:r>
            <a:r>
              <a:rPr lang="es-PA" dirty="0"/>
              <a:t> </a:t>
            </a:r>
            <a:r>
              <a:rPr lang="es-PA" dirty="0" err="1"/>
              <a:t>OutChar</a:t>
            </a:r>
            <a:r>
              <a:rPr lang="es-PA" dirty="0"/>
              <a:t>(</a:t>
            </a:r>
            <a:r>
              <a:rPr lang="es-PA" dirty="0" err="1"/>
              <a:t>char</a:t>
            </a:r>
            <a:r>
              <a:rPr lang="es-PA" dirty="0"/>
              <a:t>); // 8-bit </a:t>
            </a:r>
            <a:r>
              <a:rPr lang="es-PA" dirty="0" err="1"/>
              <a:t>none</a:t>
            </a:r>
            <a:r>
              <a:rPr lang="es-PA" dirty="0"/>
              <a:t> </a:t>
            </a:r>
          </a:p>
          <a:p>
            <a:pPr marL="0" indent="0">
              <a:buNone/>
            </a:pPr>
            <a:r>
              <a:rPr lang="es-PA" dirty="0"/>
              <a:t>short </a:t>
            </a:r>
            <a:r>
              <a:rPr lang="es-PA" dirty="0" err="1"/>
              <a:t>InSDec</a:t>
            </a:r>
            <a:r>
              <a:rPr lang="es-PA" dirty="0"/>
              <a:t>(</a:t>
            </a:r>
            <a:r>
              <a:rPr lang="es-PA" dirty="0" err="1"/>
              <a:t>void</a:t>
            </a:r>
            <a:r>
              <a:rPr lang="es-PA" dirty="0"/>
              <a:t>); // </a:t>
            </a:r>
            <a:r>
              <a:rPr lang="es-PA" dirty="0" err="1"/>
              <a:t>none</a:t>
            </a:r>
            <a:r>
              <a:rPr lang="es-PA" dirty="0"/>
              <a:t> 16-bit </a:t>
            </a:r>
          </a:p>
          <a:p>
            <a:pPr marL="0" indent="0">
              <a:buNone/>
            </a:pPr>
            <a:r>
              <a:rPr lang="es-PA" dirty="0" err="1"/>
              <a:t>void</a:t>
            </a:r>
            <a:r>
              <a:rPr lang="es-PA" dirty="0"/>
              <a:t> </a:t>
            </a:r>
            <a:r>
              <a:rPr lang="es-PA" dirty="0" err="1"/>
              <a:t>OutSDec</a:t>
            </a:r>
            <a:r>
              <a:rPr lang="es-PA" dirty="0"/>
              <a:t>(short); // 16-bit </a:t>
            </a:r>
            <a:r>
              <a:rPr lang="es-PA" dirty="0" err="1"/>
              <a:t>none</a:t>
            </a:r>
            <a:r>
              <a:rPr lang="es-PA" dirty="0"/>
              <a:t> </a:t>
            </a:r>
          </a:p>
          <a:p>
            <a:pPr marL="0" indent="0">
              <a:buNone/>
            </a:pPr>
            <a:r>
              <a:rPr lang="es-PA" dirty="0" err="1"/>
              <a:t>char</a:t>
            </a:r>
            <a:r>
              <a:rPr lang="es-PA" dirty="0"/>
              <a:t> Max(</a:t>
            </a:r>
            <a:r>
              <a:rPr lang="es-PA" dirty="0" err="1"/>
              <a:t>char,char</a:t>
            </a:r>
            <a:r>
              <a:rPr lang="es-PA" dirty="0"/>
              <a:t>); // </a:t>
            </a:r>
            <a:r>
              <a:rPr lang="es-PA" dirty="0" err="1"/>
              <a:t>two</a:t>
            </a:r>
            <a:r>
              <a:rPr lang="es-PA" dirty="0"/>
              <a:t> 8-bit </a:t>
            </a:r>
            <a:r>
              <a:rPr lang="es-PA" dirty="0" err="1"/>
              <a:t>8-bit</a:t>
            </a:r>
            <a:r>
              <a:rPr lang="es-PA" dirty="0"/>
              <a:t> </a:t>
            </a:r>
          </a:p>
          <a:p>
            <a:pPr marL="0" indent="0">
              <a:buNone/>
            </a:pPr>
            <a:r>
              <a:rPr lang="es-PA" dirty="0" err="1"/>
              <a:t>int</a:t>
            </a:r>
            <a:r>
              <a:rPr lang="es-PA" dirty="0"/>
              <a:t> </a:t>
            </a:r>
            <a:r>
              <a:rPr lang="es-PA" dirty="0" err="1"/>
              <a:t>EMax</a:t>
            </a:r>
            <a:r>
              <a:rPr lang="es-PA" dirty="0"/>
              <a:t>(</a:t>
            </a:r>
            <a:r>
              <a:rPr lang="es-PA" dirty="0" err="1"/>
              <a:t>int,int</a:t>
            </a:r>
            <a:r>
              <a:rPr lang="es-PA" dirty="0"/>
              <a:t>); // </a:t>
            </a:r>
            <a:r>
              <a:rPr lang="es-PA" dirty="0" err="1"/>
              <a:t>two</a:t>
            </a:r>
            <a:r>
              <a:rPr lang="es-PA" dirty="0"/>
              <a:t> 32-bit </a:t>
            </a:r>
            <a:r>
              <a:rPr lang="es-PA" dirty="0" err="1"/>
              <a:t>32-bit</a:t>
            </a:r>
            <a:r>
              <a:rPr lang="es-PA" dirty="0"/>
              <a:t> </a:t>
            </a:r>
          </a:p>
          <a:p>
            <a:pPr marL="0" indent="0">
              <a:buNone/>
            </a:pPr>
            <a:r>
              <a:rPr lang="es-PA" dirty="0" err="1"/>
              <a:t>void</a:t>
            </a:r>
            <a:r>
              <a:rPr lang="es-PA" dirty="0"/>
              <a:t> </a:t>
            </a:r>
            <a:r>
              <a:rPr lang="es-PA" dirty="0" err="1"/>
              <a:t>OutString</a:t>
            </a:r>
            <a:r>
              <a:rPr lang="es-PA" dirty="0"/>
              <a:t>(</a:t>
            </a:r>
            <a:r>
              <a:rPr lang="es-PA" dirty="0" err="1"/>
              <a:t>char</a:t>
            </a:r>
            <a:r>
              <a:rPr lang="es-PA" dirty="0"/>
              <a:t>*); // pointer to 8-bit </a:t>
            </a:r>
            <a:r>
              <a:rPr lang="es-PA" dirty="0" err="1"/>
              <a:t>none</a:t>
            </a:r>
            <a:r>
              <a:rPr lang="es-PA" dirty="0"/>
              <a:t> </a:t>
            </a:r>
          </a:p>
          <a:p>
            <a:pPr marL="0" indent="0">
              <a:buNone/>
            </a:pPr>
            <a:r>
              <a:rPr lang="es-PA" dirty="0" err="1"/>
              <a:t>char</a:t>
            </a:r>
            <a:r>
              <a:rPr lang="es-PA" dirty="0"/>
              <a:t> *</a:t>
            </a:r>
            <a:r>
              <a:rPr lang="es-PA" dirty="0" err="1"/>
              <a:t>alloc</a:t>
            </a:r>
            <a:r>
              <a:rPr lang="es-PA" dirty="0"/>
              <a:t>(</a:t>
            </a:r>
            <a:r>
              <a:rPr lang="es-PA" dirty="0" err="1"/>
              <a:t>int</a:t>
            </a:r>
            <a:r>
              <a:rPr lang="es-PA" dirty="0"/>
              <a:t>); // 32-bit pointer to 8-bit </a:t>
            </a:r>
          </a:p>
          <a:p>
            <a:pPr marL="0" indent="0">
              <a:buNone/>
            </a:pPr>
            <a:r>
              <a:rPr lang="es-PA" dirty="0" err="1"/>
              <a:t>int</a:t>
            </a:r>
            <a:r>
              <a:rPr lang="es-PA" dirty="0"/>
              <a:t> </a:t>
            </a:r>
            <a:r>
              <a:rPr lang="es-PA" dirty="0" err="1"/>
              <a:t>Exec</a:t>
            </a:r>
            <a:r>
              <a:rPr lang="es-PA" dirty="0"/>
              <a:t>(</a:t>
            </a:r>
            <a:r>
              <a:rPr lang="es-PA" dirty="0" err="1"/>
              <a:t>void</a:t>
            </a:r>
            <a:r>
              <a:rPr lang="es-PA" dirty="0"/>
              <a:t>(*</a:t>
            </a:r>
            <a:r>
              <a:rPr lang="es-PA" dirty="0" err="1"/>
              <a:t>fnctPt</a:t>
            </a:r>
            <a:r>
              <a:rPr lang="es-PA" dirty="0"/>
              <a:t>)(</a:t>
            </a:r>
            <a:r>
              <a:rPr lang="es-PA" dirty="0" err="1"/>
              <a:t>void</a:t>
            </a:r>
            <a:r>
              <a:rPr lang="es-PA" dirty="0"/>
              <a:t>)); // </a:t>
            </a:r>
            <a:r>
              <a:rPr lang="es-PA" dirty="0" err="1"/>
              <a:t>function</a:t>
            </a:r>
            <a:r>
              <a:rPr lang="es-PA" dirty="0"/>
              <a:t> pointer 32-bit </a:t>
            </a:r>
          </a:p>
          <a:p>
            <a:pPr marL="0" indent="0">
              <a:buNone/>
            </a:pPr>
            <a:endParaRPr lang="es-PA" dirty="0"/>
          </a:p>
        </p:txBody>
      </p:sp>
    </p:spTree>
    <p:extLst>
      <p:ext uri="{BB962C8B-B14F-4D97-AF65-F5344CB8AC3E}">
        <p14:creationId xmlns:p14="http://schemas.microsoft.com/office/powerpoint/2010/main" val="1775553039"/>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Funciones</a:t>
            </a:r>
            <a:r>
              <a:rPr lang="en-US" dirty="0"/>
              <a:t> </a:t>
            </a:r>
            <a:r>
              <a:rPr lang="en-US" dirty="0" smtClean="0"/>
              <a:t>– </a:t>
            </a:r>
            <a:r>
              <a:rPr lang="en-US" dirty="0" err="1" smtClean="0"/>
              <a:t>Declaración</a:t>
            </a:r>
            <a:r>
              <a:rPr lang="en-US" dirty="0" smtClean="0"/>
              <a:t> de </a:t>
            </a:r>
            <a:r>
              <a:rPr lang="en-US" dirty="0" err="1" smtClean="0"/>
              <a:t>Funciones</a:t>
            </a:r>
            <a:endParaRPr lang="en-US" dirty="0"/>
          </a:p>
        </p:txBody>
      </p:sp>
      <p:sp>
        <p:nvSpPr>
          <p:cNvPr id="4" name="Marcador de contenido 3"/>
          <p:cNvSpPr txBox="1">
            <a:spLocks/>
          </p:cNvSpPr>
          <p:nvPr/>
        </p:nvSpPr>
        <p:spPr>
          <a:xfrm>
            <a:off x="489398" y="1403798"/>
            <a:ext cx="11165982" cy="52545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Declaraciones van en el archivo *.h.</a:t>
            </a:r>
          </a:p>
          <a:p>
            <a:r>
              <a:rPr lang="es-PA" dirty="0" smtClean="0"/>
              <a:t>Es recomendable incluir comentarios de lo que hace la función</a:t>
            </a:r>
            <a:endParaRPr lang="es-PA" dirty="0"/>
          </a:p>
          <a:p>
            <a:endParaRPr lang="es-PA" dirty="0"/>
          </a:p>
          <a:p>
            <a:pPr marL="0" indent="0">
              <a:buNone/>
            </a:pPr>
            <a:r>
              <a:rPr lang="es-PA" dirty="0" err="1"/>
              <a:t>void</a:t>
            </a:r>
            <a:r>
              <a:rPr lang="es-PA" dirty="0"/>
              <a:t> </a:t>
            </a:r>
            <a:r>
              <a:rPr lang="es-PA" dirty="0" err="1"/>
              <a:t>InitSCI</a:t>
            </a:r>
            <a:r>
              <a:rPr lang="es-PA" dirty="0"/>
              <a:t>(</a:t>
            </a:r>
            <a:r>
              <a:rPr lang="es-PA" dirty="0" err="1"/>
              <a:t>void</a:t>
            </a:r>
            <a:r>
              <a:rPr lang="es-PA" dirty="0"/>
              <a:t>); // </a:t>
            </a:r>
            <a:r>
              <a:rPr lang="es-PA" dirty="0" err="1"/>
              <a:t>Initialize</a:t>
            </a:r>
            <a:r>
              <a:rPr lang="es-PA" dirty="0"/>
              <a:t> 38400 bits/</a:t>
            </a:r>
            <a:r>
              <a:rPr lang="es-PA" dirty="0" err="1"/>
              <a:t>sec</a:t>
            </a:r>
            <a:r>
              <a:rPr lang="es-PA" dirty="0"/>
              <a:t> </a:t>
            </a:r>
          </a:p>
          <a:p>
            <a:pPr marL="0" indent="0">
              <a:buNone/>
            </a:pPr>
            <a:r>
              <a:rPr lang="es-PA" dirty="0" err="1"/>
              <a:t>char</a:t>
            </a:r>
            <a:r>
              <a:rPr lang="es-PA" dirty="0"/>
              <a:t> </a:t>
            </a:r>
            <a:r>
              <a:rPr lang="es-PA" dirty="0" err="1"/>
              <a:t>InChar</a:t>
            </a:r>
            <a:r>
              <a:rPr lang="es-PA" dirty="0"/>
              <a:t>(</a:t>
            </a:r>
            <a:r>
              <a:rPr lang="es-PA" dirty="0" err="1"/>
              <a:t>void</a:t>
            </a:r>
            <a:r>
              <a:rPr lang="es-PA" dirty="0"/>
              <a:t>); // </a:t>
            </a:r>
            <a:r>
              <a:rPr lang="es-PA" dirty="0" err="1"/>
              <a:t>Reads</a:t>
            </a:r>
            <a:r>
              <a:rPr lang="es-PA" dirty="0"/>
              <a:t> in a </a:t>
            </a:r>
            <a:r>
              <a:rPr lang="es-PA" dirty="0" err="1"/>
              <a:t>character</a:t>
            </a:r>
            <a:r>
              <a:rPr lang="es-PA" dirty="0"/>
              <a:t>, </a:t>
            </a:r>
            <a:r>
              <a:rPr lang="es-PA" dirty="0" err="1"/>
              <a:t>gadfly</a:t>
            </a:r>
            <a:r>
              <a:rPr lang="es-PA" dirty="0"/>
              <a:t> </a:t>
            </a:r>
          </a:p>
          <a:p>
            <a:pPr marL="0" indent="0">
              <a:buNone/>
            </a:pPr>
            <a:r>
              <a:rPr lang="es-PA" dirty="0" err="1"/>
              <a:t>void</a:t>
            </a:r>
            <a:r>
              <a:rPr lang="es-PA" dirty="0"/>
              <a:t> </a:t>
            </a:r>
            <a:r>
              <a:rPr lang="es-PA" dirty="0" err="1"/>
              <a:t>OutChar</a:t>
            </a:r>
            <a:r>
              <a:rPr lang="es-PA" dirty="0"/>
              <a:t>(</a:t>
            </a:r>
            <a:r>
              <a:rPr lang="es-PA" dirty="0" err="1"/>
              <a:t>char</a:t>
            </a:r>
            <a:r>
              <a:rPr lang="es-PA" dirty="0"/>
              <a:t>); // Output a </a:t>
            </a:r>
            <a:r>
              <a:rPr lang="es-PA" dirty="0" err="1"/>
              <a:t>character</a:t>
            </a:r>
            <a:r>
              <a:rPr lang="es-PA" dirty="0"/>
              <a:t>, </a:t>
            </a:r>
            <a:r>
              <a:rPr lang="es-PA" dirty="0" err="1"/>
              <a:t>gadfly</a:t>
            </a:r>
            <a:r>
              <a:rPr lang="es-PA" dirty="0"/>
              <a:t> </a:t>
            </a:r>
          </a:p>
          <a:p>
            <a:pPr marL="0" indent="0">
              <a:buNone/>
            </a:pPr>
            <a:r>
              <a:rPr lang="es-PA" dirty="0" err="1"/>
              <a:t>char</a:t>
            </a:r>
            <a:r>
              <a:rPr lang="es-PA" dirty="0"/>
              <a:t> </a:t>
            </a:r>
            <a:r>
              <a:rPr lang="es-PA" dirty="0" err="1"/>
              <a:t>UpCase</a:t>
            </a:r>
            <a:r>
              <a:rPr lang="es-PA" dirty="0"/>
              <a:t>(</a:t>
            </a:r>
            <a:r>
              <a:rPr lang="es-PA" dirty="0" err="1"/>
              <a:t>char</a:t>
            </a:r>
            <a:r>
              <a:rPr lang="es-PA" dirty="0"/>
              <a:t>); // </a:t>
            </a:r>
            <a:r>
              <a:rPr lang="es-PA" dirty="0" err="1"/>
              <a:t>Converts</a:t>
            </a:r>
            <a:r>
              <a:rPr lang="es-PA" dirty="0"/>
              <a:t> </a:t>
            </a:r>
            <a:r>
              <a:rPr lang="es-PA" dirty="0" err="1"/>
              <a:t>lower</a:t>
            </a:r>
            <a:r>
              <a:rPr lang="es-PA" dirty="0"/>
              <a:t> case </a:t>
            </a:r>
            <a:r>
              <a:rPr lang="es-PA" dirty="0" err="1"/>
              <a:t>character</a:t>
            </a:r>
            <a:r>
              <a:rPr lang="es-PA" dirty="0"/>
              <a:t> to </a:t>
            </a:r>
            <a:r>
              <a:rPr lang="es-PA" dirty="0" err="1"/>
              <a:t>upper</a:t>
            </a:r>
            <a:r>
              <a:rPr lang="es-PA" dirty="0"/>
              <a:t> case </a:t>
            </a:r>
          </a:p>
          <a:p>
            <a:pPr marL="0" indent="0">
              <a:buNone/>
            </a:pPr>
            <a:r>
              <a:rPr lang="es-PA" dirty="0" err="1"/>
              <a:t>void</a:t>
            </a:r>
            <a:r>
              <a:rPr lang="es-PA" dirty="0"/>
              <a:t> </a:t>
            </a:r>
            <a:r>
              <a:rPr lang="es-PA" dirty="0" err="1"/>
              <a:t>InString</a:t>
            </a:r>
            <a:r>
              <a:rPr lang="es-PA" dirty="0"/>
              <a:t>(</a:t>
            </a:r>
            <a:r>
              <a:rPr lang="es-PA" dirty="0" err="1"/>
              <a:t>char</a:t>
            </a:r>
            <a:r>
              <a:rPr lang="es-PA" dirty="0"/>
              <a:t> *, </a:t>
            </a:r>
            <a:r>
              <a:rPr lang="es-PA" dirty="0" err="1"/>
              <a:t>unsigned</a:t>
            </a:r>
            <a:r>
              <a:rPr lang="es-PA" dirty="0"/>
              <a:t> </a:t>
            </a:r>
            <a:r>
              <a:rPr lang="es-PA" dirty="0" err="1"/>
              <a:t>int</a:t>
            </a:r>
            <a:r>
              <a:rPr lang="es-PA" dirty="0"/>
              <a:t>); // </a:t>
            </a:r>
            <a:r>
              <a:rPr lang="es-PA" dirty="0" err="1"/>
              <a:t>Reads</a:t>
            </a:r>
            <a:r>
              <a:rPr lang="es-PA" dirty="0"/>
              <a:t> in a </a:t>
            </a:r>
            <a:r>
              <a:rPr lang="es-PA" dirty="0" err="1"/>
              <a:t>String</a:t>
            </a:r>
            <a:r>
              <a:rPr lang="es-PA" dirty="0"/>
              <a:t> of </a:t>
            </a:r>
            <a:r>
              <a:rPr lang="es-PA" dirty="0" err="1"/>
              <a:t>max</a:t>
            </a:r>
            <a:r>
              <a:rPr lang="es-PA" dirty="0"/>
              <a:t> </a:t>
            </a:r>
            <a:r>
              <a:rPr lang="es-PA" dirty="0" err="1" smtClean="0"/>
              <a:t>length</a:t>
            </a:r>
            <a:endParaRPr lang="es-PA" dirty="0"/>
          </a:p>
          <a:p>
            <a:pPr marL="0" indent="0">
              <a:buNone/>
            </a:pPr>
            <a:endParaRPr lang="es-PA" dirty="0"/>
          </a:p>
        </p:txBody>
      </p:sp>
    </p:spTree>
    <p:extLst>
      <p:ext uri="{BB962C8B-B14F-4D97-AF65-F5344CB8AC3E}">
        <p14:creationId xmlns:p14="http://schemas.microsoft.com/office/powerpoint/2010/main" val="3903371887"/>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Funciones</a:t>
            </a:r>
            <a:r>
              <a:rPr lang="en-US" dirty="0"/>
              <a:t> </a:t>
            </a:r>
            <a:r>
              <a:rPr lang="en-US" dirty="0" smtClean="0"/>
              <a:t>– </a:t>
            </a:r>
            <a:r>
              <a:rPr lang="en-US" dirty="0" err="1" smtClean="0"/>
              <a:t>Declaración</a:t>
            </a:r>
            <a:r>
              <a:rPr lang="en-US" dirty="0" smtClean="0"/>
              <a:t> de </a:t>
            </a:r>
            <a:r>
              <a:rPr lang="en-US" dirty="0" err="1" smtClean="0"/>
              <a:t>Funciones</a:t>
            </a:r>
            <a:endParaRPr lang="en-US" dirty="0"/>
          </a:p>
        </p:txBody>
      </p:sp>
      <p:sp>
        <p:nvSpPr>
          <p:cNvPr id="4" name="Marcador de contenido 3"/>
          <p:cNvSpPr txBox="1">
            <a:spLocks/>
          </p:cNvSpPr>
          <p:nvPr/>
        </p:nvSpPr>
        <p:spPr>
          <a:xfrm>
            <a:off x="489398" y="1403798"/>
            <a:ext cx="11165982" cy="52545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Para </a:t>
            </a:r>
            <a:r>
              <a:rPr lang="es-PA" dirty="0"/>
              <a:t>ilustrar algunas opciones al declarar funciones, damos declaraciones alternativas de estas mismas cinco funciones:</a:t>
            </a:r>
          </a:p>
          <a:p>
            <a:endParaRPr lang="es-PA" dirty="0"/>
          </a:p>
          <a:p>
            <a:pPr marL="0" indent="0">
              <a:buNone/>
            </a:pPr>
            <a:r>
              <a:rPr lang="es-PA" dirty="0" err="1"/>
              <a:t>InitSCI</a:t>
            </a:r>
            <a:r>
              <a:rPr lang="es-PA" dirty="0"/>
              <a:t>(); </a:t>
            </a:r>
          </a:p>
          <a:p>
            <a:pPr marL="0" indent="0">
              <a:buNone/>
            </a:pPr>
            <a:r>
              <a:rPr lang="es-PA" dirty="0" err="1"/>
              <a:t>char</a:t>
            </a:r>
            <a:r>
              <a:rPr lang="es-PA" dirty="0"/>
              <a:t> </a:t>
            </a:r>
            <a:r>
              <a:rPr lang="es-PA" dirty="0" err="1"/>
              <a:t>InChar</a:t>
            </a:r>
            <a:r>
              <a:rPr lang="es-PA" dirty="0"/>
              <a:t>(); </a:t>
            </a:r>
          </a:p>
          <a:p>
            <a:pPr marL="0" indent="0">
              <a:buNone/>
            </a:pPr>
            <a:r>
              <a:rPr lang="es-PA" dirty="0" err="1"/>
              <a:t>void</a:t>
            </a:r>
            <a:r>
              <a:rPr lang="es-PA" dirty="0"/>
              <a:t> </a:t>
            </a:r>
            <a:r>
              <a:rPr lang="es-PA" dirty="0" err="1"/>
              <a:t>OutChar</a:t>
            </a:r>
            <a:r>
              <a:rPr lang="es-PA" dirty="0"/>
              <a:t>(</a:t>
            </a:r>
            <a:r>
              <a:rPr lang="es-PA" dirty="0" err="1"/>
              <a:t>char</a:t>
            </a:r>
            <a:r>
              <a:rPr lang="es-PA" dirty="0"/>
              <a:t> </a:t>
            </a:r>
            <a:r>
              <a:rPr lang="es-PA" dirty="0" err="1"/>
              <a:t>letter</a:t>
            </a:r>
            <a:r>
              <a:rPr lang="es-PA" dirty="0"/>
              <a:t>); </a:t>
            </a:r>
          </a:p>
          <a:p>
            <a:pPr marL="0" indent="0">
              <a:buNone/>
            </a:pPr>
            <a:r>
              <a:rPr lang="es-PA" dirty="0" err="1"/>
              <a:t>char</a:t>
            </a:r>
            <a:r>
              <a:rPr lang="es-PA" dirty="0"/>
              <a:t> </a:t>
            </a:r>
            <a:r>
              <a:rPr lang="es-PA" dirty="0" err="1"/>
              <a:t>UpCase</a:t>
            </a:r>
            <a:r>
              <a:rPr lang="es-PA" dirty="0"/>
              <a:t>(</a:t>
            </a:r>
            <a:r>
              <a:rPr lang="es-PA" dirty="0" err="1"/>
              <a:t>char</a:t>
            </a:r>
            <a:r>
              <a:rPr lang="es-PA" dirty="0"/>
              <a:t> </a:t>
            </a:r>
            <a:r>
              <a:rPr lang="es-PA" dirty="0" err="1"/>
              <a:t>letter</a:t>
            </a:r>
            <a:r>
              <a:rPr lang="es-PA" dirty="0"/>
              <a:t>); </a:t>
            </a:r>
          </a:p>
          <a:p>
            <a:pPr marL="0" indent="0">
              <a:buNone/>
            </a:pPr>
            <a:r>
              <a:rPr lang="es-PA" dirty="0" err="1"/>
              <a:t>InString</a:t>
            </a:r>
            <a:r>
              <a:rPr lang="es-PA" dirty="0"/>
              <a:t>(</a:t>
            </a:r>
            <a:r>
              <a:rPr lang="es-PA" dirty="0" err="1"/>
              <a:t>char</a:t>
            </a:r>
            <a:r>
              <a:rPr lang="es-PA" dirty="0"/>
              <a:t> *pt, </a:t>
            </a:r>
            <a:r>
              <a:rPr lang="es-PA" dirty="0" err="1"/>
              <a:t>unsigned</a:t>
            </a:r>
            <a:r>
              <a:rPr lang="es-PA" dirty="0"/>
              <a:t> </a:t>
            </a:r>
            <a:r>
              <a:rPr lang="es-PA" dirty="0" err="1"/>
              <a:t>int</a:t>
            </a:r>
            <a:r>
              <a:rPr lang="es-PA" dirty="0"/>
              <a:t> </a:t>
            </a:r>
            <a:r>
              <a:rPr lang="es-PA" dirty="0" err="1"/>
              <a:t>MaxSize</a:t>
            </a:r>
            <a:r>
              <a:rPr lang="es-PA" dirty="0"/>
              <a:t>);</a:t>
            </a:r>
          </a:p>
        </p:txBody>
      </p:sp>
    </p:spTree>
    <p:extLst>
      <p:ext uri="{BB962C8B-B14F-4D97-AF65-F5344CB8AC3E}">
        <p14:creationId xmlns:p14="http://schemas.microsoft.com/office/powerpoint/2010/main" val="64272338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Funciones</a:t>
            </a:r>
            <a:r>
              <a:rPr lang="en-US" dirty="0"/>
              <a:t> </a:t>
            </a:r>
            <a:r>
              <a:rPr lang="en-US" dirty="0" smtClean="0"/>
              <a:t>– </a:t>
            </a:r>
            <a:r>
              <a:rPr lang="en-US" dirty="0" err="1" smtClean="0"/>
              <a:t>Declaración</a:t>
            </a:r>
            <a:r>
              <a:rPr lang="en-US" dirty="0" smtClean="0"/>
              <a:t> de </a:t>
            </a:r>
            <a:r>
              <a:rPr lang="en-US" dirty="0" err="1" smtClean="0"/>
              <a:t>Funciones</a:t>
            </a:r>
            <a:endParaRPr lang="en-US" dirty="0"/>
          </a:p>
        </p:txBody>
      </p:sp>
      <p:sp>
        <p:nvSpPr>
          <p:cNvPr id="4" name="Marcador de contenido 3"/>
          <p:cNvSpPr txBox="1">
            <a:spLocks/>
          </p:cNvSpPr>
          <p:nvPr/>
        </p:nvSpPr>
        <p:spPr>
          <a:xfrm>
            <a:off x="489398" y="1403798"/>
            <a:ext cx="11165982" cy="52545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Algunas </a:t>
            </a:r>
            <a:r>
              <a:rPr lang="es-PA" dirty="0"/>
              <a:t>veces deseamos llamar a una función que será definida en otro módulo. </a:t>
            </a:r>
            <a:endParaRPr lang="es-PA" dirty="0" smtClean="0"/>
          </a:p>
          <a:p>
            <a:pPr lvl="1"/>
            <a:r>
              <a:rPr lang="es-PA" dirty="0" smtClean="0"/>
              <a:t>Usamos </a:t>
            </a:r>
            <a:r>
              <a:rPr lang="es-PA" dirty="0" err="1" smtClean="0"/>
              <a:t>extern</a:t>
            </a:r>
            <a:endParaRPr lang="es-PA" dirty="0" smtClean="0"/>
          </a:p>
          <a:p>
            <a:pPr lvl="1"/>
            <a:r>
              <a:rPr lang="es-PA" dirty="0" smtClean="0"/>
              <a:t>porque </a:t>
            </a:r>
            <a:r>
              <a:rPr lang="es-PA" dirty="0"/>
              <a:t>el compilador sabe todo acerca de la función, excepto dónde </a:t>
            </a:r>
            <a:r>
              <a:rPr lang="es-PA" dirty="0" smtClean="0"/>
              <a:t>está</a:t>
            </a:r>
          </a:p>
          <a:p>
            <a:pPr lvl="1"/>
            <a:r>
              <a:rPr lang="es-PA" dirty="0" smtClean="0"/>
              <a:t>El </a:t>
            </a:r>
            <a:r>
              <a:rPr lang="es-PA" dirty="0" err="1" smtClean="0"/>
              <a:t>linker</a:t>
            </a:r>
            <a:r>
              <a:rPr lang="es-PA" dirty="0" smtClean="0"/>
              <a:t> resuelve la dirección y el código del objeto</a:t>
            </a:r>
            <a:endParaRPr lang="es-PA" dirty="0"/>
          </a:p>
          <a:p>
            <a:endParaRPr lang="es-PA" dirty="0"/>
          </a:p>
          <a:p>
            <a:pPr marL="0" indent="0">
              <a:buNone/>
            </a:pPr>
            <a:r>
              <a:rPr lang="es-PA" dirty="0" err="1"/>
              <a:t>extern</a:t>
            </a:r>
            <a:r>
              <a:rPr lang="es-PA" dirty="0"/>
              <a:t> </a:t>
            </a:r>
            <a:r>
              <a:rPr lang="es-PA" dirty="0" err="1"/>
              <a:t>void</a:t>
            </a:r>
            <a:r>
              <a:rPr lang="es-PA" dirty="0"/>
              <a:t> </a:t>
            </a:r>
            <a:r>
              <a:rPr lang="es-PA" dirty="0" err="1"/>
              <a:t>InitSCI</a:t>
            </a:r>
            <a:r>
              <a:rPr lang="es-PA" dirty="0"/>
              <a:t>(</a:t>
            </a:r>
            <a:r>
              <a:rPr lang="es-PA" dirty="0" err="1"/>
              <a:t>void</a:t>
            </a:r>
            <a:r>
              <a:rPr lang="es-PA" dirty="0"/>
              <a:t>); </a:t>
            </a:r>
          </a:p>
          <a:p>
            <a:pPr marL="0" indent="0">
              <a:buNone/>
            </a:pPr>
            <a:r>
              <a:rPr lang="es-PA" dirty="0" err="1"/>
              <a:t>extern</a:t>
            </a:r>
            <a:r>
              <a:rPr lang="es-PA" dirty="0"/>
              <a:t> </a:t>
            </a:r>
            <a:r>
              <a:rPr lang="es-PA" dirty="0" err="1"/>
              <a:t>char</a:t>
            </a:r>
            <a:r>
              <a:rPr lang="es-PA" dirty="0"/>
              <a:t> </a:t>
            </a:r>
            <a:r>
              <a:rPr lang="es-PA" dirty="0" err="1"/>
              <a:t>InChar</a:t>
            </a:r>
            <a:r>
              <a:rPr lang="es-PA" dirty="0"/>
              <a:t>(</a:t>
            </a:r>
            <a:r>
              <a:rPr lang="es-PA" dirty="0" err="1"/>
              <a:t>void</a:t>
            </a:r>
            <a:r>
              <a:rPr lang="es-PA" dirty="0"/>
              <a:t>); </a:t>
            </a:r>
          </a:p>
          <a:p>
            <a:pPr marL="0" indent="0">
              <a:buNone/>
            </a:pPr>
            <a:r>
              <a:rPr lang="es-PA" dirty="0" err="1"/>
              <a:t>extern</a:t>
            </a:r>
            <a:r>
              <a:rPr lang="es-PA" dirty="0"/>
              <a:t> </a:t>
            </a:r>
            <a:r>
              <a:rPr lang="es-PA" dirty="0" err="1"/>
              <a:t>void</a:t>
            </a:r>
            <a:r>
              <a:rPr lang="es-PA" dirty="0"/>
              <a:t> </a:t>
            </a:r>
            <a:r>
              <a:rPr lang="es-PA" dirty="0" err="1"/>
              <a:t>OutChar</a:t>
            </a:r>
            <a:r>
              <a:rPr lang="es-PA" dirty="0"/>
              <a:t>(</a:t>
            </a:r>
            <a:r>
              <a:rPr lang="es-PA" dirty="0" err="1"/>
              <a:t>char</a:t>
            </a:r>
            <a:r>
              <a:rPr lang="es-PA" dirty="0"/>
              <a:t>); </a:t>
            </a:r>
          </a:p>
          <a:p>
            <a:pPr marL="0" indent="0">
              <a:buNone/>
            </a:pPr>
            <a:r>
              <a:rPr lang="es-PA" dirty="0" err="1"/>
              <a:t>extern</a:t>
            </a:r>
            <a:r>
              <a:rPr lang="es-PA" dirty="0"/>
              <a:t> </a:t>
            </a:r>
            <a:r>
              <a:rPr lang="es-PA" dirty="0" err="1"/>
              <a:t>char</a:t>
            </a:r>
            <a:r>
              <a:rPr lang="es-PA" dirty="0"/>
              <a:t> </a:t>
            </a:r>
            <a:r>
              <a:rPr lang="es-PA" dirty="0" err="1"/>
              <a:t>UpCase</a:t>
            </a:r>
            <a:r>
              <a:rPr lang="es-PA" dirty="0"/>
              <a:t>(</a:t>
            </a:r>
            <a:r>
              <a:rPr lang="es-PA" dirty="0" err="1"/>
              <a:t>char</a:t>
            </a:r>
            <a:r>
              <a:rPr lang="es-PA" dirty="0"/>
              <a:t>); </a:t>
            </a:r>
          </a:p>
          <a:p>
            <a:pPr marL="0" indent="0">
              <a:buNone/>
            </a:pPr>
            <a:r>
              <a:rPr lang="es-PA" dirty="0" err="1"/>
              <a:t>extern</a:t>
            </a:r>
            <a:r>
              <a:rPr lang="es-PA" dirty="0"/>
              <a:t> </a:t>
            </a:r>
            <a:r>
              <a:rPr lang="es-PA" dirty="0" err="1"/>
              <a:t>void</a:t>
            </a:r>
            <a:r>
              <a:rPr lang="es-PA" dirty="0"/>
              <a:t> </a:t>
            </a:r>
            <a:r>
              <a:rPr lang="es-PA" dirty="0" err="1"/>
              <a:t>InString</a:t>
            </a:r>
            <a:r>
              <a:rPr lang="es-PA" dirty="0"/>
              <a:t>(</a:t>
            </a:r>
            <a:r>
              <a:rPr lang="es-PA" dirty="0" err="1"/>
              <a:t>char</a:t>
            </a:r>
            <a:r>
              <a:rPr lang="es-PA" dirty="0"/>
              <a:t> *, </a:t>
            </a:r>
            <a:r>
              <a:rPr lang="es-PA" dirty="0" err="1"/>
              <a:t>unsigned</a:t>
            </a:r>
            <a:r>
              <a:rPr lang="es-PA" dirty="0"/>
              <a:t> </a:t>
            </a:r>
            <a:r>
              <a:rPr lang="es-PA" dirty="0" err="1"/>
              <a:t>int</a:t>
            </a:r>
            <a:r>
              <a:rPr lang="es-PA" dirty="0"/>
              <a:t>);</a:t>
            </a:r>
          </a:p>
        </p:txBody>
      </p:sp>
    </p:spTree>
    <p:extLst>
      <p:ext uri="{BB962C8B-B14F-4D97-AF65-F5344CB8AC3E}">
        <p14:creationId xmlns:p14="http://schemas.microsoft.com/office/powerpoint/2010/main" val="950442867"/>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Funciones</a:t>
            </a:r>
            <a:r>
              <a:rPr lang="en-US" dirty="0"/>
              <a:t> </a:t>
            </a:r>
            <a:r>
              <a:rPr lang="en-US" dirty="0" smtClean="0"/>
              <a:t>– </a:t>
            </a:r>
            <a:r>
              <a:rPr lang="en-US" dirty="0" err="1" smtClean="0"/>
              <a:t>Declaración</a:t>
            </a:r>
            <a:r>
              <a:rPr lang="en-US" dirty="0" smtClean="0"/>
              <a:t> de </a:t>
            </a:r>
            <a:r>
              <a:rPr lang="en-US" dirty="0" err="1" smtClean="0"/>
              <a:t>Funciones</a:t>
            </a:r>
            <a:endParaRPr lang="en-US" dirty="0"/>
          </a:p>
        </p:txBody>
      </p:sp>
      <p:sp>
        <p:nvSpPr>
          <p:cNvPr id="4" name="Marcador de contenido 3"/>
          <p:cNvSpPr txBox="1">
            <a:spLocks/>
          </p:cNvSpPr>
          <p:nvPr/>
        </p:nvSpPr>
        <p:spPr>
          <a:xfrm>
            <a:off x="489398" y="1403798"/>
            <a:ext cx="11165982" cy="525458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Se puede utilizar también punteros a funciones.</a:t>
            </a:r>
            <a:endParaRPr lang="es-PA" dirty="0"/>
          </a:p>
          <a:p>
            <a:endParaRPr lang="es-PA" dirty="0"/>
          </a:p>
          <a:p>
            <a:pPr marL="0" indent="0">
              <a:buNone/>
            </a:pPr>
            <a:r>
              <a:rPr lang="es-PA" dirty="0" err="1"/>
              <a:t>int</a:t>
            </a:r>
            <a:r>
              <a:rPr lang="es-PA" dirty="0"/>
              <a:t> (*</a:t>
            </a:r>
            <a:r>
              <a:rPr lang="es-PA" dirty="0" err="1"/>
              <a:t>fp</a:t>
            </a:r>
            <a:r>
              <a:rPr lang="es-PA" dirty="0"/>
              <a:t>)(</a:t>
            </a:r>
            <a:r>
              <a:rPr lang="es-PA" dirty="0" err="1"/>
              <a:t>int</a:t>
            </a:r>
            <a:r>
              <a:rPr lang="es-PA" dirty="0"/>
              <a:t>); // pointer to a </a:t>
            </a:r>
            <a:r>
              <a:rPr lang="es-PA" dirty="0" err="1"/>
              <a:t>function</a:t>
            </a:r>
            <a:r>
              <a:rPr lang="es-PA" dirty="0"/>
              <a:t> </a:t>
            </a:r>
            <a:r>
              <a:rPr lang="es-PA" dirty="0" err="1"/>
              <a:t>with</a:t>
            </a:r>
            <a:r>
              <a:rPr lang="es-PA" dirty="0"/>
              <a:t> input and output </a:t>
            </a:r>
          </a:p>
          <a:p>
            <a:pPr marL="0" indent="0">
              <a:buNone/>
            </a:pPr>
            <a:r>
              <a:rPr lang="es-PA" dirty="0" err="1"/>
              <a:t>int</a:t>
            </a:r>
            <a:r>
              <a:rPr lang="es-PA" dirty="0"/>
              <a:t> fun1(</a:t>
            </a:r>
            <a:r>
              <a:rPr lang="es-PA" dirty="0" err="1"/>
              <a:t>int</a:t>
            </a:r>
            <a:r>
              <a:rPr lang="es-PA" dirty="0"/>
              <a:t> input){ </a:t>
            </a:r>
          </a:p>
          <a:p>
            <a:pPr marL="0" indent="0">
              <a:buNone/>
            </a:pPr>
            <a:r>
              <a:rPr lang="es-PA" dirty="0" err="1"/>
              <a:t>return</a:t>
            </a:r>
            <a:r>
              <a:rPr lang="es-PA" dirty="0"/>
              <a:t>(input+1); // </a:t>
            </a:r>
            <a:r>
              <a:rPr lang="es-PA" dirty="0" err="1"/>
              <a:t>this</a:t>
            </a:r>
            <a:r>
              <a:rPr lang="es-PA" dirty="0"/>
              <a:t> </a:t>
            </a:r>
            <a:r>
              <a:rPr lang="es-PA" dirty="0" err="1"/>
              <a:t>adds</a:t>
            </a:r>
            <a:r>
              <a:rPr lang="es-PA" dirty="0"/>
              <a:t> 1 </a:t>
            </a:r>
          </a:p>
          <a:p>
            <a:pPr marL="0" indent="0">
              <a:buNone/>
            </a:pPr>
            <a:r>
              <a:rPr lang="es-PA" dirty="0"/>
              <a:t>}; </a:t>
            </a:r>
          </a:p>
          <a:p>
            <a:pPr marL="0" indent="0">
              <a:buNone/>
            </a:pPr>
            <a:r>
              <a:rPr lang="es-PA" dirty="0" err="1"/>
              <a:t>int</a:t>
            </a:r>
            <a:r>
              <a:rPr lang="es-PA" dirty="0"/>
              <a:t> fun2(</a:t>
            </a:r>
            <a:r>
              <a:rPr lang="es-PA" dirty="0" err="1"/>
              <a:t>int</a:t>
            </a:r>
            <a:r>
              <a:rPr lang="es-PA" dirty="0"/>
              <a:t> input){ </a:t>
            </a:r>
          </a:p>
          <a:p>
            <a:pPr marL="0" indent="0">
              <a:buNone/>
            </a:pPr>
            <a:r>
              <a:rPr lang="es-PA" dirty="0" err="1"/>
              <a:t>return</a:t>
            </a:r>
            <a:r>
              <a:rPr lang="es-PA" dirty="0"/>
              <a:t>(input+2); // </a:t>
            </a:r>
            <a:r>
              <a:rPr lang="es-PA" dirty="0" err="1"/>
              <a:t>this</a:t>
            </a:r>
            <a:r>
              <a:rPr lang="es-PA" dirty="0"/>
              <a:t> </a:t>
            </a:r>
            <a:r>
              <a:rPr lang="es-PA" dirty="0" err="1"/>
              <a:t>adds</a:t>
            </a:r>
            <a:r>
              <a:rPr lang="es-PA" dirty="0"/>
              <a:t> 2 </a:t>
            </a:r>
          </a:p>
          <a:p>
            <a:pPr marL="0" indent="0">
              <a:buNone/>
            </a:pPr>
            <a:r>
              <a:rPr lang="es-PA" dirty="0"/>
              <a:t>}; </a:t>
            </a:r>
          </a:p>
          <a:p>
            <a:pPr marL="0" indent="0">
              <a:buNone/>
            </a:pPr>
            <a:r>
              <a:rPr lang="es-PA" dirty="0" err="1"/>
              <a:t>void</a:t>
            </a:r>
            <a:r>
              <a:rPr lang="es-PA" dirty="0"/>
              <a:t> </a:t>
            </a:r>
            <a:r>
              <a:rPr lang="es-PA" dirty="0" err="1"/>
              <a:t>Setp</a:t>
            </a:r>
            <a:r>
              <a:rPr lang="es-PA" dirty="0"/>
              <a:t>(</a:t>
            </a:r>
            <a:r>
              <a:rPr lang="es-PA" dirty="0" err="1"/>
              <a:t>void</a:t>
            </a:r>
            <a:r>
              <a:rPr lang="es-PA" dirty="0"/>
              <a:t>){ </a:t>
            </a:r>
            <a:r>
              <a:rPr lang="es-PA" dirty="0" err="1"/>
              <a:t>int</a:t>
            </a:r>
            <a:r>
              <a:rPr lang="es-PA" dirty="0"/>
              <a:t> data; </a:t>
            </a:r>
          </a:p>
          <a:p>
            <a:pPr marL="0" indent="0">
              <a:buNone/>
            </a:pPr>
            <a:r>
              <a:rPr lang="es-PA" dirty="0" err="1"/>
              <a:t>fp</a:t>
            </a:r>
            <a:r>
              <a:rPr lang="es-PA" dirty="0"/>
              <a:t> = &amp;fun1; // </a:t>
            </a:r>
            <a:r>
              <a:rPr lang="es-PA" dirty="0" err="1"/>
              <a:t>fp</a:t>
            </a:r>
            <a:r>
              <a:rPr lang="es-PA" dirty="0"/>
              <a:t> </a:t>
            </a:r>
            <a:r>
              <a:rPr lang="es-PA" dirty="0" err="1"/>
              <a:t>points</a:t>
            </a:r>
            <a:r>
              <a:rPr lang="es-PA" dirty="0"/>
              <a:t> to fun1 </a:t>
            </a:r>
          </a:p>
          <a:p>
            <a:pPr marL="0" indent="0">
              <a:buNone/>
            </a:pPr>
            <a:r>
              <a:rPr lang="es-PA" dirty="0"/>
              <a:t>data = (*</a:t>
            </a:r>
            <a:r>
              <a:rPr lang="es-PA" dirty="0" err="1"/>
              <a:t>fp</a:t>
            </a:r>
            <a:r>
              <a:rPr lang="es-PA" dirty="0"/>
              <a:t>)(5); // data=fun1(5); </a:t>
            </a:r>
          </a:p>
          <a:p>
            <a:pPr marL="0" indent="0">
              <a:buNone/>
            </a:pPr>
            <a:r>
              <a:rPr lang="es-PA" dirty="0" err="1"/>
              <a:t>fp</a:t>
            </a:r>
            <a:r>
              <a:rPr lang="es-PA" dirty="0"/>
              <a:t> = &amp;fun2; // </a:t>
            </a:r>
            <a:r>
              <a:rPr lang="es-PA" dirty="0" err="1"/>
              <a:t>fp</a:t>
            </a:r>
            <a:r>
              <a:rPr lang="es-PA" dirty="0"/>
              <a:t> </a:t>
            </a:r>
            <a:r>
              <a:rPr lang="es-PA" dirty="0" err="1"/>
              <a:t>points</a:t>
            </a:r>
            <a:r>
              <a:rPr lang="es-PA" dirty="0"/>
              <a:t> to fun2 </a:t>
            </a:r>
          </a:p>
          <a:p>
            <a:pPr marL="0" indent="0">
              <a:buNone/>
            </a:pPr>
            <a:r>
              <a:rPr lang="es-PA" dirty="0"/>
              <a:t>data = (*</a:t>
            </a:r>
            <a:r>
              <a:rPr lang="es-PA" dirty="0" err="1"/>
              <a:t>fp</a:t>
            </a:r>
            <a:r>
              <a:rPr lang="es-PA" dirty="0"/>
              <a:t>)(5); // data=fun2(5); </a:t>
            </a:r>
          </a:p>
          <a:p>
            <a:pPr marL="0" indent="0">
              <a:buNone/>
            </a:pPr>
            <a:r>
              <a:rPr lang="es-PA" dirty="0"/>
              <a:t>};</a:t>
            </a:r>
          </a:p>
        </p:txBody>
      </p:sp>
    </p:spTree>
    <p:extLst>
      <p:ext uri="{BB962C8B-B14F-4D97-AF65-F5344CB8AC3E}">
        <p14:creationId xmlns:p14="http://schemas.microsoft.com/office/powerpoint/2010/main" val="65562510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Funciones</a:t>
            </a:r>
            <a:r>
              <a:rPr lang="en-US" dirty="0"/>
              <a:t> </a:t>
            </a:r>
            <a:r>
              <a:rPr lang="en-US" dirty="0" smtClean="0"/>
              <a:t>– </a:t>
            </a:r>
            <a:r>
              <a:rPr lang="en-US" dirty="0" err="1" smtClean="0"/>
              <a:t>Definición</a:t>
            </a:r>
            <a:r>
              <a:rPr lang="en-US" dirty="0" smtClean="0"/>
              <a:t> de </a:t>
            </a:r>
            <a:r>
              <a:rPr lang="en-US" dirty="0" err="1" smtClean="0"/>
              <a:t>Funciones</a:t>
            </a:r>
            <a:endParaRPr lang="en-US" dirty="0"/>
          </a:p>
        </p:txBody>
      </p:sp>
      <p:sp>
        <p:nvSpPr>
          <p:cNvPr id="4" name="Marcador de contenido 3"/>
          <p:cNvSpPr txBox="1">
            <a:spLocks/>
          </p:cNvSpPr>
          <p:nvPr/>
        </p:nvSpPr>
        <p:spPr>
          <a:xfrm>
            <a:off x="489398" y="1403798"/>
            <a:ext cx="11165982" cy="16871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La </a:t>
            </a:r>
            <a:r>
              <a:rPr lang="es-PA" dirty="0"/>
              <a:t>segunda forma de declarar una función es describirla completamente; </a:t>
            </a:r>
            <a:endParaRPr lang="es-PA" dirty="0" smtClean="0"/>
          </a:p>
          <a:p>
            <a:pPr lvl="1"/>
            <a:r>
              <a:rPr lang="es-PA" dirty="0" smtClean="0"/>
              <a:t>Cada </a:t>
            </a:r>
            <a:r>
              <a:rPr lang="es-PA" dirty="0"/>
              <a:t>función debe estar definida en algún lugar. </a:t>
            </a:r>
            <a:endParaRPr lang="es-PA" dirty="0" smtClean="0"/>
          </a:p>
          <a:p>
            <a:pPr lvl="1"/>
            <a:r>
              <a:rPr lang="es-PA" dirty="0" smtClean="0"/>
              <a:t>Funciones que se llaman primero o tienen menos prioridad </a:t>
            </a:r>
          </a:p>
          <a:p>
            <a:pPr lvl="1"/>
            <a:r>
              <a:rPr lang="es-PA" dirty="0" smtClean="0"/>
              <a:t>Es posible definir un proyecto o prototipo de función sin </a:t>
            </a:r>
            <a:r>
              <a:rPr lang="es-PA" dirty="0" err="1" smtClean="0"/>
              <a:t>declarla</a:t>
            </a:r>
            <a:endParaRPr lang="es-PA" dirty="0" smtClean="0"/>
          </a:p>
        </p:txBody>
      </p:sp>
      <p:sp>
        <p:nvSpPr>
          <p:cNvPr id="5" name="Marcador de contenido 3"/>
          <p:cNvSpPr txBox="1">
            <a:spLocks/>
          </p:cNvSpPr>
          <p:nvPr/>
        </p:nvSpPr>
        <p:spPr>
          <a:xfrm>
            <a:off x="360608" y="3232598"/>
            <a:ext cx="11165982" cy="16871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s-PA" dirty="0"/>
          </a:p>
          <a:p>
            <a:pPr marL="57150" indent="0">
              <a:buNone/>
            </a:pPr>
            <a:endParaRPr lang="es-PA" dirty="0" smtClean="0"/>
          </a:p>
        </p:txBody>
      </p:sp>
      <p:sp>
        <p:nvSpPr>
          <p:cNvPr id="6" name="Marcador de contenido 3"/>
          <p:cNvSpPr txBox="1">
            <a:spLocks/>
          </p:cNvSpPr>
          <p:nvPr/>
        </p:nvSpPr>
        <p:spPr>
          <a:xfrm>
            <a:off x="360608" y="3052294"/>
            <a:ext cx="4082603" cy="3696235"/>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a:t>#</a:t>
            </a:r>
            <a:r>
              <a:rPr lang="es-PA" dirty="0" err="1"/>
              <a:t>include</a:t>
            </a:r>
            <a:r>
              <a:rPr lang="es-PA" dirty="0"/>
              <a:t> "</a:t>
            </a:r>
            <a:r>
              <a:rPr lang="es-PA" dirty="0" err="1"/>
              <a:t>LCD.h</a:t>
            </a:r>
            <a:r>
              <a:rPr lang="es-PA" dirty="0"/>
              <a:t>" </a:t>
            </a:r>
          </a:p>
          <a:p>
            <a:pPr marL="0" indent="0">
              <a:buNone/>
            </a:pPr>
            <a:r>
              <a:rPr lang="es-PA" dirty="0"/>
              <a:t>#</a:t>
            </a:r>
            <a:r>
              <a:rPr lang="es-PA" dirty="0" err="1"/>
              <a:t>include</a:t>
            </a:r>
            <a:r>
              <a:rPr lang="es-PA" dirty="0"/>
              <a:t> "UART.H" </a:t>
            </a:r>
          </a:p>
          <a:p>
            <a:pPr marL="0" indent="0">
              <a:buNone/>
            </a:pPr>
            <a:r>
              <a:rPr lang="es-PA" dirty="0"/>
              <a:t>#</a:t>
            </a:r>
            <a:r>
              <a:rPr lang="es-PA" dirty="0" err="1"/>
              <a:t>include</a:t>
            </a:r>
            <a:r>
              <a:rPr lang="es-PA" dirty="0"/>
              <a:t> "</a:t>
            </a:r>
            <a:r>
              <a:rPr lang="es-PA" dirty="0" err="1"/>
              <a:t>SysTick.H</a:t>
            </a:r>
            <a:r>
              <a:rPr lang="es-PA" dirty="0"/>
              <a:t>" </a:t>
            </a:r>
          </a:p>
          <a:p>
            <a:pPr marL="0" indent="0">
              <a:buNone/>
            </a:pPr>
            <a:r>
              <a:rPr lang="es-PA" dirty="0" err="1"/>
              <a:t>void</a:t>
            </a:r>
            <a:r>
              <a:rPr lang="es-PA" dirty="0"/>
              <a:t> </a:t>
            </a:r>
            <a:r>
              <a:rPr lang="es-PA" dirty="0" err="1"/>
              <a:t>main</a:t>
            </a:r>
            <a:r>
              <a:rPr lang="es-PA" dirty="0"/>
              <a:t>(</a:t>
            </a:r>
            <a:r>
              <a:rPr lang="es-PA" dirty="0" err="1"/>
              <a:t>void</a:t>
            </a:r>
            <a:r>
              <a:rPr lang="es-PA" dirty="0"/>
              <a:t>){ </a:t>
            </a:r>
            <a:r>
              <a:rPr lang="es-PA" dirty="0" err="1"/>
              <a:t>char</a:t>
            </a:r>
            <a:r>
              <a:rPr lang="es-PA" dirty="0"/>
              <a:t> </a:t>
            </a:r>
            <a:r>
              <a:rPr lang="es-PA" dirty="0" err="1"/>
              <a:t>letter</a:t>
            </a:r>
            <a:r>
              <a:rPr lang="es-PA" dirty="0"/>
              <a:t>; short n=0; </a:t>
            </a:r>
          </a:p>
          <a:p>
            <a:pPr marL="0" indent="0">
              <a:buNone/>
            </a:pPr>
            <a:r>
              <a:rPr lang="es-PA" dirty="0" err="1"/>
              <a:t>UART_Init</a:t>
            </a:r>
            <a:r>
              <a:rPr lang="es-PA" dirty="0"/>
              <a:t>(); </a:t>
            </a:r>
          </a:p>
          <a:p>
            <a:pPr marL="0" indent="0">
              <a:buNone/>
            </a:pPr>
            <a:r>
              <a:rPr lang="es-PA" dirty="0" err="1"/>
              <a:t>LCD_Init</a:t>
            </a:r>
            <a:r>
              <a:rPr lang="es-PA" dirty="0"/>
              <a:t>(); </a:t>
            </a:r>
          </a:p>
          <a:p>
            <a:pPr marL="0" indent="0">
              <a:buNone/>
            </a:pPr>
            <a:r>
              <a:rPr lang="es-PA" dirty="0" err="1"/>
              <a:t>SysTick</a:t>
            </a:r>
            <a:r>
              <a:rPr lang="es-PA" dirty="0"/>
              <a:t> _</a:t>
            </a:r>
            <a:r>
              <a:rPr lang="es-PA" dirty="0" err="1"/>
              <a:t>Init</a:t>
            </a:r>
            <a:r>
              <a:rPr lang="es-PA" dirty="0"/>
              <a:t>() </a:t>
            </a:r>
          </a:p>
          <a:p>
            <a:pPr marL="0" indent="0">
              <a:buNone/>
            </a:pPr>
            <a:r>
              <a:rPr lang="es-PA" dirty="0" err="1"/>
              <a:t>LCD_String</a:t>
            </a:r>
            <a:r>
              <a:rPr lang="es-PA" dirty="0"/>
              <a:t>("</a:t>
            </a:r>
            <a:r>
              <a:rPr lang="es-PA" dirty="0" err="1"/>
              <a:t>This</a:t>
            </a:r>
            <a:r>
              <a:rPr lang="es-PA" dirty="0"/>
              <a:t> </a:t>
            </a:r>
            <a:r>
              <a:rPr lang="es-PA" dirty="0" err="1"/>
              <a:t>is</a:t>
            </a:r>
            <a:r>
              <a:rPr lang="es-PA" dirty="0"/>
              <a:t> a LCD"); </a:t>
            </a:r>
          </a:p>
          <a:p>
            <a:pPr marL="0" indent="0">
              <a:buNone/>
            </a:pPr>
            <a:r>
              <a:rPr lang="es-PA" dirty="0"/>
              <a:t>_</a:t>
            </a:r>
            <a:r>
              <a:rPr lang="es-PA" dirty="0" err="1"/>
              <a:t>Init</a:t>
            </a:r>
            <a:r>
              <a:rPr lang="es-PA" dirty="0"/>
              <a:t>() </a:t>
            </a:r>
          </a:p>
          <a:p>
            <a:pPr marL="0" indent="0">
              <a:buNone/>
            </a:pPr>
            <a:r>
              <a:rPr lang="es-PA" dirty="0" err="1"/>
              <a:t>LCD_String</a:t>
            </a:r>
            <a:r>
              <a:rPr lang="es-PA" dirty="0"/>
              <a:t>("</a:t>
            </a:r>
            <a:r>
              <a:rPr lang="es-PA" dirty="0" err="1"/>
              <a:t>This</a:t>
            </a:r>
            <a:r>
              <a:rPr lang="es-PA" dirty="0"/>
              <a:t> </a:t>
            </a:r>
            <a:r>
              <a:rPr lang="es-PA" dirty="0" err="1"/>
              <a:t>is</a:t>
            </a:r>
            <a:r>
              <a:rPr lang="es-PA" dirty="0"/>
              <a:t> a LCD"); </a:t>
            </a:r>
          </a:p>
          <a:p>
            <a:pPr marL="0" indent="0">
              <a:buNone/>
            </a:pPr>
            <a:r>
              <a:rPr lang="es-PA" dirty="0"/>
              <a:t>SysTick_Wait10ms (1000); </a:t>
            </a:r>
          </a:p>
          <a:p>
            <a:pPr marL="0" indent="0">
              <a:buNone/>
            </a:pPr>
            <a:r>
              <a:rPr lang="es-PA" dirty="0" err="1"/>
              <a:t>LCD_clear</a:t>
            </a:r>
            <a:r>
              <a:rPr lang="es-PA" dirty="0"/>
              <a:t>(); </a:t>
            </a:r>
          </a:p>
          <a:p>
            <a:pPr marL="0" indent="0">
              <a:buNone/>
            </a:pPr>
            <a:r>
              <a:rPr lang="es-PA" dirty="0" err="1"/>
              <a:t>letter</a:t>
            </a:r>
            <a:r>
              <a:rPr lang="es-PA" dirty="0"/>
              <a:t>='a'-1; </a:t>
            </a:r>
            <a:endParaRPr lang="es-PA" dirty="0" smtClean="0"/>
          </a:p>
        </p:txBody>
      </p:sp>
      <p:sp>
        <p:nvSpPr>
          <p:cNvPr id="7" name="Marcador de contenido 3"/>
          <p:cNvSpPr txBox="1">
            <a:spLocks/>
          </p:cNvSpPr>
          <p:nvPr/>
        </p:nvSpPr>
        <p:spPr>
          <a:xfrm>
            <a:off x="4273639" y="3161765"/>
            <a:ext cx="2745347" cy="3696235"/>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smtClean="0"/>
              <a:t>while</a:t>
            </a:r>
            <a:r>
              <a:rPr lang="es-PA" dirty="0" smtClean="0"/>
              <a:t>(1</a:t>
            </a:r>
            <a:r>
              <a:rPr lang="es-PA" dirty="0"/>
              <a:t>){ </a:t>
            </a:r>
          </a:p>
          <a:p>
            <a:pPr marL="0" indent="0">
              <a:buNone/>
            </a:pPr>
            <a:r>
              <a:rPr lang="es-PA" dirty="0" err="1"/>
              <a:t>if</a:t>
            </a:r>
            <a:r>
              <a:rPr lang="es-PA" dirty="0"/>
              <a:t> (</a:t>
            </a:r>
            <a:r>
              <a:rPr lang="es-PA" dirty="0" err="1"/>
              <a:t>letter</a:t>
            </a:r>
            <a:r>
              <a:rPr lang="es-PA" dirty="0"/>
              <a:t>=='z') </a:t>
            </a:r>
          </a:p>
          <a:p>
            <a:pPr marL="0" indent="0">
              <a:buNone/>
            </a:pPr>
            <a:r>
              <a:rPr lang="es-PA" dirty="0" err="1"/>
              <a:t>letter</a:t>
            </a:r>
            <a:r>
              <a:rPr lang="es-PA" dirty="0"/>
              <a:t>='a'; </a:t>
            </a:r>
          </a:p>
          <a:p>
            <a:pPr marL="0" indent="0">
              <a:buNone/>
            </a:pPr>
            <a:r>
              <a:rPr lang="es-PA" dirty="0" err="1"/>
              <a:t>else</a:t>
            </a:r>
            <a:r>
              <a:rPr lang="es-PA" dirty="0"/>
              <a:t> </a:t>
            </a:r>
          </a:p>
          <a:p>
            <a:pPr marL="0" indent="0">
              <a:buNone/>
            </a:pPr>
            <a:r>
              <a:rPr lang="es-PA" dirty="0" err="1"/>
              <a:t>letter</a:t>
            </a:r>
            <a:r>
              <a:rPr lang="es-PA" dirty="0"/>
              <a:t>++; </a:t>
            </a:r>
          </a:p>
          <a:p>
            <a:pPr marL="0" indent="0">
              <a:buNone/>
            </a:pPr>
            <a:r>
              <a:rPr lang="es-PA" dirty="0" err="1"/>
              <a:t>LCD_putchar</a:t>
            </a:r>
            <a:r>
              <a:rPr lang="es-PA" dirty="0"/>
              <a:t>(</a:t>
            </a:r>
            <a:r>
              <a:rPr lang="es-PA" dirty="0" err="1"/>
              <a:t>letter</a:t>
            </a:r>
            <a:r>
              <a:rPr lang="es-PA" dirty="0"/>
              <a:t>); </a:t>
            </a:r>
          </a:p>
          <a:p>
            <a:pPr marL="0" indent="0">
              <a:buNone/>
            </a:pPr>
            <a:r>
              <a:rPr lang="es-PA" dirty="0"/>
              <a:t>(1000); </a:t>
            </a:r>
          </a:p>
          <a:p>
            <a:pPr marL="0" indent="0">
              <a:buNone/>
            </a:pPr>
            <a:r>
              <a:rPr lang="es-PA" dirty="0" err="1"/>
              <a:t>LCD_clear</a:t>
            </a:r>
            <a:r>
              <a:rPr lang="es-PA" dirty="0"/>
              <a:t>(); </a:t>
            </a:r>
          </a:p>
          <a:p>
            <a:pPr marL="0" indent="0">
              <a:buNone/>
            </a:pPr>
            <a:r>
              <a:rPr lang="es-PA" dirty="0" err="1"/>
              <a:t>letter</a:t>
            </a:r>
            <a:r>
              <a:rPr lang="es-PA" dirty="0"/>
              <a:t>='a'-1; </a:t>
            </a:r>
          </a:p>
          <a:p>
            <a:pPr marL="0" indent="0">
              <a:buNone/>
            </a:pPr>
            <a:r>
              <a:rPr lang="es-PA" dirty="0" err="1"/>
              <a:t>while</a:t>
            </a:r>
            <a:r>
              <a:rPr lang="es-PA" dirty="0"/>
              <a:t>(1){ </a:t>
            </a:r>
          </a:p>
          <a:p>
            <a:pPr marL="0" indent="0">
              <a:buNone/>
            </a:pPr>
            <a:r>
              <a:rPr lang="es-PA" dirty="0" err="1" smtClean="0"/>
              <a:t>if</a:t>
            </a:r>
            <a:r>
              <a:rPr lang="es-PA" dirty="0" smtClean="0"/>
              <a:t> (</a:t>
            </a:r>
            <a:r>
              <a:rPr lang="es-PA" dirty="0" err="1" smtClean="0"/>
              <a:t>letter</a:t>
            </a:r>
            <a:r>
              <a:rPr lang="es-PA" dirty="0" smtClean="0"/>
              <a:t>=='z') </a:t>
            </a:r>
          </a:p>
          <a:p>
            <a:pPr marL="0" indent="0">
              <a:buNone/>
            </a:pPr>
            <a:r>
              <a:rPr lang="es-PA" dirty="0" err="1" smtClean="0"/>
              <a:t>letter</a:t>
            </a:r>
            <a:r>
              <a:rPr lang="es-PA" dirty="0" smtClean="0"/>
              <a:t>='a'; </a:t>
            </a:r>
          </a:p>
        </p:txBody>
      </p:sp>
      <p:sp>
        <p:nvSpPr>
          <p:cNvPr id="8" name="Marcador de contenido 3"/>
          <p:cNvSpPr txBox="1">
            <a:spLocks/>
          </p:cNvSpPr>
          <p:nvPr/>
        </p:nvSpPr>
        <p:spPr>
          <a:xfrm>
            <a:off x="6527442" y="3071612"/>
            <a:ext cx="2899893" cy="3696235"/>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a:t>else</a:t>
            </a:r>
            <a:r>
              <a:rPr lang="es-PA" dirty="0"/>
              <a:t> </a:t>
            </a:r>
          </a:p>
          <a:p>
            <a:pPr marL="0" indent="0">
              <a:buNone/>
            </a:pPr>
            <a:r>
              <a:rPr lang="es-PA" dirty="0" err="1"/>
              <a:t>letter</a:t>
            </a:r>
            <a:r>
              <a:rPr lang="es-PA" dirty="0"/>
              <a:t>++; </a:t>
            </a:r>
          </a:p>
          <a:p>
            <a:pPr marL="0" indent="0">
              <a:buNone/>
            </a:pPr>
            <a:r>
              <a:rPr lang="es-PA" dirty="0" err="1"/>
              <a:t>LCD_putchar</a:t>
            </a:r>
            <a:r>
              <a:rPr lang="es-PA" dirty="0"/>
              <a:t>(</a:t>
            </a:r>
            <a:r>
              <a:rPr lang="es-PA" dirty="0" err="1"/>
              <a:t>letter</a:t>
            </a:r>
            <a:r>
              <a:rPr lang="es-PA" dirty="0"/>
              <a:t>); </a:t>
            </a:r>
          </a:p>
          <a:p>
            <a:pPr marL="0" indent="0">
              <a:buNone/>
            </a:pPr>
            <a:r>
              <a:rPr lang="es-PA" dirty="0"/>
              <a:t>SysTick_Wait10ms (250); </a:t>
            </a:r>
          </a:p>
          <a:p>
            <a:pPr marL="0" indent="0">
              <a:buNone/>
            </a:pPr>
            <a:r>
              <a:rPr lang="es-PA" dirty="0" err="1"/>
              <a:t>if</a:t>
            </a:r>
            <a:r>
              <a:rPr lang="es-PA" dirty="0"/>
              <a:t>(++n==16){ </a:t>
            </a:r>
          </a:p>
          <a:p>
            <a:pPr marL="0" indent="0">
              <a:buNone/>
            </a:pPr>
            <a:r>
              <a:rPr lang="es-PA" dirty="0"/>
              <a:t>n=0; </a:t>
            </a:r>
          </a:p>
          <a:p>
            <a:pPr marL="0" indent="0">
              <a:buNone/>
            </a:pPr>
            <a:r>
              <a:rPr lang="es-PA" dirty="0" err="1"/>
              <a:t>LCD_clear</a:t>
            </a:r>
            <a:r>
              <a:rPr lang="es-PA" dirty="0"/>
              <a:t>(); </a:t>
            </a:r>
          </a:p>
          <a:p>
            <a:pPr marL="0" indent="0">
              <a:buNone/>
            </a:pPr>
            <a:r>
              <a:rPr lang="es-PA" dirty="0"/>
              <a:t>} </a:t>
            </a:r>
          </a:p>
          <a:p>
            <a:pPr marL="0" indent="0">
              <a:buNone/>
            </a:pPr>
            <a:r>
              <a:rPr lang="es-PA" dirty="0"/>
              <a:t>} </a:t>
            </a:r>
          </a:p>
          <a:p>
            <a:pPr marL="0" indent="0">
              <a:buNone/>
            </a:pPr>
            <a:r>
              <a:rPr lang="es-PA" dirty="0"/>
              <a:t>} </a:t>
            </a:r>
          </a:p>
        </p:txBody>
      </p:sp>
      <p:sp>
        <p:nvSpPr>
          <p:cNvPr id="10" name="Marcador de contenido 3"/>
          <p:cNvSpPr txBox="1">
            <a:spLocks/>
          </p:cNvSpPr>
          <p:nvPr/>
        </p:nvSpPr>
        <p:spPr>
          <a:xfrm>
            <a:off x="9292107" y="3090930"/>
            <a:ext cx="2899893" cy="36962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a:t>(250); </a:t>
            </a:r>
          </a:p>
          <a:p>
            <a:pPr marL="0" indent="0">
              <a:buNone/>
            </a:pPr>
            <a:r>
              <a:rPr lang="es-PA" dirty="0" err="1"/>
              <a:t>if</a:t>
            </a:r>
            <a:r>
              <a:rPr lang="es-PA" dirty="0"/>
              <a:t>(++n==16){ </a:t>
            </a:r>
          </a:p>
          <a:p>
            <a:pPr marL="0" indent="0">
              <a:buNone/>
            </a:pPr>
            <a:r>
              <a:rPr lang="es-PA" dirty="0"/>
              <a:t>n=0; </a:t>
            </a:r>
          </a:p>
          <a:p>
            <a:pPr marL="0" indent="0">
              <a:buNone/>
            </a:pPr>
            <a:r>
              <a:rPr lang="es-PA" dirty="0" err="1"/>
              <a:t>LCD_clear</a:t>
            </a:r>
            <a:r>
              <a:rPr lang="es-PA" dirty="0"/>
              <a:t>(); </a:t>
            </a:r>
          </a:p>
          <a:p>
            <a:pPr marL="0" indent="0">
              <a:buNone/>
            </a:pPr>
            <a:r>
              <a:rPr lang="es-PA" dirty="0"/>
              <a:t>} </a:t>
            </a:r>
          </a:p>
          <a:p>
            <a:pPr marL="0" indent="0">
              <a:buNone/>
            </a:pPr>
            <a:r>
              <a:rPr lang="es-PA" dirty="0"/>
              <a:t>} </a:t>
            </a:r>
          </a:p>
          <a:p>
            <a:pPr marL="0" indent="0">
              <a:buNone/>
            </a:pPr>
            <a:r>
              <a:rPr lang="es-PA" dirty="0"/>
              <a:t>} </a:t>
            </a:r>
          </a:p>
        </p:txBody>
      </p:sp>
    </p:spTree>
    <p:extLst>
      <p:ext uri="{BB962C8B-B14F-4D97-AF65-F5344CB8AC3E}">
        <p14:creationId xmlns:p14="http://schemas.microsoft.com/office/powerpoint/2010/main" val="27513866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Declaraciones</a:t>
            </a:r>
            <a:r>
              <a:rPr lang="en-US" dirty="0" smtClean="0"/>
              <a:t> y </a:t>
            </a:r>
            <a:r>
              <a:rPr lang="en-US" dirty="0" err="1" smtClean="0"/>
              <a:t>Definiciones</a:t>
            </a:r>
            <a:r>
              <a:rPr lang="en-US" dirty="0" smtClean="0"/>
              <a:t> de </a:t>
            </a:r>
            <a:r>
              <a:rPr lang="en-US" dirty="0" err="1" smtClean="0"/>
              <a:t>Funciones</a:t>
            </a:r>
            <a:endParaRPr lang="en-US" dirty="0"/>
          </a:p>
        </p:txBody>
      </p:sp>
      <p:sp>
        <p:nvSpPr>
          <p:cNvPr id="4" name="Marcador de contenido 3"/>
          <p:cNvSpPr>
            <a:spLocks noGrp="1"/>
          </p:cNvSpPr>
          <p:nvPr>
            <p:ph idx="1"/>
          </p:nvPr>
        </p:nvSpPr>
        <p:spPr>
          <a:xfrm>
            <a:off x="498006" y="2001402"/>
            <a:ext cx="9843729" cy="4399397"/>
          </a:xfrm>
        </p:spPr>
        <p:txBody>
          <a:bodyPr>
            <a:normAutofit fontScale="92500" lnSpcReduction="20000"/>
          </a:bodyPr>
          <a:lstStyle/>
          <a:p>
            <a:r>
              <a:rPr lang="en-US" dirty="0" smtClean="0"/>
              <a:t>Un </a:t>
            </a:r>
            <a:r>
              <a:rPr lang="en-US" dirty="0" err="1" smtClean="0"/>
              <a:t>objeto</a:t>
            </a:r>
            <a:r>
              <a:rPr lang="en-US" dirty="0" smtClean="0"/>
              <a:t> </a:t>
            </a:r>
            <a:r>
              <a:rPr lang="en-US" dirty="0" err="1" smtClean="0"/>
              <a:t>existe</a:t>
            </a:r>
            <a:r>
              <a:rPr lang="en-US" dirty="0" smtClean="0"/>
              <a:t> </a:t>
            </a:r>
            <a:r>
              <a:rPr lang="en-US" dirty="0" err="1" smtClean="0"/>
              <a:t>en</a:t>
            </a:r>
            <a:r>
              <a:rPr lang="en-US" dirty="0" smtClean="0"/>
              <a:t> un archive el </a:t>
            </a:r>
            <a:r>
              <a:rPr lang="en-US" dirty="0" err="1" smtClean="0"/>
              <a:t>cual</a:t>
            </a:r>
            <a:r>
              <a:rPr lang="en-US" dirty="0" smtClean="0"/>
              <a:t> </a:t>
            </a:r>
            <a:r>
              <a:rPr lang="en-US" dirty="0" err="1" smtClean="0"/>
              <a:t>es</a:t>
            </a:r>
            <a:r>
              <a:rPr lang="en-US" dirty="0" smtClean="0"/>
              <a:t> </a:t>
            </a:r>
            <a:r>
              <a:rPr lang="en-US" dirty="0" err="1" smtClean="0"/>
              <a:t>declarado</a:t>
            </a:r>
            <a:endParaRPr lang="en-US" dirty="0" smtClean="0"/>
          </a:p>
          <a:p>
            <a:r>
              <a:rPr lang="en-US" dirty="0" err="1" smtClean="0"/>
              <a:t>Por</a:t>
            </a:r>
            <a:r>
              <a:rPr lang="en-US" dirty="0" smtClean="0"/>
              <a:t> </a:t>
            </a:r>
            <a:r>
              <a:rPr lang="en-US" dirty="0" err="1" smtClean="0"/>
              <a:t>otro</a:t>
            </a:r>
            <a:r>
              <a:rPr lang="en-US" dirty="0" smtClean="0"/>
              <a:t> </a:t>
            </a:r>
            <a:r>
              <a:rPr lang="en-US" dirty="0" err="1" smtClean="0"/>
              <a:t>lado</a:t>
            </a:r>
            <a:r>
              <a:rPr lang="en-US" dirty="0" smtClean="0"/>
              <a:t>, un </a:t>
            </a:r>
            <a:r>
              <a:rPr lang="en-US" dirty="0" err="1" smtClean="0"/>
              <a:t>objeto</a:t>
            </a:r>
            <a:r>
              <a:rPr lang="en-US" dirty="0" smtClean="0"/>
              <a:t> </a:t>
            </a:r>
            <a:r>
              <a:rPr lang="en-US" dirty="0" err="1" smtClean="0"/>
              <a:t>puede</a:t>
            </a:r>
            <a:r>
              <a:rPr lang="en-US" dirty="0" smtClean="0"/>
              <a:t> </a:t>
            </a:r>
            <a:r>
              <a:rPr lang="en-US" dirty="0" err="1" smtClean="0"/>
              <a:t>ser</a:t>
            </a:r>
            <a:r>
              <a:rPr lang="en-US" dirty="0" smtClean="0"/>
              <a:t> </a:t>
            </a:r>
            <a:r>
              <a:rPr lang="en-US" dirty="0" err="1" smtClean="0"/>
              <a:t>declarado</a:t>
            </a:r>
            <a:r>
              <a:rPr lang="en-US" dirty="0" smtClean="0"/>
              <a:t> </a:t>
            </a:r>
            <a:r>
              <a:rPr lang="en-US" dirty="0" err="1" smtClean="0"/>
              <a:t>en</a:t>
            </a:r>
            <a:r>
              <a:rPr lang="en-US" dirty="0" smtClean="0"/>
              <a:t> un archive que no </a:t>
            </a:r>
            <a:r>
              <a:rPr lang="en-US" dirty="0" err="1" smtClean="0"/>
              <a:t>existe</a:t>
            </a:r>
            <a:endParaRPr lang="en-US" dirty="0" smtClean="0"/>
          </a:p>
          <a:p>
            <a:r>
              <a:rPr lang="en-US" dirty="0" err="1" smtClean="0"/>
              <a:t>Usamos</a:t>
            </a:r>
            <a:r>
              <a:rPr lang="en-US" dirty="0" smtClean="0"/>
              <a:t> extern</a:t>
            </a:r>
          </a:p>
          <a:p>
            <a:r>
              <a:rPr lang="en-US" dirty="0" smtClean="0"/>
              <a:t>Define </a:t>
            </a:r>
            <a:r>
              <a:rPr lang="en-US" dirty="0" err="1" smtClean="0"/>
              <a:t>una</a:t>
            </a:r>
            <a:r>
              <a:rPr lang="en-US" dirty="0" smtClean="0"/>
              <a:t> variable de 32-bit </a:t>
            </a:r>
            <a:r>
              <a:rPr lang="en-US" dirty="0" err="1" smtClean="0"/>
              <a:t>entera</a:t>
            </a:r>
            <a:r>
              <a:rPr lang="en-US" dirty="0" smtClean="0"/>
              <a:t> con </a:t>
            </a:r>
            <a:r>
              <a:rPr lang="en-US" dirty="0" err="1" smtClean="0"/>
              <a:t>signo</a:t>
            </a:r>
            <a:r>
              <a:rPr lang="en-US" dirty="0" smtClean="0"/>
              <a:t> </a:t>
            </a:r>
            <a:r>
              <a:rPr lang="en-US" dirty="0" err="1" smtClean="0"/>
              <a:t>llamada</a:t>
            </a:r>
            <a:r>
              <a:rPr lang="en-US" dirty="0" smtClean="0"/>
              <a:t> </a:t>
            </a:r>
            <a:r>
              <a:rPr lang="en-US" dirty="0" err="1" smtClean="0"/>
              <a:t>RunFlag</a:t>
            </a:r>
            <a:endParaRPr lang="en-US" dirty="0" smtClean="0"/>
          </a:p>
          <a:p>
            <a:pPr lvl="1"/>
            <a:r>
              <a:rPr lang="en-US" dirty="0"/>
              <a:t>long </a:t>
            </a:r>
            <a:r>
              <a:rPr lang="en-US" dirty="0" err="1"/>
              <a:t>RunFlag</a:t>
            </a:r>
            <a:r>
              <a:rPr lang="en-US" dirty="0" smtClean="0"/>
              <a:t>;</a:t>
            </a:r>
            <a:endParaRPr lang="en-US" dirty="0"/>
          </a:p>
          <a:p>
            <a:r>
              <a:rPr lang="en-US" dirty="0" err="1" smtClean="0"/>
              <a:t>Declaramos</a:t>
            </a:r>
            <a:r>
              <a:rPr lang="en-US" dirty="0" smtClean="0"/>
              <a:t> </a:t>
            </a:r>
            <a:r>
              <a:rPr lang="en-US" dirty="0" err="1" smtClean="0"/>
              <a:t>RunFlag</a:t>
            </a:r>
            <a:r>
              <a:rPr lang="en-US" dirty="0" smtClean="0"/>
              <a:t> solo que </a:t>
            </a:r>
            <a:r>
              <a:rPr lang="en-US" dirty="0" err="1" smtClean="0"/>
              <a:t>existe</a:t>
            </a:r>
            <a:r>
              <a:rPr lang="en-US" dirty="0" smtClean="0"/>
              <a:t> (no </a:t>
            </a:r>
            <a:r>
              <a:rPr lang="en-US" dirty="0" err="1" smtClean="0"/>
              <a:t>espacio</a:t>
            </a:r>
            <a:r>
              <a:rPr lang="en-US" dirty="0" smtClean="0"/>
              <a:t> </a:t>
            </a:r>
            <a:r>
              <a:rPr lang="en-US" dirty="0" err="1" smtClean="0"/>
              <a:t>en</a:t>
            </a:r>
            <a:r>
              <a:rPr lang="en-US" dirty="0" smtClean="0"/>
              <a:t> </a:t>
            </a:r>
            <a:r>
              <a:rPr lang="en-US" dirty="0" err="1" smtClean="0"/>
              <a:t>memoria</a:t>
            </a:r>
            <a:r>
              <a:rPr lang="en-US" dirty="0" smtClean="0"/>
              <a:t>), </a:t>
            </a:r>
            <a:r>
              <a:rPr lang="en-US" dirty="0" err="1" smtClean="0"/>
              <a:t>separada</a:t>
            </a:r>
            <a:r>
              <a:rPr lang="en-US" dirty="0" smtClean="0"/>
              <a:t> y </a:t>
            </a:r>
            <a:r>
              <a:rPr lang="en-US" dirty="0" err="1" smtClean="0"/>
              <a:t>compilada</a:t>
            </a:r>
            <a:r>
              <a:rPr lang="en-US" dirty="0" smtClean="0"/>
              <a:t> </a:t>
            </a:r>
            <a:r>
              <a:rPr lang="en-US" dirty="0" err="1" smtClean="0"/>
              <a:t>en</a:t>
            </a:r>
            <a:r>
              <a:rPr lang="en-US" dirty="0" smtClean="0"/>
              <a:t> </a:t>
            </a:r>
            <a:r>
              <a:rPr lang="en-US" dirty="0" err="1" smtClean="0"/>
              <a:t>tiempo</a:t>
            </a:r>
            <a:r>
              <a:rPr lang="en-US" dirty="0" smtClean="0"/>
              <a:t> de </a:t>
            </a:r>
            <a:r>
              <a:rPr lang="en-US" dirty="0" err="1" smtClean="0"/>
              <a:t>compilación</a:t>
            </a:r>
            <a:r>
              <a:rPr lang="en-US" dirty="0" smtClean="0"/>
              <a:t>.</a:t>
            </a:r>
          </a:p>
          <a:p>
            <a:pPr lvl="1"/>
            <a:r>
              <a:rPr lang="en-US" dirty="0" smtClean="0"/>
              <a:t>extern </a:t>
            </a:r>
            <a:r>
              <a:rPr lang="en-US" dirty="0"/>
              <a:t>long </a:t>
            </a:r>
            <a:r>
              <a:rPr lang="en-US" dirty="0" err="1" smtClean="0"/>
              <a:t>RunFlag</a:t>
            </a:r>
            <a:r>
              <a:rPr lang="en-US" dirty="0" smtClean="0"/>
              <a:t>;</a:t>
            </a:r>
          </a:p>
          <a:p>
            <a:r>
              <a:rPr lang="en-US" dirty="0" err="1" smtClean="0"/>
              <a:t>Declaramos</a:t>
            </a:r>
            <a:r>
              <a:rPr lang="en-US" dirty="0" smtClean="0"/>
              <a:t> la function y </a:t>
            </a:r>
            <a:r>
              <a:rPr lang="en-US" dirty="0" err="1" smtClean="0"/>
              <a:t>su</a:t>
            </a:r>
            <a:r>
              <a:rPr lang="en-US" dirty="0" smtClean="0"/>
              <a:t> </a:t>
            </a:r>
            <a:r>
              <a:rPr lang="en-US" dirty="0" err="1" smtClean="0"/>
              <a:t>nombre</a:t>
            </a:r>
            <a:r>
              <a:rPr lang="en-US" dirty="0" smtClean="0"/>
              <a:t>.  Extern </a:t>
            </a:r>
            <a:r>
              <a:rPr lang="en-US" dirty="0" err="1" smtClean="0"/>
              <a:t>nos</a:t>
            </a:r>
            <a:r>
              <a:rPr lang="en-US" dirty="0" smtClean="0"/>
              <a:t> dice que la function </a:t>
            </a:r>
            <a:r>
              <a:rPr lang="en-US" dirty="0" err="1" smtClean="0"/>
              <a:t>existe</a:t>
            </a:r>
            <a:r>
              <a:rPr lang="en-US" dirty="0" smtClean="0"/>
              <a:t> </a:t>
            </a:r>
            <a:r>
              <a:rPr lang="en-US" dirty="0" err="1" smtClean="0"/>
              <a:t>en</a:t>
            </a:r>
            <a:r>
              <a:rPr lang="en-US" dirty="0" smtClean="0"/>
              <a:t> </a:t>
            </a:r>
            <a:r>
              <a:rPr lang="en-US" dirty="0" err="1" smtClean="0"/>
              <a:t>otro</a:t>
            </a:r>
            <a:r>
              <a:rPr lang="en-US" dirty="0" smtClean="0"/>
              <a:t> modulo y el linker </a:t>
            </a:r>
            <a:r>
              <a:rPr lang="en-US" dirty="0" err="1" smtClean="0"/>
              <a:t>hace</a:t>
            </a:r>
            <a:r>
              <a:rPr lang="en-US" dirty="0" smtClean="0"/>
              <a:t> el </a:t>
            </a:r>
            <a:r>
              <a:rPr lang="en-US" dirty="0" err="1" smtClean="0"/>
              <a:t>trabajo</a:t>
            </a:r>
            <a:r>
              <a:rPr lang="en-US" dirty="0" smtClean="0"/>
              <a:t> de </a:t>
            </a:r>
            <a:r>
              <a:rPr lang="en-US" dirty="0" err="1" smtClean="0"/>
              <a:t>unir</a:t>
            </a:r>
            <a:r>
              <a:rPr lang="en-US" dirty="0" smtClean="0"/>
              <a:t> </a:t>
            </a:r>
            <a:r>
              <a:rPr lang="en-US" dirty="0" err="1" smtClean="0"/>
              <a:t>los</a:t>
            </a:r>
            <a:r>
              <a:rPr lang="en-US" dirty="0" smtClean="0"/>
              <a:t> </a:t>
            </a:r>
            <a:r>
              <a:rPr lang="en-US" dirty="0" err="1" smtClean="0"/>
              <a:t>módulos</a:t>
            </a:r>
            <a:endParaRPr lang="en-US" dirty="0"/>
          </a:p>
          <a:p>
            <a:pPr marL="685800" lvl="1"/>
            <a:r>
              <a:rPr lang="en-US" dirty="0" smtClean="0"/>
              <a:t>extern </a:t>
            </a:r>
            <a:r>
              <a:rPr lang="en-US" dirty="0"/>
              <a:t>void </a:t>
            </a:r>
            <a:r>
              <a:rPr lang="en-US" dirty="0" err="1"/>
              <a:t>SysTick_Handler</a:t>
            </a:r>
            <a:r>
              <a:rPr lang="en-US" dirty="0" smtClean="0"/>
              <a:t>();</a:t>
            </a:r>
          </a:p>
          <a:p>
            <a:r>
              <a:rPr lang="en-US" dirty="0" smtClean="0"/>
              <a:t>El </a:t>
            </a:r>
            <a:r>
              <a:rPr lang="en-US" dirty="0" err="1" smtClean="0"/>
              <a:t>compilador</a:t>
            </a:r>
            <a:r>
              <a:rPr lang="en-US" dirty="0" smtClean="0"/>
              <a:t> </a:t>
            </a:r>
            <a:r>
              <a:rPr lang="en-US" dirty="0" err="1" smtClean="0"/>
              <a:t>sabe</a:t>
            </a:r>
            <a:r>
              <a:rPr lang="en-US" dirty="0" smtClean="0"/>
              <a:t> </a:t>
            </a:r>
            <a:r>
              <a:rPr lang="en-US" dirty="0" err="1" smtClean="0"/>
              <a:t>todo</a:t>
            </a:r>
            <a:r>
              <a:rPr lang="en-US" dirty="0" smtClean="0"/>
              <a:t> de </a:t>
            </a:r>
            <a:r>
              <a:rPr lang="en-US" dirty="0" err="1" smtClean="0"/>
              <a:t>los</a:t>
            </a:r>
            <a:r>
              <a:rPr lang="en-US" dirty="0" smtClean="0"/>
              <a:t> </a:t>
            </a:r>
            <a:r>
              <a:rPr lang="en-US" dirty="0" err="1" smtClean="0"/>
              <a:t>objetos</a:t>
            </a:r>
            <a:r>
              <a:rPr lang="en-US" dirty="0" smtClean="0"/>
              <a:t> </a:t>
            </a:r>
            <a:r>
              <a:rPr lang="en-US" dirty="0" err="1" smtClean="0"/>
              <a:t>externos</a:t>
            </a:r>
            <a:r>
              <a:rPr lang="en-US" dirty="0" smtClean="0"/>
              <a:t> </a:t>
            </a:r>
            <a:r>
              <a:rPr lang="en-US" dirty="0" err="1" smtClean="0"/>
              <a:t>excepto</a:t>
            </a:r>
            <a:r>
              <a:rPr lang="en-US" dirty="0" smtClean="0"/>
              <a:t> </a:t>
            </a:r>
            <a:r>
              <a:rPr lang="en-US" dirty="0" err="1" smtClean="0"/>
              <a:t>donde</a:t>
            </a:r>
            <a:r>
              <a:rPr lang="en-US" dirty="0" smtClean="0"/>
              <a:t> </a:t>
            </a:r>
            <a:r>
              <a:rPr lang="en-US" dirty="0" err="1" smtClean="0"/>
              <a:t>están</a:t>
            </a:r>
            <a:r>
              <a:rPr lang="en-US" dirty="0" smtClean="0"/>
              <a:t> </a:t>
            </a:r>
          </a:p>
          <a:p>
            <a:r>
              <a:rPr lang="en-US" dirty="0" smtClean="0"/>
              <a:t>El linker </a:t>
            </a:r>
            <a:r>
              <a:rPr lang="en-US" dirty="0" err="1" smtClean="0"/>
              <a:t>es</a:t>
            </a:r>
            <a:r>
              <a:rPr lang="en-US" dirty="0" smtClean="0"/>
              <a:t> el responsible de resolver </a:t>
            </a:r>
            <a:r>
              <a:rPr lang="en-US" dirty="0" err="1" smtClean="0"/>
              <a:t>esta</a:t>
            </a:r>
            <a:r>
              <a:rPr lang="en-US" dirty="0" smtClean="0"/>
              <a:t> </a:t>
            </a:r>
            <a:r>
              <a:rPr lang="en-US" dirty="0" err="1" smtClean="0"/>
              <a:t>discrepancia</a:t>
            </a:r>
            <a:r>
              <a:rPr lang="en-US" dirty="0" smtClean="0"/>
              <a:t>.</a:t>
            </a:r>
            <a:endParaRPr lang="en-US" dirty="0"/>
          </a:p>
        </p:txBody>
      </p:sp>
    </p:spTree>
    <p:extLst>
      <p:ext uri="{BB962C8B-B14F-4D97-AF65-F5344CB8AC3E}">
        <p14:creationId xmlns:p14="http://schemas.microsoft.com/office/powerpoint/2010/main" val="2487343508"/>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Funciones</a:t>
            </a:r>
            <a:r>
              <a:rPr lang="en-US" dirty="0"/>
              <a:t> </a:t>
            </a:r>
            <a:r>
              <a:rPr lang="en-US" dirty="0" smtClean="0"/>
              <a:t>– </a:t>
            </a:r>
            <a:r>
              <a:rPr lang="en-US" dirty="0" err="1" smtClean="0"/>
              <a:t>Definición</a:t>
            </a:r>
            <a:r>
              <a:rPr lang="en-US" dirty="0" smtClean="0"/>
              <a:t> de </a:t>
            </a:r>
            <a:r>
              <a:rPr lang="en-US" dirty="0" err="1" smtClean="0"/>
              <a:t>Funciones</a:t>
            </a:r>
            <a:endParaRPr lang="en-US" dirty="0"/>
          </a:p>
        </p:txBody>
      </p:sp>
      <p:sp>
        <p:nvSpPr>
          <p:cNvPr id="4" name="Marcador de contenido 3"/>
          <p:cNvSpPr txBox="1">
            <a:spLocks/>
          </p:cNvSpPr>
          <p:nvPr/>
        </p:nvSpPr>
        <p:spPr>
          <a:xfrm>
            <a:off x="489398" y="1403798"/>
            <a:ext cx="11165982" cy="5344732"/>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Las definiciones en C tienen la siguiente forma</a:t>
            </a:r>
          </a:p>
          <a:p>
            <a:pPr marL="0" indent="0">
              <a:buNone/>
            </a:pPr>
            <a:r>
              <a:rPr lang="es-PA" i="1" dirty="0"/>
              <a:t>tipo Nombre</a:t>
            </a:r>
            <a:r>
              <a:rPr lang="es-PA" dirty="0"/>
              <a:t> ( </a:t>
            </a:r>
            <a:r>
              <a:rPr lang="es-PA" i="1" dirty="0"/>
              <a:t>lista de parámetros</a:t>
            </a:r>
            <a:r>
              <a:rPr lang="es-PA" dirty="0"/>
              <a:t> ) { </a:t>
            </a:r>
            <a:br>
              <a:rPr lang="es-PA" dirty="0"/>
            </a:br>
            <a:r>
              <a:rPr lang="es-PA" i="1" dirty="0"/>
              <a:t>Declaración compuesta</a:t>
            </a:r>
            <a:r>
              <a:rPr lang="es-PA" dirty="0"/>
              <a:t> </a:t>
            </a:r>
            <a:br>
              <a:rPr lang="es-PA" dirty="0"/>
            </a:br>
            <a:r>
              <a:rPr lang="es-PA" i="1" dirty="0" smtClean="0"/>
              <a:t>};</a:t>
            </a:r>
          </a:p>
          <a:p>
            <a:r>
              <a:rPr lang="es-PA" dirty="0" smtClean="0"/>
              <a:t>Tipo:  Especifica el parámetro de retorno de la función el cual puede ser </a:t>
            </a:r>
            <a:r>
              <a:rPr lang="es-PA" dirty="0" err="1" smtClean="0"/>
              <a:t>void</a:t>
            </a:r>
            <a:r>
              <a:rPr lang="es-PA" dirty="0" smtClean="0"/>
              <a:t> o dejada en blanco.</a:t>
            </a:r>
          </a:p>
          <a:p>
            <a:r>
              <a:rPr lang="es-PA" dirty="0" smtClean="0"/>
              <a:t>Nombre:  Nombre de la función, se requiere su nombre y parámetros de entrada</a:t>
            </a:r>
            <a:endParaRPr lang="es-PA" dirty="0"/>
          </a:p>
          <a:p>
            <a:pPr lvl="1"/>
            <a:r>
              <a:rPr lang="es-PA" dirty="0" smtClean="0"/>
              <a:t>Sabemos que un argumento se pasa a un registro de 32 bits pero se puede declarar como carácter, de esta forma hace referencia al byte inferior</a:t>
            </a:r>
            <a:endParaRPr lang="es-PA" dirty="0"/>
          </a:p>
          <a:p>
            <a:pPr lvl="1"/>
            <a:r>
              <a:rPr lang="es-PA" dirty="0" smtClean="0"/>
              <a:t>Es más eficiente hacer referencia a números enteros que a caracteres y no todos los compiladores de C soportan la </a:t>
            </a:r>
            <a:r>
              <a:rPr lang="es-PA" dirty="0" err="1" smtClean="0"/>
              <a:t>entreda</a:t>
            </a:r>
            <a:r>
              <a:rPr lang="es-PA" dirty="0" smtClean="0"/>
              <a:t> de carácter a transformación numérica (muy raro hoy en día).</a:t>
            </a:r>
            <a:endParaRPr lang="es-PA" dirty="0"/>
          </a:p>
          <a:p>
            <a:pPr lvl="1"/>
            <a:r>
              <a:rPr lang="es-PA" dirty="0" smtClean="0"/>
              <a:t>Para cadenas, estas no permiten ser declaradas, pero podemos pasar punteros de caracteres o matrices.</a:t>
            </a:r>
            <a:endParaRPr lang="es-PA" dirty="0"/>
          </a:p>
          <a:p>
            <a:r>
              <a:rPr lang="es-PA" dirty="0" smtClean="0"/>
              <a:t>La acción de la función ocurre dentro de la sentencia compuesta</a:t>
            </a:r>
          </a:p>
          <a:p>
            <a:pPr lvl="1"/>
            <a:r>
              <a:rPr lang="es-PA" dirty="0" smtClean="0"/>
              <a:t>Se escribe estructurado</a:t>
            </a:r>
          </a:p>
          <a:p>
            <a:pPr lvl="1"/>
            <a:r>
              <a:rPr lang="es-PA" dirty="0" smtClean="0"/>
              <a:t>Anidado (sin límite)</a:t>
            </a:r>
          </a:p>
          <a:p>
            <a:pPr marL="57150" indent="0">
              <a:buNone/>
            </a:pPr>
            <a:r>
              <a:rPr lang="pl-PL" dirty="0"/>
              <a:t>int add3(int z1, int z2, int z3){ int y; </a:t>
            </a:r>
            <a:r>
              <a:rPr lang="pl-PL" dirty="0"/>
              <a:t/>
            </a:r>
            <a:br>
              <a:rPr lang="pl-PL" dirty="0"/>
            </a:br>
            <a:r>
              <a:rPr lang="pl-PL" dirty="0"/>
              <a:t>y=z1+z2+z3; </a:t>
            </a:r>
            <a:r>
              <a:rPr lang="pl-PL" dirty="0"/>
              <a:t/>
            </a:r>
            <a:br>
              <a:rPr lang="pl-PL" dirty="0"/>
            </a:br>
            <a:r>
              <a:rPr lang="pl-PL" dirty="0"/>
              <a:t>return(y);}</a:t>
            </a:r>
            <a:endParaRPr lang="es-PA" dirty="0"/>
          </a:p>
          <a:p>
            <a:pPr marL="0" indent="0">
              <a:buNone/>
            </a:pPr>
            <a:endParaRPr lang="es-PA" dirty="0" smtClean="0"/>
          </a:p>
        </p:txBody>
      </p:sp>
      <p:sp>
        <p:nvSpPr>
          <p:cNvPr id="5" name="Marcador de contenido 3"/>
          <p:cNvSpPr txBox="1">
            <a:spLocks/>
          </p:cNvSpPr>
          <p:nvPr/>
        </p:nvSpPr>
        <p:spPr>
          <a:xfrm>
            <a:off x="360608" y="3232598"/>
            <a:ext cx="11165982" cy="16871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s-PA" dirty="0"/>
          </a:p>
          <a:p>
            <a:pPr marL="57150" indent="0">
              <a:buNone/>
            </a:pPr>
            <a:endParaRPr lang="es-PA" dirty="0" smtClean="0"/>
          </a:p>
        </p:txBody>
      </p:sp>
    </p:spTree>
    <p:extLst>
      <p:ext uri="{BB962C8B-B14F-4D97-AF65-F5344CB8AC3E}">
        <p14:creationId xmlns:p14="http://schemas.microsoft.com/office/powerpoint/2010/main" val="20175160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Funciones</a:t>
            </a:r>
            <a:r>
              <a:rPr lang="en-US" dirty="0"/>
              <a:t> </a:t>
            </a:r>
            <a:r>
              <a:rPr lang="en-US" dirty="0" smtClean="0"/>
              <a:t>– </a:t>
            </a:r>
            <a:r>
              <a:rPr lang="en-US" dirty="0" err="1" smtClean="0"/>
              <a:t>Llamada</a:t>
            </a:r>
            <a:r>
              <a:rPr lang="en-US" dirty="0" smtClean="0"/>
              <a:t> de </a:t>
            </a:r>
            <a:r>
              <a:rPr lang="en-US" dirty="0" err="1" smtClean="0"/>
              <a:t>Funciones</a:t>
            </a:r>
            <a:endParaRPr lang="en-US" dirty="0"/>
          </a:p>
        </p:txBody>
      </p:sp>
      <p:sp>
        <p:nvSpPr>
          <p:cNvPr id="4" name="Marcador de contenido 3"/>
          <p:cNvSpPr txBox="1">
            <a:spLocks/>
          </p:cNvSpPr>
          <p:nvPr/>
        </p:nvSpPr>
        <p:spPr>
          <a:xfrm>
            <a:off x="489398" y="1403798"/>
            <a:ext cx="11165982" cy="5344732"/>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Se </a:t>
            </a:r>
            <a:r>
              <a:rPr lang="es-PA" dirty="0"/>
              <a:t>llama a una función escribiendo su nombre seguido de una lista entre paréntesis de expresiones de argumentos. La forma general </a:t>
            </a:r>
            <a:r>
              <a:rPr lang="es-PA" dirty="0" smtClean="0"/>
              <a:t>es</a:t>
            </a:r>
            <a:endParaRPr lang="es-PA" dirty="0"/>
          </a:p>
          <a:p>
            <a:pPr marL="0" indent="0">
              <a:buNone/>
            </a:pPr>
            <a:r>
              <a:rPr lang="es-PA" dirty="0"/>
              <a:t>Nombre ( lista de parámetros </a:t>
            </a:r>
            <a:r>
              <a:rPr lang="es-PA" dirty="0" smtClean="0"/>
              <a:t>)</a:t>
            </a:r>
            <a:endParaRPr lang="es-PA" dirty="0"/>
          </a:p>
          <a:p>
            <a:r>
              <a:rPr lang="es-PA" dirty="0" smtClean="0"/>
              <a:t>Nombre:  función a llamar</a:t>
            </a:r>
          </a:p>
          <a:p>
            <a:r>
              <a:rPr lang="es-PA" dirty="0" smtClean="0"/>
              <a:t>Parámetros:  argumentos utilizados dentro de la función. </a:t>
            </a:r>
          </a:p>
          <a:p>
            <a:pPr lvl="1"/>
            <a:r>
              <a:rPr lang="es-PA" dirty="0" smtClean="0"/>
              <a:t>Cada parámetro de entrada es una expresión</a:t>
            </a:r>
          </a:p>
          <a:p>
            <a:pPr lvl="2"/>
            <a:r>
              <a:rPr lang="es-PA" dirty="0" smtClean="0"/>
              <a:t>Nombre de variable, constante, un llamado de función, estructura, etc.</a:t>
            </a:r>
            <a:endParaRPr lang="es-PA" dirty="0"/>
          </a:p>
          <a:p>
            <a:r>
              <a:rPr lang="es-PA" dirty="0" smtClean="0"/>
              <a:t>En C los argumentos se evalúan de iza. a der. y se colocan en la pila en este orden</a:t>
            </a:r>
          </a:p>
          <a:p>
            <a:pPr lvl="1"/>
            <a:r>
              <a:rPr lang="es-PA" dirty="0" smtClean="0"/>
              <a:t>El parámetro de retorno está en R0</a:t>
            </a:r>
          </a:p>
          <a:p>
            <a:pPr lvl="1"/>
            <a:r>
              <a:rPr lang="es-PA" dirty="0" smtClean="0"/>
              <a:t>Los valores se eliminan de la pila antes de salir</a:t>
            </a:r>
            <a:endParaRPr lang="es-PA" dirty="0"/>
          </a:p>
          <a:p>
            <a:r>
              <a:rPr lang="es-PA" dirty="0" smtClean="0"/>
              <a:t>Los argumentos son recibidos secuencialmente desde el primero hasta el último</a:t>
            </a:r>
            <a:endParaRPr lang="es-PA" dirty="0"/>
          </a:p>
          <a:p>
            <a:r>
              <a:rPr lang="es-PA" dirty="0" smtClean="0"/>
              <a:t>Los argumentos de entrada pueden ser por ejemplo como sigue:</a:t>
            </a:r>
            <a:endParaRPr lang="es-PA" dirty="0"/>
          </a:p>
          <a:p>
            <a:pPr marL="0" indent="0">
              <a:buNone/>
            </a:pPr>
            <a:r>
              <a:rPr lang="es-PA" dirty="0"/>
              <a:t>add3(--counter,time+5,3</a:t>
            </a:r>
            <a:r>
              <a:rPr lang="es-PA" dirty="0" smtClean="0"/>
              <a:t>);</a:t>
            </a:r>
            <a:endParaRPr lang="es-PA" dirty="0"/>
          </a:p>
          <a:p>
            <a:pPr marL="0" indent="0">
              <a:buNone/>
            </a:pPr>
            <a:r>
              <a:rPr lang="es-PA" dirty="0"/>
              <a:t>y=add3(--counter,time+5,3</a:t>
            </a:r>
            <a:r>
              <a:rPr lang="es-PA" dirty="0" smtClean="0"/>
              <a:t>);</a:t>
            </a:r>
            <a:endParaRPr lang="es-PA" dirty="0"/>
          </a:p>
          <a:p>
            <a:r>
              <a:rPr lang="es-PA" dirty="0" smtClean="0"/>
              <a:t>Si no devuelve nada, el programa dará error en la función última anterior porque no hay parámetro de salida.</a:t>
            </a:r>
            <a:endParaRPr lang="es-PA" dirty="0"/>
          </a:p>
        </p:txBody>
      </p:sp>
      <p:sp>
        <p:nvSpPr>
          <p:cNvPr id="5" name="Marcador de contenido 3"/>
          <p:cNvSpPr txBox="1">
            <a:spLocks/>
          </p:cNvSpPr>
          <p:nvPr/>
        </p:nvSpPr>
        <p:spPr>
          <a:xfrm>
            <a:off x="360608" y="3232598"/>
            <a:ext cx="11165982" cy="16871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s-PA" dirty="0"/>
          </a:p>
          <a:p>
            <a:pPr marL="57150" indent="0">
              <a:buNone/>
            </a:pPr>
            <a:endParaRPr lang="es-PA" dirty="0" smtClean="0"/>
          </a:p>
        </p:txBody>
      </p:sp>
    </p:spTree>
    <p:extLst>
      <p:ext uri="{BB962C8B-B14F-4D97-AF65-F5344CB8AC3E}">
        <p14:creationId xmlns:p14="http://schemas.microsoft.com/office/powerpoint/2010/main" val="131905665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Funciones</a:t>
            </a:r>
            <a:r>
              <a:rPr lang="en-US" dirty="0"/>
              <a:t> </a:t>
            </a:r>
            <a:r>
              <a:rPr lang="en-US" dirty="0" smtClean="0"/>
              <a:t>– </a:t>
            </a:r>
            <a:r>
              <a:rPr lang="en-US" dirty="0" err="1" smtClean="0"/>
              <a:t>Llamada</a:t>
            </a:r>
            <a:r>
              <a:rPr lang="en-US" dirty="0" smtClean="0"/>
              <a:t> de </a:t>
            </a:r>
            <a:r>
              <a:rPr lang="en-US" dirty="0" err="1" smtClean="0"/>
              <a:t>Funciones</a:t>
            </a:r>
            <a:endParaRPr lang="en-US" dirty="0"/>
          </a:p>
        </p:txBody>
      </p:sp>
      <p:sp>
        <p:nvSpPr>
          <p:cNvPr id="4" name="Marcador de contenido 3"/>
          <p:cNvSpPr txBox="1">
            <a:spLocks/>
          </p:cNvSpPr>
          <p:nvPr/>
        </p:nvSpPr>
        <p:spPr>
          <a:xfrm>
            <a:off x="489398" y="1403798"/>
            <a:ext cx="11165982" cy="5344732"/>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Se puede hacer llamado de funciones con punteros</a:t>
            </a:r>
            <a:endParaRPr lang="es-PA" dirty="0"/>
          </a:p>
          <a:p>
            <a:endParaRPr lang="es-PA" dirty="0"/>
          </a:p>
          <a:p>
            <a:pPr marL="0" indent="0">
              <a:buNone/>
            </a:pPr>
            <a:r>
              <a:rPr lang="es-PA" dirty="0" err="1"/>
              <a:t>int</a:t>
            </a:r>
            <a:r>
              <a:rPr lang="es-PA" dirty="0"/>
              <a:t> fun1(</a:t>
            </a:r>
            <a:r>
              <a:rPr lang="es-PA" dirty="0" err="1"/>
              <a:t>int</a:t>
            </a:r>
            <a:r>
              <a:rPr lang="es-PA" dirty="0"/>
              <a:t> input){ </a:t>
            </a:r>
          </a:p>
          <a:p>
            <a:pPr marL="0" indent="0">
              <a:buNone/>
            </a:pPr>
            <a:r>
              <a:rPr lang="es-PA" dirty="0" err="1"/>
              <a:t>return</a:t>
            </a:r>
            <a:r>
              <a:rPr lang="es-PA" dirty="0"/>
              <a:t>(input+1); // </a:t>
            </a:r>
            <a:r>
              <a:rPr lang="es-PA" dirty="0" err="1"/>
              <a:t>this</a:t>
            </a:r>
            <a:r>
              <a:rPr lang="es-PA" dirty="0"/>
              <a:t> </a:t>
            </a:r>
            <a:r>
              <a:rPr lang="es-PA" dirty="0" err="1"/>
              <a:t>adds</a:t>
            </a:r>
            <a:r>
              <a:rPr lang="es-PA" dirty="0"/>
              <a:t> 1 </a:t>
            </a:r>
          </a:p>
          <a:p>
            <a:pPr marL="0" indent="0">
              <a:buNone/>
            </a:pPr>
            <a:r>
              <a:rPr lang="es-PA" dirty="0"/>
              <a:t>}; </a:t>
            </a:r>
          </a:p>
          <a:p>
            <a:pPr marL="0" indent="0">
              <a:buNone/>
            </a:pPr>
            <a:r>
              <a:rPr lang="es-PA" dirty="0" err="1"/>
              <a:t>int</a:t>
            </a:r>
            <a:r>
              <a:rPr lang="es-PA" dirty="0"/>
              <a:t> fun2(</a:t>
            </a:r>
            <a:r>
              <a:rPr lang="es-PA" dirty="0" err="1"/>
              <a:t>int</a:t>
            </a:r>
            <a:r>
              <a:rPr lang="es-PA" dirty="0"/>
              <a:t> input){ </a:t>
            </a:r>
          </a:p>
          <a:p>
            <a:pPr marL="0" indent="0">
              <a:buNone/>
            </a:pPr>
            <a:r>
              <a:rPr lang="es-PA" dirty="0" err="1"/>
              <a:t>return</a:t>
            </a:r>
            <a:r>
              <a:rPr lang="es-PA" dirty="0"/>
              <a:t>(input+2); // </a:t>
            </a:r>
            <a:r>
              <a:rPr lang="es-PA" dirty="0" err="1"/>
              <a:t>this</a:t>
            </a:r>
            <a:r>
              <a:rPr lang="es-PA" dirty="0"/>
              <a:t> </a:t>
            </a:r>
            <a:r>
              <a:rPr lang="es-PA" dirty="0" err="1"/>
              <a:t>adds</a:t>
            </a:r>
            <a:r>
              <a:rPr lang="es-PA" dirty="0"/>
              <a:t> 2 </a:t>
            </a:r>
          </a:p>
          <a:p>
            <a:pPr marL="0" indent="0">
              <a:buNone/>
            </a:pPr>
            <a:r>
              <a:rPr lang="es-PA" dirty="0"/>
              <a:t>}; </a:t>
            </a:r>
          </a:p>
          <a:p>
            <a:pPr marL="0" indent="0">
              <a:buNone/>
            </a:pPr>
            <a:r>
              <a:rPr lang="es-PA" dirty="0" err="1"/>
              <a:t>int</a:t>
            </a:r>
            <a:r>
              <a:rPr lang="es-PA" dirty="0"/>
              <a:t> </a:t>
            </a:r>
            <a:r>
              <a:rPr lang="es-PA" dirty="0" err="1"/>
              <a:t>execute</a:t>
            </a:r>
            <a:r>
              <a:rPr lang="es-PA" dirty="0"/>
              <a:t>(</a:t>
            </a:r>
            <a:r>
              <a:rPr lang="es-PA" dirty="0" err="1"/>
              <a:t>int</a:t>
            </a:r>
            <a:r>
              <a:rPr lang="es-PA" dirty="0"/>
              <a:t> (*</a:t>
            </a:r>
            <a:r>
              <a:rPr lang="es-PA" dirty="0" err="1"/>
              <a:t>fp</a:t>
            </a:r>
            <a:r>
              <a:rPr lang="es-PA" dirty="0"/>
              <a:t>)(</a:t>
            </a:r>
            <a:r>
              <a:rPr lang="es-PA" dirty="0" err="1"/>
              <a:t>int</a:t>
            </a:r>
            <a:r>
              <a:rPr lang="es-PA" dirty="0"/>
              <a:t>)){ </a:t>
            </a:r>
            <a:r>
              <a:rPr lang="es-PA" dirty="0" err="1"/>
              <a:t>int</a:t>
            </a:r>
            <a:r>
              <a:rPr lang="es-PA" dirty="0"/>
              <a:t> data; </a:t>
            </a:r>
          </a:p>
          <a:p>
            <a:pPr marL="0" indent="0">
              <a:buNone/>
            </a:pPr>
            <a:r>
              <a:rPr lang="es-PA" dirty="0"/>
              <a:t>data = (*</a:t>
            </a:r>
            <a:r>
              <a:rPr lang="es-PA" dirty="0" err="1"/>
              <a:t>fp</a:t>
            </a:r>
            <a:r>
              <a:rPr lang="es-PA" dirty="0"/>
              <a:t>)(5); // data=fun1(5); </a:t>
            </a:r>
          </a:p>
          <a:p>
            <a:pPr marL="0" indent="0">
              <a:buNone/>
            </a:pPr>
            <a:r>
              <a:rPr lang="es-PA" dirty="0" err="1"/>
              <a:t>return</a:t>
            </a:r>
            <a:r>
              <a:rPr lang="es-PA" dirty="0"/>
              <a:t> (data); </a:t>
            </a:r>
          </a:p>
          <a:p>
            <a:pPr marL="0" indent="0">
              <a:buNone/>
            </a:pPr>
            <a:r>
              <a:rPr lang="es-PA" dirty="0"/>
              <a:t>}; </a:t>
            </a:r>
          </a:p>
          <a:p>
            <a:pPr marL="0" indent="0">
              <a:buNone/>
            </a:pPr>
            <a:r>
              <a:rPr lang="es-PA" dirty="0" err="1"/>
              <a:t>void</a:t>
            </a:r>
            <a:r>
              <a:rPr lang="es-PA" dirty="0"/>
              <a:t> </a:t>
            </a:r>
            <a:r>
              <a:rPr lang="es-PA" dirty="0" err="1"/>
              <a:t>main</a:t>
            </a:r>
            <a:r>
              <a:rPr lang="es-PA" dirty="0"/>
              <a:t>(</a:t>
            </a:r>
            <a:r>
              <a:rPr lang="es-PA" dirty="0" err="1"/>
              <a:t>void</a:t>
            </a:r>
            <a:r>
              <a:rPr lang="es-PA" dirty="0"/>
              <a:t>){ </a:t>
            </a:r>
            <a:r>
              <a:rPr lang="es-PA" dirty="0" err="1"/>
              <a:t>int</a:t>
            </a:r>
            <a:r>
              <a:rPr lang="es-PA" dirty="0"/>
              <a:t> </a:t>
            </a:r>
            <a:r>
              <a:rPr lang="es-PA" dirty="0" err="1"/>
              <a:t>result</a:t>
            </a:r>
            <a:r>
              <a:rPr lang="es-PA" dirty="0"/>
              <a:t>; </a:t>
            </a:r>
          </a:p>
          <a:p>
            <a:pPr marL="0" indent="0">
              <a:buNone/>
            </a:pPr>
            <a:r>
              <a:rPr lang="es-PA" dirty="0" err="1"/>
              <a:t>result</a:t>
            </a:r>
            <a:r>
              <a:rPr lang="es-PA" dirty="0"/>
              <a:t> = </a:t>
            </a:r>
            <a:r>
              <a:rPr lang="es-PA" dirty="0" err="1"/>
              <a:t>execute</a:t>
            </a:r>
            <a:r>
              <a:rPr lang="es-PA" dirty="0"/>
              <a:t>(&amp;fun1); // </a:t>
            </a:r>
            <a:r>
              <a:rPr lang="es-PA" dirty="0" err="1"/>
              <a:t>result</a:t>
            </a:r>
            <a:r>
              <a:rPr lang="es-PA" dirty="0"/>
              <a:t>=fun1(5); </a:t>
            </a:r>
          </a:p>
          <a:p>
            <a:pPr marL="0" indent="0">
              <a:buNone/>
            </a:pPr>
            <a:r>
              <a:rPr lang="es-PA" dirty="0" err="1"/>
              <a:t>result</a:t>
            </a:r>
            <a:r>
              <a:rPr lang="es-PA" dirty="0"/>
              <a:t> = </a:t>
            </a:r>
            <a:r>
              <a:rPr lang="es-PA" dirty="0" err="1"/>
              <a:t>execute</a:t>
            </a:r>
            <a:r>
              <a:rPr lang="es-PA" dirty="0"/>
              <a:t>(&amp;fun2); // </a:t>
            </a:r>
            <a:r>
              <a:rPr lang="es-PA" dirty="0" err="1"/>
              <a:t>result</a:t>
            </a:r>
            <a:r>
              <a:rPr lang="es-PA" dirty="0"/>
              <a:t>=fun2(5); </a:t>
            </a:r>
          </a:p>
          <a:p>
            <a:pPr marL="0" indent="0">
              <a:buNone/>
            </a:pPr>
            <a:r>
              <a:rPr lang="es-PA" dirty="0" smtClean="0"/>
              <a:t>};</a:t>
            </a:r>
            <a:endParaRPr lang="es-PA" dirty="0"/>
          </a:p>
        </p:txBody>
      </p:sp>
      <p:sp>
        <p:nvSpPr>
          <p:cNvPr id="5" name="Marcador de contenido 3"/>
          <p:cNvSpPr txBox="1">
            <a:spLocks/>
          </p:cNvSpPr>
          <p:nvPr/>
        </p:nvSpPr>
        <p:spPr>
          <a:xfrm>
            <a:off x="360608" y="3232598"/>
            <a:ext cx="11165982" cy="16871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s-PA" dirty="0"/>
          </a:p>
          <a:p>
            <a:pPr marL="57150" indent="0">
              <a:buNone/>
            </a:pPr>
            <a:endParaRPr lang="es-PA" dirty="0" smtClean="0"/>
          </a:p>
        </p:txBody>
      </p:sp>
    </p:spTree>
    <p:extLst>
      <p:ext uri="{BB962C8B-B14F-4D97-AF65-F5344CB8AC3E}">
        <p14:creationId xmlns:p14="http://schemas.microsoft.com/office/powerpoint/2010/main" val="310131091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Funciones</a:t>
            </a:r>
            <a:r>
              <a:rPr lang="en-US" dirty="0"/>
              <a:t> </a:t>
            </a:r>
            <a:r>
              <a:rPr lang="en-US" dirty="0" smtClean="0"/>
              <a:t>– Paso de </a:t>
            </a:r>
            <a:r>
              <a:rPr lang="en-US" dirty="0" err="1" smtClean="0"/>
              <a:t>Argumentos</a:t>
            </a:r>
            <a:endParaRPr lang="en-US" dirty="0"/>
          </a:p>
        </p:txBody>
      </p:sp>
      <p:sp>
        <p:nvSpPr>
          <p:cNvPr id="4" name="Marcador de contenido 3"/>
          <p:cNvSpPr txBox="1">
            <a:spLocks/>
          </p:cNvSpPr>
          <p:nvPr/>
        </p:nvSpPr>
        <p:spPr>
          <a:xfrm>
            <a:off x="489398" y="1403798"/>
            <a:ext cx="11165982" cy="5344732"/>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Se utilizan dos métodos</a:t>
            </a:r>
          </a:p>
          <a:p>
            <a:pPr lvl="1"/>
            <a:r>
              <a:rPr lang="es-PA" dirty="0" smtClean="0"/>
              <a:t>Llamado por referencia</a:t>
            </a:r>
          </a:p>
          <a:p>
            <a:pPr lvl="1"/>
            <a:r>
              <a:rPr lang="es-PA" dirty="0" smtClean="0"/>
              <a:t>Llamado por valor</a:t>
            </a:r>
            <a:endParaRPr lang="es-PA" dirty="0"/>
          </a:p>
          <a:p>
            <a:r>
              <a:rPr lang="es-PA" dirty="0" smtClean="0"/>
              <a:t>Por referencia:  se convierte en referencia a argumentos reales (modifica el argumento original)</a:t>
            </a:r>
          </a:p>
          <a:p>
            <a:pPr lvl="1"/>
            <a:r>
              <a:rPr lang="es-PA" dirty="0" smtClean="0"/>
              <a:t>Se pasan punteros</a:t>
            </a:r>
          </a:p>
          <a:p>
            <a:pPr lvl="2"/>
            <a:r>
              <a:rPr lang="es-PA" dirty="0" smtClean="0"/>
              <a:t>Se usan para pasar más de un argumento de salida (modifica entrada, genera una salida al modificar sus entradas)</a:t>
            </a:r>
          </a:p>
          <a:p>
            <a:pPr marL="0" indent="0">
              <a:buNone/>
            </a:pPr>
            <a:r>
              <a:rPr lang="es-PA" dirty="0" err="1"/>
              <a:t>int</a:t>
            </a:r>
            <a:r>
              <a:rPr lang="es-PA" dirty="0"/>
              <a:t> </a:t>
            </a:r>
            <a:r>
              <a:rPr lang="es-PA" dirty="0" err="1"/>
              <a:t>GetFifo</a:t>
            </a:r>
            <a:r>
              <a:rPr lang="es-PA" dirty="0"/>
              <a:t> (</a:t>
            </a:r>
            <a:r>
              <a:rPr lang="es-PA" dirty="0" err="1"/>
              <a:t>char</a:t>
            </a:r>
            <a:r>
              <a:rPr lang="es-PA" dirty="0"/>
              <a:t> *</a:t>
            </a:r>
            <a:r>
              <a:rPr lang="es-PA" dirty="0" err="1"/>
              <a:t>datapt</a:t>
            </a:r>
            <a:r>
              <a:rPr lang="es-PA" dirty="0"/>
              <a:t>) { </a:t>
            </a:r>
          </a:p>
          <a:p>
            <a:pPr marL="0" indent="0">
              <a:buNone/>
            </a:pPr>
            <a:r>
              <a:rPr lang="es-PA" dirty="0" err="1"/>
              <a:t>if</a:t>
            </a:r>
            <a:r>
              <a:rPr lang="es-PA" dirty="0"/>
              <a:t>(</a:t>
            </a:r>
            <a:r>
              <a:rPr lang="es-PA" dirty="0" err="1"/>
              <a:t>Size</a:t>
            </a:r>
            <a:r>
              <a:rPr lang="es-PA" dirty="0"/>
              <a:t> == 0 ) </a:t>
            </a:r>
          </a:p>
          <a:p>
            <a:pPr marL="0" indent="0">
              <a:buNone/>
            </a:pPr>
            <a:r>
              <a:rPr lang="es-PA" dirty="0" err="1"/>
              <a:t>return</a:t>
            </a:r>
            <a:r>
              <a:rPr lang="es-PA" dirty="0"/>
              <a:t>(0); /* </a:t>
            </a:r>
            <a:r>
              <a:rPr lang="es-PA" dirty="0" err="1"/>
              <a:t>Empty</a:t>
            </a:r>
            <a:r>
              <a:rPr lang="es-PA" dirty="0"/>
              <a:t> </a:t>
            </a:r>
            <a:r>
              <a:rPr lang="es-PA" dirty="0" err="1"/>
              <a:t>if</a:t>
            </a:r>
            <a:r>
              <a:rPr lang="es-PA" dirty="0"/>
              <a:t> </a:t>
            </a:r>
            <a:r>
              <a:rPr lang="es-PA" dirty="0" err="1"/>
              <a:t>Size</a:t>
            </a:r>
            <a:r>
              <a:rPr lang="es-PA" dirty="0"/>
              <a:t>=0 */ </a:t>
            </a:r>
          </a:p>
          <a:p>
            <a:pPr marL="0" indent="0">
              <a:buNone/>
            </a:pPr>
            <a:r>
              <a:rPr lang="es-PA" dirty="0" err="1"/>
              <a:t>else</a:t>
            </a:r>
            <a:r>
              <a:rPr lang="es-PA" dirty="0"/>
              <a:t>{ </a:t>
            </a:r>
          </a:p>
          <a:p>
            <a:pPr marL="0" indent="0">
              <a:buNone/>
            </a:pPr>
            <a:r>
              <a:rPr lang="es-PA" dirty="0"/>
              <a:t>*</a:t>
            </a:r>
            <a:r>
              <a:rPr lang="es-PA" dirty="0" err="1"/>
              <a:t>datapt</a:t>
            </a:r>
            <a:r>
              <a:rPr lang="es-PA" dirty="0"/>
              <a:t>=</a:t>
            </a:r>
            <a:r>
              <a:rPr lang="es-PA" dirty="0" err="1"/>
              <a:t>Fifo</a:t>
            </a:r>
            <a:r>
              <a:rPr lang="es-PA" dirty="0"/>
              <a:t>[</a:t>
            </a:r>
            <a:r>
              <a:rPr lang="es-PA" dirty="0" err="1"/>
              <a:t>GetI</a:t>
            </a:r>
            <a:r>
              <a:rPr lang="es-PA" dirty="0"/>
              <a:t>++]; </a:t>
            </a:r>
            <a:r>
              <a:rPr lang="es-PA" dirty="0" err="1"/>
              <a:t>Size</a:t>
            </a:r>
            <a:r>
              <a:rPr lang="es-PA" dirty="0"/>
              <a:t>--; </a:t>
            </a:r>
          </a:p>
          <a:p>
            <a:pPr marL="0" indent="0">
              <a:buNone/>
            </a:pPr>
            <a:r>
              <a:rPr lang="es-PA" dirty="0" err="1"/>
              <a:t>if</a:t>
            </a:r>
            <a:r>
              <a:rPr lang="es-PA" dirty="0"/>
              <a:t> (</a:t>
            </a:r>
            <a:r>
              <a:rPr lang="es-PA" dirty="0" err="1"/>
              <a:t>GetI</a:t>
            </a:r>
            <a:r>
              <a:rPr lang="es-PA" dirty="0"/>
              <a:t> == </a:t>
            </a:r>
            <a:r>
              <a:rPr lang="es-PA" dirty="0" err="1"/>
              <a:t>FifoSize</a:t>
            </a:r>
            <a:r>
              <a:rPr lang="es-PA" dirty="0"/>
              <a:t>) </a:t>
            </a:r>
            <a:r>
              <a:rPr lang="es-PA" dirty="0" err="1"/>
              <a:t>GetI</a:t>
            </a:r>
            <a:r>
              <a:rPr lang="es-PA" dirty="0"/>
              <a:t> = 0; </a:t>
            </a:r>
          </a:p>
          <a:p>
            <a:pPr marL="0" indent="0">
              <a:buNone/>
            </a:pPr>
            <a:r>
              <a:rPr lang="es-PA" dirty="0" err="1"/>
              <a:t>return</a:t>
            </a:r>
            <a:r>
              <a:rPr lang="es-PA" dirty="0"/>
              <a:t>(-1); </a:t>
            </a:r>
          </a:p>
          <a:p>
            <a:pPr marL="0" indent="0">
              <a:buNone/>
            </a:pPr>
            <a:r>
              <a:rPr lang="es-PA" dirty="0"/>
              <a:t>} </a:t>
            </a:r>
          </a:p>
          <a:p>
            <a:pPr marL="0" indent="0">
              <a:buNone/>
            </a:pPr>
            <a:r>
              <a:rPr lang="es-PA" dirty="0"/>
              <a:t>} </a:t>
            </a:r>
          </a:p>
          <a:p>
            <a:pPr marL="0" indent="0">
              <a:buNone/>
            </a:pPr>
            <a:r>
              <a:rPr lang="es-PA" dirty="0" err="1"/>
              <a:t>char</a:t>
            </a:r>
            <a:r>
              <a:rPr lang="es-PA" dirty="0"/>
              <a:t> </a:t>
            </a:r>
            <a:r>
              <a:rPr lang="es-PA" dirty="0" err="1"/>
              <a:t>InChar</a:t>
            </a:r>
            <a:r>
              <a:rPr lang="es-PA" dirty="0"/>
              <a:t>(</a:t>
            </a:r>
            <a:r>
              <a:rPr lang="es-PA" dirty="0" err="1"/>
              <a:t>void</a:t>
            </a:r>
            <a:r>
              <a:rPr lang="es-PA" dirty="0"/>
              <a:t>){ </a:t>
            </a:r>
            <a:r>
              <a:rPr lang="es-PA" dirty="0" err="1"/>
              <a:t>char</a:t>
            </a:r>
            <a:r>
              <a:rPr lang="es-PA" dirty="0"/>
              <a:t> data; </a:t>
            </a:r>
          </a:p>
          <a:p>
            <a:pPr marL="0" indent="0">
              <a:buNone/>
            </a:pPr>
            <a:r>
              <a:rPr lang="es-PA" dirty="0" err="1"/>
              <a:t>while</a:t>
            </a:r>
            <a:r>
              <a:rPr lang="es-PA" dirty="0"/>
              <a:t>(</a:t>
            </a:r>
            <a:r>
              <a:rPr lang="es-PA" dirty="0" err="1"/>
              <a:t>GetFifo</a:t>
            </a:r>
            <a:r>
              <a:rPr lang="es-PA" dirty="0"/>
              <a:t>(&amp;data)){}; </a:t>
            </a:r>
          </a:p>
          <a:p>
            <a:pPr marL="0" indent="0">
              <a:buNone/>
            </a:pPr>
            <a:r>
              <a:rPr lang="es-PA" dirty="0" err="1"/>
              <a:t>return</a:t>
            </a:r>
            <a:r>
              <a:rPr lang="es-PA" dirty="0"/>
              <a:t> (data);}</a:t>
            </a:r>
          </a:p>
          <a:p>
            <a:pPr marL="114300" indent="0">
              <a:buNone/>
            </a:pPr>
            <a:endParaRPr lang="es-PA" dirty="0" smtClean="0"/>
          </a:p>
        </p:txBody>
      </p:sp>
      <p:sp>
        <p:nvSpPr>
          <p:cNvPr id="5" name="Marcador de contenido 3"/>
          <p:cNvSpPr txBox="1">
            <a:spLocks/>
          </p:cNvSpPr>
          <p:nvPr/>
        </p:nvSpPr>
        <p:spPr>
          <a:xfrm>
            <a:off x="360608" y="3232598"/>
            <a:ext cx="11165982" cy="16871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s-PA" dirty="0"/>
          </a:p>
          <a:p>
            <a:pPr marL="57150" indent="0">
              <a:buNone/>
            </a:pPr>
            <a:endParaRPr lang="es-PA" dirty="0" smtClean="0"/>
          </a:p>
        </p:txBody>
      </p:sp>
    </p:spTree>
    <p:extLst>
      <p:ext uri="{BB962C8B-B14F-4D97-AF65-F5344CB8AC3E}">
        <p14:creationId xmlns:p14="http://schemas.microsoft.com/office/powerpoint/2010/main" val="210351501"/>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Funciones</a:t>
            </a:r>
            <a:r>
              <a:rPr lang="en-US" dirty="0"/>
              <a:t> </a:t>
            </a:r>
            <a:r>
              <a:rPr lang="en-US" dirty="0" smtClean="0"/>
              <a:t>– Paso de </a:t>
            </a:r>
            <a:r>
              <a:rPr lang="en-US" dirty="0" err="1" smtClean="0"/>
              <a:t>Argumentos</a:t>
            </a:r>
            <a:endParaRPr lang="en-US" dirty="0"/>
          </a:p>
        </p:txBody>
      </p:sp>
      <p:sp>
        <p:nvSpPr>
          <p:cNvPr id="4" name="Marcador de contenido 3"/>
          <p:cNvSpPr txBox="1">
            <a:spLocks/>
          </p:cNvSpPr>
          <p:nvPr/>
        </p:nvSpPr>
        <p:spPr>
          <a:xfrm>
            <a:off x="489398" y="1403798"/>
            <a:ext cx="11165982" cy="5344732"/>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Por valor:  usa copias locales</a:t>
            </a:r>
          </a:p>
          <a:p>
            <a:pPr lvl="1"/>
            <a:r>
              <a:rPr lang="es-PA" dirty="0" smtClean="0"/>
              <a:t>Solo valores son pasados</a:t>
            </a:r>
          </a:p>
          <a:p>
            <a:pPr lvl="1"/>
            <a:r>
              <a:rPr lang="es-PA" dirty="0" smtClean="0"/>
              <a:t>Los valores son copiados a la pila (temporales)</a:t>
            </a:r>
            <a:endParaRPr lang="es-PA" dirty="0"/>
          </a:p>
          <a:p>
            <a:pPr marL="0" indent="0">
              <a:buNone/>
            </a:pPr>
            <a:endParaRPr lang="es-PA" dirty="0" smtClean="0"/>
          </a:p>
          <a:p>
            <a:pPr marL="0" indent="0">
              <a:buNone/>
            </a:pPr>
            <a:r>
              <a:rPr lang="es-PA" dirty="0" err="1" smtClean="0"/>
              <a:t>int</a:t>
            </a:r>
            <a:r>
              <a:rPr lang="es-PA" dirty="0" smtClean="0"/>
              <a:t> </a:t>
            </a:r>
            <a:r>
              <a:rPr lang="es-PA" dirty="0" err="1"/>
              <a:t>PutFifo</a:t>
            </a:r>
            <a:r>
              <a:rPr lang="es-PA" dirty="0"/>
              <a:t>(</a:t>
            </a:r>
            <a:r>
              <a:rPr lang="es-PA" dirty="0" err="1"/>
              <a:t>char</a:t>
            </a:r>
            <a:r>
              <a:rPr lang="es-PA" dirty="0"/>
              <a:t> data) { </a:t>
            </a:r>
          </a:p>
          <a:p>
            <a:pPr marL="0" indent="0">
              <a:buNone/>
            </a:pPr>
            <a:r>
              <a:rPr lang="es-PA" dirty="0" err="1"/>
              <a:t>if</a:t>
            </a:r>
            <a:r>
              <a:rPr lang="es-PA" dirty="0"/>
              <a:t>(</a:t>
            </a:r>
            <a:r>
              <a:rPr lang="es-PA" dirty="0" err="1"/>
              <a:t>Size</a:t>
            </a:r>
            <a:r>
              <a:rPr lang="es-PA" dirty="0"/>
              <a:t> == </a:t>
            </a:r>
            <a:r>
              <a:rPr lang="es-PA" dirty="0" err="1"/>
              <a:t>FifoSize</a:t>
            </a:r>
            <a:r>
              <a:rPr lang="es-PA" dirty="0"/>
              <a:t> ) { </a:t>
            </a:r>
          </a:p>
          <a:p>
            <a:pPr marL="0" indent="0">
              <a:buNone/>
            </a:pPr>
            <a:r>
              <a:rPr lang="es-PA" dirty="0" err="1"/>
              <a:t>return</a:t>
            </a:r>
            <a:r>
              <a:rPr lang="es-PA" dirty="0"/>
              <a:t>(0);} /* </a:t>
            </a:r>
            <a:r>
              <a:rPr lang="es-PA" dirty="0" err="1"/>
              <a:t>Failed</a:t>
            </a:r>
            <a:r>
              <a:rPr lang="es-PA" dirty="0"/>
              <a:t>, </a:t>
            </a:r>
            <a:r>
              <a:rPr lang="es-PA" dirty="0" err="1"/>
              <a:t>fifo</a:t>
            </a:r>
            <a:r>
              <a:rPr lang="es-PA" dirty="0"/>
              <a:t> </a:t>
            </a:r>
            <a:r>
              <a:rPr lang="es-PA" dirty="0" err="1"/>
              <a:t>was</a:t>
            </a:r>
            <a:r>
              <a:rPr lang="es-PA" dirty="0"/>
              <a:t> full */ </a:t>
            </a:r>
          </a:p>
          <a:p>
            <a:pPr marL="0" indent="0">
              <a:buNone/>
            </a:pPr>
            <a:r>
              <a:rPr lang="es-PA" dirty="0" err="1"/>
              <a:t>else</a:t>
            </a:r>
            <a:r>
              <a:rPr lang="es-PA" dirty="0"/>
              <a:t>{ </a:t>
            </a:r>
          </a:p>
          <a:p>
            <a:pPr marL="0" indent="0">
              <a:buNone/>
            </a:pPr>
            <a:r>
              <a:rPr lang="es-PA" dirty="0" err="1"/>
              <a:t>Size</a:t>
            </a:r>
            <a:r>
              <a:rPr lang="es-PA" dirty="0"/>
              <a:t>++; </a:t>
            </a:r>
          </a:p>
          <a:p>
            <a:pPr marL="0" indent="0">
              <a:buNone/>
            </a:pPr>
            <a:r>
              <a:rPr lang="es-PA" dirty="0"/>
              <a:t>*(</a:t>
            </a:r>
            <a:r>
              <a:rPr lang="es-PA" dirty="0" err="1"/>
              <a:t>PutPt</a:t>
            </a:r>
            <a:r>
              <a:rPr lang="es-PA" dirty="0"/>
              <a:t>++)=data; /* </a:t>
            </a:r>
            <a:r>
              <a:rPr lang="es-PA" dirty="0" err="1"/>
              <a:t>put</a:t>
            </a:r>
            <a:r>
              <a:rPr lang="es-PA" dirty="0"/>
              <a:t> data </a:t>
            </a:r>
            <a:r>
              <a:rPr lang="es-PA" dirty="0" err="1"/>
              <a:t>into</a:t>
            </a:r>
            <a:r>
              <a:rPr lang="es-PA" dirty="0"/>
              <a:t> </a:t>
            </a:r>
            <a:r>
              <a:rPr lang="es-PA" dirty="0" err="1"/>
              <a:t>fifo</a:t>
            </a:r>
            <a:r>
              <a:rPr lang="es-PA" dirty="0"/>
              <a:t> */ </a:t>
            </a:r>
          </a:p>
          <a:p>
            <a:pPr marL="0" indent="0">
              <a:buNone/>
            </a:pPr>
            <a:r>
              <a:rPr lang="es-PA" dirty="0" err="1"/>
              <a:t>if</a:t>
            </a:r>
            <a:r>
              <a:rPr lang="es-PA" dirty="0"/>
              <a:t> (</a:t>
            </a:r>
            <a:r>
              <a:rPr lang="es-PA" dirty="0" err="1"/>
              <a:t>PutPt</a:t>
            </a:r>
            <a:r>
              <a:rPr lang="es-PA" dirty="0"/>
              <a:t> == &amp;</a:t>
            </a:r>
            <a:r>
              <a:rPr lang="es-PA" dirty="0" err="1"/>
              <a:t>Fifo</a:t>
            </a:r>
            <a:r>
              <a:rPr lang="es-PA" dirty="0"/>
              <a:t>[</a:t>
            </a:r>
            <a:r>
              <a:rPr lang="es-PA" dirty="0" err="1"/>
              <a:t>FifoSize</a:t>
            </a:r>
            <a:r>
              <a:rPr lang="es-PA" dirty="0"/>
              <a:t>]) </a:t>
            </a:r>
            <a:r>
              <a:rPr lang="es-PA" dirty="0" err="1"/>
              <a:t>PutPt</a:t>
            </a:r>
            <a:r>
              <a:rPr lang="es-PA" dirty="0"/>
              <a:t> = &amp;</a:t>
            </a:r>
            <a:r>
              <a:rPr lang="es-PA" dirty="0" err="1"/>
              <a:t>Fifo</a:t>
            </a:r>
            <a:r>
              <a:rPr lang="es-PA" dirty="0"/>
              <a:t>[0]; /* </a:t>
            </a:r>
            <a:r>
              <a:rPr lang="es-PA" dirty="0" err="1"/>
              <a:t>Wrap</a:t>
            </a:r>
            <a:r>
              <a:rPr lang="es-PA" dirty="0"/>
              <a:t> */ </a:t>
            </a:r>
          </a:p>
          <a:p>
            <a:pPr marL="0" indent="0">
              <a:buNone/>
            </a:pPr>
            <a:r>
              <a:rPr lang="es-PA" dirty="0" err="1"/>
              <a:t>return</a:t>
            </a:r>
            <a:r>
              <a:rPr lang="es-PA" dirty="0"/>
              <a:t>(-1); /* </a:t>
            </a:r>
            <a:r>
              <a:rPr lang="es-PA" dirty="0" err="1"/>
              <a:t>Successful</a:t>
            </a:r>
            <a:r>
              <a:rPr lang="es-PA" dirty="0"/>
              <a:t> */ </a:t>
            </a:r>
          </a:p>
          <a:p>
            <a:pPr marL="0" indent="0">
              <a:buNone/>
            </a:pPr>
            <a:r>
              <a:rPr lang="es-PA" dirty="0"/>
              <a:t>} </a:t>
            </a:r>
          </a:p>
          <a:p>
            <a:pPr marL="0" indent="0">
              <a:buNone/>
            </a:pPr>
            <a:r>
              <a:rPr lang="es-PA" dirty="0"/>
              <a:t>} </a:t>
            </a:r>
          </a:p>
          <a:p>
            <a:pPr marL="0" indent="0">
              <a:buNone/>
            </a:pPr>
            <a:r>
              <a:rPr lang="es-PA" dirty="0" err="1"/>
              <a:t>void</a:t>
            </a:r>
            <a:r>
              <a:rPr lang="es-PA" dirty="0"/>
              <a:t> </a:t>
            </a:r>
            <a:r>
              <a:rPr lang="es-PA" dirty="0" err="1"/>
              <a:t>OutChar</a:t>
            </a:r>
            <a:r>
              <a:rPr lang="es-PA" dirty="0"/>
              <a:t>(</a:t>
            </a:r>
            <a:r>
              <a:rPr lang="es-PA" dirty="0" err="1"/>
              <a:t>char</a:t>
            </a:r>
            <a:r>
              <a:rPr lang="es-PA" dirty="0"/>
              <a:t> data){ </a:t>
            </a:r>
          </a:p>
          <a:p>
            <a:pPr marL="0" indent="0">
              <a:buNone/>
            </a:pPr>
            <a:r>
              <a:rPr lang="es-PA" dirty="0" err="1"/>
              <a:t>while</a:t>
            </a:r>
            <a:r>
              <a:rPr lang="es-PA" dirty="0"/>
              <a:t>(</a:t>
            </a:r>
            <a:r>
              <a:rPr lang="es-PA" dirty="0" err="1"/>
              <a:t>PutFifo</a:t>
            </a:r>
            <a:r>
              <a:rPr lang="es-PA" dirty="0"/>
              <a:t>(data)){}; </a:t>
            </a:r>
          </a:p>
          <a:p>
            <a:pPr marL="0" indent="0">
              <a:buNone/>
            </a:pPr>
            <a:r>
              <a:rPr lang="es-PA" dirty="0"/>
              <a:t>} </a:t>
            </a:r>
          </a:p>
          <a:p>
            <a:pPr marL="0" indent="0">
              <a:buNone/>
            </a:pPr>
            <a:r>
              <a:rPr lang="es-PA" dirty="0" err="1"/>
              <a:t>void</a:t>
            </a:r>
            <a:r>
              <a:rPr lang="es-PA" dirty="0"/>
              <a:t> </a:t>
            </a:r>
            <a:r>
              <a:rPr lang="es-PA" dirty="0" err="1"/>
              <a:t>main</a:t>
            </a:r>
            <a:r>
              <a:rPr lang="es-PA" dirty="0"/>
              <a:t>(</a:t>
            </a:r>
            <a:r>
              <a:rPr lang="es-PA" dirty="0" err="1"/>
              <a:t>void</a:t>
            </a:r>
            <a:r>
              <a:rPr lang="es-PA" dirty="0"/>
              <a:t>){ </a:t>
            </a:r>
            <a:r>
              <a:rPr lang="es-PA" dirty="0" err="1"/>
              <a:t>char</a:t>
            </a:r>
            <a:r>
              <a:rPr lang="es-PA" dirty="0"/>
              <a:t> data=0x41; </a:t>
            </a:r>
          </a:p>
          <a:p>
            <a:pPr marL="0" indent="0">
              <a:buNone/>
            </a:pPr>
            <a:r>
              <a:rPr lang="es-PA" dirty="0" err="1"/>
              <a:t>OutChar</a:t>
            </a:r>
            <a:r>
              <a:rPr lang="es-PA" dirty="0"/>
              <a:t>(data); </a:t>
            </a:r>
          </a:p>
          <a:p>
            <a:pPr marL="0" indent="0">
              <a:buNone/>
            </a:pPr>
            <a:r>
              <a:rPr lang="es-PA" dirty="0"/>
              <a:t>}</a:t>
            </a:r>
            <a:endParaRPr lang="es-PA" dirty="0" smtClean="0"/>
          </a:p>
        </p:txBody>
      </p:sp>
      <p:sp>
        <p:nvSpPr>
          <p:cNvPr id="5" name="Marcador de contenido 3"/>
          <p:cNvSpPr txBox="1">
            <a:spLocks/>
          </p:cNvSpPr>
          <p:nvPr/>
        </p:nvSpPr>
        <p:spPr>
          <a:xfrm>
            <a:off x="360608" y="3232598"/>
            <a:ext cx="11165982" cy="16871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s-PA" dirty="0"/>
          </a:p>
          <a:p>
            <a:pPr marL="57150" indent="0">
              <a:buNone/>
            </a:pPr>
            <a:endParaRPr lang="es-PA" dirty="0" smtClean="0"/>
          </a:p>
        </p:txBody>
      </p:sp>
    </p:spTree>
    <p:extLst>
      <p:ext uri="{BB962C8B-B14F-4D97-AF65-F5344CB8AC3E}">
        <p14:creationId xmlns:p14="http://schemas.microsoft.com/office/powerpoint/2010/main" val="393692530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Funciones</a:t>
            </a:r>
            <a:r>
              <a:rPr lang="en-US" dirty="0"/>
              <a:t> </a:t>
            </a:r>
            <a:r>
              <a:rPr lang="en-US" dirty="0" smtClean="0"/>
              <a:t>– Paso de </a:t>
            </a:r>
            <a:r>
              <a:rPr lang="en-US" dirty="0" err="1" smtClean="0"/>
              <a:t>Argumentos</a:t>
            </a:r>
            <a:endParaRPr lang="en-US" dirty="0"/>
          </a:p>
        </p:txBody>
      </p:sp>
      <p:sp>
        <p:nvSpPr>
          <p:cNvPr id="4" name="Marcador de contenido 3"/>
          <p:cNvSpPr txBox="1">
            <a:spLocks/>
          </p:cNvSpPr>
          <p:nvPr/>
        </p:nvSpPr>
        <p:spPr>
          <a:xfrm>
            <a:off x="489398" y="1403798"/>
            <a:ext cx="11165982" cy="4752303"/>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Lo importante a recordar es que no hay conexión entre argumento real y su origen</a:t>
            </a:r>
          </a:p>
          <a:p>
            <a:pPr lvl="1"/>
            <a:r>
              <a:rPr lang="es-PA" dirty="0" smtClean="0"/>
              <a:t>No hay cambios en los argumentos y no se verán afectados aun cuando haya un </a:t>
            </a:r>
            <a:r>
              <a:rPr lang="es-PA" dirty="0" err="1" smtClean="0"/>
              <a:t>return</a:t>
            </a:r>
            <a:r>
              <a:rPr lang="es-PA" dirty="0" smtClean="0"/>
              <a:t>. </a:t>
            </a:r>
          </a:p>
          <a:p>
            <a:pPr lvl="1"/>
            <a:r>
              <a:rPr lang="es-PA" dirty="0" smtClean="0"/>
              <a:t>No hay efecto secundario en variables (a excepción de las por referencia).</a:t>
            </a:r>
            <a:endParaRPr lang="es-PA" dirty="0"/>
          </a:p>
          <a:p>
            <a:pPr lvl="1"/>
            <a:r>
              <a:rPr lang="es-PA" dirty="0" smtClean="0"/>
              <a:t>C usualmente utiliza asignaciones de llamados por valor para paso de expresiones, no existe en la memoria global.</a:t>
            </a:r>
            <a:endParaRPr lang="es-PA" dirty="0"/>
          </a:p>
          <a:p>
            <a:pPr lvl="1"/>
            <a:r>
              <a:rPr lang="es-PA" dirty="0" smtClean="0"/>
              <a:t>Se puede utilizar valores por referencia, estos tienen efectos secundarios en la información.</a:t>
            </a:r>
            <a:endParaRPr lang="es-PA" dirty="0"/>
          </a:p>
          <a:p>
            <a:pPr lvl="1"/>
            <a:r>
              <a:rPr lang="es-PA" dirty="0" smtClean="0"/>
              <a:t>Se puede incluir algunas asignaciones y </a:t>
            </a:r>
            <a:r>
              <a:rPr lang="es-PA" dirty="0" err="1" smtClean="0"/>
              <a:t>operandos</a:t>
            </a:r>
            <a:r>
              <a:rPr lang="es-PA" dirty="0" smtClean="0"/>
              <a:t> como entrada, pero con especial cuidado pues altera su argumento de entrada, SE EJECUTA DE IZQUIERDA A DERECHA PERO C NO GARANTIZA EL VALOR EXACTO, VER EJEMPLO SIGUIENTE</a:t>
            </a:r>
            <a:endParaRPr lang="es-PA" dirty="0"/>
          </a:p>
          <a:p>
            <a:pPr marL="0" indent="0">
              <a:buNone/>
            </a:pPr>
            <a:r>
              <a:rPr lang="es-PA" dirty="0" smtClean="0"/>
              <a:t>	</a:t>
            </a:r>
            <a:r>
              <a:rPr lang="es-PA" dirty="0" err="1" smtClean="0"/>
              <a:t>func</a:t>
            </a:r>
            <a:r>
              <a:rPr lang="es-PA" dirty="0" smtClean="0"/>
              <a:t> </a:t>
            </a:r>
            <a:r>
              <a:rPr lang="es-PA" dirty="0"/>
              <a:t>(y=x+1, 2*y</a:t>
            </a:r>
            <a:r>
              <a:rPr lang="es-PA" dirty="0" smtClean="0"/>
              <a:t>);</a:t>
            </a:r>
            <a:endParaRPr lang="es-PA" dirty="0"/>
          </a:p>
          <a:p>
            <a:pPr lvl="1"/>
            <a:r>
              <a:rPr lang="es-PA" dirty="0" smtClean="0"/>
              <a:t>El programador es responsable que se tomen los datos formales correspondientes a entrada de función</a:t>
            </a:r>
          </a:p>
          <a:p>
            <a:pPr marL="457200" lvl="1" indent="0">
              <a:buNone/>
            </a:pPr>
            <a:r>
              <a:rPr lang="es-PA" dirty="0"/>
              <a:t>y=x+1; </a:t>
            </a:r>
          </a:p>
          <a:p>
            <a:pPr marL="457200" lvl="1" indent="0">
              <a:buNone/>
            </a:pPr>
            <a:r>
              <a:rPr lang="es-PA" dirty="0" err="1"/>
              <a:t>func</a:t>
            </a:r>
            <a:r>
              <a:rPr lang="es-PA" dirty="0"/>
              <a:t> (y, 2*y</a:t>
            </a:r>
            <a:r>
              <a:rPr lang="es-PA" dirty="0" smtClean="0"/>
              <a:t>);</a:t>
            </a:r>
          </a:p>
          <a:p>
            <a:pPr lvl="1"/>
            <a:r>
              <a:rPr lang="es-PA" dirty="0" smtClean="0"/>
              <a:t>Los parámetros de entrada deben coincidir con los tipos, sino dará un mensaje de error.</a:t>
            </a:r>
            <a:endParaRPr lang="es-PA" dirty="0"/>
          </a:p>
          <a:p>
            <a:pPr lvl="1"/>
            <a:r>
              <a:rPr lang="es-PA" dirty="0" smtClean="0"/>
              <a:t>A veces, las funciones se escriben con macros definidas (STDARG.C)</a:t>
            </a:r>
            <a:r>
              <a:rPr lang="es-PA" dirty="0"/>
              <a:t> </a:t>
            </a:r>
            <a:r>
              <a:rPr lang="es-PA" dirty="0" smtClean="0"/>
              <a:t>por ejemplo en </a:t>
            </a:r>
            <a:r>
              <a:rPr lang="es-PA" dirty="0" err="1" smtClean="0"/>
              <a:t>printf</a:t>
            </a:r>
            <a:r>
              <a:rPr lang="es-PA" dirty="0" smtClean="0"/>
              <a:t>()</a:t>
            </a:r>
          </a:p>
        </p:txBody>
      </p:sp>
      <p:sp>
        <p:nvSpPr>
          <p:cNvPr id="5" name="Marcador de contenido 3"/>
          <p:cNvSpPr txBox="1">
            <a:spLocks/>
          </p:cNvSpPr>
          <p:nvPr/>
        </p:nvSpPr>
        <p:spPr>
          <a:xfrm>
            <a:off x="360608" y="3232598"/>
            <a:ext cx="11165982" cy="16871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s-PA" dirty="0"/>
          </a:p>
          <a:p>
            <a:pPr marL="57150" indent="0">
              <a:buNone/>
            </a:pPr>
            <a:endParaRPr lang="es-PA" dirty="0" smtClean="0"/>
          </a:p>
        </p:txBody>
      </p:sp>
    </p:spTree>
    <p:extLst>
      <p:ext uri="{BB962C8B-B14F-4D97-AF65-F5344CB8AC3E}">
        <p14:creationId xmlns:p14="http://schemas.microsoft.com/office/powerpoint/2010/main" val="1189172874"/>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Funciones</a:t>
            </a:r>
            <a:r>
              <a:rPr lang="en-US" dirty="0"/>
              <a:t> </a:t>
            </a:r>
            <a:r>
              <a:rPr lang="en-US" dirty="0" smtClean="0"/>
              <a:t>– </a:t>
            </a:r>
            <a:r>
              <a:rPr lang="en-US" dirty="0" err="1" smtClean="0"/>
              <a:t>Funciones</a:t>
            </a:r>
            <a:r>
              <a:rPr lang="en-US" dirty="0" smtClean="0"/>
              <a:t> </a:t>
            </a:r>
            <a:r>
              <a:rPr lang="en-US" dirty="0" err="1" smtClean="0"/>
              <a:t>Privadas</a:t>
            </a:r>
            <a:r>
              <a:rPr lang="en-US" dirty="0" smtClean="0"/>
              <a:t> vs </a:t>
            </a:r>
            <a:r>
              <a:rPr lang="en-US" dirty="0" err="1" smtClean="0"/>
              <a:t>Públicas</a:t>
            </a:r>
            <a:endParaRPr lang="en-US" dirty="0"/>
          </a:p>
        </p:txBody>
      </p:sp>
      <p:sp>
        <p:nvSpPr>
          <p:cNvPr id="4" name="Marcador de contenido 3"/>
          <p:cNvSpPr txBox="1">
            <a:spLocks/>
          </p:cNvSpPr>
          <p:nvPr/>
        </p:nvSpPr>
        <p:spPr>
          <a:xfrm>
            <a:off x="489398" y="1403798"/>
            <a:ext cx="11165982" cy="4752303"/>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Para </a:t>
            </a:r>
            <a:r>
              <a:rPr lang="es-PA" dirty="0"/>
              <a:t>cada definición de función, el compilador genera una directiva de ensamblador que declara que el nombre de la función es público . </a:t>
            </a:r>
            <a:endParaRPr lang="es-PA" dirty="0" smtClean="0"/>
          </a:p>
          <a:p>
            <a:pPr lvl="1"/>
            <a:r>
              <a:rPr lang="es-PA" dirty="0" smtClean="0"/>
              <a:t>Cada función es un punto de entrada</a:t>
            </a:r>
          </a:p>
          <a:p>
            <a:pPr lvl="1"/>
            <a:r>
              <a:rPr lang="es-PA" dirty="0" smtClean="0"/>
              <a:t>Se puede acceder desde el exterior</a:t>
            </a:r>
          </a:p>
          <a:p>
            <a:pPr lvl="1"/>
            <a:r>
              <a:rPr lang="es-PA" dirty="0" smtClean="0"/>
              <a:t>Ver el siguiente ejemplo en </a:t>
            </a:r>
            <a:r>
              <a:rPr lang="es-PA" dirty="0" err="1" smtClean="0"/>
              <a:t>SysTick</a:t>
            </a:r>
            <a:r>
              <a:rPr lang="es-PA" dirty="0" smtClean="0"/>
              <a:t> donde se declaran funciones privadas y publicas</a:t>
            </a:r>
          </a:p>
          <a:p>
            <a:pPr marL="0" indent="0">
              <a:buNone/>
            </a:pPr>
            <a:r>
              <a:rPr lang="es-PA" dirty="0" err="1" smtClean="0"/>
              <a:t>void</a:t>
            </a:r>
            <a:r>
              <a:rPr lang="es-PA" dirty="0" smtClean="0"/>
              <a:t> </a:t>
            </a:r>
            <a:r>
              <a:rPr lang="es-PA" dirty="0" err="1"/>
              <a:t>SysTick_Init</a:t>
            </a:r>
            <a:r>
              <a:rPr lang="es-PA" dirty="0"/>
              <a:t> (</a:t>
            </a:r>
            <a:r>
              <a:rPr lang="es-PA" dirty="0" err="1"/>
              <a:t>void</a:t>
            </a:r>
            <a:r>
              <a:rPr lang="es-PA" dirty="0"/>
              <a:t>); </a:t>
            </a:r>
          </a:p>
          <a:p>
            <a:pPr marL="0" indent="0">
              <a:buNone/>
            </a:pPr>
            <a:r>
              <a:rPr lang="es-PA" dirty="0"/>
              <a:t>(</a:t>
            </a:r>
            <a:r>
              <a:rPr lang="es-PA" dirty="0" err="1"/>
              <a:t>void</a:t>
            </a:r>
            <a:r>
              <a:rPr lang="es-PA" dirty="0"/>
              <a:t>); </a:t>
            </a:r>
          </a:p>
          <a:p>
            <a:pPr marL="0" indent="0">
              <a:buNone/>
            </a:pPr>
            <a:r>
              <a:rPr lang="es-PA" dirty="0" err="1"/>
              <a:t>void</a:t>
            </a:r>
            <a:r>
              <a:rPr lang="es-PA" dirty="0"/>
              <a:t> </a:t>
            </a:r>
            <a:r>
              <a:rPr lang="es-PA" dirty="0" err="1"/>
              <a:t>SysTick_Wait</a:t>
            </a:r>
            <a:r>
              <a:rPr lang="es-PA" dirty="0"/>
              <a:t>(</a:t>
            </a:r>
            <a:r>
              <a:rPr lang="es-PA" dirty="0" err="1"/>
              <a:t>unsigned</a:t>
            </a:r>
            <a:r>
              <a:rPr lang="es-PA" dirty="0"/>
              <a:t> </a:t>
            </a:r>
            <a:r>
              <a:rPr lang="es-PA" dirty="0" err="1"/>
              <a:t>long</a:t>
            </a:r>
            <a:r>
              <a:rPr lang="es-PA" dirty="0"/>
              <a:t> </a:t>
            </a:r>
            <a:r>
              <a:rPr lang="es-PA" dirty="0" err="1"/>
              <a:t>delay</a:t>
            </a:r>
            <a:r>
              <a:rPr lang="es-PA" dirty="0"/>
              <a:t>) </a:t>
            </a:r>
            <a:r>
              <a:rPr lang="es-PA" dirty="0" smtClean="0"/>
              <a:t>;</a:t>
            </a:r>
            <a:endParaRPr lang="es-PA" dirty="0"/>
          </a:p>
          <a:p>
            <a:r>
              <a:rPr lang="es-PA" dirty="0" err="1" smtClean="0"/>
              <a:t>SysTick.c</a:t>
            </a:r>
            <a:r>
              <a:rPr lang="es-PA" dirty="0"/>
              <a:t>. </a:t>
            </a:r>
            <a:endParaRPr lang="es-PA" dirty="0" smtClean="0"/>
          </a:p>
          <a:p>
            <a:pPr lvl="1"/>
            <a:r>
              <a:rPr lang="es-PA" dirty="0" smtClean="0"/>
              <a:t>Función privada: </a:t>
            </a:r>
            <a:r>
              <a:rPr lang="es-PA" dirty="0" err="1" smtClean="0"/>
              <a:t>SysTick_Wait</a:t>
            </a:r>
            <a:r>
              <a:rPr lang="es-PA" dirty="0" smtClean="0"/>
              <a:t>, solo se puede llamar en </a:t>
            </a:r>
            <a:r>
              <a:rPr lang="es-PA" dirty="0" err="1" smtClean="0"/>
              <a:t>SysTick.c</a:t>
            </a:r>
            <a:r>
              <a:rPr lang="es-PA" dirty="0" smtClean="0"/>
              <a:t>. </a:t>
            </a:r>
          </a:p>
          <a:p>
            <a:pPr lvl="1"/>
            <a:r>
              <a:rPr lang="es-PA" dirty="0" smtClean="0"/>
              <a:t>Variable </a:t>
            </a:r>
            <a:r>
              <a:rPr lang="es-PA" dirty="0" err="1" smtClean="0"/>
              <a:t>privada.TimerClock</a:t>
            </a:r>
            <a:r>
              <a:rPr lang="es-PA" dirty="0" smtClean="0"/>
              <a:t> </a:t>
            </a:r>
            <a:r>
              <a:rPr lang="es-PA" dirty="0"/>
              <a:t>, es privada y el software no puede acceder a ella desde el archivo </a:t>
            </a:r>
            <a:r>
              <a:rPr lang="es-PA" dirty="0" err="1"/>
              <a:t>SysTick.c</a:t>
            </a:r>
            <a:r>
              <a:rPr lang="es-PA" dirty="0"/>
              <a:t> .</a:t>
            </a:r>
          </a:p>
          <a:p>
            <a:endParaRPr lang="es-PA" dirty="0"/>
          </a:p>
          <a:p>
            <a:pPr marL="0" indent="0">
              <a:buNone/>
            </a:pPr>
            <a:r>
              <a:rPr lang="es-PA" dirty="0" err="1"/>
              <a:t>static</a:t>
            </a:r>
            <a:r>
              <a:rPr lang="es-PA" dirty="0"/>
              <a:t> </a:t>
            </a:r>
            <a:r>
              <a:rPr lang="es-PA" dirty="0" err="1"/>
              <a:t>TimerClock</a:t>
            </a:r>
            <a:r>
              <a:rPr lang="es-PA" dirty="0"/>
              <a:t>; // </a:t>
            </a:r>
            <a:r>
              <a:rPr lang="es-PA" dirty="0" err="1"/>
              <a:t>private</a:t>
            </a:r>
            <a:r>
              <a:rPr lang="es-PA" dirty="0"/>
              <a:t> global </a:t>
            </a:r>
          </a:p>
          <a:p>
            <a:pPr marL="0" indent="0">
              <a:buNone/>
            </a:pPr>
            <a:r>
              <a:rPr lang="es-PA" dirty="0" err="1"/>
              <a:t>void</a:t>
            </a:r>
            <a:r>
              <a:rPr lang="es-PA" dirty="0"/>
              <a:t> </a:t>
            </a:r>
            <a:r>
              <a:rPr lang="es-PA" dirty="0" err="1"/>
              <a:t>SysTick_Init</a:t>
            </a:r>
            <a:r>
              <a:rPr lang="es-PA" dirty="0"/>
              <a:t>(</a:t>
            </a:r>
            <a:r>
              <a:rPr lang="es-PA" dirty="0" err="1"/>
              <a:t>void</a:t>
            </a:r>
            <a:r>
              <a:rPr lang="es-PA" dirty="0"/>
              <a:t>){ </a:t>
            </a:r>
          </a:p>
          <a:p>
            <a:pPr marL="0" indent="0">
              <a:buNone/>
            </a:pPr>
            <a:r>
              <a:rPr lang="es-PA" dirty="0"/>
              <a:t>NVIC_ST_CTRL_R = 0; // 1) </a:t>
            </a:r>
            <a:r>
              <a:rPr lang="es-PA" dirty="0" err="1"/>
              <a:t>disable</a:t>
            </a:r>
            <a:r>
              <a:rPr lang="es-PA" dirty="0"/>
              <a:t> </a:t>
            </a:r>
            <a:r>
              <a:rPr lang="es-PA" dirty="0" err="1"/>
              <a:t>SysTick</a:t>
            </a:r>
            <a:r>
              <a:rPr lang="es-PA" dirty="0"/>
              <a:t> </a:t>
            </a:r>
            <a:r>
              <a:rPr lang="es-PA" dirty="0" err="1"/>
              <a:t>during</a:t>
            </a:r>
            <a:r>
              <a:rPr lang="es-PA" dirty="0"/>
              <a:t> </a:t>
            </a:r>
            <a:r>
              <a:rPr lang="es-PA" dirty="0" err="1"/>
              <a:t>setup</a:t>
            </a:r>
            <a:r>
              <a:rPr lang="es-PA" dirty="0"/>
              <a:t> </a:t>
            </a:r>
          </a:p>
          <a:p>
            <a:pPr marL="0" indent="0">
              <a:buNone/>
            </a:pPr>
            <a:r>
              <a:rPr lang="es-PA" dirty="0"/>
              <a:t>NVIC_ST_RELOAD_R = 0x00FFFFFF; // 2) </a:t>
            </a:r>
            <a:r>
              <a:rPr lang="es-PA" dirty="0" err="1"/>
              <a:t>maximum</a:t>
            </a:r>
            <a:r>
              <a:rPr lang="es-PA" dirty="0"/>
              <a:t> </a:t>
            </a:r>
            <a:r>
              <a:rPr lang="es-PA" dirty="0" err="1"/>
              <a:t>reload</a:t>
            </a:r>
            <a:r>
              <a:rPr lang="es-PA" dirty="0"/>
              <a:t> </a:t>
            </a:r>
            <a:r>
              <a:rPr lang="es-PA" dirty="0" err="1"/>
              <a:t>value</a:t>
            </a:r>
            <a:r>
              <a:rPr lang="es-PA" dirty="0"/>
              <a:t> </a:t>
            </a:r>
          </a:p>
          <a:p>
            <a:pPr marL="0" indent="0">
              <a:buNone/>
            </a:pPr>
            <a:r>
              <a:rPr lang="es-PA" dirty="0"/>
              <a:t>NVIC_ST_CURRENT_R = 0; // 3) </a:t>
            </a:r>
            <a:r>
              <a:rPr lang="es-PA" dirty="0" err="1"/>
              <a:t>any</a:t>
            </a:r>
            <a:r>
              <a:rPr lang="es-PA" dirty="0"/>
              <a:t> </a:t>
            </a:r>
            <a:r>
              <a:rPr lang="es-PA" dirty="0" err="1"/>
              <a:t>write</a:t>
            </a:r>
            <a:r>
              <a:rPr lang="es-PA" dirty="0"/>
              <a:t> to </a:t>
            </a:r>
            <a:r>
              <a:rPr lang="es-PA" dirty="0" err="1"/>
              <a:t>current</a:t>
            </a:r>
            <a:r>
              <a:rPr lang="es-PA" dirty="0"/>
              <a:t> </a:t>
            </a:r>
            <a:r>
              <a:rPr lang="es-PA" dirty="0" err="1"/>
              <a:t>clears</a:t>
            </a:r>
            <a:r>
              <a:rPr lang="es-PA" dirty="0"/>
              <a:t> </a:t>
            </a:r>
            <a:r>
              <a:rPr lang="es-PA" dirty="0" err="1"/>
              <a:t>it</a:t>
            </a:r>
            <a:r>
              <a:rPr lang="es-PA" dirty="0"/>
              <a:t> </a:t>
            </a:r>
          </a:p>
          <a:p>
            <a:pPr marL="0" indent="0">
              <a:buNone/>
            </a:pPr>
            <a:r>
              <a:rPr lang="es-PA" dirty="0"/>
              <a:t>NVIC_ST_CTRL_R = 0x00000005; // 4) </a:t>
            </a:r>
            <a:r>
              <a:rPr lang="es-PA" dirty="0" err="1"/>
              <a:t>enable</a:t>
            </a:r>
            <a:r>
              <a:rPr lang="es-PA" dirty="0"/>
              <a:t> </a:t>
            </a:r>
            <a:r>
              <a:rPr lang="es-PA" dirty="0" err="1"/>
              <a:t>SysTick</a:t>
            </a:r>
            <a:r>
              <a:rPr lang="es-PA" dirty="0"/>
              <a:t> </a:t>
            </a:r>
            <a:r>
              <a:rPr lang="es-PA" dirty="0" err="1"/>
              <a:t>with</a:t>
            </a:r>
            <a:r>
              <a:rPr lang="es-PA" dirty="0"/>
              <a:t> </a:t>
            </a:r>
            <a:r>
              <a:rPr lang="es-PA" dirty="0" err="1"/>
              <a:t>core</a:t>
            </a:r>
            <a:r>
              <a:rPr lang="es-PA" dirty="0"/>
              <a:t> </a:t>
            </a:r>
            <a:r>
              <a:rPr lang="es-PA" dirty="0" err="1"/>
              <a:t>clock</a:t>
            </a:r>
            <a:r>
              <a:rPr lang="es-PA" dirty="0"/>
              <a:t> </a:t>
            </a:r>
          </a:p>
          <a:p>
            <a:pPr marL="0" indent="0">
              <a:buNone/>
            </a:pPr>
            <a:r>
              <a:rPr lang="es-PA" dirty="0"/>
              <a:t>} </a:t>
            </a:r>
            <a:endParaRPr lang="es-PA" dirty="0" smtClean="0"/>
          </a:p>
        </p:txBody>
      </p:sp>
      <p:sp>
        <p:nvSpPr>
          <p:cNvPr id="5" name="Marcador de contenido 3"/>
          <p:cNvSpPr txBox="1">
            <a:spLocks/>
          </p:cNvSpPr>
          <p:nvPr/>
        </p:nvSpPr>
        <p:spPr>
          <a:xfrm>
            <a:off x="360608" y="3232598"/>
            <a:ext cx="11165982" cy="16871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s-PA" dirty="0"/>
          </a:p>
          <a:p>
            <a:pPr marL="57150" indent="0">
              <a:buNone/>
            </a:pPr>
            <a:endParaRPr lang="es-PA" dirty="0" smtClean="0"/>
          </a:p>
        </p:txBody>
      </p:sp>
      <p:sp>
        <p:nvSpPr>
          <p:cNvPr id="6" name="CuadroTexto 5"/>
          <p:cNvSpPr txBox="1"/>
          <p:nvPr/>
        </p:nvSpPr>
        <p:spPr>
          <a:xfrm>
            <a:off x="6028385" y="4174111"/>
            <a:ext cx="3708400" cy="2123658"/>
          </a:xfrm>
          <a:prstGeom prst="rect">
            <a:avLst/>
          </a:prstGeom>
          <a:noFill/>
        </p:spPr>
        <p:txBody>
          <a:bodyPr wrap="square" rtlCol="0">
            <a:spAutoFit/>
          </a:bodyPr>
          <a:lstStyle/>
          <a:p>
            <a:r>
              <a:rPr lang="es-PA" sz="1100" dirty="0" err="1" smtClean="0"/>
              <a:t>void</a:t>
            </a:r>
            <a:r>
              <a:rPr lang="es-PA" sz="1100" dirty="0" smtClean="0"/>
              <a:t> </a:t>
            </a:r>
            <a:r>
              <a:rPr lang="es-PA" sz="1100" dirty="0"/>
              <a:t>SysTick_Wait10ms( </a:t>
            </a:r>
            <a:r>
              <a:rPr lang="es-PA" sz="1100" dirty="0" err="1"/>
              <a:t>unsigned</a:t>
            </a:r>
            <a:r>
              <a:rPr lang="es-PA" sz="1100" dirty="0"/>
              <a:t> </a:t>
            </a:r>
            <a:r>
              <a:rPr lang="es-PA" sz="1100" dirty="0" err="1"/>
              <a:t>long</a:t>
            </a:r>
            <a:r>
              <a:rPr lang="es-PA" sz="1100" dirty="0"/>
              <a:t> </a:t>
            </a:r>
            <a:r>
              <a:rPr lang="es-PA" sz="1100" dirty="0" err="1"/>
              <a:t>static</a:t>
            </a:r>
            <a:r>
              <a:rPr lang="es-PA" sz="1100" dirty="0"/>
              <a:t> </a:t>
            </a:r>
            <a:r>
              <a:rPr lang="es-PA" sz="1100" dirty="0" err="1"/>
              <a:t>TimerClock</a:t>
            </a:r>
            <a:r>
              <a:rPr lang="es-PA" sz="1100" dirty="0"/>
              <a:t>; // </a:t>
            </a:r>
            <a:r>
              <a:rPr lang="es-PA" sz="1100" dirty="0" err="1"/>
              <a:t>private</a:t>
            </a:r>
            <a:r>
              <a:rPr lang="es-PA" sz="1100" dirty="0"/>
              <a:t> global </a:t>
            </a:r>
          </a:p>
          <a:p>
            <a:r>
              <a:rPr lang="es-PA" sz="1100" dirty="0" err="1"/>
              <a:t>void</a:t>
            </a:r>
            <a:r>
              <a:rPr lang="es-PA" sz="1100" dirty="0"/>
              <a:t> </a:t>
            </a:r>
            <a:r>
              <a:rPr lang="es-PA" sz="1100" dirty="0" err="1"/>
              <a:t>SysTick_Init</a:t>
            </a:r>
            <a:r>
              <a:rPr lang="es-PA" sz="1100" dirty="0"/>
              <a:t>(</a:t>
            </a:r>
            <a:r>
              <a:rPr lang="es-PA" sz="1100" dirty="0" err="1"/>
              <a:t>void</a:t>
            </a:r>
            <a:r>
              <a:rPr lang="es-PA" sz="1100" dirty="0"/>
              <a:t>){ </a:t>
            </a:r>
          </a:p>
          <a:p>
            <a:r>
              <a:rPr lang="es-PA" sz="1100" dirty="0"/>
              <a:t>NVIC_ST_CTRL_R = 0; // 1) </a:t>
            </a:r>
            <a:r>
              <a:rPr lang="es-PA" sz="1100" dirty="0" err="1"/>
              <a:t>disable</a:t>
            </a:r>
            <a:r>
              <a:rPr lang="es-PA" sz="1100" dirty="0"/>
              <a:t> </a:t>
            </a:r>
            <a:r>
              <a:rPr lang="es-PA" sz="1100" dirty="0" err="1"/>
              <a:t>SysTick</a:t>
            </a:r>
            <a:r>
              <a:rPr lang="es-PA" sz="1100" dirty="0"/>
              <a:t> </a:t>
            </a:r>
            <a:r>
              <a:rPr lang="es-PA" sz="1100" dirty="0" err="1"/>
              <a:t>during</a:t>
            </a:r>
            <a:r>
              <a:rPr lang="es-PA" sz="1100" dirty="0"/>
              <a:t> </a:t>
            </a:r>
            <a:r>
              <a:rPr lang="es-PA" sz="1100" dirty="0" err="1"/>
              <a:t>setup</a:t>
            </a:r>
            <a:r>
              <a:rPr lang="es-PA" sz="1100" dirty="0"/>
              <a:t> </a:t>
            </a:r>
          </a:p>
          <a:p>
            <a:r>
              <a:rPr lang="es-PA" sz="1100" dirty="0"/>
              <a:t>NVIC_ST_RELOAD_R = 0x00FFFFFF; // 2) </a:t>
            </a:r>
            <a:r>
              <a:rPr lang="es-PA" sz="1100" dirty="0" err="1"/>
              <a:t>maximum</a:t>
            </a:r>
            <a:r>
              <a:rPr lang="es-PA" sz="1100" dirty="0"/>
              <a:t> </a:t>
            </a:r>
            <a:r>
              <a:rPr lang="es-PA" sz="1100" dirty="0" err="1"/>
              <a:t>reload</a:t>
            </a:r>
            <a:r>
              <a:rPr lang="es-PA" sz="1100" dirty="0"/>
              <a:t> </a:t>
            </a:r>
            <a:r>
              <a:rPr lang="es-PA" sz="1100" dirty="0" err="1"/>
              <a:t>value</a:t>
            </a:r>
            <a:r>
              <a:rPr lang="es-PA" sz="1100" dirty="0"/>
              <a:t> </a:t>
            </a:r>
          </a:p>
          <a:p>
            <a:r>
              <a:rPr lang="es-PA" sz="1100" dirty="0"/>
              <a:t>NVIC_ST_CURRENT_R = 0; // 3) </a:t>
            </a:r>
            <a:r>
              <a:rPr lang="es-PA" sz="1100" dirty="0" err="1"/>
              <a:t>any</a:t>
            </a:r>
            <a:r>
              <a:rPr lang="es-PA" sz="1100" dirty="0"/>
              <a:t> </a:t>
            </a:r>
            <a:r>
              <a:rPr lang="es-PA" sz="1100" dirty="0" err="1"/>
              <a:t>write</a:t>
            </a:r>
            <a:r>
              <a:rPr lang="es-PA" sz="1100" dirty="0"/>
              <a:t> to </a:t>
            </a:r>
            <a:r>
              <a:rPr lang="es-PA" sz="1100" dirty="0" err="1"/>
              <a:t>current</a:t>
            </a:r>
            <a:r>
              <a:rPr lang="es-PA" sz="1100" dirty="0"/>
              <a:t> </a:t>
            </a:r>
            <a:r>
              <a:rPr lang="es-PA" sz="1100" dirty="0" err="1"/>
              <a:t>clears</a:t>
            </a:r>
            <a:r>
              <a:rPr lang="es-PA" sz="1100" dirty="0"/>
              <a:t> </a:t>
            </a:r>
            <a:r>
              <a:rPr lang="es-PA" sz="1100" dirty="0" err="1"/>
              <a:t>it</a:t>
            </a:r>
            <a:r>
              <a:rPr lang="es-PA" sz="1100" dirty="0"/>
              <a:t> </a:t>
            </a:r>
          </a:p>
          <a:p>
            <a:r>
              <a:rPr lang="es-PA" sz="1100" dirty="0"/>
              <a:t>NVIC_ST_CTRL_R = 0x00000005; // 4) </a:t>
            </a:r>
            <a:r>
              <a:rPr lang="es-PA" sz="1100" dirty="0" err="1"/>
              <a:t>enable</a:t>
            </a:r>
            <a:r>
              <a:rPr lang="es-PA" sz="1100" dirty="0"/>
              <a:t> </a:t>
            </a:r>
            <a:r>
              <a:rPr lang="es-PA" sz="1100" dirty="0" err="1"/>
              <a:t>SysTick</a:t>
            </a:r>
            <a:r>
              <a:rPr lang="es-PA" sz="1100" dirty="0"/>
              <a:t> </a:t>
            </a:r>
            <a:r>
              <a:rPr lang="es-PA" sz="1100" dirty="0" err="1"/>
              <a:t>with</a:t>
            </a:r>
            <a:r>
              <a:rPr lang="es-PA" sz="1100" dirty="0"/>
              <a:t> </a:t>
            </a:r>
            <a:r>
              <a:rPr lang="es-PA" sz="1100" dirty="0" err="1"/>
              <a:t>core</a:t>
            </a:r>
            <a:r>
              <a:rPr lang="es-PA" sz="1100" dirty="0"/>
              <a:t> </a:t>
            </a:r>
            <a:r>
              <a:rPr lang="es-PA" sz="1100" dirty="0" err="1"/>
              <a:t>clock</a:t>
            </a:r>
            <a:r>
              <a:rPr lang="es-PA" sz="1100" dirty="0"/>
              <a:t> </a:t>
            </a:r>
          </a:p>
          <a:p>
            <a:r>
              <a:rPr lang="es-PA" sz="1100" dirty="0"/>
              <a:t>} </a:t>
            </a:r>
          </a:p>
        </p:txBody>
      </p:sp>
    </p:spTree>
    <p:extLst>
      <p:ext uri="{BB962C8B-B14F-4D97-AF65-F5344CB8AC3E}">
        <p14:creationId xmlns:p14="http://schemas.microsoft.com/office/powerpoint/2010/main" val="251002567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Directivas</a:t>
            </a:r>
            <a:r>
              <a:rPr lang="en-US" dirty="0" smtClean="0"/>
              <a:t> del </a:t>
            </a:r>
            <a:r>
              <a:rPr lang="en-US" dirty="0" err="1" smtClean="0"/>
              <a:t>Preprocesador</a:t>
            </a:r>
            <a:endParaRPr lang="en-US" dirty="0"/>
          </a:p>
        </p:txBody>
      </p:sp>
      <p:sp>
        <p:nvSpPr>
          <p:cNvPr id="4" name="Marcador de contenido 3"/>
          <p:cNvSpPr txBox="1">
            <a:spLocks/>
          </p:cNvSpPr>
          <p:nvPr/>
        </p:nvSpPr>
        <p:spPr>
          <a:xfrm>
            <a:off x="489398" y="1403798"/>
            <a:ext cx="11165982" cy="475230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EL preprocesador altera el paso de compilación</a:t>
            </a:r>
          </a:p>
          <a:p>
            <a:r>
              <a:rPr lang="es-PA" dirty="0" smtClean="0"/>
              <a:t>Las facilidades del preprocesador son</a:t>
            </a:r>
            <a:endParaRPr lang="es-PA" dirty="0"/>
          </a:p>
          <a:p>
            <a:pPr lvl="1"/>
            <a:r>
              <a:rPr lang="es-PA" dirty="0"/>
              <a:t>procesamiento de macros </a:t>
            </a:r>
            <a:endParaRPr lang="es-PA" dirty="0" smtClean="0"/>
          </a:p>
          <a:p>
            <a:pPr lvl="1"/>
            <a:r>
              <a:rPr lang="es-PA" dirty="0" smtClean="0"/>
              <a:t>Inclusión </a:t>
            </a:r>
            <a:r>
              <a:rPr lang="es-PA" dirty="0"/>
              <a:t>de texto de otros archivos. </a:t>
            </a:r>
            <a:endParaRPr lang="es-PA" dirty="0" smtClean="0"/>
          </a:p>
          <a:p>
            <a:pPr lvl="1"/>
            <a:r>
              <a:rPr lang="es-PA" dirty="0" smtClean="0"/>
              <a:t>compilación </a:t>
            </a:r>
            <a:r>
              <a:rPr lang="es-PA" dirty="0"/>
              <a:t>condicional </a:t>
            </a:r>
            <a:endParaRPr lang="es-PA" dirty="0" smtClean="0"/>
          </a:p>
          <a:p>
            <a:pPr lvl="1"/>
            <a:r>
              <a:rPr lang="es-PA" dirty="0" smtClean="0"/>
              <a:t>lenguaje </a:t>
            </a:r>
            <a:r>
              <a:rPr lang="es-PA" dirty="0"/>
              <a:t>ensamblador en línea</a:t>
            </a:r>
          </a:p>
          <a:p>
            <a:r>
              <a:rPr lang="es-PA" dirty="0" smtClean="0"/>
              <a:t>Controlado pro directivas que no son por parte de C propiamente </a:t>
            </a:r>
            <a:r>
              <a:rPr lang="es-PA" dirty="0"/>
              <a:t>dicho. </a:t>
            </a:r>
            <a:endParaRPr lang="es-PA" dirty="0" smtClean="0"/>
          </a:p>
          <a:p>
            <a:r>
              <a:rPr lang="es-PA" dirty="0" smtClean="0"/>
              <a:t>Comienza </a:t>
            </a:r>
            <a:r>
              <a:rPr lang="es-PA" dirty="0"/>
              <a:t>con un carácter </a:t>
            </a:r>
            <a:r>
              <a:rPr lang="es-PA" b="1" dirty="0"/>
              <a:t>#</a:t>
            </a:r>
            <a:r>
              <a:rPr lang="es-PA" dirty="0"/>
              <a:t> y se escribe en una </a:t>
            </a:r>
            <a:r>
              <a:rPr lang="es-PA" dirty="0" smtClean="0"/>
              <a:t>línea.</a:t>
            </a:r>
            <a:r>
              <a:rPr lang="es-PA" dirty="0"/>
              <a:t> </a:t>
            </a:r>
            <a:endParaRPr lang="es-PA" dirty="0" smtClean="0"/>
          </a:p>
          <a:p>
            <a:r>
              <a:rPr lang="es-PA" dirty="0" smtClean="0"/>
              <a:t>Solo </a:t>
            </a:r>
            <a:r>
              <a:rPr lang="es-PA" dirty="0"/>
              <a:t>el preprocesador ve estas líneas </a:t>
            </a:r>
            <a:r>
              <a:rPr lang="es-PA" dirty="0" smtClean="0"/>
              <a:t>directivas</a:t>
            </a:r>
            <a:endParaRPr lang="es-PA" dirty="0"/>
          </a:p>
          <a:p>
            <a:r>
              <a:rPr lang="es-PA" dirty="0"/>
              <a:t>Dependiendo del compilador, el preprocesador puede ser un programa separado o puede estar integrado en el compilador mismo</a:t>
            </a:r>
            <a:r>
              <a:rPr lang="es-PA" dirty="0" smtClean="0"/>
              <a:t>.</a:t>
            </a:r>
          </a:p>
          <a:p>
            <a:r>
              <a:rPr lang="es-PA" dirty="0"/>
              <a:t> C tiene un preprocesador integrado que opera en la parte frontal de su algoritmo de paso único</a:t>
            </a:r>
            <a:r>
              <a:rPr lang="es-PA" dirty="0" smtClean="0"/>
              <a:t>.</a:t>
            </a:r>
            <a:endParaRPr lang="es-PA" dirty="0"/>
          </a:p>
        </p:txBody>
      </p:sp>
      <p:sp>
        <p:nvSpPr>
          <p:cNvPr id="5" name="Marcador de contenido 3"/>
          <p:cNvSpPr txBox="1">
            <a:spLocks/>
          </p:cNvSpPr>
          <p:nvPr/>
        </p:nvSpPr>
        <p:spPr>
          <a:xfrm>
            <a:off x="360608" y="3232598"/>
            <a:ext cx="11165982" cy="16871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s-PA" dirty="0"/>
          </a:p>
          <a:p>
            <a:pPr marL="57150" indent="0">
              <a:buNone/>
            </a:pPr>
            <a:endParaRPr lang="es-PA" dirty="0" smtClean="0"/>
          </a:p>
        </p:txBody>
      </p:sp>
    </p:spTree>
    <p:extLst>
      <p:ext uri="{BB962C8B-B14F-4D97-AF65-F5344CB8AC3E}">
        <p14:creationId xmlns:p14="http://schemas.microsoft.com/office/powerpoint/2010/main" val="4159672096"/>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Preprocesador</a:t>
            </a:r>
            <a:r>
              <a:rPr lang="en-US" dirty="0" smtClean="0"/>
              <a:t> - Macros</a:t>
            </a:r>
            <a:endParaRPr lang="en-US" dirty="0"/>
          </a:p>
        </p:txBody>
      </p:sp>
      <p:sp>
        <p:nvSpPr>
          <p:cNvPr id="4" name="Marcador de contenido 3"/>
          <p:cNvSpPr txBox="1">
            <a:spLocks/>
          </p:cNvSpPr>
          <p:nvPr/>
        </p:nvSpPr>
        <p:spPr>
          <a:xfrm>
            <a:off x="489398" y="1403798"/>
            <a:ext cx="11165982" cy="525100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sz="1100" dirty="0" smtClean="0"/>
              <a:t>Se usan macros para:</a:t>
            </a:r>
          </a:p>
          <a:p>
            <a:pPr lvl="1"/>
            <a:r>
              <a:rPr lang="es-PA" sz="900" dirty="0" smtClean="0"/>
              <a:t>Ahorrar </a:t>
            </a:r>
            <a:r>
              <a:rPr lang="es-PA" sz="900" dirty="0"/>
              <a:t>tiempo podemos definir una macro para secuencias largas que tendremos que repetir muchas veces. </a:t>
            </a:r>
            <a:endParaRPr lang="es-PA" sz="900" dirty="0" smtClean="0"/>
          </a:p>
          <a:p>
            <a:pPr lvl="1"/>
            <a:r>
              <a:rPr lang="es-PA" sz="900" dirty="0" smtClean="0"/>
              <a:t>Aclarar </a:t>
            </a:r>
            <a:r>
              <a:rPr lang="es-PA" sz="900" dirty="0"/>
              <a:t>el significado del software, podemos definir una macro que dé un nombre simbólico a una secuencia difícil de </a:t>
            </a:r>
            <a:r>
              <a:rPr lang="es-PA" sz="900" dirty="0" smtClean="0"/>
              <a:t>entender</a:t>
            </a:r>
            <a:r>
              <a:rPr lang="es-PA" sz="900" dirty="0"/>
              <a:t> </a:t>
            </a:r>
            <a:r>
              <a:rPr lang="es-PA" sz="900" dirty="0" smtClean="0"/>
              <a:t>(puertos de E/S). </a:t>
            </a:r>
          </a:p>
          <a:p>
            <a:pPr lvl="1"/>
            <a:r>
              <a:rPr lang="es-PA" sz="900" dirty="0" smtClean="0"/>
              <a:t>Software fácil de cambiar (que al cambiar la definición actualice el software)</a:t>
            </a:r>
            <a:endParaRPr lang="es-PA" sz="900" dirty="0"/>
          </a:p>
          <a:p>
            <a:pPr marL="0" indent="0">
              <a:buNone/>
            </a:pPr>
            <a:r>
              <a:rPr lang="es-PA" sz="1100" dirty="0"/>
              <a:t>#define </a:t>
            </a:r>
            <a:r>
              <a:rPr lang="es-PA" sz="1100" dirty="0" err="1"/>
              <a:t>Name</a:t>
            </a:r>
            <a:r>
              <a:rPr lang="es-PA" sz="1100" dirty="0"/>
              <a:t> </a:t>
            </a:r>
            <a:r>
              <a:rPr lang="es-PA" sz="1100" dirty="0" err="1"/>
              <a:t>CharacterString</a:t>
            </a:r>
            <a:r>
              <a:rPr lang="es-PA" sz="1100" dirty="0" smtClean="0"/>
              <a:t>?...</a:t>
            </a:r>
            <a:endParaRPr lang="es-PA" sz="1100" dirty="0"/>
          </a:p>
          <a:p>
            <a:r>
              <a:rPr lang="es-PA" sz="1100" dirty="0" smtClean="0"/>
              <a:t>Define cadenas de texto arbitrarias</a:t>
            </a:r>
            <a:endParaRPr lang="es-PA" sz="1100" dirty="0"/>
          </a:p>
          <a:p>
            <a:r>
              <a:rPr lang="es-PA" sz="1100" dirty="0"/>
              <a:t>C acepta definiciones de macros solo a nivel global</a:t>
            </a:r>
            <a:r>
              <a:rPr lang="es-PA" sz="1100" dirty="0" smtClean="0"/>
              <a:t>.</a:t>
            </a:r>
            <a:endParaRPr lang="es-PA" sz="1100" dirty="0"/>
          </a:p>
          <a:p>
            <a:r>
              <a:rPr lang="es-PA" sz="1100" dirty="0" smtClean="0"/>
              <a:t>Debe cumplir las definiciones de C estándar, es decir, comenzando por carácter, nombre y última palabra</a:t>
            </a:r>
          </a:p>
          <a:p>
            <a:r>
              <a:rPr lang="es-PA" sz="1100" dirty="0" smtClean="0"/>
              <a:t>Si falta lo seguido del nombre (</a:t>
            </a:r>
            <a:r>
              <a:rPr lang="es-PA" sz="1100" dirty="0" err="1" smtClean="0"/>
              <a:t>charstring</a:t>
            </a:r>
            <a:r>
              <a:rPr lang="es-PA" sz="1100" dirty="0" smtClean="0"/>
              <a:t>) se elimina de las líneas de ejecución</a:t>
            </a:r>
            <a:endParaRPr lang="es-PA" sz="1100" dirty="0"/>
          </a:p>
          <a:p>
            <a:pPr marL="0" indent="0">
              <a:buNone/>
            </a:pPr>
            <a:r>
              <a:rPr lang="es-PA" sz="1100" dirty="0"/>
              <a:t>#define </a:t>
            </a:r>
            <a:r>
              <a:rPr lang="es-PA" sz="1100" dirty="0" err="1"/>
              <a:t>size</a:t>
            </a:r>
            <a:r>
              <a:rPr lang="es-PA" sz="1100" dirty="0"/>
              <a:t> </a:t>
            </a:r>
            <a:r>
              <a:rPr lang="es-PA" sz="1100" dirty="0" smtClean="0"/>
              <a:t>10</a:t>
            </a:r>
            <a:endParaRPr lang="es-PA" sz="1100" dirty="0"/>
          </a:p>
          <a:p>
            <a:pPr marL="0" indent="0">
              <a:buNone/>
            </a:pPr>
            <a:r>
              <a:rPr lang="es-PA" sz="1100" dirty="0" smtClean="0"/>
              <a:t>cambiará</a:t>
            </a:r>
            <a:endParaRPr lang="es-PA" sz="1100" dirty="0"/>
          </a:p>
          <a:p>
            <a:pPr marL="0" indent="0">
              <a:buNone/>
            </a:pPr>
            <a:r>
              <a:rPr lang="es-PA" sz="1100" dirty="0"/>
              <a:t>short data[</a:t>
            </a:r>
            <a:r>
              <a:rPr lang="es-PA" sz="1100" dirty="0" err="1"/>
              <a:t>size</a:t>
            </a:r>
            <a:r>
              <a:rPr lang="es-PA" sz="1100" dirty="0" smtClean="0"/>
              <a:t>];</a:t>
            </a:r>
            <a:endParaRPr lang="es-PA" sz="1100" dirty="0"/>
          </a:p>
          <a:p>
            <a:pPr marL="0" indent="0">
              <a:buNone/>
            </a:pPr>
            <a:r>
              <a:rPr lang="es-PA" sz="1100" dirty="0" smtClean="0"/>
              <a:t>dentro</a:t>
            </a:r>
            <a:endParaRPr lang="es-PA" sz="1100" dirty="0"/>
          </a:p>
          <a:p>
            <a:pPr marL="0" indent="0">
              <a:buNone/>
            </a:pPr>
            <a:r>
              <a:rPr lang="es-PA" sz="1100" dirty="0"/>
              <a:t>short data[10</a:t>
            </a:r>
            <a:r>
              <a:rPr lang="es-PA" sz="1100" dirty="0" smtClean="0"/>
              <a:t>];</a:t>
            </a:r>
            <a:endParaRPr lang="es-PA" sz="1100" dirty="0"/>
          </a:p>
          <a:p>
            <a:pPr marL="0" indent="0">
              <a:buNone/>
            </a:pPr>
            <a:r>
              <a:rPr lang="es-PA" sz="1100" dirty="0"/>
              <a:t>pero no tendrá efecto </a:t>
            </a:r>
            <a:r>
              <a:rPr lang="es-PA" sz="1100" dirty="0" smtClean="0"/>
              <a:t>en</a:t>
            </a:r>
            <a:endParaRPr lang="es-PA" sz="1100" dirty="0"/>
          </a:p>
          <a:p>
            <a:pPr marL="0" indent="0">
              <a:buNone/>
            </a:pPr>
            <a:r>
              <a:rPr lang="es-PA" sz="1100" dirty="0"/>
              <a:t>short data[size1</a:t>
            </a:r>
            <a:r>
              <a:rPr lang="es-PA" sz="1100" dirty="0" smtClean="0"/>
              <a:t>];</a:t>
            </a:r>
            <a:endParaRPr lang="es-PA" sz="1100" dirty="0"/>
          </a:p>
        </p:txBody>
      </p:sp>
      <p:sp>
        <p:nvSpPr>
          <p:cNvPr id="5" name="Marcador de contenido 3"/>
          <p:cNvSpPr txBox="1">
            <a:spLocks/>
          </p:cNvSpPr>
          <p:nvPr/>
        </p:nvSpPr>
        <p:spPr>
          <a:xfrm>
            <a:off x="360608" y="3232598"/>
            <a:ext cx="11165982" cy="16871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s-PA" dirty="0"/>
          </a:p>
          <a:p>
            <a:pPr marL="57150" indent="0">
              <a:buNone/>
            </a:pPr>
            <a:endParaRPr lang="es-PA" dirty="0" smtClean="0"/>
          </a:p>
        </p:txBody>
      </p:sp>
    </p:spTree>
    <p:extLst>
      <p:ext uri="{BB962C8B-B14F-4D97-AF65-F5344CB8AC3E}">
        <p14:creationId xmlns:p14="http://schemas.microsoft.com/office/powerpoint/2010/main" val="939927306"/>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Preprocesador</a:t>
            </a:r>
            <a:r>
              <a:rPr lang="en-US" dirty="0" smtClean="0"/>
              <a:t> - Macros</a:t>
            </a:r>
            <a:endParaRPr lang="en-US" dirty="0"/>
          </a:p>
        </p:txBody>
      </p:sp>
      <p:sp>
        <p:nvSpPr>
          <p:cNvPr id="4" name="Marcador de contenido 3"/>
          <p:cNvSpPr txBox="1">
            <a:spLocks/>
          </p:cNvSpPr>
          <p:nvPr/>
        </p:nvSpPr>
        <p:spPr>
          <a:xfrm>
            <a:off x="489398" y="1403798"/>
            <a:ext cx="11165982" cy="525100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sz="1800" dirty="0" smtClean="0"/>
              <a:t>Se reemplazará todos lo posterior que coincida con los nuevos #define</a:t>
            </a:r>
            <a:endParaRPr lang="es-PA" sz="1800" dirty="0"/>
          </a:p>
          <a:p>
            <a:r>
              <a:rPr lang="es-PA" sz="1800" dirty="0" smtClean="0"/>
              <a:t>El uso más común es cambiar nombres a constantes</a:t>
            </a:r>
          </a:p>
          <a:p>
            <a:endParaRPr lang="es-PA" sz="1800" dirty="0"/>
          </a:p>
          <a:p>
            <a:pPr marL="0" indent="0">
              <a:buNone/>
            </a:pPr>
            <a:r>
              <a:rPr lang="es-PA" sz="1800" dirty="0"/>
              <a:t>#define </a:t>
            </a:r>
            <a:r>
              <a:rPr lang="es-PA" sz="1800" dirty="0" err="1"/>
              <a:t>TriggerPendSV</a:t>
            </a:r>
            <a:r>
              <a:rPr lang="es-PA" sz="1800" dirty="0"/>
              <a:t>() { NVIC_INT_CTRL_R = 0x10000000;} </a:t>
            </a:r>
          </a:p>
          <a:p>
            <a:pPr marL="0" indent="0">
              <a:buNone/>
            </a:pPr>
            <a:r>
              <a:rPr lang="es-PA" sz="1800" dirty="0"/>
              <a:t>#define SetPA5(x) </a:t>
            </a:r>
            <a:endParaRPr lang="es-PA" sz="1800" dirty="0" smtClean="0"/>
          </a:p>
          <a:p>
            <a:pPr marL="0" indent="0">
              <a:buNone/>
            </a:pPr>
            <a:r>
              <a:rPr lang="es-PA" sz="1800" dirty="0" smtClean="0"/>
              <a:t>#</a:t>
            </a:r>
            <a:r>
              <a:rPr lang="es-PA" sz="1800" dirty="0"/>
              <a:t>define </a:t>
            </a:r>
            <a:r>
              <a:rPr lang="es-PA" sz="1800" dirty="0" err="1"/>
              <a:t>TriggerPendSV</a:t>
            </a:r>
            <a:r>
              <a:rPr lang="es-PA" sz="1800" dirty="0"/>
              <a:t>() { NVIC_INT_CTRL_R = 0x10000000;} </a:t>
            </a:r>
          </a:p>
          <a:p>
            <a:pPr marL="0" indent="0">
              <a:buNone/>
            </a:pPr>
            <a:r>
              <a:rPr lang="es-PA" sz="1800" dirty="0"/>
              <a:t>#define SetPA5(x) { GPIO_PORTA_DATA_R = ( GPIO_PORTA_DATA_R &amp; ~0x20) | (x)}; </a:t>
            </a:r>
          </a:p>
          <a:p>
            <a:pPr marL="0" indent="0">
              <a:buNone/>
            </a:pPr>
            <a:r>
              <a:rPr lang="es-PA" sz="1800" dirty="0"/>
              <a:t>&amp; ~0x20) | (x)}; </a:t>
            </a:r>
          </a:p>
          <a:p>
            <a:pPr marL="0" indent="0">
              <a:buNone/>
            </a:pPr>
            <a:r>
              <a:rPr lang="es-PA" sz="1800" dirty="0"/>
              <a:t>#define </a:t>
            </a:r>
            <a:r>
              <a:rPr lang="es-PA" sz="1800" dirty="0" err="1"/>
              <a:t>Wait</a:t>
            </a:r>
            <a:r>
              <a:rPr lang="es-PA" sz="1800" dirty="0"/>
              <a:t>(t) {</a:t>
            </a:r>
            <a:r>
              <a:rPr lang="es-PA" sz="1800" dirty="0" err="1"/>
              <a:t>int</a:t>
            </a:r>
            <a:r>
              <a:rPr lang="es-PA" sz="1800" dirty="0"/>
              <a:t> </a:t>
            </a:r>
            <a:r>
              <a:rPr lang="es-PA" sz="1800" dirty="0" err="1"/>
              <a:t>wait</a:t>
            </a:r>
            <a:r>
              <a:rPr lang="es-PA" sz="1800" dirty="0"/>
              <a:t>; </a:t>
            </a:r>
            <a:r>
              <a:rPr lang="es-PA" sz="1800" dirty="0" err="1"/>
              <a:t>for</a:t>
            </a:r>
            <a:r>
              <a:rPr lang="es-PA" sz="1800" dirty="0"/>
              <a:t> (</a:t>
            </a:r>
            <a:r>
              <a:rPr lang="es-PA" sz="1800" dirty="0" err="1"/>
              <a:t>wait</a:t>
            </a:r>
            <a:r>
              <a:rPr lang="es-PA" sz="1800" dirty="0"/>
              <a:t> = 0; </a:t>
            </a:r>
            <a:r>
              <a:rPr lang="es-PA" sz="1800" dirty="0" err="1"/>
              <a:t>wait</a:t>
            </a:r>
            <a:r>
              <a:rPr lang="es-PA" sz="1800" dirty="0"/>
              <a:t> &lt; (t); </a:t>
            </a:r>
            <a:r>
              <a:rPr lang="es-PA" sz="1800" dirty="0" err="1"/>
              <a:t>wait</a:t>
            </a:r>
            <a:r>
              <a:rPr lang="es-PA" sz="1800" dirty="0"/>
              <a:t>++) {} }; </a:t>
            </a:r>
          </a:p>
          <a:p>
            <a:pPr marL="0" indent="0">
              <a:buNone/>
            </a:pPr>
            <a:r>
              <a:rPr lang="es-PA" sz="1800" dirty="0"/>
              <a:t>#define CONVERT4BPP(c) ( ((c) &lt;&lt; 12) | ((c) &lt;&lt; 7 ) | ((c) &lt;&lt; 1) ) </a:t>
            </a:r>
          </a:p>
        </p:txBody>
      </p:sp>
      <p:sp>
        <p:nvSpPr>
          <p:cNvPr id="5" name="Marcador de contenido 3"/>
          <p:cNvSpPr txBox="1">
            <a:spLocks/>
          </p:cNvSpPr>
          <p:nvPr/>
        </p:nvSpPr>
        <p:spPr>
          <a:xfrm>
            <a:off x="360608" y="3232598"/>
            <a:ext cx="11165982" cy="16871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s-PA" dirty="0"/>
          </a:p>
          <a:p>
            <a:pPr marL="57150" indent="0">
              <a:buNone/>
            </a:pPr>
            <a:endParaRPr lang="es-PA" dirty="0" smtClean="0"/>
          </a:p>
        </p:txBody>
      </p:sp>
    </p:spTree>
    <p:extLst>
      <p:ext uri="{BB962C8B-B14F-4D97-AF65-F5344CB8AC3E}">
        <p14:creationId xmlns:p14="http://schemas.microsoft.com/office/powerpoint/2010/main" val="25033098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Funciones</a:t>
            </a:r>
            <a:endParaRPr lang="en-US" dirty="0"/>
          </a:p>
        </p:txBody>
      </p:sp>
      <p:sp>
        <p:nvSpPr>
          <p:cNvPr id="4" name="Marcador de contenido 3"/>
          <p:cNvSpPr>
            <a:spLocks noGrp="1"/>
          </p:cNvSpPr>
          <p:nvPr>
            <p:ph idx="1"/>
          </p:nvPr>
        </p:nvSpPr>
        <p:spPr>
          <a:xfrm>
            <a:off x="498006" y="2001403"/>
            <a:ext cx="9843729" cy="2938898"/>
          </a:xfrm>
        </p:spPr>
        <p:txBody>
          <a:bodyPr>
            <a:normAutofit/>
          </a:bodyPr>
          <a:lstStyle/>
          <a:p>
            <a:r>
              <a:rPr lang="en-US" dirty="0" err="1" smtClean="0"/>
              <a:t>Secuencia</a:t>
            </a:r>
            <a:r>
              <a:rPr lang="en-US" dirty="0" smtClean="0"/>
              <a:t> de </a:t>
            </a:r>
            <a:r>
              <a:rPr lang="en-US" dirty="0" err="1" smtClean="0"/>
              <a:t>operaciones</a:t>
            </a:r>
            <a:r>
              <a:rPr lang="en-US" dirty="0" smtClean="0"/>
              <a:t> </a:t>
            </a:r>
            <a:r>
              <a:rPr lang="en-US" dirty="0" err="1" smtClean="0"/>
              <a:t>invocada</a:t>
            </a:r>
            <a:r>
              <a:rPr lang="en-US" dirty="0" smtClean="0"/>
              <a:t> </a:t>
            </a:r>
            <a:r>
              <a:rPr lang="en-US" dirty="0" err="1" smtClean="0"/>
              <a:t>por</a:t>
            </a:r>
            <a:r>
              <a:rPr lang="en-US" dirty="0" smtClean="0"/>
              <a:t> el software</a:t>
            </a:r>
          </a:p>
          <a:p>
            <a:r>
              <a:rPr lang="en-US" dirty="0" err="1" smtClean="0"/>
              <a:t>Podemos</a:t>
            </a:r>
            <a:r>
              <a:rPr lang="en-US" dirty="0" smtClean="0"/>
              <a:t> </a:t>
            </a:r>
            <a:r>
              <a:rPr lang="en-US" dirty="0" err="1" smtClean="0"/>
              <a:t>pasar</a:t>
            </a:r>
            <a:r>
              <a:rPr lang="en-US" dirty="0" smtClean="0"/>
              <a:t> 0 o </a:t>
            </a:r>
            <a:r>
              <a:rPr lang="en-US" dirty="0" err="1" smtClean="0"/>
              <a:t>más</a:t>
            </a:r>
            <a:r>
              <a:rPr lang="en-US" dirty="0" smtClean="0"/>
              <a:t> </a:t>
            </a:r>
            <a:r>
              <a:rPr lang="en-US" dirty="0" err="1" smtClean="0"/>
              <a:t>argumentos</a:t>
            </a:r>
            <a:endParaRPr lang="en-US" dirty="0" smtClean="0"/>
          </a:p>
          <a:p>
            <a:r>
              <a:rPr lang="en-US" dirty="0" err="1" smtClean="0"/>
              <a:t>En</a:t>
            </a:r>
            <a:r>
              <a:rPr lang="en-US" dirty="0" smtClean="0"/>
              <a:t> ARM (</a:t>
            </a:r>
            <a:r>
              <a:rPr lang="en-US" dirty="0" err="1" smtClean="0"/>
              <a:t>usando</a:t>
            </a:r>
            <a:r>
              <a:rPr lang="en-US" dirty="0" smtClean="0"/>
              <a:t> </a:t>
            </a:r>
            <a:r>
              <a:rPr lang="en-US" dirty="0" err="1" smtClean="0"/>
              <a:t>Keil</a:t>
            </a:r>
            <a:r>
              <a:rPr lang="en-US" dirty="0" smtClean="0"/>
              <a:t>) </a:t>
            </a:r>
            <a:r>
              <a:rPr lang="en-US" dirty="0" err="1" smtClean="0"/>
              <a:t>generalmente</a:t>
            </a:r>
            <a:r>
              <a:rPr lang="en-US" dirty="0" smtClean="0"/>
              <a:t> se </a:t>
            </a:r>
            <a:r>
              <a:rPr lang="en-US" dirty="0" err="1" smtClean="0"/>
              <a:t>pasan</a:t>
            </a:r>
            <a:r>
              <a:rPr lang="en-US" dirty="0" smtClean="0"/>
              <a:t> </a:t>
            </a:r>
            <a:r>
              <a:rPr lang="en-US" dirty="0" err="1" smtClean="0"/>
              <a:t>los</a:t>
            </a:r>
            <a:r>
              <a:rPr lang="en-US" dirty="0" smtClean="0"/>
              <a:t> </a:t>
            </a:r>
            <a:r>
              <a:rPr lang="en-US" dirty="0" err="1" smtClean="0"/>
              <a:t>registros</a:t>
            </a:r>
            <a:r>
              <a:rPr lang="en-US" dirty="0" smtClean="0"/>
              <a:t> R0 a R3 al stack. </a:t>
            </a:r>
          </a:p>
          <a:p>
            <a:r>
              <a:rPr lang="en-US" dirty="0" smtClean="0"/>
              <a:t>La </a:t>
            </a:r>
            <a:r>
              <a:rPr lang="en-US" dirty="0" err="1" smtClean="0"/>
              <a:t>función</a:t>
            </a:r>
            <a:r>
              <a:rPr lang="en-US" dirty="0" smtClean="0"/>
              <a:t> </a:t>
            </a:r>
            <a:r>
              <a:rPr lang="en-US" dirty="0" err="1" smtClean="0"/>
              <a:t>puede</a:t>
            </a:r>
            <a:r>
              <a:rPr lang="en-US" dirty="0" smtClean="0"/>
              <a:t> </a:t>
            </a:r>
            <a:r>
              <a:rPr lang="en-US" dirty="0" err="1" smtClean="0"/>
              <a:t>tener</a:t>
            </a:r>
            <a:r>
              <a:rPr lang="en-US" dirty="0" smtClean="0"/>
              <a:t> </a:t>
            </a:r>
            <a:r>
              <a:rPr lang="en-US" dirty="0" err="1" smtClean="0"/>
              <a:t>ningún</a:t>
            </a:r>
            <a:r>
              <a:rPr lang="en-US" dirty="0" smtClean="0"/>
              <a:t> o un </a:t>
            </a:r>
            <a:r>
              <a:rPr lang="en-US" dirty="0" err="1" smtClean="0"/>
              <a:t>argumento</a:t>
            </a:r>
            <a:r>
              <a:rPr lang="en-US" dirty="0" smtClean="0"/>
              <a:t> de </a:t>
            </a:r>
            <a:r>
              <a:rPr lang="en-US" dirty="0" err="1" smtClean="0"/>
              <a:t>salida</a:t>
            </a:r>
            <a:r>
              <a:rPr lang="en-US" dirty="0" smtClean="0"/>
              <a:t>. </a:t>
            </a:r>
          </a:p>
          <a:p>
            <a:r>
              <a:rPr lang="en-US" dirty="0" smtClean="0"/>
              <a:t>El </a:t>
            </a:r>
            <a:r>
              <a:rPr lang="en-US" dirty="0" err="1" smtClean="0"/>
              <a:t>parámetro</a:t>
            </a:r>
            <a:r>
              <a:rPr lang="en-US" dirty="0" smtClean="0"/>
              <a:t> de </a:t>
            </a:r>
            <a:r>
              <a:rPr lang="en-US" dirty="0" err="1" smtClean="0"/>
              <a:t>retorno</a:t>
            </a:r>
            <a:r>
              <a:rPr lang="en-US" dirty="0" smtClean="0"/>
              <a:t> se </a:t>
            </a:r>
            <a:r>
              <a:rPr lang="en-US" dirty="0" err="1" smtClean="0"/>
              <a:t>pasa</a:t>
            </a:r>
            <a:r>
              <a:rPr lang="en-US" dirty="0" smtClean="0"/>
              <a:t> al </a:t>
            </a:r>
            <a:r>
              <a:rPr lang="en-US" dirty="0" err="1" smtClean="0"/>
              <a:t>registro</a:t>
            </a:r>
            <a:r>
              <a:rPr lang="en-US" dirty="0" smtClean="0"/>
              <a:t> R0 </a:t>
            </a:r>
          </a:p>
          <a:p>
            <a:pPr lvl="1"/>
            <a:r>
              <a:rPr lang="en-US" dirty="0" err="1" smtClean="0"/>
              <a:t>Valores</a:t>
            </a:r>
            <a:r>
              <a:rPr lang="en-US" dirty="0" smtClean="0"/>
              <a:t> de 8 o 16 bit son </a:t>
            </a:r>
            <a:r>
              <a:rPr lang="en-US" dirty="0" err="1" smtClean="0"/>
              <a:t>retornados</a:t>
            </a:r>
            <a:r>
              <a:rPr lang="en-US" dirty="0" smtClean="0"/>
              <a:t> a un </a:t>
            </a:r>
            <a:r>
              <a:rPr lang="en-US" dirty="0" err="1" smtClean="0"/>
              <a:t>registro</a:t>
            </a:r>
            <a:r>
              <a:rPr lang="en-US" dirty="0" smtClean="0"/>
              <a:t> de 32 bits.</a:t>
            </a:r>
          </a:p>
        </p:txBody>
      </p:sp>
    </p:spTree>
    <p:extLst>
      <p:ext uri="{BB962C8B-B14F-4D97-AF65-F5344CB8AC3E}">
        <p14:creationId xmlns:p14="http://schemas.microsoft.com/office/powerpoint/2010/main" val="668257160"/>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Preprocesador</a:t>
            </a:r>
            <a:r>
              <a:rPr lang="en-US" dirty="0" smtClean="0"/>
              <a:t> – </a:t>
            </a:r>
            <a:r>
              <a:rPr lang="en-US" dirty="0" err="1" smtClean="0"/>
              <a:t>Compilación</a:t>
            </a:r>
            <a:r>
              <a:rPr lang="en-US" dirty="0" smtClean="0"/>
              <a:t> </a:t>
            </a:r>
            <a:r>
              <a:rPr lang="en-US" dirty="0" err="1" smtClean="0"/>
              <a:t>Condicional</a:t>
            </a:r>
            <a:endParaRPr lang="en-US" dirty="0"/>
          </a:p>
        </p:txBody>
      </p:sp>
      <p:sp>
        <p:nvSpPr>
          <p:cNvPr id="4" name="Marcador de contenido 3"/>
          <p:cNvSpPr txBox="1">
            <a:spLocks/>
          </p:cNvSpPr>
          <p:nvPr/>
        </p:nvSpPr>
        <p:spPr>
          <a:xfrm>
            <a:off x="489398" y="1403798"/>
            <a:ext cx="11165982" cy="525100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sz="1800" dirty="0" smtClean="0"/>
              <a:t>Permite designar partes del programa que puedan compilar o no</a:t>
            </a:r>
          </a:p>
          <a:p>
            <a:pPr lvl="1"/>
            <a:r>
              <a:rPr lang="es-PA" sz="1600" dirty="0" smtClean="0"/>
              <a:t>Han de definirse símbolos para esto</a:t>
            </a:r>
            <a:endParaRPr lang="es-PA" sz="1800" dirty="0"/>
          </a:p>
          <a:p>
            <a:r>
              <a:rPr lang="es-PA" sz="1800" dirty="0"/>
              <a:t>Cuando el preprocesador </a:t>
            </a:r>
            <a:r>
              <a:rPr lang="es-PA" sz="1800" dirty="0" smtClean="0"/>
              <a:t>encuentra</a:t>
            </a:r>
            <a:endParaRPr lang="es-PA" sz="1800" dirty="0"/>
          </a:p>
          <a:p>
            <a:pPr lvl="1"/>
            <a:r>
              <a:rPr lang="es-PA" sz="1600" dirty="0"/>
              <a:t>#</a:t>
            </a:r>
            <a:r>
              <a:rPr lang="es-PA" sz="1600" dirty="0" err="1"/>
              <a:t>ifdef</a:t>
            </a:r>
            <a:r>
              <a:rPr lang="es-PA" sz="1600" dirty="0"/>
              <a:t> </a:t>
            </a:r>
            <a:r>
              <a:rPr lang="es-PA" sz="1600" dirty="0" err="1" smtClean="0"/>
              <a:t>Name</a:t>
            </a:r>
            <a:endParaRPr lang="es-PA" sz="1800" dirty="0"/>
          </a:p>
          <a:p>
            <a:pPr lvl="1"/>
            <a:r>
              <a:rPr lang="es-PA" sz="1600" dirty="0"/>
              <a:t>Mira para ver si el nombre designado ha sido definido. Si no, </a:t>
            </a:r>
            <a:r>
              <a:rPr lang="es-PA" sz="1600" dirty="0" smtClean="0"/>
              <a:t>hace compilar hasta que coincida el define evaluado</a:t>
            </a:r>
            <a:endParaRPr lang="es-PA" sz="1800" dirty="0"/>
          </a:p>
          <a:p>
            <a:pPr lvl="1"/>
            <a:r>
              <a:rPr lang="es-PA" sz="1600" dirty="0"/>
              <a:t>#</a:t>
            </a:r>
            <a:r>
              <a:rPr lang="es-PA" sz="1600" dirty="0" err="1" smtClean="0"/>
              <a:t>else</a:t>
            </a:r>
            <a:endParaRPr lang="es-PA" sz="1600" dirty="0"/>
          </a:p>
          <a:p>
            <a:pPr lvl="1"/>
            <a:r>
              <a:rPr lang="es-PA" sz="1600" dirty="0" smtClean="0"/>
              <a:t>o</a:t>
            </a:r>
            <a:endParaRPr lang="es-PA" sz="1600" dirty="0"/>
          </a:p>
          <a:p>
            <a:pPr lvl="1"/>
            <a:r>
              <a:rPr lang="es-PA" sz="1600" dirty="0"/>
              <a:t>#</a:t>
            </a:r>
            <a:r>
              <a:rPr lang="es-PA" sz="1600" dirty="0" err="1" smtClean="0"/>
              <a:t>endif</a:t>
            </a:r>
            <a:endParaRPr lang="es-PA" sz="1800" dirty="0"/>
          </a:p>
          <a:p>
            <a:pPr lvl="1"/>
            <a:r>
              <a:rPr lang="es-PA" sz="1600" dirty="0" smtClean="0"/>
              <a:t>Delimita el #</a:t>
            </a:r>
            <a:r>
              <a:rPr lang="es-PA" sz="1600" dirty="0" err="1" smtClean="0"/>
              <a:t>ifdef</a:t>
            </a:r>
            <a:r>
              <a:rPr lang="es-PA" sz="1600" dirty="0" smtClean="0"/>
              <a:t> y #</a:t>
            </a:r>
            <a:r>
              <a:rPr lang="es-PA" sz="1600" dirty="0" err="1"/>
              <a:t>else</a:t>
            </a:r>
            <a:r>
              <a:rPr lang="es-PA" sz="1600" dirty="0"/>
              <a:t> </a:t>
            </a:r>
            <a:r>
              <a:rPr lang="es-PA" sz="1600" dirty="0" smtClean="0"/>
              <a:t>permite </a:t>
            </a:r>
            <a:r>
              <a:rPr lang="es-PA" sz="1600" dirty="0"/>
              <a:t>dividir el texto condicional en partes verdaderas y falsas. La primera parte ( #</a:t>
            </a:r>
            <a:r>
              <a:rPr lang="es-PA" sz="1600" dirty="0" err="1"/>
              <a:t>ifdef</a:t>
            </a:r>
            <a:r>
              <a:rPr lang="es-PA" sz="1600" dirty="0"/>
              <a:t> ... # </a:t>
            </a:r>
            <a:r>
              <a:rPr lang="es-PA" sz="1600" dirty="0" err="1"/>
              <a:t>else</a:t>
            </a:r>
            <a:r>
              <a:rPr lang="es-PA" sz="1600" dirty="0"/>
              <a:t> ) se compila solo si se define el nombre designado, y la segunda ( #</a:t>
            </a:r>
            <a:r>
              <a:rPr lang="es-PA" sz="1600" dirty="0" err="1"/>
              <a:t>else</a:t>
            </a:r>
            <a:r>
              <a:rPr lang="es-PA" sz="1600" dirty="0"/>
              <a:t> ... # </a:t>
            </a:r>
            <a:r>
              <a:rPr lang="es-PA" sz="1600" dirty="0" err="1"/>
              <a:t>endif</a:t>
            </a:r>
            <a:r>
              <a:rPr lang="es-PA" sz="1600" dirty="0"/>
              <a:t> ) solo si no está definida</a:t>
            </a:r>
            <a:r>
              <a:rPr lang="es-PA" sz="1600" dirty="0" smtClean="0"/>
              <a:t>.</a:t>
            </a:r>
            <a:endParaRPr lang="es-PA" sz="1600" dirty="0"/>
          </a:p>
        </p:txBody>
      </p:sp>
      <p:sp>
        <p:nvSpPr>
          <p:cNvPr id="5" name="Marcador de contenido 3"/>
          <p:cNvSpPr txBox="1">
            <a:spLocks/>
          </p:cNvSpPr>
          <p:nvPr/>
        </p:nvSpPr>
        <p:spPr>
          <a:xfrm>
            <a:off x="360608" y="3232598"/>
            <a:ext cx="11165982" cy="16871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s-PA" dirty="0"/>
          </a:p>
          <a:p>
            <a:pPr marL="57150" indent="0">
              <a:buNone/>
            </a:pPr>
            <a:endParaRPr lang="es-PA" dirty="0" smtClean="0"/>
          </a:p>
        </p:txBody>
      </p:sp>
    </p:spTree>
    <p:extLst>
      <p:ext uri="{BB962C8B-B14F-4D97-AF65-F5344CB8AC3E}">
        <p14:creationId xmlns:p14="http://schemas.microsoft.com/office/powerpoint/2010/main" val="341275609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Preprocesador</a:t>
            </a:r>
            <a:r>
              <a:rPr lang="en-US" dirty="0" smtClean="0"/>
              <a:t> – </a:t>
            </a:r>
            <a:r>
              <a:rPr lang="en-US" dirty="0" err="1" smtClean="0"/>
              <a:t>Compilación</a:t>
            </a:r>
            <a:r>
              <a:rPr lang="en-US" dirty="0" smtClean="0"/>
              <a:t> </a:t>
            </a:r>
            <a:r>
              <a:rPr lang="en-US" dirty="0" err="1" smtClean="0"/>
              <a:t>Condicional</a:t>
            </a:r>
            <a:endParaRPr lang="en-US" dirty="0"/>
          </a:p>
        </p:txBody>
      </p:sp>
      <p:sp>
        <p:nvSpPr>
          <p:cNvPr id="4" name="Marcador de contenido 3"/>
          <p:cNvSpPr txBox="1">
            <a:spLocks/>
          </p:cNvSpPr>
          <p:nvPr/>
        </p:nvSpPr>
        <p:spPr>
          <a:xfrm>
            <a:off x="489398" y="1403798"/>
            <a:ext cx="11165982" cy="1828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sz="1500" dirty="0" smtClean="0"/>
              <a:t>Lo </a:t>
            </a:r>
            <a:r>
              <a:rPr lang="es-PA" sz="1500" dirty="0"/>
              <a:t>contrario de #</a:t>
            </a:r>
            <a:r>
              <a:rPr lang="es-PA" sz="1500" dirty="0" err="1"/>
              <a:t>ifdef</a:t>
            </a:r>
            <a:r>
              <a:rPr lang="es-PA" sz="1500" dirty="0"/>
              <a:t> es </a:t>
            </a:r>
            <a:r>
              <a:rPr lang="es-PA" sz="1500" dirty="0" smtClean="0"/>
              <a:t>el</a:t>
            </a:r>
            <a:endParaRPr lang="es-PA" sz="1500" dirty="0"/>
          </a:p>
          <a:p>
            <a:r>
              <a:rPr lang="es-PA" sz="1500" dirty="0"/>
              <a:t>#</a:t>
            </a:r>
            <a:r>
              <a:rPr lang="es-PA" sz="1500" dirty="0" err="1"/>
              <a:t>ifndef</a:t>
            </a:r>
            <a:r>
              <a:rPr lang="es-PA" sz="1500" dirty="0"/>
              <a:t> </a:t>
            </a:r>
            <a:r>
              <a:rPr lang="es-PA" sz="1500" dirty="0" err="1" smtClean="0"/>
              <a:t>Name</a:t>
            </a:r>
            <a:endParaRPr lang="es-PA" sz="1500" dirty="0"/>
          </a:p>
          <a:p>
            <a:r>
              <a:rPr lang="es-PA" sz="1500" dirty="0" smtClean="0"/>
              <a:t>Realiza lo mismo que con #</a:t>
            </a:r>
            <a:r>
              <a:rPr lang="es-PA" sz="1500" dirty="0" err="1" smtClean="0"/>
              <a:t>else</a:t>
            </a:r>
            <a:r>
              <a:rPr lang="es-PA" sz="1500" dirty="0" smtClean="0"/>
              <a:t> y #</a:t>
            </a:r>
            <a:r>
              <a:rPr lang="es-PA" sz="1500" dirty="0" err="1" smtClean="0"/>
              <a:t>endif</a:t>
            </a:r>
            <a:r>
              <a:rPr lang="es-PA" sz="1500" dirty="0" smtClean="0"/>
              <a:t>, sin embargo, en este vaso si el nombre no está definido compilará lo que está dentro de esta sección y descartará lo que está en #</a:t>
            </a:r>
            <a:r>
              <a:rPr lang="es-PA" sz="1500" dirty="0" err="1" smtClean="0"/>
              <a:t>else</a:t>
            </a:r>
            <a:endParaRPr lang="es-PA" sz="1500" dirty="0"/>
          </a:p>
          <a:p>
            <a:r>
              <a:rPr lang="es-PA" sz="1500" dirty="0"/>
              <a:t>Se permite la anidación de estas directivas; y no hay límite en la profundidad de anidación</a:t>
            </a:r>
            <a:r>
              <a:rPr lang="es-PA" sz="1100" dirty="0" smtClean="0"/>
              <a:t>. </a:t>
            </a:r>
          </a:p>
        </p:txBody>
      </p:sp>
      <p:sp>
        <p:nvSpPr>
          <p:cNvPr id="5" name="Marcador de contenido 3"/>
          <p:cNvSpPr txBox="1">
            <a:spLocks/>
          </p:cNvSpPr>
          <p:nvPr/>
        </p:nvSpPr>
        <p:spPr>
          <a:xfrm>
            <a:off x="360608" y="3232598"/>
            <a:ext cx="11165982" cy="16871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s-PA" dirty="0"/>
          </a:p>
          <a:p>
            <a:pPr marL="57150" indent="0">
              <a:buNone/>
            </a:pPr>
            <a:endParaRPr lang="es-PA" dirty="0" smtClean="0"/>
          </a:p>
        </p:txBody>
      </p:sp>
      <p:sp>
        <p:nvSpPr>
          <p:cNvPr id="6" name="Marcador de contenido 3"/>
          <p:cNvSpPr txBox="1">
            <a:spLocks/>
          </p:cNvSpPr>
          <p:nvPr/>
        </p:nvSpPr>
        <p:spPr>
          <a:xfrm>
            <a:off x="489398" y="3232598"/>
            <a:ext cx="5811592" cy="326193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sz="1500" dirty="0"/>
              <a:t>#</a:t>
            </a:r>
            <a:r>
              <a:rPr lang="es-PA" sz="1500" dirty="0" err="1"/>
              <a:t>ifdef</a:t>
            </a:r>
            <a:r>
              <a:rPr lang="es-PA" sz="1500" dirty="0"/>
              <a:t> ABC </a:t>
            </a:r>
            <a:r>
              <a:rPr lang="es-PA" sz="1500" dirty="0"/>
              <a:t/>
            </a:r>
            <a:br>
              <a:rPr lang="es-PA" sz="1500" dirty="0"/>
            </a:br>
            <a:r>
              <a:rPr lang="es-PA" sz="1500" dirty="0"/>
              <a:t>... /* ABC */ </a:t>
            </a:r>
            <a:r>
              <a:rPr lang="es-PA" sz="1500" dirty="0"/>
              <a:t/>
            </a:r>
            <a:br>
              <a:rPr lang="es-PA" sz="1500" dirty="0"/>
            </a:br>
            <a:r>
              <a:rPr lang="es-PA" sz="1500" dirty="0"/>
              <a:t>#</a:t>
            </a:r>
            <a:r>
              <a:rPr lang="es-PA" sz="1500" dirty="0" err="1"/>
              <a:t>ifndef</a:t>
            </a:r>
            <a:r>
              <a:rPr lang="es-PA" sz="1500" dirty="0"/>
              <a:t> DEF </a:t>
            </a:r>
            <a:r>
              <a:rPr lang="es-PA" sz="1500" dirty="0"/>
              <a:t/>
            </a:r>
            <a:br>
              <a:rPr lang="es-PA" sz="1500" dirty="0"/>
            </a:br>
            <a:r>
              <a:rPr lang="es-PA" sz="1500" dirty="0"/>
              <a:t>... /* ABC and </a:t>
            </a:r>
            <a:r>
              <a:rPr lang="es-PA" sz="1500" dirty="0" err="1"/>
              <a:t>not</a:t>
            </a:r>
            <a:r>
              <a:rPr lang="es-PA" sz="1500" dirty="0"/>
              <a:t> DEF */ </a:t>
            </a:r>
            <a:r>
              <a:rPr lang="es-PA" sz="1500" dirty="0"/>
              <a:t/>
            </a:r>
            <a:br>
              <a:rPr lang="es-PA" sz="1500" dirty="0"/>
            </a:br>
            <a:r>
              <a:rPr lang="es-PA" sz="1500" dirty="0"/>
              <a:t>#</a:t>
            </a:r>
            <a:r>
              <a:rPr lang="es-PA" sz="1500" dirty="0" err="1"/>
              <a:t>else</a:t>
            </a:r>
            <a:r>
              <a:rPr lang="es-PA" sz="1500" dirty="0"/>
              <a:t> </a:t>
            </a:r>
            <a:r>
              <a:rPr lang="es-PA" sz="1500" dirty="0"/>
              <a:t/>
            </a:r>
            <a:br>
              <a:rPr lang="es-PA" sz="1500" dirty="0"/>
            </a:br>
            <a:r>
              <a:rPr lang="es-PA" sz="1500" dirty="0"/>
              <a:t>... /* ABC and DEF */ </a:t>
            </a:r>
            <a:r>
              <a:rPr lang="es-PA" sz="1500" dirty="0"/>
              <a:t/>
            </a:r>
            <a:br>
              <a:rPr lang="es-PA" sz="1500" dirty="0"/>
            </a:br>
            <a:r>
              <a:rPr lang="es-PA" sz="1500" dirty="0"/>
              <a:t>#</a:t>
            </a:r>
            <a:r>
              <a:rPr lang="es-PA" sz="1500" dirty="0" err="1"/>
              <a:t>endif</a:t>
            </a:r>
            <a:r>
              <a:rPr lang="es-PA" sz="1500" dirty="0"/>
              <a:t> </a:t>
            </a:r>
            <a:r>
              <a:rPr lang="es-PA" sz="1500" dirty="0"/>
              <a:t/>
            </a:r>
            <a:br>
              <a:rPr lang="es-PA" sz="1500" dirty="0"/>
            </a:br>
            <a:r>
              <a:rPr lang="es-PA" sz="1500" dirty="0"/>
              <a:t>... /* ABC */ </a:t>
            </a:r>
            <a:r>
              <a:rPr lang="es-PA" sz="1500" dirty="0"/>
              <a:t/>
            </a:r>
            <a:br>
              <a:rPr lang="es-PA" sz="1500" dirty="0"/>
            </a:br>
            <a:r>
              <a:rPr lang="es-PA" sz="1500" dirty="0"/>
              <a:t>#</a:t>
            </a:r>
            <a:r>
              <a:rPr lang="es-PA" sz="1500" dirty="0" err="1"/>
              <a:t>else</a:t>
            </a:r>
            <a:r>
              <a:rPr lang="es-PA" sz="1500" dirty="0"/>
              <a:t> </a:t>
            </a:r>
            <a:r>
              <a:rPr lang="es-PA" sz="1500" dirty="0"/>
              <a:t/>
            </a:r>
            <a:br>
              <a:rPr lang="es-PA" sz="1500" dirty="0"/>
            </a:br>
            <a:r>
              <a:rPr lang="es-PA" sz="1500" dirty="0"/>
              <a:t>... /* </a:t>
            </a:r>
            <a:r>
              <a:rPr lang="es-PA" sz="1500" dirty="0" err="1"/>
              <a:t>not</a:t>
            </a:r>
            <a:r>
              <a:rPr lang="es-PA" sz="1500" dirty="0"/>
              <a:t> ABC */ </a:t>
            </a:r>
            <a:r>
              <a:rPr lang="es-PA" sz="1500" dirty="0"/>
              <a:t/>
            </a:r>
            <a:br>
              <a:rPr lang="es-PA" sz="1500" dirty="0"/>
            </a:br>
            <a:r>
              <a:rPr lang="es-PA" sz="1500" dirty="0"/>
              <a:t>#</a:t>
            </a:r>
            <a:r>
              <a:rPr lang="es-PA" sz="1500" dirty="0" err="1"/>
              <a:t>ifdef</a:t>
            </a:r>
            <a:r>
              <a:rPr lang="es-PA" sz="1500" dirty="0"/>
              <a:t> HIJ </a:t>
            </a:r>
            <a:r>
              <a:rPr lang="es-PA" sz="1500" dirty="0"/>
              <a:t/>
            </a:r>
            <a:br>
              <a:rPr lang="es-PA" sz="1500" dirty="0"/>
            </a:br>
            <a:r>
              <a:rPr lang="es-PA" sz="1500" dirty="0"/>
              <a:t>... /* </a:t>
            </a:r>
            <a:r>
              <a:rPr lang="es-PA" sz="1500" dirty="0" err="1"/>
              <a:t>not</a:t>
            </a:r>
            <a:r>
              <a:rPr lang="es-PA" sz="1500" dirty="0"/>
              <a:t> ABC </a:t>
            </a:r>
            <a:r>
              <a:rPr lang="es-PA" sz="1500" dirty="0" err="1"/>
              <a:t>but</a:t>
            </a:r>
            <a:r>
              <a:rPr lang="es-PA" sz="1500" dirty="0"/>
              <a:t> HIJ */ </a:t>
            </a:r>
            <a:r>
              <a:rPr lang="es-PA" sz="1500" dirty="0"/>
              <a:t/>
            </a:r>
            <a:br>
              <a:rPr lang="es-PA" sz="1500" dirty="0"/>
            </a:br>
            <a:r>
              <a:rPr lang="es-PA" sz="1500" dirty="0"/>
              <a:t>#</a:t>
            </a:r>
            <a:r>
              <a:rPr lang="es-PA" sz="1500" dirty="0" err="1"/>
              <a:t>endif</a:t>
            </a:r>
            <a:r>
              <a:rPr lang="es-PA" sz="1500" dirty="0"/>
              <a:t> </a:t>
            </a:r>
            <a:r>
              <a:rPr lang="es-PA" sz="1500" dirty="0"/>
              <a:t/>
            </a:r>
            <a:br>
              <a:rPr lang="es-PA" sz="1500" dirty="0"/>
            </a:br>
            <a:r>
              <a:rPr lang="es-PA" sz="1500" dirty="0"/>
              <a:t>... /* </a:t>
            </a:r>
            <a:r>
              <a:rPr lang="es-PA" sz="1500" dirty="0" err="1"/>
              <a:t>not</a:t>
            </a:r>
            <a:r>
              <a:rPr lang="es-PA" sz="1500" dirty="0"/>
              <a:t> ABC */ </a:t>
            </a:r>
            <a:r>
              <a:rPr lang="es-PA" sz="1500" dirty="0"/>
              <a:t/>
            </a:r>
            <a:br>
              <a:rPr lang="es-PA" sz="1500" dirty="0"/>
            </a:br>
            <a:r>
              <a:rPr lang="es-PA" sz="1500" dirty="0"/>
              <a:t>#</a:t>
            </a:r>
            <a:r>
              <a:rPr lang="es-PA" sz="1500" dirty="0" err="1"/>
              <a:t>endif</a:t>
            </a:r>
            <a:endParaRPr lang="es-PA" sz="1500" dirty="0" smtClean="0"/>
          </a:p>
        </p:txBody>
      </p:sp>
    </p:spTree>
    <p:extLst>
      <p:ext uri="{BB962C8B-B14F-4D97-AF65-F5344CB8AC3E}">
        <p14:creationId xmlns:p14="http://schemas.microsoft.com/office/powerpoint/2010/main" val="1803281245"/>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Preprocesador</a:t>
            </a:r>
            <a:r>
              <a:rPr lang="en-US" dirty="0" smtClean="0"/>
              <a:t> – </a:t>
            </a:r>
            <a:r>
              <a:rPr lang="en-US" dirty="0" err="1" smtClean="0"/>
              <a:t>Compilación</a:t>
            </a:r>
            <a:r>
              <a:rPr lang="en-US" dirty="0" smtClean="0"/>
              <a:t> </a:t>
            </a:r>
            <a:r>
              <a:rPr lang="en-US" dirty="0" err="1" smtClean="0"/>
              <a:t>Condicional</a:t>
            </a:r>
            <a:endParaRPr lang="en-US" dirty="0"/>
          </a:p>
        </p:txBody>
      </p:sp>
      <p:sp>
        <p:nvSpPr>
          <p:cNvPr id="4" name="Marcador de contenido 3"/>
          <p:cNvSpPr txBox="1">
            <a:spLocks/>
          </p:cNvSpPr>
          <p:nvPr/>
        </p:nvSpPr>
        <p:spPr>
          <a:xfrm>
            <a:off x="489398" y="1403798"/>
            <a:ext cx="5403402" cy="518750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sz="1500" dirty="0" smtClean="0"/>
              <a:t>#</a:t>
            </a:r>
            <a:r>
              <a:rPr lang="es-PA" sz="1500" dirty="0"/>
              <a:t>define </a:t>
            </a:r>
            <a:r>
              <a:rPr lang="es-PA" sz="1500" dirty="0" err="1"/>
              <a:t>Debug</a:t>
            </a:r>
            <a:r>
              <a:rPr lang="es-PA" sz="1500" dirty="0"/>
              <a:t> 1 </a:t>
            </a:r>
          </a:p>
          <a:p>
            <a:pPr marL="0" indent="0">
              <a:buNone/>
            </a:pPr>
            <a:r>
              <a:rPr lang="es-PA" sz="1500" dirty="0" err="1"/>
              <a:t>int</a:t>
            </a:r>
            <a:r>
              <a:rPr lang="es-PA" sz="1500" dirty="0"/>
              <a:t> Sub(</a:t>
            </a:r>
            <a:r>
              <a:rPr lang="es-PA" sz="1500" dirty="0" err="1"/>
              <a:t>int</a:t>
            </a:r>
            <a:r>
              <a:rPr lang="es-PA" sz="1500" dirty="0"/>
              <a:t> j){ </a:t>
            </a:r>
            <a:r>
              <a:rPr lang="es-PA" sz="1500" dirty="0" err="1"/>
              <a:t>int</a:t>
            </a:r>
            <a:r>
              <a:rPr lang="es-PA" sz="1500" dirty="0"/>
              <a:t> i; </a:t>
            </a:r>
          </a:p>
          <a:p>
            <a:pPr marL="0" indent="0">
              <a:buNone/>
            </a:pPr>
            <a:r>
              <a:rPr lang="es-PA" sz="1500" dirty="0"/>
              <a:t>#</a:t>
            </a:r>
            <a:r>
              <a:rPr lang="es-PA" sz="1500" dirty="0" err="1"/>
              <a:t>ifdef</a:t>
            </a:r>
            <a:r>
              <a:rPr lang="es-PA" sz="1500" dirty="0"/>
              <a:t> </a:t>
            </a:r>
            <a:r>
              <a:rPr lang="es-PA" sz="1500" dirty="0" err="1"/>
              <a:t>Debug</a:t>
            </a:r>
            <a:r>
              <a:rPr lang="es-PA" sz="1500" dirty="0"/>
              <a:t> </a:t>
            </a:r>
          </a:p>
          <a:p>
            <a:pPr marL="0" indent="0">
              <a:buNone/>
            </a:pPr>
            <a:r>
              <a:rPr lang="es-PA" sz="1500" dirty="0"/>
              <a:t>PORTC |= 0x80; /* PC7 set </a:t>
            </a:r>
            <a:r>
              <a:rPr lang="es-PA" sz="1500" dirty="0" err="1"/>
              <a:t>when</a:t>
            </a:r>
            <a:r>
              <a:rPr lang="es-PA" sz="1500" dirty="0"/>
              <a:t> Sub </a:t>
            </a:r>
            <a:r>
              <a:rPr lang="es-PA" sz="1500" dirty="0" err="1"/>
              <a:t>is</a:t>
            </a:r>
            <a:r>
              <a:rPr lang="es-PA" sz="1500" dirty="0"/>
              <a:t> </a:t>
            </a:r>
            <a:r>
              <a:rPr lang="es-PA" sz="1500" dirty="0" err="1"/>
              <a:t>entered</a:t>
            </a:r>
            <a:r>
              <a:rPr lang="es-PA" sz="1500" dirty="0"/>
              <a:t> */ </a:t>
            </a:r>
          </a:p>
          <a:p>
            <a:pPr marL="0" indent="0">
              <a:buNone/>
            </a:pPr>
            <a:r>
              <a:rPr lang="es-PA" sz="1500" dirty="0"/>
              <a:t>#</a:t>
            </a:r>
            <a:r>
              <a:rPr lang="es-PA" sz="1500" dirty="0" err="1"/>
              <a:t>endif</a:t>
            </a:r>
            <a:r>
              <a:rPr lang="es-PA" sz="1500" dirty="0"/>
              <a:t> </a:t>
            </a:r>
          </a:p>
          <a:p>
            <a:pPr marL="0" indent="0">
              <a:buNone/>
            </a:pPr>
            <a:r>
              <a:rPr lang="es-PA" sz="1500" dirty="0"/>
              <a:t>i=j+1; </a:t>
            </a:r>
          </a:p>
          <a:p>
            <a:pPr marL="0" indent="0">
              <a:buNone/>
            </a:pPr>
            <a:r>
              <a:rPr lang="es-PA" sz="1500" dirty="0"/>
              <a:t>#</a:t>
            </a:r>
            <a:r>
              <a:rPr lang="es-PA" sz="1500" dirty="0" err="1"/>
              <a:t>ifdef</a:t>
            </a:r>
            <a:r>
              <a:rPr lang="es-PA" sz="1500" dirty="0"/>
              <a:t> </a:t>
            </a:r>
            <a:r>
              <a:rPr lang="es-PA" sz="1500" dirty="0" err="1"/>
              <a:t>Debug</a:t>
            </a:r>
            <a:r>
              <a:rPr lang="es-PA" sz="1500" dirty="0"/>
              <a:t> </a:t>
            </a:r>
          </a:p>
          <a:p>
            <a:pPr marL="0" indent="0">
              <a:buNone/>
            </a:pPr>
            <a:r>
              <a:rPr lang="es-PA" sz="1500" dirty="0"/>
              <a:t>PORTC &amp;= ~0x80; /* PC7 </a:t>
            </a:r>
            <a:r>
              <a:rPr lang="es-PA" sz="1500" dirty="0" err="1"/>
              <a:t>cleared</a:t>
            </a:r>
            <a:r>
              <a:rPr lang="es-PA" sz="1500" dirty="0"/>
              <a:t> </a:t>
            </a:r>
            <a:r>
              <a:rPr lang="es-PA" sz="1500" dirty="0" err="1"/>
              <a:t>when</a:t>
            </a:r>
            <a:r>
              <a:rPr lang="es-PA" sz="1500" dirty="0"/>
              <a:t> Sub </a:t>
            </a:r>
            <a:r>
              <a:rPr lang="es-PA" sz="1500" dirty="0" err="1"/>
              <a:t>is</a:t>
            </a:r>
            <a:r>
              <a:rPr lang="es-PA" sz="1500" dirty="0"/>
              <a:t> </a:t>
            </a:r>
            <a:r>
              <a:rPr lang="es-PA" sz="1500" dirty="0" err="1"/>
              <a:t>exited</a:t>
            </a:r>
            <a:r>
              <a:rPr lang="es-PA" sz="1500" dirty="0"/>
              <a:t> */ </a:t>
            </a:r>
          </a:p>
          <a:p>
            <a:pPr marL="0" indent="0">
              <a:buNone/>
            </a:pPr>
            <a:r>
              <a:rPr lang="es-PA" sz="1500" dirty="0"/>
              <a:t>#</a:t>
            </a:r>
            <a:r>
              <a:rPr lang="es-PA" sz="1500" dirty="0" err="1"/>
              <a:t>endif</a:t>
            </a:r>
            <a:r>
              <a:rPr lang="es-PA" sz="1500" dirty="0"/>
              <a:t> </a:t>
            </a:r>
          </a:p>
          <a:p>
            <a:pPr marL="0" indent="0">
              <a:buNone/>
            </a:pPr>
            <a:r>
              <a:rPr lang="es-PA" sz="1500" dirty="0" err="1"/>
              <a:t>return</a:t>
            </a:r>
            <a:r>
              <a:rPr lang="es-PA" sz="1500" dirty="0"/>
              <a:t>(i);} </a:t>
            </a:r>
          </a:p>
          <a:p>
            <a:pPr marL="0" indent="0">
              <a:buNone/>
            </a:pPr>
            <a:r>
              <a:rPr lang="es-PA" sz="1500" dirty="0" err="1"/>
              <a:t>void</a:t>
            </a:r>
            <a:r>
              <a:rPr lang="es-PA" sz="1500" dirty="0"/>
              <a:t> </a:t>
            </a:r>
            <a:r>
              <a:rPr lang="es-PA" sz="1500" dirty="0" err="1"/>
              <a:t>Program</a:t>
            </a:r>
            <a:r>
              <a:rPr lang="es-PA" sz="1500" dirty="0"/>
              <a:t>(){ </a:t>
            </a:r>
            <a:r>
              <a:rPr lang="es-PA" sz="1500" dirty="0" err="1"/>
              <a:t>int</a:t>
            </a:r>
            <a:r>
              <a:rPr lang="es-PA" sz="1500" dirty="0"/>
              <a:t> i; </a:t>
            </a:r>
          </a:p>
        </p:txBody>
      </p:sp>
      <p:sp>
        <p:nvSpPr>
          <p:cNvPr id="5" name="Marcador de contenido 3"/>
          <p:cNvSpPr txBox="1">
            <a:spLocks/>
          </p:cNvSpPr>
          <p:nvPr/>
        </p:nvSpPr>
        <p:spPr>
          <a:xfrm>
            <a:off x="360608" y="3232598"/>
            <a:ext cx="11165982" cy="16871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s-PA" dirty="0"/>
          </a:p>
          <a:p>
            <a:pPr marL="57150" indent="0">
              <a:buNone/>
            </a:pPr>
            <a:endParaRPr lang="es-PA" dirty="0" smtClean="0"/>
          </a:p>
        </p:txBody>
      </p:sp>
      <p:sp>
        <p:nvSpPr>
          <p:cNvPr id="7" name="Marcador de contenido 3"/>
          <p:cNvSpPr txBox="1">
            <a:spLocks/>
          </p:cNvSpPr>
          <p:nvPr/>
        </p:nvSpPr>
        <p:spPr>
          <a:xfrm>
            <a:off x="6123188" y="1403798"/>
            <a:ext cx="5403402" cy="518750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sz="1500" dirty="0"/>
              <a:t>#</a:t>
            </a:r>
            <a:r>
              <a:rPr lang="es-PA" sz="1500" dirty="0" err="1"/>
              <a:t>ifdef</a:t>
            </a:r>
            <a:r>
              <a:rPr lang="es-PA" sz="1500" dirty="0"/>
              <a:t> </a:t>
            </a:r>
            <a:r>
              <a:rPr lang="es-PA" sz="1500" dirty="0" err="1"/>
              <a:t>Debug</a:t>
            </a:r>
            <a:r>
              <a:rPr lang="es-PA" sz="1500" dirty="0"/>
              <a:t> </a:t>
            </a:r>
          </a:p>
          <a:p>
            <a:pPr marL="0" indent="0">
              <a:buNone/>
            </a:pPr>
            <a:r>
              <a:rPr lang="es-PA" sz="1500" dirty="0"/>
              <a:t>PORTC |=0x40; /* PC6 set </a:t>
            </a:r>
            <a:r>
              <a:rPr lang="es-PA" sz="1500" dirty="0" err="1"/>
              <a:t>when</a:t>
            </a:r>
            <a:r>
              <a:rPr lang="es-PA" sz="1500" dirty="0"/>
              <a:t> </a:t>
            </a:r>
            <a:r>
              <a:rPr lang="es-PA" sz="1500" dirty="0" err="1"/>
              <a:t>Program</a:t>
            </a:r>
            <a:r>
              <a:rPr lang="es-PA" sz="1500" dirty="0"/>
              <a:t> </a:t>
            </a:r>
            <a:r>
              <a:rPr lang="es-PA" sz="1500" dirty="0" err="1"/>
              <a:t>is</a:t>
            </a:r>
            <a:r>
              <a:rPr lang="es-PA" sz="1500" dirty="0"/>
              <a:t> </a:t>
            </a:r>
            <a:r>
              <a:rPr lang="es-PA" sz="1500" dirty="0" err="1"/>
              <a:t>entered</a:t>
            </a:r>
            <a:r>
              <a:rPr lang="es-PA" sz="1500" dirty="0"/>
              <a:t> */ </a:t>
            </a:r>
          </a:p>
          <a:p>
            <a:pPr marL="0" indent="0">
              <a:buNone/>
            </a:pPr>
            <a:r>
              <a:rPr lang="es-PA" sz="1500" dirty="0"/>
              <a:t>#</a:t>
            </a:r>
            <a:r>
              <a:rPr lang="es-PA" sz="1500" dirty="0" err="1"/>
              <a:t>endif</a:t>
            </a:r>
            <a:r>
              <a:rPr lang="es-PA" sz="1500" dirty="0"/>
              <a:t> </a:t>
            </a:r>
          </a:p>
          <a:p>
            <a:pPr marL="0" indent="0">
              <a:buNone/>
            </a:pPr>
            <a:r>
              <a:rPr lang="es-PA" sz="1500" dirty="0"/>
              <a:t>i=Sub(5); </a:t>
            </a:r>
          </a:p>
          <a:p>
            <a:pPr marL="0" indent="0">
              <a:buNone/>
            </a:pPr>
            <a:r>
              <a:rPr lang="es-PA" sz="1500" dirty="0" err="1"/>
              <a:t>while</a:t>
            </a:r>
            <a:r>
              <a:rPr lang="es-PA" sz="1500" dirty="0"/>
              <a:t>(1) { PORTB=2; i=Sub(i);}} </a:t>
            </a:r>
          </a:p>
          <a:p>
            <a:pPr marL="0" indent="0">
              <a:buNone/>
            </a:pPr>
            <a:r>
              <a:rPr lang="es-PA" sz="1500" dirty="0" err="1"/>
              <a:t>void</a:t>
            </a:r>
            <a:r>
              <a:rPr lang="es-PA" sz="1500" dirty="0"/>
              <a:t> </a:t>
            </a:r>
            <a:r>
              <a:rPr lang="es-PA" sz="1500" dirty="0" err="1"/>
              <a:t>ProgB</a:t>
            </a:r>
            <a:r>
              <a:rPr lang="es-PA" sz="1500" dirty="0"/>
              <a:t>(){ </a:t>
            </a:r>
            <a:r>
              <a:rPr lang="es-PA" sz="1500" dirty="0" err="1"/>
              <a:t>int</a:t>
            </a:r>
            <a:r>
              <a:rPr lang="es-PA" sz="1500" dirty="0"/>
              <a:t> i; </a:t>
            </a:r>
          </a:p>
          <a:p>
            <a:pPr marL="0" indent="0">
              <a:buNone/>
            </a:pPr>
            <a:r>
              <a:rPr lang="es-PA" sz="1500" dirty="0"/>
              <a:t>i=6; </a:t>
            </a:r>
          </a:p>
          <a:p>
            <a:pPr marL="0" indent="0">
              <a:buNone/>
            </a:pPr>
            <a:r>
              <a:rPr lang="es-PA" sz="1500" dirty="0"/>
              <a:t>#</a:t>
            </a:r>
            <a:r>
              <a:rPr lang="es-PA" sz="1500" dirty="0" err="1"/>
              <a:t>ifdef</a:t>
            </a:r>
            <a:r>
              <a:rPr lang="es-PA" sz="1500" dirty="0"/>
              <a:t> </a:t>
            </a:r>
            <a:r>
              <a:rPr lang="es-PA" sz="1500" dirty="0" err="1"/>
              <a:t>Debug</a:t>
            </a:r>
            <a:r>
              <a:rPr lang="es-PA" sz="1500" dirty="0"/>
              <a:t> </a:t>
            </a:r>
          </a:p>
          <a:p>
            <a:pPr marL="0" indent="0">
              <a:buNone/>
            </a:pPr>
            <a:r>
              <a:rPr lang="es-PA" sz="1500" dirty="0"/>
              <a:t>PORTC &amp;= ~0x40; /* PC6 </a:t>
            </a:r>
            <a:r>
              <a:rPr lang="es-PA" sz="1500" dirty="0" err="1"/>
              <a:t>cleared</a:t>
            </a:r>
            <a:r>
              <a:rPr lang="es-PA" sz="1500" dirty="0"/>
              <a:t> </a:t>
            </a:r>
            <a:r>
              <a:rPr lang="es-PA" sz="1500" dirty="0" err="1"/>
              <a:t>when</a:t>
            </a:r>
            <a:r>
              <a:rPr lang="es-PA" sz="1500" dirty="0"/>
              <a:t> Sub </a:t>
            </a:r>
            <a:r>
              <a:rPr lang="es-PA" sz="1500" dirty="0" err="1"/>
              <a:t>is</a:t>
            </a:r>
            <a:r>
              <a:rPr lang="es-PA" sz="1500" dirty="0"/>
              <a:t> </a:t>
            </a:r>
            <a:r>
              <a:rPr lang="es-PA" sz="1500" dirty="0" err="1"/>
              <a:t>exited</a:t>
            </a:r>
            <a:r>
              <a:rPr lang="es-PA" sz="1500" dirty="0"/>
              <a:t> */ </a:t>
            </a:r>
          </a:p>
          <a:p>
            <a:pPr marL="0" indent="0">
              <a:buNone/>
            </a:pPr>
            <a:r>
              <a:rPr lang="es-PA" sz="1500" dirty="0"/>
              <a:t>#</a:t>
            </a:r>
            <a:r>
              <a:rPr lang="es-PA" sz="1500" dirty="0" err="1"/>
              <a:t>endif</a:t>
            </a:r>
            <a:r>
              <a:rPr lang="es-PA" sz="1500" dirty="0"/>
              <a:t> </a:t>
            </a:r>
          </a:p>
          <a:p>
            <a:pPr marL="0" indent="0">
              <a:buNone/>
            </a:pPr>
            <a:r>
              <a:rPr lang="es-PA" sz="1500" dirty="0"/>
              <a:t>} </a:t>
            </a:r>
            <a:endParaRPr lang="es-PA" sz="1100" dirty="0"/>
          </a:p>
        </p:txBody>
      </p:sp>
    </p:spTree>
    <p:extLst>
      <p:ext uri="{BB962C8B-B14F-4D97-AF65-F5344CB8AC3E}">
        <p14:creationId xmlns:p14="http://schemas.microsoft.com/office/powerpoint/2010/main" val="274912913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Preprocesador</a:t>
            </a:r>
            <a:r>
              <a:rPr lang="en-US" dirty="0" smtClean="0"/>
              <a:t> – </a:t>
            </a:r>
            <a:r>
              <a:rPr lang="en-US" dirty="0" err="1" smtClean="0"/>
              <a:t>Incluir</a:t>
            </a:r>
            <a:r>
              <a:rPr lang="en-US" dirty="0" smtClean="0"/>
              <a:t> </a:t>
            </a:r>
            <a:r>
              <a:rPr lang="en-US" dirty="0" err="1" smtClean="0"/>
              <a:t>otros</a:t>
            </a:r>
            <a:r>
              <a:rPr lang="en-US" dirty="0" smtClean="0"/>
              <a:t> </a:t>
            </a:r>
            <a:r>
              <a:rPr lang="en-US" dirty="0" err="1" smtClean="0"/>
              <a:t>archivos</a:t>
            </a:r>
            <a:endParaRPr lang="en-US" dirty="0"/>
          </a:p>
        </p:txBody>
      </p:sp>
      <p:sp>
        <p:nvSpPr>
          <p:cNvPr id="4" name="Marcador de contenido 3"/>
          <p:cNvSpPr txBox="1">
            <a:spLocks/>
          </p:cNvSpPr>
          <p:nvPr/>
        </p:nvSpPr>
        <p:spPr>
          <a:xfrm>
            <a:off x="489398" y="1403798"/>
            <a:ext cx="9886502" cy="518750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sz="1500" dirty="0" smtClean="0"/>
              <a:t>Cuando incluimos archivos utilizamos directivas del preprocesador como es…</a:t>
            </a:r>
            <a:endParaRPr lang="es-PA" sz="1500" dirty="0"/>
          </a:p>
          <a:p>
            <a:r>
              <a:rPr lang="es-PA" sz="1500" dirty="0"/>
              <a:t>#</a:t>
            </a:r>
            <a:r>
              <a:rPr lang="es-PA" sz="1500" dirty="0" err="1"/>
              <a:t>include</a:t>
            </a:r>
            <a:r>
              <a:rPr lang="es-PA" sz="1500" dirty="0"/>
              <a:t> "</a:t>
            </a:r>
            <a:r>
              <a:rPr lang="es-PA" sz="1500" dirty="0" err="1"/>
              <a:t>Filename</a:t>
            </a:r>
            <a:r>
              <a:rPr lang="es-PA" sz="1500" dirty="0" smtClean="0"/>
              <a:t>"</a:t>
            </a:r>
            <a:endParaRPr lang="es-PA" sz="1500" dirty="0"/>
          </a:p>
          <a:p>
            <a:r>
              <a:rPr lang="es-PA" sz="1500" dirty="0"/>
              <a:t>#</a:t>
            </a:r>
            <a:r>
              <a:rPr lang="es-PA" sz="1500" dirty="0" err="1"/>
              <a:t>include</a:t>
            </a:r>
            <a:r>
              <a:rPr lang="es-PA" sz="1500" dirty="0"/>
              <a:t> &lt;</a:t>
            </a:r>
            <a:r>
              <a:rPr lang="es-PA" sz="1500" dirty="0" err="1"/>
              <a:t>Filename</a:t>
            </a:r>
            <a:r>
              <a:rPr lang="es-PA" sz="1500" dirty="0" smtClean="0"/>
              <a:t>&gt;</a:t>
            </a:r>
            <a:endParaRPr lang="es-PA" sz="1500" dirty="0"/>
          </a:p>
          <a:p>
            <a:r>
              <a:rPr lang="es-PA" sz="1500" dirty="0" smtClean="0"/>
              <a:t>La diferencia de cada una de estas dos inclusiones es:</a:t>
            </a:r>
            <a:endParaRPr lang="es-PA" sz="1300" dirty="0" smtClean="0"/>
          </a:p>
          <a:p>
            <a:pPr lvl="1"/>
            <a:r>
              <a:rPr lang="es-PA" sz="1300" dirty="0" smtClean="0"/>
              <a:t>Cuando usamos &lt;</a:t>
            </a:r>
            <a:r>
              <a:rPr lang="es-PA" sz="1300" dirty="0" err="1"/>
              <a:t>filename</a:t>
            </a:r>
            <a:r>
              <a:rPr lang="es-PA" sz="1300" dirty="0"/>
              <a:t>&gt; buscará el archivo en el directorio de inclusión </a:t>
            </a:r>
            <a:r>
              <a:rPr lang="es-PA" sz="1300" dirty="0" smtClean="0"/>
              <a:t>estándar</a:t>
            </a:r>
          </a:p>
          <a:p>
            <a:pPr lvl="1"/>
            <a:r>
              <a:rPr lang="es-PA" sz="1300" dirty="0" smtClean="0"/>
              <a:t>Cuando usamos "</a:t>
            </a:r>
            <a:r>
              <a:rPr lang="es-PA" sz="1300" dirty="0" err="1" smtClean="0"/>
              <a:t>filename</a:t>
            </a:r>
            <a:r>
              <a:rPr lang="es-PA" sz="1300" dirty="0"/>
              <a:t>" buscará el archivo en el mismo directorio que el archivo de </a:t>
            </a:r>
            <a:r>
              <a:rPr lang="es-PA" sz="1300" dirty="0" smtClean="0"/>
              <a:t>origen. </a:t>
            </a:r>
          </a:p>
          <a:p>
            <a:r>
              <a:rPr lang="es-PA" sz="1500" dirty="0" smtClean="0"/>
              <a:t>El </a:t>
            </a:r>
            <a:r>
              <a:rPr lang="es-PA" sz="1500" dirty="0"/>
              <a:t>preprocesador reemplaza estas directivas con el contenido de los archivos designados. </a:t>
            </a:r>
            <a:endParaRPr lang="es-PA" sz="1500" dirty="0" smtClean="0"/>
          </a:p>
          <a:p>
            <a:r>
              <a:rPr lang="es-PA" sz="1500" dirty="0" smtClean="0"/>
              <a:t>Cuando </a:t>
            </a:r>
            <a:r>
              <a:rPr lang="es-PA" sz="1500" dirty="0"/>
              <a:t>los archivos se </a:t>
            </a:r>
            <a:r>
              <a:rPr lang="es-PA" sz="1500" dirty="0" smtClean="0"/>
              <a:t>llegan a su fin, el proceso normal es tomado.</a:t>
            </a:r>
            <a:endParaRPr lang="es-PA" sz="1500" dirty="0"/>
          </a:p>
        </p:txBody>
      </p:sp>
      <p:sp>
        <p:nvSpPr>
          <p:cNvPr id="5" name="Marcador de contenido 3"/>
          <p:cNvSpPr txBox="1">
            <a:spLocks/>
          </p:cNvSpPr>
          <p:nvPr/>
        </p:nvSpPr>
        <p:spPr>
          <a:xfrm>
            <a:off x="360608" y="3232598"/>
            <a:ext cx="11165982" cy="16871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s-PA" dirty="0"/>
          </a:p>
          <a:p>
            <a:pPr marL="57150" indent="0">
              <a:buNone/>
            </a:pPr>
            <a:endParaRPr lang="es-PA" dirty="0" smtClean="0"/>
          </a:p>
        </p:txBody>
      </p:sp>
    </p:spTree>
    <p:extLst>
      <p:ext uri="{BB962C8B-B14F-4D97-AF65-F5344CB8AC3E}">
        <p14:creationId xmlns:p14="http://schemas.microsoft.com/office/powerpoint/2010/main" val="276267369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809412"/>
          </a:xfrm>
        </p:spPr>
        <p:txBody>
          <a:bodyPr/>
          <a:lstStyle/>
          <a:p>
            <a:r>
              <a:rPr lang="en-US" dirty="0" err="1" smtClean="0"/>
              <a:t>Preprocesador</a:t>
            </a:r>
            <a:r>
              <a:rPr lang="en-US" dirty="0" smtClean="0"/>
              <a:t> – </a:t>
            </a:r>
            <a:r>
              <a:rPr lang="en-US" dirty="0" err="1" smtClean="0"/>
              <a:t>Montaje</a:t>
            </a:r>
            <a:r>
              <a:rPr lang="en-US" dirty="0" smtClean="0"/>
              <a:t> </a:t>
            </a:r>
            <a:r>
              <a:rPr lang="en-US" dirty="0" err="1" smtClean="0"/>
              <a:t>en</a:t>
            </a:r>
            <a:r>
              <a:rPr lang="en-US" dirty="0" smtClean="0"/>
              <a:t> </a:t>
            </a:r>
            <a:r>
              <a:rPr lang="en-US" dirty="0" err="1" smtClean="0"/>
              <a:t>Línea</a:t>
            </a:r>
            <a:endParaRPr lang="en-US" dirty="0"/>
          </a:p>
        </p:txBody>
      </p:sp>
      <p:sp>
        <p:nvSpPr>
          <p:cNvPr id="4" name="Marcador de contenido 3"/>
          <p:cNvSpPr txBox="1">
            <a:spLocks/>
          </p:cNvSpPr>
          <p:nvPr/>
        </p:nvSpPr>
        <p:spPr>
          <a:xfrm>
            <a:off x="489398" y="1403798"/>
            <a:ext cx="9886502" cy="518750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sz="1500" dirty="0" err="1" smtClean="0"/>
              <a:t>Keil</a:t>
            </a:r>
            <a:r>
              <a:rPr lang="es-PA" sz="1500" dirty="0" smtClean="0"/>
              <a:t> </a:t>
            </a:r>
            <a:r>
              <a:rPr lang="es-PA" sz="1500" dirty="0" err="1"/>
              <a:t>uVision</a:t>
            </a:r>
            <a:r>
              <a:rPr lang="es-PA" sz="1500" dirty="0"/>
              <a:t> usa esta sintaxis para </a:t>
            </a:r>
            <a:r>
              <a:rPr lang="es-PA" sz="1500" dirty="0" smtClean="0"/>
              <a:t>embeber código </a:t>
            </a:r>
            <a:r>
              <a:rPr lang="es-PA" sz="1500" dirty="0"/>
              <a:t>de </a:t>
            </a:r>
            <a:r>
              <a:rPr lang="es-PA" sz="1500" dirty="0" smtClean="0"/>
              <a:t>ensamblador en </a:t>
            </a:r>
            <a:r>
              <a:rPr lang="es-PA" sz="1500" dirty="0"/>
              <a:t>programas C</a:t>
            </a:r>
          </a:p>
          <a:p>
            <a:pPr marL="0" indent="0">
              <a:buNone/>
            </a:pPr>
            <a:r>
              <a:rPr lang="es-PA" sz="1500" dirty="0"/>
              <a:t>__</a:t>
            </a:r>
            <a:r>
              <a:rPr lang="es-PA" sz="1500" dirty="0" err="1"/>
              <a:t>asm</a:t>
            </a:r>
            <a:r>
              <a:rPr lang="es-PA" sz="1500" dirty="0"/>
              <a:t> </a:t>
            </a:r>
            <a:r>
              <a:rPr lang="es-PA" sz="1500" dirty="0" smtClean="0"/>
              <a:t>​​</a:t>
            </a:r>
            <a:r>
              <a:rPr lang="es-PA" sz="1500" dirty="0" err="1" smtClean="0"/>
              <a:t>void</a:t>
            </a:r>
            <a:endParaRPr lang="es-PA" sz="1500" dirty="0"/>
          </a:p>
          <a:p>
            <a:pPr marL="0" indent="0">
              <a:buNone/>
            </a:pPr>
            <a:r>
              <a:rPr lang="es-PA" sz="1500" dirty="0" err="1" smtClean="0"/>
              <a:t>Delay</a:t>
            </a:r>
            <a:r>
              <a:rPr lang="es-PA" sz="1500" dirty="0" smtClean="0"/>
              <a:t> (</a:t>
            </a:r>
            <a:r>
              <a:rPr lang="es-PA" sz="1500" dirty="0" err="1" smtClean="0"/>
              <a:t>unsigned</a:t>
            </a:r>
            <a:r>
              <a:rPr lang="es-PA" sz="1500" dirty="0" smtClean="0"/>
              <a:t> </a:t>
            </a:r>
            <a:r>
              <a:rPr lang="es-PA" sz="1500" dirty="0" err="1" smtClean="0"/>
              <a:t>int</a:t>
            </a:r>
            <a:r>
              <a:rPr lang="es-PA" sz="1500" dirty="0" smtClean="0"/>
              <a:t> </a:t>
            </a:r>
            <a:r>
              <a:rPr lang="es-PA" sz="1500" dirty="0" err="1" smtClean="0"/>
              <a:t>ulCount</a:t>
            </a:r>
            <a:r>
              <a:rPr lang="es-PA" sz="1500" dirty="0"/>
              <a:t>) </a:t>
            </a:r>
          </a:p>
          <a:p>
            <a:pPr marL="0" indent="0">
              <a:buNone/>
            </a:pPr>
            <a:r>
              <a:rPr lang="es-PA" sz="1500" dirty="0"/>
              <a:t>{ </a:t>
            </a:r>
          </a:p>
          <a:p>
            <a:pPr marL="0" indent="0">
              <a:buNone/>
            </a:pPr>
            <a:r>
              <a:rPr lang="es-PA" sz="1500" dirty="0" err="1"/>
              <a:t>subs</a:t>
            </a:r>
            <a:r>
              <a:rPr lang="es-PA" sz="1500" dirty="0"/>
              <a:t> r0, # 1 </a:t>
            </a:r>
          </a:p>
          <a:p>
            <a:pPr marL="0" indent="0">
              <a:buNone/>
            </a:pPr>
            <a:r>
              <a:rPr lang="es-PA" sz="1500" dirty="0" err="1"/>
              <a:t>bne</a:t>
            </a:r>
            <a:r>
              <a:rPr lang="es-PA" sz="1500" dirty="0"/>
              <a:t> </a:t>
            </a:r>
            <a:r>
              <a:rPr lang="es-PA" sz="1500" dirty="0" err="1"/>
              <a:t>Delay</a:t>
            </a:r>
            <a:r>
              <a:rPr lang="es-PA" sz="1500" dirty="0"/>
              <a:t> </a:t>
            </a:r>
          </a:p>
          <a:p>
            <a:pPr marL="0" indent="0">
              <a:buNone/>
            </a:pPr>
            <a:r>
              <a:rPr lang="es-PA" sz="1500" dirty="0" err="1"/>
              <a:t>bx</a:t>
            </a:r>
            <a:r>
              <a:rPr lang="es-PA" sz="1500" dirty="0"/>
              <a:t> </a:t>
            </a:r>
            <a:r>
              <a:rPr lang="es-PA" sz="1500" dirty="0" err="1"/>
              <a:t>lr</a:t>
            </a:r>
            <a:r>
              <a:rPr lang="es-PA" sz="1500" dirty="0"/>
              <a:t> </a:t>
            </a:r>
          </a:p>
          <a:p>
            <a:pPr marL="0" indent="0">
              <a:buNone/>
            </a:pPr>
            <a:r>
              <a:rPr lang="es-PA" sz="1500" dirty="0"/>
              <a:t>} </a:t>
            </a:r>
          </a:p>
          <a:p>
            <a:r>
              <a:rPr lang="es-PA" sz="1500" dirty="0" err="1" smtClean="0"/>
              <a:t>Code</a:t>
            </a:r>
            <a:r>
              <a:rPr lang="es-PA" sz="1500" dirty="0" smtClean="0"/>
              <a:t> </a:t>
            </a:r>
            <a:r>
              <a:rPr lang="es-PA" sz="1500" dirty="0" err="1" smtClean="0"/>
              <a:t>Composer</a:t>
            </a:r>
            <a:r>
              <a:rPr lang="es-PA" sz="1500" dirty="0" smtClean="0"/>
              <a:t> Studio implementa </a:t>
            </a:r>
            <a:r>
              <a:rPr lang="es-PA" sz="1500" dirty="0"/>
              <a:t>las funciones de ensamblaje de manera similar</a:t>
            </a:r>
            <a:r>
              <a:rPr lang="es-PA" sz="1500" dirty="0" smtClean="0"/>
              <a:t>.</a:t>
            </a:r>
            <a:endParaRPr lang="es-PA" sz="1500" dirty="0"/>
          </a:p>
          <a:p>
            <a:pPr marL="0" indent="0">
              <a:buNone/>
            </a:pPr>
            <a:r>
              <a:rPr lang="es-PA" sz="1500" dirty="0" err="1"/>
              <a:t>void</a:t>
            </a:r>
            <a:r>
              <a:rPr lang="es-PA" sz="1500" dirty="0"/>
              <a:t> </a:t>
            </a:r>
            <a:r>
              <a:rPr lang="es-PA" sz="1500" dirty="0" err="1"/>
              <a:t>Delay</a:t>
            </a:r>
            <a:r>
              <a:rPr lang="es-PA" sz="1500" dirty="0"/>
              <a:t>(</a:t>
            </a:r>
            <a:r>
              <a:rPr lang="es-PA" sz="1500" dirty="0" err="1"/>
              <a:t>unsigned</a:t>
            </a:r>
            <a:r>
              <a:rPr lang="es-PA" sz="1500" dirty="0"/>
              <a:t> </a:t>
            </a:r>
            <a:r>
              <a:rPr lang="es-PA" sz="1500" dirty="0" err="1"/>
              <a:t>long</a:t>
            </a:r>
            <a:r>
              <a:rPr lang="es-PA" sz="1500" dirty="0"/>
              <a:t> </a:t>
            </a:r>
            <a:r>
              <a:rPr lang="es-PA" sz="1500" dirty="0" err="1"/>
              <a:t>ulCount</a:t>
            </a:r>
            <a:r>
              <a:rPr lang="es-PA" sz="1500" dirty="0"/>
              <a:t>){ </a:t>
            </a:r>
          </a:p>
          <a:p>
            <a:pPr marL="0" indent="0">
              <a:buNone/>
            </a:pPr>
            <a:r>
              <a:rPr lang="es-PA" sz="1500" dirty="0"/>
              <a:t>__</a:t>
            </a:r>
            <a:r>
              <a:rPr lang="es-PA" sz="1500" dirty="0" err="1"/>
              <a:t>asm</a:t>
            </a:r>
            <a:r>
              <a:rPr lang="es-PA" sz="1500" dirty="0"/>
              <a:t> ( " </a:t>
            </a:r>
            <a:r>
              <a:rPr lang="es-PA" sz="1500" dirty="0" err="1"/>
              <a:t>subs</a:t>
            </a:r>
            <a:r>
              <a:rPr lang="es-PA" sz="1500" dirty="0"/>
              <a:t> r0, #1\n" </a:t>
            </a:r>
          </a:p>
          <a:p>
            <a:pPr marL="0" indent="0">
              <a:buNone/>
            </a:pPr>
            <a:r>
              <a:rPr lang="es-PA" sz="1500" dirty="0"/>
              <a:t>" </a:t>
            </a:r>
            <a:r>
              <a:rPr lang="es-PA" sz="1500" dirty="0" err="1"/>
              <a:t>bne</a:t>
            </a:r>
            <a:r>
              <a:rPr lang="es-PA" sz="1500" dirty="0"/>
              <a:t> </a:t>
            </a:r>
            <a:r>
              <a:rPr lang="es-PA" sz="1500" dirty="0" err="1"/>
              <a:t>Delay</a:t>
            </a:r>
            <a:r>
              <a:rPr lang="es-PA" sz="1500" dirty="0"/>
              <a:t>\n" </a:t>
            </a:r>
          </a:p>
          <a:p>
            <a:pPr marL="0" indent="0">
              <a:buNone/>
            </a:pPr>
            <a:r>
              <a:rPr lang="es-PA" sz="1500" dirty="0"/>
              <a:t>" </a:t>
            </a:r>
            <a:r>
              <a:rPr lang="es-PA" sz="1500" dirty="0" err="1"/>
              <a:t>bx</a:t>
            </a:r>
            <a:r>
              <a:rPr lang="es-PA" sz="1500" dirty="0"/>
              <a:t> </a:t>
            </a:r>
            <a:r>
              <a:rPr lang="es-PA" sz="1500" dirty="0" err="1"/>
              <a:t>lr</a:t>
            </a:r>
            <a:r>
              <a:rPr lang="es-PA" sz="1500" dirty="0"/>
              <a:t>\n"); </a:t>
            </a:r>
          </a:p>
          <a:p>
            <a:pPr marL="0" indent="0">
              <a:buNone/>
            </a:pPr>
            <a:r>
              <a:rPr lang="es-PA" sz="1500"/>
              <a:t>} </a:t>
            </a:r>
            <a:r>
              <a:rPr lang="es-PA" sz="1500" smtClean="0"/>
              <a:t>.</a:t>
            </a:r>
            <a:endParaRPr lang="es-PA" sz="1500" dirty="0"/>
          </a:p>
        </p:txBody>
      </p:sp>
      <p:sp>
        <p:nvSpPr>
          <p:cNvPr id="5" name="Marcador de contenido 3"/>
          <p:cNvSpPr txBox="1">
            <a:spLocks/>
          </p:cNvSpPr>
          <p:nvPr/>
        </p:nvSpPr>
        <p:spPr>
          <a:xfrm>
            <a:off x="360608" y="3232598"/>
            <a:ext cx="11165982" cy="16871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s-PA" dirty="0"/>
          </a:p>
          <a:p>
            <a:pPr marL="57150" indent="0">
              <a:buNone/>
            </a:pPr>
            <a:endParaRPr lang="es-PA" dirty="0" smtClean="0"/>
          </a:p>
        </p:txBody>
      </p:sp>
    </p:spTree>
    <p:extLst>
      <p:ext uri="{BB962C8B-B14F-4D97-AF65-F5344CB8AC3E}">
        <p14:creationId xmlns:p14="http://schemas.microsoft.com/office/powerpoint/2010/main" val="3065896487"/>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3"/>
          <p:cNvSpPr txBox="1">
            <a:spLocks/>
          </p:cNvSpPr>
          <p:nvPr/>
        </p:nvSpPr>
        <p:spPr>
          <a:xfrm>
            <a:off x="646111" y="2381284"/>
            <a:ext cx="10532752" cy="32854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endParaRPr lang="en-US" dirty="0"/>
          </a:p>
        </p:txBody>
      </p:sp>
      <p:pic>
        <p:nvPicPr>
          <p:cNvPr id="1026" name="Picture 2" descr="Image result for EOF"/>
          <p:cNvPicPr>
            <a:picLocks noChangeAspect="1" noChangeArrowheads="1"/>
          </p:cNvPicPr>
          <p:nvPr/>
        </p:nvPicPr>
        <p:blipFill rotWithShape="1">
          <a:blip r:embed="rId2">
            <a:extLst>
              <a:ext uri="{28A0092B-C50C-407E-A947-70E740481C1C}">
                <a14:useLocalDpi xmlns:a14="http://schemas.microsoft.com/office/drawing/2010/main" val="0"/>
              </a:ext>
            </a:extLst>
          </a:blip>
          <a:srcRect l="27878" t="35278" r="32930" b="37493"/>
          <a:stretch/>
        </p:blipFill>
        <p:spPr bwMode="auto">
          <a:xfrm>
            <a:off x="3523455" y="3090275"/>
            <a:ext cx="4778063" cy="1867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9807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Funciones</a:t>
            </a:r>
            <a:endParaRPr lang="en-US" dirty="0"/>
          </a:p>
        </p:txBody>
      </p:sp>
      <p:sp>
        <p:nvSpPr>
          <p:cNvPr id="4" name="Marcador de contenido 3"/>
          <p:cNvSpPr>
            <a:spLocks noGrp="1"/>
          </p:cNvSpPr>
          <p:nvPr>
            <p:ph idx="1"/>
          </p:nvPr>
        </p:nvSpPr>
        <p:spPr>
          <a:xfrm>
            <a:off x="498006" y="2001402"/>
            <a:ext cx="9843729" cy="4488297"/>
          </a:xfrm>
        </p:spPr>
        <p:txBody>
          <a:bodyPr>
            <a:normAutofit fontScale="85000" lnSpcReduction="20000"/>
          </a:bodyPr>
          <a:lstStyle/>
          <a:p>
            <a:r>
              <a:rPr lang="en-US" dirty="0" smtClean="0"/>
              <a:t>La </a:t>
            </a:r>
            <a:r>
              <a:rPr lang="en-US" dirty="0" err="1" smtClean="0"/>
              <a:t>función</a:t>
            </a:r>
            <a:r>
              <a:rPr lang="en-US" dirty="0" smtClean="0"/>
              <a:t> </a:t>
            </a:r>
            <a:r>
              <a:rPr lang="en-US" dirty="0" err="1" smtClean="0"/>
              <a:t>suma</a:t>
            </a:r>
            <a:r>
              <a:rPr lang="en-US" dirty="0" smtClean="0"/>
              <a:t> </a:t>
            </a:r>
            <a:r>
              <a:rPr lang="en-US" dirty="0" err="1" smtClean="0"/>
              <a:t>verifica</a:t>
            </a:r>
            <a:r>
              <a:rPr lang="en-US" dirty="0" smtClean="0"/>
              <a:t> un </a:t>
            </a:r>
            <a:r>
              <a:rPr lang="en-US" dirty="0" err="1" smtClean="0"/>
              <a:t>sobreflujo</a:t>
            </a:r>
            <a:endParaRPr lang="en-US" dirty="0"/>
          </a:p>
          <a:p>
            <a:r>
              <a:rPr lang="en-US" dirty="0" err="1" smtClean="0"/>
              <a:t>Tiene</a:t>
            </a:r>
            <a:r>
              <a:rPr lang="en-US" dirty="0" smtClean="0"/>
              <a:t> dos variables de 16 bits de </a:t>
            </a:r>
            <a:r>
              <a:rPr lang="en-US" dirty="0" err="1" smtClean="0"/>
              <a:t>entreada</a:t>
            </a:r>
            <a:r>
              <a:rPr lang="en-US" dirty="0" smtClean="0"/>
              <a:t> y </a:t>
            </a:r>
            <a:r>
              <a:rPr lang="en-US" dirty="0" err="1" smtClean="0"/>
              <a:t>una</a:t>
            </a:r>
            <a:r>
              <a:rPr lang="en-US" dirty="0" smtClean="0"/>
              <a:t> de </a:t>
            </a:r>
            <a:r>
              <a:rPr lang="en-US" dirty="0" err="1" smtClean="0"/>
              <a:t>salida</a:t>
            </a:r>
            <a:r>
              <a:rPr lang="en-US" dirty="0" smtClean="0"/>
              <a:t> con </a:t>
            </a:r>
            <a:r>
              <a:rPr lang="en-US" dirty="0" err="1" smtClean="0"/>
              <a:t>signo</a:t>
            </a:r>
            <a:endParaRPr lang="en-US" dirty="0" smtClean="0"/>
          </a:p>
          <a:p>
            <a:pPr marL="0" indent="0">
              <a:buNone/>
            </a:pPr>
            <a:r>
              <a:rPr lang="en-US" dirty="0"/>
              <a:t>1   short add(short x, short y){ short z;</a:t>
            </a:r>
          </a:p>
          <a:p>
            <a:pPr marL="0" indent="0">
              <a:buNone/>
            </a:pPr>
            <a:r>
              <a:rPr lang="en-US" dirty="0"/>
              <a:t>2     z = </a:t>
            </a:r>
            <a:r>
              <a:rPr lang="en-US" dirty="0" err="1"/>
              <a:t>x+y</a:t>
            </a:r>
            <a:r>
              <a:rPr lang="en-US" dirty="0"/>
              <a:t>; </a:t>
            </a:r>
          </a:p>
          <a:p>
            <a:pPr marL="0" indent="0">
              <a:buNone/>
            </a:pPr>
            <a:r>
              <a:rPr lang="en-US" dirty="0"/>
              <a:t>3     if((x&gt;0)&amp;&amp;(y&gt;0)&amp;&amp;(z&lt;0))z=32767; </a:t>
            </a:r>
          </a:p>
          <a:p>
            <a:pPr marL="0" indent="0">
              <a:buNone/>
            </a:pPr>
            <a:r>
              <a:rPr lang="en-US" dirty="0"/>
              <a:t>4     if((x&lt;0)&amp;&amp;(y&lt;0)&amp;&amp;(z&gt;0))z=-32768; </a:t>
            </a:r>
          </a:p>
          <a:p>
            <a:pPr marL="0" indent="0">
              <a:buNone/>
            </a:pPr>
            <a:r>
              <a:rPr lang="en-US" dirty="0"/>
              <a:t>5     return(z);} </a:t>
            </a:r>
          </a:p>
          <a:p>
            <a:pPr marL="0" indent="0">
              <a:buNone/>
            </a:pPr>
            <a:r>
              <a:rPr lang="en-US" dirty="0"/>
              <a:t>6   </a:t>
            </a:r>
            <a:r>
              <a:rPr lang="en-US" dirty="0" err="1"/>
              <a:t>int</a:t>
            </a:r>
            <a:r>
              <a:rPr lang="en-US" dirty="0"/>
              <a:t> main(void){ short </a:t>
            </a:r>
            <a:r>
              <a:rPr lang="en-US" dirty="0" err="1"/>
              <a:t>a,b</a:t>
            </a:r>
            <a:r>
              <a:rPr lang="en-US" dirty="0"/>
              <a:t>;</a:t>
            </a:r>
          </a:p>
          <a:p>
            <a:pPr marL="0" indent="0">
              <a:buNone/>
            </a:pPr>
            <a:r>
              <a:rPr lang="en-US" dirty="0"/>
              <a:t>7     a = add(2000,2000)</a:t>
            </a:r>
          </a:p>
          <a:p>
            <a:pPr marL="0" indent="0">
              <a:buNone/>
            </a:pPr>
            <a:r>
              <a:rPr lang="en-US" dirty="0"/>
              <a:t>8     b = 0</a:t>
            </a:r>
          </a:p>
          <a:p>
            <a:pPr marL="0" indent="0">
              <a:buNone/>
            </a:pPr>
            <a:r>
              <a:rPr lang="en-US" dirty="0"/>
              <a:t>9     while(1){</a:t>
            </a:r>
          </a:p>
          <a:p>
            <a:pPr marL="0" indent="0">
              <a:buNone/>
            </a:pPr>
            <a:r>
              <a:rPr lang="en-US" dirty="0"/>
              <a:t>10       b = add(b,1);</a:t>
            </a:r>
          </a:p>
          <a:p>
            <a:pPr marL="0" indent="0">
              <a:buNone/>
            </a:pPr>
            <a:r>
              <a:rPr lang="en-US" dirty="0"/>
              <a:t>11   }</a:t>
            </a:r>
          </a:p>
        </p:txBody>
      </p:sp>
    </p:spTree>
    <p:extLst>
      <p:ext uri="{BB962C8B-B14F-4D97-AF65-F5344CB8AC3E}">
        <p14:creationId xmlns:p14="http://schemas.microsoft.com/office/powerpoint/2010/main" val="3556816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Funciones</a:t>
            </a:r>
            <a:endParaRPr lang="en-US" dirty="0"/>
          </a:p>
        </p:txBody>
      </p:sp>
      <p:sp>
        <p:nvSpPr>
          <p:cNvPr id="4" name="Marcador de contenido 3"/>
          <p:cNvSpPr>
            <a:spLocks noGrp="1"/>
          </p:cNvSpPr>
          <p:nvPr>
            <p:ph idx="1"/>
          </p:nvPr>
        </p:nvSpPr>
        <p:spPr>
          <a:xfrm>
            <a:off x="498007" y="2001402"/>
            <a:ext cx="6144094" cy="4488297"/>
          </a:xfrm>
        </p:spPr>
        <p:txBody>
          <a:bodyPr>
            <a:normAutofit fontScale="92500" lnSpcReduction="10000"/>
          </a:bodyPr>
          <a:lstStyle/>
          <a:p>
            <a:pPr marL="0" indent="0">
              <a:buNone/>
            </a:pPr>
            <a:r>
              <a:rPr lang="en-US" dirty="0"/>
              <a:t>6   </a:t>
            </a:r>
            <a:r>
              <a:rPr lang="en-US" dirty="0" err="1"/>
              <a:t>int</a:t>
            </a:r>
            <a:r>
              <a:rPr lang="en-US" dirty="0"/>
              <a:t> main(void){ short </a:t>
            </a:r>
            <a:r>
              <a:rPr lang="en-US" dirty="0" err="1"/>
              <a:t>a,b</a:t>
            </a:r>
            <a:r>
              <a:rPr lang="en-US" dirty="0"/>
              <a:t>;</a:t>
            </a:r>
          </a:p>
          <a:p>
            <a:pPr marL="0" indent="0">
              <a:buNone/>
            </a:pPr>
            <a:r>
              <a:rPr lang="en-US" dirty="0"/>
              <a:t>7     a = add(2000,2000);            /* call to add*/</a:t>
            </a:r>
          </a:p>
          <a:p>
            <a:pPr marL="0" indent="0">
              <a:buNone/>
            </a:pPr>
            <a:r>
              <a:rPr lang="en-US" dirty="0"/>
              <a:t>1   short add(short x, short y){ short z;</a:t>
            </a:r>
          </a:p>
          <a:p>
            <a:pPr marL="0" indent="0">
              <a:buNone/>
            </a:pPr>
            <a:r>
              <a:rPr lang="en-US" dirty="0"/>
              <a:t>2     z = </a:t>
            </a:r>
            <a:r>
              <a:rPr lang="en-US" dirty="0" err="1"/>
              <a:t>x+y</a:t>
            </a:r>
            <a:r>
              <a:rPr lang="en-US" dirty="0"/>
              <a:t>;                       /* z=4000*/</a:t>
            </a:r>
          </a:p>
          <a:p>
            <a:pPr marL="0" indent="0">
              <a:buNone/>
            </a:pPr>
            <a:r>
              <a:rPr lang="en-US" dirty="0"/>
              <a:t>3     if((x&gt;0)&amp;&amp;(y&gt;0)&amp;&amp;(z&lt;0))z=32767; </a:t>
            </a:r>
          </a:p>
          <a:p>
            <a:pPr marL="0" indent="0">
              <a:buNone/>
            </a:pPr>
            <a:r>
              <a:rPr lang="en-US" dirty="0"/>
              <a:t>4     if((x&lt;0)&amp;&amp;(y&lt;0)&amp;&amp;(z&gt;0))z=-32768; </a:t>
            </a:r>
          </a:p>
          <a:p>
            <a:pPr marL="0" indent="0">
              <a:buNone/>
            </a:pPr>
            <a:r>
              <a:rPr lang="en-US" dirty="0"/>
              <a:t>5     return(z);}             /* return 4000 from call*/</a:t>
            </a:r>
          </a:p>
          <a:p>
            <a:pPr marL="0" indent="0">
              <a:buNone/>
            </a:pPr>
            <a:r>
              <a:rPr lang="en-US" dirty="0"/>
              <a:t>8     b = 0</a:t>
            </a:r>
          </a:p>
          <a:p>
            <a:pPr marL="0" indent="0">
              <a:buNone/>
            </a:pPr>
            <a:r>
              <a:rPr lang="en-US" dirty="0"/>
              <a:t>9     while(1){</a:t>
            </a:r>
          </a:p>
          <a:p>
            <a:pPr marL="0" indent="0">
              <a:buNone/>
            </a:pPr>
            <a:r>
              <a:rPr lang="en-US" dirty="0"/>
              <a:t>10       b = add(b,1); }            /* call to add*/</a:t>
            </a:r>
          </a:p>
          <a:p>
            <a:pPr marL="0" indent="0">
              <a:buNone/>
            </a:pPr>
            <a:r>
              <a:rPr lang="en-US" dirty="0" smtClean="0"/>
              <a:t>11   </a:t>
            </a:r>
            <a:r>
              <a:rPr lang="en-US" dirty="0"/>
              <a:t>}</a:t>
            </a:r>
          </a:p>
        </p:txBody>
      </p:sp>
      <p:sp>
        <p:nvSpPr>
          <p:cNvPr id="5" name="Marcador de contenido 3"/>
          <p:cNvSpPr txBox="1">
            <a:spLocks/>
          </p:cNvSpPr>
          <p:nvPr/>
        </p:nvSpPr>
        <p:spPr>
          <a:xfrm>
            <a:off x="6174907" y="2001402"/>
            <a:ext cx="5712293" cy="4488297"/>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1   short add(short x, short y){ short z;</a:t>
            </a:r>
          </a:p>
          <a:p>
            <a:pPr marL="0" indent="0">
              <a:buNone/>
            </a:pPr>
            <a:r>
              <a:rPr lang="en-US" dirty="0"/>
              <a:t>2     z = </a:t>
            </a:r>
            <a:r>
              <a:rPr lang="en-US" dirty="0" err="1"/>
              <a:t>x+y</a:t>
            </a:r>
            <a:r>
              <a:rPr lang="en-US" dirty="0"/>
              <a:t>;                       /* z=1*/</a:t>
            </a:r>
          </a:p>
          <a:p>
            <a:pPr marL="0" indent="0">
              <a:buNone/>
            </a:pPr>
            <a:r>
              <a:rPr lang="en-US" dirty="0"/>
              <a:t>3     if((x&gt;0)&amp;&amp;(y&gt;0)&amp;&amp;(z&lt;0))z=32767; </a:t>
            </a:r>
          </a:p>
          <a:p>
            <a:pPr marL="0" indent="0">
              <a:buNone/>
            </a:pPr>
            <a:r>
              <a:rPr lang="en-US" dirty="0"/>
              <a:t>4     if((x&lt;0)&amp;&amp;(y&lt;0)&amp;&amp;(z&gt;0))z=-32768; </a:t>
            </a:r>
          </a:p>
          <a:p>
            <a:pPr marL="0" indent="0">
              <a:buNone/>
            </a:pPr>
            <a:r>
              <a:rPr lang="en-US" dirty="0"/>
              <a:t>5     return(z);}             /* return 1 from call*/</a:t>
            </a:r>
          </a:p>
          <a:p>
            <a:pPr marL="0" indent="0">
              <a:buNone/>
            </a:pPr>
            <a:r>
              <a:rPr lang="en-US" dirty="0"/>
              <a:t>11   }</a:t>
            </a:r>
          </a:p>
          <a:p>
            <a:pPr marL="0" indent="0">
              <a:buNone/>
            </a:pPr>
            <a:r>
              <a:rPr lang="en-US" dirty="0"/>
              <a:t>9     while(1){</a:t>
            </a:r>
          </a:p>
          <a:p>
            <a:pPr marL="0" indent="0">
              <a:buNone/>
            </a:pPr>
            <a:r>
              <a:rPr lang="en-US" dirty="0"/>
              <a:t>10       b = add(b,1); }            /* call to add*/</a:t>
            </a:r>
          </a:p>
          <a:p>
            <a:pPr marL="0" indent="0">
              <a:buNone/>
            </a:pPr>
            <a:r>
              <a:rPr lang="en-US" dirty="0"/>
              <a:t>1   short add(short x, short y){ short z;</a:t>
            </a:r>
          </a:p>
          <a:p>
            <a:pPr marL="0" indent="0">
              <a:buNone/>
            </a:pPr>
            <a:r>
              <a:rPr lang="en-US" dirty="0"/>
              <a:t>2     z = </a:t>
            </a:r>
            <a:r>
              <a:rPr lang="en-US" dirty="0" err="1"/>
              <a:t>x+y</a:t>
            </a:r>
            <a:r>
              <a:rPr lang="en-US" dirty="0"/>
              <a:t>;                       /* z=2*/</a:t>
            </a:r>
          </a:p>
          <a:p>
            <a:pPr marL="0" indent="0">
              <a:buNone/>
            </a:pPr>
            <a:r>
              <a:rPr lang="en-US" dirty="0"/>
              <a:t>3     if((x&gt;0)&amp;&amp;(y&gt;0)&amp;&amp;(z&lt;0))z=32767; </a:t>
            </a:r>
          </a:p>
          <a:p>
            <a:pPr marL="0" indent="0">
              <a:buNone/>
            </a:pPr>
            <a:r>
              <a:rPr lang="en-US" dirty="0"/>
              <a:t>4     if((x&lt;0)&amp;&amp;(y&lt;0)&amp;&amp;(z&gt;0))z=-32768; </a:t>
            </a:r>
          </a:p>
          <a:p>
            <a:pPr marL="0" indent="0">
              <a:buNone/>
            </a:pPr>
            <a:r>
              <a:rPr lang="en-US" dirty="0"/>
              <a:t>5     return(z);}             /* return 2 from call*/</a:t>
            </a:r>
          </a:p>
        </p:txBody>
      </p:sp>
    </p:spTree>
    <p:extLst>
      <p:ext uri="{BB962C8B-B14F-4D97-AF65-F5344CB8AC3E}">
        <p14:creationId xmlns:p14="http://schemas.microsoft.com/office/powerpoint/2010/main" val="3680765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Funciones</a:t>
            </a:r>
            <a:endParaRPr lang="en-US" dirty="0"/>
          </a:p>
        </p:txBody>
      </p:sp>
      <p:sp>
        <p:nvSpPr>
          <p:cNvPr id="4" name="Marcador de contenido 3"/>
          <p:cNvSpPr>
            <a:spLocks noGrp="1"/>
          </p:cNvSpPr>
          <p:nvPr>
            <p:ph idx="1"/>
          </p:nvPr>
        </p:nvSpPr>
        <p:spPr>
          <a:xfrm>
            <a:off x="498006" y="2001402"/>
            <a:ext cx="10906593" cy="4488297"/>
          </a:xfrm>
        </p:spPr>
        <p:txBody>
          <a:bodyPr>
            <a:normAutofit/>
          </a:bodyPr>
          <a:lstStyle/>
          <a:p>
            <a:r>
              <a:rPr lang="en-US" dirty="0" smtClean="0"/>
              <a:t>C no </a:t>
            </a:r>
            <a:r>
              <a:rPr lang="en-US" dirty="0" err="1" smtClean="0"/>
              <a:t>permite</a:t>
            </a:r>
            <a:r>
              <a:rPr lang="en-US" dirty="0" smtClean="0"/>
              <a:t> </a:t>
            </a:r>
            <a:r>
              <a:rPr lang="en-US" dirty="0" err="1" smtClean="0"/>
              <a:t>declaración</a:t>
            </a:r>
            <a:r>
              <a:rPr lang="en-US" dirty="0" smtClean="0"/>
              <a:t> de </a:t>
            </a:r>
            <a:r>
              <a:rPr lang="en-US" dirty="0" err="1" smtClean="0"/>
              <a:t>funciones</a:t>
            </a:r>
            <a:r>
              <a:rPr lang="en-US" dirty="0" smtClean="0"/>
              <a:t> </a:t>
            </a:r>
            <a:r>
              <a:rPr lang="en-US" dirty="0" err="1" smtClean="0"/>
              <a:t>dentro</a:t>
            </a:r>
            <a:r>
              <a:rPr lang="en-US" dirty="0" smtClean="0"/>
              <a:t> de </a:t>
            </a:r>
            <a:r>
              <a:rPr lang="en-US" dirty="0" err="1" smtClean="0"/>
              <a:t>funciones</a:t>
            </a:r>
            <a:endParaRPr lang="en-US" dirty="0" smtClean="0"/>
          </a:p>
          <a:p>
            <a:r>
              <a:rPr lang="en-US" dirty="0" smtClean="0"/>
              <a:t>La </a:t>
            </a:r>
            <a:r>
              <a:rPr lang="en-US" dirty="0" err="1" smtClean="0"/>
              <a:t>declaración</a:t>
            </a:r>
            <a:r>
              <a:rPr lang="en-US" dirty="0" smtClean="0"/>
              <a:t> </a:t>
            </a:r>
            <a:r>
              <a:rPr lang="en-US" dirty="0" err="1" smtClean="0"/>
              <a:t>ocurre</a:t>
            </a:r>
            <a:r>
              <a:rPr lang="en-US" dirty="0" smtClean="0"/>
              <a:t> a </a:t>
            </a:r>
            <a:r>
              <a:rPr lang="en-US" dirty="0" err="1" smtClean="0"/>
              <a:t>nivel</a:t>
            </a:r>
            <a:r>
              <a:rPr lang="en-US" dirty="0" smtClean="0"/>
              <a:t> global</a:t>
            </a:r>
          </a:p>
          <a:p>
            <a:r>
              <a:rPr lang="en-US" dirty="0" smtClean="0"/>
              <a:t>La </a:t>
            </a:r>
            <a:r>
              <a:rPr lang="en-US" dirty="0" err="1" smtClean="0"/>
              <a:t>declaración</a:t>
            </a:r>
            <a:r>
              <a:rPr lang="en-US" dirty="0" smtClean="0"/>
              <a:t> de la </a:t>
            </a:r>
            <a:r>
              <a:rPr lang="en-US" dirty="0" err="1" smtClean="0"/>
              <a:t>función</a:t>
            </a:r>
            <a:r>
              <a:rPr lang="en-US" dirty="0" smtClean="0"/>
              <a:t> </a:t>
            </a:r>
            <a:r>
              <a:rPr lang="en-US" dirty="0" err="1" smtClean="0"/>
              <a:t>tiene</a:t>
            </a:r>
            <a:r>
              <a:rPr lang="en-US" dirty="0" smtClean="0"/>
              <a:t> </a:t>
            </a:r>
            <a:r>
              <a:rPr lang="en-US" dirty="0" err="1" smtClean="0"/>
              <a:t>su</a:t>
            </a:r>
            <a:r>
              <a:rPr lang="en-US" dirty="0" smtClean="0"/>
              <a:t> </a:t>
            </a:r>
            <a:r>
              <a:rPr lang="en-US" dirty="0" err="1" smtClean="0"/>
              <a:t>declarador</a:t>
            </a:r>
            <a:r>
              <a:rPr lang="en-US" dirty="0" smtClean="0"/>
              <a:t> y </a:t>
            </a:r>
            <a:r>
              <a:rPr lang="en-US" dirty="0" err="1" smtClean="0"/>
              <a:t>su</a:t>
            </a:r>
            <a:r>
              <a:rPr lang="en-US" dirty="0" smtClean="0"/>
              <a:t> </a:t>
            </a:r>
            <a:r>
              <a:rPr lang="en-US" dirty="0" err="1" smtClean="0"/>
              <a:t>cuerpo</a:t>
            </a:r>
            <a:endParaRPr lang="en-US" dirty="0" smtClean="0"/>
          </a:p>
          <a:p>
            <a:r>
              <a:rPr lang="en-US" dirty="0" smtClean="0"/>
              <a:t>Se </a:t>
            </a:r>
            <a:r>
              <a:rPr lang="en-US" dirty="0" err="1" smtClean="0"/>
              <a:t>puede</a:t>
            </a:r>
            <a:r>
              <a:rPr lang="en-US" dirty="0" smtClean="0"/>
              <a:t> declarer la </a:t>
            </a:r>
            <a:r>
              <a:rPr lang="en-US" dirty="0" err="1" smtClean="0"/>
              <a:t>función</a:t>
            </a:r>
            <a:r>
              <a:rPr lang="en-US" dirty="0" smtClean="0"/>
              <a:t> con 0 </a:t>
            </a:r>
            <a:r>
              <a:rPr lang="en-US" dirty="0" err="1" smtClean="0"/>
              <a:t>argumentos</a:t>
            </a:r>
            <a:r>
              <a:rPr lang="en-US" dirty="0" smtClean="0"/>
              <a:t> de la </a:t>
            </a:r>
            <a:r>
              <a:rPr lang="en-US" dirty="0" err="1" smtClean="0"/>
              <a:t>siguiente</a:t>
            </a:r>
            <a:r>
              <a:rPr lang="en-US" dirty="0" smtClean="0"/>
              <a:t> forma</a:t>
            </a:r>
          </a:p>
          <a:p>
            <a:pPr marL="0" indent="0">
              <a:buNone/>
            </a:pPr>
            <a:r>
              <a:rPr lang="en-US" dirty="0"/>
              <a:t>void TogglePA3(void){PORTA ^= 0x08;}</a:t>
            </a:r>
          </a:p>
          <a:p>
            <a:pPr marL="0" indent="0">
              <a:buNone/>
            </a:pPr>
            <a:r>
              <a:rPr lang="en-US" dirty="0"/>
              <a:t>void TogglePA3(){PORTA ^= 0x08</a:t>
            </a:r>
            <a:r>
              <a:rPr lang="en-US" dirty="0" smtClean="0"/>
              <a:t>;}</a:t>
            </a:r>
          </a:p>
          <a:p>
            <a:r>
              <a:rPr lang="en-US" dirty="0" smtClean="0"/>
              <a:t>El </a:t>
            </a:r>
            <a:r>
              <a:rPr lang="en-US" dirty="0" err="1" smtClean="0"/>
              <a:t>cuerpo</a:t>
            </a:r>
            <a:r>
              <a:rPr lang="en-US" dirty="0" smtClean="0"/>
              <a:t> de la </a:t>
            </a:r>
            <a:r>
              <a:rPr lang="en-US" dirty="0" err="1" smtClean="0"/>
              <a:t>función</a:t>
            </a:r>
            <a:r>
              <a:rPr lang="en-US" dirty="0" smtClean="0"/>
              <a:t> </a:t>
            </a:r>
            <a:r>
              <a:rPr lang="en-US" dirty="0" err="1" smtClean="0"/>
              <a:t>está</a:t>
            </a:r>
            <a:r>
              <a:rPr lang="en-US" dirty="0" smtClean="0"/>
              <a:t> entre {  }</a:t>
            </a:r>
          </a:p>
          <a:p>
            <a:r>
              <a:rPr lang="en-US" dirty="0" smtClean="0"/>
              <a:t>Si </a:t>
            </a:r>
            <a:r>
              <a:rPr lang="en-US" dirty="0" err="1" smtClean="0"/>
              <a:t>tiene</a:t>
            </a:r>
            <a:r>
              <a:rPr lang="en-US" dirty="0" smtClean="0"/>
              <a:t> un </a:t>
            </a:r>
            <a:r>
              <a:rPr lang="en-US" dirty="0" err="1" smtClean="0"/>
              <a:t>argumento</a:t>
            </a:r>
            <a:r>
              <a:rPr lang="en-US" dirty="0" smtClean="0"/>
              <a:t> de </a:t>
            </a:r>
            <a:r>
              <a:rPr lang="en-US" dirty="0" err="1" smtClean="0"/>
              <a:t>returno</a:t>
            </a:r>
            <a:r>
              <a:rPr lang="en-US" dirty="0" smtClean="0"/>
              <a:t> se </a:t>
            </a:r>
            <a:r>
              <a:rPr lang="en-US" dirty="0" err="1" smtClean="0"/>
              <a:t>especifica</a:t>
            </a:r>
            <a:r>
              <a:rPr lang="en-US" dirty="0" smtClean="0"/>
              <a:t> </a:t>
            </a:r>
            <a:r>
              <a:rPr lang="en-US" dirty="0" err="1" smtClean="0"/>
              <a:t>dentro</a:t>
            </a:r>
            <a:r>
              <a:rPr lang="en-US" dirty="0" smtClean="0"/>
              <a:t> de </a:t>
            </a:r>
            <a:r>
              <a:rPr lang="en-US" dirty="0" err="1" smtClean="0"/>
              <a:t>estos</a:t>
            </a:r>
            <a:r>
              <a:rPr lang="en-US" dirty="0" smtClean="0"/>
              <a:t> </a:t>
            </a:r>
            <a:r>
              <a:rPr lang="en-US" dirty="0" err="1" smtClean="0"/>
              <a:t>paréntesis</a:t>
            </a:r>
            <a:endParaRPr lang="en-US" dirty="0"/>
          </a:p>
        </p:txBody>
      </p:sp>
    </p:spTree>
    <p:extLst>
      <p:ext uri="{BB962C8B-B14F-4D97-AF65-F5344CB8AC3E}">
        <p14:creationId xmlns:p14="http://schemas.microsoft.com/office/powerpoint/2010/main" val="1301215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Cosas</a:t>
            </a:r>
            <a:r>
              <a:rPr lang="en-US" dirty="0" smtClean="0"/>
              <a:t> que </a:t>
            </a:r>
            <a:r>
              <a:rPr lang="en-US" dirty="0" err="1" smtClean="0"/>
              <a:t>comunmente</a:t>
            </a:r>
            <a:r>
              <a:rPr lang="en-US" dirty="0" smtClean="0"/>
              <a:t> </a:t>
            </a:r>
            <a:r>
              <a:rPr lang="en-US" dirty="0" err="1" smtClean="0"/>
              <a:t>pasan</a:t>
            </a:r>
            <a:r>
              <a:rPr lang="en-US" dirty="0" smtClean="0"/>
              <a:t> </a:t>
            </a:r>
            <a:r>
              <a:rPr lang="en-US" dirty="0" err="1" smtClean="0"/>
              <a:t>en</a:t>
            </a:r>
            <a:r>
              <a:rPr lang="en-US" dirty="0" smtClean="0"/>
              <a:t> el </a:t>
            </a:r>
            <a:r>
              <a:rPr lang="en-US" dirty="0" err="1" smtClean="0"/>
              <a:t>procesador</a:t>
            </a:r>
            <a:endParaRPr lang="en-US" dirty="0"/>
          </a:p>
        </p:txBody>
      </p:sp>
      <p:sp>
        <p:nvSpPr>
          <p:cNvPr id="4" name="Marcador de contenido 3"/>
          <p:cNvSpPr>
            <a:spLocks noGrp="1"/>
          </p:cNvSpPr>
          <p:nvPr>
            <p:ph idx="1"/>
          </p:nvPr>
        </p:nvSpPr>
        <p:spPr>
          <a:xfrm>
            <a:off x="498006" y="2001402"/>
            <a:ext cx="10906593" cy="4653398"/>
          </a:xfrm>
        </p:spPr>
        <p:txBody>
          <a:bodyPr>
            <a:normAutofit lnSpcReduction="10000"/>
          </a:bodyPr>
          <a:lstStyle/>
          <a:p>
            <a:r>
              <a:rPr lang="en-US" dirty="0" smtClean="0"/>
              <a:t>Al </a:t>
            </a:r>
            <a:r>
              <a:rPr lang="en-US" dirty="0" err="1" smtClean="0"/>
              <a:t>reinicio</a:t>
            </a:r>
            <a:r>
              <a:rPr lang="en-US" dirty="0" smtClean="0"/>
              <a:t> del Sistema la </a:t>
            </a:r>
            <a:r>
              <a:rPr lang="en-US" dirty="0" err="1" smtClean="0"/>
              <a:t>dirección</a:t>
            </a:r>
            <a:r>
              <a:rPr lang="en-US" dirty="0" smtClean="0"/>
              <a:t> de 32-bits 0x00000004 </a:t>
            </a:r>
            <a:r>
              <a:rPr lang="en-US" dirty="0" err="1" smtClean="0"/>
              <a:t>es</a:t>
            </a:r>
            <a:r>
              <a:rPr lang="en-US" dirty="0" smtClean="0"/>
              <a:t> </a:t>
            </a:r>
            <a:r>
              <a:rPr lang="en-US" dirty="0" err="1" smtClean="0"/>
              <a:t>alojada</a:t>
            </a:r>
            <a:r>
              <a:rPr lang="en-US" dirty="0" smtClean="0"/>
              <a:t> </a:t>
            </a:r>
            <a:r>
              <a:rPr lang="en-US" dirty="0" err="1" smtClean="0"/>
              <a:t>en</a:t>
            </a:r>
            <a:r>
              <a:rPr lang="en-US" dirty="0" smtClean="0"/>
              <a:t> el PC</a:t>
            </a:r>
          </a:p>
          <a:p>
            <a:r>
              <a:rPr lang="en-US" dirty="0" smtClean="0"/>
              <a:t>Los </a:t>
            </a:r>
            <a:r>
              <a:rPr lang="en-US" dirty="0" err="1" smtClean="0"/>
              <a:t>programas</a:t>
            </a:r>
            <a:r>
              <a:rPr lang="en-US" dirty="0" smtClean="0"/>
              <a:t> </a:t>
            </a:r>
            <a:r>
              <a:rPr lang="en-US" dirty="0" err="1" smtClean="0"/>
              <a:t>siempre</a:t>
            </a:r>
            <a:r>
              <a:rPr lang="en-US" dirty="0" smtClean="0"/>
              <a:t> </a:t>
            </a:r>
            <a:r>
              <a:rPr lang="en-US" dirty="0" err="1" smtClean="0"/>
              <a:t>empiezan</a:t>
            </a:r>
            <a:r>
              <a:rPr lang="en-US" dirty="0" smtClean="0"/>
              <a:t> </a:t>
            </a:r>
            <a:r>
              <a:rPr lang="en-US" dirty="0" err="1" smtClean="0"/>
              <a:t>en</a:t>
            </a:r>
            <a:r>
              <a:rPr lang="en-US" dirty="0" smtClean="0"/>
              <a:t> </a:t>
            </a:r>
            <a:r>
              <a:rPr lang="en-US" dirty="0" err="1" smtClean="0"/>
              <a:t>una</a:t>
            </a:r>
            <a:r>
              <a:rPr lang="en-US" dirty="0" smtClean="0"/>
              <a:t> </a:t>
            </a:r>
            <a:r>
              <a:rPr lang="en-US" dirty="0" err="1" smtClean="0"/>
              <a:t>función</a:t>
            </a:r>
            <a:r>
              <a:rPr lang="en-US" dirty="0" smtClean="0"/>
              <a:t> </a:t>
            </a:r>
            <a:r>
              <a:rPr lang="en-US" dirty="0" err="1" smtClean="0"/>
              <a:t>llamada</a:t>
            </a:r>
            <a:r>
              <a:rPr lang="en-US" dirty="0"/>
              <a:t> </a:t>
            </a:r>
            <a:r>
              <a:rPr lang="en-US" b="1" dirty="0" err="1" smtClean="0"/>
              <a:t>Reset_Handler</a:t>
            </a:r>
            <a:endParaRPr lang="en-US" dirty="0" smtClean="0"/>
          </a:p>
          <a:p>
            <a:pPr lvl="1"/>
            <a:r>
              <a:rPr lang="en-US" dirty="0" err="1" smtClean="0"/>
              <a:t>Puede</a:t>
            </a:r>
            <a:r>
              <a:rPr lang="en-US" dirty="0" smtClean="0"/>
              <a:t> </a:t>
            </a:r>
            <a:r>
              <a:rPr lang="en-US" dirty="0" err="1" smtClean="0"/>
              <a:t>verla</a:t>
            </a:r>
            <a:r>
              <a:rPr lang="en-US" dirty="0" smtClean="0"/>
              <a:t> </a:t>
            </a:r>
            <a:r>
              <a:rPr lang="en-US" dirty="0" err="1" smtClean="0"/>
              <a:t>en</a:t>
            </a:r>
            <a:r>
              <a:rPr lang="en-US" dirty="0"/>
              <a:t> </a:t>
            </a:r>
            <a:r>
              <a:rPr lang="en-US" dirty="0" smtClean="0"/>
              <a:t>el </a:t>
            </a:r>
            <a:r>
              <a:rPr lang="en-US" dirty="0" err="1" smtClean="0"/>
              <a:t>archivo</a:t>
            </a:r>
            <a:r>
              <a:rPr lang="en-US" dirty="0" smtClean="0"/>
              <a:t> </a:t>
            </a:r>
            <a:r>
              <a:rPr lang="en-US" b="1" dirty="0" err="1" smtClean="0"/>
              <a:t>start.s</a:t>
            </a:r>
            <a:r>
              <a:rPr lang="en-US" dirty="0" smtClean="0"/>
              <a:t> </a:t>
            </a:r>
          </a:p>
          <a:p>
            <a:r>
              <a:rPr lang="en-US" dirty="0" err="1" smtClean="0"/>
              <a:t>En</a:t>
            </a:r>
            <a:r>
              <a:rPr lang="en-US" dirty="0" smtClean="0"/>
              <a:t> el reset de hardware se </a:t>
            </a:r>
            <a:r>
              <a:rPr lang="en-US" dirty="0" err="1" smtClean="0"/>
              <a:t>inicializa</a:t>
            </a:r>
            <a:r>
              <a:rPr lang="en-US" dirty="0" smtClean="0"/>
              <a:t> el stack, heap, y </a:t>
            </a:r>
            <a:r>
              <a:rPr lang="en-US" dirty="0" err="1" smtClean="0"/>
              <a:t>borra</a:t>
            </a:r>
            <a:r>
              <a:rPr lang="en-US" dirty="0" smtClean="0"/>
              <a:t> las variables </a:t>
            </a:r>
            <a:r>
              <a:rPr lang="en-US" dirty="0" err="1" smtClean="0"/>
              <a:t>globales</a:t>
            </a:r>
            <a:r>
              <a:rPr lang="en-US" dirty="0" smtClean="0"/>
              <a:t> </a:t>
            </a:r>
            <a:r>
              <a:rPr lang="en-US" dirty="0" err="1" smtClean="0"/>
              <a:t>en</a:t>
            </a:r>
            <a:r>
              <a:rPr lang="en-US" dirty="0" smtClean="0"/>
              <a:t> RAM (valor de 0)</a:t>
            </a:r>
          </a:p>
          <a:p>
            <a:r>
              <a:rPr lang="en-US" dirty="0" err="1" smtClean="0"/>
              <a:t>Después</a:t>
            </a:r>
            <a:r>
              <a:rPr lang="en-US" dirty="0" smtClean="0"/>
              <a:t> se llama a la </a:t>
            </a:r>
            <a:r>
              <a:rPr lang="en-US" dirty="0" err="1" smtClean="0"/>
              <a:t>función</a:t>
            </a:r>
            <a:r>
              <a:rPr lang="en-US" b="1" dirty="0" err="1" smtClean="0"/>
              <a:t>main</a:t>
            </a:r>
            <a:r>
              <a:rPr lang="en-US" b="1" dirty="0" smtClean="0"/>
              <a:t>()</a:t>
            </a:r>
          </a:p>
          <a:p>
            <a:r>
              <a:rPr lang="en-US" dirty="0" smtClean="0"/>
              <a:t>Para </a:t>
            </a:r>
            <a:r>
              <a:rPr lang="en-US" dirty="0" err="1" smtClean="0"/>
              <a:t>esto</a:t>
            </a:r>
            <a:r>
              <a:rPr lang="en-US" dirty="0" smtClean="0"/>
              <a:t> </a:t>
            </a:r>
            <a:r>
              <a:rPr lang="en-US" dirty="0" err="1" smtClean="0"/>
              <a:t>siempre</a:t>
            </a:r>
            <a:r>
              <a:rPr lang="en-US" dirty="0" smtClean="0"/>
              <a:t> </a:t>
            </a:r>
            <a:r>
              <a:rPr lang="en-US" dirty="0" err="1" smtClean="0"/>
              <a:t>debe</a:t>
            </a:r>
            <a:r>
              <a:rPr lang="en-US" dirty="0" smtClean="0"/>
              <a:t> </a:t>
            </a:r>
            <a:r>
              <a:rPr lang="en-US" dirty="0" err="1" smtClean="0"/>
              <a:t>existir</a:t>
            </a:r>
            <a:r>
              <a:rPr lang="en-US" dirty="0" smtClean="0"/>
              <a:t> </a:t>
            </a:r>
            <a:r>
              <a:rPr lang="en-US" dirty="0" err="1" smtClean="0"/>
              <a:t>esta</a:t>
            </a:r>
            <a:r>
              <a:rPr lang="en-US" dirty="0" smtClean="0"/>
              <a:t> </a:t>
            </a:r>
            <a:r>
              <a:rPr lang="en-US" dirty="0" err="1" smtClean="0"/>
              <a:t>función</a:t>
            </a:r>
            <a:r>
              <a:rPr lang="en-US" dirty="0" smtClean="0"/>
              <a:t> </a:t>
            </a:r>
            <a:r>
              <a:rPr lang="en-US" b="1" dirty="0" smtClean="0"/>
              <a:t>main()</a:t>
            </a:r>
            <a:r>
              <a:rPr lang="en-US" dirty="0" smtClean="0"/>
              <a:t> </a:t>
            </a:r>
            <a:r>
              <a:rPr lang="en-US" dirty="0" err="1" smtClean="0"/>
              <a:t>en</a:t>
            </a:r>
            <a:r>
              <a:rPr lang="en-US" dirty="0" smtClean="0"/>
              <a:t> </a:t>
            </a:r>
            <a:r>
              <a:rPr lang="en-US" dirty="0" err="1" smtClean="0"/>
              <a:t>algun</a:t>
            </a:r>
            <a:r>
              <a:rPr lang="en-US" dirty="0" smtClean="0"/>
              <a:t> </a:t>
            </a:r>
            <a:r>
              <a:rPr lang="en-US" dirty="0" err="1" smtClean="0"/>
              <a:t>archivo</a:t>
            </a:r>
            <a:r>
              <a:rPr lang="en-US" dirty="0" smtClean="0"/>
              <a:t> o </a:t>
            </a:r>
            <a:r>
              <a:rPr lang="en-US" dirty="0" err="1" smtClean="0"/>
              <a:t>programa</a:t>
            </a:r>
            <a:endParaRPr lang="en-US" dirty="0" smtClean="0"/>
          </a:p>
          <a:p>
            <a:pPr lvl="1"/>
            <a:r>
              <a:rPr lang="en-US" dirty="0" err="1" smtClean="0"/>
              <a:t>Ver</a:t>
            </a:r>
            <a:r>
              <a:rPr lang="en-US" dirty="0" smtClean="0"/>
              <a:t> </a:t>
            </a:r>
            <a:r>
              <a:rPr lang="en-US" b="1" dirty="0" err="1" smtClean="0"/>
              <a:t>start.s</a:t>
            </a:r>
            <a:r>
              <a:rPr lang="en-US" dirty="0"/>
              <a:t> </a:t>
            </a:r>
            <a:endParaRPr lang="en-US" dirty="0" smtClean="0"/>
          </a:p>
          <a:p>
            <a:r>
              <a:rPr lang="en-US" dirty="0" err="1" smtClean="0"/>
              <a:t>Programas</a:t>
            </a:r>
            <a:r>
              <a:rPr lang="en-US" dirty="0" smtClean="0"/>
              <a:t> que no son de </a:t>
            </a:r>
            <a:r>
              <a:rPr lang="en-US" dirty="0" err="1" smtClean="0"/>
              <a:t>sistemas</a:t>
            </a:r>
            <a:r>
              <a:rPr lang="en-US" dirty="0" smtClean="0"/>
              <a:t> </a:t>
            </a:r>
            <a:r>
              <a:rPr lang="en-US" dirty="0" err="1" smtClean="0"/>
              <a:t>embebidos</a:t>
            </a:r>
            <a:r>
              <a:rPr lang="en-US" dirty="0" smtClean="0"/>
              <a:t> (</a:t>
            </a:r>
            <a:r>
              <a:rPr lang="en-US" dirty="0" err="1" smtClean="0"/>
              <a:t>los</a:t>
            </a:r>
            <a:r>
              <a:rPr lang="en-US" dirty="0" smtClean="0"/>
              <a:t> que </a:t>
            </a:r>
            <a:r>
              <a:rPr lang="en-US" dirty="0" err="1" smtClean="0"/>
              <a:t>corren</a:t>
            </a:r>
            <a:r>
              <a:rPr lang="en-US" dirty="0" smtClean="0"/>
              <a:t> </a:t>
            </a:r>
            <a:r>
              <a:rPr lang="en-US" dirty="0" err="1" smtClean="0"/>
              <a:t>en</a:t>
            </a:r>
            <a:r>
              <a:rPr lang="en-US" dirty="0" smtClean="0"/>
              <a:t> PC</a:t>
            </a:r>
            <a:r>
              <a:rPr lang="en-US" dirty="0"/>
              <a:t>) </a:t>
            </a:r>
            <a:r>
              <a:rPr lang="en-US" dirty="0" err="1" smtClean="0"/>
              <a:t>retornan</a:t>
            </a:r>
            <a:r>
              <a:rPr lang="en-US" dirty="0" smtClean="0"/>
              <a:t> del</a:t>
            </a:r>
            <a:r>
              <a:rPr lang="en-US" dirty="0"/>
              <a:t> </a:t>
            </a:r>
            <a:r>
              <a:rPr lang="en-US" b="1" dirty="0"/>
              <a:t>main()</a:t>
            </a:r>
            <a:r>
              <a:rPr lang="en-US" dirty="0"/>
              <a:t> </a:t>
            </a:r>
            <a:r>
              <a:rPr lang="en-US" dirty="0" smtClean="0"/>
              <a:t>y </a:t>
            </a:r>
            <a:r>
              <a:rPr lang="en-US" dirty="0" err="1" smtClean="0"/>
              <a:t>transfieren</a:t>
            </a:r>
            <a:r>
              <a:rPr lang="en-US" dirty="0" smtClean="0"/>
              <a:t> el control al </a:t>
            </a:r>
            <a:r>
              <a:rPr lang="en-US" dirty="0" err="1" smtClean="0"/>
              <a:t>sistema</a:t>
            </a:r>
            <a:r>
              <a:rPr lang="en-US" dirty="0" smtClean="0"/>
              <a:t> operative</a:t>
            </a:r>
          </a:p>
          <a:p>
            <a:r>
              <a:rPr lang="en-US" dirty="0" smtClean="0"/>
              <a:t>Los </a:t>
            </a:r>
            <a:r>
              <a:rPr lang="en-US" dirty="0" err="1" smtClean="0"/>
              <a:t>softwares</a:t>
            </a:r>
            <a:r>
              <a:rPr lang="en-US" dirty="0" smtClean="0"/>
              <a:t> del </a:t>
            </a:r>
            <a:r>
              <a:rPr lang="en-US" dirty="0" err="1" smtClean="0"/>
              <a:t>sistema</a:t>
            </a:r>
            <a:r>
              <a:rPr lang="en-US" dirty="0" smtClean="0"/>
              <a:t> operative NUNCA </a:t>
            </a:r>
            <a:r>
              <a:rPr lang="en-US" dirty="0" err="1" smtClean="0"/>
              <a:t>terminan</a:t>
            </a:r>
            <a:r>
              <a:rPr lang="en-US" dirty="0" smtClean="0"/>
              <a:t> </a:t>
            </a:r>
            <a:r>
              <a:rPr lang="en-US" dirty="0" err="1" smtClean="0"/>
              <a:t>en</a:t>
            </a:r>
            <a:r>
              <a:rPr lang="en-US" dirty="0" smtClean="0"/>
              <a:t> </a:t>
            </a:r>
            <a:r>
              <a:rPr lang="en-US" dirty="0" err="1" smtClean="0"/>
              <a:t>retorno</a:t>
            </a:r>
            <a:r>
              <a:rPr lang="en-US" dirty="0" smtClean="0"/>
              <a:t>, </a:t>
            </a:r>
            <a:r>
              <a:rPr lang="en-US" dirty="0" err="1" smtClean="0"/>
              <a:t>quedan</a:t>
            </a:r>
            <a:r>
              <a:rPr lang="en-US" dirty="0" smtClean="0"/>
              <a:t> </a:t>
            </a:r>
            <a:r>
              <a:rPr lang="en-US" dirty="0" err="1" smtClean="0"/>
              <a:t>ciclando</a:t>
            </a:r>
            <a:r>
              <a:rPr lang="en-US" dirty="0" smtClean="0"/>
              <a:t> </a:t>
            </a:r>
            <a:r>
              <a:rPr lang="en-US" dirty="0" err="1" smtClean="0"/>
              <a:t>infinitamente</a:t>
            </a:r>
            <a:r>
              <a:rPr lang="en-US" dirty="0" smtClean="0"/>
              <a:t>.</a:t>
            </a:r>
            <a:endParaRPr lang="en-US" dirty="0"/>
          </a:p>
        </p:txBody>
      </p:sp>
    </p:spTree>
    <p:extLst>
      <p:ext uri="{BB962C8B-B14F-4D97-AF65-F5344CB8AC3E}">
        <p14:creationId xmlns:p14="http://schemas.microsoft.com/office/powerpoint/2010/main" val="1167202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Sentencias</a:t>
            </a:r>
            <a:r>
              <a:rPr lang="en-US" dirty="0" smtClean="0"/>
              <a:t> </a:t>
            </a:r>
            <a:r>
              <a:rPr lang="en-US" dirty="0" err="1" smtClean="0"/>
              <a:t>Compuestas</a:t>
            </a:r>
            <a:endParaRPr lang="en-US" dirty="0"/>
          </a:p>
        </p:txBody>
      </p:sp>
      <p:sp>
        <p:nvSpPr>
          <p:cNvPr id="4" name="Marcador de contenido 3"/>
          <p:cNvSpPr>
            <a:spLocks noGrp="1"/>
          </p:cNvSpPr>
          <p:nvPr>
            <p:ph idx="1"/>
          </p:nvPr>
        </p:nvSpPr>
        <p:spPr>
          <a:xfrm>
            <a:off x="498007" y="2001402"/>
            <a:ext cx="5661494" cy="1071998"/>
          </a:xfrm>
        </p:spPr>
        <p:txBody>
          <a:bodyPr>
            <a:normAutofit/>
          </a:bodyPr>
          <a:lstStyle/>
          <a:p>
            <a:r>
              <a:rPr lang="en-US" dirty="0" err="1" smtClean="0"/>
              <a:t>Setencias</a:t>
            </a:r>
            <a:r>
              <a:rPr lang="en-US" dirty="0" smtClean="0"/>
              <a:t> o </a:t>
            </a:r>
            <a:r>
              <a:rPr lang="en-US" dirty="0" err="1" smtClean="0"/>
              <a:t>bloques</a:t>
            </a:r>
            <a:r>
              <a:rPr lang="en-US" dirty="0" smtClean="0"/>
              <a:t> de tokens</a:t>
            </a:r>
          </a:p>
          <a:p>
            <a:r>
              <a:rPr lang="en-US" dirty="0" err="1" smtClean="0"/>
              <a:t>Generalmente</a:t>
            </a:r>
            <a:r>
              <a:rPr lang="en-US" dirty="0" smtClean="0"/>
              <a:t> </a:t>
            </a:r>
            <a:r>
              <a:rPr lang="en-US" dirty="0" err="1" smtClean="0"/>
              <a:t>por</a:t>
            </a:r>
            <a:r>
              <a:rPr lang="en-US" dirty="0" smtClean="0"/>
              <a:t> </a:t>
            </a:r>
            <a:r>
              <a:rPr lang="en-US" dirty="0" err="1" smtClean="0"/>
              <a:t>medio</a:t>
            </a:r>
            <a:r>
              <a:rPr lang="en-US" dirty="0" smtClean="0"/>
              <a:t> de (  ) </a:t>
            </a:r>
            <a:endParaRPr lang="en-US" dirty="0"/>
          </a:p>
          <a:p>
            <a:endParaRPr lang="en-US" dirty="0"/>
          </a:p>
        </p:txBody>
      </p:sp>
      <p:sp>
        <p:nvSpPr>
          <p:cNvPr id="5" name="Marcador de contenido 3"/>
          <p:cNvSpPr txBox="1">
            <a:spLocks/>
          </p:cNvSpPr>
          <p:nvPr/>
        </p:nvSpPr>
        <p:spPr>
          <a:xfrm>
            <a:off x="646111" y="2912546"/>
            <a:ext cx="5661494" cy="3932754"/>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 3 wide 16-bit signed median filter</a:t>
            </a:r>
          </a:p>
          <a:p>
            <a:pPr marL="0" indent="0">
              <a:buNone/>
            </a:pPr>
            <a:r>
              <a:rPr lang="en-US" dirty="0"/>
              <a:t>short median(short n1,short n2,short n3){</a:t>
            </a:r>
          </a:p>
          <a:p>
            <a:pPr marL="0" indent="0">
              <a:buNone/>
            </a:pPr>
            <a:r>
              <a:rPr lang="en-US" dirty="0"/>
              <a:t>    if(n1&gt;n2){</a:t>
            </a:r>
          </a:p>
          <a:p>
            <a:pPr marL="0" indent="0">
              <a:buNone/>
            </a:pPr>
            <a:r>
              <a:rPr lang="en-US" dirty="0"/>
              <a:t>      if(n2&gt;n3)</a:t>
            </a:r>
          </a:p>
          <a:p>
            <a:pPr marL="0" indent="0">
              <a:buNone/>
            </a:pPr>
            <a:r>
              <a:rPr lang="en-US" dirty="0"/>
              <a:t>        return(n2);    // n1&gt;n2,n2&gt;n3    n1&gt;n2&gt;n3</a:t>
            </a:r>
          </a:p>
          <a:p>
            <a:pPr marL="0" indent="0">
              <a:buNone/>
            </a:pPr>
            <a:r>
              <a:rPr lang="en-US" dirty="0"/>
              <a:t>      else{</a:t>
            </a:r>
          </a:p>
          <a:p>
            <a:pPr marL="0" indent="0">
              <a:buNone/>
            </a:pPr>
            <a:r>
              <a:rPr lang="en-US" dirty="0"/>
              <a:t>      if(n1&gt;n3)</a:t>
            </a:r>
          </a:p>
          <a:p>
            <a:pPr marL="0" indent="0">
              <a:buNone/>
            </a:pPr>
            <a:r>
              <a:rPr lang="en-US" dirty="0"/>
              <a:t>        return(n3);    // n1&gt;n2,n3&gt;n2,n1&gt;n3 n1&gt;n3&gt;n2</a:t>
            </a:r>
          </a:p>
          <a:p>
            <a:pPr marL="0" indent="0">
              <a:buNone/>
            </a:pPr>
            <a:r>
              <a:rPr lang="en-US" dirty="0"/>
              <a:t>      else</a:t>
            </a:r>
          </a:p>
          <a:p>
            <a:pPr marL="0" indent="0">
              <a:buNone/>
            </a:pPr>
            <a:r>
              <a:rPr lang="en-US" dirty="0"/>
              <a:t>        return(n1);    // n1&gt;n2,n3&gt;n2,n3&gt;n1 n3&gt;n1&gt;n2</a:t>
            </a:r>
          </a:p>
          <a:p>
            <a:pPr marL="0" indent="0">
              <a:buNone/>
            </a:pPr>
            <a:r>
              <a:rPr lang="en-US" dirty="0"/>
              <a:t>      }</a:t>
            </a:r>
          </a:p>
          <a:p>
            <a:pPr marL="0" indent="0">
              <a:buNone/>
            </a:pPr>
            <a:r>
              <a:rPr lang="en-US" dirty="0"/>
              <a:t>    </a:t>
            </a:r>
            <a:r>
              <a:rPr lang="en-US" dirty="0" smtClean="0"/>
              <a:t>}</a:t>
            </a:r>
            <a:endParaRPr lang="en-US" dirty="0"/>
          </a:p>
        </p:txBody>
      </p:sp>
      <p:sp>
        <p:nvSpPr>
          <p:cNvPr id="6" name="Marcador de contenido 3"/>
          <p:cNvSpPr txBox="1">
            <a:spLocks/>
          </p:cNvSpPr>
          <p:nvPr/>
        </p:nvSpPr>
        <p:spPr>
          <a:xfrm>
            <a:off x="6159501" y="2912546"/>
            <a:ext cx="5661494" cy="37846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    </a:t>
            </a:r>
            <a:r>
              <a:rPr lang="en-US" dirty="0"/>
              <a:t>else{</a:t>
            </a:r>
          </a:p>
          <a:p>
            <a:pPr marL="0" indent="0">
              <a:buNone/>
            </a:pPr>
            <a:r>
              <a:rPr lang="en-US" dirty="0"/>
              <a:t>      if(n3&gt;n2)</a:t>
            </a:r>
          </a:p>
          <a:p>
            <a:pPr marL="0" indent="0">
              <a:buNone/>
            </a:pPr>
            <a:r>
              <a:rPr lang="en-US" dirty="0"/>
              <a:t>        return(n2);    // n2&gt;n1,n3&gt;n2     n3&gt;n2&gt;n1</a:t>
            </a:r>
          </a:p>
          <a:p>
            <a:pPr marL="0" indent="0">
              <a:buNone/>
            </a:pPr>
            <a:r>
              <a:rPr lang="en-US" dirty="0"/>
              <a:t>      else{</a:t>
            </a:r>
          </a:p>
          <a:p>
            <a:pPr marL="0" indent="0">
              <a:buNone/>
            </a:pPr>
            <a:r>
              <a:rPr lang="en-US" dirty="0"/>
              <a:t>        if(n1&gt;n3)</a:t>
            </a:r>
          </a:p>
          <a:p>
            <a:pPr marL="0" indent="0">
              <a:buNone/>
            </a:pPr>
            <a:r>
              <a:rPr lang="en-US" dirty="0"/>
              <a:t>          return(n1);  // n2&gt;n1,n2&gt;n3,n1&gt;n3 n2&gt;n1&gt;n3</a:t>
            </a:r>
          </a:p>
          <a:p>
            <a:pPr marL="0" indent="0">
              <a:buNone/>
            </a:pPr>
            <a:r>
              <a:rPr lang="en-US" dirty="0"/>
              <a:t>        else</a:t>
            </a:r>
          </a:p>
          <a:p>
            <a:pPr marL="0" indent="0">
              <a:buNone/>
            </a:pPr>
            <a:r>
              <a:rPr lang="en-US" dirty="0"/>
              <a:t>          return(n3);  // n2&gt;n1,n2&gt;n3,n3&gt;n1 n2&gt;n3&gt;n1</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5057411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Sentencias</a:t>
            </a:r>
            <a:r>
              <a:rPr lang="en-US" dirty="0" smtClean="0"/>
              <a:t> </a:t>
            </a:r>
            <a:r>
              <a:rPr lang="en-US" dirty="0" err="1" smtClean="0"/>
              <a:t>Compuestas</a:t>
            </a:r>
            <a:endParaRPr lang="en-US" dirty="0"/>
          </a:p>
        </p:txBody>
      </p:sp>
      <p:sp>
        <p:nvSpPr>
          <p:cNvPr id="4" name="Marcador de contenido 3"/>
          <p:cNvSpPr>
            <a:spLocks noGrp="1"/>
          </p:cNvSpPr>
          <p:nvPr>
            <p:ph idx="1"/>
          </p:nvPr>
        </p:nvSpPr>
        <p:spPr>
          <a:xfrm>
            <a:off x="498007" y="2001402"/>
            <a:ext cx="5661494" cy="1071998"/>
          </a:xfrm>
        </p:spPr>
        <p:txBody>
          <a:bodyPr>
            <a:normAutofit/>
          </a:bodyPr>
          <a:lstStyle/>
          <a:p>
            <a:r>
              <a:rPr lang="en-US" dirty="0" err="1" smtClean="0"/>
              <a:t>Setencias</a:t>
            </a:r>
            <a:r>
              <a:rPr lang="en-US" dirty="0" smtClean="0"/>
              <a:t> o </a:t>
            </a:r>
            <a:r>
              <a:rPr lang="en-US" dirty="0" err="1" smtClean="0"/>
              <a:t>bloques</a:t>
            </a:r>
            <a:r>
              <a:rPr lang="en-US" dirty="0" smtClean="0"/>
              <a:t> de tokens</a:t>
            </a:r>
          </a:p>
          <a:p>
            <a:r>
              <a:rPr lang="en-US" dirty="0" err="1" smtClean="0"/>
              <a:t>Generalmente</a:t>
            </a:r>
            <a:r>
              <a:rPr lang="en-US" dirty="0" smtClean="0"/>
              <a:t> </a:t>
            </a:r>
            <a:r>
              <a:rPr lang="en-US" dirty="0" err="1" smtClean="0"/>
              <a:t>por</a:t>
            </a:r>
            <a:r>
              <a:rPr lang="en-US" dirty="0" smtClean="0"/>
              <a:t> </a:t>
            </a:r>
            <a:r>
              <a:rPr lang="en-US" dirty="0" err="1" smtClean="0"/>
              <a:t>medio</a:t>
            </a:r>
            <a:r>
              <a:rPr lang="en-US" dirty="0" smtClean="0"/>
              <a:t> de (  ) </a:t>
            </a:r>
            <a:endParaRPr lang="en-US" dirty="0"/>
          </a:p>
          <a:p>
            <a:endParaRPr lang="en-US" dirty="0"/>
          </a:p>
        </p:txBody>
      </p:sp>
      <p:sp>
        <p:nvSpPr>
          <p:cNvPr id="5" name="Marcador de contenido 3"/>
          <p:cNvSpPr txBox="1">
            <a:spLocks/>
          </p:cNvSpPr>
          <p:nvPr/>
        </p:nvSpPr>
        <p:spPr>
          <a:xfrm>
            <a:off x="646111" y="2912546"/>
            <a:ext cx="5661494" cy="3932754"/>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 3 wide 16-bit signed median filter</a:t>
            </a:r>
          </a:p>
          <a:p>
            <a:pPr marL="0" indent="0">
              <a:buNone/>
            </a:pPr>
            <a:r>
              <a:rPr lang="en-US" dirty="0"/>
              <a:t>short median(short n1,short n2,short n3){</a:t>
            </a:r>
          </a:p>
          <a:p>
            <a:pPr marL="0" indent="0">
              <a:buNone/>
            </a:pPr>
            <a:r>
              <a:rPr lang="en-US" dirty="0"/>
              <a:t>    if(n1&gt;n2){</a:t>
            </a:r>
          </a:p>
          <a:p>
            <a:pPr marL="0" indent="0">
              <a:buNone/>
            </a:pPr>
            <a:r>
              <a:rPr lang="en-US" dirty="0"/>
              <a:t>      if(n2&gt;n3)</a:t>
            </a:r>
          </a:p>
          <a:p>
            <a:pPr marL="0" indent="0">
              <a:buNone/>
            </a:pPr>
            <a:r>
              <a:rPr lang="en-US" dirty="0"/>
              <a:t>        return(n2);    // n1&gt;n2,n2&gt;n3    n1&gt;n2&gt;n3</a:t>
            </a:r>
          </a:p>
          <a:p>
            <a:pPr marL="0" indent="0">
              <a:buNone/>
            </a:pPr>
            <a:r>
              <a:rPr lang="en-US" dirty="0"/>
              <a:t>      else{</a:t>
            </a:r>
          </a:p>
          <a:p>
            <a:pPr marL="0" indent="0">
              <a:buNone/>
            </a:pPr>
            <a:r>
              <a:rPr lang="en-US" dirty="0"/>
              <a:t>      if(n1&gt;n3)</a:t>
            </a:r>
          </a:p>
          <a:p>
            <a:pPr marL="0" indent="0">
              <a:buNone/>
            </a:pPr>
            <a:r>
              <a:rPr lang="en-US" dirty="0"/>
              <a:t>        return(n3);    // n1&gt;n2,n3&gt;n2,n1&gt;n3 n1&gt;n3&gt;n2</a:t>
            </a:r>
          </a:p>
          <a:p>
            <a:pPr marL="0" indent="0">
              <a:buNone/>
            </a:pPr>
            <a:r>
              <a:rPr lang="en-US" dirty="0"/>
              <a:t>      else</a:t>
            </a:r>
          </a:p>
          <a:p>
            <a:pPr marL="0" indent="0">
              <a:buNone/>
            </a:pPr>
            <a:r>
              <a:rPr lang="en-US" dirty="0"/>
              <a:t>        return(n1);    // n1&gt;n2,n3&gt;n2,n3&gt;n1 n3&gt;n1&gt;n2</a:t>
            </a:r>
          </a:p>
          <a:p>
            <a:pPr marL="0" indent="0">
              <a:buNone/>
            </a:pPr>
            <a:r>
              <a:rPr lang="en-US" dirty="0"/>
              <a:t>      }</a:t>
            </a:r>
          </a:p>
          <a:p>
            <a:pPr marL="0" indent="0">
              <a:buNone/>
            </a:pPr>
            <a:r>
              <a:rPr lang="en-US" dirty="0"/>
              <a:t>    </a:t>
            </a:r>
            <a:r>
              <a:rPr lang="en-US" dirty="0" smtClean="0"/>
              <a:t>}</a:t>
            </a:r>
            <a:endParaRPr lang="en-US" dirty="0"/>
          </a:p>
        </p:txBody>
      </p:sp>
      <p:sp>
        <p:nvSpPr>
          <p:cNvPr id="6" name="Marcador de contenido 3"/>
          <p:cNvSpPr txBox="1">
            <a:spLocks/>
          </p:cNvSpPr>
          <p:nvPr/>
        </p:nvSpPr>
        <p:spPr>
          <a:xfrm>
            <a:off x="6159501" y="2912546"/>
            <a:ext cx="5661494" cy="37846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    </a:t>
            </a:r>
            <a:r>
              <a:rPr lang="en-US" dirty="0"/>
              <a:t>else{</a:t>
            </a:r>
          </a:p>
          <a:p>
            <a:pPr marL="0" indent="0">
              <a:buNone/>
            </a:pPr>
            <a:r>
              <a:rPr lang="en-US" dirty="0"/>
              <a:t>      if(n3&gt;n2)</a:t>
            </a:r>
          </a:p>
          <a:p>
            <a:pPr marL="0" indent="0">
              <a:buNone/>
            </a:pPr>
            <a:r>
              <a:rPr lang="en-US" dirty="0"/>
              <a:t>        return(n2);    // n2&gt;n1,n3&gt;n2     n3&gt;n2&gt;n1</a:t>
            </a:r>
          </a:p>
          <a:p>
            <a:pPr marL="0" indent="0">
              <a:buNone/>
            </a:pPr>
            <a:r>
              <a:rPr lang="en-US" dirty="0"/>
              <a:t>      else{</a:t>
            </a:r>
          </a:p>
          <a:p>
            <a:pPr marL="0" indent="0">
              <a:buNone/>
            </a:pPr>
            <a:r>
              <a:rPr lang="en-US" dirty="0"/>
              <a:t>        if(n1&gt;n3)</a:t>
            </a:r>
          </a:p>
          <a:p>
            <a:pPr marL="0" indent="0">
              <a:buNone/>
            </a:pPr>
            <a:r>
              <a:rPr lang="en-US" dirty="0"/>
              <a:t>          return(n1);  // n2&gt;n1,n2&gt;n3,n1&gt;n3 n2&gt;n1&gt;n3</a:t>
            </a:r>
          </a:p>
          <a:p>
            <a:pPr marL="0" indent="0">
              <a:buNone/>
            </a:pPr>
            <a:r>
              <a:rPr lang="en-US" dirty="0"/>
              <a:t>        else</a:t>
            </a:r>
          </a:p>
          <a:p>
            <a:pPr marL="0" indent="0">
              <a:buNone/>
            </a:pPr>
            <a:r>
              <a:rPr lang="en-US" dirty="0"/>
              <a:t>          return(n3);  // n2&gt;n1,n2&gt;n3,n3&gt;n1 n2&gt;n3&gt;n1</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732796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Sentencias</a:t>
            </a:r>
            <a:r>
              <a:rPr lang="en-US" dirty="0" smtClean="0"/>
              <a:t> </a:t>
            </a:r>
            <a:r>
              <a:rPr lang="en-US" dirty="0" err="1" smtClean="0"/>
              <a:t>Compuestas</a:t>
            </a:r>
            <a:endParaRPr lang="en-US" dirty="0"/>
          </a:p>
        </p:txBody>
      </p:sp>
      <p:sp>
        <p:nvSpPr>
          <p:cNvPr id="4" name="Marcador de contenido 3"/>
          <p:cNvSpPr>
            <a:spLocks noGrp="1"/>
          </p:cNvSpPr>
          <p:nvPr>
            <p:ph idx="1"/>
          </p:nvPr>
        </p:nvSpPr>
        <p:spPr>
          <a:xfrm>
            <a:off x="498007" y="2001402"/>
            <a:ext cx="10182694" cy="1783198"/>
          </a:xfrm>
        </p:spPr>
        <p:txBody>
          <a:bodyPr>
            <a:normAutofit/>
          </a:bodyPr>
          <a:lstStyle/>
          <a:p>
            <a:r>
              <a:rPr lang="en-US" dirty="0" err="1" smtClean="0"/>
              <a:t>Aunque</a:t>
            </a:r>
            <a:r>
              <a:rPr lang="en-US" dirty="0" smtClean="0"/>
              <a:t> C sea un </a:t>
            </a:r>
            <a:r>
              <a:rPr lang="en-US" dirty="0" err="1" smtClean="0"/>
              <a:t>lenguaje</a:t>
            </a:r>
            <a:r>
              <a:rPr lang="en-US" dirty="0" smtClean="0"/>
              <a:t> </a:t>
            </a:r>
            <a:r>
              <a:rPr lang="en-US" dirty="0" err="1" smtClean="0"/>
              <a:t>libre</a:t>
            </a:r>
            <a:r>
              <a:rPr lang="en-US" dirty="0" smtClean="0"/>
              <a:t> las </a:t>
            </a:r>
            <a:r>
              <a:rPr lang="en-US" dirty="0" err="1" smtClean="0"/>
              <a:t>siguientes</a:t>
            </a:r>
            <a:r>
              <a:rPr lang="en-US" dirty="0" smtClean="0"/>
              <a:t> </a:t>
            </a:r>
            <a:r>
              <a:rPr lang="en-US" dirty="0" err="1" smtClean="0"/>
              <a:t>sentencias</a:t>
            </a:r>
            <a:r>
              <a:rPr lang="en-US" dirty="0" smtClean="0"/>
              <a:t> son </a:t>
            </a:r>
            <a:r>
              <a:rPr lang="en-US" dirty="0" err="1" smtClean="0"/>
              <a:t>diferentes</a:t>
            </a:r>
            <a:endParaRPr lang="en-US" dirty="0" smtClean="0"/>
          </a:p>
          <a:p>
            <a:r>
              <a:rPr lang="en-US" dirty="0" err="1" smtClean="0"/>
              <a:t>Generalmente</a:t>
            </a:r>
            <a:r>
              <a:rPr lang="en-US" dirty="0" smtClean="0"/>
              <a:t> </a:t>
            </a:r>
            <a:r>
              <a:rPr lang="en-US" dirty="0" err="1" smtClean="0"/>
              <a:t>por</a:t>
            </a:r>
            <a:r>
              <a:rPr lang="en-US" dirty="0" smtClean="0"/>
              <a:t> </a:t>
            </a:r>
            <a:r>
              <a:rPr lang="en-US" dirty="0" err="1" smtClean="0"/>
              <a:t>medio</a:t>
            </a:r>
            <a:r>
              <a:rPr lang="en-US" dirty="0" smtClean="0"/>
              <a:t> de (  ) </a:t>
            </a:r>
            <a:endParaRPr lang="en-US" dirty="0"/>
          </a:p>
          <a:p>
            <a:pPr marL="0" indent="0">
              <a:buNone/>
            </a:pPr>
            <a:r>
              <a:rPr lang="pt-BR" dirty="0" err="1"/>
              <a:t>if</a:t>
            </a:r>
            <a:r>
              <a:rPr lang="pt-BR" dirty="0"/>
              <a:t>(n1&gt;100) n2=100; n3=0;</a:t>
            </a:r>
            <a:br>
              <a:rPr lang="pt-BR" dirty="0"/>
            </a:br>
            <a:r>
              <a:rPr lang="pt-BR" dirty="0" err="1"/>
              <a:t>if</a:t>
            </a:r>
            <a:r>
              <a:rPr lang="pt-BR" dirty="0"/>
              <a:t>(n1&gt;100) {n2=100; n3=0;}</a:t>
            </a:r>
            <a:endParaRPr lang="en-US" dirty="0"/>
          </a:p>
        </p:txBody>
      </p:sp>
    </p:spTree>
    <p:extLst>
      <p:ext uri="{BB962C8B-B14F-4D97-AF65-F5344CB8AC3E}">
        <p14:creationId xmlns:p14="http://schemas.microsoft.com/office/powerpoint/2010/main" val="2105466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Prefacio</a:t>
            </a:r>
            <a:endParaRPr lang="en-US" dirty="0"/>
          </a:p>
        </p:txBody>
      </p:sp>
      <p:sp>
        <p:nvSpPr>
          <p:cNvPr id="3" name="Content Placeholder 2"/>
          <p:cNvSpPr>
            <a:spLocks noGrp="1"/>
          </p:cNvSpPr>
          <p:nvPr>
            <p:ph idx="1"/>
          </p:nvPr>
        </p:nvSpPr>
        <p:spPr>
          <a:xfrm>
            <a:off x="318740" y="1853248"/>
            <a:ext cx="5029732" cy="680609"/>
          </a:xfrm>
        </p:spPr>
        <p:txBody>
          <a:bodyPr>
            <a:normAutofit/>
          </a:bodyPr>
          <a:lstStyle/>
          <a:p>
            <a:r>
              <a:rPr lang="es-PA" dirty="0" smtClean="0"/>
              <a:t>Llave digital (caso de estudio)</a:t>
            </a:r>
            <a:endParaRPr lang="es-PA" dirty="0"/>
          </a:p>
        </p:txBody>
      </p:sp>
      <p:pic>
        <p:nvPicPr>
          <p:cNvPr id="1028" name="Picture 4" descr="http://users.ece.utexas.edu/~valvano/embed/chap1/AssFig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745" y="2546810"/>
            <a:ext cx="4544075" cy="3361049"/>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6588605" y="1866202"/>
            <a:ext cx="5029732" cy="17141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7 entradas</a:t>
            </a:r>
          </a:p>
          <a:p>
            <a:r>
              <a:rPr lang="es-PA" dirty="0" smtClean="0"/>
              <a:t>1 salida</a:t>
            </a:r>
          </a:p>
          <a:p>
            <a:r>
              <a:rPr lang="es-PA" dirty="0" smtClean="0"/>
              <a:t>Luego de 10ms si la entrada es correcta activa el solenoide</a:t>
            </a:r>
            <a:endParaRPr lang="es-PA" dirty="0"/>
          </a:p>
        </p:txBody>
      </p:sp>
      <p:sp>
        <p:nvSpPr>
          <p:cNvPr id="10" name="Content Placeholder 2"/>
          <p:cNvSpPr txBox="1">
            <a:spLocks/>
          </p:cNvSpPr>
          <p:nvPr/>
        </p:nvSpPr>
        <p:spPr>
          <a:xfrm>
            <a:off x="5177307" y="3732860"/>
            <a:ext cx="6864439" cy="220430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Antes de empezar a programar necesitamos una metodología</a:t>
            </a:r>
          </a:p>
          <a:p>
            <a:r>
              <a:rPr lang="es-PA" dirty="0" smtClean="0"/>
              <a:t>(1) Definimos macros de los puertos usando MACROS</a:t>
            </a:r>
          </a:p>
          <a:p>
            <a:r>
              <a:rPr lang="es-PA" dirty="0"/>
              <a:t>#define PERIPH_BASE           0x40000000U</a:t>
            </a:r>
            <a:endParaRPr lang="es-PA" dirty="0" smtClean="0"/>
          </a:p>
          <a:p>
            <a:r>
              <a:rPr lang="es-PA" dirty="0"/>
              <a:t>#define </a:t>
            </a:r>
            <a:r>
              <a:rPr lang="es-PA" dirty="0" smtClean="0"/>
              <a:t>AHB1PERIPH_BASE (PERIPH_BASE </a:t>
            </a:r>
            <a:r>
              <a:rPr lang="es-PA" dirty="0"/>
              <a:t>+ </a:t>
            </a:r>
            <a:r>
              <a:rPr lang="es-PA" dirty="0" smtClean="0"/>
              <a:t>0x00020000U</a:t>
            </a:r>
            <a:r>
              <a:rPr lang="es-PA" dirty="0"/>
              <a:t>)</a:t>
            </a:r>
          </a:p>
          <a:p>
            <a:r>
              <a:rPr lang="es-PA" dirty="0"/>
              <a:t>#define </a:t>
            </a:r>
            <a:r>
              <a:rPr lang="es-PA" dirty="0" smtClean="0"/>
              <a:t>GPIOA_BASE </a:t>
            </a:r>
            <a:r>
              <a:rPr lang="es-PA" dirty="0"/>
              <a:t>(AHB1PERIPH_BASE + 0x0000U)</a:t>
            </a:r>
          </a:p>
          <a:p>
            <a:r>
              <a:rPr lang="es-PA" dirty="0"/>
              <a:t>#define GPIOA    </a:t>
            </a:r>
            <a:r>
              <a:rPr lang="es-PA" dirty="0" smtClean="0"/>
              <a:t>((</a:t>
            </a:r>
            <a:r>
              <a:rPr lang="es-PA" dirty="0" err="1"/>
              <a:t>GPIO_TypeDef</a:t>
            </a:r>
            <a:r>
              <a:rPr lang="es-PA" dirty="0"/>
              <a:t> *) GPIOA_BASE))</a:t>
            </a:r>
          </a:p>
        </p:txBody>
      </p:sp>
    </p:spTree>
    <p:extLst>
      <p:ext uri="{BB962C8B-B14F-4D97-AF65-F5344CB8AC3E}">
        <p14:creationId xmlns:p14="http://schemas.microsoft.com/office/powerpoint/2010/main" val="28208347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Más</a:t>
            </a:r>
            <a:r>
              <a:rPr lang="en-US" dirty="0" smtClean="0"/>
              <a:t> </a:t>
            </a:r>
            <a:r>
              <a:rPr lang="en-US" dirty="0" err="1" smtClean="0"/>
              <a:t>sobre</a:t>
            </a:r>
            <a:r>
              <a:rPr lang="en-US" dirty="0" smtClean="0"/>
              <a:t> Variables </a:t>
            </a:r>
            <a:r>
              <a:rPr lang="en-US" dirty="0" err="1" smtClean="0"/>
              <a:t>Globales</a:t>
            </a:r>
            <a:endParaRPr lang="en-US" dirty="0"/>
          </a:p>
        </p:txBody>
      </p:sp>
      <p:sp>
        <p:nvSpPr>
          <p:cNvPr id="4" name="Marcador de contenido 3"/>
          <p:cNvSpPr>
            <a:spLocks noGrp="1"/>
          </p:cNvSpPr>
          <p:nvPr>
            <p:ph idx="1"/>
          </p:nvPr>
        </p:nvSpPr>
        <p:spPr>
          <a:xfrm>
            <a:off x="498007" y="2001402"/>
            <a:ext cx="10182694" cy="4310498"/>
          </a:xfrm>
        </p:spPr>
        <p:txBody>
          <a:bodyPr>
            <a:normAutofit fontScale="92500" lnSpcReduction="20000"/>
          </a:bodyPr>
          <a:lstStyle/>
          <a:p>
            <a:r>
              <a:rPr lang="en-US" dirty="0" smtClean="0"/>
              <a:t>Las variables son </a:t>
            </a:r>
            <a:r>
              <a:rPr lang="en-US" dirty="0" err="1" smtClean="0"/>
              <a:t>declaradas</a:t>
            </a:r>
            <a:r>
              <a:rPr lang="en-US" dirty="0" smtClean="0"/>
              <a:t> </a:t>
            </a:r>
            <a:r>
              <a:rPr lang="en-US" dirty="0" err="1" smtClean="0"/>
              <a:t>fuera</a:t>
            </a:r>
            <a:r>
              <a:rPr lang="en-US" dirty="0" smtClean="0"/>
              <a:t> de la </a:t>
            </a:r>
            <a:r>
              <a:rPr lang="en-US" dirty="0" err="1" smtClean="0"/>
              <a:t>función</a:t>
            </a:r>
            <a:endParaRPr lang="en-US" dirty="0" smtClean="0"/>
          </a:p>
          <a:p>
            <a:r>
              <a:rPr lang="en-US" dirty="0" err="1" smtClean="0"/>
              <a:t>Esto</a:t>
            </a:r>
            <a:r>
              <a:rPr lang="en-US" dirty="0" smtClean="0"/>
              <a:t> </a:t>
            </a:r>
            <a:r>
              <a:rPr lang="en-US" dirty="0" err="1" smtClean="0"/>
              <a:t>es</a:t>
            </a:r>
            <a:r>
              <a:rPr lang="en-US" dirty="0" smtClean="0"/>
              <a:t> a </a:t>
            </a:r>
            <a:r>
              <a:rPr lang="en-US" dirty="0" err="1" smtClean="0"/>
              <a:t>veces</a:t>
            </a:r>
            <a:r>
              <a:rPr lang="en-US" dirty="0" smtClean="0"/>
              <a:t> </a:t>
            </a:r>
            <a:r>
              <a:rPr lang="en-US" dirty="0" err="1" smtClean="0"/>
              <a:t>confuso</a:t>
            </a:r>
            <a:r>
              <a:rPr lang="en-US" dirty="0" smtClean="0"/>
              <a:t> </a:t>
            </a:r>
            <a:r>
              <a:rPr lang="en-US" dirty="0" err="1" smtClean="0"/>
              <a:t>debido</a:t>
            </a:r>
            <a:r>
              <a:rPr lang="en-US" dirty="0" smtClean="0"/>
              <a:t> a extern que </a:t>
            </a:r>
            <a:r>
              <a:rPr lang="en-US" dirty="0" err="1" smtClean="0"/>
              <a:t>puede</a:t>
            </a:r>
            <a:r>
              <a:rPr lang="en-US" dirty="0" smtClean="0"/>
              <a:t> </a:t>
            </a:r>
            <a:r>
              <a:rPr lang="en-US" dirty="0" err="1" smtClean="0"/>
              <a:t>existir</a:t>
            </a:r>
            <a:r>
              <a:rPr lang="en-US" dirty="0" smtClean="0"/>
              <a:t> </a:t>
            </a:r>
            <a:r>
              <a:rPr lang="en-US" dirty="0" err="1" smtClean="0"/>
              <a:t>en</a:t>
            </a:r>
            <a:r>
              <a:rPr lang="en-US" dirty="0" smtClean="0"/>
              <a:t> </a:t>
            </a:r>
            <a:r>
              <a:rPr lang="en-US" dirty="0" err="1" smtClean="0"/>
              <a:t>otro</a:t>
            </a:r>
            <a:r>
              <a:rPr lang="en-US" dirty="0" smtClean="0"/>
              <a:t> </a:t>
            </a:r>
            <a:r>
              <a:rPr lang="en-US" dirty="0" err="1" smtClean="0"/>
              <a:t>archivo</a:t>
            </a:r>
            <a:r>
              <a:rPr lang="en-US" dirty="0" smtClean="0"/>
              <a:t> y </a:t>
            </a:r>
            <a:r>
              <a:rPr lang="en-US" dirty="0" err="1" smtClean="0"/>
              <a:t>unificado</a:t>
            </a:r>
            <a:r>
              <a:rPr lang="en-US" dirty="0" smtClean="0"/>
              <a:t> </a:t>
            </a:r>
            <a:r>
              <a:rPr lang="en-US" dirty="0" err="1" smtClean="0"/>
              <a:t>en</a:t>
            </a:r>
            <a:r>
              <a:rPr lang="en-US" dirty="0" smtClean="0"/>
              <a:t> </a:t>
            </a:r>
            <a:r>
              <a:rPr lang="en-US" dirty="0" err="1" smtClean="0"/>
              <a:t>tiempo</a:t>
            </a:r>
            <a:r>
              <a:rPr lang="en-US" dirty="0" smtClean="0"/>
              <a:t> de </a:t>
            </a:r>
            <a:r>
              <a:rPr lang="en-US" dirty="0" err="1" smtClean="0"/>
              <a:t>ejecución</a:t>
            </a:r>
            <a:r>
              <a:rPr lang="en-US" dirty="0" smtClean="0"/>
              <a:t>. </a:t>
            </a:r>
          </a:p>
          <a:p>
            <a:r>
              <a:rPr lang="en-US" dirty="0" err="1" smtClean="0"/>
              <a:t>Concéntrece</a:t>
            </a:r>
            <a:r>
              <a:rPr lang="en-US" dirty="0" smtClean="0"/>
              <a:t> </a:t>
            </a:r>
            <a:r>
              <a:rPr lang="en-US" dirty="0" err="1" smtClean="0"/>
              <a:t>siempre</a:t>
            </a:r>
            <a:r>
              <a:rPr lang="en-US" dirty="0" smtClean="0"/>
              <a:t> </a:t>
            </a:r>
            <a:r>
              <a:rPr lang="en-US" dirty="0" err="1" smtClean="0"/>
              <a:t>en</a:t>
            </a:r>
            <a:r>
              <a:rPr lang="en-US" dirty="0" smtClean="0"/>
              <a:t> que las variables </a:t>
            </a:r>
            <a:r>
              <a:rPr lang="en-US" dirty="0" err="1" smtClean="0"/>
              <a:t>globales</a:t>
            </a:r>
            <a:r>
              <a:rPr lang="en-US" dirty="0" smtClean="0"/>
              <a:t> son </a:t>
            </a:r>
            <a:r>
              <a:rPr lang="en-US" dirty="0" err="1" smtClean="0"/>
              <a:t>declaradas</a:t>
            </a:r>
            <a:r>
              <a:rPr lang="en-US" dirty="0" smtClean="0"/>
              <a:t> </a:t>
            </a:r>
            <a:r>
              <a:rPr lang="en-US" dirty="0" err="1" smtClean="0"/>
              <a:t>externamente</a:t>
            </a:r>
            <a:r>
              <a:rPr lang="en-US" dirty="0" smtClean="0"/>
              <a:t> y que las </a:t>
            </a:r>
            <a:r>
              <a:rPr lang="en-US" dirty="0" err="1" smtClean="0"/>
              <a:t>externas</a:t>
            </a:r>
            <a:r>
              <a:rPr lang="en-US" dirty="0" smtClean="0"/>
              <a:t> son </a:t>
            </a:r>
            <a:r>
              <a:rPr lang="en-US" dirty="0" err="1" smtClean="0"/>
              <a:t>referidos</a:t>
            </a:r>
            <a:r>
              <a:rPr lang="en-US" dirty="0" smtClean="0"/>
              <a:t> a </a:t>
            </a:r>
            <a:r>
              <a:rPr lang="en-US" dirty="0" err="1" smtClean="0"/>
              <a:t>otros</a:t>
            </a:r>
            <a:r>
              <a:rPr lang="en-US" dirty="0" smtClean="0"/>
              <a:t> </a:t>
            </a:r>
            <a:r>
              <a:rPr lang="en-US" dirty="0" err="1" smtClean="0"/>
              <a:t>archivos</a:t>
            </a:r>
            <a:r>
              <a:rPr lang="en-US" dirty="0" smtClean="0"/>
              <a:t>.</a:t>
            </a:r>
            <a:endParaRPr lang="en-US" dirty="0"/>
          </a:p>
          <a:p>
            <a:r>
              <a:rPr lang="en-US" dirty="0" smtClean="0"/>
              <a:t>Las </a:t>
            </a:r>
            <a:r>
              <a:rPr lang="en-US" dirty="0" err="1" smtClean="0"/>
              <a:t>razones</a:t>
            </a:r>
            <a:r>
              <a:rPr lang="en-US" dirty="0" smtClean="0"/>
              <a:t> para </a:t>
            </a:r>
            <a:r>
              <a:rPr lang="en-US" dirty="0" err="1" smtClean="0"/>
              <a:t>emplear</a:t>
            </a:r>
            <a:r>
              <a:rPr lang="en-US" dirty="0" smtClean="0"/>
              <a:t> variables </a:t>
            </a:r>
            <a:r>
              <a:rPr lang="en-US" dirty="0" err="1" smtClean="0"/>
              <a:t>globales</a:t>
            </a:r>
            <a:r>
              <a:rPr lang="en-US" dirty="0" smtClean="0"/>
              <a:t> son:</a:t>
            </a:r>
          </a:p>
          <a:p>
            <a:pPr lvl="1"/>
            <a:r>
              <a:rPr lang="en-US" dirty="0" err="1" smtClean="0"/>
              <a:t>Retención</a:t>
            </a:r>
            <a:r>
              <a:rPr lang="en-US" dirty="0" smtClean="0"/>
              <a:t> de </a:t>
            </a:r>
            <a:r>
              <a:rPr lang="en-US" dirty="0" err="1" smtClean="0"/>
              <a:t>datos</a:t>
            </a:r>
            <a:r>
              <a:rPr lang="en-US" dirty="0" smtClean="0"/>
              <a:t> </a:t>
            </a:r>
          </a:p>
          <a:p>
            <a:pPr lvl="1"/>
            <a:r>
              <a:rPr lang="en-US" dirty="0" err="1" smtClean="0"/>
              <a:t>Compartir</a:t>
            </a:r>
            <a:r>
              <a:rPr lang="en-US" dirty="0" smtClean="0"/>
              <a:t> </a:t>
            </a:r>
            <a:r>
              <a:rPr lang="en-US" dirty="0" err="1" smtClean="0"/>
              <a:t>información</a:t>
            </a:r>
            <a:endParaRPr lang="en-US" dirty="0" smtClean="0"/>
          </a:p>
          <a:p>
            <a:r>
              <a:rPr lang="en-US" dirty="0" err="1" smtClean="0"/>
              <a:t>Normalmente</a:t>
            </a:r>
            <a:r>
              <a:rPr lang="en-US" dirty="0" smtClean="0"/>
              <a:t> </a:t>
            </a:r>
            <a:r>
              <a:rPr lang="en-US" dirty="0" err="1" smtClean="0"/>
              <a:t>pasamos</a:t>
            </a:r>
            <a:r>
              <a:rPr lang="en-US" dirty="0" smtClean="0"/>
              <a:t> variables de un modulo a </a:t>
            </a:r>
            <a:r>
              <a:rPr lang="en-US" dirty="0" err="1" smtClean="0"/>
              <a:t>otro</a:t>
            </a:r>
            <a:r>
              <a:rPr lang="en-US" dirty="0" smtClean="0"/>
              <a:t> </a:t>
            </a:r>
            <a:r>
              <a:rPr lang="en-US" dirty="0" err="1" smtClean="0"/>
              <a:t>usando</a:t>
            </a:r>
            <a:r>
              <a:rPr lang="en-US" dirty="0" smtClean="0"/>
              <a:t> </a:t>
            </a:r>
            <a:r>
              <a:rPr lang="en-US" dirty="0" err="1" smtClean="0"/>
              <a:t>argumentos</a:t>
            </a:r>
            <a:r>
              <a:rPr lang="en-US" dirty="0" smtClean="0"/>
              <a:t> de entrada y </a:t>
            </a:r>
            <a:r>
              <a:rPr lang="en-US" dirty="0" err="1" smtClean="0"/>
              <a:t>salida</a:t>
            </a:r>
            <a:r>
              <a:rPr lang="en-US" dirty="0" smtClean="0"/>
              <a:t>, </a:t>
            </a:r>
            <a:r>
              <a:rPr lang="en-US" dirty="0" err="1" smtClean="0"/>
              <a:t>pero</a:t>
            </a:r>
            <a:r>
              <a:rPr lang="en-US" dirty="0" smtClean="0"/>
              <a:t> para </a:t>
            </a:r>
            <a:r>
              <a:rPr lang="en-US" dirty="0" err="1" smtClean="0"/>
              <a:t>interrupciones</a:t>
            </a:r>
            <a:r>
              <a:rPr lang="en-US" dirty="0" smtClean="0"/>
              <a:t> </a:t>
            </a:r>
            <a:r>
              <a:rPr lang="en-US" dirty="0" err="1" smtClean="0"/>
              <a:t>esto</a:t>
            </a:r>
            <a:r>
              <a:rPr lang="en-US" dirty="0" smtClean="0"/>
              <a:t> no </a:t>
            </a:r>
            <a:r>
              <a:rPr lang="en-US" dirty="0" err="1" smtClean="0"/>
              <a:t>existe</a:t>
            </a:r>
            <a:r>
              <a:rPr lang="en-US" dirty="0" smtClean="0"/>
              <a:t> y las </a:t>
            </a:r>
            <a:r>
              <a:rPr lang="en-US" dirty="0" err="1" smtClean="0"/>
              <a:t>pasamos</a:t>
            </a:r>
            <a:r>
              <a:rPr lang="en-US" dirty="0" smtClean="0"/>
              <a:t> </a:t>
            </a:r>
            <a:r>
              <a:rPr lang="en-US" dirty="0" err="1" smtClean="0"/>
              <a:t>por</a:t>
            </a:r>
            <a:r>
              <a:rPr lang="en-US" dirty="0" smtClean="0"/>
              <a:t> </a:t>
            </a:r>
            <a:r>
              <a:rPr lang="en-US" dirty="0" err="1" smtClean="0"/>
              <a:t>medio</a:t>
            </a:r>
            <a:r>
              <a:rPr lang="en-US" dirty="0" smtClean="0"/>
              <a:t> de variables </a:t>
            </a:r>
            <a:r>
              <a:rPr lang="en-US" dirty="0" err="1" smtClean="0"/>
              <a:t>globales</a:t>
            </a:r>
            <a:endParaRPr lang="en-US" dirty="0"/>
          </a:p>
          <a:p>
            <a:pPr lvl="1"/>
            <a:r>
              <a:rPr lang="en-US" dirty="0" smtClean="0"/>
              <a:t>Un modulo la </a:t>
            </a:r>
            <a:r>
              <a:rPr lang="en-US" dirty="0" err="1" smtClean="0"/>
              <a:t>almacena</a:t>
            </a:r>
            <a:r>
              <a:rPr lang="en-US" dirty="0" smtClean="0"/>
              <a:t> y </a:t>
            </a:r>
            <a:r>
              <a:rPr lang="en-US" dirty="0" err="1" smtClean="0"/>
              <a:t>otro</a:t>
            </a:r>
            <a:r>
              <a:rPr lang="en-US" dirty="0" smtClean="0"/>
              <a:t> la accede</a:t>
            </a:r>
          </a:p>
          <a:p>
            <a:r>
              <a:rPr lang="en-US" dirty="0" err="1" smtClean="0"/>
              <a:t>En</a:t>
            </a:r>
            <a:r>
              <a:rPr lang="en-US" dirty="0" smtClean="0"/>
              <a:t> </a:t>
            </a:r>
            <a:r>
              <a:rPr lang="en-US" dirty="0" err="1" smtClean="0"/>
              <a:t>Keil</a:t>
            </a:r>
            <a:r>
              <a:rPr lang="en-US" dirty="0" smtClean="0"/>
              <a:t> las variables </a:t>
            </a:r>
            <a:r>
              <a:rPr lang="en-US" dirty="0" err="1" smtClean="0"/>
              <a:t>globales</a:t>
            </a:r>
            <a:r>
              <a:rPr lang="en-US" dirty="0" smtClean="0"/>
              <a:t> son </a:t>
            </a:r>
            <a:r>
              <a:rPr lang="en-US" dirty="0" err="1" smtClean="0"/>
              <a:t>inicializadas</a:t>
            </a:r>
            <a:r>
              <a:rPr lang="en-US" dirty="0" smtClean="0"/>
              <a:t> antes de </a:t>
            </a:r>
            <a:r>
              <a:rPr lang="en-US" dirty="0" err="1" smtClean="0"/>
              <a:t>ejecutar</a:t>
            </a:r>
            <a:r>
              <a:rPr lang="en-US" dirty="0" smtClean="0"/>
              <a:t> el </a:t>
            </a:r>
            <a:r>
              <a:rPr lang="en-US" dirty="0" err="1" smtClean="0"/>
              <a:t>programa</a:t>
            </a:r>
            <a:r>
              <a:rPr lang="en-US" dirty="0" smtClean="0"/>
              <a:t> </a:t>
            </a:r>
            <a:r>
              <a:rPr lang="en-US" dirty="0" err="1" smtClean="0"/>
              <a:t>en</a:t>
            </a:r>
            <a:r>
              <a:rPr lang="en-US" dirty="0" smtClean="0"/>
              <a:t> el </a:t>
            </a:r>
            <a:r>
              <a:rPr lang="en-US" dirty="0" err="1" smtClean="0"/>
              <a:t>arranque</a:t>
            </a:r>
            <a:r>
              <a:rPr lang="en-US" dirty="0" smtClean="0"/>
              <a:t>.</a:t>
            </a:r>
            <a:endParaRPr lang="en-US" dirty="0"/>
          </a:p>
        </p:txBody>
      </p:sp>
    </p:spTree>
    <p:extLst>
      <p:ext uri="{BB962C8B-B14F-4D97-AF65-F5344CB8AC3E}">
        <p14:creationId xmlns:p14="http://schemas.microsoft.com/office/powerpoint/2010/main" val="40289200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Más</a:t>
            </a:r>
            <a:r>
              <a:rPr lang="en-US" dirty="0" smtClean="0"/>
              <a:t> </a:t>
            </a:r>
            <a:r>
              <a:rPr lang="en-US" dirty="0" err="1" smtClean="0"/>
              <a:t>sobre</a:t>
            </a:r>
            <a:r>
              <a:rPr lang="en-US" dirty="0" smtClean="0"/>
              <a:t> Variables </a:t>
            </a:r>
            <a:r>
              <a:rPr lang="en-US" dirty="0" err="1" smtClean="0"/>
              <a:t>Globales</a:t>
            </a:r>
            <a:endParaRPr lang="en-US" dirty="0"/>
          </a:p>
        </p:txBody>
      </p:sp>
      <p:sp>
        <p:nvSpPr>
          <p:cNvPr id="4" name="Marcador de contenido 3"/>
          <p:cNvSpPr>
            <a:spLocks noGrp="1"/>
          </p:cNvSpPr>
          <p:nvPr>
            <p:ph idx="1"/>
          </p:nvPr>
        </p:nvSpPr>
        <p:spPr>
          <a:xfrm>
            <a:off x="498007" y="2001402"/>
            <a:ext cx="10182694" cy="4615298"/>
          </a:xfrm>
        </p:spPr>
        <p:txBody>
          <a:bodyPr>
            <a:normAutofit fontScale="85000" lnSpcReduction="20000"/>
          </a:bodyPr>
          <a:lstStyle/>
          <a:p>
            <a:pPr marL="0" indent="0">
              <a:buNone/>
            </a:pPr>
            <a:r>
              <a:rPr lang="en-US" dirty="0" smtClean="0"/>
              <a:t>unsigned </a:t>
            </a:r>
            <a:r>
              <a:rPr lang="en-US" dirty="0"/>
              <a:t>long Count;  /* number of toggles, initialized to 0 */</a:t>
            </a:r>
          </a:p>
          <a:p>
            <a:pPr marL="0" indent="0">
              <a:buNone/>
            </a:pPr>
            <a:r>
              <a:rPr lang="en-US" dirty="0"/>
              <a:t>void TogglePA3(void){</a:t>
            </a:r>
          </a:p>
          <a:p>
            <a:pPr marL="0" indent="0">
              <a:buNone/>
            </a:pPr>
            <a:r>
              <a:rPr lang="en-US" dirty="0"/>
              <a:t>  Count = Count+1; /* incremented each time called */ </a:t>
            </a:r>
          </a:p>
          <a:p>
            <a:pPr marL="0" indent="0">
              <a:buNone/>
            </a:pPr>
            <a:r>
              <a:rPr lang="en-US" dirty="0"/>
              <a:t>  PORTA ^= 0x08</a:t>
            </a:r>
            <a:r>
              <a:rPr lang="en-US" dirty="0" smtClean="0"/>
              <a:t>;}</a:t>
            </a:r>
          </a:p>
          <a:p>
            <a:r>
              <a:rPr lang="en-US" dirty="0" smtClean="0"/>
              <a:t>La variable global </a:t>
            </a:r>
            <a:r>
              <a:rPr lang="en-US" dirty="0" err="1" smtClean="0"/>
              <a:t>es</a:t>
            </a:r>
            <a:r>
              <a:rPr lang="en-US" dirty="0" smtClean="0"/>
              <a:t> </a:t>
            </a:r>
            <a:r>
              <a:rPr lang="en-US" dirty="0" err="1" smtClean="0"/>
              <a:t>inicializada</a:t>
            </a:r>
            <a:r>
              <a:rPr lang="en-US" dirty="0" smtClean="0"/>
              <a:t> </a:t>
            </a:r>
            <a:r>
              <a:rPr lang="en-US" dirty="0" err="1" smtClean="0"/>
              <a:t>en</a:t>
            </a:r>
            <a:r>
              <a:rPr lang="en-US" dirty="0" smtClean="0"/>
              <a:t> RAM con un valor de 1</a:t>
            </a:r>
          </a:p>
          <a:p>
            <a:pPr marL="0" indent="0">
              <a:buNone/>
            </a:pPr>
            <a:r>
              <a:rPr lang="en-US" dirty="0" err="1"/>
              <a:t>int</a:t>
            </a:r>
            <a:r>
              <a:rPr lang="en-US" dirty="0"/>
              <a:t> Flag = 1;</a:t>
            </a:r>
            <a:br>
              <a:rPr lang="en-US" dirty="0"/>
            </a:br>
            <a:r>
              <a:rPr lang="en-US" dirty="0"/>
              <a:t>void main(void) { </a:t>
            </a:r>
            <a:br>
              <a:rPr lang="en-US" dirty="0"/>
            </a:br>
            <a:r>
              <a:rPr lang="en-US" dirty="0"/>
              <a:t>/* main body goes here */</a:t>
            </a:r>
            <a:br>
              <a:rPr lang="en-US" dirty="0"/>
            </a:br>
            <a:r>
              <a:rPr lang="en-US" dirty="0" smtClean="0"/>
              <a:t>}</a:t>
            </a:r>
          </a:p>
          <a:p>
            <a:r>
              <a:rPr lang="en-US" dirty="0"/>
              <a:t>La variable global </a:t>
            </a:r>
            <a:r>
              <a:rPr lang="en-US" dirty="0" err="1"/>
              <a:t>es</a:t>
            </a:r>
            <a:r>
              <a:rPr lang="en-US" dirty="0"/>
              <a:t> </a:t>
            </a:r>
            <a:r>
              <a:rPr lang="en-US" dirty="0" err="1"/>
              <a:t>inicializada</a:t>
            </a:r>
            <a:r>
              <a:rPr lang="en-US" dirty="0"/>
              <a:t> </a:t>
            </a:r>
            <a:r>
              <a:rPr lang="en-US" dirty="0" err="1"/>
              <a:t>en</a:t>
            </a:r>
            <a:r>
              <a:rPr lang="en-US" dirty="0"/>
              <a:t> RAM con un valor de </a:t>
            </a:r>
            <a:r>
              <a:rPr lang="en-US" dirty="0" smtClean="0"/>
              <a:t>0 y </a:t>
            </a:r>
            <a:r>
              <a:rPr lang="en-US" dirty="0" err="1" smtClean="0"/>
              <a:t>en</a:t>
            </a:r>
            <a:r>
              <a:rPr lang="en-US" dirty="0" smtClean="0"/>
              <a:t> </a:t>
            </a:r>
            <a:r>
              <a:rPr lang="en-US" dirty="0" err="1" smtClean="0"/>
              <a:t>tiempo</a:t>
            </a:r>
            <a:r>
              <a:rPr lang="en-US" dirty="0" smtClean="0"/>
              <a:t> de </a:t>
            </a:r>
            <a:r>
              <a:rPr lang="en-US" dirty="0" err="1" smtClean="0"/>
              <a:t>ejecución</a:t>
            </a:r>
            <a:r>
              <a:rPr lang="en-US" dirty="0" smtClean="0"/>
              <a:t> con un valor de 1</a:t>
            </a:r>
          </a:p>
          <a:p>
            <a:pPr marL="0" indent="0">
              <a:buNone/>
            </a:pPr>
            <a:r>
              <a:rPr lang="en-US" dirty="0" err="1"/>
              <a:t>int</a:t>
            </a:r>
            <a:r>
              <a:rPr lang="en-US" dirty="0"/>
              <a:t> Flag;</a:t>
            </a:r>
            <a:br>
              <a:rPr lang="en-US" dirty="0"/>
            </a:br>
            <a:r>
              <a:rPr lang="en-US" dirty="0"/>
              <a:t>void main(void) { Flag=1;</a:t>
            </a:r>
            <a:br>
              <a:rPr lang="en-US" dirty="0"/>
            </a:br>
            <a:r>
              <a:rPr lang="en-US" dirty="0"/>
              <a:t>/* main body goes here */</a:t>
            </a:r>
            <a:br>
              <a:rPr lang="en-US" dirty="0"/>
            </a:br>
            <a:r>
              <a:rPr lang="en-US" dirty="0" smtClean="0"/>
              <a:t>}</a:t>
            </a:r>
          </a:p>
          <a:p>
            <a:r>
              <a:rPr lang="en-US" dirty="0" smtClean="0"/>
              <a:t>A </a:t>
            </a:r>
            <a:r>
              <a:rPr lang="en-US" dirty="0" err="1" smtClean="0"/>
              <a:t>nivel</a:t>
            </a:r>
            <a:r>
              <a:rPr lang="en-US" dirty="0" smtClean="0"/>
              <a:t> del </a:t>
            </a:r>
            <a:r>
              <a:rPr lang="en-US" dirty="0" err="1" smtClean="0"/>
              <a:t>programador</a:t>
            </a:r>
            <a:r>
              <a:rPr lang="en-US" dirty="0" smtClean="0"/>
              <a:t> </a:t>
            </a:r>
            <a:r>
              <a:rPr lang="en-US" dirty="0" err="1" smtClean="0"/>
              <a:t>los</a:t>
            </a:r>
            <a:r>
              <a:rPr lang="en-US" dirty="0" smtClean="0"/>
              <a:t> </a:t>
            </a:r>
            <a:r>
              <a:rPr lang="en-US" dirty="0" err="1" smtClean="0"/>
              <a:t>puertos</a:t>
            </a:r>
            <a:r>
              <a:rPr lang="en-US" dirty="0" smtClean="0"/>
              <a:t> de E/S son </a:t>
            </a:r>
            <a:r>
              <a:rPr lang="en-US" dirty="0" err="1" smtClean="0"/>
              <a:t>vistos</a:t>
            </a:r>
            <a:r>
              <a:rPr lang="en-US" dirty="0" smtClean="0"/>
              <a:t> </a:t>
            </a:r>
            <a:r>
              <a:rPr lang="en-US" dirty="0" err="1" smtClean="0"/>
              <a:t>como</a:t>
            </a:r>
            <a:r>
              <a:rPr lang="en-US" dirty="0" smtClean="0"/>
              <a:t> variables </a:t>
            </a:r>
            <a:r>
              <a:rPr lang="en-US" dirty="0" err="1" smtClean="0"/>
              <a:t>globales</a:t>
            </a:r>
            <a:endParaRPr lang="en-US" dirty="0" smtClean="0"/>
          </a:p>
        </p:txBody>
      </p:sp>
    </p:spTree>
    <p:extLst>
      <p:ext uri="{BB962C8B-B14F-4D97-AF65-F5344CB8AC3E}">
        <p14:creationId xmlns:p14="http://schemas.microsoft.com/office/powerpoint/2010/main" val="32530104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Variables Locales</a:t>
            </a:r>
            <a:endParaRPr lang="en-US" dirty="0"/>
          </a:p>
        </p:txBody>
      </p:sp>
      <p:sp>
        <p:nvSpPr>
          <p:cNvPr id="4" name="Marcador de contenido 3"/>
          <p:cNvSpPr>
            <a:spLocks noGrp="1"/>
          </p:cNvSpPr>
          <p:nvPr>
            <p:ph idx="1"/>
          </p:nvPr>
        </p:nvSpPr>
        <p:spPr>
          <a:xfrm>
            <a:off x="498007" y="2001402"/>
            <a:ext cx="10182694" cy="4615298"/>
          </a:xfrm>
        </p:spPr>
        <p:txBody>
          <a:bodyPr>
            <a:normAutofit fontScale="85000" lnSpcReduction="20000"/>
          </a:bodyPr>
          <a:lstStyle/>
          <a:p>
            <a:r>
              <a:rPr lang="en-US" dirty="0" smtClean="0"/>
              <a:t>La </a:t>
            </a:r>
            <a:r>
              <a:rPr lang="en-US" dirty="0" err="1" smtClean="0"/>
              <a:t>información</a:t>
            </a:r>
            <a:r>
              <a:rPr lang="en-US" dirty="0" smtClean="0"/>
              <a:t> </a:t>
            </a:r>
            <a:r>
              <a:rPr lang="en-US" dirty="0" err="1" smtClean="0"/>
              <a:t>es</a:t>
            </a:r>
            <a:r>
              <a:rPr lang="en-US" dirty="0" smtClean="0"/>
              <a:t> temporal y </a:t>
            </a:r>
            <a:r>
              <a:rPr lang="en-US" dirty="0" err="1" smtClean="0"/>
              <a:t>es</a:t>
            </a:r>
            <a:r>
              <a:rPr lang="en-US" dirty="0" smtClean="0"/>
              <a:t> accessible </a:t>
            </a:r>
            <a:r>
              <a:rPr lang="en-US" dirty="0" err="1" smtClean="0"/>
              <a:t>en</a:t>
            </a:r>
            <a:r>
              <a:rPr lang="en-US" dirty="0" smtClean="0"/>
              <a:t> un </a:t>
            </a:r>
            <a:r>
              <a:rPr lang="en-US" dirty="0" err="1" smtClean="0"/>
              <a:t>espacio</a:t>
            </a:r>
            <a:r>
              <a:rPr lang="en-US" dirty="0" smtClean="0"/>
              <a:t> </a:t>
            </a:r>
            <a:r>
              <a:rPr lang="en-US" dirty="0" err="1" smtClean="0"/>
              <a:t>limitado</a:t>
            </a:r>
            <a:endParaRPr lang="en-US" dirty="0" smtClean="0"/>
          </a:p>
          <a:p>
            <a:r>
              <a:rPr lang="en-US" dirty="0" smtClean="0"/>
              <a:t>Se </a:t>
            </a:r>
            <a:r>
              <a:rPr lang="en-US" dirty="0" err="1" smtClean="0"/>
              <a:t>declaran</a:t>
            </a:r>
            <a:r>
              <a:rPr lang="en-US" dirty="0" smtClean="0"/>
              <a:t> y </a:t>
            </a:r>
            <a:r>
              <a:rPr lang="en-US" dirty="0" err="1" smtClean="0"/>
              <a:t>asignan</a:t>
            </a:r>
            <a:r>
              <a:rPr lang="en-US" dirty="0" smtClean="0"/>
              <a:t> entre </a:t>
            </a:r>
            <a:r>
              <a:rPr lang="en-US" dirty="0" err="1" smtClean="0"/>
              <a:t>sentencias</a:t>
            </a:r>
            <a:r>
              <a:rPr lang="en-US" dirty="0" smtClean="0"/>
              <a:t> </a:t>
            </a:r>
            <a:r>
              <a:rPr lang="en-US" dirty="0" err="1" smtClean="0"/>
              <a:t>compuestas</a:t>
            </a:r>
            <a:endParaRPr lang="en-US" dirty="0" smtClean="0"/>
          </a:p>
          <a:p>
            <a:r>
              <a:rPr lang="en-US" dirty="0" smtClean="0"/>
              <a:t>Se </a:t>
            </a:r>
            <a:r>
              <a:rPr lang="en-US" dirty="0" err="1" smtClean="0"/>
              <a:t>llaman</a:t>
            </a:r>
            <a:r>
              <a:rPr lang="en-US" dirty="0" smtClean="0"/>
              <a:t> locales </a:t>
            </a:r>
            <a:r>
              <a:rPr lang="en-US" dirty="0" err="1" smtClean="0"/>
              <a:t>debido</a:t>
            </a:r>
            <a:r>
              <a:rPr lang="en-US" dirty="0" smtClean="0"/>
              <a:t> a que son </a:t>
            </a:r>
            <a:r>
              <a:rPr lang="en-US" dirty="0" err="1" smtClean="0"/>
              <a:t>conocidas</a:t>
            </a:r>
            <a:r>
              <a:rPr lang="en-US" dirty="0" smtClean="0"/>
              <a:t> </a:t>
            </a:r>
            <a:r>
              <a:rPr lang="en-US" dirty="0" err="1" smtClean="0"/>
              <a:t>solamente</a:t>
            </a:r>
            <a:r>
              <a:rPr lang="en-US" dirty="0" smtClean="0"/>
              <a:t> </a:t>
            </a:r>
            <a:r>
              <a:rPr lang="en-US" dirty="0" err="1" smtClean="0"/>
              <a:t>donde</a:t>
            </a:r>
            <a:r>
              <a:rPr lang="en-US" dirty="0" smtClean="0"/>
              <a:t> </a:t>
            </a:r>
            <a:r>
              <a:rPr lang="en-US" dirty="0" err="1" smtClean="0"/>
              <a:t>aparecen</a:t>
            </a:r>
            <a:r>
              <a:rPr lang="en-US" dirty="0" smtClean="0"/>
              <a:t>.</a:t>
            </a:r>
            <a:endParaRPr lang="en-US" dirty="0"/>
          </a:p>
          <a:p>
            <a:r>
              <a:rPr lang="en-US" dirty="0" err="1" smtClean="0"/>
              <a:t>Ejemplo</a:t>
            </a:r>
            <a:r>
              <a:rPr lang="en-US" dirty="0" smtClean="0"/>
              <a:t> de swapping de variables (</a:t>
            </a:r>
            <a:r>
              <a:rPr lang="en-US" dirty="0" err="1" smtClean="0"/>
              <a:t>usando</a:t>
            </a:r>
            <a:r>
              <a:rPr lang="en-US" dirty="0" smtClean="0"/>
              <a:t> </a:t>
            </a:r>
            <a:r>
              <a:rPr lang="en-US" dirty="0" err="1" smtClean="0"/>
              <a:t>una</a:t>
            </a:r>
            <a:r>
              <a:rPr lang="en-US" dirty="0" smtClean="0"/>
              <a:t> variable local)</a:t>
            </a:r>
            <a:endParaRPr lang="en-US" dirty="0"/>
          </a:p>
          <a:p>
            <a:pPr marL="0" indent="0">
              <a:buNone/>
            </a:pPr>
            <a:r>
              <a:rPr lang="en-US" dirty="0"/>
              <a:t>if(x&gt;y){ short z;    /* create a temporary variable */ </a:t>
            </a:r>
          </a:p>
          <a:p>
            <a:pPr marL="0" indent="0">
              <a:buNone/>
            </a:pPr>
            <a:r>
              <a:rPr lang="en-US" dirty="0"/>
              <a:t>  z=x; x=y; y=z;     /* swap x and y */</a:t>
            </a:r>
          </a:p>
          <a:p>
            <a:pPr marL="0" indent="0">
              <a:buNone/>
            </a:pPr>
            <a:r>
              <a:rPr lang="en-US" dirty="0"/>
              <a:t>}                    /* then destroy z */</a:t>
            </a:r>
          </a:p>
          <a:p>
            <a:endParaRPr lang="en-US" dirty="0"/>
          </a:p>
          <a:p>
            <a:r>
              <a:rPr lang="en-US" dirty="0" smtClean="0"/>
              <a:t>A </a:t>
            </a:r>
            <a:r>
              <a:rPr lang="en-US" dirty="0" err="1" smtClean="0"/>
              <a:t>diferencia</a:t>
            </a:r>
            <a:r>
              <a:rPr lang="en-US" dirty="0" smtClean="0"/>
              <a:t> de las variables </a:t>
            </a:r>
            <a:r>
              <a:rPr lang="en-US" dirty="0" err="1" smtClean="0"/>
              <a:t>globales</a:t>
            </a:r>
            <a:r>
              <a:rPr lang="en-US" dirty="0" smtClean="0"/>
              <a:t> (</a:t>
            </a:r>
            <a:r>
              <a:rPr lang="en-US" dirty="0" err="1" smtClean="0"/>
              <a:t>generalmente</a:t>
            </a:r>
            <a:r>
              <a:rPr lang="en-US" dirty="0" smtClean="0"/>
              <a:t> </a:t>
            </a:r>
            <a:r>
              <a:rPr lang="en-US" dirty="0" err="1" smtClean="0"/>
              <a:t>estáticas</a:t>
            </a:r>
            <a:r>
              <a:rPr lang="en-US" dirty="0" smtClean="0"/>
              <a:t>), las variables locales </a:t>
            </a:r>
            <a:r>
              <a:rPr lang="en-US" dirty="0" err="1" smtClean="0"/>
              <a:t>soncreadas</a:t>
            </a:r>
            <a:r>
              <a:rPr lang="en-US" dirty="0" smtClean="0"/>
              <a:t> </a:t>
            </a:r>
            <a:r>
              <a:rPr lang="en-US" dirty="0" err="1" smtClean="0"/>
              <a:t>dinamicamente</a:t>
            </a:r>
            <a:r>
              <a:rPr lang="en-US" dirty="0" smtClean="0"/>
              <a:t> </a:t>
            </a:r>
            <a:r>
              <a:rPr lang="en-US" dirty="0" err="1" smtClean="0"/>
              <a:t>en</a:t>
            </a:r>
            <a:r>
              <a:rPr lang="en-US" dirty="0" smtClean="0"/>
              <a:t> </a:t>
            </a:r>
            <a:r>
              <a:rPr lang="en-US" dirty="0" err="1" smtClean="0"/>
              <a:t>su</a:t>
            </a:r>
            <a:r>
              <a:rPr lang="en-US" dirty="0" smtClean="0"/>
              <a:t> </a:t>
            </a:r>
            <a:r>
              <a:rPr lang="en-US" dirty="0" err="1" smtClean="0"/>
              <a:t>bloque</a:t>
            </a:r>
            <a:endParaRPr lang="en-US" dirty="0" smtClean="0"/>
          </a:p>
          <a:p>
            <a:r>
              <a:rPr lang="en-US" dirty="0" err="1" smtClean="0"/>
              <a:t>Dejan</a:t>
            </a:r>
            <a:r>
              <a:rPr lang="en-US" dirty="0" smtClean="0"/>
              <a:t> de </a:t>
            </a:r>
            <a:r>
              <a:rPr lang="en-US" dirty="0" err="1" smtClean="0"/>
              <a:t>existir</a:t>
            </a:r>
            <a:r>
              <a:rPr lang="en-US" dirty="0" smtClean="0"/>
              <a:t> </a:t>
            </a:r>
            <a:r>
              <a:rPr lang="en-US" dirty="0" err="1" smtClean="0"/>
              <a:t>cuando</a:t>
            </a:r>
            <a:r>
              <a:rPr lang="en-US" dirty="0" smtClean="0"/>
              <a:t> </a:t>
            </a:r>
            <a:r>
              <a:rPr lang="en-US" dirty="0" err="1" smtClean="0"/>
              <a:t>salen</a:t>
            </a:r>
            <a:r>
              <a:rPr lang="en-US" dirty="0" smtClean="0"/>
              <a:t> del </a:t>
            </a:r>
            <a:r>
              <a:rPr lang="en-US" dirty="0" err="1" smtClean="0"/>
              <a:t>bloque</a:t>
            </a:r>
            <a:endParaRPr lang="en-US" dirty="0" smtClean="0"/>
          </a:p>
          <a:p>
            <a:r>
              <a:rPr lang="en-US" dirty="0" smtClean="0"/>
              <a:t>Las variables locales </a:t>
            </a:r>
            <a:r>
              <a:rPr lang="en-US" dirty="0" err="1" smtClean="0"/>
              <a:t>superseden</a:t>
            </a:r>
            <a:r>
              <a:rPr lang="en-US" dirty="0" smtClean="0"/>
              <a:t> el </a:t>
            </a:r>
            <a:r>
              <a:rPr lang="en-US" dirty="0" err="1" smtClean="0"/>
              <a:t>nombre</a:t>
            </a:r>
            <a:r>
              <a:rPr lang="en-US" dirty="0" smtClean="0"/>
              <a:t> de la variable global</a:t>
            </a:r>
          </a:p>
          <a:p>
            <a:r>
              <a:rPr lang="en-US" dirty="0" smtClean="0"/>
              <a:t>Se </a:t>
            </a:r>
            <a:r>
              <a:rPr lang="en-US" dirty="0" err="1" smtClean="0"/>
              <a:t>pueden</a:t>
            </a:r>
            <a:r>
              <a:rPr lang="en-US" dirty="0" smtClean="0"/>
              <a:t> utilizer </a:t>
            </a:r>
            <a:r>
              <a:rPr lang="en-US" dirty="0" err="1" smtClean="0"/>
              <a:t>indistintamente</a:t>
            </a:r>
            <a:r>
              <a:rPr lang="en-US" dirty="0" smtClean="0"/>
              <a:t> </a:t>
            </a:r>
            <a:r>
              <a:rPr lang="en-US" dirty="0" err="1" smtClean="0"/>
              <a:t>si</a:t>
            </a:r>
            <a:r>
              <a:rPr lang="en-US" dirty="0" smtClean="0"/>
              <a:t> </a:t>
            </a:r>
            <a:r>
              <a:rPr lang="en-US" dirty="0" err="1" smtClean="0"/>
              <a:t>otra</a:t>
            </a:r>
            <a:r>
              <a:rPr lang="en-US" dirty="0" smtClean="0"/>
              <a:t> variable se llama </a:t>
            </a:r>
            <a:r>
              <a:rPr lang="en-US" dirty="0" err="1" smtClean="0"/>
              <a:t>igual</a:t>
            </a:r>
            <a:r>
              <a:rPr lang="en-US" dirty="0" smtClean="0"/>
              <a:t>.</a:t>
            </a:r>
          </a:p>
          <a:p>
            <a:r>
              <a:rPr lang="en-US" dirty="0" err="1" smtClean="0"/>
              <a:t>Debemos</a:t>
            </a:r>
            <a:r>
              <a:rPr lang="en-US" dirty="0" smtClean="0"/>
              <a:t> </a:t>
            </a:r>
            <a:r>
              <a:rPr lang="en-US" dirty="0" err="1" smtClean="0"/>
              <a:t>estar</a:t>
            </a:r>
            <a:r>
              <a:rPr lang="en-US" dirty="0" smtClean="0"/>
              <a:t> </a:t>
            </a:r>
            <a:r>
              <a:rPr lang="en-US" dirty="0" err="1" smtClean="0"/>
              <a:t>claros</a:t>
            </a:r>
            <a:r>
              <a:rPr lang="en-US" dirty="0" smtClean="0"/>
              <a:t> </a:t>
            </a:r>
            <a:r>
              <a:rPr lang="en-US" dirty="0" err="1" smtClean="0"/>
              <a:t>en</a:t>
            </a:r>
            <a:r>
              <a:rPr lang="en-US" dirty="0" smtClean="0"/>
              <a:t> </a:t>
            </a:r>
            <a:r>
              <a:rPr lang="en-US" dirty="0" err="1" smtClean="0"/>
              <a:t>esto</a:t>
            </a:r>
            <a:r>
              <a:rPr lang="en-US" dirty="0" smtClean="0"/>
              <a:t> para </a:t>
            </a:r>
            <a:r>
              <a:rPr lang="en-US" dirty="0" err="1" smtClean="0"/>
              <a:t>evitar</a:t>
            </a:r>
            <a:r>
              <a:rPr lang="en-US" dirty="0" smtClean="0"/>
              <a:t> </a:t>
            </a:r>
            <a:r>
              <a:rPr lang="en-US" dirty="0" err="1" smtClean="0"/>
              <a:t>errores</a:t>
            </a:r>
            <a:r>
              <a:rPr lang="en-US" dirty="0" smtClean="0"/>
              <a:t> de </a:t>
            </a:r>
            <a:r>
              <a:rPr lang="en-US" dirty="0" err="1" smtClean="0"/>
              <a:t>programación</a:t>
            </a:r>
            <a:endParaRPr lang="en-US" dirty="0" smtClean="0"/>
          </a:p>
        </p:txBody>
      </p:sp>
    </p:spTree>
    <p:extLst>
      <p:ext uri="{BB962C8B-B14F-4D97-AF65-F5344CB8AC3E}">
        <p14:creationId xmlns:p14="http://schemas.microsoft.com/office/powerpoint/2010/main" val="6964019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Codigos</a:t>
            </a:r>
            <a:r>
              <a:rPr lang="en-US" dirty="0" smtClean="0"/>
              <a:t> Fuente</a:t>
            </a:r>
            <a:endParaRPr lang="en-US" dirty="0"/>
          </a:p>
        </p:txBody>
      </p:sp>
      <p:sp>
        <p:nvSpPr>
          <p:cNvPr id="4" name="Marcador de contenido 3"/>
          <p:cNvSpPr>
            <a:spLocks noGrp="1"/>
          </p:cNvSpPr>
          <p:nvPr>
            <p:ph idx="1"/>
          </p:nvPr>
        </p:nvSpPr>
        <p:spPr>
          <a:xfrm>
            <a:off x="498006" y="2001402"/>
            <a:ext cx="11274893" cy="4615298"/>
          </a:xfrm>
        </p:spPr>
        <p:txBody>
          <a:bodyPr>
            <a:normAutofit/>
          </a:bodyPr>
          <a:lstStyle/>
          <a:p>
            <a:r>
              <a:rPr lang="en-US" dirty="0" err="1" smtClean="0"/>
              <a:t>Nuestros</a:t>
            </a:r>
            <a:r>
              <a:rPr lang="en-US" dirty="0" smtClean="0"/>
              <a:t> </a:t>
            </a:r>
            <a:r>
              <a:rPr lang="en-US" dirty="0" err="1" smtClean="0"/>
              <a:t>programas</a:t>
            </a:r>
            <a:r>
              <a:rPr lang="en-US" dirty="0" smtClean="0"/>
              <a:t> </a:t>
            </a:r>
            <a:r>
              <a:rPr lang="en-US" dirty="0" err="1" smtClean="0"/>
              <a:t>serán</a:t>
            </a:r>
            <a:r>
              <a:rPr lang="en-US" dirty="0" smtClean="0"/>
              <a:t> </a:t>
            </a:r>
            <a:r>
              <a:rPr lang="en-US" dirty="0" err="1" smtClean="0"/>
              <a:t>diferentes</a:t>
            </a:r>
            <a:r>
              <a:rPr lang="en-US" dirty="0" smtClean="0"/>
              <a:t> </a:t>
            </a:r>
            <a:r>
              <a:rPr lang="en-US" dirty="0" err="1" smtClean="0"/>
              <a:t>códigos</a:t>
            </a:r>
            <a:r>
              <a:rPr lang="en-US" dirty="0" smtClean="0"/>
              <a:t> </a:t>
            </a:r>
            <a:r>
              <a:rPr lang="en-US" dirty="0" err="1" smtClean="0"/>
              <a:t>en</a:t>
            </a:r>
            <a:r>
              <a:rPr lang="en-US" dirty="0" smtClean="0"/>
              <a:t> </a:t>
            </a:r>
            <a:r>
              <a:rPr lang="en-US" dirty="0" err="1" smtClean="0"/>
              <a:t>diferentes</a:t>
            </a:r>
            <a:r>
              <a:rPr lang="en-US" dirty="0" smtClean="0"/>
              <a:t> </a:t>
            </a:r>
            <a:r>
              <a:rPr lang="en-US" dirty="0" err="1" smtClean="0"/>
              <a:t>archivos</a:t>
            </a:r>
            <a:endParaRPr lang="en-US" dirty="0" smtClean="0"/>
          </a:p>
          <a:p>
            <a:r>
              <a:rPr lang="en-US" dirty="0" smtClean="0"/>
              <a:t>La </a:t>
            </a:r>
            <a:r>
              <a:rPr lang="en-US" dirty="0" err="1" smtClean="0"/>
              <a:t>manera</a:t>
            </a:r>
            <a:r>
              <a:rPr lang="en-US" dirty="0" smtClean="0"/>
              <a:t> de </a:t>
            </a:r>
            <a:r>
              <a:rPr lang="en-US" dirty="0" err="1" smtClean="0"/>
              <a:t>incluirlos</a:t>
            </a:r>
            <a:r>
              <a:rPr lang="en-US" dirty="0" smtClean="0"/>
              <a:t> </a:t>
            </a:r>
            <a:r>
              <a:rPr lang="en-US" dirty="0" err="1" smtClean="0"/>
              <a:t>seran</a:t>
            </a:r>
            <a:r>
              <a:rPr lang="en-US" dirty="0" smtClean="0"/>
              <a:t> </a:t>
            </a:r>
            <a:r>
              <a:rPr lang="en-US" dirty="0" err="1" smtClean="0"/>
              <a:t>mediante</a:t>
            </a:r>
            <a:r>
              <a:rPr lang="en-US" dirty="0" smtClean="0"/>
              <a:t> la directive de </a:t>
            </a:r>
            <a:r>
              <a:rPr lang="en-US" dirty="0" err="1" smtClean="0"/>
              <a:t>preprocesador</a:t>
            </a:r>
            <a:r>
              <a:rPr lang="en-US" dirty="0" smtClean="0"/>
              <a:t> #include. </a:t>
            </a:r>
          </a:p>
          <a:p>
            <a:r>
              <a:rPr lang="en-US" dirty="0" err="1" smtClean="0"/>
              <a:t>Otro</a:t>
            </a:r>
            <a:r>
              <a:rPr lang="en-US" dirty="0" smtClean="0"/>
              <a:t> </a:t>
            </a:r>
            <a:r>
              <a:rPr lang="en-US" dirty="0" err="1" smtClean="0"/>
              <a:t>método</a:t>
            </a:r>
            <a:r>
              <a:rPr lang="en-US" dirty="0" smtClean="0"/>
              <a:t> </a:t>
            </a:r>
            <a:r>
              <a:rPr lang="en-US" dirty="0" err="1" smtClean="0"/>
              <a:t>es</a:t>
            </a:r>
            <a:r>
              <a:rPr lang="en-US" dirty="0" smtClean="0"/>
              <a:t> </a:t>
            </a:r>
            <a:r>
              <a:rPr lang="en-US" dirty="0" err="1" smtClean="0"/>
              <a:t>compilar</a:t>
            </a:r>
            <a:r>
              <a:rPr lang="en-US" dirty="0" smtClean="0"/>
              <a:t> </a:t>
            </a:r>
            <a:r>
              <a:rPr lang="en-US" dirty="0" err="1" smtClean="0"/>
              <a:t>separadamente</a:t>
            </a:r>
            <a:r>
              <a:rPr lang="en-US" dirty="0" smtClean="0"/>
              <a:t> </a:t>
            </a:r>
            <a:r>
              <a:rPr lang="en-US" dirty="0" err="1" smtClean="0"/>
              <a:t>los</a:t>
            </a:r>
            <a:r>
              <a:rPr lang="en-US" dirty="0" smtClean="0"/>
              <a:t> </a:t>
            </a:r>
            <a:r>
              <a:rPr lang="en-US" dirty="0" err="1" smtClean="0"/>
              <a:t>módulos</a:t>
            </a:r>
            <a:endParaRPr lang="en-US" dirty="0"/>
          </a:p>
          <a:p>
            <a:pPr lvl="1"/>
            <a:r>
              <a:rPr lang="en-US" dirty="0" smtClean="0"/>
              <a:t>El linker </a:t>
            </a:r>
            <a:r>
              <a:rPr lang="en-US" dirty="0" err="1" smtClean="0"/>
              <a:t>hace</a:t>
            </a:r>
            <a:r>
              <a:rPr lang="en-US" dirty="0" smtClean="0"/>
              <a:t> el </a:t>
            </a:r>
            <a:r>
              <a:rPr lang="en-US" dirty="0" err="1" smtClean="0"/>
              <a:t>vínculo</a:t>
            </a:r>
            <a:r>
              <a:rPr lang="en-US" dirty="0" smtClean="0"/>
              <a:t> de </a:t>
            </a:r>
            <a:r>
              <a:rPr lang="en-US" dirty="0" err="1" smtClean="0"/>
              <a:t>los</a:t>
            </a:r>
            <a:r>
              <a:rPr lang="en-US" dirty="0" smtClean="0"/>
              <a:t> </a:t>
            </a:r>
            <a:r>
              <a:rPr lang="en-US" dirty="0" err="1" smtClean="0"/>
              <a:t>programas</a:t>
            </a:r>
            <a:endParaRPr lang="en-US" dirty="0" smtClean="0"/>
          </a:p>
          <a:p>
            <a:pPr lvl="1"/>
            <a:r>
              <a:rPr lang="en-US" dirty="0" smtClean="0"/>
              <a:t>Se </a:t>
            </a:r>
            <a:r>
              <a:rPr lang="en-US" dirty="0" err="1" smtClean="0"/>
              <a:t>utiliza</a:t>
            </a:r>
            <a:r>
              <a:rPr lang="en-US" dirty="0" smtClean="0"/>
              <a:t> </a:t>
            </a:r>
            <a:r>
              <a:rPr lang="en-US" dirty="0" err="1" smtClean="0"/>
              <a:t>cuando</a:t>
            </a:r>
            <a:r>
              <a:rPr lang="en-US" dirty="0" smtClean="0"/>
              <a:t> </a:t>
            </a:r>
            <a:r>
              <a:rPr lang="en-US" dirty="0" err="1" smtClean="0"/>
              <a:t>los</a:t>
            </a:r>
            <a:r>
              <a:rPr lang="en-US" dirty="0" smtClean="0"/>
              <a:t> </a:t>
            </a:r>
            <a:r>
              <a:rPr lang="en-US" dirty="0" err="1" smtClean="0"/>
              <a:t>programas</a:t>
            </a:r>
            <a:r>
              <a:rPr lang="en-US" dirty="0" smtClean="0"/>
              <a:t> son </a:t>
            </a:r>
            <a:r>
              <a:rPr lang="en-US" dirty="0" err="1" smtClean="0"/>
              <a:t>extensos</a:t>
            </a:r>
            <a:endParaRPr lang="en-US" dirty="0" smtClean="0"/>
          </a:p>
          <a:p>
            <a:pPr lvl="1"/>
            <a:r>
              <a:rPr lang="en-US" dirty="0" err="1" smtClean="0"/>
              <a:t>En</a:t>
            </a:r>
            <a:r>
              <a:rPr lang="en-US" dirty="0" smtClean="0"/>
              <a:t> </a:t>
            </a:r>
            <a:r>
              <a:rPr lang="en-US" dirty="0" err="1" smtClean="0"/>
              <a:t>sistemas</a:t>
            </a:r>
            <a:r>
              <a:rPr lang="en-US" dirty="0" smtClean="0"/>
              <a:t> </a:t>
            </a:r>
            <a:r>
              <a:rPr lang="en-US" dirty="0" err="1" smtClean="0"/>
              <a:t>embebidos</a:t>
            </a:r>
            <a:r>
              <a:rPr lang="en-US" dirty="0" smtClean="0"/>
              <a:t> </a:t>
            </a:r>
            <a:r>
              <a:rPr lang="en-US" dirty="0" err="1" smtClean="0"/>
              <a:t>usamos</a:t>
            </a:r>
            <a:r>
              <a:rPr lang="en-US" dirty="0" smtClean="0"/>
              <a:t> el </a:t>
            </a:r>
            <a:r>
              <a:rPr lang="en-US" dirty="0" err="1" smtClean="0"/>
              <a:t>método</a:t>
            </a:r>
            <a:r>
              <a:rPr lang="en-US" dirty="0" smtClean="0"/>
              <a:t> de #include </a:t>
            </a:r>
            <a:r>
              <a:rPr lang="en-US" dirty="0" err="1" smtClean="0"/>
              <a:t>porque</a:t>
            </a:r>
            <a:r>
              <a:rPr lang="en-US" dirty="0" smtClean="0"/>
              <a:t> son </a:t>
            </a:r>
            <a:r>
              <a:rPr lang="en-US" dirty="0" err="1" smtClean="0"/>
              <a:t>cortos</a:t>
            </a:r>
            <a:r>
              <a:rPr lang="en-US" dirty="0" smtClean="0"/>
              <a:t>.</a:t>
            </a:r>
          </a:p>
          <a:p>
            <a:pPr lvl="1"/>
            <a:r>
              <a:rPr lang="en-US" dirty="0" err="1" smtClean="0"/>
              <a:t>Siempre</a:t>
            </a:r>
            <a:r>
              <a:rPr lang="en-US" dirty="0" smtClean="0"/>
              <a:t>, </a:t>
            </a:r>
            <a:r>
              <a:rPr lang="en-US" dirty="0" err="1" smtClean="0"/>
              <a:t>siempre</a:t>
            </a:r>
            <a:r>
              <a:rPr lang="en-US" dirty="0" smtClean="0"/>
              <a:t>, </a:t>
            </a:r>
            <a:r>
              <a:rPr lang="en-US" dirty="0" err="1" smtClean="0"/>
              <a:t>siempre</a:t>
            </a:r>
            <a:r>
              <a:rPr lang="en-US" dirty="0" smtClean="0"/>
              <a:t>, definer </a:t>
            </a:r>
            <a:r>
              <a:rPr lang="en-US" dirty="0" err="1" smtClean="0"/>
              <a:t>una</a:t>
            </a:r>
            <a:r>
              <a:rPr lang="en-US" dirty="0" smtClean="0"/>
              <a:t> </a:t>
            </a:r>
            <a:r>
              <a:rPr lang="en-US" dirty="0" err="1" smtClean="0"/>
              <a:t>función</a:t>
            </a:r>
            <a:r>
              <a:rPr lang="en-US" dirty="0" smtClean="0"/>
              <a:t> antes de </a:t>
            </a:r>
            <a:r>
              <a:rPr lang="en-US" dirty="0" err="1" smtClean="0"/>
              <a:t>utilizarla</a:t>
            </a:r>
            <a:r>
              <a:rPr lang="en-US" dirty="0" smtClean="0"/>
              <a:t>.</a:t>
            </a:r>
          </a:p>
        </p:txBody>
      </p:sp>
    </p:spTree>
    <p:extLst>
      <p:ext uri="{BB962C8B-B14F-4D97-AF65-F5344CB8AC3E}">
        <p14:creationId xmlns:p14="http://schemas.microsoft.com/office/powerpoint/2010/main" val="8595239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Codigos</a:t>
            </a:r>
            <a:r>
              <a:rPr lang="en-US" dirty="0" smtClean="0"/>
              <a:t> Fuente</a:t>
            </a:r>
            <a:endParaRPr lang="en-US" dirty="0"/>
          </a:p>
        </p:txBody>
      </p:sp>
      <p:sp>
        <p:nvSpPr>
          <p:cNvPr id="4" name="Marcador de contenido 3"/>
          <p:cNvSpPr>
            <a:spLocks noGrp="1"/>
          </p:cNvSpPr>
          <p:nvPr>
            <p:ph idx="1"/>
          </p:nvPr>
        </p:nvSpPr>
        <p:spPr>
          <a:xfrm>
            <a:off x="646111" y="1468002"/>
            <a:ext cx="10004894" cy="2481698"/>
          </a:xfrm>
        </p:spPr>
        <p:txBody>
          <a:bodyPr>
            <a:normAutofit/>
          </a:bodyPr>
          <a:lstStyle/>
          <a:p>
            <a:pPr marL="0" indent="0">
              <a:buNone/>
            </a:pPr>
            <a:r>
              <a:rPr lang="en-US" dirty="0"/>
              <a:t>/* </a:t>
            </a:r>
            <a:r>
              <a:rPr lang="en-US" dirty="0" smtClean="0"/>
              <a:t>****tm4c123gh6pm.h (</a:t>
            </a:r>
            <a:r>
              <a:rPr lang="en-US" dirty="0" err="1" smtClean="0"/>
              <a:t>más</a:t>
            </a:r>
            <a:r>
              <a:rPr lang="en-US" dirty="0" smtClean="0"/>
              <a:t> largo que </a:t>
            </a:r>
            <a:r>
              <a:rPr lang="en-US" dirty="0" err="1" smtClean="0"/>
              <a:t>esto</a:t>
            </a:r>
            <a:r>
              <a:rPr lang="en-US" dirty="0" smtClean="0"/>
              <a:t>)************ </a:t>
            </a:r>
            <a:r>
              <a:rPr lang="en-US" dirty="0"/>
              <a:t>*/</a:t>
            </a:r>
          </a:p>
          <a:p>
            <a:pPr marL="0" indent="0">
              <a:buNone/>
            </a:pPr>
            <a:r>
              <a:rPr lang="en-US" dirty="0"/>
              <a:t>#define GPIO_PORTA_DATA_R   (*((volatile unsigned long *)0x400043FC))</a:t>
            </a:r>
          </a:p>
          <a:p>
            <a:pPr marL="0" indent="0">
              <a:buNone/>
            </a:pPr>
            <a:r>
              <a:rPr lang="en-US" dirty="0"/>
              <a:t>#define GPIO_PORTA_DIR_R    (*((volatile unsigned long *)0x40004400))</a:t>
            </a:r>
          </a:p>
          <a:p>
            <a:pPr marL="0" indent="0">
              <a:buNone/>
            </a:pPr>
            <a:r>
              <a:rPr lang="en-US" dirty="0"/>
              <a:t>#define GPIO_PORTA_DEN_R    (*((volatile unsigned long *)0x4000451C))</a:t>
            </a:r>
          </a:p>
          <a:p>
            <a:pPr marL="0" indent="0">
              <a:buNone/>
            </a:pPr>
            <a:r>
              <a:rPr lang="en-US" dirty="0"/>
              <a:t>#define SYSCTL_PRGPIO_R     (*((volatile unsigned long *)0x400FEA08))</a:t>
            </a:r>
          </a:p>
          <a:p>
            <a:endParaRPr lang="en-US" dirty="0"/>
          </a:p>
        </p:txBody>
      </p:sp>
      <p:sp>
        <p:nvSpPr>
          <p:cNvPr id="5" name="Marcador de contenido 3"/>
          <p:cNvSpPr txBox="1">
            <a:spLocks/>
          </p:cNvSpPr>
          <p:nvPr/>
        </p:nvSpPr>
        <p:spPr>
          <a:xfrm>
            <a:off x="646111" y="4173102"/>
            <a:ext cx="10004894" cy="24816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 ****file </a:t>
            </a:r>
            <a:r>
              <a:rPr lang="en-US" dirty="0" err="1"/>
              <a:t>LOCK.h</a:t>
            </a:r>
            <a:r>
              <a:rPr lang="en-US" dirty="0"/>
              <a:t> ************ */</a:t>
            </a:r>
          </a:p>
          <a:p>
            <a:pPr marL="0" indent="0">
              <a:buNone/>
            </a:pPr>
            <a:r>
              <a:rPr lang="en-US" dirty="0"/>
              <a:t>void </a:t>
            </a:r>
            <a:r>
              <a:rPr lang="en-US" dirty="0" err="1"/>
              <a:t>Lock_Init</a:t>
            </a:r>
            <a:r>
              <a:rPr lang="en-US" dirty="0"/>
              <a:t>(void);</a:t>
            </a:r>
          </a:p>
          <a:p>
            <a:pPr marL="0" indent="0">
              <a:buNone/>
            </a:pPr>
            <a:r>
              <a:rPr lang="en-US" dirty="0"/>
              <a:t>void </a:t>
            </a:r>
            <a:r>
              <a:rPr lang="en-US" dirty="0" err="1"/>
              <a:t>Lock_Set</a:t>
            </a:r>
            <a:r>
              <a:rPr lang="en-US" dirty="0"/>
              <a:t>(</a:t>
            </a:r>
            <a:r>
              <a:rPr lang="en-US" dirty="0" err="1"/>
              <a:t>int</a:t>
            </a:r>
            <a:r>
              <a:rPr lang="en-US" dirty="0"/>
              <a:t> flag);</a:t>
            </a:r>
          </a:p>
          <a:p>
            <a:pPr marL="0" indent="0">
              <a:buNone/>
            </a:pPr>
            <a:r>
              <a:rPr lang="en-US" dirty="0"/>
              <a:t>unsigned long </a:t>
            </a:r>
            <a:r>
              <a:rPr lang="en-US" dirty="0" err="1"/>
              <a:t>Lock_Input</a:t>
            </a:r>
            <a:r>
              <a:rPr lang="en-US" dirty="0"/>
              <a:t>(void);</a:t>
            </a:r>
          </a:p>
        </p:txBody>
      </p:sp>
      <p:sp>
        <p:nvSpPr>
          <p:cNvPr id="3"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A" altLang="es-PA" sz="1000" b="0" i="0" u="none" strike="noStrike" cap="none" normalizeH="0" baseline="0" smtClean="0">
                <a:ln>
                  <a:noFill/>
                </a:ln>
                <a:solidFill>
                  <a:srgbClr val="000000"/>
                </a:solidFill>
                <a:effectLst/>
                <a:latin typeface="Arial Unicode MS" panose="020B0604020202020204" pitchFamily="34" charset="-128"/>
              </a:rPr>
              <a:t>/* ****file tm4c123gh6pm.h (actually much bigger)************ */</a:t>
            </a:r>
            <a:br>
              <a:rPr kumimoji="0" lang="es-PA" altLang="es-PA" sz="1000" b="0" i="0" u="none" strike="noStrike" cap="none" normalizeH="0" baseline="0" smtClean="0">
                <a:ln>
                  <a:noFill/>
                </a:ln>
                <a:solidFill>
                  <a:srgbClr val="000000"/>
                </a:solidFill>
                <a:effectLst/>
                <a:latin typeface="Arial Unicode MS" panose="020B0604020202020204" pitchFamily="34" charset="-128"/>
              </a:rPr>
            </a:br>
            <a:r>
              <a:rPr kumimoji="0" lang="es-PA" altLang="es-PA" sz="1000" b="0" i="0" u="none" strike="noStrike" cap="none" normalizeH="0" baseline="0" smtClean="0">
                <a:ln>
                  <a:noFill/>
                </a:ln>
                <a:solidFill>
                  <a:srgbClr val="000000"/>
                </a:solidFill>
                <a:effectLst/>
                <a:latin typeface="Arial Unicode MS" panose="020B0604020202020204" pitchFamily="34" charset="-128"/>
              </a:rPr>
              <a:t>#define GPIO_PORTA_DATA_R   (*((volatile unsigned long *)0x400043FC))</a:t>
            </a:r>
            <a:br>
              <a:rPr kumimoji="0" lang="es-PA" altLang="es-PA" sz="1000" b="0" i="0" u="none" strike="noStrike" cap="none" normalizeH="0" baseline="0" smtClean="0">
                <a:ln>
                  <a:noFill/>
                </a:ln>
                <a:solidFill>
                  <a:srgbClr val="000000"/>
                </a:solidFill>
                <a:effectLst/>
                <a:latin typeface="Arial Unicode MS" panose="020B0604020202020204" pitchFamily="34" charset="-128"/>
              </a:rPr>
            </a:br>
            <a:r>
              <a:rPr kumimoji="0" lang="es-PA" altLang="es-PA" sz="1000" b="0" i="0" u="none" strike="noStrike" cap="none" normalizeH="0" baseline="0" smtClean="0">
                <a:ln>
                  <a:noFill/>
                </a:ln>
                <a:solidFill>
                  <a:srgbClr val="000000"/>
                </a:solidFill>
                <a:effectLst/>
                <a:latin typeface="Arial Unicode MS" panose="020B0604020202020204" pitchFamily="34" charset="-128"/>
              </a:rPr>
              <a:t>#define GPIO_PORTA_DIR_R    (*((volatile unsigned long *)0x40004400))</a:t>
            </a:r>
            <a:br>
              <a:rPr kumimoji="0" lang="es-PA" altLang="es-PA" sz="1000" b="0" i="0" u="none" strike="noStrike" cap="none" normalizeH="0" baseline="0" smtClean="0">
                <a:ln>
                  <a:noFill/>
                </a:ln>
                <a:solidFill>
                  <a:srgbClr val="000000"/>
                </a:solidFill>
                <a:effectLst/>
                <a:latin typeface="Arial Unicode MS" panose="020B0604020202020204" pitchFamily="34" charset="-128"/>
              </a:rPr>
            </a:br>
            <a:r>
              <a:rPr kumimoji="0" lang="es-PA" altLang="es-PA" sz="1000" b="0" i="0" u="none" strike="noStrike" cap="none" normalizeH="0" baseline="0" smtClean="0">
                <a:ln>
                  <a:noFill/>
                </a:ln>
                <a:solidFill>
                  <a:srgbClr val="000000"/>
                </a:solidFill>
                <a:effectLst/>
                <a:latin typeface="Arial Unicode MS" panose="020B0604020202020204" pitchFamily="34" charset="-128"/>
              </a:rPr>
              <a:t>#define GPIO_PORTA_DEN_R    (*((volatile unsigned long *)0x4000451C))</a:t>
            </a:r>
            <a:br>
              <a:rPr kumimoji="0" lang="es-PA" altLang="es-PA" sz="1000" b="0" i="0" u="none" strike="noStrike" cap="none" normalizeH="0" baseline="0" smtClean="0">
                <a:ln>
                  <a:noFill/>
                </a:ln>
                <a:solidFill>
                  <a:srgbClr val="000000"/>
                </a:solidFill>
                <a:effectLst/>
                <a:latin typeface="Arial Unicode MS" panose="020B0604020202020204" pitchFamily="34" charset="-128"/>
              </a:rPr>
            </a:br>
            <a:r>
              <a:rPr kumimoji="0" lang="es-PA" altLang="es-PA" sz="1000" b="0" i="0" u="none" strike="noStrike" cap="none" normalizeH="0" baseline="0" smtClean="0">
                <a:ln>
                  <a:noFill/>
                </a:ln>
                <a:solidFill>
                  <a:srgbClr val="000000"/>
                </a:solidFill>
                <a:effectLst/>
                <a:latin typeface="Arial Unicode MS" panose="020B0604020202020204" pitchFamily="34" charset="-128"/>
              </a:rPr>
              <a:t>#define SYSCTL_PRGPIO_R     (*((volatile unsigned long *)0x400FEA08))</a:t>
            </a:r>
            <a:r>
              <a:rPr kumimoji="0" lang="es-PA" altLang="es-PA" sz="1100" b="0" i="0" u="none" strike="noStrike" cap="none" normalizeH="0" baseline="0" smtClean="0">
                <a:ln>
                  <a:noFill/>
                </a:ln>
                <a:solidFill>
                  <a:schemeClr val="tx1"/>
                </a:solidFill>
                <a:effectLst/>
              </a:rPr>
              <a:t> </a:t>
            </a:r>
            <a:endParaRPr kumimoji="0" lang="es-PA" altLang="es-PA"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81050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Codigos</a:t>
            </a:r>
            <a:r>
              <a:rPr lang="en-US" dirty="0" smtClean="0"/>
              <a:t> Fuente</a:t>
            </a:r>
            <a:endParaRPr lang="en-US" dirty="0"/>
          </a:p>
        </p:txBody>
      </p:sp>
      <p:sp>
        <p:nvSpPr>
          <p:cNvPr id="4" name="Marcador de contenido 3"/>
          <p:cNvSpPr>
            <a:spLocks noGrp="1"/>
          </p:cNvSpPr>
          <p:nvPr>
            <p:ph idx="1"/>
          </p:nvPr>
        </p:nvSpPr>
        <p:spPr>
          <a:xfrm>
            <a:off x="2605489" y="1295400"/>
            <a:ext cx="6613993" cy="5257800"/>
          </a:xfrm>
        </p:spPr>
        <p:txBody>
          <a:bodyPr>
            <a:normAutofit fontScale="62500" lnSpcReduction="20000"/>
          </a:bodyPr>
          <a:lstStyle/>
          <a:p>
            <a:pPr marL="0" indent="0">
              <a:buNone/>
            </a:pPr>
            <a:r>
              <a:rPr lang="en-US" dirty="0" smtClean="0"/>
              <a:t>/* </a:t>
            </a:r>
            <a:r>
              <a:rPr lang="en-US" dirty="0"/>
              <a:t>****file </a:t>
            </a:r>
            <a:r>
              <a:rPr lang="en-US" dirty="0" err="1"/>
              <a:t>Lock.C</a:t>
            </a:r>
            <a:r>
              <a:rPr lang="en-US" dirty="0"/>
              <a:t> ************ */</a:t>
            </a:r>
          </a:p>
          <a:p>
            <a:pPr marL="0" indent="0">
              <a:buNone/>
            </a:pPr>
            <a:r>
              <a:rPr lang="en-US" dirty="0"/>
              <a:t>#include "tm4c123gh6pm.h"</a:t>
            </a:r>
          </a:p>
          <a:p>
            <a:pPr marL="0" indent="0">
              <a:buNone/>
            </a:pPr>
            <a:r>
              <a:rPr lang="en-US" dirty="0"/>
              <a:t>void </a:t>
            </a:r>
            <a:r>
              <a:rPr lang="en-US" dirty="0" err="1"/>
              <a:t>Lock_Init</a:t>
            </a:r>
            <a:r>
              <a:rPr lang="en-US" dirty="0"/>
              <a:t>(void){ volatile unsigned long delay;</a:t>
            </a:r>
          </a:p>
          <a:p>
            <a:pPr marL="0" indent="0">
              <a:buNone/>
            </a:pPr>
            <a:r>
              <a:rPr lang="en-US" dirty="0"/>
              <a:t>  SYSCTL_PRGPIO_R |= 0x01;   // activate clock for Port A</a:t>
            </a:r>
          </a:p>
          <a:p>
            <a:pPr marL="0" indent="0">
              <a:buNone/>
            </a:pPr>
            <a:r>
              <a:rPr lang="en-US" dirty="0"/>
              <a:t>  delay = SYSCTL_PRGPIO_R;   // allow time for clock to start</a:t>
            </a:r>
          </a:p>
          <a:p>
            <a:pPr marL="0" indent="0">
              <a:buNone/>
            </a:pPr>
            <a:r>
              <a:rPr lang="en-US" dirty="0"/>
              <a:t>  GPIO_PORTA_DIR_R = 0x80;   // set PA7 to output and PA6-0 to input</a:t>
            </a:r>
          </a:p>
          <a:p>
            <a:pPr marL="0" indent="0">
              <a:buNone/>
            </a:pPr>
            <a:r>
              <a:rPr lang="en-US" dirty="0"/>
              <a:t>  GPIO_PORTA_DEN_R = 0xFF;   // enable digital port</a:t>
            </a:r>
          </a:p>
          <a:p>
            <a:pPr marL="0" indent="0">
              <a:buNone/>
            </a:pPr>
            <a:r>
              <a:rPr lang="en-US" dirty="0"/>
              <a:t>}</a:t>
            </a:r>
          </a:p>
          <a:p>
            <a:pPr marL="0" indent="0">
              <a:buNone/>
            </a:pPr>
            <a:r>
              <a:rPr lang="en-US" dirty="0"/>
              <a:t>void </a:t>
            </a:r>
            <a:r>
              <a:rPr lang="en-US" dirty="0" err="1"/>
              <a:t>Lock_Set</a:t>
            </a:r>
            <a:r>
              <a:rPr lang="en-US" dirty="0"/>
              <a:t>(</a:t>
            </a:r>
            <a:r>
              <a:rPr lang="en-US" dirty="0" err="1"/>
              <a:t>int</a:t>
            </a:r>
            <a:r>
              <a:rPr lang="en-US" dirty="0"/>
              <a:t> flag){</a:t>
            </a:r>
          </a:p>
          <a:p>
            <a:pPr marL="0" indent="0">
              <a:buNone/>
            </a:pPr>
            <a:r>
              <a:rPr lang="en-US" dirty="0"/>
              <a:t>  if(flag){</a:t>
            </a:r>
          </a:p>
          <a:p>
            <a:pPr marL="0" indent="0">
              <a:buNone/>
            </a:pPr>
            <a:r>
              <a:rPr lang="en-US" dirty="0"/>
              <a:t>    GPIO_PORTA_DATA_R = 0x80;</a:t>
            </a:r>
          </a:p>
          <a:p>
            <a:pPr marL="0" indent="0">
              <a:buNone/>
            </a:pPr>
            <a:r>
              <a:rPr lang="en-US" dirty="0"/>
              <a:t>  }else{</a:t>
            </a:r>
          </a:p>
          <a:p>
            <a:pPr marL="0" indent="0">
              <a:buNone/>
            </a:pPr>
            <a:r>
              <a:rPr lang="en-US" dirty="0"/>
              <a:t>    GPIO_PORTA_DATA_R = 0;</a:t>
            </a:r>
          </a:p>
          <a:p>
            <a:pPr marL="0" indent="0">
              <a:buNone/>
            </a:pPr>
            <a:r>
              <a:rPr lang="en-US" dirty="0"/>
              <a:t>  }</a:t>
            </a:r>
          </a:p>
          <a:p>
            <a:pPr marL="0" indent="0">
              <a:buNone/>
            </a:pPr>
            <a:r>
              <a:rPr lang="en-US" dirty="0"/>
              <a:t>}</a:t>
            </a:r>
          </a:p>
          <a:p>
            <a:pPr marL="0" indent="0">
              <a:buNone/>
            </a:pPr>
            <a:r>
              <a:rPr lang="en-US" dirty="0"/>
              <a:t>unsigned long </a:t>
            </a:r>
            <a:r>
              <a:rPr lang="en-US" dirty="0" err="1"/>
              <a:t>Lock_Input</a:t>
            </a:r>
            <a:r>
              <a:rPr lang="en-US" dirty="0"/>
              <a:t>(void){</a:t>
            </a:r>
          </a:p>
          <a:p>
            <a:pPr marL="0" indent="0">
              <a:buNone/>
            </a:pPr>
            <a:r>
              <a:rPr lang="en-US" dirty="0"/>
              <a:t>  return GPIO_PORTA_DATA_R&amp;0x7F; // 0 to 127</a:t>
            </a:r>
          </a:p>
          <a:p>
            <a:pPr marL="0" indent="0">
              <a:buNone/>
            </a:pPr>
            <a:r>
              <a:rPr lang="en-US" dirty="0"/>
              <a:t>} </a:t>
            </a:r>
          </a:p>
        </p:txBody>
      </p:sp>
    </p:spTree>
    <p:extLst>
      <p:ext uri="{BB962C8B-B14F-4D97-AF65-F5344CB8AC3E}">
        <p14:creationId xmlns:p14="http://schemas.microsoft.com/office/powerpoint/2010/main" val="6762490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Codigos</a:t>
            </a:r>
            <a:r>
              <a:rPr lang="en-US" dirty="0" smtClean="0"/>
              <a:t> Fuente</a:t>
            </a:r>
            <a:endParaRPr lang="en-US" dirty="0"/>
          </a:p>
        </p:txBody>
      </p:sp>
      <p:sp>
        <p:nvSpPr>
          <p:cNvPr id="5" name="Marcador de contenido 4"/>
          <p:cNvSpPr>
            <a:spLocks noGrp="1"/>
          </p:cNvSpPr>
          <p:nvPr>
            <p:ph idx="1"/>
          </p:nvPr>
        </p:nvSpPr>
        <p:spPr>
          <a:xfrm>
            <a:off x="1103312" y="1409700"/>
            <a:ext cx="8946541" cy="5283200"/>
          </a:xfrm>
        </p:spPr>
        <p:txBody>
          <a:bodyPr>
            <a:normAutofit fontScale="55000" lnSpcReduction="20000"/>
          </a:bodyPr>
          <a:lstStyle/>
          <a:p>
            <a:pPr marL="0" indent="0">
              <a:buNone/>
            </a:pPr>
            <a:r>
              <a:rPr lang="es-PA" dirty="0"/>
              <a:t>* ****file </a:t>
            </a:r>
            <a:r>
              <a:rPr lang="es-PA" dirty="0" err="1"/>
              <a:t>main.c</a:t>
            </a:r>
            <a:r>
              <a:rPr lang="es-PA" dirty="0"/>
              <a:t> ************ */</a:t>
            </a:r>
          </a:p>
          <a:p>
            <a:pPr marL="0" indent="0">
              <a:buNone/>
            </a:pPr>
            <a:r>
              <a:rPr lang="es-PA" dirty="0"/>
              <a:t>#</a:t>
            </a:r>
            <a:r>
              <a:rPr lang="es-PA" dirty="0" err="1"/>
              <a:t>include</a:t>
            </a:r>
            <a:r>
              <a:rPr lang="es-PA" dirty="0"/>
              <a:t> "</a:t>
            </a:r>
            <a:r>
              <a:rPr lang="es-PA" dirty="0" err="1"/>
              <a:t>Lock.h</a:t>
            </a:r>
            <a:r>
              <a:rPr lang="es-PA" dirty="0"/>
              <a:t>"</a:t>
            </a:r>
          </a:p>
          <a:p>
            <a:pPr marL="0" indent="0">
              <a:buNone/>
            </a:pPr>
            <a:endParaRPr lang="es-PA" dirty="0" smtClean="0"/>
          </a:p>
          <a:p>
            <a:pPr marL="0" indent="0">
              <a:buNone/>
            </a:pPr>
            <a:r>
              <a:rPr lang="es-PA" dirty="0" err="1" smtClean="0"/>
              <a:t>const</a:t>
            </a:r>
            <a:r>
              <a:rPr lang="es-PA" dirty="0" smtClean="0"/>
              <a:t> </a:t>
            </a:r>
            <a:r>
              <a:rPr lang="es-PA" dirty="0" err="1"/>
              <a:t>unsigned</a:t>
            </a:r>
            <a:r>
              <a:rPr lang="es-PA" dirty="0"/>
              <a:t> </a:t>
            </a:r>
            <a:r>
              <a:rPr lang="es-PA" dirty="0" err="1"/>
              <a:t>char</a:t>
            </a:r>
            <a:r>
              <a:rPr lang="es-PA" dirty="0"/>
              <a:t> </a:t>
            </a:r>
            <a:r>
              <a:rPr lang="es-PA" dirty="0" err="1"/>
              <a:t>key</a:t>
            </a:r>
            <a:r>
              <a:rPr lang="es-PA" dirty="0"/>
              <a:t>=0x23; // </a:t>
            </a:r>
            <a:r>
              <a:rPr lang="es-PA" dirty="0" err="1"/>
              <a:t>The</a:t>
            </a:r>
            <a:r>
              <a:rPr lang="es-PA" dirty="0"/>
              <a:t> </a:t>
            </a:r>
            <a:r>
              <a:rPr lang="es-PA" dirty="0" err="1"/>
              <a:t>key</a:t>
            </a:r>
            <a:r>
              <a:rPr lang="es-PA" dirty="0"/>
              <a:t> </a:t>
            </a:r>
            <a:r>
              <a:rPr lang="es-PA" dirty="0" err="1"/>
              <a:t>code</a:t>
            </a:r>
            <a:r>
              <a:rPr lang="es-PA" dirty="0"/>
              <a:t> 0100011 (</a:t>
            </a:r>
            <a:r>
              <a:rPr lang="es-PA" dirty="0" err="1"/>
              <a:t>binary</a:t>
            </a:r>
            <a:r>
              <a:rPr lang="es-PA" dirty="0"/>
              <a:t>)</a:t>
            </a:r>
          </a:p>
          <a:p>
            <a:pPr marL="0" indent="0">
              <a:buNone/>
            </a:pPr>
            <a:r>
              <a:rPr lang="es-PA" dirty="0" err="1" smtClean="0"/>
              <a:t>void</a:t>
            </a:r>
            <a:r>
              <a:rPr lang="es-PA" dirty="0" smtClean="0"/>
              <a:t> </a:t>
            </a:r>
            <a:r>
              <a:rPr lang="es-PA" dirty="0" err="1"/>
              <a:t>main</a:t>
            </a:r>
            <a:r>
              <a:rPr lang="es-PA" dirty="0"/>
              <a:t>(</a:t>
            </a:r>
            <a:r>
              <a:rPr lang="es-PA" dirty="0" err="1"/>
              <a:t>void</a:t>
            </a:r>
            <a:r>
              <a:rPr lang="es-PA" dirty="0"/>
              <a:t>){ </a:t>
            </a:r>
            <a:r>
              <a:rPr lang="es-PA" dirty="0" err="1"/>
              <a:t>unsigned</a:t>
            </a:r>
            <a:r>
              <a:rPr lang="es-PA" dirty="0"/>
              <a:t> </a:t>
            </a:r>
            <a:r>
              <a:rPr lang="es-PA" dirty="0" err="1"/>
              <a:t>char</a:t>
            </a:r>
            <a:r>
              <a:rPr lang="es-PA" dirty="0"/>
              <a:t> input; </a:t>
            </a:r>
            <a:r>
              <a:rPr lang="es-PA" dirty="0" err="1"/>
              <a:t>unsigned</a:t>
            </a:r>
            <a:r>
              <a:rPr lang="es-PA" dirty="0"/>
              <a:t> </a:t>
            </a:r>
            <a:r>
              <a:rPr lang="es-PA" dirty="0" err="1"/>
              <a:t>long</a:t>
            </a:r>
            <a:r>
              <a:rPr lang="es-PA" dirty="0"/>
              <a:t> </a:t>
            </a:r>
            <a:r>
              <a:rPr lang="es-PA" dirty="0" err="1"/>
              <a:t>cnt</a:t>
            </a:r>
            <a:r>
              <a:rPr lang="es-PA" dirty="0"/>
              <a:t>;</a:t>
            </a:r>
          </a:p>
          <a:p>
            <a:pPr marL="0" indent="0">
              <a:buNone/>
            </a:pPr>
            <a:r>
              <a:rPr lang="es-PA" dirty="0"/>
              <a:t>  </a:t>
            </a:r>
            <a:r>
              <a:rPr lang="es-PA" dirty="0" err="1"/>
              <a:t>Lock_Init</a:t>
            </a:r>
            <a:r>
              <a:rPr lang="es-PA" dirty="0"/>
              <a:t>(); // </a:t>
            </a:r>
            <a:r>
              <a:rPr lang="es-PA" dirty="0" err="1"/>
              <a:t>initialize</a:t>
            </a:r>
            <a:r>
              <a:rPr lang="es-PA" dirty="0"/>
              <a:t> </a:t>
            </a:r>
            <a:r>
              <a:rPr lang="es-PA" dirty="0" err="1"/>
              <a:t>lock</a:t>
            </a:r>
            <a:r>
              <a:rPr lang="es-PA" dirty="0"/>
              <a:t> </a:t>
            </a:r>
          </a:p>
          <a:p>
            <a:pPr marL="0" indent="0">
              <a:buNone/>
            </a:pPr>
            <a:r>
              <a:rPr lang="es-PA" dirty="0"/>
              <a:t>  </a:t>
            </a:r>
            <a:r>
              <a:rPr lang="es-PA" dirty="0" err="1"/>
              <a:t>cnt</a:t>
            </a:r>
            <a:r>
              <a:rPr lang="es-PA" dirty="0"/>
              <a:t> = 4000; </a:t>
            </a:r>
          </a:p>
          <a:p>
            <a:pPr marL="0" indent="0">
              <a:buNone/>
            </a:pPr>
            <a:r>
              <a:rPr lang="es-PA" dirty="0"/>
              <a:t>  </a:t>
            </a:r>
            <a:r>
              <a:rPr lang="es-PA" dirty="0" err="1"/>
              <a:t>while</a:t>
            </a:r>
            <a:r>
              <a:rPr lang="es-PA" dirty="0"/>
              <a:t>(1){</a:t>
            </a:r>
          </a:p>
          <a:p>
            <a:pPr marL="0" indent="0">
              <a:buNone/>
            </a:pPr>
            <a:r>
              <a:rPr lang="es-PA" dirty="0"/>
              <a:t>    input = </a:t>
            </a:r>
            <a:r>
              <a:rPr lang="es-PA" dirty="0" err="1"/>
              <a:t>Lock_Input</a:t>
            </a:r>
            <a:r>
              <a:rPr lang="es-PA" dirty="0"/>
              <a:t>(); // input 8 bits </a:t>
            </a:r>
            <a:r>
              <a:rPr lang="es-PA" dirty="0" err="1"/>
              <a:t>from</a:t>
            </a:r>
            <a:r>
              <a:rPr lang="es-PA" dirty="0"/>
              <a:t> </a:t>
            </a:r>
            <a:r>
              <a:rPr lang="es-PA" dirty="0" err="1"/>
              <a:t>parallel</a:t>
            </a:r>
            <a:r>
              <a:rPr lang="es-PA" dirty="0"/>
              <a:t> </a:t>
            </a:r>
            <a:r>
              <a:rPr lang="es-PA" dirty="0" err="1"/>
              <a:t>port</a:t>
            </a:r>
            <a:r>
              <a:rPr lang="es-PA" dirty="0"/>
              <a:t> A</a:t>
            </a:r>
          </a:p>
          <a:p>
            <a:pPr marL="0" indent="0">
              <a:buNone/>
            </a:pPr>
            <a:r>
              <a:rPr lang="es-PA" dirty="0"/>
              <a:t>    </a:t>
            </a:r>
            <a:r>
              <a:rPr lang="es-PA" dirty="0" err="1"/>
              <a:t>if</a:t>
            </a:r>
            <a:r>
              <a:rPr lang="es-PA" dirty="0"/>
              <a:t>(</a:t>
            </a:r>
            <a:r>
              <a:rPr lang="es-PA" dirty="0" err="1"/>
              <a:t>key</a:t>
            </a:r>
            <a:r>
              <a:rPr lang="es-PA" dirty="0"/>
              <a:t> == input){</a:t>
            </a:r>
          </a:p>
          <a:p>
            <a:pPr marL="0" indent="0">
              <a:buNone/>
            </a:pPr>
            <a:r>
              <a:rPr lang="es-PA" dirty="0"/>
              <a:t>      </a:t>
            </a:r>
            <a:r>
              <a:rPr lang="es-PA" dirty="0" err="1"/>
              <a:t>cnt</a:t>
            </a:r>
            <a:r>
              <a:rPr lang="es-PA" dirty="0"/>
              <a:t>--;         // </a:t>
            </a:r>
            <a:r>
              <a:rPr lang="es-PA" dirty="0" err="1"/>
              <a:t>debounce</a:t>
            </a:r>
            <a:r>
              <a:rPr lang="es-PA" dirty="0"/>
              <a:t> </a:t>
            </a:r>
            <a:r>
              <a:rPr lang="es-PA" dirty="0" err="1"/>
              <a:t>switches</a:t>
            </a:r>
            <a:endParaRPr lang="es-PA" dirty="0"/>
          </a:p>
          <a:p>
            <a:pPr marL="0" indent="0">
              <a:buNone/>
            </a:pPr>
            <a:r>
              <a:rPr lang="es-PA" dirty="0"/>
              <a:t>      </a:t>
            </a:r>
            <a:r>
              <a:rPr lang="es-PA" dirty="0" err="1"/>
              <a:t>if</a:t>
            </a:r>
            <a:r>
              <a:rPr lang="es-PA" dirty="0"/>
              <a:t>(</a:t>
            </a:r>
            <a:r>
              <a:rPr lang="es-PA" dirty="0" err="1"/>
              <a:t>cnt</a:t>
            </a:r>
            <a:r>
              <a:rPr lang="es-PA" dirty="0"/>
              <a:t> == 0){  // done </a:t>
            </a:r>
            <a:r>
              <a:rPr lang="es-PA" dirty="0" err="1"/>
              <a:t>bouncing</a:t>
            </a:r>
            <a:endParaRPr lang="es-PA" dirty="0"/>
          </a:p>
          <a:p>
            <a:pPr marL="0" indent="0">
              <a:buNone/>
            </a:pPr>
            <a:r>
              <a:rPr lang="es-PA" dirty="0"/>
              <a:t>        </a:t>
            </a:r>
            <a:r>
              <a:rPr lang="es-PA" dirty="0" err="1"/>
              <a:t>Lock_Set</a:t>
            </a:r>
            <a:r>
              <a:rPr lang="es-PA" dirty="0"/>
              <a:t>(1); // </a:t>
            </a:r>
            <a:r>
              <a:rPr lang="es-PA" dirty="0" err="1"/>
              <a:t>unlock</a:t>
            </a:r>
            <a:r>
              <a:rPr lang="es-PA" dirty="0"/>
              <a:t> </a:t>
            </a:r>
            <a:r>
              <a:rPr lang="es-PA" dirty="0" err="1"/>
              <a:t>door</a:t>
            </a:r>
            <a:r>
              <a:rPr lang="es-PA" dirty="0"/>
              <a:t> </a:t>
            </a:r>
          </a:p>
          <a:p>
            <a:pPr marL="0" indent="0">
              <a:buNone/>
            </a:pPr>
            <a:r>
              <a:rPr lang="es-PA" dirty="0"/>
              <a:t>      }</a:t>
            </a:r>
          </a:p>
          <a:p>
            <a:pPr marL="0" indent="0">
              <a:buNone/>
            </a:pPr>
            <a:r>
              <a:rPr lang="es-PA" dirty="0"/>
              <a:t>    }</a:t>
            </a:r>
            <a:r>
              <a:rPr lang="es-PA" dirty="0" err="1"/>
              <a:t>else</a:t>
            </a:r>
            <a:r>
              <a:rPr lang="es-PA" dirty="0"/>
              <a:t>{</a:t>
            </a:r>
          </a:p>
          <a:p>
            <a:pPr marL="0" indent="0">
              <a:buNone/>
            </a:pPr>
            <a:r>
              <a:rPr lang="es-PA" dirty="0"/>
              <a:t>      </a:t>
            </a:r>
            <a:r>
              <a:rPr lang="es-PA" dirty="0" err="1"/>
              <a:t>Lock_Set</a:t>
            </a:r>
            <a:r>
              <a:rPr lang="es-PA" dirty="0"/>
              <a:t>(0);   // </a:t>
            </a:r>
            <a:r>
              <a:rPr lang="es-PA" dirty="0" err="1"/>
              <a:t>lock</a:t>
            </a:r>
            <a:r>
              <a:rPr lang="es-PA" dirty="0"/>
              <a:t> </a:t>
            </a:r>
            <a:r>
              <a:rPr lang="es-PA" dirty="0" err="1"/>
              <a:t>the</a:t>
            </a:r>
            <a:r>
              <a:rPr lang="es-PA" dirty="0"/>
              <a:t> </a:t>
            </a:r>
            <a:r>
              <a:rPr lang="es-PA" dirty="0" err="1"/>
              <a:t>door</a:t>
            </a:r>
            <a:endParaRPr lang="es-PA" dirty="0"/>
          </a:p>
          <a:p>
            <a:pPr marL="0" indent="0">
              <a:buNone/>
            </a:pPr>
            <a:r>
              <a:rPr lang="es-PA" dirty="0"/>
              <a:t>      </a:t>
            </a:r>
            <a:r>
              <a:rPr lang="es-PA" dirty="0" err="1"/>
              <a:t>cnt</a:t>
            </a:r>
            <a:r>
              <a:rPr lang="es-PA" dirty="0"/>
              <a:t> = 4000;</a:t>
            </a:r>
          </a:p>
          <a:p>
            <a:pPr marL="0" indent="0">
              <a:buNone/>
            </a:pPr>
            <a:r>
              <a:rPr lang="es-PA" dirty="0"/>
              <a:t>    }</a:t>
            </a:r>
          </a:p>
          <a:p>
            <a:pPr marL="0" indent="0">
              <a:buNone/>
            </a:pPr>
            <a:r>
              <a:rPr lang="es-PA" dirty="0"/>
              <a:t>  }</a:t>
            </a:r>
          </a:p>
          <a:p>
            <a:pPr marL="0" indent="0">
              <a:buNone/>
            </a:pPr>
            <a:r>
              <a:rPr lang="es-PA" dirty="0" smtClean="0"/>
              <a:t>}</a:t>
            </a:r>
            <a:endParaRPr lang="es-PA" dirty="0"/>
          </a:p>
        </p:txBody>
      </p:sp>
    </p:spTree>
    <p:extLst>
      <p:ext uri="{BB962C8B-B14F-4D97-AF65-F5344CB8AC3E}">
        <p14:creationId xmlns:p14="http://schemas.microsoft.com/office/powerpoint/2010/main" val="37130005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Resumen</a:t>
            </a:r>
            <a:endParaRPr lang="en-US" dirty="0"/>
          </a:p>
        </p:txBody>
      </p:sp>
      <p:sp>
        <p:nvSpPr>
          <p:cNvPr id="5" name="Marcador de contenido 4"/>
          <p:cNvSpPr>
            <a:spLocks noGrp="1"/>
          </p:cNvSpPr>
          <p:nvPr>
            <p:ph idx="1"/>
          </p:nvPr>
        </p:nvSpPr>
        <p:spPr>
          <a:xfrm>
            <a:off x="317500" y="1409700"/>
            <a:ext cx="10861362" cy="5359400"/>
          </a:xfrm>
        </p:spPr>
        <p:txBody>
          <a:bodyPr>
            <a:normAutofit fontScale="85000" lnSpcReduction="10000"/>
          </a:bodyPr>
          <a:lstStyle/>
          <a:p>
            <a:r>
              <a:rPr lang="en-US" dirty="0" smtClean="0"/>
              <a:t>“Si el software </a:t>
            </a:r>
            <a:r>
              <a:rPr lang="en-US" dirty="0" err="1" smtClean="0"/>
              <a:t>es</a:t>
            </a:r>
            <a:r>
              <a:rPr lang="en-US" dirty="0" smtClean="0"/>
              <a:t> </a:t>
            </a:r>
            <a:r>
              <a:rPr lang="en-US" dirty="0" err="1" smtClean="0"/>
              <a:t>fácil</a:t>
            </a:r>
            <a:r>
              <a:rPr lang="en-US" dirty="0" smtClean="0"/>
              <a:t> de </a:t>
            </a:r>
            <a:r>
              <a:rPr lang="en-US" dirty="0" err="1" smtClean="0"/>
              <a:t>entender</a:t>
            </a:r>
            <a:r>
              <a:rPr lang="en-US" dirty="0" smtClean="0"/>
              <a:t>, </a:t>
            </a:r>
            <a:r>
              <a:rPr lang="en-US" dirty="0" err="1" smtClean="0"/>
              <a:t>depurar</a:t>
            </a:r>
            <a:r>
              <a:rPr lang="en-US" dirty="0" smtClean="0"/>
              <a:t> y </a:t>
            </a:r>
            <a:r>
              <a:rPr lang="en-US" dirty="0" err="1" smtClean="0"/>
              <a:t>cambiar</a:t>
            </a:r>
            <a:r>
              <a:rPr lang="en-US" dirty="0" smtClean="0"/>
              <a:t>, </a:t>
            </a:r>
            <a:r>
              <a:rPr lang="en-US" dirty="0" err="1" smtClean="0"/>
              <a:t>entonces</a:t>
            </a:r>
            <a:r>
              <a:rPr lang="en-US" dirty="0" smtClean="0"/>
              <a:t> </a:t>
            </a:r>
            <a:r>
              <a:rPr lang="en-US" dirty="0" err="1" smtClean="0"/>
              <a:t>está</a:t>
            </a:r>
            <a:r>
              <a:rPr lang="en-US" dirty="0" smtClean="0"/>
              <a:t> </a:t>
            </a:r>
            <a:r>
              <a:rPr lang="en-US" dirty="0" err="1" smtClean="0"/>
              <a:t>escrito</a:t>
            </a:r>
            <a:r>
              <a:rPr lang="en-US" dirty="0" smtClean="0"/>
              <a:t> de </a:t>
            </a:r>
            <a:r>
              <a:rPr lang="en-US" dirty="0" err="1" smtClean="0"/>
              <a:t>buena</a:t>
            </a:r>
            <a:r>
              <a:rPr lang="en-US" dirty="0" smtClean="0"/>
              <a:t> </a:t>
            </a:r>
            <a:r>
              <a:rPr lang="en-US" dirty="0" err="1" smtClean="0"/>
              <a:t>manera</a:t>
            </a:r>
            <a:r>
              <a:rPr lang="en-US" dirty="0" smtClean="0"/>
              <a:t>.</a:t>
            </a:r>
          </a:p>
          <a:p>
            <a:r>
              <a:rPr lang="en-US" dirty="0" err="1" smtClean="0"/>
              <a:t>Acaparamos</a:t>
            </a:r>
            <a:r>
              <a:rPr lang="en-US" dirty="0" smtClean="0"/>
              <a:t> la </a:t>
            </a:r>
            <a:r>
              <a:rPr lang="en-US" dirty="0" err="1" smtClean="0"/>
              <a:t>estructura</a:t>
            </a:r>
            <a:r>
              <a:rPr lang="en-US" dirty="0" smtClean="0"/>
              <a:t> </a:t>
            </a:r>
            <a:r>
              <a:rPr lang="en-US" dirty="0" err="1" smtClean="0"/>
              <a:t>básica</a:t>
            </a:r>
            <a:r>
              <a:rPr lang="en-US" dirty="0" smtClean="0"/>
              <a:t> de </a:t>
            </a:r>
            <a:r>
              <a:rPr lang="en-US" dirty="0" err="1" smtClean="0"/>
              <a:t>programas</a:t>
            </a:r>
            <a:r>
              <a:rPr lang="en-US" dirty="0" smtClean="0"/>
              <a:t> </a:t>
            </a:r>
            <a:r>
              <a:rPr lang="en-US" dirty="0" err="1" smtClean="0"/>
              <a:t>en</a:t>
            </a:r>
            <a:r>
              <a:rPr lang="en-US" dirty="0" smtClean="0"/>
              <a:t> C, </a:t>
            </a:r>
            <a:r>
              <a:rPr lang="en-US" dirty="0" err="1" smtClean="0"/>
              <a:t>dividida</a:t>
            </a:r>
            <a:r>
              <a:rPr lang="en-US" dirty="0" smtClean="0"/>
              <a:t> </a:t>
            </a:r>
            <a:r>
              <a:rPr lang="en-US" dirty="0" err="1" smtClean="0"/>
              <a:t>en</a:t>
            </a:r>
            <a:r>
              <a:rPr lang="en-US" dirty="0" smtClean="0"/>
              <a:t> las </a:t>
            </a:r>
            <a:r>
              <a:rPr lang="en-US" dirty="0" err="1" smtClean="0"/>
              <a:t>siguientes</a:t>
            </a:r>
            <a:r>
              <a:rPr lang="en-US" dirty="0" smtClean="0"/>
              <a:t> </a:t>
            </a:r>
            <a:r>
              <a:rPr lang="en-US" dirty="0" err="1" smtClean="0"/>
              <a:t>partes</a:t>
            </a:r>
            <a:r>
              <a:rPr lang="en-US" dirty="0" smtClean="0"/>
              <a:t>:</a:t>
            </a:r>
            <a:endParaRPr lang="en-US" dirty="0"/>
          </a:p>
          <a:p>
            <a:endParaRPr lang="en-US" dirty="0"/>
          </a:p>
          <a:p>
            <a:r>
              <a:rPr lang="en-US" dirty="0" err="1" smtClean="0"/>
              <a:t>Definimos</a:t>
            </a:r>
            <a:r>
              <a:rPr lang="en-US" dirty="0" smtClean="0"/>
              <a:t> </a:t>
            </a:r>
            <a:r>
              <a:rPr lang="en-US" dirty="0" err="1" smtClean="0"/>
              <a:t>los</a:t>
            </a:r>
            <a:r>
              <a:rPr lang="en-US" dirty="0" smtClean="0"/>
              <a:t> </a:t>
            </a:r>
            <a:r>
              <a:rPr lang="en-US" dirty="0" err="1" smtClean="0"/>
              <a:t>puertos</a:t>
            </a:r>
            <a:r>
              <a:rPr lang="en-US" dirty="0" smtClean="0"/>
              <a:t> de E/S de </a:t>
            </a:r>
            <a:r>
              <a:rPr lang="en-US" dirty="0" err="1" smtClean="0"/>
              <a:t>nuestro</a:t>
            </a:r>
            <a:r>
              <a:rPr lang="en-US" dirty="0" smtClean="0"/>
              <a:t> </a:t>
            </a:r>
            <a:r>
              <a:rPr lang="en-US" dirty="0" err="1" smtClean="0"/>
              <a:t>microcontrolador</a:t>
            </a:r>
            <a:r>
              <a:rPr lang="en-US" dirty="0"/>
              <a:t> </a:t>
            </a:r>
            <a:r>
              <a:rPr lang="en-US" dirty="0" err="1" smtClean="0"/>
              <a:t>en</a:t>
            </a:r>
            <a:r>
              <a:rPr lang="en-US" dirty="0" smtClean="0"/>
              <a:t> un </a:t>
            </a:r>
            <a:r>
              <a:rPr lang="en-US" dirty="0" err="1" smtClean="0"/>
              <a:t>archivo</a:t>
            </a:r>
            <a:r>
              <a:rPr lang="en-US" dirty="0" smtClean="0"/>
              <a:t> </a:t>
            </a:r>
            <a:r>
              <a:rPr lang="en-US" dirty="0" err="1" smtClean="0"/>
              <a:t>cabecera</a:t>
            </a:r>
            <a:r>
              <a:rPr lang="en-US" dirty="0" smtClean="0"/>
              <a:t> .h</a:t>
            </a:r>
            <a:endParaRPr lang="en-US" dirty="0"/>
          </a:p>
          <a:p>
            <a:r>
              <a:rPr lang="en-US" dirty="0" smtClean="0"/>
              <a:t>Para </a:t>
            </a:r>
            <a:r>
              <a:rPr lang="en-US" dirty="0" err="1" smtClean="0"/>
              <a:t>cada</a:t>
            </a:r>
            <a:r>
              <a:rPr lang="en-US" dirty="0" smtClean="0"/>
              <a:t> .h </a:t>
            </a:r>
            <a:r>
              <a:rPr lang="en-US" dirty="0" err="1" smtClean="0"/>
              <a:t>definimos</a:t>
            </a:r>
            <a:r>
              <a:rPr lang="en-US" dirty="0" smtClean="0"/>
              <a:t> macros, variables y </a:t>
            </a:r>
            <a:r>
              <a:rPr lang="en-US" dirty="0" err="1" smtClean="0"/>
              <a:t>prototipo</a:t>
            </a:r>
            <a:r>
              <a:rPr lang="en-US" dirty="0" smtClean="0"/>
              <a:t> de </a:t>
            </a:r>
            <a:r>
              <a:rPr lang="en-US" dirty="0" err="1" smtClean="0"/>
              <a:t>funciones</a:t>
            </a:r>
            <a:endParaRPr lang="en-US" dirty="0"/>
          </a:p>
          <a:p>
            <a:r>
              <a:rPr lang="en-US" dirty="0" smtClean="0"/>
              <a:t>Para </a:t>
            </a:r>
            <a:r>
              <a:rPr lang="en-US" dirty="0" err="1" smtClean="0"/>
              <a:t>cada</a:t>
            </a:r>
            <a:r>
              <a:rPr lang="en-US" dirty="0" smtClean="0"/>
              <a:t> modulo o </a:t>
            </a:r>
            <a:r>
              <a:rPr lang="en-US" dirty="0" err="1" smtClean="0"/>
              <a:t>archivo</a:t>
            </a:r>
            <a:r>
              <a:rPr lang="en-US" dirty="0" smtClean="0"/>
              <a:t> .h </a:t>
            </a:r>
            <a:r>
              <a:rPr lang="en-US" dirty="0" err="1" smtClean="0"/>
              <a:t>escribimos</a:t>
            </a:r>
            <a:r>
              <a:rPr lang="en-US" dirty="0" smtClean="0"/>
              <a:t> un </a:t>
            </a:r>
            <a:r>
              <a:rPr lang="en-US" dirty="0" err="1" smtClean="0"/>
              <a:t>archivo</a:t>
            </a:r>
            <a:r>
              <a:rPr lang="en-US" dirty="0" smtClean="0"/>
              <a:t> .c</a:t>
            </a:r>
            <a:endParaRPr lang="en-US" dirty="0"/>
          </a:p>
          <a:p>
            <a:r>
              <a:rPr lang="en-US" dirty="0" err="1" smtClean="0"/>
              <a:t>En</a:t>
            </a:r>
            <a:r>
              <a:rPr lang="en-US" dirty="0" smtClean="0"/>
              <a:t> el </a:t>
            </a:r>
            <a:r>
              <a:rPr lang="en-US" dirty="0" err="1" smtClean="0"/>
              <a:t>programa</a:t>
            </a:r>
            <a:r>
              <a:rPr lang="en-US" dirty="0" smtClean="0"/>
              <a:t> principal </a:t>
            </a:r>
            <a:r>
              <a:rPr lang="en-US" dirty="0" err="1" smtClean="0"/>
              <a:t>incluimos</a:t>
            </a:r>
            <a:r>
              <a:rPr lang="en-US" dirty="0" smtClean="0"/>
              <a:t> </a:t>
            </a:r>
            <a:r>
              <a:rPr lang="en-US" dirty="0" err="1" smtClean="0"/>
              <a:t>los</a:t>
            </a:r>
            <a:r>
              <a:rPr lang="en-US" dirty="0" smtClean="0"/>
              <a:t> </a:t>
            </a:r>
            <a:r>
              <a:rPr lang="en-US" dirty="0" err="1" smtClean="0"/>
              <a:t>archivos</a:t>
            </a:r>
            <a:r>
              <a:rPr lang="en-US" dirty="0" smtClean="0"/>
              <a:t> .h</a:t>
            </a:r>
            <a:endParaRPr lang="en-US" dirty="0"/>
          </a:p>
          <a:p>
            <a:r>
              <a:rPr lang="en-US" dirty="0" err="1" smtClean="0"/>
              <a:t>En</a:t>
            </a:r>
            <a:r>
              <a:rPr lang="en-US" dirty="0" smtClean="0"/>
              <a:t> el </a:t>
            </a:r>
            <a:r>
              <a:rPr lang="en-US" dirty="0" err="1" smtClean="0"/>
              <a:t>programa</a:t>
            </a:r>
            <a:r>
              <a:rPr lang="en-US" dirty="0" smtClean="0"/>
              <a:t> principal </a:t>
            </a:r>
            <a:r>
              <a:rPr lang="en-US" dirty="0" err="1" smtClean="0"/>
              <a:t>incluimos</a:t>
            </a:r>
            <a:r>
              <a:rPr lang="en-US" dirty="0" smtClean="0"/>
              <a:t> el </a:t>
            </a:r>
            <a:r>
              <a:rPr lang="en-US" dirty="0" err="1" smtClean="0"/>
              <a:t>archivo</a:t>
            </a:r>
            <a:r>
              <a:rPr lang="en-US" dirty="0" smtClean="0"/>
              <a:t> .c al final (no </a:t>
            </a:r>
            <a:r>
              <a:rPr lang="en-US" dirty="0" err="1" smtClean="0"/>
              <a:t>es</a:t>
            </a:r>
            <a:r>
              <a:rPr lang="en-US" dirty="0" smtClean="0"/>
              <a:t> </a:t>
            </a:r>
            <a:r>
              <a:rPr lang="en-US" dirty="0" err="1" smtClean="0"/>
              <a:t>necesario</a:t>
            </a:r>
            <a:r>
              <a:rPr lang="en-US" dirty="0" smtClean="0"/>
              <a:t> </a:t>
            </a:r>
            <a:r>
              <a:rPr lang="en-US" dirty="0" err="1" smtClean="0"/>
              <a:t>en</a:t>
            </a:r>
            <a:r>
              <a:rPr lang="en-US" dirty="0" smtClean="0"/>
              <a:t> </a:t>
            </a:r>
            <a:r>
              <a:rPr lang="en-US" dirty="0" err="1" smtClean="0"/>
              <a:t>Keil</a:t>
            </a:r>
            <a:r>
              <a:rPr lang="en-US" dirty="0"/>
              <a:t> </a:t>
            </a:r>
            <a:r>
              <a:rPr lang="en-US" dirty="0" smtClean="0"/>
              <a:t>y </a:t>
            </a:r>
            <a:r>
              <a:rPr lang="en-US" dirty="0" err="1" smtClean="0"/>
              <a:t>otros</a:t>
            </a:r>
            <a:r>
              <a:rPr lang="en-US" dirty="0" smtClean="0"/>
              <a:t> </a:t>
            </a:r>
            <a:r>
              <a:rPr lang="en-US" dirty="0" err="1" smtClean="0"/>
              <a:t>compiladores</a:t>
            </a:r>
            <a:r>
              <a:rPr lang="en-US" dirty="0" smtClean="0"/>
              <a:t>)</a:t>
            </a:r>
            <a:endParaRPr lang="en-US" dirty="0"/>
          </a:p>
          <a:p>
            <a:r>
              <a:rPr lang="en-US" dirty="0" smtClean="0"/>
              <a:t>Romper el </a:t>
            </a:r>
            <a:r>
              <a:rPr lang="en-US" dirty="0" err="1" smtClean="0"/>
              <a:t>sistema</a:t>
            </a:r>
            <a:r>
              <a:rPr lang="en-US" dirty="0" smtClean="0"/>
              <a:t> </a:t>
            </a:r>
            <a:r>
              <a:rPr lang="en-US" dirty="0" err="1" smtClean="0"/>
              <a:t>en</a:t>
            </a:r>
            <a:r>
              <a:rPr lang="en-US" dirty="0" smtClean="0"/>
              <a:t> </a:t>
            </a:r>
            <a:r>
              <a:rPr lang="en-US" dirty="0" err="1" smtClean="0"/>
              <a:t>varios</a:t>
            </a:r>
            <a:r>
              <a:rPr lang="en-US" dirty="0" smtClean="0"/>
              <a:t> </a:t>
            </a:r>
            <a:r>
              <a:rPr lang="en-US" dirty="0" err="1" smtClean="0"/>
              <a:t>archivos</a:t>
            </a:r>
            <a:r>
              <a:rPr lang="en-US" dirty="0" smtClean="0"/>
              <a:t> </a:t>
            </a:r>
            <a:r>
              <a:rPr lang="en-US" dirty="0" err="1" smtClean="0"/>
              <a:t>tiene</a:t>
            </a:r>
            <a:r>
              <a:rPr lang="en-US" dirty="0" smtClean="0"/>
              <a:t> </a:t>
            </a:r>
            <a:r>
              <a:rPr lang="en-US" dirty="0" err="1" smtClean="0"/>
              <a:t>sus</a:t>
            </a:r>
            <a:r>
              <a:rPr lang="en-US" dirty="0" smtClean="0"/>
              <a:t> </a:t>
            </a:r>
            <a:r>
              <a:rPr lang="en-US" dirty="0" err="1" smtClean="0"/>
              <a:t>ventajas</a:t>
            </a:r>
            <a:r>
              <a:rPr lang="en-US" dirty="0" smtClean="0"/>
              <a:t>.</a:t>
            </a:r>
          </a:p>
          <a:p>
            <a:pPr lvl="1"/>
            <a:r>
              <a:rPr lang="en-US" dirty="0" err="1" smtClean="0"/>
              <a:t>Reusabilidad</a:t>
            </a:r>
            <a:r>
              <a:rPr lang="en-US" dirty="0" smtClean="0"/>
              <a:t> de </a:t>
            </a:r>
            <a:r>
              <a:rPr lang="en-US" dirty="0" err="1" smtClean="0"/>
              <a:t>código</a:t>
            </a:r>
            <a:endParaRPr lang="en-US" dirty="0" smtClean="0"/>
          </a:p>
          <a:p>
            <a:pPr lvl="2"/>
            <a:r>
              <a:rPr lang="en-US" dirty="0" smtClean="0"/>
              <a:t>Si </a:t>
            </a:r>
            <a:r>
              <a:rPr lang="en-US" dirty="0" err="1" smtClean="0"/>
              <a:t>necesito</a:t>
            </a:r>
            <a:r>
              <a:rPr lang="en-US" dirty="0" smtClean="0"/>
              <a:t> </a:t>
            </a:r>
            <a:r>
              <a:rPr lang="en-US" dirty="0" err="1" smtClean="0"/>
              <a:t>p.e.</a:t>
            </a:r>
            <a:r>
              <a:rPr lang="en-US" dirty="0" smtClean="0"/>
              <a:t> </a:t>
            </a:r>
            <a:r>
              <a:rPr lang="en-US" dirty="0" err="1" smtClean="0"/>
              <a:t>photoframe.c</a:t>
            </a:r>
            <a:r>
              <a:rPr lang="en-US" dirty="0" smtClean="0"/>
              <a:t> o </a:t>
            </a:r>
            <a:r>
              <a:rPr lang="en-US" dirty="0" err="1" smtClean="0"/>
              <a:t>photoframe.h</a:t>
            </a:r>
            <a:r>
              <a:rPr lang="en-US" dirty="0" smtClean="0"/>
              <a:t> </a:t>
            </a:r>
            <a:r>
              <a:rPr lang="en-US" dirty="0" err="1" smtClean="0"/>
              <a:t>en</a:t>
            </a:r>
            <a:r>
              <a:rPr lang="en-US" dirty="0" smtClean="0"/>
              <a:t> </a:t>
            </a:r>
            <a:r>
              <a:rPr lang="en-US" dirty="0" err="1" smtClean="0"/>
              <a:t>otra</a:t>
            </a:r>
            <a:r>
              <a:rPr lang="en-US" dirty="0" smtClean="0"/>
              <a:t> </a:t>
            </a:r>
            <a:r>
              <a:rPr lang="en-US" dirty="0" err="1" smtClean="0"/>
              <a:t>aplicacion</a:t>
            </a:r>
            <a:r>
              <a:rPr lang="en-US" dirty="0" smtClean="0"/>
              <a:t> solo </a:t>
            </a:r>
            <a:r>
              <a:rPr lang="en-US" dirty="0" err="1" smtClean="0"/>
              <a:t>es</a:t>
            </a:r>
            <a:r>
              <a:rPr lang="en-US" dirty="0" smtClean="0"/>
              <a:t> </a:t>
            </a:r>
            <a:r>
              <a:rPr lang="en-US" dirty="0" err="1" smtClean="0"/>
              <a:t>portarlo</a:t>
            </a:r>
            <a:r>
              <a:rPr lang="en-US" dirty="0" smtClean="0"/>
              <a:t>.</a:t>
            </a:r>
          </a:p>
          <a:p>
            <a:pPr lvl="2"/>
            <a:r>
              <a:rPr lang="en-US" dirty="0" err="1" smtClean="0"/>
              <a:t>Claridad</a:t>
            </a:r>
            <a:r>
              <a:rPr lang="en-US" dirty="0" smtClean="0"/>
              <a:t>, </a:t>
            </a:r>
            <a:r>
              <a:rPr lang="en-US" dirty="0" err="1" smtClean="0"/>
              <a:t>fácil</a:t>
            </a:r>
            <a:r>
              <a:rPr lang="en-US" dirty="0" smtClean="0"/>
              <a:t> </a:t>
            </a:r>
            <a:r>
              <a:rPr lang="en-US" dirty="0" err="1" smtClean="0"/>
              <a:t>entendimiento</a:t>
            </a:r>
            <a:r>
              <a:rPr lang="en-US" dirty="0"/>
              <a:t>.</a:t>
            </a:r>
            <a:r>
              <a:rPr lang="en-US" dirty="0" smtClean="0"/>
              <a:t> </a:t>
            </a:r>
          </a:p>
          <a:p>
            <a:pPr lvl="2"/>
            <a:r>
              <a:rPr lang="en-US" dirty="0" smtClean="0"/>
              <a:t>Para </a:t>
            </a:r>
            <a:r>
              <a:rPr lang="en-US" dirty="0" err="1" smtClean="0"/>
              <a:t>desarrollo</a:t>
            </a:r>
            <a:r>
              <a:rPr lang="en-US" dirty="0" smtClean="0"/>
              <a:t> </a:t>
            </a:r>
            <a:r>
              <a:rPr lang="en-US" dirty="0" err="1" smtClean="0"/>
              <a:t>paralelo</a:t>
            </a:r>
            <a:r>
              <a:rPr lang="en-US" dirty="0" smtClean="0"/>
              <a:t> (</a:t>
            </a:r>
            <a:r>
              <a:rPr lang="en-US" dirty="0" err="1" smtClean="0"/>
              <a:t>crecimiento</a:t>
            </a:r>
            <a:r>
              <a:rPr lang="en-US" dirty="0" smtClean="0"/>
              <a:t> del </a:t>
            </a:r>
            <a:r>
              <a:rPr lang="en-US" dirty="0" err="1" smtClean="0"/>
              <a:t>archivo</a:t>
            </a:r>
            <a:r>
              <a:rPr lang="en-US" dirty="0" smtClean="0"/>
              <a:t>), </a:t>
            </a:r>
            <a:r>
              <a:rPr lang="en-US" dirty="0" err="1" smtClean="0"/>
              <a:t>fácil</a:t>
            </a:r>
            <a:r>
              <a:rPr lang="en-US" dirty="0" smtClean="0"/>
              <a:t> de </a:t>
            </a:r>
            <a:r>
              <a:rPr lang="en-US" dirty="0" err="1" smtClean="0"/>
              <a:t>mantener</a:t>
            </a:r>
            <a:r>
              <a:rPr lang="en-US" dirty="0" smtClean="0"/>
              <a:t>.</a:t>
            </a:r>
          </a:p>
          <a:p>
            <a:pPr lvl="2"/>
            <a:r>
              <a:rPr lang="en-US" dirty="0" err="1" smtClean="0"/>
              <a:t>Actualizciones</a:t>
            </a:r>
            <a:r>
              <a:rPr lang="en-US" dirty="0" smtClean="0"/>
              <a:t> del </a:t>
            </a:r>
            <a:r>
              <a:rPr lang="en-US" dirty="0" err="1" smtClean="0"/>
              <a:t>archivo</a:t>
            </a:r>
            <a:r>
              <a:rPr lang="en-US" dirty="0" smtClean="0"/>
              <a:t>.  </a:t>
            </a:r>
            <a:r>
              <a:rPr lang="en-US" dirty="0" err="1" smtClean="0"/>
              <a:t>Podemos</a:t>
            </a:r>
            <a:r>
              <a:rPr lang="en-US" dirty="0" smtClean="0"/>
              <a:t> </a:t>
            </a:r>
            <a:r>
              <a:rPr lang="en-US" dirty="0" err="1" smtClean="0"/>
              <a:t>modificar</a:t>
            </a:r>
            <a:r>
              <a:rPr lang="en-US" dirty="0" smtClean="0"/>
              <a:t> un solo </a:t>
            </a:r>
            <a:r>
              <a:rPr lang="en-US" dirty="0" err="1" smtClean="0"/>
              <a:t>archivo</a:t>
            </a:r>
            <a:r>
              <a:rPr lang="en-US" dirty="0" smtClean="0"/>
              <a:t> y </a:t>
            </a:r>
            <a:r>
              <a:rPr lang="en-US" dirty="0" err="1" smtClean="0"/>
              <a:t>pocas</a:t>
            </a:r>
            <a:r>
              <a:rPr lang="en-US" dirty="0" smtClean="0"/>
              <a:t> </a:t>
            </a:r>
            <a:r>
              <a:rPr lang="en-US" dirty="0" err="1" smtClean="0"/>
              <a:t>líneas</a:t>
            </a:r>
            <a:r>
              <a:rPr lang="en-US" dirty="0" smtClean="0"/>
              <a:t> </a:t>
            </a:r>
            <a:r>
              <a:rPr lang="en-US" dirty="0" err="1" smtClean="0"/>
              <a:t>en</a:t>
            </a:r>
            <a:r>
              <a:rPr lang="en-US" dirty="0" smtClean="0"/>
              <a:t> </a:t>
            </a:r>
            <a:r>
              <a:rPr lang="en-US" dirty="0" err="1" smtClean="0"/>
              <a:t>vez</a:t>
            </a:r>
            <a:r>
              <a:rPr lang="en-US" dirty="0" smtClean="0"/>
              <a:t> de </a:t>
            </a:r>
            <a:r>
              <a:rPr lang="en-US" dirty="0" err="1" smtClean="0"/>
              <a:t>todo</a:t>
            </a:r>
            <a:r>
              <a:rPr lang="en-US" dirty="0" smtClean="0"/>
              <a:t> el </a:t>
            </a:r>
            <a:r>
              <a:rPr lang="en-US" dirty="0" err="1" smtClean="0"/>
              <a:t>archivo</a:t>
            </a:r>
            <a:r>
              <a:rPr lang="en-US" dirty="0" smtClean="0"/>
              <a:t>.</a:t>
            </a:r>
            <a:endParaRPr lang="es-PA" dirty="0"/>
          </a:p>
        </p:txBody>
      </p:sp>
    </p:spTree>
    <p:extLst>
      <p:ext uri="{BB962C8B-B14F-4D97-AF65-F5344CB8AC3E}">
        <p14:creationId xmlns:p14="http://schemas.microsoft.com/office/powerpoint/2010/main" val="15725904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Tokens</a:t>
            </a:r>
            <a:endParaRPr lang="en-US" dirty="0"/>
          </a:p>
        </p:txBody>
      </p:sp>
      <p:sp>
        <p:nvSpPr>
          <p:cNvPr id="5" name="Marcador de contenido 4"/>
          <p:cNvSpPr>
            <a:spLocks noGrp="1"/>
          </p:cNvSpPr>
          <p:nvPr>
            <p:ph idx="1"/>
          </p:nvPr>
        </p:nvSpPr>
        <p:spPr>
          <a:xfrm>
            <a:off x="317500" y="1409700"/>
            <a:ext cx="10861362" cy="5359400"/>
          </a:xfrm>
        </p:spPr>
        <p:txBody>
          <a:bodyPr>
            <a:normAutofit fontScale="70000" lnSpcReduction="20000"/>
          </a:bodyPr>
          <a:lstStyle/>
          <a:p>
            <a:r>
              <a:rPr lang="en-US" dirty="0" err="1" smtClean="0"/>
              <a:t>Definiremos</a:t>
            </a:r>
            <a:r>
              <a:rPr lang="en-US" dirty="0" smtClean="0"/>
              <a:t> </a:t>
            </a:r>
            <a:r>
              <a:rPr lang="en-US" dirty="0" err="1" smtClean="0"/>
              <a:t>los</a:t>
            </a:r>
            <a:r>
              <a:rPr lang="en-US" dirty="0" smtClean="0"/>
              <a:t> </a:t>
            </a:r>
            <a:r>
              <a:rPr lang="en-US" dirty="0" err="1" smtClean="0"/>
              <a:t>bloques</a:t>
            </a:r>
            <a:r>
              <a:rPr lang="en-US" dirty="0" smtClean="0"/>
              <a:t> </a:t>
            </a:r>
            <a:r>
              <a:rPr lang="en-US" dirty="0" err="1" smtClean="0"/>
              <a:t>básicos</a:t>
            </a:r>
            <a:r>
              <a:rPr lang="en-US" dirty="0" smtClean="0"/>
              <a:t> de un </a:t>
            </a:r>
            <a:r>
              <a:rPr lang="en-US" dirty="0" err="1" smtClean="0"/>
              <a:t>programa</a:t>
            </a:r>
            <a:endParaRPr lang="en-US" dirty="0" smtClean="0"/>
          </a:p>
          <a:p>
            <a:r>
              <a:rPr lang="en-US" dirty="0" err="1" smtClean="0"/>
              <a:t>Fallos</a:t>
            </a:r>
            <a:r>
              <a:rPr lang="en-US" dirty="0" smtClean="0"/>
              <a:t> de </a:t>
            </a:r>
            <a:r>
              <a:rPr lang="en-US" dirty="0" err="1" smtClean="0"/>
              <a:t>sintaxis</a:t>
            </a:r>
            <a:r>
              <a:rPr lang="en-US" dirty="0" smtClean="0"/>
              <a:t> de un </a:t>
            </a:r>
            <a:r>
              <a:rPr lang="en-US" dirty="0" err="1" smtClean="0"/>
              <a:t>programador</a:t>
            </a:r>
            <a:r>
              <a:rPr lang="en-US" dirty="0" smtClean="0"/>
              <a:t> </a:t>
            </a:r>
            <a:r>
              <a:rPr lang="en-US" dirty="0" err="1" smtClean="0"/>
              <a:t>en</a:t>
            </a:r>
            <a:r>
              <a:rPr lang="en-US" dirty="0" smtClean="0"/>
              <a:t> C</a:t>
            </a:r>
          </a:p>
          <a:p>
            <a:r>
              <a:rPr lang="en-US" dirty="0" smtClean="0"/>
              <a:t>Un simple error </a:t>
            </a:r>
            <a:r>
              <a:rPr lang="en-US" dirty="0" err="1" smtClean="0"/>
              <a:t>en</a:t>
            </a:r>
            <a:r>
              <a:rPr lang="en-US" dirty="0" smtClean="0"/>
              <a:t> </a:t>
            </a:r>
            <a:r>
              <a:rPr lang="en-US" dirty="0" err="1" smtClean="0"/>
              <a:t>sintaxis</a:t>
            </a:r>
            <a:r>
              <a:rPr lang="en-US" dirty="0" smtClean="0"/>
              <a:t> </a:t>
            </a:r>
            <a:r>
              <a:rPr lang="en-US" dirty="0" err="1" smtClean="0"/>
              <a:t>puede</a:t>
            </a:r>
            <a:r>
              <a:rPr lang="en-US" dirty="0" smtClean="0"/>
              <a:t> </a:t>
            </a:r>
            <a:r>
              <a:rPr lang="en-US" dirty="0" err="1" smtClean="0"/>
              <a:t>generar</a:t>
            </a:r>
            <a:r>
              <a:rPr lang="en-US" dirty="0" smtClean="0"/>
              <a:t> </a:t>
            </a:r>
            <a:r>
              <a:rPr lang="en-US" dirty="0" err="1" smtClean="0"/>
              <a:t>más</a:t>
            </a:r>
            <a:r>
              <a:rPr lang="en-US" dirty="0" smtClean="0"/>
              <a:t> de 1 a 100 </a:t>
            </a:r>
            <a:r>
              <a:rPr lang="en-US" dirty="0" err="1" smtClean="0"/>
              <a:t>p.e.</a:t>
            </a:r>
            <a:r>
              <a:rPr lang="en-US" dirty="0" smtClean="0"/>
              <a:t> </a:t>
            </a:r>
            <a:r>
              <a:rPr lang="en-US" dirty="0" err="1" smtClean="0"/>
              <a:t>errores</a:t>
            </a:r>
            <a:r>
              <a:rPr lang="en-US" dirty="0" smtClean="0"/>
              <a:t> </a:t>
            </a:r>
            <a:r>
              <a:rPr lang="en-US" dirty="0" err="1" smtClean="0"/>
              <a:t>en</a:t>
            </a:r>
            <a:r>
              <a:rPr lang="en-US" dirty="0" smtClean="0"/>
              <a:t> la </a:t>
            </a:r>
            <a:r>
              <a:rPr lang="en-US" dirty="0" err="1" smtClean="0"/>
              <a:t>compilación</a:t>
            </a:r>
            <a:endParaRPr lang="en-US" dirty="0"/>
          </a:p>
          <a:p>
            <a:r>
              <a:rPr lang="en-US" dirty="0" smtClean="0"/>
              <a:t>Para </a:t>
            </a:r>
            <a:r>
              <a:rPr lang="en-US" dirty="0" err="1" smtClean="0"/>
              <a:t>entender</a:t>
            </a:r>
            <a:r>
              <a:rPr lang="en-US" dirty="0" smtClean="0"/>
              <a:t> la </a:t>
            </a:r>
            <a:r>
              <a:rPr lang="en-US" dirty="0" err="1" smtClean="0"/>
              <a:t>sintaxis</a:t>
            </a:r>
            <a:r>
              <a:rPr lang="en-US" dirty="0" smtClean="0"/>
              <a:t> de un </a:t>
            </a:r>
            <a:r>
              <a:rPr lang="en-US" dirty="0" err="1" smtClean="0"/>
              <a:t>programa</a:t>
            </a:r>
            <a:r>
              <a:rPr lang="en-US" dirty="0" smtClean="0"/>
              <a:t> </a:t>
            </a:r>
            <a:r>
              <a:rPr lang="en-US" dirty="0" err="1" smtClean="0"/>
              <a:t>en</a:t>
            </a:r>
            <a:r>
              <a:rPr lang="en-US" dirty="0" smtClean="0"/>
              <a:t> C lo </a:t>
            </a:r>
            <a:r>
              <a:rPr lang="en-US" dirty="0" err="1" smtClean="0"/>
              <a:t>dividimos</a:t>
            </a:r>
            <a:r>
              <a:rPr lang="en-US" dirty="0" smtClean="0"/>
              <a:t> </a:t>
            </a:r>
            <a:r>
              <a:rPr lang="en-US" dirty="0" err="1" smtClean="0"/>
              <a:t>en</a:t>
            </a:r>
            <a:r>
              <a:rPr lang="en-US" dirty="0" smtClean="0"/>
              <a:t> tokens </a:t>
            </a:r>
            <a:r>
              <a:rPr lang="en-US" dirty="0" err="1" smtClean="0"/>
              <a:t>separados</a:t>
            </a:r>
            <a:r>
              <a:rPr lang="en-US" dirty="0" smtClean="0"/>
              <a:t> </a:t>
            </a:r>
            <a:r>
              <a:rPr lang="en-US" dirty="0" err="1" smtClean="0"/>
              <a:t>por</a:t>
            </a:r>
            <a:r>
              <a:rPr lang="en-US" dirty="0" smtClean="0"/>
              <a:t> </a:t>
            </a:r>
            <a:r>
              <a:rPr lang="en-US" dirty="0" err="1" smtClean="0"/>
              <a:t>espacios</a:t>
            </a:r>
            <a:r>
              <a:rPr lang="en-US" dirty="0" smtClean="0"/>
              <a:t> </a:t>
            </a:r>
            <a:r>
              <a:rPr lang="en-US" dirty="0" err="1" smtClean="0"/>
              <a:t>en</a:t>
            </a:r>
            <a:r>
              <a:rPr lang="en-US" dirty="0" smtClean="0"/>
              <a:t> </a:t>
            </a:r>
            <a:r>
              <a:rPr lang="en-US" dirty="0" err="1" smtClean="0"/>
              <a:t>blanco</a:t>
            </a:r>
            <a:r>
              <a:rPr lang="en-US" dirty="0" smtClean="0"/>
              <a:t>. </a:t>
            </a:r>
          </a:p>
          <a:p>
            <a:pPr lvl="1"/>
            <a:r>
              <a:rPr lang="en-US" dirty="0" err="1" smtClean="0"/>
              <a:t>Espacios</a:t>
            </a:r>
            <a:r>
              <a:rPr lang="en-US" dirty="0" smtClean="0"/>
              <a:t>, </a:t>
            </a:r>
            <a:r>
              <a:rPr lang="en-US" dirty="0" err="1" smtClean="0"/>
              <a:t>tabulado</a:t>
            </a:r>
            <a:r>
              <a:rPr lang="en-US" dirty="0" smtClean="0"/>
              <a:t>, </a:t>
            </a:r>
            <a:r>
              <a:rPr lang="en-US" dirty="0" err="1" smtClean="0"/>
              <a:t>secuencia</a:t>
            </a:r>
            <a:r>
              <a:rPr lang="en-US" dirty="0" smtClean="0"/>
              <a:t> de </a:t>
            </a:r>
            <a:r>
              <a:rPr lang="en-US" dirty="0" err="1" smtClean="0"/>
              <a:t>caracteres</a:t>
            </a:r>
            <a:r>
              <a:rPr lang="en-US" dirty="0" smtClean="0"/>
              <a:t>, CR, LF</a:t>
            </a:r>
          </a:p>
          <a:p>
            <a:r>
              <a:rPr lang="en-US" dirty="0" smtClean="0"/>
              <a:t>Un token </a:t>
            </a:r>
            <a:r>
              <a:rPr lang="en-US" dirty="0" err="1" smtClean="0"/>
              <a:t>es</a:t>
            </a:r>
            <a:r>
              <a:rPr lang="en-US" dirty="0" smtClean="0"/>
              <a:t> un character o </a:t>
            </a:r>
            <a:r>
              <a:rPr lang="en-US" dirty="0" err="1" smtClean="0"/>
              <a:t>secuencia</a:t>
            </a:r>
            <a:r>
              <a:rPr lang="en-US" dirty="0" smtClean="0"/>
              <a:t> que forma un item </a:t>
            </a:r>
            <a:r>
              <a:rPr lang="en-US" dirty="0" err="1" smtClean="0"/>
              <a:t>sencillo</a:t>
            </a:r>
            <a:endParaRPr lang="en-US" dirty="0"/>
          </a:p>
          <a:p>
            <a:pPr lvl="1"/>
            <a:r>
              <a:rPr lang="en-US" dirty="0" smtClean="0"/>
              <a:t>El </a:t>
            </a:r>
            <a:r>
              <a:rPr lang="en-US" dirty="0" err="1" smtClean="0"/>
              <a:t>compilador</a:t>
            </a:r>
            <a:r>
              <a:rPr lang="en-US" dirty="0" smtClean="0"/>
              <a:t> </a:t>
            </a:r>
            <a:r>
              <a:rPr lang="en-US" dirty="0" err="1" smtClean="0"/>
              <a:t>procesa</a:t>
            </a:r>
            <a:r>
              <a:rPr lang="en-US" dirty="0" smtClean="0"/>
              <a:t> </a:t>
            </a:r>
            <a:r>
              <a:rPr lang="en-US" dirty="0" err="1" smtClean="0"/>
              <a:t>los</a:t>
            </a:r>
            <a:r>
              <a:rPr lang="en-US" dirty="0" smtClean="0"/>
              <a:t> tokens, </a:t>
            </a:r>
            <a:r>
              <a:rPr lang="en-US" dirty="0" err="1" smtClean="0"/>
              <a:t>marcas</a:t>
            </a:r>
            <a:r>
              <a:rPr lang="en-US" dirty="0" smtClean="0"/>
              <a:t> de </a:t>
            </a:r>
            <a:r>
              <a:rPr lang="en-US" dirty="0" err="1" smtClean="0"/>
              <a:t>puntuación</a:t>
            </a:r>
            <a:r>
              <a:rPr lang="en-US" dirty="0" smtClean="0"/>
              <a:t> </a:t>
            </a:r>
            <a:r>
              <a:rPr lang="en-US" dirty="0" err="1" smtClean="0"/>
              <a:t>en</a:t>
            </a:r>
            <a:r>
              <a:rPr lang="en-US" dirty="0" smtClean="0"/>
              <a:t> </a:t>
            </a:r>
            <a:r>
              <a:rPr lang="en-US" dirty="0" err="1" smtClean="0"/>
              <a:t>una</a:t>
            </a:r>
            <a:r>
              <a:rPr lang="en-US" dirty="0" smtClean="0"/>
              <a:t> </a:t>
            </a:r>
            <a:r>
              <a:rPr lang="en-US" dirty="0" err="1" smtClean="0"/>
              <a:t>lista</a:t>
            </a:r>
            <a:r>
              <a:rPr lang="en-US" dirty="0" smtClean="0"/>
              <a:t> de tokens</a:t>
            </a:r>
          </a:p>
          <a:p>
            <a:pPr lvl="1"/>
            <a:r>
              <a:rPr lang="en-US" dirty="0" err="1" smtClean="0"/>
              <a:t>Ejm</a:t>
            </a:r>
            <a:r>
              <a:rPr lang="en-US" dirty="0" smtClean="0"/>
              <a:t>: ( </a:t>
            </a:r>
            <a:r>
              <a:rPr lang="en-US" dirty="0"/>
              <a:t>) { } ; </a:t>
            </a:r>
            <a:endParaRPr lang="en-US" dirty="0" smtClean="0"/>
          </a:p>
          <a:p>
            <a:pPr lvl="1"/>
            <a:r>
              <a:rPr lang="en-US" dirty="0" err="1" smtClean="0"/>
              <a:t>Verifica</a:t>
            </a:r>
            <a:r>
              <a:rPr lang="en-US" dirty="0" smtClean="0"/>
              <a:t> la </a:t>
            </a:r>
            <a:r>
              <a:rPr lang="en-US" dirty="0" err="1" smtClean="0"/>
              <a:t>sintaxis</a:t>
            </a:r>
            <a:r>
              <a:rPr lang="en-US" dirty="0" smtClean="0"/>
              <a:t> y genera </a:t>
            </a:r>
            <a:r>
              <a:rPr lang="en-US" dirty="0" err="1" smtClean="0"/>
              <a:t>los</a:t>
            </a:r>
            <a:r>
              <a:rPr lang="en-US" dirty="0" smtClean="0"/>
              <a:t> </a:t>
            </a:r>
            <a:r>
              <a:rPr lang="en-US" dirty="0" err="1" smtClean="0"/>
              <a:t>códigos</a:t>
            </a:r>
            <a:r>
              <a:rPr lang="en-US" dirty="0" smtClean="0"/>
              <a:t> de </a:t>
            </a:r>
            <a:r>
              <a:rPr lang="en-US" dirty="0" err="1" smtClean="0"/>
              <a:t>operación</a:t>
            </a:r>
            <a:endParaRPr lang="en-US" dirty="0"/>
          </a:p>
          <a:p>
            <a:pPr marL="0" indent="0">
              <a:buNone/>
            </a:pPr>
            <a:r>
              <a:rPr lang="en-US" dirty="0"/>
              <a:t>void main(void){ long z;</a:t>
            </a:r>
          </a:p>
          <a:p>
            <a:pPr marL="0" indent="0">
              <a:buNone/>
            </a:pPr>
            <a:r>
              <a:rPr lang="en-US" dirty="0"/>
              <a:t>  z = 0; </a:t>
            </a:r>
          </a:p>
          <a:p>
            <a:pPr marL="0" indent="0">
              <a:buNone/>
            </a:pPr>
            <a:r>
              <a:rPr lang="en-US" dirty="0"/>
              <a:t>  while(1){ </a:t>
            </a:r>
          </a:p>
          <a:p>
            <a:pPr marL="0" indent="0">
              <a:buNone/>
            </a:pPr>
            <a:r>
              <a:rPr lang="en-US" dirty="0"/>
              <a:t>    z = z+1; </a:t>
            </a:r>
          </a:p>
          <a:p>
            <a:pPr marL="0" indent="0">
              <a:buNone/>
            </a:pPr>
            <a:r>
              <a:rPr lang="en-US" dirty="0"/>
              <a:t>  } </a:t>
            </a:r>
          </a:p>
          <a:p>
            <a:pPr marL="0" indent="0">
              <a:buNone/>
            </a:pPr>
            <a:r>
              <a:rPr lang="en-US" dirty="0" smtClean="0"/>
              <a:t>}</a:t>
            </a:r>
            <a:endParaRPr lang="en-US" dirty="0"/>
          </a:p>
          <a:p>
            <a:pPr marL="0" indent="0">
              <a:buNone/>
            </a:pPr>
            <a:r>
              <a:rPr lang="en-US" dirty="0" smtClean="0"/>
              <a:t>void </a:t>
            </a:r>
            <a:r>
              <a:rPr lang="en-US" dirty="0"/>
              <a:t>main ( void ) { long z ; z = 0 ; while ( 1 ) { z = z + 1 ; } </a:t>
            </a:r>
            <a:r>
              <a:rPr lang="en-US" dirty="0" smtClean="0"/>
              <a:t>}</a:t>
            </a:r>
            <a:endParaRPr lang="en-US" dirty="0"/>
          </a:p>
          <a:p>
            <a:r>
              <a:rPr lang="en-US" dirty="0" smtClean="0"/>
              <a:t>Los tokens son lo </a:t>
            </a:r>
            <a:r>
              <a:rPr lang="en-US" dirty="0" err="1" smtClean="0"/>
              <a:t>básico</a:t>
            </a:r>
            <a:r>
              <a:rPr lang="en-US" dirty="0" smtClean="0"/>
              <a:t> para la </a:t>
            </a:r>
            <a:r>
              <a:rPr lang="en-US" dirty="0" err="1" smtClean="0"/>
              <a:t>costrucción</a:t>
            </a:r>
            <a:r>
              <a:rPr lang="en-US" dirty="0" smtClean="0"/>
              <a:t> de </a:t>
            </a:r>
            <a:r>
              <a:rPr lang="en-US" dirty="0" err="1" smtClean="0"/>
              <a:t>programas</a:t>
            </a:r>
            <a:endParaRPr lang="en-US" dirty="0"/>
          </a:p>
        </p:txBody>
      </p:sp>
    </p:spTree>
    <p:extLst>
      <p:ext uri="{BB962C8B-B14F-4D97-AF65-F5344CB8AC3E}">
        <p14:creationId xmlns:p14="http://schemas.microsoft.com/office/powerpoint/2010/main" val="14853356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Tokens</a:t>
            </a:r>
            <a:endParaRPr lang="en-US" dirty="0"/>
          </a:p>
        </p:txBody>
      </p:sp>
      <p:sp>
        <p:nvSpPr>
          <p:cNvPr id="5" name="Marcador de contenido 4"/>
          <p:cNvSpPr>
            <a:spLocks noGrp="1"/>
          </p:cNvSpPr>
          <p:nvPr>
            <p:ph idx="1"/>
          </p:nvPr>
        </p:nvSpPr>
        <p:spPr>
          <a:xfrm>
            <a:off x="7346950" y="1853248"/>
            <a:ext cx="4845050" cy="4915852"/>
          </a:xfrm>
        </p:spPr>
        <p:txBody>
          <a:bodyPr>
            <a:normAutofit/>
          </a:bodyPr>
          <a:lstStyle/>
          <a:p>
            <a:r>
              <a:rPr lang="en-US" sz="1800" dirty="0" err="1" smtClean="0"/>
              <a:t>Espacio</a:t>
            </a:r>
            <a:r>
              <a:rPr lang="en-US" sz="1800" dirty="0" smtClean="0"/>
              <a:t> (</a:t>
            </a:r>
            <a:r>
              <a:rPr lang="en-US" sz="1800" dirty="0"/>
              <a:t>32=0x20</a:t>
            </a:r>
            <a:r>
              <a:rPr lang="en-US" sz="1800" dirty="0" smtClean="0"/>
              <a:t>)</a:t>
            </a:r>
            <a:endParaRPr lang="en-US" sz="1800" dirty="0"/>
          </a:p>
          <a:p>
            <a:r>
              <a:rPr lang="en-US" sz="1800" dirty="0" smtClean="0"/>
              <a:t>0-9 </a:t>
            </a:r>
            <a:r>
              <a:rPr lang="en-US" sz="1800" dirty="0"/>
              <a:t>(</a:t>
            </a:r>
            <a:r>
              <a:rPr lang="en-US" sz="1800" dirty="0" smtClean="0"/>
              <a:t>48-57 o 0x30-0x39)</a:t>
            </a:r>
            <a:endParaRPr lang="en-US" sz="1800" dirty="0"/>
          </a:p>
          <a:p>
            <a:r>
              <a:rPr lang="en-US" sz="1800" dirty="0" smtClean="0"/>
              <a:t>Mayusculas A-Z </a:t>
            </a:r>
            <a:r>
              <a:rPr lang="en-US" sz="1800" dirty="0"/>
              <a:t>(</a:t>
            </a:r>
            <a:r>
              <a:rPr lang="en-US" sz="1800" dirty="0" smtClean="0"/>
              <a:t>65- </a:t>
            </a:r>
            <a:r>
              <a:rPr lang="en-US" sz="1800" dirty="0"/>
              <a:t>90 o</a:t>
            </a:r>
            <a:r>
              <a:rPr lang="en-US" sz="1800" dirty="0" smtClean="0"/>
              <a:t> 0x41-0x5A) </a:t>
            </a:r>
            <a:endParaRPr lang="en-US" sz="1800" dirty="0"/>
          </a:p>
          <a:p>
            <a:r>
              <a:rPr lang="en-US" sz="1800" dirty="0" err="1" smtClean="0"/>
              <a:t>Minusculas</a:t>
            </a:r>
            <a:r>
              <a:rPr lang="en-US" sz="1800" dirty="0" smtClean="0"/>
              <a:t> a-z </a:t>
            </a:r>
            <a:r>
              <a:rPr lang="en-US" sz="1800" dirty="0"/>
              <a:t>(</a:t>
            </a:r>
            <a:r>
              <a:rPr lang="en-US" sz="1800" dirty="0" smtClean="0"/>
              <a:t>97-122 o 0x61-0x7A)</a:t>
            </a:r>
          </a:p>
          <a:p>
            <a:r>
              <a:rPr lang="en-US" sz="1800" dirty="0" err="1" smtClean="0"/>
              <a:t>Caracteres</a:t>
            </a:r>
            <a:r>
              <a:rPr lang="en-US" sz="1800" dirty="0" smtClean="0"/>
              <a:t> </a:t>
            </a:r>
            <a:r>
              <a:rPr lang="en-US" sz="1800" dirty="0" err="1" smtClean="0"/>
              <a:t>especiales</a:t>
            </a:r>
            <a:r>
              <a:rPr lang="en-US" sz="1800" dirty="0" smtClean="0"/>
              <a:t> (resto)</a:t>
            </a:r>
            <a:endParaRPr lang="en-US" sz="1800" dirty="0"/>
          </a:p>
        </p:txBody>
      </p:sp>
      <p:pic>
        <p:nvPicPr>
          <p:cNvPr id="3" name="Imagen 2"/>
          <p:cNvPicPr>
            <a:picLocks noChangeAspect="1"/>
          </p:cNvPicPr>
          <p:nvPr/>
        </p:nvPicPr>
        <p:blipFill>
          <a:blip r:embed="rId2"/>
          <a:stretch>
            <a:fillRect/>
          </a:stretch>
        </p:blipFill>
        <p:spPr>
          <a:xfrm>
            <a:off x="317500" y="1853248"/>
            <a:ext cx="7029450" cy="4781550"/>
          </a:xfrm>
          <a:prstGeom prst="rect">
            <a:avLst/>
          </a:prstGeom>
        </p:spPr>
      </p:pic>
    </p:spTree>
    <p:extLst>
      <p:ext uri="{BB962C8B-B14F-4D97-AF65-F5344CB8AC3E}">
        <p14:creationId xmlns:p14="http://schemas.microsoft.com/office/powerpoint/2010/main" val="1671089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Prefacio</a:t>
            </a:r>
            <a:endParaRPr lang="en-US" dirty="0"/>
          </a:p>
        </p:txBody>
      </p:sp>
      <p:sp>
        <p:nvSpPr>
          <p:cNvPr id="3" name="Content Placeholder 2"/>
          <p:cNvSpPr>
            <a:spLocks noGrp="1"/>
          </p:cNvSpPr>
          <p:nvPr>
            <p:ph idx="1"/>
          </p:nvPr>
        </p:nvSpPr>
        <p:spPr>
          <a:xfrm>
            <a:off x="318740" y="1853248"/>
            <a:ext cx="5029732" cy="680609"/>
          </a:xfrm>
        </p:spPr>
        <p:txBody>
          <a:bodyPr>
            <a:normAutofit/>
          </a:bodyPr>
          <a:lstStyle/>
          <a:p>
            <a:r>
              <a:rPr lang="es-PA" dirty="0" smtClean="0"/>
              <a:t>Llave digital (caso de estudio)</a:t>
            </a:r>
            <a:endParaRPr lang="es-PA" dirty="0"/>
          </a:p>
        </p:txBody>
      </p:sp>
      <p:pic>
        <p:nvPicPr>
          <p:cNvPr id="1028" name="Picture 4" descr="http://users.ece.utexas.edu/~valvano/embed/chap1/AssFig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745" y="2546810"/>
            <a:ext cx="4544075" cy="3361049"/>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5035639" y="1853248"/>
            <a:ext cx="6864439" cy="372330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(2) Definimos las estructuras de datos</a:t>
            </a:r>
          </a:p>
          <a:p>
            <a:pPr lvl="1"/>
            <a:r>
              <a:rPr lang="es-PA" dirty="0" smtClean="0"/>
              <a:t>Si los datos son permanentes se almacenan en una región global</a:t>
            </a:r>
          </a:p>
          <a:p>
            <a:pPr lvl="1"/>
            <a:r>
              <a:rPr lang="es-PA" dirty="0" smtClean="0"/>
              <a:t>Si modifica los valores los almacena en la RAM</a:t>
            </a:r>
          </a:p>
          <a:p>
            <a:pPr marL="0" indent="0">
              <a:buNone/>
            </a:pPr>
            <a:r>
              <a:rPr lang="es-PA" i="1" dirty="0" err="1" smtClean="0"/>
              <a:t>unsigned</a:t>
            </a:r>
            <a:r>
              <a:rPr lang="es-PA" i="1" dirty="0" smtClean="0"/>
              <a:t> </a:t>
            </a:r>
            <a:r>
              <a:rPr lang="es-PA" i="1" dirty="0" err="1" smtClean="0"/>
              <a:t>int</a:t>
            </a:r>
            <a:r>
              <a:rPr lang="es-PA" i="1" dirty="0" smtClean="0"/>
              <a:t> </a:t>
            </a:r>
            <a:r>
              <a:rPr lang="es-PA" i="1" dirty="0" err="1" smtClean="0"/>
              <a:t>ctr</a:t>
            </a:r>
            <a:r>
              <a:rPr lang="es-PA" i="1" dirty="0" smtClean="0"/>
              <a:t>;</a:t>
            </a:r>
          </a:p>
          <a:p>
            <a:pPr lvl="1"/>
            <a:r>
              <a:rPr lang="es-PA" dirty="0" smtClean="0"/>
              <a:t>Se puede definir en tiempo de compilación</a:t>
            </a:r>
          </a:p>
          <a:p>
            <a:pPr lvl="1"/>
            <a:r>
              <a:rPr lang="es-PA" dirty="0" smtClean="0"/>
              <a:t>Alojada en la ROM</a:t>
            </a:r>
          </a:p>
          <a:p>
            <a:pPr lvl="1"/>
            <a:r>
              <a:rPr lang="es-PA" dirty="0" smtClean="0"/>
              <a:t>No sabremos en que parte de la ROM queda</a:t>
            </a:r>
          </a:p>
          <a:p>
            <a:pPr lvl="1"/>
            <a:r>
              <a:rPr lang="es-PA" dirty="0" smtClean="0"/>
              <a:t>El compilador lo calcula </a:t>
            </a:r>
            <a:r>
              <a:rPr lang="es-PA" dirty="0" err="1" smtClean="0"/>
              <a:t>automaticamente</a:t>
            </a:r>
            <a:endParaRPr lang="es-PA" dirty="0" smtClean="0"/>
          </a:p>
          <a:p>
            <a:pPr marL="0" indent="0">
              <a:buNone/>
            </a:pPr>
            <a:r>
              <a:rPr lang="es-PA" i="1" dirty="0" err="1" smtClean="0"/>
              <a:t>const</a:t>
            </a:r>
            <a:r>
              <a:rPr lang="es-PA" i="1" dirty="0" smtClean="0"/>
              <a:t> </a:t>
            </a:r>
            <a:r>
              <a:rPr lang="es-PA" i="1" dirty="0" err="1" smtClean="0"/>
              <a:t>unsigned</a:t>
            </a:r>
            <a:r>
              <a:rPr lang="es-PA" i="1" dirty="0" smtClean="0"/>
              <a:t> </a:t>
            </a:r>
            <a:r>
              <a:rPr lang="es-PA" i="1" dirty="0" err="1" smtClean="0"/>
              <a:t>char</a:t>
            </a:r>
            <a:r>
              <a:rPr lang="es-PA" i="1" dirty="0" smtClean="0"/>
              <a:t> </a:t>
            </a:r>
            <a:r>
              <a:rPr lang="es-PA" i="1" dirty="0" err="1" smtClean="0"/>
              <a:t>keyId</a:t>
            </a:r>
            <a:r>
              <a:rPr lang="es-PA" i="1" dirty="0" smtClean="0"/>
              <a:t> = 0x23; // 0b0023 0011</a:t>
            </a:r>
            <a:endParaRPr lang="es-PA" dirty="0"/>
          </a:p>
        </p:txBody>
      </p:sp>
    </p:spTree>
    <p:extLst>
      <p:ext uri="{BB962C8B-B14F-4D97-AF65-F5344CB8AC3E}">
        <p14:creationId xmlns:p14="http://schemas.microsoft.com/office/powerpoint/2010/main" val="1569202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Literales</a:t>
            </a:r>
            <a:endParaRPr lang="en-US" dirty="0"/>
          </a:p>
        </p:txBody>
      </p:sp>
      <p:sp>
        <p:nvSpPr>
          <p:cNvPr id="4" name="Marcador de contenido 3"/>
          <p:cNvSpPr>
            <a:spLocks noGrp="1"/>
          </p:cNvSpPr>
          <p:nvPr>
            <p:ph idx="1"/>
          </p:nvPr>
        </p:nvSpPr>
        <p:spPr/>
        <p:txBody>
          <a:bodyPr>
            <a:normAutofit fontScale="92500" lnSpcReduction="20000"/>
          </a:bodyPr>
          <a:lstStyle/>
          <a:p>
            <a:r>
              <a:rPr lang="en-US" dirty="0" err="1" smtClean="0"/>
              <a:t>Literales</a:t>
            </a:r>
            <a:r>
              <a:rPr lang="en-US" dirty="0" smtClean="0"/>
              <a:t> </a:t>
            </a:r>
            <a:r>
              <a:rPr lang="en-US" dirty="0" err="1" smtClean="0"/>
              <a:t>Numéricos</a:t>
            </a:r>
            <a:r>
              <a:rPr lang="en-US" dirty="0" smtClean="0"/>
              <a:t>:  </a:t>
            </a:r>
            <a:r>
              <a:rPr lang="en-US" dirty="0" err="1" smtClean="0"/>
              <a:t>Secuencia</a:t>
            </a:r>
            <a:r>
              <a:rPr lang="en-US" dirty="0" smtClean="0"/>
              <a:t> de </a:t>
            </a:r>
            <a:r>
              <a:rPr lang="en-US" dirty="0" err="1" smtClean="0"/>
              <a:t>dígitos</a:t>
            </a:r>
            <a:r>
              <a:rPr lang="en-US" dirty="0" smtClean="0"/>
              <a:t> </a:t>
            </a:r>
            <a:r>
              <a:rPr lang="en-US" dirty="0" err="1" smtClean="0"/>
              <a:t>delimitados</a:t>
            </a:r>
            <a:r>
              <a:rPr lang="en-US" dirty="0" smtClean="0"/>
              <a:t> </a:t>
            </a:r>
            <a:r>
              <a:rPr lang="en-US" dirty="0" err="1" smtClean="0"/>
              <a:t>por</a:t>
            </a:r>
            <a:r>
              <a:rPr lang="en-US" dirty="0" smtClean="0"/>
              <a:t> </a:t>
            </a:r>
            <a:r>
              <a:rPr lang="en-US" dirty="0" err="1" smtClean="0"/>
              <a:t>espacios</a:t>
            </a:r>
            <a:r>
              <a:rPr lang="en-US" dirty="0" smtClean="0"/>
              <a:t> </a:t>
            </a:r>
            <a:r>
              <a:rPr lang="en-US" dirty="0" err="1" smtClean="0"/>
              <a:t>en</a:t>
            </a:r>
            <a:r>
              <a:rPr lang="en-US" dirty="0" smtClean="0"/>
              <a:t> </a:t>
            </a:r>
            <a:r>
              <a:rPr lang="en-US" dirty="0" err="1" smtClean="0"/>
              <a:t>blanco</a:t>
            </a:r>
            <a:r>
              <a:rPr lang="en-US" dirty="0" smtClean="0"/>
              <a:t> o </a:t>
            </a:r>
            <a:r>
              <a:rPr lang="en-US" dirty="0" err="1" smtClean="0"/>
              <a:t>caracteres</a:t>
            </a:r>
            <a:r>
              <a:rPr lang="en-US" dirty="0" smtClean="0"/>
              <a:t> (</a:t>
            </a:r>
            <a:r>
              <a:rPr lang="en-US" dirty="0" err="1" smtClean="0"/>
              <a:t>operadores</a:t>
            </a:r>
            <a:r>
              <a:rPr lang="en-US" dirty="0" smtClean="0"/>
              <a:t> o </a:t>
            </a:r>
            <a:r>
              <a:rPr lang="en-US" dirty="0" err="1" smtClean="0"/>
              <a:t>puntuaciones</a:t>
            </a:r>
            <a:r>
              <a:rPr lang="en-US" dirty="0" smtClean="0"/>
              <a:t>)</a:t>
            </a:r>
          </a:p>
          <a:p>
            <a:pPr lvl="1"/>
            <a:r>
              <a:rPr lang="en-US" dirty="0" smtClean="0"/>
              <a:t>Se </a:t>
            </a:r>
            <a:r>
              <a:rPr lang="en-US" dirty="0" err="1" smtClean="0"/>
              <a:t>puede</a:t>
            </a:r>
            <a:r>
              <a:rPr lang="en-US" dirty="0" smtClean="0"/>
              <a:t> utilizer </a:t>
            </a:r>
            <a:r>
              <a:rPr lang="en-US" dirty="0" err="1" smtClean="0"/>
              <a:t>punto</a:t>
            </a:r>
            <a:r>
              <a:rPr lang="en-US" dirty="0" smtClean="0"/>
              <a:t> </a:t>
            </a:r>
            <a:r>
              <a:rPr lang="en-US" dirty="0" err="1" smtClean="0"/>
              <a:t>flotante</a:t>
            </a:r>
            <a:r>
              <a:rPr lang="en-US" dirty="0"/>
              <a:t> </a:t>
            </a:r>
            <a:r>
              <a:rPr lang="en-US" dirty="0" err="1" smtClean="0"/>
              <a:t>pero</a:t>
            </a:r>
            <a:r>
              <a:rPr lang="en-US" dirty="0" smtClean="0"/>
              <a:t> no se </a:t>
            </a:r>
            <a:r>
              <a:rPr lang="en-US" dirty="0" err="1" smtClean="0"/>
              <a:t>recomienda</a:t>
            </a:r>
            <a:r>
              <a:rPr lang="en-US" dirty="0" smtClean="0"/>
              <a:t> </a:t>
            </a:r>
            <a:r>
              <a:rPr lang="en-US" dirty="0" err="1" smtClean="0"/>
              <a:t>pues</a:t>
            </a:r>
            <a:r>
              <a:rPr lang="en-US" dirty="0" smtClean="0"/>
              <a:t> </a:t>
            </a:r>
            <a:r>
              <a:rPr lang="en-US" dirty="0" err="1" smtClean="0"/>
              <a:t>toma</a:t>
            </a:r>
            <a:r>
              <a:rPr lang="en-US" dirty="0" smtClean="0"/>
              <a:t> mucho </a:t>
            </a:r>
            <a:r>
              <a:rPr lang="en-US" dirty="0" err="1" smtClean="0"/>
              <a:t>tiempo</a:t>
            </a:r>
            <a:r>
              <a:rPr lang="en-US" dirty="0" smtClean="0"/>
              <a:t> de </a:t>
            </a:r>
            <a:r>
              <a:rPr lang="en-US" dirty="0" err="1" smtClean="0"/>
              <a:t>ejecución</a:t>
            </a:r>
            <a:r>
              <a:rPr lang="en-US" dirty="0" smtClean="0"/>
              <a:t>.</a:t>
            </a:r>
          </a:p>
          <a:p>
            <a:pPr lvl="1"/>
            <a:r>
              <a:rPr lang="en-US" dirty="0" smtClean="0"/>
              <a:t>La </a:t>
            </a:r>
            <a:r>
              <a:rPr lang="en-US" dirty="0" err="1" smtClean="0"/>
              <a:t>mayoría</a:t>
            </a:r>
            <a:r>
              <a:rPr lang="en-US" dirty="0" smtClean="0"/>
              <a:t> de las </a:t>
            </a:r>
            <a:r>
              <a:rPr lang="en-US" dirty="0" err="1" smtClean="0"/>
              <a:t>aplicaciones</a:t>
            </a:r>
            <a:r>
              <a:rPr lang="en-US" dirty="0" smtClean="0"/>
              <a:t> se </a:t>
            </a:r>
            <a:r>
              <a:rPr lang="en-US" dirty="0" err="1" smtClean="0"/>
              <a:t>pueden</a:t>
            </a:r>
            <a:r>
              <a:rPr lang="en-US" dirty="0" smtClean="0"/>
              <a:t> </a:t>
            </a:r>
            <a:r>
              <a:rPr lang="en-US" dirty="0" err="1" smtClean="0"/>
              <a:t>realizar</a:t>
            </a:r>
            <a:r>
              <a:rPr lang="en-US" dirty="0" smtClean="0"/>
              <a:t> </a:t>
            </a:r>
            <a:r>
              <a:rPr lang="en-US" dirty="0" err="1" smtClean="0"/>
              <a:t>usando</a:t>
            </a:r>
            <a:r>
              <a:rPr lang="en-US" dirty="0" smtClean="0"/>
              <a:t> </a:t>
            </a:r>
            <a:r>
              <a:rPr lang="en-US" dirty="0" err="1" smtClean="0"/>
              <a:t>matemática</a:t>
            </a:r>
            <a:r>
              <a:rPr lang="en-US" dirty="0" smtClean="0"/>
              <a:t> </a:t>
            </a:r>
            <a:r>
              <a:rPr lang="en-US" dirty="0" err="1" smtClean="0"/>
              <a:t>entera</a:t>
            </a:r>
            <a:endParaRPr lang="en-US" dirty="0" smtClean="0"/>
          </a:p>
          <a:p>
            <a:pPr marL="0" indent="0">
              <a:buNone/>
            </a:pPr>
            <a:endParaRPr lang="en-US" dirty="0"/>
          </a:p>
          <a:p>
            <a:r>
              <a:rPr lang="en-US" dirty="0" err="1" smtClean="0"/>
              <a:t>Literales</a:t>
            </a:r>
            <a:r>
              <a:rPr lang="en-US" dirty="0" smtClean="0"/>
              <a:t> de </a:t>
            </a:r>
            <a:r>
              <a:rPr lang="en-US" dirty="0" err="1" smtClean="0"/>
              <a:t>Caracter</a:t>
            </a:r>
            <a:r>
              <a:rPr lang="en-US" dirty="0" smtClean="0"/>
              <a:t>:  </a:t>
            </a:r>
            <a:r>
              <a:rPr lang="en-US" dirty="0" err="1" smtClean="0"/>
              <a:t>Denotadas</a:t>
            </a:r>
            <a:r>
              <a:rPr lang="en-US" dirty="0" smtClean="0"/>
              <a:t> </a:t>
            </a:r>
            <a:r>
              <a:rPr lang="en-US" dirty="0" err="1" smtClean="0"/>
              <a:t>por</a:t>
            </a:r>
            <a:r>
              <a:rPr lang="en-US" dirty="0" smtClean="0"/>
              <a:t> el </a:t>
            </a:r>
            <a:r>
              <a:rPr lang="en-US" dirty="0" err="1" smtClean="0"/>
              <a:t>código</a:t>
            </a:r>
            <a:r>
              <a:rPr lang="en-US" dirty="0" smtClean="0"/>
              <a:t> ASCII, </a:t>
            </a:r>
            <a:r>
              <a:rPr lang="en-US" dirty="0" err="1" smtClean="0"/>
              <a:t>generalmente</a:t>
            </a:r>
            <a:r>
              <a:rPr lang="en-US" dirty="0" smtClean="0"/>
              <a:t> se </a:t>
            </a:r>
            <a:r>
              <a:rPr lang="en-US" dirty="0" err="1" smtClean="0"/>
              <a:t>escriben</a:t>
            </a:r>
            <a:r>
              <a:rPr lang="en-US" dirty="0" smtClean="0"/>
              <a:t> </a:t>
            </a:r>
            <a:r>
              <a:rPr lang="en-US" dirty="0" err="1" smtClean="0"/>
              <a:t>en</a:t>
            </a:r>
            <a:r>
              <a:rPr lang="en-US" dirty="0" smtClean="0"/>
              <a:t> </a:t>
            </a:r>
            <a:r>
              <a:rPr lang="en-US" dirty="0" err="1" smtClean="0"/>
              <a:t>apóstrofes</a:t>
            </a:r>
            <a:r>
              <a:rPr lang="en-US" dirty="0" smtClean="0"/>
              <a:t> ‘  ‘. </a:t>
            </a:r>
          </a:p>
          <a:p>
            <a:pPr lvl="1"/>
            <a:r>
              <a:rPr lang="en-US" dirty="0" smtClean="0"/>
              <a:t>‘a’ = 97, '\</a:t>
            </a:r>
            <a:r>
              <a:rPr lang="en-US" dirty="0"/>
              <a:t>t' </a:t>
            </a:r>
            <a:r>
              <a:rPr lang="en-US" dirty="0" err="1" smtClean="0"/>
              <a:t>es</a:t>
            </a:r>
            <a:r>
              <a:rPr lang="en-US" dirty="0" smtClean="0"/>
              <a:t> el character tab.</a:t>
            </a:r>
            <a:endParaRPr lang="en-US" dirty="0"/>
          </a:p>
          <a:p>
            <a:r>
              <a:rPr lang="en-US" dirty="0" err="1" smtClean="0"/>
              <a:t>Literales</a:t>
            </a:r>
            <a:r>
              <a:rPr lang="en-US" dirty="0" smtClean="0"/>
              <a:t> de </a:t>
            </a:r>
            <a:r>
              <a:rPr lang="en-US" dirty="0" err="1" smtClean="0"/>
              <a:t>cadenas</a:t>
            </a:r>
            <a:r>
              <a:rPr lang="en-US" dirty="0" smtClean="0"/>
              <a:t>:  </a:t>
            </a:r>
            <a:r>
              <a:rPr lang="en-US" dirty="0" err="1" smtClean="0"/>
              <a:t>escritas</a:t>
            </a:r>
            <a:r>
              <a:rPr lang="en-US" dirty="0" smtClean="0"/>
              <a:t> </a:t>
            </a:r>
            <a:r>
              <a:rPr lang="en-US" dirty="0" err="1" smtClean="0"/>
              <a:t>como</a:t>
            </a:r>
            <a:r>
              <a:rPr lang="en-US" dirty="0" smtClean="0"/>
              <a:t> </a:t>
            </a:r>
            <a:r>
              <a:rPr lang="en-US" dirty="0" err="1" smtClean="0"/>
              <a:t>secuencia</a:t>
            </a:r>
            <a:r>
              <a:rPr lang="en-US" dirty="0" smtClean="0"/>
              <a:t> de </a:t>
            </a:r>
            <a:r>
              <a:rPr lang="en-US" dirty="0" err="1" smtClean="0"/>
              <a:t>caracteres</a:t>
            </a:r>
            <a:r>
              <a:rPr lang="en-US" dirty="0" smtClean="0"/>
              <a:t> ASCII y </a:t>
            </a:r>
            <a:r>
              <a:rPr lang="en-US" dirty="0" err="1" smtClean="0"/>
              <a:t>por</a:t>
            </a:r>
            <a:r>
              <a:rPr lang="en-US" dirty="0" smtClean="0"/>
              <a:t> </a:t>
            </a:r>
            <a:r>
              <a:rPr lang="en-US" dirty="0" err="1" smtClean="0"/>
              <a:t>doble</a:t>
            </a:r>
            <a:r>
              <a:rPr lang="en-US" dirty="0" smtClean="0"/>
              <a:t> </a:t>
            </a:r>
            <a:r>
              <a:rPr lang="en-US" dirty="0" err="1" smtClean="0"/>
              <a:t>apóstrofe</a:t>
            </a:r>
            <a:r>
              <a:rPr lang="en-US" dirty="0" smtClean="0"/>
              <a:t> </a:t>
            </a:r>
          </a:p>
          <a:p>
            <a:pPr lvl="1"/>
            <a:r>
              <a:rPr lang="en-US" dirty="0" smtClean="0"/>
              <a:t>"</a:t>
            </a:r>
            <a:r>
              <a:rPr lang="en-US" dirty="0"/>
              <a:t>ABC" </a:t>
            </a:r>
            <a:r>
              <a:rPr lang="en-US" dirty="0" smtClean="0"/>
              <a:t>= ‘A’, ‘B’, ‘C’, ‘\0’</a:t>
            </a:r>
            <a:endParaRPr lang="es-PA" dirty="0"/>
          </a:p>
        </p:txBody>
      </p:sp>
    </p:spTree>
    <p:extLst>
      <p:ext uri="{BB962C8B-B14F-4D97-AF65-F5344CB8AC3E}">
        <p14:creationId xmlns:p14="http://schemas.microsoft.com/office/powerpoint/2010/main" val="36371732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Palabras clave</a:t>
            </a:r>
            <a:endParaRPr lang="en-US" dirty="0"/>
          </a:p>
        </p:txBody>
      </p:sp>
      <p:sp>
        <p:nvSpPr>
          <p:cNvPr id="4" name="Marcador de contenido 3"/>
          <p:cNvSpPr>
            <a:spLocks noGrp="1"/>
          </p:cNvSpPr>
          <p:nvPr>
            <p:ph idx="1"/>
          </p:nvPr>
        </p:nvSpPr>
        <p:spPr>
          <a:xfrm>
            <a:off x="279400" y="2052919"/>
            <a:ext cx="11658600" cy="918881"/>
          </a:xfrm>
        </p:spPr>
        <p:txBody>
          <a:bodyPr>
            <a:normAutofit fontScale="92500" lnSpcReduction="20000"/>
          </a:bodyPr>
          <a:lstStyle/>
          <a:p>
            <a:r>
              <a:rPr lang="en-US" dirty="0" err="1" smtClean="0"/>
              <a:t>Existen</a:t>
            </a:r>
            <a:r>
              <a:rPr lang="en-US" dirty="0" smtClean="0"/>
              <a:t> </a:t>
            </a:r>
            <a:r>
              <a:rPr lang="en-US" dirty="0" err="1" smtClean="0"/>
              <a:t>algunos</a:t>
            </a:r>
            <a:r>
              <a:rPr lang="en-US" dirty="0" smtClean="0"/>
              <a:t> tokens, </a:t>
            </a:r>
            <a:r>
              <a:rPr lang="en-US" dirty="0" err="1" smtClean="0"/>
              <a:t>llamados</a:t>
            </a:r>
            <a:r>
              <a:rPr lang="en-US" dirty="0" smtClean="0"/>
              <a:t> palabras claves, </a:t>
            </a:r>
            <a:r>
              <a:rPr lang="en-US" dirty="0" err="1" smtClean="0"/>
              <a:t>tienen</a:t>
            </a:r>
            <a:r>
              <a:rPr lang="en-US" dirty="0" smtClean="0"/>
              <a:t> un </a:t>
            </a:r>
            <a:r>
              <a:rPr lang="en-US" dirty="0" err="1" smtClean="0"/>
              <a:t>signifcado</a:t>
            </a:r>
            <a:r>
              <a:rPr lang="en-US" dirty="0" smtClean="0"/>
              <a:t> </a:t>
            </a:r>
            <a:r>
              <a:rPr lang="en-US" dirty="0" err="1" smtClean="0"/>
              <a:t>específico</a:t>
            </a:r>
            <a:r>
              <a:rPr lang="en-US" dirty="0" smtClean="0"/>
              <a:t> y no </a:t>
            </a:r>
            <a:r>
              <a:rPr lang="en-US" dirty="0" err="1" smtClean="0"/>
              <a:t>pueden</a:t>
            </a:r>
            <a:r>
              <a:rPr lang="en-US" dirty="0" smtClean="0"/>
              <a:t> </a:t>
            </a:r>
            <a:r>
              <a:rPr lang="en-US" dirty="0" err="1" smtClean="0"/>
              <a:t>ser</a:t>
            </a:r>
            <a:r>
              <a:rPr lang="en-US" dirty="0" smtClean="0"/>
              <a:t> </a:t>
            </a:r>
            <a:r>
              <a:rPr lang="en-US" dirty="0" err="1" smtClean="0"/>
              <a:t>usados</a:t>
            </a:r>
            <a:r>
              <a:rPr lang="en-US" dirty="0" smtClean="0"/>
              <a:t> </a:t>
            </a:r>
            <a:r>
              <a:rPr lang="en-US" dirty="0" err="1" smtClean="0"/>
              <a:t>p.e.</a:t>
            </a:r>
            <a:r>
              <a:rPr lang="en-US" dirty="0" smtClean="0"/>
              <a:t> </a:t>
            </a:r>
            <a:r>
              <a:rPr lang="en-US" dirty="0" err="1" smtClean="0"/>
              <a:t>como</a:t>
            </a:r>
            <a:r>
              <a:rPr lang="en-US" dirty="0" smtClean="0"/>
              <a:t> variables.</a:t>
            </a:r>
          </a:p>
          <a:p>
            <a:r>
              <a:rPr lang="en-US" dirty="0" smtClean="0"/>
              <a:t>Las palabras clave TODAS son </a:t>
            </a:r>
            <a:r>
              <a:rPr lang="en-US" dirty="0" err="1" smtClean="0"/>
              <a:t>en</a:t>
            </a:r>
            <a:r>
              <a:rPr lang="en-US" dirty="0" smtClean="0"/>
              <a:t> </a:t>
            </a:r>
            <a:r>
              <a:rPr lang="en-US" dirty="0" err="1" smtClean="0"/>
              <a:t>minúscula</a:t>
            </a:r>
            <a:endParaRPr lang="en-US" dirty="0"/>
          </a:p>
        </p:txBody>
      </p:sp>
      <p:sp>
        <p:nvSpPr>
          <p:cNvPr id="6" name="Marcador de contenido 3"/>
          <p:cNvSpPr txBox="1">
            <a:spLocks/>
          </p:cNvSpPr>
          <p:nvPr/>
        </p:nvSpPr>
        <p:spPr>
          <a:xfrm>
            <a:off x="6416362" y="3153826"/>
            <a:ext cx="4762500" cy="333092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do</a:t>
            </a:r>
            <a:r>
              <a:rPr lang="en-US" dirty="0"/>
              <a:t>	</a:t>
            </a:r>
            <a:r>
              <a:rPr lang="en-US" dirty="0" err="1" smtClean="0"/>
              <a:t>Utilizado</a:t>
            </a:r>
            <a:r>
              <a:rPr lang="en-US" dirty="0" smtClean="0"/>
              <a:t> para </a:t>
            </a:r>
            <a:r>
              <a:rPr lang="en-US" dirty="0" err="1" smtClean="0"/>
              <a:t>crear</a:t>
            </a:r>
            <a:r>
              <a:rPr lang="en-US" dirty="0" smtClean="0"/>
              <a:t> </a:t>
            </a:r>
            <a:r>
              <a:rPr lang="en-US" dirty="0" err="1" smtClean="0"/>
              <a:t>lazos</a:t>
            </a:r>
            <a:r>
              <a:rPr lang="en-US" dirty="0" smtClean="0"/>
              <a:t> de </a:t>
            </a:r>
            <a:r>
              <a:rPr lang="en-US" dirty="0" err="1" smtClean="0"/>
              <a:t>programa</a:t>
            </a:r>
            <a:endParaRPr lang="en-US" dirty="0"/>
          </a:p>
          <a:p>
            <a:pPr marL="0" indent="0">
              <a:buNone/>
            </a:pPr>
            <a:r>
              <a:rPr lang="en-US" dirty="0"/>
              <a:t>double	</a:t>
            </a:r>
            <a:r>
              <a:rPr lang="en-US" dirty="0" err="1" smtClean="0"/>
              <a:t>Especifica</a:t>
            </a:r>
            <a:r>
              <a:rPr lang="en-US" dirty="0" smtClean="0"/>
              <a:t> variables </a:t>
            </a:r>
            <a:r>
              <a:rPr lang="en-US" dirty="0" err="1" smtClean="0"/>
              <a:t>como</a:t>
            </a:r>
            <a:r>
              <a:rPr lang="en-US" dirty="0" smtClean="0"/>
              <a:t> </a:t>
            </a:r>
            <a:r>
              <a:rPr lang="en-US" dirty="0" err="1" smtClean="0"/>
              <a:t>doble</a:t>
            </a:r>
            <a:r>
              <a:rPr lang="en-US" dirty="0" smtClean="0"/>
              <a:t> precision </a:t>
            </a:r>
            <a:r>
              <a:rPr lang="en-US" dirty="0" err="1" smtClean="0"/>
              <a:t>p.e.</a:t>
            </a:r>
            <a:endParaRPr lang="en-US" dirty="0"/>
          </a:p>
          <a:p>
            <a:pPr marL="0" indent="0">
              <a:buNone/>
            </a:pPr>
            <a:r>
              <a:rPr lang="en-US" dirty="0"/>
              <a:t>else	</a:t>
            </a:r>
            <a:r>
              <a:rPr lang="en-US" dirty="0" smtClean="0"/>
              <a:t>	La </a:t>
            </a:r>
            <a:r>
              <a:rPr lang="en-US" dirty="0" err="1" smtClean="0"/>
              <a:t>otra</a:t>
            </a:r>
            <a:r>
              <a:rPr lang="en-US" dirty="0" smtClean="0"/>
              <a:t> parte de </a:t>
            </a:r>
            <a:r>
              <a:rPr lang="en-US" dirty="0" err="1" smtClean="0"/>
              <a:t>una</a:t>
            </a:r>
            <a:r>
              <a:rPr lang="en-US" dirty="0" smtClean="0"/>
              <a:t> </a:t>
            </a:r>
            <a:r>
              <a:rPr lang="en-US" dirty="0" err="1" smtClean="0"/>
              <a:t>sentencia</a:t>
            </a:r>
            <a:r>
              <a:rPr lang="en-US" dirty="0" smtClean="0"/>
              <a:t> </a:t>
            </a:r>
            <a:r>
              <a:rPr lang="en-US" dirty="0" err="1" smtClean="0"/>
              <a:t>condicional</a:t>
            </a:r>
            <a:endParaRPr lang="en-US" dirty="0"/>
          </a:p>
          <a:p>
            <a:pPr marL="0" indent="0">
              <a:buNone/>
            </a:pPr>
            <a:r>
              <a:rPr lang="en-US" dirty="0"/>
              <a:t>extern	</a:t>
            </a:r>
            <a:r>
              <a:rPr lang="en-US" dirty="0" err="1" smtClean="0"/>
              <a:t>Definida</a:t>
            </a:r>
            <a:r>
              <a:rPr lang="en-US" dirty="0" smtClean="0"/>
              <a:t> </a:t>
            </a:r>
            <a:r>
              <a:rPr lang="en-US" dirty="0" err="1" smtClean="0"/>
              <a:t>en</a:t>
            </a:r>
            <a:r>
              <a:rPr lang="en-US" dirty="0" smtClean="0"/>
              <a:t> </a:t>
            </a:r>
            <a:r>
              <a:rPr lang="en-US" dirty="0" err="1" smtClean="0"/>
              <a:t>otro</a:t>
            </a:r>
            <a:r>
              <a:rPr lang="en-US" dirty="0" smtClean="0"/>
              <a:t> </a:t>
            </a:r>
            <a:r>
              <a:rPr lang="en-US" dirty="0" err="1" smtClean="0"/>
              <a:t>módulo</a:t>
            </a:r>
            <a:endParaRPr lang="en-US" dirty="0"/>
          </a:p>
          <a:p>
            <a:pPr marL="0" indent="0">
              <a:buNone/>
            </a:pPr>
            <a:r>
              <a:rPr lang="en-US" dirty="0"/>
              <a:t>float	</a:t>
            </a:r>
            <a:r>
              <a:rPr lang="en-US" dirty="0" smtClean="0"/>
              <a:t> Define variable </a:t>
            </a:r>
            <a:r>
              <a:rPr lang="en-US" dirty="0" err="1" smtClean="0"/>
              <a:t>como</a:t>
            </a:r>
            <a:r>
              <a:rPr lang="en-US" dirty="0" smtClean="0"/>
              <a:t> precision </a:t>
            </a:r>
            <a:r>
              <a:rPr lang="en-US" dirty="0" err="1" smtClean="0"/>
              <a:t>sencilla</a:t>
            </a:r>
            <a:r>
              <a:rPr lang="en-US" dirty="0" smtClean="0"/>
              <a:t> de </a:t>
            </a:r>
            <a:r>
              <a:rPr lang="en-US" dirty="0" err="1" smtClean="0"/>
              <a:t>punto</a:t>
            </a:r>
            <a:r>
              <a:rPr lang="en-US" dirty="0" smtClean="0"/>
              <a:t> </a:t>
            </a:r>
            <a:r>
              <a:rPr lang="en-US" dirty="0" err="1" smtClean="0"/>
              <a:t>flotante</a:t>
            </a:r>
            <a:endParaRPr lang="en-US" dirty="0"/>
          </a:p>
          <a:p>
            <a:pPr marL="0" indent="0">
              <a:buNone/>
            </a:pPr>
            <a:r>
              <a:rPr lang="en-US" dirty="0"/>
              <a:t>for	</a:t>
            </a:r>
            <a:r>
              <a:rPr lang="en-US" dirty="0" err="1" smtClean="0"/>
              <a:t>Utilizado</a:t>
            </a:r>
            <a:r>
              <a:rPr lang="en-US" dirty="0" smtClean="0"/>
              <a:t> para </a:t>
            </a:r>
            <a:r>
              <a:rPr lang="en-US" dirty="0" err="1" smtClean="0"/>
              <a:t>crear</a:t>
            </a:r>
            <a:r>
              <a:rPr lang="en-US" dirty="0" smtClean="0"/>
              <a:t> </a:t>
            </a:r>
            <a:r>
              <a:rPr lang="en-US" dirty="0" err="1" smtClean="0"/>
              <a:t>lazos</a:t>
            </a:r>
            <a:r>
              <a:rPr lang="en-US" dirty="0" smtClean="0"/>
              <a:t> de </a:t>
            </a:r>
            <a:r>
              <a:rPr lang="en-US" dirty="0" err="1" smtClean="0"/>
              <a:t>programa</a:t>
            </a:r>
            <a:endParaRPr lang="en-US" dirty="0"/>
          </a:p>
          <a:p>
            <a:pPr marL="0" indent="0">
              <a:buNone/>
            </a:pPr>
            <a:r>
              <a:rPr lang="en-US" dirty="0" err="1"/>
              <a:t>goto</a:t>
            </a:r>
            <a:r>
              <a:rPr lang="en-US" dirty="0"/>
              <a:t>	</a:t>
            </a:r>
            <a:r>
              <a:rPr lang="en-US" dirty="0" smtClean="0"/>
              <a:t>Causa al </a:t>
            </a:r>
            <a:r>
              <a:rPr lang="en-US" dirty="0" err="1" smtClean="0"/>
              <a:t>programa</a:t>
            </a:r>
            <a:r>
              <a:rPr lang="en-US" dirty="0" smtClean="0"/>
              <a:t> </a:t>
            </a:r>
            <a:r>
              <a:rPr lang="en-US" dirty="0" err="1" smtClean="0"/>
              <a:t>ir</a:t>
            </a:r>
            <a:r>
              <a:rPr lang="en-US" dirty="0" smtClean="0"/>
              <a:t> a </a:t>
            </a:r>
            <a:r>
              <a:rPr lang="en-US" dirty="0" err="1" smtClean="0"/>
              <a:t>otra</a:t>
            </a:r>
            <a:r>
              <a:rPr lang="en-US" dirty="0" smtClean="0"/>
              <a:t> </a:t>
            </a:r>
            <a:r>
              <a:rPr lang="en-US" dirty="0" err="1" smtClean="0"/>
              <a:t>ubicación</a:t>
            </a:r>
            <a:endParaRPr lang="en-US" dirty="0"/>
          </a:p>
          <a:p>
            <a:pPr marL="0" indent="0">
              <a:buNone/>
            </a:pPr>
            <a:r>
              <a:rPr lang="en-US" dirty="0"/>
              <a:t>if	</a:t>
            </a:r>
            <a:r>
              <a:rPr lang="en-US" dirty="0" err="1" smtClean="0"/>
              <a:t>Estructura</a:t>
            </a:r>
            <a:r>
              <a:rPr lang="en-US" dirty="0" smtClean="0"/>
              <a:t> </a:t>
            </a:r>
            <a:r>
              <a:rPr lang="en-US" dirty="0" err="1" smtClean="0"/>
              <a:t>condicional</a:t>
            </a:r>
            <a:endParaRPr lang="en-US" dirty="0"/>
          </a:p>
          <a:p>
            <a:endParaRPr lang="en-US" dirty="0"/>
          </a:p>
        </p:txBody>
      </p:sp>
      <p:sp>
        <p:nvSpPr>
          <p:cNvPr id="7" name="Marcador de contenido 3"/>
          <p:cNvSpPr txBox="1">
            <a:spLocks/>
          </p:cNvSpPr>
          <p:nvPr/>
        </p:nvSpPr>
        <p:spPr>
          <a:xfrm>
            <a:off x="279400" y="3266013"/>
            <a:ext cx="6136961" cy="3330929"/>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auto	</a:t>
            </a:r>
            <a:r>
              <a:rPr lang="en-US" dirty="0" err="1" smtClean="0"/>
              <a:t>Especifica</a:t>
            </a:r>
            <a:r>
              <a:rPr lang="en-US" dirty="0" smtClean="0"/>
              <a:t> la variable </a:t>
            </a:r>
            <a:r>
              <a:rPr lang="en-US" dirty="0" err="1" smtClean="0"/>
              <a:t>como</a:t>
            </a:r>
            <a:r>
              <a:rPr lang="en-US" dirty="0" smtClean="0"/>
              <a:t> </a:t>
            </a:r>
            <a:r>
              <a:rPr lang="en-US" dirty="0" err="1" smtClean="0"/>
              <a:t>automática</a:t>
            </a:r>
            <a:r>
              <a:rPr lang="en-US" dirty="0" smtClean="0"/>
              <a:t> (</a:t>
            </a:r>
            <a:r>
              <a:rPr lang="en-US" dirty="0" err="1" smtClean="0"/>
              <a:t>creda</a:t>
            </a:r>
            <a:r>
              <a:rPr lang="en-US" dirty="0" smtClean="0"/>
              <a:t> </a:t>
            </a:r>
            <a:r>
              <a:rPr lang="en-US" dirty="0" err="1" smtClean="0"/>
              <a:t>en</a:t>
            </a:r>
            <a:r>
              <a:rPr lang="en-US" dirty="0" smtClean="0"/>
              <a:t> el stack)</a:t>
            </a:r>
            <a:endParaRPr lang="en-US" dirty="0"/>
          </a:p>
          <a:p>
            <a:pPr marL="0" indent="0">
              <a:buNone/>
            </a:pPr>
            <a:r>
              <a:rPr lang="en-US" dirty="0"/>
              <a:t>break	</a:t>
            </a:r>
            <a:r>
              <a:rPr lang="en-US" dirty="0" smtClean="0"/>
              <a:t>Causa el </a:t>
            </a:r>
            <a:r>
              <a:rPr lang="en-US" dirty="0" err="1" smtClean="0"/>
              <a:t>programa</a:t>
            </a:r>
            <a:r>
              <a:rPr lang="en-US" dirty="0" smtClean="0"/>
              <a:t> romper el </a:t>
            </a:r>
            <a:r>
              <a:rPr lang="en-US" dirty="0" err="1" smtClean="0"/>
              <a:t>ciclo</a:t>
            </a:r>
            <a:r>
              <a:rPr lang="en-US" dirty="0" smtClean="0"/>
              <a:t> o </a:t>
            </a:r>
            <a:r>
              <a:rPr lang="en-US" dirty="0" err="1" smtClean="0"/>
              <a:t>finalizar</a:t>
            </a:r>
            <a:endParaRPr lang="en-US" dirty="0"/>
          </a:p>
          <a:p>
            <a:pPr marL="0" indent="0">
              <a:buNone/>
            </a:pPr>
            <a:r>
              <a:rPr lang="en-US" dirty="0"/>
              <a:t>case	</a:t>
            </a:r>
            <a:r>
              <a:rPr lang="en-US" dirty="0" err="1" smtClean="0"/>
              <a:t>Posibilidad</a:t>
            </a:r>
            <a:r>
              <a:rPr lang="en-US" dirty="0" smtClean="0"/>
              <a:t> </a:t>
            </a:r>
            <a:r>
              <a:rPr lang="en-US" dirty="0" err="1" smtClean="0"/>
              <a:t>en</a:t>
            </a:r>
            <a:r>
              <a:rPr lang="en-US" dirty="0" smtClean="0"/>
              <a:t> </a:t>
            </a:r>
            <a:r>
              <a:rPr lang="en-US" dirty="0" err="1" smtClean="0"/>
              <a:t>una</a:t>
            </a:r>
            <a:r>
              <a:rPr lang="en-US" dirty="0" smtClean="0"/>
              <a:t> </a:t>
            </a:r>
            <a:r>
              <a:rPr lang="en-US" dirty="0" err="1" smtClean="0"/>
              <a:t>sentencia</a:t>
            </a:r>
            <a:r>
              <a:rPr lang="en-US" dirty="0" smtClean="0"/>
              <a:t> switch</a:t>
            </a:r>
            <a:endParaRPr lang="en-US" dirty="0"/>
          </a:p>
          <a:p>
            <a:pPr marL="0" indent="0">
              <a:buNone/>
            </a:pPr>
            <a:r>
              <a:rPr lang="en-US" dirty="0"/>
              <a:t>char	</a:t>
            </a:r>
            <a:r>
              <a:rPr lang="en-US" dirty="0" err="1" smtClean="0"/>
              <a:t>entero</a:t>
            </a:r>
            <a:r>
              <a:rPr lang="en-US" dirty="0" smtClean="0"/>
              <a:t> de 8-bits con </a:t>
            </a:r>
            <a:r>
              <a:rPr lang="en-US" dirty="0" err="1" smtClean="0"/>
              <a:t>signo</a:t>
            </a:r>
            <a:endParaRPr lang="en-US" dirty="0"/>
          </a:p>
          <a:p>
            <a:pPr marL="0" indent="0">
              <a:buNone/>
            </a:pPr>
            <a:r>
              <a:rPr lang="en-US" dirty="0" err="1"/>
              <a:t>const</a:t>
            </a:r>
            <a:r>
              <a:rPr lang="en-US" dirty="0"/>
              <a:t>	</a:t>
            </a:r>
            <a:r>
              <a:rPr lang="en-US" dirty="0" smtClean="0"/>
              <a:t>Define un </a:t>
            </a:r>
            <a:r>
              <a:rPr lang="en-US" dirty="0" err="1" smtClean="0"/>
              <a:t>parámetro</a:t>
            </a:r>
            <a:r>
              <a:rPr lang="en-US" dirty="0" smtClean="0"/>
              <a:t> global </a:t>
            </a:r>
            <a:r>
              <a:rPr lang="en-US" dirty="0" err="1" smtClean="0"/>
              <a:t>como</a:t>
            </a:r>
            <a:r>
              <a:rPr lang="en-US" dirty="0" smtClean="0"/>
              <a:t> constant de ROM y </a:t>
            </a:r>
            <a:r>
              <a:rPr lang="en-US" dirty="0" err="1" smtClean="0"/>
              <a:t>parametros</a:t>
            </a:r>
            <a:r>
              <a:rPr lang="en-US" dirty="0" smtClean="0"/>
              <a:t> locales </a:t>
            </a:r>
            <a:r>
              <a:rPr lang="en-US" dirty="0" err="1" smtClean="0"/>
              <a:t>como</a:t>
            </a:r>
            <a:r>
              <a:rPr lang="en-US" dirty="0" smtClean="0"/>
              <a:t> valor </a:t>
            </a:r>
            <a:r>
              <a:rPr lang="en-US" dirty="0" err="1" smtClean="0"/>
              <a:t>fijo</a:t>
            </a:r>
            <a:endParaRPr lang="en-US" dirty="0"/>
          </a:p>
          <a:p>
            <a:pPr marL="0" indent="0">
              <a:buNone/>
            </a:pPr>
            <a:r>
              <a:rPr lang="en-US" dirty="0"/>
              <a:t>continue	</a:t>
            </a:r>
            <a:r>
              <a:rPr lang="en-US" dirty="0" smtClean="0"/>
              <a:t>Causa al </a:t>
            </a:r>
            <a:r>
              <a:rPr lang="en-US" dirty="0" err="1" smtClean="0"/>
              <a:t>programa</a:t>
            </a:r>
            <a:r>
              <a:rPr lang="en-US" dirty="0" smtClean="0"/>
              <a:t> </a:t>
            </a:r>
            <a:r>
              <a:rPr lang="en-US" dirty="0" err="1" smtClean="0"/>
              <a:t>regresar</a:t>
            </a:r>
            <a:r>
              <a:rPr lang="en-US" dirty="0" smtClean="0"/>
              <a:t> al </a:t>
            </a:r>
            <a:r>
              <a:rPr lang="en-US" dirty="0" err="1" smtClean="0"/>
              <a:t>lazo</a:t>
            </a:r>
            <a:endParaRPr lang="en-US" dirty="0"/>
          </a:p>
          <a:p>
            <a:pPr marL="0" indent="0">
              <a:buNone/>
            </a:pPr>
            <a:r>
              <a:rPr lang="en-US" dirty="0"/>
              <a:t>default	</a:t>
            </a:r>
            <a:r>
              <a:rPr lang="en-US" dirty="0" err="1" smtClean="0"/>
              <a:t>Usado</a:t>
            </a:r>
            <a:r>
              <a:rPr lang="en-US" dirty="0" smtClean="0"/>
              <a:t> </a:t>
            </a:r>
            <a:r>
              <a:rPr lang="en-US" dirty="0" err="1" smtClean="0"/>
              <a:t>en</a:t>
            </a:r>
            <a:r>
              <a:rPr lang="en-US" dirty="0" smtClean="0"/>
              <a:t> </a:t>
            </a:r>
            <a:r>
              <a:rPr lang="en-US" dirty="0" err="1" smtClean="0"/>
              <a:t>sentecias</a:t>
            </a:r>
            <a:r>
              <a:rPr lang="en-US" dirty="0" smtClean="0"/>
              <a:t> switch para </a:t>
            </a:r>
            <a:r>
              <a:rPr lang="en-US" dirty="0" err="1" smtClean="0"/>
              <a:t>los</a:t>
            </a:r>
            <a:r>
              <a:rPr lang="en-US" dirty="0" smtClean="0"/>
              <a:t> </a:t>
            </a:r>
            <a:r>
              <a:rPr lang="en-US" dirty="0" err="1" smtClean="0"/>
              <a:t>otros</a:t>
            </a:r>
            <a:r>
              <a:rPr lang="en-US" dirty="0" smtClean="0"/>
              <a:t> </a:t>
            </a:r>
            <a:r>
              <a:rPr lang="en-US" dirty="0" err="1" smtClean="0"/>
              <a:t>casos</a:t>
            </a:r>
            <a:endParaRPr lang="en-US" dirty="0"/>
          </a:p>
        </p:txBody>
      </p:sp>
    </p:spTree>
    <p:extLst>
      <p:ext uri="{BB962C8B-B14F-4D97-AF65-F5344CB8AC3E}">
        <p14:creationId xmlns:p14="http://schemas.microsoft.com/office/powerpoint/2010/main" val="26162939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Palabras clave</a:t>
            </a:r>
            <a:endParaRPr lang="en-US" dirty="0"/>
          </a:p>
        </p:txBody>
      </p:sp>
      <p:sp>
        <p:nvSpPr>
          <p:cNvPr id="8" name="Marcador de contenido 3"/>
          <p:cNvSpPr txBox="1">
            <a:spLocks/>
          </p:cNvSpPr>
          <p:nvPr/>
        </p:nvSpPr>
        <p:spPr>
          <a:xfrm>
            <a:off x="328590" y="1853249"/>
            <a:ext cx="5428265" cy="47357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err="1" smtClean="0"/>
              <a:t>int</a:t>
            </a:r>
            <a:r>
              <a:rPr lang="en-US" dirty="0"/>
              <a:t>	</a:t>
            </a:r>
            <a:r>
              <a:rPr lang="en-US" dirty="0" smtClean="0"/>
              <a:t>variable de 32-bits (lo </a:t>
            </a:r>
            <a:r>
              <a:rPr lang="en-US" dirty="0" err="1" smtClean="0"/>
              <a:t>mismo</a:t>
            </a:r>
            <a:r>
              <a:rPr lang="en-US" dirty="0" smtClean="0"/>
              <a:t> que long </a:t>
            </a:r>
            <a:r>
              <a:rPr lang="en-US" dirty="0" err="1" smtClean="0"/>
              <a:t>en</a:t>
            </a:r>
            <a:r>
              <a:rPr lang="en-US" dirty="0" smtClean="0"/>
              <a:t> ARM), </a:t>
            </a:r>
            <a:r>
              <a:rPr lang="en-US" dirty="0" err="1" smtClean="0"/>
              <a:t>varía</a:t>
            </a:r>
            <a:r>
              <a:rPr lang="en-US" dirty="0" smtClean="0"/>
              <a:t> </a:t>
            </a:r>
            <a:r>
              <a:rPr lang="en-US" dirty="0" err="1" smtClean="0"/>
              <a:t>dependiendo</a:t>
            </a:r>
            <a:r>
              <a:rPr lang="en-US" dirty="0" smtClean="0"/>
              <a:t> del </a:t>
            </a:r>
            <a:r>
              <a:rPr lang="en-US" dirty="0" err="1" smtClean="0"/>
              <a:t>compilador</a:t>
            </a:r>
            <a:endParaRPr lang="en-US" dirty="0"/>
          </a:p>
          <a:p>
            <a:pPr marL="0" indent="0">
              <a:buNone/>
            </a:pPr>
            <a:r>
              <a:rPr lang="en-US" dirty="0"/>
              <a:t>long	</a:t>
            </a:r>
            <a:r>
              <a:rPr lang="en-US" dirty="0" smtClean="0"/>
              <a:t>	</a:t>
            </a:r>
            <a:r>
              <a:rPr lang="en-US" dirty="0" err="1" smtClean="0"/>
              <a:t>Entero</a:t>
            </a:r>
            <a:r>
              <a:rPr lang="en-US" dirty="0" smtClean="0"/>
              <a:t> 32-bit</a:t>
            </a:r>
            <a:endParaRPr lang="en-US" dirty="0"/>
          </a:p>
          <a:p>
            <a:pPr marL="0" indent="0">
              <a:buNone/>
            </a:pPr>
            <a:r>
              <a:rPr lang="en-US" dirty="0"/>
              <a:t>register	</a:t>
            </a:r>
            <a:r>
              <a:rPr lang="en-US" dirty="0" err="1" smtClean="0"/>
              <a:t>Especifica</a:t>
            </a:r>
            <a:r>
              <a:rPr lang="en-US" dirty="0" smtClean="0"/>
              <a:t> </a:t>
            </a:r>
            <a:r>
              <a:rPr lang="en-US" dirty="0" err="1" smtClean="0"/>
              <a:t>como</a:t>
            </a:r>
            <a:r>
              <a:rPr lang="en-US" dirty="0" smtClean="0"/>
              <a:t> </a:t>
            </a:r>
            <a:r>
              <a:rPr lang="en-US" dirty="0" err="1" smtClean="0"/>
              <a:t>implementar</a:t>
            </a:r>
            <a:r>
              <a:rPr lang="en-US" dirty="0" smtClean="0"/>
              <a:t> un </a:t>
            </a:r>
            <a:r>
              <a:rPr lang="en-US" dirty="0" err="1" smtClean="0"/>
              <a:t>registro</a:t>
            </a:r>
            <a:r>
              <a:rPr lang="en-US" dirty="0" smtClean="0"/>
              <a:t> local</a:t>
            </a:r>
            <a:endParaRPr lang="en-US" dirty="0"/>
          </a:p>
          <a:p>
            <a:pPr marL="0" indent="0">
              <a:buNone/>
            </a:pPr>
            <a:r>
              <a:rPr lang="en-US" dirty="0"/>
              <a:t>return	</a:t>
            </a:r>
            <a:r>
              <a:rPr lang="en-US" dirty="0" err="1" smtClean="0"/>
              <a:t>Retorna</a:t>
            </a:r>
            <a:r>
              <a:rPr lang="en-US" dirty="0" smtClean="0"/>
              <a:t> de la </a:t>
            </a:r>
            <a:r>
              <a:rPr lang="en-US" dirty="0" err="1" smtClean="0"/>
              <a:t>función</a:t>
            </a:r>
            <a:endParaRPr lang="en-US" dirty="0"/>
          </a:p>
          <a:p>
            <a:pPr marL="0" indent="0">
              <a:buNone/>
            </a:pPr>
            <a:r>
              <a:rPr lang="en-US" dirty="0"/>
              <a:t>short	</a:t>
            </a:r>
            <a:r>
              <a:rPr lang="en-US" dirty="0" err="1" smtClean="0"/>
              <a:t>Entero</a:t>
            </a:r>
            <a:r>
              <a:rPr lang="en-US" dirty="0" smtClean="0"/>
              <a:t> 16-bits</a:t>
            </a:r>
            <a:endParaRPr lang="en-US" dirty="0"/>
          </a:p>
          <a:p>
            <a:pPr marL="0" indent="0">
              <a:buNone/>
            </a:pPr>
            <a:r>
              <a:rPr lang="en-US" dirty="0"/>
              <a:t>signed	</a:t>
            </a:r>
            <a:r>
              <a:rPr lang="en-US" dirty="0" err="1" smtClean="0"/>
              <a:t>Especifica</a:t>
            </a:r>
            <a:r>
              <a:rPr lang="en-US" dirty="0" smtClean="0"/>
              <a:t> variable con </a:t>
            </a:r>
            <a:r>
              <a:rPr lang="en-US" dirty="0" err="1" smtClean="0"/>
              <a:t>signo</a:t>
            </a:r>
            <a:r>
              <a:rPr lang="en-US" dirty="0" smtClean="0"/>
              <a:t> (</a:t>
            </a:r>
            <a:r>
              <a:rPr lang="en-US" dirty="0" err="1" smtClean="0"/>
              <a:t>por</a:t>
            </a:r>
            <a:r>
              <a:rPr lang="en-US" dirty="0" smtClean="0"/>
              <a:t> </a:t>
            </a:r>
            <a:r>
              <a:rPr lang="en-US" dirty="0" err="1" smtClean="0"/>
              <a:t>defecto</a:t>
            </a:r>
            <a:r>
              <a:rPr lang="en-US" dirty="0" smtClean="0"/>
              <a:t>)</a:t>
            </a:r>
            <a:endParaRPr lang="en-US" dirty="0"/>
          </a:p>
          <a:p>
            <a:pPr marL="0" indent="0">
              <a:buNone/>
            </a:pPr>
            <a:r>
              <a:rPr lang="en-US" dirty="0" err="1"/>
              <a:t>sizeof</a:t>
            </a:r>
            <a:r>
              <a:rPr lang="en-US" dirty="0"/>
              <a:t>	</a:t>
            </a:r>
            <a:r>
              <a:rPr lang="en-US" dirty="0" err="1" smtClean="0"/>
              <a:t>Función</a:t>
            </a:r>
            <a:r>
              <a:rPr lang="en-US" dirty="0" smtClean="0"/>
              <a:t> </a:t>
            </a:r>
            <a:r>
              <a:rPr lang="en-US" dirty="0" err="1" smtClean="0"/>
              <a:t>en</a:t>
            </a:r>
            <a:r>
              <a:rPr lang="en-US" dirty="0" smtClean="0"/>
              <a:t> C que </a:t>
            </a:r>
            <a:r>
              <a:rPr lang="en-US" dirty="0" err="1" smtClean="0"/>
              <a:t>retorna</a:t>
            </a:r>
            <a:r>
              <a:rPr lang="en-US" dirty="0" smtClean="0"/>
              <a:t> el </a:t>
            </a:r>
            <a:r>
              <a:rPr lang="en-US" dirty="0" err="1" smtClean="0"/>
              <a:t>tamaño</a:t>
            </a:r>
            <a:r>
              <a:rPr lang="en-US" dirty="0" smtClean="0"/>
              <a:t> de un </a:t>
            </a:r>
            <a:r>
              <a:rPr lang="en-US" dirty="0" err="1" smtClean="0"/>
              <a:t>objeto</a:t>
            </a:r>
            <a:endParaRPr lang="en-US" dirty="0"/>
          </a:p>
          <a:p>
            <a:endParaRPr lang="en-US" dirty="0"/>
          </a:p>
        </p:txBody>
      </p:sp>
      <p:sp>
        <p:nvSpPr>
          <p:cNvPr id="9" name="Marcador de contenido 3"/>
          <p:cNvSpPr txBox="1">
            <a:spLocks/>
          </p:cNvSpPr>
          <p:nvPr/>
        </p:nvSpPr>
        <p:spPr>
          <a:xfrm>
            <a:off x="6239993" y="1853248"/>
            <a:ext cx="5256390" cy="4649274"/>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static	</a:t>
            </a:r>
            <a:r>
              <a:rPr lang="en-US" dirty="0" smtClean="0"/>
              <a:t>	</a:t>
            </a:r>
            <a:r>
              <a:rPr lang="en-US" dirty="0" err="1" smtClean="0"/>
              <a:t>Almacenado</a:t>
            </a:r>
            <a:r>
              <a:rPr lang="en-US" dirty="0" smtClean="0"/>
              <a:t> </a:t>
            </a:r>
            <a:r>
              <a:rPr lang="en-US" dirty="0" err="1" smtClean="0"/>
              <a:t>permanentemente</a:t>
            </a:r>
            <a:r>
              <a:rPr lang="en-US" dirty="0" smtClean="0"/>
              <a:t> </a:t>
            </a:r>
            <a:r>
              <a:rPr lang="en-US" dirty="0" err="1" smtClean="0"/>
              <a:t>en</a:t>
            </a:r>
            <a:r>
              <a:rPr lang="en-US" dirty="0" smtClean="0"/>
              <a:t> </a:t>
            </a:r>
            <a:r>
              <a:rPr lang="en-US" dirty="0" err="1" smtClean="0"/>
              <a:t>memoria</a:t>
            </a:r>
            <a:r>
              <a:rPr lang="en-US" dirty="0" smtClean="0"/>
              <a:t> </a:t>
            </a:r>
            <a:r>
              <a:rPr lang="en-US" dirty="0" err="1" smtClean="0"/>
              <a:t>pero</a:t>
            </a:r>
            <a:r>
              <a:rPr lang="en-US" dirty="0" smtClean="0"/>
              <a:t> de </a:t>
            </a:r>
            <a:r>
              <a:rPr lang="en-US" dirty="0" err="1" smtClean="0"/>
              <a:t>acceso</a:t>
            </a:r>
            <a:r>
              <a:rPr lang="en-US" dirty="0" smtClean="0"/>
              <a:t> local</a:t>
            </a:r>
            <a:endParaRPr lang="en-US" dirty="0"/>
          </a:p>
          <a:p>
            <a:pPr marL="0" indent="0">
              <a:buNone/>
            </a:pPr>
            <a:r>
              <a:rPr lang="en-US" dirty="0" err="1"/>
              <a:t>struct</a:t>
            </a:r>
            <a:r>
              <a:rPr lang="en-US" dirty="0"/>
              <a:t>	</a:t>
            </a:r>
            <a:r>
              <a:rPr lang="en-US" dirty="0" smtClean="0"/>
              <a:t>	para </a:t>
            </a:r>
            <a:r>
              <a:rPr lang="en-US" dirty="0" err="1" smtClean="0"/>
              <a:t>crear</a:t>
            </a:r>
            <a:r>
              <a:rPr lang="en-US" dirty="0" smtClean="0"/>
              <a:t> </a:t>
            </a:r>
            <a:r>
              <a:rPr lang="en-US" dirty="0" err="1" smtClean="0"/>
              <a:t>estructura</a:t>
            </a:r>
            <a:r>
              <a:rPr lang="en-US" dirty="0" smtClean="0"/>
              <a:t> de </a:t>
            </a:r>
            <a:r>
              <a:rPr lang="en-US" dirty="0" err="1" smtClean="0"/>
              <a:t>datos</a:t>
            </a:r>
            <a:endParaRPr lang="en-US" dirty="0"/>
          </a:p>
          <a:p>
            <a:pPr marL="0" indent="0">
              <a:buNone/>
            </a:pPr>
            <a:r>
              <a:rPr lang="en-US" dirty="0"/>
              <a:t>switch	</a:t>
            </a:r>
            <a:r>
              <a:rPr lang="en-US" dirty="0" err="1" smtClean="0"/>
              <a:t>Estructura</a:t>
            </a:r>
            <a:r>
              <a:rPr lang="en-US" dirty="0" smtClean="0"/>
              <a:t> </a:t>
            </a:r>
            <a:r>
              <a:rPr lang="en-US" dirty="0" err="1" smtClean="0"/>
              <a:t>condicional</a:t>
            </a:r>
            <a:r>
              <a:rPr lang="en-US" dirty="0" smtClean="0"/>
              <a:t> </a:t>
            </a:r>
            <a:r>
              <a:rPr lang="en-US" dirty="0" err="1" smtClean="0"/>
              <a:t>compleja</a:t>
            </a:r>
            <a:endParaRPr lang="en-US" dirty="0"/>
          </a:p>
          <a:p>
            <a:pPr marL="0" indent="0">
              <a:buNone/>
            </a:pPr>
            <a:r>
              <a:rPr lang="en-US" dirty="0" err="1"/>
              <a:t>typedef</a:t>
            </a:r>
            <a:r>
              <a:rPr lang="en-US" dirty="0"/>
              <a:t>	</a:t>
            </a:r>
            <a:r>
              <a:rPr lang="en-US" dirty="0" smtClean="0"/>
              <a:t>Para </a:t>
            </a:r>
            <a:r>
              <a:rPr lang="en-US" dirty="0" err="1" smtClean="0"/>
              <a:t>crear</a:t>
            </a:r>
            <a:r>
              <a:rPr lang="en-US" dirty="0" smtClean="0"/>
              <a:t> un Nuevo </a:t>
            </a:r>
            <a:r>
              <a:rPr lang="en-US" dirty="0" err="1" smtClean="0"/>
              <a:t>tipo</a:t>
            </a:r>
            <a:r>
              <a:rPr lang="en-US" dirty="0" smtClean="0"/>
              <a:t> de </a:t>
            </a:r>
            <a:r>
              <a:rPr lang="en-US" dirty="0" err="1" smtClean="0"/>
              <a:t>datos</a:t>
            </a:r>
            <a:endParaRPr lang="en-US" dirty="0"/>
          </a:p>
          <a:p>
            <a:pPr marL="0" indent="0">
              <a:buNone/>
            </a:pPr>
            <a:r>
              <a:rPr lang="en-US" dirty="0"/>
              <a:t>unsigned	</a:t>
            </a:r>
            <a:r>
              <a:rPr lang="en-US" dirty="0" err="1" smtClean="0"/>
              <a:t>siempre</a:t>
            </a:r>
            <a:r>
              <a:rPr lang="en-US" dirty="0" smtClean="0"/>
              <a:t> mayor o </a:t>
            </a:r>
            <a:r>
              <a:rPr lang="en-US" dirty="0" err="1" smtClean="0"/>
              <a:t>igual</a:t>
            </a:r>
            <a:r>
              <a:rPr lang="en-US" dirty="0" smtClean="0"/>
              <a:t> a 0</a:t>
            </a:r>
            <a:endParaRPr lang="en-US" dirty="0"/>
          </a:p>
          <a:p>
            <a:pPr marL="0" indent="0">
              <a:buNone/>
            </a:pPr>
            <a:r>
              <a:rPr lang="en-US" dirty="0"/>
              <a:t>void	</a:t>
            </a:r>
            <a:r>
              <a:rPr lang="en-US" dirty="0" smtClean="0"/>
              <a:t>	</a:t>
            </a:r>
            <a:r>
              <a:rPr lang="en-US" dirty="0" err="1" smtClean="0"/>
              <a:t>Usado</a:t>
            </a:r>
            <a:r>
              <a:rPr lang="en-US" dirty="0" smtClean="0"/>
              <a:t> </a:t>
            </a:r>
            <a:r>
              <a:rPr lang="en-US" dirty="0" err="1" smtClean="0"/>
              <a:t>como</a:t>
            </a:r>
            <a:r>
              <a:rPr lang="en-US" dirty="0" smtClean="0"/>
              <a:t> </a:t>
            </a:r>
            <a:r>
              <a:rPr lang="en-US" dirty="0" err="1" smtClean="0"/>
              <a:t>parámetro</a:t>
            </a:r>
            <a:r>
              <a:rPr lang="en-US" dirty="0" smtClean="0"/>
              <a:t>, </a:t>
            </a:r>
            <a:r>
              <a:rPr lang="en-US" dirty="0" err="1" smtClean="0"/>
              <a:t>simboliza</a:t>
            </a:r>
            <a:r>
              <a:rPr lang="en-US" dirty="0" smtClean="0"/>
              <a:t> sin </a:t>
            </a:r>
            <a:r>
              <a:rPr lang="en-US" dirty="0" err="1" smtClean="0"/>
              <a:t>retorno</a:t>
            </a:r>
            <a:r>
              <a:rPr lang="en-US" dirty="0" smtClean="0"/>
              <a:t> o entrada</a:t>
            </a:r>
            <a:endParaRPr lang="en-US" dirty="0"/>
          </a:p>
          <a:p>
            <a:pPr marL="0" indent="0">
              <a:buNone/>
            </a:pPr>
            <a:r>
              <a:rPr lang="en-US" dirty="0"/>
              <a:t>volatile	</a:t>
            </a:r>
            <a:r>
              <a:rPr lang="en-US" dirty="0" err="1" smtClean="0"/>
              <a:t>Puede</a:t>
            </a:r>
            <a:r>
              <a:rPr lang="en-US" dirty="0" smtClean="0"/>
              <a:t> </a:t>
            </a:r>
            <a:r>
              <a:rPr lang="en-US" dirty="0" err="1" smtClean="0"/>
              <a:t>cambiar</a:t>
            </a:r>
            <a:r>
              <a:rPr lang="en-US" dirty="0" smtClean="0"/>
              <a:t> </a:t>
            </a:r>
            <a:r>
              <a:rPr lang="en-US" dirty="0" err="1" smtClean="0"/>
              <a:t>implicitamente</a:t>
            </a:r>
            <a:r>
              <a:rPr lang="en-US" dirty="0" smtClean="0"/>
              <a:t> </a:t>
            </a:r>
            <a:r>
              <a:rPr lang="en-US" dirty="0" err="1" smtClean="0"/>
              <a:t>fuera</a:t>
            </a:r>
            <a:r>
              <a:rPr lang="en-US" dirty="0" smtClean="0"/>
              <a:t> de la </a:t>
            </a:r>
            <a:r>
              <a:rPr lang="en-US" dirty="0" err="1" smtClean="0"/>
              <a:t>acción</a:t>
            </a:r>
            <a:r>
              <a:rPr lang="en-US" dirty="0" smtClean="0"/>
              <a:t> de software, </a:t>
            </a:r>
            <a:r>
              <a:rPr lang="en-US" dirty="0" err="1" smtClean="0"/>
              <a:t>deshabilita</a:t>
            </a:r>
            <a:r>
              <a:rPr lang="en-US" dirty="0" smtClean="0"/>
              <a:t> la </a:t>
            </a:r>
            <a:r>
              <a:rPr lang="en-US" dirty="0" err="1" smtClean="0"/>
              <a:t>optimización</a:t>
            </a:r>
            <a:r>
              <a:rPr lang="en-US" dirty="0" smtClean="0"/>
              <a:t> </a:t>
            </a:r>
            <a:r>
              <a:rPr lang="en-US" dirty="0" err="1" smtClean="0"/>
              <a:t>busca</a:t>
            </a:r>
            <a:r>
              <a:rPr lang="en-US" dirty="0" smtClean="0"/>
              <a:t> el valor actual </a:t>
            </a:r>
            <a:r>
              <a:rPr lang="en-US" dirty="0" err="1" smtClean="0"/>
              <a:t>cada</a:t>
            </a:r>
            <a:r>
              <a:rPr lang="en-US" dirty="0" smtClean="0"/>
              <a:t> </a:t>
            </a:r>
            <a:r>
              <a:rPr lang="en-US" dirty="0" err="1" smtClean="0"/>
              <a:t>momento</a:t>
            </a:r>
            <a:r>
              <a:rPr lang="en-US" dirty="0" smtClean="0"/>
              <a:t>.</a:t>
            </a:r>
            <a:endParaRPr lang="en-US" dirty="0"/>
          </a:p>
          <a:p>
            <a:pPr marL="0" indent="0">
              <a:buNone/>
            </a:pPr>
            <a:r>
              <a:rPr lang="en-US" dirty="0"/>
              <a:t>while	</a:t>
            </a:r>
            <a:r>
              <a:rPr lang="en-US" dirty="0" smtClean="0"/>
              <a:t>	</a:t>
            </a:r>
            <a:r>
              <a:rPr lang="en-US" dirty="0" err="1" smtClean="0"/>
              <a:t>Usado</a:t>
            </a:r>
            <a:r>
              <a:rPr lang="en-US" dirty="0" smtClean="0"/>
              <a:t> para </a:t>
            </a:r>
            <a:r>
              <a:rPr lang="en-US" dirty="0" err="1" smtClean="0"/>
              <a:t>crear</a:t>
            </a:r>
            <a:r>
              <a:rPr lang="en-US" dirty="0" smtClean="0"/>
              <a:t> </a:t>
            </a:r>
            <a:r>
              <a:rPr lang="en-US" dirty="0" err="1" smtClean="0"/>
              <a:t>lazos</a:t>
            </a:r>
            <a:r>
              <a:rPr lang="en-US" dirty="0" smtClean="0"/>
              <a:t> de </a:t>
            </a:r>
            <a:r>
              <a:rPr lang="en-US" dirty="0" err="1" smtClean="0"/>
              <a:t>programa</a:t>
            </a:r>
            <a:endParaRPr lang="es-PA" dirty="0"/>
          </a:p>
          <a:p>
            <a:endParaRPr lang="en-US" dirty="0"/>
          </a:p>
        </p:txBody>
      </p:sp>
    </p:spTree>
    <p:extLst>
      <p:ext uri="{BB962C8B-B14F-4D97-AF65-F5344CB8AC3E}">
        <p14:creationId xmlns:p14="http://schemas.microsoft.com/office/powerpoint/2010/main" val="18228737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Palabras clave</a:t>
            </a:r>
            <a:br>
              <a:rPr lang="en-US" dirty="0" smtClean="0"/>
            </a:br>
            <a:r>
              <a:rPr lang="en-US" dirty="0" smtClean="0"/>
              <a:t>- </a:t>
            </a:r>
            <a:r>
              <a:rPr lang="en-US" dirty="0" err="1" smtClean="0"/>
              <a:t>Nombres</a:t>
            </a:r>
            <a:endParaRPr lang="en-US" dirty="0"/>
          </a:p>
        </p:txBody>
      </p:sp>
      <p:sp>
        <p:nvSpPr>
          <p:cNvPr id="7" name="Marcador de contenido 3"/>
          <p:cNvSpPr txBox="1">
            <a:spLocks/>
          </p:cNvSpPr>
          <p:nvPr/>
        </p:nvSpPr>
        <p:spPr>
          <a:xfrm>
            <a:off x="646111" y="1853249"/>
            <a:ext cx="10867602" cy="4735726"/>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Utilizados</a:t>
            </a:r>
            <a:r>
              <a:rPr lang="en-US" dirty="0" smtClean="0"/>
              <a:t> para </a:t>
            </a:r>
            <a:r>
              <a:rPr lang="en-US" dirty="0" err="1" smtClean="0"/>
              <a:t>identificar</a:t>
            </a:r>
            <a:r>
              <a:rPr lang="en-US" dirty="0" smtClean="0"/>
              <a:t> variables, </a:t>
            </a:r>
            <a:r>
              <a:rPr lang="en-US" dirty="0" err="1" smtClean="0"/>
              <a:t>funciones</a:t>
            </a:r>
            <a:r>
              <a:rPr lang="en-US" dirty="0" smtClean="0"/>
              <a:t>, macros.</a:t>
            </a:r>
          </a:p>
          <a:p>
            <a:r>
              <a:rPr lang="en-US" dirty="0" smtClean="0"/>
              <a:t>DEBEN INICIAR </a:t>
            </a:r>
            <a:r>
              <a:rPr lang="en-US" dirty="0" err="1" smtClean="0"/>
              <a:t>concaracter</a:t>
            </a:r>
            <a:r>
              <a:rPr lang="en-US" dirty="0" smtClean="0"/>
              <a:t> la </a:t>
            </a:r>
            <a:r>
              <a:rPr lang="en-US" dirty="0" err="1" smtClean="0"/>
              <a:t>primera</a:t>
            </a:r>
            <a:r>
              <a:rPr lang="en-US" dirty="0" smtClean="0"/>
              <a:t> </a:t>
            </a:r>
            <a:r>
              <a:rPr lang="en-US" dirty="0" err="1" smtClean="0"/>
              <a:t>lera</a:t>
            </a:r>
            <a:r>
              <a:rPr lang="en-US" dirty="0" smtClean="0"/>
              <a:t>, las </a:t>
            </a:r>
            <a:r>
              <a:rPr lang="en-US" dirty="0" err="1" smtClean="0"/>
              <a:t>demas</a:t>
            </a:r>
            <a:r>
              <a:rPr lang="en-US" dirty="0" smtClean="0"/>
              <a:t> </a:t>
            </a:r>
            <a:r>
              <a:rPr lang="en-US" dirty="0" err="1" smtClean="0"/>
              <a:t>pueden</a:t>
            </a:r>
            <a:r>
              <a:rPr lang="en-US" dirty="0" smtClean="0"/>
              <a:t> </a:t>
            </a:r>
            <a:r>
              <a:rPr lang="en-US" dirty="0" err="1" smtClean="0"/>
              <a:t>ser</a:t>
            </a:r>
            <a:r>
              <a:rPr lang="en-US" dirty="0" smtClean="0"/>
              <a:t> </a:t>
            </a:r>
            <a:r>
              <a:rPr lang="en-US" dirty="0" err="1" smtClean="0"/>
              <a:t>letras</a:t>
            </a:r>
            <a:r>
              <a:rPr lang="en-US" dirty="0"/>
              <a:t> </a:t>
            </a:r>
            <a:r>
              <a:rPr lang="en-US" dirty="0" smtClean="0"/>
              <a:t>o </a:t>
            </a:r>
            <a:r>
              <a:rPr lang="en-US" dirty="0" err="1" smtClean="0"/>
              <a:t>dígitos</a:t>
            </a:r>
            <a:r>
              <a:rPr lang="en-US" dirty="0" smtClean="0"/>
              <a:t>.</a:t>
            </a:r>
            <a:endParaRPr lang="en-US" dirty="0"/>
          </a:p>
          <a:p>
            <a:pPr marL="0" indent="0">
              <a:buNone/>
            </a:pPr>
            <a:r>
              <a:rPr lang="en-US" dirty="0" err="1"/>
              <a:t>time_of_day</a:t>
            </a:r>
            <a:r>
              <a:rPr lang="en-US" dirty="0"/>
              <a:t>    </a:t>
            </a:r>
            <a:r>
              <a:rPr lang="en-US" dirty="0" err="1"/>
              <a:t>go_left_then_stop</a:t>
            </a:r>
            <a:endParaRPr lang="en-US" dirty="0"/>
          </a:p>
          <a:p>
            <a:pPr marL="0" indent="0">
              <a:buNone/>
            </a:pPr>
            <a:r>
              <a:rPr lang="en-US" dirty="0" err="1" smtClean="0"/>
              <a:t>TimeOfDay</a:t>
            </a:r>
            <a:r>
              <a:rPr lang="en-US" dirty="0" smtClean="0"/>
              <a:t>      </a:t>
            </a:r>
            <a:r>
              <a:rPr lang="en-US" dirty="0" err="1" smtClean="0"/>
              <a:t>GoLeftThenStop</a:t>
            </a:r>
            <a:endParaRPr lang="en-US" dirty="0"/>
          </a:p>
          <a:p>
            <a:r>
              <a:rPr lang="en-US" dirty="0" err="1" smtClean="0"/>
              <a:t>Hace</a:t>
            </a:r>
            <a:r>
              <a:rPr lang="en-US" dirty="0" smtClean="0"/>
              <a:t> el </a:t>
            </a:r>
            <a:r>
              <a:rPr lang="en-US" dirty="0" err="1" smtClean="0"/>
              <a:t>programa</a:t>
            </a:r>
            <a:r>
              <a:rPr lang="en-US" dirty="0" smtClean="0"/>
              <a:t> </a:t>
            </a:r>
            <a:r>
              <a:rPr lang="en-US" dirty="0" err="1" smtClean="0"/>
              <a:t>más</a:t>
            </a:r>
            <a:r>
              <a:rPr lang="en-US" dirty="0" smtClean="0"/>
              <a:t> </a:t>
            </a:r>
            <a:r>
              <a:rPr lang="en-US" dirty="0" err="1" smtClean="0"/>
              <a:t>entendible</a:t>
            </a:r>
            <a:r>
              <a:rPr lang="en-US" dirty="0" smtClean="0"/>
              <a:t>.</a:t>
            </a:r>
          </a:p>
          <a:p>
            <a:r>
              <a:rPr lang="en-US" dirty="0" err="1" smtClean="0"/>
              <a:t>Pueden</a:t>
            </a:r>
            <a:r>
              <a:rPr lang="en-US" dirty="0" smtClean="0"/>
              <a:t> </a:t>
            </a:r>
            <a:r>
              <a:rPr lang="en-US" dirty="0" err="1" smtClean="0"/>
              <a:t>ser</a:t>
            </a:r>
            <a:r>
              <a:rPr lang="en-US" dirty="0" smtClean="0"/>
              <a:t> </a:t>
            </a:r>
            <a:r>
              <a:rPr lang="en-US" dirty="0" err="1" smtClean="0"/>
              <a:t>escritos</a:t>
            </a:r>
            <a:r>
              <a:rPr lang="en-US" dirty="0" smtClean="0"/>
              <a:t> </a:t>
            </a:r>
            <a:r>
              <a:rPr lang="en-US" dirty="0" err="1" smtClean="0"/>
              <a:t>en</a:t>
            </a:r>
            <a:r>
              <a:rPr lang="en-US" dirty="0" smtClean="0"/>
              <a:t> </a:t>
            </a:r>
            <a:r>
              <a:rPr lang="en-US" dirty="0" err="1" smtClean="0"/>
              <a:t>mayúsculas</a:t>
            </a:r>
            <a:r>
              <a:rPr lang="en-US" dirty="0" smtClean="0"/>
              <a:t> o </a:t>
            </a:r>
            <a:r>
              <a:rPr lang="en-US" dirty="0" err="1" smtClean="0"/>
              <a:t>minúsculas</a:t>
            </a:r>
            <a:r>
              <a:rPr lang="en-US" dirty="0" smtClean="0"/>
              <a:t>.</a:t>
            </a:r>
          </a:p>
          <a:p>
            <a:r>
              <a:rPr lang="en-US" dirty="0" err="1" smtClean="0"/>
              <a:t>Caso</a:t>
            </a:r>
            <a:r>
              <a:rPr lang="en-US" dirty="0" smtClean="0"/>
              <a:t> </a:t>
            </a:r>
            <a:r>
              <a:rPr lang="en-US" dirty="0" err="1" smtClean="0"/>
              <a:t>sensitivo</a:t>
            </a:r>
            <a:r>
              <a:rPr lang="en-US" dirty="0" smtClean="0"/>
              <a:t>. </a:t>
            </a:r>
            <a:r>
              <a:rPr lang="en-US" dirty="0" err="1" smtClean="0"/>
              <a:t>Estas</a:t>
            </a:r>
            <a:r>
              <a:rPr lang="en-US" dirty="0" smtClean="0"/>
              <a:t> son </a:t>
            </a:r>
            <a:r>
              <a:rPr lang="en-US" dirty="0" err="1" smtClean="0"/>
              <a:t>diferentes</a:t>
            </a:r>
            <a:r>
              <a:rPr lang="en-US" dirty="0" smtClean="0"/>
              <a:t> variables</a:t>
            </a:r>
          </a:p>
          <a:p>
            <a:pPr lvl="1"/>
            <a:r>
              <a:rPr lang="en-US" dirty="0" err="1" smtClean="0"/>
              <a:t>thetemperature</a:t>
            </a:r>
            <a:endParaRPr lang="en-US" dirty="0"/>
          </a:p>
          <a:p>
            <a:pPr lvl="1"/>
            <a:r>
              <a:rPr lang="en-US" dirty="0"/>
              <a:t>THETEMPERATURE</a:t>
            </a:r>
          </a:p>
          <a:p>
            <a:pPr lvl="1"/>
            <a:r>
              <a:rPr lang="en-US" dirty="0" err="1" smtClean="0"/>
              <a:t>TheTemperature</a:t>
            </a:r>
            <a:endParaRPr lang="en-US" dirty="0" smtClean="0"/>
          </a:p>
          <a:p>
            <a:r>
              <a:rPr lang="en-US" dirty="0" smtClean="0"/>
              <a:t>A </a:t>
            </a:r>
            <a:r>
              <a:rPr lang="en-US" dirty="0" err="1" smtClean="0"/>
              <a:t>manera</a:t>
            </a:r>
            <a:r>
              <a:rPr lang="en-US" dirty="0" smtClean="0"/>
              <a:t> </a:t>
            </a:r>
            <a:r>
              <a:rPr lang="en-US" dirty="0" err="1" smtClean="0"/>
              <a:t>práctica</a:t>
            </a:r>
            <a:r>
              <a:rPr lang="en-US" dirty="0" smtClean="0"/>
              <a:t> </a:t>
            </a:r>
            <a:r>
              <a:rPr lang="en-US" dirty="0" err="1" smtClean="0"/>
              <a:t>los</a:t>
            </a:r>
            <a:r>
              <a:rPr lang="en-US" dirty="0" smtClean="0"/>
              <a:t> macros son </a:t>
            </a:r>
            <a:r>
              <a:rPr lang="en-US" dirty="0" err="1" smtClean="0"/>
              <a:t>en</a:t>
            </a:r>
            <a:r>
              <a:rPr lang="en-US" dirty="0" smtClean="0"/>
              <a:t> </a:t>
            </a:r>
            <a:r>
              <a:rPr lang="en-US" dirty="0" err="1" smtClean="0"/>
              <a:t>mayúscula</a:t>
            </a:r>
            <a:r>
              <a:rPr lang="en-US" dirty="0" smtClean="0"/>
              <a:t> </a:t>
            </a:r>
            <a:r>
              <a:rPr lang="en-US" dirty="0" err="1" smtClean="0"/>
              <a:t>cerrada</a:t>
            </a:r>
            <a:r>
              <a:rPr lang="en-US" dirty="0" smtClean="0"/>
              <a:t> (para </a:t>
            </a:r>
            <a:r>
              <a:rPr lang="en-US" dirty="0" err="1" smtClean="0"/>
              <a:t>identificar</a:t>
            </a:r>
            <a:r>
              <a:rPr lang="en-US" dirty="0" smtClean="0"/>
              <a:t> que son macros y no variables) PORTA</a:t>
            </a:r>
            <a:endParaRPr lang="en-US" dirty="0"/>
          </a:p>
          <a:p>
            <a:r>
              <a:rPr lang="en-US" dirty="0" err="1" smtClean="0"/>
              <a:t>Podemos</a:t>
            </a:r>
            <a:r>
              <a:rPr lang="en-US" dirty="0" smtClean="0"/>
              <a:t> </a:t>
            </a:r>
            <a:r>
              <a:rPr lang="en-US" dirty="0" err="1" smtClean="0"/>
              <a:t>usar</a:t>
            </a:r>
            <a:r>
              <a:rPr lang="en-US" dirty="0" smtClean="0"/>
              <a:t> </a:t>
            </a:r>
            <a:r>
              <a:rPr lang="en-US" dirty="0" err="1" smtClean="0"/>
              <a:t>los</a:t>
            </a:r>
            <a:r>
              <a:rPr lang="en-US" dirty="0" smtClean="0"/>
              <a:t> </a:t>
            </a:r>
            <a:r>
              <a:rPr lang="en-US" dirty="0" err="1" smtClean="0"/>
              <a:t>archivos</a:t>
            </a:r>
            <a:r>
              <a:rPr lang="en-US" dirty="0" smtClean="0"/>
              <a:t> </a:t>
            </a:r>
            <a:r>
              <a:rPr lang="en-US" dirty="0" err="1" smtClean="0"/>
              <a:t>generados</a:t>
            </a:r>
            <a:r>
              <a:rPr lang="en-US" dirty="0" smtClean="0"/>
              <a:t> </a:t>
            </a:r>
            <a:r>
              <a:rPr lang="en-US" dirty="0" err="1" smtClean="0"/>
              <a:t>por</a:t>
            </a:r>
            <a:r>
              <a:rPr lang="en-US" dirty="0" smtClean="0"/>
              <a:t> el </a:t>
            </a:r>
            <a:r>
              <a:rPr lang="en-US" dirty="0" err="1" smtClean="0"/>
              <a:t>compilador</a:t>
            </a:r>
            <a:r>
              <a:rPr lang="en-US" dirty="0" smtClean="0"/>
              <a:t> para </a:t>
            </a:r>
            <a:r>
              <a:rPr lang="en-US" dirty="0" err="1" smtClean="0"/>
              <a:t>ver</a:t>
            </a:r>
            <a:r>
              <a:rPr lang="en-US" dirty="0" smtClean="0"/>
              <a:t> la </a:t>
            </a:r>
            <a:r>
              <a:rPr lang="en-US" dirty="0" err="1" smtClean="0"/>
              <a:t>direción</a:t>
            </a:r>
            <a:r>
              <a:rPr lang="en-US" dirty="0" smtClean="0"/>
              <a:t> de las variables y </a:t>
            </a:r>
            <a:r>
              <a:rPr lang="en-US" dirty="0" err="1" smtClean="0"/>
              <a:t>modificarlas</a:t>
            </a:r>
            <a:r>
              <a:rPr lang="en-US" dirty="0" smtClean="0"/>
              <a:t> </a:t>
            </a:r>
            <a:r>
              <a:rPr lang="en-US" dirty="0" err="1" smtClean="0"/>
              <a:t>en</a:t>
            </a:r>
            <a:r>
              <a:rPr lang="en-US" dirty="0" smtClean="0"/>
              <a:t> el </a:t>
            </a:r>
            <a:r>
              <a:rPr lang="en-US" dirty="0" err="1" smtClean="0"/>
              <a:t>depurador</a:t>
            </a:r>
            <a:endParaRPr lang="en-US" dirty="0"/>
          </a:p>
        </p:txBody>
      </p:sp>
    </p:spTree>
    <p:extLst>
      <p:ext uri="{BB962C8B-B14F-4D97-AF65-F5344CB8AC3E}">
        <p14:creationId xmlns:p14="http://schemas.microsoft.com/office/powerpoint/2010/main" val="7158334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Palabras clave</a:t>
            </a:r>
            <a:br>
              <a:rPr lang="en-US" dirty="0" smtClean="0"/>
            </a:br>
            <a:r>
              <a:rPr lang="en-US" dirty="0" smtClean="0"/>
              <a:t>- </a:t>
            </a:r>
            <a:r>
              <a:rPr lang="en-US" dirty="0" err="1" smtClean="0"/>
              <a:t>Nombres</a:t>
            </a:r>
            <a:r>
              <a:rPr lang="en-US" dirty="0" smtClean="0"/>
              <a:t> – Ideas de </a:t>
            </a:r>
            <a:r>
              <a:rPr lang="en-US" dirty="0" err="1" smtClean="0"/>
              <a:t>Nombre</a:t>
            </a:r>
            <a:endParaRPr lang="en-US" dirty="0"/>
          </a:p>
        </p:txBody>
      </p:sp>
      <p:sp>
        <p:nvSpPr>
          <p:cNvPr id="7" name="Marcador de contenido 3"/>
          <p:cNvSpPr txBox="1">
            <a:spLocks/>
          </p:cNvSpPr>
          <p:nvPr/>
        </p:nvSpPr>
        <p:spPr>
          <a:xfrm>
            <a:off x="646110" y="1853249"/>
            <a:ext cx="8768345" cy="47357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a:t>1. </a:t>
            </a:r>
            <a:r>
              <a:rPr lang="en-US" dirty="0" err="1" smtClean="0"/>
              <a:t>Iniciar</a:t>
            </a:r>
            <a:r>
              <a:rPr lang="en-US" dirty="0" smtClean="0"/>
              <a:t> </a:t>
            </a:r>
            <a:r>
              <a:rPr lang="en-US" dirty="0" err="1" smtClean="0"/>
              <a:t>cada</a:t>
            </a:r>
            <a:r>
              <a:rPr lang="en-US" dirty="0" smtClean="0"/>
              <a:t> </a:t>
            </a:r>
            <a:r>
              <a:rPr lang="en-US" dirty="0" err="1" smtClean="0"/>
              <a:t>nombre</a:t>
            </a:r>
            <a:r>
              <a:rPr lang="en-US" dirty="0" smtClean="0"/>
              <a:t> variable con </a:t>
            </a:r>
            <a:r>
              <a:rPr lang="en-US" dirty="0" err="1" smtClean="0"/>
              <a:t>su</a:t>
            </a:r>
            <a:r>
              <a:rPr lang="en-US" dirty="0" smtClean="0"/>
              <a:t> </a:t>
            </a:r>
            <a:r>
              <a:rPr lang="en-US" dirty="0" err="1" smtClean="0"/>
              <a:t>tipo</a:t>
            </a:r>
            <a:r>
              <a:rPr lang="en-US" dirty="0" smtClean="0"/>
              <a:t>, </a:t>
            </a:r>
            <a:r>
              <a:rPr lang="en-US" dirty="0" err="1" smtClean="0"/>
              <a:t>p.e.</a:t>
            </a:r>
            <a:r>
              <a:rPr lang="en-US" dirty="0" smtClean="0"/>
              <a:t>:</a:t>
            </a:r>
            <a:endParaRPr lang="en-US" dirty="0"/>
          </a:p>
          <a:p>
            <a:endParaRPr lang="en-US" dirty="0"/>
          </a:p>
          <a:p>
            <a:pPr marL="0" indent="0">
              <a:buNone/>
            </a:pPr>
            <a:r>
              <a:rPr lang="en-US" dirty="0"/>
              <a:t>b 	</a:t>
            </a:r>
            <a:r>
              <a:rPr lang="en-US" dirty="0" err="1" smtClean="0"/>
              <a:t>Cierto</a:t>
            </a:r>
            <a:r>
              <a:rPr lang="en-US" dirty="0" smtClean="0"/>
              <a:t>/</a:t>
            </a:r>
            <a:r>
              <a:rPr lang="en-US" dirty="0" err="1" smtClean="0"/>
              <a:t>Falso</a:t>
            </a:r>
            <a:endParaRPr lang="en-US" dirty="0"/>
          </a:p>
          <a:p>
            <a:pPr marL="0" indent="0">
              <a:buNone/>
            </a:pPr>
            <a:r>
              <a:rPr lang="en-US" dirty="0" smtClean="0"/>
              <a:t>S8	</a:t>
            </a:r>
            <a:r>
              <a:rPr lang="en-US" dirty="0" err="1" smtClean="0"/>
              <a:t>Entero</a:t>
            </a:r>
            <a:r>
              <a:rPr lang="en-US" dirty="0" smtClean="0"/>
              <a:t> de 8-bits con </a:t>
            </a:r>
            <a:r>
              <a:rPr lang="en-US" dirty="0" err="1" smtClean="0"/>
              <a:t>signo</a:t>
            </a:r>
            <a:endParaRPr lang="en-US" dirty="0"/>
          </a:p>
          <a:p>
            <a:pPr marL="0" indent="0">
              <a:buNone/>
            </a:pPr>
            <a:r>
              <a:rPr lang="en-US" dirty="0"/>
              <a:t>u8 </a:t>
            </a:r>
            <a:r>
              <a:rPr lang="en-US" dirty="0" smtClean="0"/>
              <a:t>	</a:t>
            </a:r>
            <a:r>
              <a:rPr lang="en-US" dirty="0" err="1" smtClean="0"/>
              <a:t>Entero</a:t>
            </a:r>
            <a:r>
              <a:rPr lang="en-US" dirty="0" smtClean="0"/>
              <a:t> de 8-bits sin </a:t>
            </a:r>
            <a:r>
              <a:rPr lang="en-US" dirty="0" err="1" smtClean="0"/>
              <a:t>signo</a:t>
            </a:r>
            <a:endParaRPr lang="en-US" dirty="0"/>
          </a:p>
          <a:p>
            <a:pPr marL="0" indent="0">
              <a:buNone/>
            </a:pPr>
            <a:r>
              <a:rPr lang="en-US" dirty="0"/>
              <a:t>s16 </a:t>
            </a:r>
            <a:r>
              <a:rPr lang="en-US" dirty="0" smtClean="0"/>
              <a:t>	</a:t>
            </a:r>
            <a:r>
              <a:rPr lang="en-US" dirty="0" err="1" smtClean="0"/>
              <a:t>Entero</a:t>
            </a:r>
            <a:r>
              <a:rPr lang="en-US" dirty="0" smtClean="0"/>
              <a:t> de 16-bits con </a:t>
            </a:r>
            <a:r>
              <a:rPr lang="en-US" dirty="0" err="1" smtClean="0"/>
              <a:t>signo</a:t>
            </a:r>
            <a:endParaRPr lang="en-US" dirty="0"/>
          </a:p>
          <a:p>
            <a:pPr marL="0" indent="0">
              <a:buNone/>
            </a:pPr>
            <a:r>
              <a:rPr lang="en-US" dirty="0"/>
              <a:t>u16 </a:t>
            </a:r>
            <a:r>
              <a:rPr lang="en-US" dirty="0" smtClean="0"/>
              <a:t>	</a:t>
            </a:r>
            <a:r>
              <a:rPr lang="en-US" dirty="0" err="1" smtClean="0"/>
              <a:t>Entero</a:t>
            </a:r>
            <a:r>
              <a:rPr lang="en-US" dirty="0" smtClean="0"/>
              <a:t> de 16-bits sin </a:t>
            </a:r>
            <a:r>
              <a:rPr lang="en-US" dirty="0" err="1" smtClean="0"/>
              <a:t>signo</a:t>
            </a:r>
            <a:endParaRPr lang="en-US" dirty="0"/>
          </a:p>
          <a:p>
            <a:pPr marL="0" indent="0">
              <a:buNone/>
            </a:pPr>
            <a:r>
              <a:rPr lang="en-US" dirty="0"/>
              <a:t>s32 </a:t>
            </a:r>
            <a:r>
              <a:rPr lang="en-US" dirty="0" smtClean="0"/>
              <a:t>	</a:t>
            </a:r>
            <a:r>
              <a:rPr lang="en-US" dirty="0" err="1" smtClean="0"/>
              <a:t>Entero</a:t>
            </a:r>
            <a:r>
              <a:rPr lang="en-US" dirty="0" smtClean="0"/>
              <a:t> de 32-bits con </a:t>
            </a:r>
            <a:r>
              <a:rPr lang="en-US" dirty="0" err="1" smtClean="0"/>
              <a:t>signo</a:t>
            </a:r>
            <a:endParaRPr lang="en-US" dirty="0"/>
          </a:p>
          <a:p>
            <a:pPr marL="0" indent="0">
              <a:buNone/>
            </a:pPr>
            <a:r>
              <a:rPr lang="en-US" dirty="0"/>
              <a:t>u32 </a:t>
            </a:r>
            <a:r>
              <a:rPr lang="en-US" dirty="0" smtClean="0"/>
              <a:t>	</a:t>
            </a:r>
            <a:r>
              <a:rPr lang="en-US" dirty="0" err="1" smtClean="0"/>
              <a:t>Entero</a:t>
            </a:r>
            <a:r>
              <a:rPr lang="en-US" dirty="0" smtClean="0"/>
              <a:t> de 32-bits sin </a:t>
            </a:r>
            <a:r>
              <a:rPr lang="en-US" dirty="0" err="1" smtClean="0"/>
              <a:t>signo</a:t>
            </a:r>
            <a:endParaRPr lang="en-US" dirty="0"/>
          </a:p>
          <a:p>
            <a:pPr marL="0" indent="0">
              <a:buNone/>
            </a:pPr>
            <a:r>
              <a:rPr lang="en-US" dirty="0"/>
              <a:t>c </a:t>
            </a:r>
            <a:r>
              <a:rPr lang="en-US" dirty="0" smtClean="0"/>
              <a:t>	</a:t>
            </a:r>
            <a:r>
              <a:rPr lang="en-US" dirty="0" err="1" smtClean="0"/>
              <a:t>Caracter</a:t>
            </a:r>
            <a:r>
              <a:rPr lang="en-US" dirty="0" smtClean="0"/>
              <a:t> ASCII de 8-bits</a:t>
            </a:r>
            <a:endParaRPr lang="en-US" dirty="0"/>
          </a:p>
          <a:p>
            <a:pPr marL="0" indent="0">
              <a:buNone/>
            </a:pPr>
            <a:r>
              <a:rPr lang="en-US" dirty="0"/>
              <a:t>s </a:t>
            </a:r>
            <a:r>
              <a:rPr lang="en-US" dirty="0" smtClean="0"/>
              <a:t>	</a:t>
            </a:r>
            <a:r>
              <a:rPr lang="en-US" dirty="0" err="1" smtClean="0"/>
              <a:t>cadena</a:t>
            </a:r>
            <a:r>
              <a:rPr lang="en-US" dirty="0" smtClean="0"/>
              <a:t> de </a:t>
            </a:r>
            <a:r>
              <a:rPr lang="en-US" dirty="0" err="1" smtClean="0"/>
              <a:t>caracteres</a:t>
            </a:r>
            <a:r>
              <a:rPr lang="en-US" dirty="0" smtClean="0"/>
              <a:t> ASCII</a:t>
            </a:r>
          </a:p>
        </p:txBody>
      </p:sp>
    </p:spTree>
    <p:extLst>
      <p:ext uri="{BB962C8B-B14F-4D97-AF65-F5344CB8AC3E}">
        <p14:creationId xmlns:p14="http://schemas.microsoft.com/office/powerpoint/2010/main" val="28603603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Palabras clave</a:t>
            </a:r>
            <a:br>
              <a:rPr lang="en-US" dirty="0" smtClean="0"/>
            </a:br>
            <a:r>
              <a:rPr lang="en-US" dirty="0" smtClean="0"/>
              <a:t>- </a:t>
            </a:r>
            <a:r>
              <a:rPr lang="en-US" dirty="0" err="1" smtClean="0"/>
              <a:t>Nombres</a:t>
            </a:r>
            <a:r>
              <a:rPr lang="en-US" dirty="0" smtClean="0"/>
              <a:t> – Ideas de </a:t>
            </a:r>
            <a:r>
              <a:rPr lang="en-US" dirty="0" err="1" smtClean="0"/>
              <a:t>Nombre</a:t>
            </a:r>
            <a:endParaRPr lang="en-US" dirty="0"/>
          </a:p>
        </p:txBody>
      </p:sp>
      <p:sp>
        <p:nvSpPr>
          <p:cNvPr id="7" name="Marcador de contenido 3"/>
          <p:cNvSpPr txBox="1">
            <a:spLocks/>
          </p:cNvSpPr>
          <p:nvPr/>
        </p:nvSpPr>
        <p:spPr>
          <a:xfrm>
            <a:off x="646111" y="1853249"/>
            <a:ext cx="9450926" cy="47357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2. </a:t>
            </a:r>
            <a:r>
              <a:rPr lang="en-US" dirty="0" err="1" smtClean="0"/>
              <a:t>Iniciar</a:t>
            </a:r>
            <a:r>
              <a:rPr lang="en-US" dirty="0" smtClean="0"/>
              <a:t> </a:t>
            </a:r>
            <a:r>
              <a:rPr lang="en-US" dirty="0" err="1" smtClean="0"/>
              <a:t>cada</a:t>
            </a:r>
            <a:r>
              <a:rPr lang="en-US" dirty="0" smtClean="0"/>
              <a:t> variable local con “the” o “my”:</a:t>
            </a:r>
            <a:endParaRPr lang="en-US" dirty="0"/>
          </a:p>
          <a:p>
            <a:endParaRPr lang="en-US" dirty="0"/>
          </a:p>
          <a:p>
            <a:pPr marL="0" indent="0">
              <a:buNone/>
            </a:pPr>
            <a:r>
              <a:rPr lang="en-US" dirty="0"/>
              <a:t>b 	</a:t>
            </a:r>
            <a:r>
              <a:rPr lang="en-US" dirty="0" err="1" smtClean="0"/>
              <a:t>Cierto</a:t>
            </a:r>
            <a:r>
              <a:rPr lang="en-US" dirty="0" smtClean="0"/>
              <a:t>/</a:t>
            </a:r>
            <a:r>
              <a:rPr lang="en-US" dirty="0" err="1" smtClean="0"/>
              <a:t>Falso</a:t>
            </a:r>
            <a:endParaRPr lang="en-US" dirty="0"/>
          </a:p>
          <a:p>
            <a:pPr marL="0" indent="0">
              <a:buNone/>
            </a:pPr>
            <a:r>
              <a:rPr lang="en-US" dirty="0" smtClean="0"/>
              <a:t>S8	</a:t>
            </a:r>
            <a:r>
              <a:rPr lang="en-US" dirty="0" err="1" smtClean="0"/>
              <a:t>Entero</a:t>
            </a:r>
            <a:r>
              <a:rPr lang="en-US" dirty="0" smtClean="0"/>
              <a:t> de 8-bits con </a:t>
            </a:r>
            <a:r>
              <a:rPr lang="en-US" dirty="0" err="1" smtClean="0"/>
              <a:t>signo</a:t>
            </a:r>
            <a:endParaRPr lang="en-US" dirty="0"/>
          </a:p>
          <a:p>
            <a:pPr marL="0" indent="0">
              <a:buNone/>
            </a:pPr>
            <a:r>
              <a:rPr lang="en-US" dirty="0"/>
              <a:t>u8 </a:t>
            </a:r>
            <a:r>
              <a:rPr lang="en-US" dirty="0" smtClean="0"/>
              <a:t>	</a:t>
            </a:r>
            <a:r>
              <a:rPr lang="en-US" dirty="0" err="1" smtClean="0"/>
              <a:t>Entero</a:t>
            </a:r>
            <a:r>
              <a:rPr lang="en-US" dirty="0" smtClean="0"/>
              <a:t> de 8-bits sin </a:t>
            </a:r>
            <a:r>
              <a:rPr lang="en-US" dirty="0" err="1" smtClean="0"/>
              <a:t>signo</a:t>
            </a:r>
            <a:endParaRPr lang="en-US" dirty="0"/>
          </a:p>
          <a:p>
            <a:pPr marL="0" indent="0">
              <a:buNone/>
            </a:pPr>
            <a:r>
              <a:rPr lang="en-US" dirty="0"/>
              <a:t>s16 </a:t>
            </a:r>
            <a:r>
              <a:rPr lang="en-US" dirty="0" smtClean="0"/>
              <a:t>	</a:t>
            </a:r>
            <a:r>
              <a:rPr lang="en-US" dirty="0" err="1" smtClean="0"/>
              <a:t>Entero</a:t>
            </a:r>
            <a:r>
              <a:rPr lang="en-US" dirty="0" smtClean="0"/>
              <a:t> de 16-bits con </a:t>
            </a:r>
            <a:r>
              <a:rPr lang="en-US" dirty="0" err="1" smtClean="0"/>
              <a:t>signo</a:t>
            </a:r>
            <a:endParaRPr lang="en-US" dirty="0"/>
          </a:p>
          <a:p>
            <a:pPr marL="0" indent="0">
              <a:buNone/>
            </a:pPr>
            <a:r>
              <a:rPr lang="en-US" dirty="0"/>
              <a:t>u16 </a:t>
            </a:r>
            <a:r>
              <a:rPr lang="en-US" dirty="0" smtClean="0"/>
              <a:t>	</a:t>
            </a:r>
            <a:r>
              <a:rPr lang="en-US" dirty="0" err="1" smtClean="0"/>
              <a:t>Entero</a:t>
            </a:r>
            <a:r>
              <a:rPr lang="en-US" dirty="0" smtClean="0"/>
              <a:t> de 16-bits sin </a:t>
            </a:r>
            <a:r>
              <a:rPr lang="en-US" dirty="0" err="1" smtClean="0"/>
              <a:t>signo</a:t>
            </a:r>
            <a:endParaRPr lang="en-US" dirty="0"/>
          </a:p>
          <a:p>
            <a:pPr marL="0" indent="0">
              <a:buNone/>
            </a:pPr>
            <a:r>
              <a:rPr lang="en-US" dirty="0"/>
              <a:t>s32 </a:t>
            </a:r>
            <a:r>
              <a:rPr lang="en-US" dirty="0" smtClean="0"/>
              <a:t>	</a:t>
            </a:r>
            <a:r>
              <a:rPr lang="en-US" dirty="0" err="1" smtClean="0"/>
              <a:t>Entero</a:t>
            </a:r>
            <a:r>
              <a:rPr lang="en-US" dirty="0" smtClean="0"/>
              <a:t> de 32-bits con </a:t>
            </a:r>
            <a:r>
              <a:rPr lang="en-US" dirty="0" err="1" smtClean="0"/>
              <a:t>signo</a:t>
            </a:r>
            <a:endParaRPr lang="en-US" dirty="0"/>
          </a:p>
          <a:p>
            <a:pPr marL="0" indent="0">
              <a:buNone/>
            </a:pPr>
            <a:r>
              <a:rPr lang="en-US" dirty="0"/>
              <a:t>u32 </a:t>
            </a:r>
            <a:r>
              <a:rPr lang="en-US" dirty="0" smtClean="0"/>
              <a:t>	</a:t>
            </a:r>
            <a:r>
              <a:rPr lang="en-US" dirty="0" err="1" smtClean="0"/>
              <a:t>Entero</a:t>
            </a:r>
            <a:r>
              <a:rPr lang="en-US" dirty="0" smtClean="0"/>
              <a:t> de 32-bits sin </a:t>
            </a:r>
            <a:r>
              <a:rPr lang="en-US" dirty="0" err="1" smtClean="0"/>
              <a:t>signo</a:t>
            </a:r>
            <a:endParaRPr lang="en-US" dirty="0"/>
          </a:p>
          <a:p>
            <a:pPr marL="0" indent="0">
              <a:buNone/>
            </a:pPr>
            <a:r>
              <a:rPr lang="en-US" dirty="0"/>
              <a:t>c </a:t>
            </a:r>
            <a:r>
              <a:rPr lang="en-US" dirty="0" smtClean="0"/>
              <a:t>	</a:t>
            </a:r>
            <a:r>
              <a:rPr lang="en-US" dirty="0" err="1" smtClean="0"/>
              <a:t>Caracter</a:t>
            </a:r>
            <a:r>
              <a:rPr lang="en-US" dirty="0" smtClean="0"/>
              <a:t> ASCII de 8-bits</a:t>
            </a:r>
            <a:endParaRPr lang="en-US" dirty="0"/>
          </a:p>
          <a:p>
            <a:pPr marL="0" indent="0">
              <a:buNone/>
            </a:pPr>
            <a:r>
              <a:rPr lang="en-US" dirty="0"/>
              <a:t>s </a:t>
            </a:r>
            <a:r>
              <a:rPr lang="en-US" dirty="0" smtClean="0"/>
              <a:t>	</a:t>
            </a:r>
            <a:r>
              <a:rPr lang="en-US" dirty="0" err="1" smtClean="0"/>
              <a:t>cadena</a:t>
            </a:r>
            <a:r>
              <a:rPr lang="en-US" dirty="0" smtClean="0"/>
              <a:t> de </a:t>
            </a:r>
            <a:r>
              <a:rPr lang="en-US" dirty="0" err="1" smtClean="0"/>
              <a:t>caracteres</a:t>
            </a:r>
            <a:r>
              <a:rPr lang="en-US" dirty="0" smtClean="0"/>
              <a:t> ASCII</a:t>
            </a:r>
          </a:p>
        </p:txBody>
      </p:sp>
    </p:spTree>
    <p:extLst>
      <p:ext uri="{BB962C8B-B14F-4D97-AF65-F5344CB8AC3E}">
        <p14:creationId xmlns:p14="http://schemas.microsoft.com/office/powerpoint/2010/main" val="4574572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Palabras clave</a:t>
            </a:r>
            <a:br>
              <a:rPr lang="en-US" dirty="0" smtClean="0"/>
            </a:br>
            <a:r>
              <a:rPr lang="en-US" dirty="0" smtClean="0"/>
              <a:t>- </a:t>
            </a:r>
            <a:r>
              <a:rPr lang="en-US" dirty="0" err="1" smtClean="0"/>
              <a:t>Nombres</a:t>
            </a:r>
            <a:r>
              <a:rPr lang="en-US" dirty="0" smtClean="0"/>
              <a:t> – Ideas de </a:t>
            </a:r>
            <a:r>
              <a:rPr lang="en-US" dirty="0" err="1" smtClean="0"/>
              <a:t>Nombre</a:t>
            </a:r>
            <a:endParaRPr lang="en-US" dirty="0"/>
          </a:p>
        </p:txBody>
      </p:sp>
      <p:sp>
        <p:nvSpPr>
          <p:cNvPr id="7" name="Marcador de contenido 3"/>
          <p:cNvSpPr txBox="1">
            <a:spLocks/>
          </p:cNvSpPr>
          <p:nvPr/>
        </p:nvSpPr>
        <p:spPr>
          <a:xfrm>
            <a:off x="646111" y="1853249"/>
            <a:ext cx="9450926" cy="10316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a:t>3. </a:t>
            </a:r>
            <a:r>
              <a:rPr lang="en-US" dirty="0" err="1" smtClean="0"/>
              <a:t>Iniciar</a:t>
            </a:r>
            <a:r>
              <a:rPr lang="en-US" dirty="0" smtClean="0"/>
              <a:t> </a:t>
            </a:r>
            <a:r>
              <a:rPr lang="en-US" dirty="0" err="1" smtClean="0"/>
              <a:t>cada</a:t>
            </a:r>
            <a:r>
              <a:rPr lang="en-US" dirty="0" smtClean="0"/>
              <a:t> variable global </a:t>
            </a:r>
            <a:r>
              <a:rPr lang="en-US" dirty="0" err="1" smtClean="0"/>
              <a:t>en</a:t>
            </a:r>
            <a:r>
              <a:rPr lang="en-US" dirty="0" smtClean="0"/>
              <a:t> la </a:t>
            </a:r>
            <a:r>
              <a:rPr lang="en-US" dirty="0" err="1" smtClean="0"/>
              <a:t>función</a:t>
            </a:r>
            <a:r>
              <a:rPr lang="en-US" dirty="0" smtClean="0"/>
              <a:t> con </a:t>
            </a:r>
            <a:r>
              <a:rPr lang="en-US" dirty="0" err="1" smtClean="0"/>
              <a:t>su</a:t>
            </a:r>
            <a:r>
              <a:rPr lang="en-US" dirty="0" smtClean="0"/>
              <a:t> </a:t>
            </a:r>
            <a:r>
              <a:rPr lang="en-US" dirty="0" err="1" smtClean="0"/>
              <a:t>nombre</a:t>
            </a:r>
            <a:r>
              <a:rPr lang="en-US" dirty="0" smtClean="0"/>
              <a:t> de modulo. </a:t>
            </a:r>
            <a:r>
              <a:rPr lang="en-US" dirty="0" err="1" smtClean="0"/>
              <a:t>Por</a:t>
            </a:r>
            <a:r>
              <a:rPr lang="en-US" dirty="0" smtClean="0"/>
              <a:t> </a:t>
            </a:r>
            <a:r>
              <a:rPr lang="en-US" dirty="0" err="1" smtClean="0"/>
              <a:t>ejemplo</a:t>
            </a:r>
            <a:r>
              <a:rPr lang="en-US" dirty="0"/>
              <a:t> </a:t>
            </a:r>
            <a:r>
              <a:rPr lang="en-US" dirty="0" err="1" smtClean="0"/>
              <a:t>como</a:t>
            </a:r>
            <a:r>
              <a:rPr lang="en-US" dirty="0" smtClean="0"/>
              <a:t> el </a:t>
            </a:r>
            <a:r>
              <a:rPr lang="en-US" dirty="0" err="1" smtClean="0"/>
              <a:t>listado</a:t>
            </a:r>
            <a:r>
              <a:rPr lang="en-US" dirty="0" smtClean="0"/>
              <a:t> de </a:t>
            </a:r>
            <a:r>
              <a:rPr lang="en-US" dirty="0" err="1" smtClean="0"/>
              <a:t>bajo</a:t>
            </a:r>
            <a:r>
              <a:rPr lang="en-US" dirty="0" smtClean="0"/>
              <a:t>, que </a:t>
            </a:r>
            <a:r>
              <a:rPr lang="en-US" dirty="0" err="1" smtClean="0"/>
              <a:t>trata</a:t>
            </a:r>
            <a:r>
              <a:rPr lang="en-US" dirty="0" smtClean="0"/>
              <a:t> de </a:t>
            </a:r>
            <a:r>
              <a:rPr lang="en-US" dirty="0" err="1" smtClean="0"/>
              <a:t>asemejar</a:t>
            </a:r>
            <a:r>
              <a:rPr lang="en-US" dirty="0" smtClean="0"/>
              <a:t> a C++.</a:t>
            </a:r>
            <a:endParaRPr lang="en-US" dirty="0"/>
          </a:p>
          <a:p>
            <a:endParaRPr lang="en-US" dirty="0"/>
          </a:p>
        </p:txBody>
      </p:sp>
      <p:sp>
        <p:nvSpPr>
          <p:cNvPr id="4" name="Marcador de contenido 3"/>
          <p:cNvSpPr txBox="1">
            <a:spLocks/>
          </p:cNvSpPr>
          <p:nvPr/>
        </p:nvSpPr>
        <p:spPr>
          <a:xfrm>
            <a:off x="0" y="2884868"/>
            <a:ext cx="6926666" cy="376063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 **********file=</a:t>
            </a:r>
            <a:r>
              <a:rPr lang="en-US" dirty="0" err="1"/>
              <a:t>Bit.c</a:t>
            </a:r>
            <a:r>
              <a:rPr lang="en-US" dirty="0"/>
              <a:t>*************</a:t>
            </a:r>
          </a:p>
          <a:p>
            <a:pPr marL="0" indent="0">
              <a:buNone/>
            </a:pPr>
            <a:r>
              <a:rPr lang="en-US" dirty="0"/>
              <a:t>   Pointer implementation of the a </a:t>
            </a:r>
            <a:r>
              <a:rPr lang="en-US" dirty="0" err="1"/>
              <a:t>Bit_Fifo</a:t>
            </a:r>
            <a:endParaRPr lang="en-US" dirty="0"/>
          </a:p>
          <a:p>
            <a:pPr marL="0" indent="0">
              <a:buNone/>
            </a:pPr>
            <a:r>
              <a:rPr lang="en-US" dirty="0"/>
              <a:t>   These routines can be used to save (</a:t>
            </a:r>
            <a:r>
              <a:rPr lang="en-US" dirty="0" err="1"/>
              <a:t>Bit_Put</a:t>
            </a:r>
            <a:r>
              <a:rPr lang="en-US" dirty="0"/>
              <a:t>) and</a:t>
            </a:r>
          </a:p>
          <a:p>
            <a:pPr marL="0" indent="0">
              <a:buNone/>
            </a:pPr>
            <a:r>
              <a:rPr lang="en-US" dirty="0"/>
              <a:t>   recall (</a:t>
            </a:r>
            <a:r>
              <a:rPr lang="en-US" dirty="0" err="1"/>
              <a:t>Bit_Get</a:t>
            </a:r>
            <a:r>
              <a:rPr lang="en-US" dirty="0"/>
              <a:t>) binary data 1 bit at a time (bit streams)</a:t>
            </a:r>
          </a:p>
          <a:p>
            <a:pPr marL="0" indent="0">
              <a:buNone/>
            </a:pPr>
            <a:r>
              <a:rPr lang="en-US" dirty="0"/>
              <a:t>   Information is saved/recalled in a first in first out manner</a:t>
            </a:r>
          </a:p>
          <a:p>
            <a:pPr marL="0" indent="0">
              <a:buNone/>
            </a:pPr>
            <a:r>
              <a:rPr lang="en-US" dirty="0"/>
              <a:t>   </a:t>
            </a:r>
            <a:r>
              <a:rPr lang="en-US" dirty="0" err="1"/>
              <a:t>Bit_FifoSize</a:t>
            </a:r>
            <a:r>
              <a:rPr lang="en-US" dirty="0"/>
              <a:t> is the number of 16-bit words in the </a:t>
            </a:r>
            <a:r>
              <a:rPr lang="en-US" dirty="0" err="1"/>
              <a:t>Bit_Fifo</a:t>
            </a:r>
            <a:endParaRPr lang="en-US" dirty="0"/>
          </a:p>
          <a:p>
            <a:pPr marL="0" indent="0">
              <a:buNone/>
            </a:pPr>
            <a:r>
              <a:rPr lang="en-US" dirty="0"/>
              <a:t>   The </a:t>
            </a:r>
            <a:r>
              <a:rPr lang="en-US" dirty="0" err="1"/>
              <a:t>Bit_Fifo</a:t>
            </a:r>
            <a:r>
              <a:rPr lang="en-US" dirty="0"/>
              <a:t> is full when it has 16*Bit_FifoSize-1 bits */</a:t>
            </a:r>
          </a:p>
          <a:p>
            <a:pPr marL="0" indent="0">
              <a:buNone/>
            </a:pPr>
            <a:r>
              <a:rPr lang="en-US" dirty="0"/>
              <a:t>#define </a:t>
            </a:r>
            <a:r>
              <a:rPr lang="en-US" dirty="0" err="1"/>
              <a:t>Bit_FifoSize</a:t>
            </a:r>
            <a:r>
              <a:rPr lang="en-US" dirty="0"/>
              <a:t> 4</a:t>
            </a:r>
          </a:p>
          <a:p>
            <a:pPr marL="0" indent="0">
              <a:buNone/>
            </a:pPr>
            <a:r>
              <a:rPr lang="en-US" dirty="0"/>
              <a:t>// 16*4-1=31 bits of storage</a:t>
            </a:r>
          </a:p>
          <a:p>
            <a:pPr marL="0" indent="0">
              <a:buNone/>
            </a:pPr>
            <a:r>
              <a:rPr lang="en-US" dirty="0"/>
              <a:t>unsigned short </a:t>
            </a:r>
            <a:r>
              <a:rPr lang="en-US" dirty="0" err="1"/>
              <a:t>Bit_Fifo</a:t>
            </a:r>
            <a:r>
              <a:rPr lang="en-US" dirty="0"/>
              <a:t>[</a:t>
            </a:r>
            <a:r>
              <a:rPr lang="en-US" dirty="0" err="1"/>
              <a:t>Bit_FifoSize</a:t>
            </a:r>
            <a:r>
              <a:rPr lang="en-US" dirty="0"/>
              <a:t>]; // storage for Bit Stream</a:t>
            </a:r>
          </a:p>
          <a:p>
            <a:pPr marL="0" indent="0">
              <a:buNone/>
            </a:pPr>
            <a:r>
              <a:rPr lang="en-US" dirty="0" err="1"/>
              <a:t>struct</a:t>
            </a:r>
            <a:r>
              <a:rPr lang="en-US" dirty="0"/>
              <a:t> </a:t>
            </a:r>
            <a:r>
              <a:rPr lang="en-US" dirty="0" err="1"/>
              <a:t>Bit_Pointer</a:t>
            </a:r>
            <a:r>
              <a:rPr lang="en-US" dirty="0" smtClean="0"/>
              <a:t>{</a:t>
            </a:r>
            <a:endParaRPr lang="en-US" dirty="0"/>
          </a:p>
        </p:txBody>
      </p:sp>
      <p:sp>
        <p:nvSpPr>
          <p:cNvPr id="5" name="Marcador de contenido 3"/>
          <p:cNvSpPr txBox="1">
            <a:spLocks/>
          </p:cNvSpPr>
          <p:nvPr/>
        </p:nvSpPr>
        <p:spPr>
          <a:xfrm>
            <a:off x="6068117" y="2884866"/>
            <a:ext cx="6123883" cy="376063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 unsigned short Mask; // 0x8000, 0x4000,...,2,1</a:t>
            </a:r>
          </a:p>
          <a:p>
            <a:pPr marL="0" indent="0">
              <a:buNone/>
            </a:pPr>
            <a:r>
              <a:rPr lang="en-US" dirty="0"/>
              <a:t>   unsigned short *</a:t>
            </a:r>
            <a:r>
              <a:rPr lang="en-US" dirty="0" err="1"/>
              <a:t>WPt</a:t>
            </a:r>
            <a:r>
              <a:rPr lang="en-US" dirty="0"/>
              <a:t>;}; // Pointer to word containing bit</a:t>
            </a:r>
          </a:p>
          <a:p>
            <a:pPr marL="0" indent="0">
              <a:buNone/>
            </a:pPr>
            <a:r>
              <a:rPr lang="en-US" dirty="0" err="1"/>
              <a:t>typedef</a:t>
            </a:r>
            <a:r>
              <a:rPr lang="en-US" dirty="0"/>
              <a:t> </a:t>
            </a:r>
            <a:r>
              <a:rPr lang="en-US" dirty="0" err="1"/>
              <a:t>struct</a:t>
            </a:r>
            <a:r>
              <a:rPr lang="en-US" dirty="0"/>
              <a:t> </a:t>
            </a:r>
            <a:r>
              <a:rPr lang="en-US" dirty="0" err="1"/>
              <a:t>Bit_Pointer</a:t>
            </a:r>
            <a:r>
              <a:rPr lang="en-US" dirty="0"/>
              <a:t> </a:t>
            </a:r>
            <a:r>
              <a:rPr lang="en-US" dirty="0" err="1"/>
              <a:t>Bit_PointerType</a:t>
            </a:r>
            <a:r>
              <a:rPr lang="en-US" dirty="0"/>
              <a:t>;</a:t>
            </a:r>
          </a:p>
          <a:p>
            <a:pPr marL="0" indent="0">
              <a:buNone/>
            </a:pPr>
            <a:r>
              <a:rPr lang="en-US" dirty="0" err="1"/>
              <a:t>Bit_PointerType</a:t>
            </a:r>
            <a:r>
              <a:rPr lang="en-US" dirty="0"/>
              <a:t> </a:t>
            </a:r>
            <a:r>
              <a:rPr lang="en-US" dirty="0" err="1"/>
              <a:t>Bit_PutPt</a:t>
            </a:r>
            <a:r>
              <a:rPr lang="en-US" dirty="0"/>
              <a:t>; // Pointer of where to put next</a:t>
            </a:r>
          </a:p>
          <a:p>
            <a:pPr marL="0" indent="0">
              <a:buNone/>
            </a:pPr>
            <a:r>
              <a:rPr lang="en-US" dirty="0" err="1"/>
              <a:t>Bit_PointerType</a:t>
            </a:r>
            <a:r>
              <a:rPr lang="en-US" dirty="0"/>
              <a:t> </a:t>
            </a:r>
            <a:r>
              <a:rPr lang="en-US" dirty="0" err="1"/>
              <a:t>Bit_GetPt</a:t>
            </a:r>
            <a:r>
              <a:rPr lang="en-US" dirty="0"/>
              <a:t>; // Pointer of where to get next</a:t>
            </a:r>
          </a:p>
          <a:p>
            <a:pPr marL="0" indent="0">
              <a:buNone/>
            </a:pPr>
            <a:r>
              <a:rPr lang="en-US" dirty="0"/>
              <a:t>/* </a:t>
            </a:r>
            <a:r>
              <a:rPr lang="en-US" dirty="0" err="1"/>
              <a:t>Bit_FIFO</a:t>
            </a:r>
            <a:r>
              <a:rPr lang="en-US" dirty="0"/>
              <a:t> is empty if </a:t>
            </a:r>
            <a:r>
              <a:rPr lang="en-US" dirty="0" err="1"/>
              <a:t>Bit_PutPt</a:t>
            </a:r>
            <a:r>
              <a:rPr lang="en-US" dirty="0"/>
              <a:t>==</a:t>
            </a:r>
            <a:r>
              <a:rPr lang="en-US" dirty="0" err="1"/>
              <a:t>Bit_GetPt</a:t>
            </a:r>
            <a:r>
              <a:rPr lang="en-US" dirty="0"/>
              <a:t> */</a:t>
            </a:r>
          </a:p>
          <a:p>
            <a:pPr marL="0" indent="0">
              <a:buNone/>
            </a:pPr>
            <a:r>
              <a:rPr lang="en-US" dirty="0"/>
              <a:t>/* </a:t>
            </a:r>
            <a:r>
              <a:rPr lang="en-US" dirty="0" err="1"/>
              <a:t>Bit_FIFO</a:t>
            </a:r>
            <a:r>
              <a:rPr lang="en-US" dirty="0"/>
              <a:t> is full if Bit_PutPt+1==</a:t>
            </a:r>
            <a:r>
              <a:rPr lang="en-US" dirty="0" err="1"/>
              <a:t>Bit_GetPt</a:t>
            </a:r>
            <a:r>
              <a:rPr lang="en-US" dirty="0"/>
              <a:t> */</a:t>
            </a:r>
          </a:p>
          <a:p>
            <a:pPr marL="0" indent="0">
              <a:buNone/>
            </a:pPr>
            <a:r>
              <a:rPr lang="en-US" dirty="0"/>
              <a:t>short </a:t>
            </a:r>
            <a:r>
              <a:rPr lang="en-US" dirty="0" err="1"/>
              <a:t>Bit_Same</a:t>
            </a:r>
            <a:r>
              <a:rPr lang="en-US" dirty="0"/>
              <a:t>(</a:t>
            </a:r>
            <a:r>
              <a:rPr lang="en-US" dirty="0" err="1"/>
              <a:t>Bit_PointerType</a:t>
            </a:r>
            <a:r>
              <a:rPr lang="en-US" dirty="0"/>
              <a:t> p1, </a:t>
            </a:r>
            <a:r>
              <a:rPr lang="en-US" dirty="0" err="1"/>
              <a:t>Bit_PointerType</a:t>
            </a:r>
            <a:r>
              <a:rPr lang="en-US" dirty="0"/>
              <a:t> p2){</a:t>
            </a:r>
          </a:p>
          <a:p>
            <a:pPr marL="0" indent="0">
              <a:buNone/>
            </a:pPr>
            <a:r>
              <a:rPr lang="en-US" dirty="0"/>
              <a:t>   if((p1.WPt==p2.WPt)&amp;&amp;(p1.Mask==p2.Mask))</a:t>
            </a:r>
          </a:p>
          <a:p>
            <a:pPr marL="0" indent="0">
              <a:buNone/>
            </a:pPr>
            <a:r>
              <a:rPr lang="en-US" dirty="0"/>
              <a:t>      return(1); //yes</a:t>
            </a:r>
          </a:p>
          <a:p>
            <a:pPr marL="0" indent="0">
              <a:buNone/>
            </a:pPr>
            <a:r>
              <a:rPr lang="en-US" dirty="0"/>
              <a:t>   return(0);} // </a:t>
            </a:r>
            <a:r>
              <a:rPr lang="en-US" dirty="0" smtClean="0"/>
              <a:t>no</a:t>
            </a:r>
            <a:endParaRPr lang="en-US" dirty="0"/>
          </a:p>
        </p:txBody>
      </p:sp>
    </p:spTree>
    <p:extLst>
      <p:ext uri="{BB962C8B-B14F-4D97-AF65-F5344CB8AC3E}">
        <p14:creationId xmlns:p14="http://schemas.microsoft.com/office/powerpoint/2010/main" val="19653925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Puntuació</a:t>
            </a:r>
            <a:r>
              <a:rPr lang="en-US" dirty="0" err="1"/>
              <a:t>n</a:t>
            </a:r>
            <a:endParaRPr lang="en-US" dirty="0"/>
          </a:p>
        </p:txBody>
      </p:sp>
      <p:sp>
        <p:nvSpPr>
          <p:cNvPr id="7" name="Marcador de contenido 3"/>
          <p:cNvSpPr txBox="1">
            <a:spLocks/>
          </p:cNvSpPr>
          <p:nvPr/>
        </p:nvSpPr>
        <p:spPr>
          <a:xfrm>
            <a:off x="646111" y="1853249"/>
            <a:ext cx="9450926" cy="4753613"/>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Marcas</a:t>
            </a:r>
            <a:r>
              <a:rPr lang="en-US" dirty="0" smtClean="0"/>
              <a:t> de </a:t>
            </a:r>
            <a:r>
              <a:rPr lang="en-US" dirty="0" err="1" smtClean="0"/>
              <a:t>puntuación</a:t>
            </a:r>
            <a:r>
              <a:rPr lang="en-US" dirty="0" smtClean="0"/>
              <a:t> son </a:t>
            </a:r>
            <a:r>
              <a:rPr lang="en-US" dirty="0" err="1" smtClean="0"/>
              <a:t>impotantes</a:t>
            </a:r>
            <a:r>
              <a:rPr lang="en-US" dirty="0" smtClean="0"/>
              <a:t> </a:t>
            </a:r>
            <a:r>
              <a:rPr lang="en-US" dirty="0" err="1" smtClean="0"/>
              <a:t>en</a:t>
            </a:r>
            <a:r>
              <a:rPr lang="en-US" dirty="0" smtClean="0"/>
              <a:t> C y la </a:t>
            </a:r>
            <a:r>
              <a:rPr lang="en-US" dirty="0" err="1" smtClean="0"/>
              <a:t>fuente</a:t>
            </a:r>
            <a:r>
              <a:rPr lang="en-US" dirty="0" smtClean="0"/>
              <a:t> </a:t>
            </a:r>
            <a:r>
              <a:rPr lang="en-US" dirty="0" err="1" smtClean="0"/>
              <a:t>común</a:t>
            </a:r>
            <a:r>
              <a:rPr lang="en-US" dirty="0" smtClean="0"/>
              <a:t> de </a:t>
            </a:r>
            <a:r>
              <a:rPr lang="en-US" dirty="0" err="1" smtClean="0"/>
              <a:t>errores</a:t>
            </a:r>
            <a:endParaRPr lang="en-US" dirty="0" smtClean="0"/>
          </a:p>
          <a:p>
            <a:pPr lvl="1"/>
            <a:r>
              <a:rPr lang="en-US" dirty="0" smtClean="0"/>
              <a:t>;    ,    :    ‘ ‘    “  “    {   }  (  )</a:t>
            </a:r>
          </a:p>
          <a:p>
            <a:r>
              <a:rPr lang="en-US" dirty="0" smtClean="0"/>
              <a:t>Punto y Coma:  </a:t>
            </a:r>
            <a:r>
              <a:rPr lang="en-US" dirty="0" err="1" smtClean="0"/>
              <a:t>terminadores</a:t>
            </a:r>
            <a:r>
              <a:rPr lang="en-US" dirty="0" smtClean="0"/>
              <a:t> de </a:t>
            </a:r>
            <a:r>
              <a:rPr lang="en-US" dirty="0" err="1" smtClean="0"/>
              <a:t>línea</a:t>
            </a:r>
            <a:r>
              <a:rPr lang="en-US" dirty="0" smtClean="0"/>
              <a:t>. </a:t>
            </a:r>
          </a:p>
          <a:p>
            <a:pPr lvl="1"/>
            <a:r>
              <a:rPr lang="en-US" dirty="0" smtClean="0"/>
              <a:t>Son la principal causa de error y </a:t>
            </a:r>
            <a:r>
              <a:rPr lang="en-US" dirty="0" err="1" smtClean="0"/>
              <a:t>es</a:t>
            </a:r>
            <a:r>
              <a:rPr lang="en-US" dirty="0" smtClean="0"/>
              <a:t> lo primero que </a:t>
            </a:r>
            <a:r>
              <a:rPr lang="en-US" dirty="0" err="1" smtClean="0"/>
              <a:t>debemos</a:t>
            </a:r>
            <a:r>
              <a:rPr lang="en-US" dirty="0" smtClean="0"/>
              <a:t> </a:t>
            </a:r>
            <a:r>
              <a:rPr lang="en-US" dirty="0" err="1" smtClean="0"/>
              <a:t>revisar</a:t>
            </a:r>
            <a:r>
              <a:rPr lang="en-US" dirty="0" smtClean="0"/>
              <a:t> </a:t>
            </a:r>
            <a:r>
              <a:rPr lang="en-US" dirty="0" err="1" smtClean="0"/>
              <a:t>si</a:t>
            </a:r>
            <a:r>
              <a:rPr lang="en-US" dirty="0" smtClean="0"/>
              <a:t> </a:t>
            </a:r>
            <a:r>
              <a:rPr lang="en-US" dirty="0" err="1" smtClean="0"/>
              <a:t>obtenemos</a:t>
            </a:r>
            <a:r>
              <a:rPr lang="en-US" dirty="0" smtClean="0"/>
              <a:t> </a:t>
            </a:r>
            <a:r>
              <a:rPr lang="en-US" dirty="0" err="1" smtClean="0"/>
              <a:t>uno</a:t>
            </a:r>
            <a:r>
              <a:rPr lang="en-US" dirty="0" smtClean="0"/>
              <a:t>. </a:t>
            </a:r>
          </a:p>
          <a:p>
            <a:pPr lvl="1"/>
            <a:r>
              <a:rPr lang="en-US" dirty="0" err="1" smtClean="0"/>
              <a:t>Siempre</a:t>
            </a:r>
            <a:r>
              <a:rPr lang="en-US" dirty="0" smtClean="0"/>
              <a:t> </a:t>
            </a:r>
            <a:r>
              <a:rPr lang="en-US" dirty="0" err="1" smtClean="0"/>
              <a:t>revisar</a:t>
            </a:r>
            <a:r>
              <a:rPr lang="en-US" dirty="0" smtClean="0"/>
              <a:t>  </a:t>
            </a:r>
            <a:r>
              <a:rPr lang="en-US" dirty="0" err="1" smtClean="0"/>
              <a:t>ubicado</a:t>
            </a:r>
            <a:r>
              <a:rPr lang="en-US" dirty="0" smtClean="0"/>
              <a:t> al final de </a:t>
            </a:r>
            <a:r>
              <a:rPr lang="en-US" dirty="0" err="1" smtClean="0"/>
              <a:t>cada</a:t>
            </a:r>
            <a:r>
              <a:rPr lang="en-US" dirty="0" smtClean="0"/>
              <a:t> </a:t>
            </a:r>
            <a:r>
              <a:rPr lang="en-US" dirty="0" err="1" smtClean="0"/>
              <a:t>línea</a:t>
            </a:r>
            <a:r>
              <a:rPr lang="en-US" dirty="0" smtClean="0"/>
              <a:t> </a:t>
            </a:r>
            <a:r>
              <a:rPr lang="en-US" dirty="0" err="1" smtClean="0"/>
              <a:t>como</a:t>
            </a:r>
            <a:r>
              <a:rPr lang="en-US" dirty="0" smtClean="0"/>
              <a:t> a </a:t>
            </a:r>
            <a:r>
              <a:rPr lang="en-US" dirty="0" err="1" smtClean="0"/>
              <a:t>continuación</a:t>
            </a:r>
            <a:endParaRPr lang="en-US" dirty="0"/>
          </a:p>
          <a:p>
            <a:endParaRPr lang="en-US" dirty="0"/>
          </a:p>
          <a:p>
            <a:pPr marL="0" indent="0">
              <a:buNone/>
            </a:pPr>
            <a:r>
              <a:rPr lang="en-US" dirty="0"/>
              <a:t>#define PORTB *(unsigned char volatile *)(0x0001)</a:t>
            </a:r>
          </a:p>
          <a:p>
            <a:pPr marL="0" indent="0">
              <a:buNone/>
            </a:pPr>
            <a:r>
              <a:rPr lang="en-US" dirty="0"/>
              <a:t>void Step(void){</a:t>
            </a:r>
          </a:p>
          <a:p>
            <a:pPr marL="0" indent="0">
              <a:buNone/>
            </a:pPr>
            <a:r>
              <a:rPr lang="en-US" dirty="0"/>
              <a:t>  PORTB = 10;</a:t>
            </a:r>
          </a:p>
          <a:p>
            <a:pPr marL="0" indent="0">
              <a:buNone/>
            </a:pPr>
            <a:r>
              <a:rPr lang="en-US" dirty="0"/>
              <a:t>  PORTB = 9;</a:t>
            </a:r>
          </a:p>
          <a:p>
            <a:pPr marL="0" indent="0">
              <a:buNone/>
            </a:pPr>
            <a:r>
              <a:rPr lang="en-US" dirty="0"/>
              <a:t>  PORTB = 5;</a:t>
            </a:r>
          </a:p>
          <a:p>
            <a:pPr marL="0" indent="0">
              <a:buNone/>
            </a:pPr>
            <a:r>
              <a:rPr lang="en-US" dirty="0"/>
              <a:t>  PORTB = 6; </a:t>
            </a:r>
          </a:p>
          <a:p>
            <a:pPr marL="0" indent="0">
              <a:buNone/>
            </a:pPr>
            <a:r>
              <a:rPr lang="en-US" dirty="0"/>
              <a:t>}</a:t>
            </a:r>
          </a:p>
        </p:txBody>
      </p:sp>
    </p:spTree>
    <p:extLst>
      <p:ext uri="{BB962C8B-B14F-4D97-AF65-F5344CB8AC3E}">
        <p14:creationId xmlns:p14="http://schemas.microsoft.com/office/powerpoint/2010/main" val="24405493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Puntuació</a:t>
            </a:r>
            <a:r>
              <a:rPr lang="en-US" dirty="0" err="1"/>
              <a:t>n</a:t>
            </a:r>
            <a:endParaRPr lang="en-US" dirty="0"/>
          </a:p>
        </p:txBody>
      </p:sp>
      <p:sp>
        <p:nvSpPr>
          <p:cNvPr id="7" name="Marcador de contenido 3"/>
          <p:cNvSpPr txBox="1">
            <a:spLocks/>
          </p:cNvSpPr>
          <p:nvPr/>
        </p:nvSpPr>
        <p:spPr>
          <a:xfrm>
            <a:off x="646111" y="1853249"/>
            <a:ext cx="9450926" cy="47536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Las </a:t>
            </a:r>
            <a:r>
              <a:rPr lang="en-US" dirty="0" err="1" smtClean="0"/>
              <a:t>directivas</a:t>
            </a:r>
            <a:r>
              <a:rPr lang="en-US" dirty="0" smtClean="0"/>
              <a:t> de </a:t>
            </a:r>
            <a:r>
              <a:rPr lang="en-US" dirty="0" err="1" smtClean="0"/>
              <a:t>preprocesador</a:t>
            </a:r>
            <a:r>
              <a:rPr lang="en-US" dirty="0" smtClean="0"/>
              <a:t> no </a:t>
            </a:r>
            <a:r>
              <a:rPr lang="en-US" dirty="0" err="1" smtClean="0"/>
              <a:t>terminan</a:t>
            </a:r>
            <a:r>
              <a:rPr lang="en-US" dirty="0" smtClean="0"/>
              <a:t> </a:t>
            </a:r>
            <a:r>
              <a:rPr lang="en-US" dirty="0" err="1" smtClean="0"/>
              <a:t>en</a:t>
            </a:r>
            <a:r>
              <a:rPr lang="en-US" dirty="0" smtClean="0"/>
              <a:t> ; </a:t>
            </a:r>
            <a:r>
              <a:rPr lang="en-US" dirty="0" err="1" smtClean="0"/>
              <a:t>porque</a:t>
            </a:r>
            <a:r>
              <a:rPr lang="en-US" dirty="0" smtClean="0"/>
              <a:t> no son </a:t>
            </a:r>
            <a:r>
              <a:rPr lang="en-US" dirty="0" err="1" smtClean="0"/>
              <a:t>propiamente</a:t>
            </a:r>
            <a:r>
              <a:rPr lang="en-US" dirty="0" smtClean="0"/>
              <a:t> del </a:t>
            </a:r>
            <a:r>
              <a:rPr lang="en-US" dirty="0" err="1" smtClean="0"/>
              <a:t>lengaje</a:t>
            </a:r>
            <a:r>
              <a:rPr lang="en-US" dirty="0" smtClean="0"/>
              <a:t> C </a:t>
            </a:r>
          </a:p>
          <a:p>
            <a:r>
              <a:rPr lang="en-US" dirty="0" smtClean="0"/>
              <a:t>Las </a:t>
            </a:r>
            <a:r>
              <a:rPr lang="en-US" dirty="0" err="1" smtClean="0"/>
              <a:t>directivas</a:t>
            </a:r>
            <a:r>
              <a:rPr lang="en-US" dirty="0" smtClean="0"/>
              <a:t> del </a:t>
            </a:r>
            <a:r>
              <a:rPr lang="en-US" dirty="0" err="1" smtClean="0"/>
              <a:t>preprocesador</a:t>
            </a:r>
            <a:r>
              <a:rPr lang="en-US" dirty="0"/>
              <a:t> </a:t>
            </a:r>
            <a:r>
              <a:rPr lang="en-US" dirty="0" err="1" smtClean="0"/>
              <a:t>empiezan</a:t>
            </a:r>
            <a:r>
              <a:rPr lang="en-US" dirty="0" smtClean="0"/>
              <a:t> con # y </a:t>
            </a:r>
            <a:r>
              <a:rPr lang="en-US" dirty="0" err="1" smtClean="0"/>
              <a:t>concluyen</a:t>
            </a:r>
            <a:r>
              <a:rPr lang="en-US" dirty="0" smtClean="0"/>
              <a:t> con el fin de </a:t>
            </a:r>
            <a:r>
              <a:rPr lang="en-US" dirty="0" err="1" smtClean="0"/>
              <a:t>línea</a:t>
            </a:r>
            <a:endParaRPr lang="en-US" dirty="0" smtClean="0"/>
          </a:p>
          <a:p>
            <a:r>
              <a:rPr lang="en-US" dirty="0" err="1" smtClean="0"/>
              <a:t>En</a:t>
            </a:r>
            <a:r>
              <a:rPr lang="en-US" dirty="0" smtClean="0"/>
              <a:t> el </a:t>
            </a:r>
            <a:r>
              <a:rPr lang="en-US" dirty="0" err="1" smtClean="0"/>
              <a:t>siguiente</a:t>
            </a:r>
            <a:r>
              <a:rPr lang="en-US" dirty="0"/>
              <a:t> </a:t>
            </a:r>
            <a:r>
              <a:rPr lang="en-US" dirty="0" err="1" smtClean="0"/>
              <a:t>ejemplo</a:t>
            </a:r>
            <a:r>
              <a:rPr lang="en-US" dirty="0" smtClean="0"/>
              <a:t> </a:t>
            </a:r>
            <a:r>
              <a:rPr lang="en-US" dirty="0" err="1" smtClean="0"/>
              <a:t>veremos</a:t>
            </a:r>
            <a:r>
              <a:rPr lang="en-US" dirty="0" smtClean="0"/>
              <a:t> el </a:t>
            </a:r>
            <a:r>
              <a:rPr lang="en-US" dirty="0" err="1" smtClean="0"/>
              <a:t>uso</a:t>
            </a:r>
            <a:r>
              <a:rPr lang="en-US" dirty="0" smtClean="0"/>
              <a:t> de ;</a:t>
            </a:r>
            <a:endParaRPr lang="en-US" dirty="0"/>
          </a:p>
          <a:p>
            <a:endParaRPr lang="en-US" dirty="0"/>
          </a:p>
          <a:p>
            <a:pPr marL="0" indent="0">
              <a:buNone/>
            </a:pPr>
            <a:r>
              <a:rPr lang="en-US" dirty="0"/>
              <a:t>void Fill(void){ short j;</a:t>
            </a:r>
          </a:p>
          <a:p>
            <a:pPr marL="0" indent="0">
              <a:buNone/>
            </a:pPr>
            <a:r>
              <a:rPr lang="en-US" dirty="0"/>
              <a:t>  for(j=0; j&lt;100; </a:t>
            </a:r>
            <a:r>
              <a:rPr lang="en-US" dirty="0" err="1"/>
              <a:t>j++</a:t>
            </a:r>
            <a:r>
              <a:rPr lang="en-US" dirty="0"/>
              <a:t>){</a:t>
            </a:r>
          </a:p>
          <a:p>
            <a:pPr marL="0" indent="0">
              <a:buNone/>
            </a:pPr>
            <a:r>
              <a:rPr lang="en-US" dirty="0"/>
              <a:t>    </a:t>
            </a:r>
            <a:r>
              <a:rPr lang="en-US" dirty="0" err="1"/>
              <a:t>DataBuffer</a:t>
            </a:r>
            <a:r>
              <a:rPr lang="en-US" dirty="0"/>
              <a:t>[j] = PORTC;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6347708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Puntuació</a:t>
            </a:r>
            <a:r>
              <a:rPr lang="en-US" dirty="0" err="1"/>
              <a:t>n</a:t>
            </a:r>
            <a:endParaRPr lang="en-US" dirty="0"/>
          </a:p>
        </p:txBody>
      </p:sp>
      <p:sp>
        <p:nvSpPr>
          <p:cNvPr id="7" name="Marcador de contenido 3"/>
          <p:cNvSpPr txBox="1">
            <a:spLocks/>
          </p:cNvSpPr>
          <p:nvPr/>
        </p:nvSpPr>
        <p:spPr>
          <a:xfrm>
            <a:off x="646111" y="1853249"/>
            <a:ext cx="9450926" cy="4753613"/>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Podemos</a:t>
            </a:r>
            <a:r>
              <a:rPr lang="en-US" dirty="0" smtClean="0"/>
              <a:t> definer </a:t>
            </a:r>
            <a:r>
              <a:rPr lang="en-US" dirty="0" err="1" smtClean="0"/>
              <a:t>una</a:t>
            </a:r>
            <a:r>
              <a:rPr lang="en-US" dirty="0" smtClean="0"/>
              <a:t> </a:t>
            </a:r>
            <a:r>
              <a:rPr lang="en-US" dirty="0" err="1" smtClean="0"/>
              <a:t>etiqueta</a:t>
            </a:r>
            <a:r>
              <a:rPr lang="en-US" dirty="0" smtClean="0"/>
              <a:t> </a:t>
            </a:r>
            <a:r>
              <a:rPr lang="en-US" dirty="0" err="1" smtClean="0"/>
              <a:t>utilizando</a:t>
            </a:r>
            <a:r>
              <a:rPr lang="en-US" dirty="0" smtClean="0"/>
              <a:t> : </a:t>
            </a:r>
          </a:p>
          <a:p>
            <a:pPr lvl="1"/>
            <a:r>
              <a:rPr lang="en-US" dirty="0" smtClean="0"/>
              <a:t>Se </a:t>
            </a:r>
            <a:r>
              <a:rPr lang="en-US" dirty="0" err="1" smtClean="0"/>
              <a:t>utiliza</a:t>
            </a:r>
            <a:r>
              <a:rPr lang="en-US" dirty="0" smtClean="0"/>
              <a:t> para </a:t>
            </a:r>
            <a:r>
              <a:rPr lang="en-US" dirty="0" err="1" smtClean="0"/>
              <a:t>los</a:t>
            </a:r>
            <a:r>
              <a:rPr lang="en-US" dirty="0" smtClean="0"/>
              <a:t> </a:t>
            </a:r>
            <a:r>
              <a:rPr lang="en-US" dirty="0" err="1" smtClean="0"/>
              <a:t>goto</a:t>
            </a:r>
            <a:endParaRPr lang="en-US" dirty="0" smtClean="0"/>
          </a:p>
          <a:p>
            <a:pPr lvl="1"/>
            <a:r>
              <a:rPr lang="en-US" dirty="0" err="1" smtClean="0"/>
              <a:t>Preferiblemente</a:t>
            </a:r>
            <a:r>
              <a:rPr lang="en-US" dirty="0" smtClean="0"/>
              <a:t> no </a:t>
            </a:r>
            <a:r>
              <a:rPr lang="en-US" dirty="0" err="1" smtClean="0"/>
              <a:t>utilizarlo</a:t>
            </a:r>
            <a:r>
              <a:rPr lang="en-US" dirty="0" smtClean="0"/>
              <a:t> </a:t>
            </a:r>
            <a:r>
              <a:rPr lang="en-US" dirty="0" err="1" smtClean="0"/>
              <a:t>aunque</a:t>
            </a:r>
            <a:r>
              <a:rPr lang="en-US" dirty="0" smtClean="0"/>
              <a:t> C lo </a:t>
            </a:r>
            <a:r>
              <a:rPr lang="en-US" dirty="0" err="1" smtClean="0"/>
              <a:t>soporta</a:t>
            </a:r>
            <a:r>
              <a:rPr lang="en-US" dirty="0" smtClean="0"/>
              <a:t>.</a:t>
            </a:r>
          </a:p>
          <a:p>
            <a:pPr lvl="2"/>
            <a:r>
              <a:rPr lang="en-US" dirty="0" smtClean="0"/>
              <a:t>Un </a:t>
            </a:r>
            <a:r>
              <a:rPr lang="en-US" dirty="0" err="1" smtClean="0"/>
              <a:t>codigo</a:t>
            </a:r>
            <a:r>
              <a:rPr lang="en-US" dirty="0" smtClean="0"/>
              <a:t> legible solo </a:t>
            </a:r>
            <a:r>
              <a:rPr lang="en-US" dirty="0" err="1" smtClean="0"/>
              <a:t>utiliza</a:t>
            </a:r>
            <a:r>
              <a:rPr lang="en-US" dirty="0" smtClean="0"/>
              <a:t> </a:t>
            </a:r>
            <a:r>
              <a:rPr lang="en-US" dirty="0" err="1" smtClean="0"/>
              <a:t>sentencias</a:t>
            </a:r>
            <a:r>
              <a:rPr lang="en-US" dirty="0" smtClean="0"/>
              <a:t> de control if</a:t>
            </a:r>
            <a:r>
              <a:rPr lang="en-US" dirty="0"/>
              <a:t>, if else, for, while, do </a:t>
            </a:r>
            <a:r>
              <a:rPr lang="en-US" dirty="0" smtClean="0"/>
              <a:t>while y switch The </a:t>
            </a:r>
            <a:r>
              <a:rPr lang="en-US" dirty="0"/>
              <a:t>following example will return after the Port C input reads the same value 100 times in a row. Again we assume Port C has been initialized as an input. Notice that every time the current value on Port C is different from the previous value the counter is reinitialized.</a:t>
            </a:r>
          </a:p>
          <a:p>
            <a:endParaRPr lang="en-US" dirty="0"/>
          </a:p>
          <a:p>
            <a:pPr marL="0" indent="0">
              <a:buNone/>
            </a:pPr>
            <a:r>
              <a:rPr lang="en-US" dirty="0"/>
              <a:t>char </a:t>
            </a:r>
            <a:r>
              <a:rPr lang="en-US" dirty="0" err="1"/>
              <a:t>Debounce</a:t>
            </a:r>
            <a:r>
              <a:rPr lang="en-US" dirty="0"/>
              <a:t>(void){ short </a:t>
            </a:r>
            <a:r>
              <a:rPr lang="en-US" dirty="0" err="1"/>
              <a:t>Cnt</a:t>
            </a:r>
            <a:r>
              <a:rPr lang="en-US" dirty="0"/>
              <a:t>; unsigned char </a:t>
            </a:r>
            <a:r>
              <a:rPr lang="en-US" dirty="0" err="1"/>
              <a:t>LastData</a:t>
            </a:r>
            <a:r>
              <a:rPr lang="en-US" dirty="0"/>
              <a:t>;</a:t>
            </a:r>
          </a:p>
          <a:p>
            <a:pPr marL="0" indent="0">
              <a:buNone/>
            </a:pPr>
            <a:r>
              <a:rPr lang="en-US" dirty="0"/>
              <a:t>Start:    </a:t>
            </a:r>
            <a:r>
              <a:rPr lang="en-US" dirty="0" smtClean="0"/>
              <a:t>	</a:t>
            </a:r>
            <a:r>
              <a:rPr lang="en-US" dirty="0" err="1" smtClean="0"/>
              <a:t>Cnt</a:t>
            </a:r>
            <a:r>
              <a:rPr lang="en-US" dirty="0" smtClean="0"/>
              <a:t>=0</a:t>
            </a:r>
            <a:r>
              <a:rPr lang="en-US" dirty="0"/>
              <a:t>;          </a:t>
            </a:r>
            <a:r>
              <a:rPr lang="en-US" dirty="0" smtClean="0"/>
              <a:t>						/* </a:t>
            </a:r>
            <a:r>
              <a:rPr lang="en-US" dirty="0"/>
              <a:t>number of times Port C is the same */</a:t>
            </a:r>
          </a:p>
          <a:p>
            <a:pPr marL="0" indent="0">
              <a:buNone/>
            </a:pPr>
            <a:r>
              <a:rPr lang="en-US" dirty="0"/>
              <a:t>          </a:t>
            </a:r>
            <a:r>
              <a:rPr lang="en-US" dirty="0" smtClean="0"/>
              <a:t>	</a:t>
            </a:r>
            <a:r>
              <a:rPr lang="en-US" dirty="0" err="1" smtClean="0"/>
              <a:t>LastData</a:t>
            </a:r>
            <a:r>
              <a:rPr lang="en-US" dirty="0" smtClean="0"/>
              <a:t>=PORTC</a:t>
            </a:r>
            <a:r>
              <a:rPr lang="en-US" dirty="0"/>
              <a:t>; </a:t>
            </a:r>
          </a:p>
          <a:p>
            <a:pPr marL="0" indent="0">
              <a:buNone/>
            </a:pPr>
            <a:r>
              <a:rPr lang="en-US" dirty="0"/>
              <a:t>Loop:     </a:t>
            </a:r>
            <a:r>
              <a:rPr lang="en-US" dirty="0" smtClean="0"/>
              <a:t>	if</a:t>
            </a:r>
            <a:r>
              <a:rPr lang="en-US" dirty="0"/>
              <a:t>(++</a:t>
            </a:r>
            <a:r>
              <a:rPr lang="en-US" dirty="0" err="1"/>
              <a:t>Cnt</a:t>
            </a:r>
            <a:r>
              <a:rPr lang="en-US" dirty="0"/>
              <a:t>==100) </a:t>
            </a:r>
            <a:r>
              <a:rPr lang="en-US" dirty="0" err="1"/>
              <a:t>goto</a:t>
            </a:r>
            <a:r>
              <a:rPr lang="en-US" dirty="0"/>
              <a:t> Done;     </a:t>
            </a:r>
            <a:r>
              <a:rPr lang="en-US" dirty="0" smtClean="0"/>
              <a:t>		/* </a:t>
            </a:r>
            <a:r>
              <a:rPr lang="en-US" dirty="0"/>
              <a:t>same thing 100 times */</a:t>
            </a:r>
          </a:p>
          <a:p>
            <a:pPr marL="0" indent="0">
              <a:buNone/>
            </a:pPr>
            <a:r>
              <a:rPr lang="en-US" dirty="0"/>
              <a:t>          </a:t>
            </a:r>
            <a:r>
              <a:rPr lang="en-US" dirty="0" smtClean="0"/>
              <a:t>	if(</a:t>
            </a:r>
            <a:r>
              <a:rPr lang="en-US" dirty="0" err="1" smtClean="0"/>
              <a:t>LastData</a:t>
            </a:r>
            <a:r>
              <a:rPr lang="en-US" dirty="0"/>
              <a:t>!=PORTC) </a:t>
            </a:r>
            <a:r>
              <a:rPr lang="en-US" dirty="0" err="1"/>
              <a:t>goto</a:t>
            </a:r>
            <a:r>
              <a:rPr lang="en-US" dirty="0"/>
              <a:t> Start</a:t>
            </a:r>
            <a:r>
              <a:rPr lang="en-US" dirty="0" smtClean="0"/>
              <a:t>;	/* </a:t>
            </a:r>
            <a:r>
              <a:rPr lang="en-US" dirty="0"/>
              <a:t>changed */ </a:t>
            </a:r>
          </a:p>
          <a:p>
            <a:pPr marL="0" indent="0">
              <a:buNone/>
            </a:pPr>
            <a:r>
              <a:rPr lang="en-US" dirty="0"/>
              <a:t>          </a:t>
            </a:r>
            <a:r>
              <a:rPr lang="en-US" dirty="0" smtClean="0"/>
              <a:t>	</a:t>
            </a:r>
            <a:r>
              <a:rPr lang="en-US" dirty="0" err="1" smtClean="0"/>
              <a:t>goto</a:t>
            </a:r>
            <a:r>
              <a:rPr lang="en-US" dirty="0" smtClean="0"/>
              <a:t> </a:t>
            </a:r>
            <a:r>
              <a:rPr lang="en-US" dirty="0"/>
              <a:t>Loop; </a:t>
            </a:r>
          </a:p>
          <a:p>
            <a:pPr marL="0" indent="0">
              <a:buNone/>
            </a:pPr>
            <a:r>
              <a:rPr lang="en-US" dirty="0"/>
              <a:t>Done:     </a:t>
            </a:r>
            <a:r>
              <a:rPr lang="en-US" dirty="0" smtClean="0"/>
              <a:t>	return(</a:t>
            </a:r>
            <a:r>
              <a:rPr lang="en-US" dirty="0" err="1" smtClean="0"/>
              <a:t>LastData</a:t>
            </a: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1775517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Prefacio</a:t>
            </a:r>
            <a:endParaRPr lang="en-US" dirty="0"/>
          </a:p>
        </p:txBody>
      </p:sp>
      <p:sp>
        <p:nvSpPr>
          <p:cNvPr id="3" name="Content Placeholder 2"/>
          <p:cNvSpPr>
            <a:spLocks noGrp="1"/>
          </p:cNvSpPr>
          <p:nvPr>
            <p:ph idx="1"/>
          </p:nvPr>
        </p:nvSpPr>
        <p:spPr>
          <a:xfrm>
            <a:off x="318740" y="1853248"/>
            <a:ext cx="5029732" cy="680609"/>
          </a:xfrm>
        </p:spPr>
        <p:txBody>
          <a:bodyPr>
            <a:normAutofit/>
          </a:bodyPr>
          <a:lstStyle/>
          <a:p>
            <a:r>
              <a:rPr lang="es-PA" dirty="0" smtClean="0"/>
              <a:t>Llave digital (caso de estudio)</a:t>
            </a:r>
            <a:endParaRPr lang="es-PA" dirty="0"/>
          </a:p>
        </p:txBody>
      </p:sp>
      <p:sp>
        <p:nvSpPr>
          <p:cNvPr id="10" name="Content Placeholder 2"/>
          <p:cNvSpPr txBox="1">
            <a:spLocks/>
          </p:cNvSpPr>
          <p:nvPr/>
        </p:nvSpPr>
        <p:spPr>
          <a:xfrm>
            <a:off x="5035639" y="1853248"/>
            <a:ext cx="6864439" cy="461194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(3) Desarrollamos el Algoritmo de Software</a:t>
            </a:r>
          </a:p>
          <a:p>
            <a:pPr lvl="1"/>
            <a:r>
              <a:rPr lang="es-PA" dirty="0" smtClean="0"/>
              <a:t>Generalmente desarrollamos el algoritmo en C</a:t>
            </a:r>
          </a:p>
          <a:p>
            <a:pPr lvl="1"/>
            <a:r>
              <a:rPr lang="es-PA" dirty="0" smtClean="0"/>
              <a:t>Podemos desarrollar diagramas de flujo</a:t>
            </a:r>
          </a:p>
          <a:p>
            <a:pPr lvl="2"/>
            <a:r>
              <a:rPr lang="es-PA" dirty="0" smtClean="0"/>
              <a:t>Método gráfico de programar</a:t>
            </a:r>
          </a:p>
          <a:p>
            <a:pPr lvl="1"/>
            <a:r>
              <a:rPr lang="es-PA" dirty="0" smtClean="0"/>
              <a:t>Pseudocódigo</a:t>
            </a:r>
          </a:p>
          <a:p>
            <a:pPr lvl="2"/>
            <a:r>
              <a:rPr lang="es-PA" dirty="0" smtClean="0"/>
              <a:t>No hay reglas para desarrollarlo</a:t>
            </a:r>
          </a:p>
          <a:p>
            <a:pPr lvl="1"/>
            <a:endParaRPr lang="es-PA" dirty="0"/>
          </a:p>
          <a:p>
            <a:r>
              <a:rPr lang="es-PA" dirty="0" smtClean="0"/>
              <a:t>Los programas normalmente se alojan en la ROM</a:t>
            </a:r>
          </a:p>
          <a:p>
            <a:r>
              <a:rPr lang="es-PA" dirty="0" smtClean="0"/>
              <a:t>El compilador posiciona la dirección del SP a la última </a:t>
            </a:r>
            <a:r>
              <a:rPr lang="es-PA" dirty="0" err="1" smtClean="0"/>
              <a:t>localida</a:t>
            </a:r>
            <a:r>
              <a:rPr lang="es-PA" dirty="0" smtClean="0"/>
              <a:t> de RAM (dirección ROM 0)</a:t>
            </a:r>
          </a:p>
          <a:p>
            <a:endParaRPr lang="es-PA" dirty="0"/>
          </a:p>
          <a:p>
            <a:r>
              <a:rPr lang="es-PA" dirty="0" smtClean="0"/>
              <a:t>(4)  Depuración</a:t>
            </a:r>
          </a:p>
        </p:txBody>
      </p:sp>
      <p:pic>
        <p:nvPicPr>
          <p:cNvPr id="3074" name="Picture 2" descr="http://users.ece.utexas.edu/~valvano/embed/chap1/AssFig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76" y="2382590"/>
            <a:ext cx="4488875" cy="3863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036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Puntuació</a:t>
            </a:r>
            <a:r>
              <a:rPr lang="en-US" dirty="0" err="1"/>
              <a:t>n</a:t>
            </a:r>
            <a:endParaRPr lang="en-US" dirty="0"/>
          </a:p>
        </p:txBody>
      </p:sp>
      <p:sp>
        <p:nvSpPr>
          <p:cNvPr id="7" name="Marcador de contenido 3"/>
          <p:cNvSpPr txBox="1">
            <a:spLocks/>
          </p:cNvSpPr>
          <p:nvPr/>
        </p:nvSpPr>
        <p:spPr>
          <a:xfrm>
            <a:off x="646111" y="1853249"/>
            <a:ext cx="9450926" cy="475361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  </a:t>
            </a:r>
            <a:r>
              <a:rPr lang="en-US" dirty="0" err="1" smtClean="0"/>
              <a:t>tambien</a:t>
            </a:r>
            <a:r>
              <a:rPr lang="en-US" dirty="0" smtClean="0"/>
              <a:t> </a:t>
            </a:r>
            <a:r>
              <a:rPr lang="en-US" dirty="0" err="1" smtClean="0"/>
              <a:t>terminan</a:t>
            </a:r>
            <a:r>
              <a:rPr lang="en-US" dirty="0" smtClean="0"/>
              <a:t> las </a:t>
            </a:r>
            <a:r>
              <a:rPr lang="en-US" dirty="0" err="1" smtClean="0"/>
              <a:t>estructuras</a:t>
            </a:r>
            <a:r>
              <a:rPr lang="en-US" dirty="0" smtClean="0"/>
              <a:t> de </a:t>
            </a:r>
            <a:r>
              <a:rPr lang="en-US" dirty="0" err="1" smtClean="0"/>
              <a:t>caso</a:t>
            </a:r>
            <a:r>
              <a:rPr lang="en-US" dirty="0" smtClean="0"/>
              <a:t> y de “default” que </a:t>
            </a:r>
            <a:r>
              <a:rPr lang="en-US" dirty="0" err="1" smtClean="0"/>
              <a:t>aparecen</a:t>
            </a:r>
            <a:r>
              <a:rPr lang="en-US" dirty="0" smtClean="0"/>
              <a:t> </a:t>
            </a:r>
            <a:r>
              <a:rPr lang="en-US" dirty="0" err="1" smtClean="0"/>
              <a:t>en</a:t>
            </a:r>
            <a:r>
              <a:rPr lang="en-US" dirty="0" smtClean="0"/>
              <a:t> las </a:t>
            </a:r>
            <a:r>
              <a:rPr lang="en-US" dirty="0" err="1" smtClean="0"/>
              <a:t>sentencias</a:t>
            </a:r>
            <a:r>
              <a:rPr lang="en-US" dirty="0" smtClean="0"/>
              <a:t> switch</a:t>
            </a:r>
          </a:p>
          <a:p>
            <a:endParaRPr lang="en-US" dirty="0"/>
          </a:p>
          <a:p>
            <a:pPr marL="0" indent="0">
              <a:buNone/>
            </a:pPr>
            <a:r>
              <a:rPr lang="en-US" dirty="0"/>
              <a:t>unsigned char </a:t>
            </a:r>
            <a:r>
              <a:rPr lang="en-US" dirty="0" err="1"/>
              <a:t>NextStep</a:t>
            </a:r>
            <a:r>
              <a:rPr lang="en-US" dirty="0"/>
              <a:t>(unsigned char step){ unsigned char </a:t>
            </a:r>
            <a:r>
              <a:rPr lang="en-US" dirty="0" err="1"/>
              <a:t>theNext</a:t>
            </a:r>
            <a:r>
              <a:rPr lang="en-US" dirty="0"/>
              <a:t>;</a:t>
            </a:r>
          </a:p>
          <a:p>
            <a:pPr marL="0" indent="0">
              <a:buNone/>
            </a:pPr>
            <a:r>
              <a:rPr lang="en-US" dirty="0"/>
              <a:t>  switch(step){</a:t>
            </a:r>
          </a:p>
          <a:p>
            <a:pPr marL="0" indent="0">
              <a:buNone/>
            </a:pPr>
            <a:r>
              <a:rPr lang="en-US" dirty="0"/>
              <a:t>    case 10: </a:t>
            </a:r>
            <a:r>
              <a:rPr lang="en-US" dirty="0" err="1"/>
              <a:t>theNext</a:t>
            </a:r>
            <a:r>
              <a:rPr lang="en-US" dirty="0"/>
              <a:t>=9; break;</a:t>
            </a:r>
          </a:p>
          <a:p>
            <a:pPr marL="0" indent="0">
              <a:buNone/>
            </a:pPr>
            <a:r>
              <a:rPr lang="en-US" dirty="0"/>
              <a:t>    case 9: </a:t>
            </a:r>
            <a:r>
              <a:rPr lang="en-US" dirty="0" err="1"/>
              <a:t>theNext</a:t>
            </a:r>
            <a:r>
              <a:rPr lang="en-US" dirty="0"/>
              <a:t>=5; break;</a:t>
            </a:r>
          </a:p>
          <a:p>
            <a:pPr marL="0" indent="0">
              <a:buNone/>
            </a:pPr>
            <a:r>
              <a:rPr lang="en-US" dirty="0"/>
              <a:t>    case 5: </a:t>
            </a:r>
            <a:r>
              <a:rPr lang="en-US" dirty="0" err="1"/>
              <a:t>theNext</a:t>
            </a:r>
            <a:r>
              <a:rPr lang="en-US" dirty="0"/>
              <a:t>=6; break;</a:t>
            </a:r>
          </a:p>
          <a:p>
            <a:pPr marL="0" indent="0">
              <a:buNone/>
            </a:pPr>
            <a:r>
              <a:rPr lang="en-US" dirty="0"/>
              <a:t>    case 6: </a:t>
            </a:r>
            <a:r>
              <a:rPr lang="en-US" dirty="0" err="1"/>
              <a:t>theNext</a:t>
            </a:r>
            <a:r>
              <a:rPr lang="en-US" dirty="0"/>
              <a:t>=10; break;</a:t>
            </a:r>
          </a:p>
          <a:p>
            <a:pPr marL="0" indent="0">
              <a:buNone/>
            </a:pPr>
            <a:r>
              <a:rPr lang="en-US" dirty="0"/>
              <a:t>    default: </a:t>
            </a:r>
            <a:r>
              <a:rPr lang="en-US" dirty="0" err="1"/>
              <a:t>theNext</a:t>
            </a:r>
            <a:r>
              <a:rPr lang="en-US" dirty="0"/>
              <a:t>=10; </a:t>
            </a:r>
          </a:p>
          <a:p>
            <a:pPr marL="0" indent="0">
              <a:buNone/>
            </a:pPr>
            <a:r>
              <a:rPr lang="en-US" dirty="0"/>
              <a:t>  } </a:t>
            </a:r>
          </a:p>
          <a:p>
            <a:pPr marL="0" indent="0">
              <a:buNone/>
            </a:pPr>
            <a:r>
              <a:rPr lang="en-US" dirty="0"/>
              <a:t>  return(</a:t>
            </a:r>
            <a:r>
              <a:rPr lang="en-US" dirty="0" err="1"/>
              <a:t>theNext</a:t>
            </a:r>
            <a:r>
              <a:rPr lang="en-US" dirty="0"/>
              <a:t>);</a:t>
            </a:r>
          </a:p>
          <a:p>
            <a:pPr marL="0" indent="0">
              <a:buNone/>
            </a:pPr>
            <a:r>
              <a:rPr lang="en-US" dirty="0"/>
              <a:t>}</a:t>
            </a:r>
          </a:p>
        </p:txBody>
      </p:sp>
    </p:spTree>
    <p:extLst>
      <p:ext uri="{BB962C8B-B14F-4D97-AF65-F5344CB8AC3E}">
        <p14:creationId xmlns:p14="http://schemas.microsoft.com/office/powerpoint/2010/main" val="6925776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Puntuació</a:t>
            </a:r>
            <a:r>
              <a:rPr lang="en-US" dirty="0" err="1"/>
              <a:t>n</a:t>
            </a:r>
            <a:endParaRPr lang="en-US" dirty="0"/>
          </a:p>
        </p:txBody>
      </p:sp>
      <p:sp>
        <p:nvSpPr>
          <p:cNvPr id="7" name="Marcador de contenido 3"/>
          <p:cNvSpPr txBox="1">
            <a:spLocks/>
          </p:cNvSpPr>
          <p:nvPr/>
        </p:nvSpPr>
        <p:spPr>
          <a:xfrm>
            <a:off x="646111" y="1853249"/>
            <a:ext cx="9450926" cy="1984655"/>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Las , </a:t>
            </a:r>
            <a:r>
              <a:rPr lang="en-US" dirty="0" err="1" smtClean="0"/>
              <a:t>separan</a:t>
            </a:r>
            <a:r>
              <a:rPr lang="en-US" dirty="0" smtClean="0"/>
              <a:t> un item que </a:t>
            </a:r>
            <a:r>
              <a:rPr lang="en-US" dirty="0" err="1" smtClean="0"/>
              <a:t>aparece</a:t>
            </a:r>
            <a:r>
              <a:rPr lang="en-US" dirty="0" smtClean="0"/>
              <a:t> </a:t>
            </a:r>
            <a:r>
              <a:rPr lang="en-US" dirty="0" err="1" smtClean="0"/>
              <a:t>en</a:t>
            </a:r>
            <a:r>
              <a:rPr lang="en-US" dirty="0" smtClean="0"/>
              <a:t> </a:t>
            </a:r>
            <a:r>
              <a:rPr lang="en-US" dirty="0" err="1" smtClean="0"/>
              <a:t>una</a:t>
            </a:r>
            <a:r>
              <a:rPr lang="en-US" dirty="0" smtClean="0"/>
              <a:t> </a:t>
            </a:r>
            <a:r>
              <a:rPr lang="en-US" dirty="0" err="1" smtClean="0"/>
              <a:t>lista</a:t>
            </a:r>
            <a:r>
              <a:rPr lang="en-US" dirty="0" smtClean="0"/>
              <a:t>.  </a:t>
            </a:r>
            <a:r>
              <a:rPr lang="en-US" dirty="0" err="1" smtClean="0"/>
              <a:t>Podemos</a:t>
            </a:r>
            <a:r>
              <a:rPr lang="en-US" dirty="0" smtClean="0"/>
              <a:t> </a:t>
            </a:r>
            <a:r>
              <a:rPr lang="en-US" dirty="0" err="1" smtClean="0"/>
              <a:t>crear</a:t>
            </a:r>
            <a:r>
              <a:rPr lang="en-US" dirty="0" smtClean="0"/>
              <a:t> </a:t>
            </a:r>
            <a:r>
              <a:rPr lang="en-US" dirty="0" err="1" smtClean="0"/>
              <a:t>una</a:t>
            </a:r>
            <a:r>
              <a:rPr lang="en-US" dirty="0" smtClean="0"/>
              <a:t> </a:t>
            </a:r>
            <a:r>
              <a:rPr lang="en-US" dirty="0" err="1" smtClean="0"/>
              <a:t>lista</a:t>
            </a:r>
            <a:r>
              <a:rPr lang="en-US" dirty="0" smtClean="0"/>
              <a:t> de variables del </a:t>
            </a:r>
            <a:r>
              <a:rPr lang="en-US" dirty="0" err="1" smtClean="0"/>
              <a:t>mismo</a:t>
            </a:r>
            <a:r>
              <a:rPr lang="en-US" dirty="0" smtClean="0"/>
              <a:t> </a:t>
            </a:r>
            <a:r>
              <a:rPr lang="en-US" dirty="0" err="1" smtClean="0"/>
              <a:t>tipo</a:t>
            </a:r>
            <a:r>
              <a:rPr lang="en-US" dirty="0" smtClean="0"/>
              <a:t>.</a:t>
            </a:r>
            <a:endParaRPr lang="en-US" dirty="0"/>
          </a:p>
          <a:p>
            <a:pPr marL="0" indent="0">
              <a:buNone/>
            </a:pPr>
            <a:r>
              <a:rPr lang="en-US" dirty="0"/>
              <a:t>unsigned short </a:t>
            </a:r>
            <a:r>
              <a:rPr lang="en-US" dirty="0" err="1"/>
              <a:t>beginTime,endTime,elapsedTime</a:t>
            </a:r>
            <a:r>
              <a:rPr lang="en-US" dirty="0" smtClean="0"/>
              <a:t>;</a:t>
            </a:r>
            <a:endParaRPr lang="en-US" dirty="0"/>
          </a:p>
          <a:p>
            <a:r>
              <a:rPr lang="en-US" dirty="0"/>
              <a:t>Lists are also used with functions having multiple parameters (both when the function is defined and called</a:t>
            </a:r>
            <a:r>
              <a:rPr lang="en-US" dirty="0" smtClean="0"/>
              <a:t>):</a:t>
            </a:r>
          </a:p>
          <a:p>
            <a:r>
              <a:rPr lang="en-US" dirty="0" smtClean="0"/>
              <a:t>Las </a:t>
            </a:r>
            <a:r>
              <a:rPr lang="en-US" dirty="0" err="1" smtClean="0"/>
              <a:t>listas</a:t>
            </a:r>
            <a:r>
              <a:rPr lang="en-US" dirty="0" smtClean="0"/>
              <a:t> las </a:t>
            </a:r>
            <a:r>
              <a:rPr lang="en-US" dirty="0" err="1" smtClean="0"/>
              <a:t>podemos</a:t>
            </a:r>
            <a:r>
              <a:rPr lang="en-US" dirty="0" smtClean="0"/>
              <a:t> </a:t>
            </a:r>
            <a:r>
              <a:rPr lang="en-US" dirty="0" err="1" smtClean="0"/>
              <a:t>utilizar</a:t>
            </a:r>
            <a:r>
              <a:rPr lang="en-US" dirty="0" smtClean="0"/>
              <a:t> para </a:t>
            </a:r>
            <a:r>
              <a:rPr lang="en-US" dirty="0" err="1" smtClean="0"/>
              <a:t>expresiones</a:t>
            </a:r>
            <a:r>
              <a:rPr lang="en-US" dirty="0" smtClean="0"/>
              <a:t> generals</a:t>
            </a:r>
          </a:p>
          <a:p>
            <a:pPr lvl="1"/>
            <a:r>
              <a:rPr lang="en-US" dirty="0" smtClean="0"/>
              <a:t>El valor </a:t>
            </a:r>
            <a:r>
              <a:rPr lang="en-US" dirty="0" err="1" smtClean="0"/>
              <a:t>en</a:t>
            </a:r>
            <a:r>
              <a:rPr lang="en-US" dirty="0" smtClean="0"/>
              <a:t> la </a:t>
            </a:r>
            <a:r>
              <a:rPr lang="en-US" dirty="0" err="1" smtClean="0"/>
              <a:t>lista</a:t>
            </a:r>
            <a:r>
              <a:rPr lang="en-US" dirty="0" smtClean="0"/>
              <a:t> </a:t>
            </a:r>
            <a:r>
              <a:rPr lang="en-US" dirty="0" err="1" smtClean="0"/>
              <a:t>siempre</a:t>
            </a:r>
            <a:r>
              <a:rPr lang="en-US" dirty="0" smtClean="0"/>
              <a:t> </a:t>
            </a:r>
            <a:r>
              <a:rPr lang="en-US" dirty="0" err="1" smtClean="0"/>
              <a:t>es</a:t>
            </a:r>
            <a:r>
              <a:rPr lang="en-US" dirty="0" smtClean="0"/>
              <a:t> el ultimo valor de la </a:t>
            </a:r>
            <a:r>
              <a:rPr lang="en-US" dirty="0" err="1" smtClean="0"/>
              <a:t>expresion</a:t>
            </a:r>
            <a:r>
              <a:rPr lang="en-US" dirty="0" smtClean="0"/>
              <a:t> </a:t>
            </a:r>
            <a:r>
              <a:rPr lang="en-US" dirty="0" err="1" smtClean="0"/>
              <a:t>evaluada</a:t>
            </a:r>
            <a:endParaRPr lang="en-US" dirty="0" smtClean="0"/>
          </a:p>
          <a:p>
            <a:pPr lvl="1"/>
            <a:r>
              <a:rPr lang="en-US" dirty="0" smtClean="0"/>
              <a:t>Para el </a:t>
            </a:r>
            <a:r>
              <a:rPr lang="en-US" dirty="0" err="1" smtClean="0"/>
              <a:t>caso</a:t>
            </a:r>
            <a:r>
              <a:rPr lang="en-US" dirty="0" smtClean="0"/>
              <a:t> inferior x = k + 2</a:t>
            </a:r>
            <a:endParaRPr lang="en-US" dirty="0"/>
          </a:p>
          <a:p>
            <a:endParaRPr lang="en-US" dirty="0"/>
          </a:p>
        </p:txBody>
      </p:sp>
      <p:sp>
        <p:nvSpPr>
          <p:cNvPr id="4" name="Marcador de contenido 3"/>
          <p:cNvSpPr txBox="1">
            <a:spLocks/>
          </p:cNvSpPr>
          <p:nvPr/>
        </p:nvSpPr>
        <p:spPr>
          <a:xfrm>
            <a:off x="7750955" y="2846232"/>
            <a:ext cx="4441045" cy="3921616"/>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short add(short x, short y){ short z;</a:t>
            </a:r>
          </a:p>
          <a:p>
            <a:pPr marL="0" indent="0">
              <a:buNone/>
            </a:pPr>
            <a:r>
              <a:rPr lang="en-US" dirty="0"/>
              <a:t>  z = </a:t>
            </a:r>
            <a:r>
              <a:rPr lang="en-US" dirty="0" err="1"/>
              <a:t>x+y</a:t>
            </a:r>
            <a:r>
              <a:rPr lang="en-US" dirty="0"/>
              <a:t>; </a:t>
            </a:r>
          </a:p>
          <a:p>
            <a:pPr marL="0" indent="0">
              <a:buNone/>
            </a:pPr>
            <a:r>
              <a:rPr lang="en-US" dirty="0"/>
              <a:t>  if((x&gt;0)&amp;&amp;(y&gt;0)&amp;&amp;(z&lt;0))z = 32767; </a:t>
            </a:r>
          </a:p>
          <a:p>
            <a:pPr marL="0" indent="0">
              <a:buNone/>
            </a:pPr>
            <a:r>
              <a:rPr lang="en-US" dirty="0"/>
              <a:t>  if((x&lt;0)&amp;&amp;(y&lt;0)&amp;&amp;(z&gt;0))z = -32768; </a:t>
            </a:r>
          </a:p>
          <a:p>
            <a:pPr marL="0" indent="0">
              <a:buNone/>
            </a:pPr>
            <a:r>
              <a:rPr lang="en-US" dirty="0"/>
              <a:t>  return(z);</a:t>
            </a:r>
          </a:p>
          <a:p>
            <a:pPr marL="0" indent="0">
              <a:buNone/>
            </a:pPr>
            <a:r>
              <a:rPr lang="en-US" dirty="0"/>
              <a:t>} </a:t>
            </a:r>
          </a:p>
          <a:p>
            <a:pPr marL="0" indent="0">
              <a:buNone/>
            </a:pPr>
            <a:r>
              <a:rPr lang="en-US" dirty="0"/>
              <a:t>void main(void){ short </a:t>
            </a:r>
            <a:r>
              <a:rPr lang="en-US" dirty="0" err="1"/>
              <a:t>a,b</a:t>
            </a:r>
            <a:r>
              <a:rPr lang="en-US" dirty="0"/>
              <a:t>;</a:t>
            </a:r>
          </a:p>
          <a:p>
            <a:pPr marL="0" indent="0">
              <a:buNone/>
            </a:pPr>
            <a:r>
              <a:rPr lang="en-US" dirty="0"/>
              <a:t>  a=add(2000,2000)</a:t>
            </a:r>
          </a:p>
          <a:p>
            <a:pPr marL="0" indent="0">
              <a:buNone/>
            </a:pPr>
            <a:r>
              <a:rPr lang="en-US" dirty="0"/>
              <a:t>  b=0</a:t>
            </a:r>
          </a:p>
          <a:p>
            <a:pPr marL="0" indent="0">
              <a:buNone/>
            </a:pPr>
            <a:r>
              <a:rPr lang="en-US" dirty="0"/>
              <a:t>  while(1){</a:t>
            </a:r>
          </a:p>
          <a:p>
            <a:pPr marL="0" indent="0">
              <a:buNone/>
            </a:pPr>
            <a:r>
              <a:rPr lang="en-US" dirty="0"/>
              <a:t>    b=add(b,1);</a:t>
            </a:r>
          </a:p>
          <a:p>
            <a:pPr marL="0" indent="0">
              <a:buNone/>
            </a:pPr>
            <a:r>
              <a:rPr lang="en-US" dirty="0"/>
              <a:t>}</a:t>
            </a:r>
          </a:p>
          <a:p>
            <a:endParaRPr lang="en-US" dirty="0"/>
          </a:p>
        </p:txBody>
      </p:sp>
      <p:sp>
        <p:nvSpPr>
          <p:cNvPr id="5" name="Marcador de contenido 3"/>
          <p:cNvSpPr txBox="1">
            <a:spLocks/>
          </p:cNvSpPr>
          <p:nvPr/>
        </p:nvSpPr>
        <p:spPr>
          <a:xfrm>
            <a:off x="1471441" y="4945487"/>
            <a:ext cx="4441045" cy="6697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x=(</a:t>
            </a:r>
            <a:r>
              <a:rPr lang="en-US" dirty="0" err="1"/>
              <a:t>thetime</a:t>
            </a:r>
            <a:r>
              <a:rPr lang="en-US" dirty="0"/>
              <a:t>++,--thedate,k+2);</a:t>
            </a:r>
          </a:p>
        </p:txBody>
      </p:sp>
    </p:spTree>
    <p:extLst>
      <p:ext uri="{BB962C8B-B14F-4D97-AF65-F5344CB8AC3E}">
        <p14:creationId xmlns:p14="http://schemas.microsoft.com/office/powerpoint/2010/main" val="36185194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Puntuació</a:t>
            </a:r>
            <a:r>
              <a:rPr lang="en-US" dirty="0" err="1"/>
              <a:t>n</a:t>
            </a:r>
            <a:endParaRPr lang="en-US" dirty="0"/>
          </a:p>
        </p:txBody>
      </p:sp>
      <p:sp>
        <p:nvSpPr>
          <p:cNvPr id="7" name="Marcador de contenido 3"/>
          <p:cNvSpPr txBox="1">
            <a:spLocks/>
          </p:cNvSpPr>
          <p:nvPr/>
        </p:nvSpPr>
        <p:spPr>
          <a:xfrm>
            <a:off x="646111" y="1853249"/>
            <a:ext cx="9450926" cy="46763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Los ‘   ‘  se </a:t>
            </a:r>
            <a:r>
              <a:rPr lang="en-US" dirty="0" err="1" smtClean="0"/>
              <a:t>utilizan</a:t>
            </a:r>
            <a:r>
              <a:rPr lang="en-US" dirty="0" smtClean="0"/>
              <a:t> para </a:t>
            </a:r>
            <a:r>
              <a:rPr lang="en-US" dirty="0" err="1" smtClean="0"/>
              <a:t>especificar</a:t>
            </a:r>
            <a:r>
              <a:rPr lang="en-US" dirty="0" smtClean="0"/>
              <a:t> </a:t>
            </a:r>
            <a:r>
              <a:rPr lang="en-US" dirty="0" err="1" smtClean="0"/>
              <a:t>literales</a:t>
            </a:r>
            <a:r>
              <a:rPr lang="en-US" dirty="0" smtClean="0"/>
              <a:t> de </a:t>
            </a:r>
            <a:r>
              <a:rPr lang="en-US" dirty="0" err="1" smtClean="0"/>
              <a:t>caracteres</a:t>
            </a:r>
            <a:r>
              <a:rPr lang="en-US" dirty="0" smtClean="0"/>
              <a:t>.</a:t>
            </a:r>
          </a:p>
          <a:p>
            <a:endParaRPr lang="en-US" dirty="0"/>
          </a:p>
          <a:p>
            <a:pPr marL="0" indent="0">
              <a:buNone/>
            </a:pPr>
            <a:r>
              <a:rPr lang="en-US" dirty="0"/>
              <a:t>void Alphabet(void){ unsigned char </a:t>
            </a:r>
            <a:r>
              <a:rPr lang="en-US" dirty="0" err="1"/>
              <a:t>mych</a:t>
            </a:r>
            <a:r>
              <a:rPr lang="en-US" dirty="0"/>
              <a:t>;</a:t>
            </a:r>
          </a:p>
          <a:p>
            <a:pPr marL="0" indent="0">
              <a:buNone/>
            </a:pPr>
            <a:r>
              <a:rPr lang="en-US" dirty="0"/>
              <a:t>  for(</a:t>
            </a:r>
            <a:r>
              <a:rPr lang="en-US" dirty="0" err="1"/>
              <a:t>mych</a:t>
            </a:r>
            <a:r>
              <a:rPr lang="en-US" dirty="0"/>
              <a:t>='a';</a:t>
            </a:r>
            <a:r>
              <a:rPr lang="en-US" dirty="0" err="1"/>
              <a:t>mych</a:t>
            </a:r>
            <a:r>
              <a:rPr lang="en-US" dirty="0"/>
              <a:t>&lt;='z';</a:t>
            </a:r>
            <a:r>
              <a:rPr lang="en-US" dirty="0" err="1"/>
              <a:t>mych</a:t>
            </a:r>
            <a:r>
              <a:rPr lang="en-US" dirty="0"/>
              <a:t>++){</a:t>
            </a:r>
          </a:p>
          <a:p>
            <a:pPr marL="0" indent="0">
              <a:buNone/>
            </a:pPr>
            <a:r>
              <a:rPr lang="en-US" dirty="0"/>
              <a:t>    </a:t>
            </a:r>
            <a:r>
              <a:rPr lang="en-US" dirty="0" err="1"/>
              <a:t>OutChar</a:t>
            </a:r>
            <a:r>
              <a:rPr lang="en-US" dirty="0"/>
              <a:t>(</a:t>
            </a:r>
            <a:r>
              <a:rPr lang="en-US" dirty="0" err="1"/>
              <a:t>mych</a:t>
            </a:r>
            <a:r>
              <a:rPr lang="en-US" dirty="0"/>
              <a:t>); /* Print next letter */</a:t>
            </a:r>
          </a:p>
          <a:p>
            <a:pPr marL="0" indent="0">
              <a:buNone/>
            </a:pPr>
            <a:r>
              <a:rPr lang="en-US" dirty="0"/>
              <a:t>  }     </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12436295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Puntuació</a:t>
            </a:r>
            <a:r>
              <a:rPr lang="en-US" dirty="0" err="1"/>
              <a:t>n</a:t>
            </a:r>
            <a:endParaRPr lang="en-US" dirty="0"/>
          </a:p>
        </p:txBody>
      </p:sp>
      <p:sp>
        <p:nvSpPr>
          <p:cNvPr id="7" name="Marcador de contenido 3"/>
          <p:cNvSpPr txBox="1">
            <a:spLocks/>
          </p:cNvSpPr>
          <p:nvPr/>
        </p:nvSpPr>
        <p:spPr>
          <a:xfrm>
            <a:off x="646111" y="1853249"/>
            <a:ext cx="9450926" cy="467634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Los “   “  se </a:t>
            </a:r>
            <a:r>
              <a:rPr lang="en-US" dirty="0" err="1" smtClean="0"/>
              <a:t>utilizan</a:t>
            </a:r>
            <a:r>
              <a:rPr lang="en-US" dirty="0" smtClean="0"/>
              <a:t> para </a:t>
            </a:r>
            <a:r>
              <a:rPr lang="en-US" dirty="0" err="1" smtClean="0"/>
              <a:t>ejemplificar</a:t>
            </a:r>
            <a:r>
              <a:rPr lang="en-US" dirty="0" smtClean="0"/>
              <a:t> literal de </a:t>
            </a:r>
            <a:r>
              <a:rPr lang="en-US" dirty="0" err="1" smtClean="0"/>
              <a:t>cadenas</a:t>
            </a:r>
            <a:r>
              <a:rPr lang="en-US" dirty="0" smtClean="0"/>
              <a:t>.</a:t>
            </a:r>
            <a:endParaRPr lang="en-US" dirty="0"/>
          </a:p>
          <a:p>
            <a:endParaRPr lang="en-US" dirty="0"/>
          </a:p>
          <a:p>
            <a:pPr marL="0" indent="0">
              <a:buNone/>
            </a:pPr>
            <a:r>
              <a:rPr lang="en-US" dirty="0"/>
              <a:t>unsigned </a:t>
            </a:r>
            <a:r>
              <a:rPr lang="en-US" dirty="0" err="1"/>
              <a:t>const</a:t>
            </a:r>
            <a:r>
              <a:rPr lang="en-US" dirty="0"/>
              <a:t> char </a:t>
            </a:r>
            <a:r>
              <a:rPr lang="en-US" dirty="0" err="1"/>
              <a:t>Msg</a:t>
            </a:r>
            <a:r>
              <a:rPr lang="en-US" dirty="0"/>
              <a:t>[12]= "Hello World"; </a:t>
            </a:r>
            <a:endParaRPr lang="en-US" dirty="0" smtClean="0"/>
          </a:p>
          <a:p>
            <a:pPr marL="0" indent="0">
              <a:buNone/>
            </a:pPr>
            <a:r>
              <a:rPr lang="en-US" dirty="0"/>
              <a:t> </a:t>
            </a:r>
            <a:r>
              <a:rPr lang="en-US" dirty="0" smtClean="0"/>
              <a:t> void </a:t>
            </a:r>
            <a:r>
              <a:rPr lang="en-US" dirty="0" err="1"/>
              <a:t>PrintHelloWorld</a:t>
            </a:r>
            <a:r>
              <a:rPr lang="en-US" dirty="0"/>
              <a:t>(void){ </a:t>
            </a:r>
          </a:p>
          <a:p>
            <a:pPr marL="0" indent="0">
              <a:buNone/>
            </a:pPr>
            <a:r>
              <a:rPr lang="en-US" dirty="0"/>
              <a:t>  </a:t>
            </a:r>
            <a:r>
              <a:rPr lang="en-US" dirty="0" err="1"/>
              <a:t>SCI_OutString</a:t>
            </a:r>
            <a:r>
              <a:rPr lang="en-US" dirty="0"/>
              <a:t>("Hello World");</a:t>
            </a:r>
          </a:p>
          <a:p>
            <a:pPr marL="0" indent="0">
              <a:buNone/>
            </a:pPr>
            <a:r>
              <a:rPr lang="en-US" dirty="0"/>
              <a:t>  </a:t>
            </a:r>
            <a:r>
              <a:rPr lang="en-US" dirty="0" err="1"/>
              <a:t>SCI_OutString</a:t>
            </a:r>
            <a:r>
              <a:rPr lang="en-US" dirty="0"/>
              <a:t>(</a:t>
            </a:r>
            <a:r>
              <a:rPr lang="en-US" dirty="0" err="1"/>
              <a:t>Msg</a:t>
            </a:r>
            <a:r>
              <a:rPr lang="en-US" dirty="0"/>
              <a:t>);</a:t>
            </a:r>
          </a:p>
          <a:p>
            <a:pPr marL="0" indent="0">
              <a:buNone/>
            </a:pPr>
            <a:r>
              <a:rPr lang="en-US" dirty="0"/>
              <a:t>}</a:t>
            </a:r>
          </a:p>
          <a:p>
            <a:endParaRPr lang="en-US" dirty="0" smtClean="0"/>
          </a:p>
          <a:p>
            <a:r>
              <a:rPr lang="en-US" dirty="0" err="1" smtClean="0"/>
              <a:t>Cuando</a:t>
            </a:r>
            <a:r>
              <a:rPr lang="en-US" dirty="0" smtClean="0"/>
              <a:t> </a:t>
            </a:r>
            <a:r>
              <a:rPr lang="en-US" dirty="0" err="1" smtClean="0"/>
              <a:t>especificamos</a:t>
            </a:r>
            <a:r>
              <a:rPr lang="en-US" dirty="0" smtClean="0"/>
              <a:t> Letter=‘A’ </a:t>
            </a:r>
            <a:r>
              <a:rPr lang="en-US" dirty="0" err="1" smtClean="0"/>
              <a:t>ubicamos</a:t>
            </a:r>
            <a:r>
              <a:rPr lang="en-US" dirty="0" smtClean="0"/>
              <a:t> el valor 65 </a:t>
            </a:r>
            <a:r>
              <a:rPr lang="en-US" dirty="0" err="1" smtClean="0"/>
              <a:t>en</a:t>
            </a:r>
            <a:r>
              <a:rPr lang="en-US" dirty="0" smtClean="0"/>
              <a:t> la variable </a:t>
            </a:r>
            <a:r>
              <a:rPr lang="en-US" dirty="0" err="1" smtClean="0"/>
              <a:t>letra</a:t>
            </a:r>
            <a:r>
              <a:rPr lang="en-US" dirty="0" smtClean="0"/>
              <a:t>.  </a:t>
            </a:r>
          </a:p>
          <a:p>
            <a:r>
              <a:rPr lang="en-US" dirty="0" err="1" smtClean="0"/>
              <a:t>Cuando</a:t>
            </a:r>
            <a:r>
              <a:rPr lang="en-US" dirty="0" smtClean="0"/>
              <a:t> </a:t>
            </a:r>
            <a:r>
              <a:rPr lang="en-US" dirty="0" err="1" smtClean="0"/>
              <a:t>especificamos</a:t>
            </a:r>
            <a:r>
              <a:rPr lang="en-US" dirty="0" smtClean="0"/>
              <a:t> </a:t>
            </a:r>
            <a:r>
              <a:rPr lang="en-US" dirty="0" err="1" smtClean="0"/>
              <a:t>pt</a:t>
            </a:r>
            <a:r>
              <a:rPr lang="en-US" dirty="0" smtClean="0"/>
              <a:t>=“A” </a:t>
            </a:r>
            <a:r>
              <a:rPr lang="en-US" dirty="0" err="1" smtClean="0"/>
              <a:t>creamos</a:t>
            </a:r>
            <a:r>
              <a:rPr lang="en-US" dirty="0" smtClean="0"/>
              <a:t> </a:t>
            </a:r>
            <a:r>
              <a:rPr lang="en-US" dirty="0" err="1" smtClean="0"/>
              <a:t>una</a:t>
            </a:r>
            <a:r>
              <a:rPr lang="en-US" dirty="0" smtClean="0"/>
              <a:t> </a:t>
            </a:r>
            <a:r>
              <a:rPr lang="en-US" dirty="0" err="1" smtClean="0"/>
              <a:t>cadena</a:t>
            </a:r>
            <a:r>
              <a:rPr lang="en-US" dirty="0" smtClean="0"/>
              <a:t> asci que </a:t>
            </a:r>
            <a:r>
              <a:rPr lang="en-US" dirty="0" err="1" smtClean="0"/>
              <a:t>apunta</a:t>
            </a:r>
            <a:r>
              <a:rPr lang="en-US" dirty="0" smtClean="0"/>
              <a:t> a la </a:t>
            </a:r>
            <a:r>
              <a:rPr lang="en-US" dirty="0" err="1" smtClean="0"/>
              <a:t>primera</a:t>
            </a:r>
            <a:r>
              <a:rPr lang="en-US" dirty="0" smtClean="0"/>
              <a:t> variable de </a:t>
            </a:r>
            <a:r>
              <a:rPr lang="en-US" dirty="0" err="1" smtClean="0"/>
              <a:t>pt</a:t>
            </a:r>
            <a:r>
              <a:rPr lang="en-US" dirty="0" smtClean="0"/>
              <a:t> (A).</a:t>
            </a:r>
            <a:endParaRPr lang="en-US" dirty="0"/>
          </a:p>
          <a:p>
            <a:endParaRPr lang="en-US" dirty="0"/>
          </a:p>
        </p:txBody>
      </p:sp>
    </p:spTree>
    <p:extLst>
      <p:ext uri="{BB962C8B-B14F-4D97-AF65-F5344CB8AC3E}">
        <p14:creationId xmlns:p14="http://schemas.microsoft.com/office/powerpoint/2010/main" val="9376999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Puntuació</a:t>
            </a:r>
            <a:r>
              <a:rPr lang="en-US" dirty="0" err="1"/>
              <a:t>n</a:t>
            </a:r>
            <a:endParaRPr lang="en-US" dirty="0"/>
          </a:p>
        </p:txBody>
      </p:sp>
      <p:sp>
        <p:nvSpPr>
          <p:cNvPr id="7" name="Marcador de contenido 3"/>
          <p:cNvSpPr txBox="1">
            <a:spLocks/>
          </p:cNvSpPr>
          <p:nvPr/>
        </p:nvSpPr>
        <p:spPr>
          <a:xfrm>
            <a:off x="646111" y="1853249"/>
            <a:ext cx="9450926" cy="467634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Los brackets {  } se </a:t>
            </a:r>
            <a:r>
              <a:rPr lang="en-US" dirty="0" err="1" smtClean="0"/>
              <a:t>utilizan</a:t>
            </a:r>
            <a:r>
              <a:rPr lang="en-US" dirty="0" smtClean="0"/>
              <a:t> </a:t>
            </a:r>
            <a:r>
              <a:rPr lang="en-US" dirty="0" err="1" smtClean="0"/>
              <a:t>bastante</a:t>
            </a:r>
            <a:r>
              <a:rPr lang="en-US" dirty="0" smtClean="0"/>
              <a:t> </a:t>
            </a:r>
            <a:r>
              <a:rPr lang="en-US" dirty="0" err="1" smtClean="0"/>
              <a:t>en</a:t>
            </a:r>
            <a:r>
              <a:rPr lang="en-US" dirty="0" smtClean="0"/>
              <a:t> C. </a:t>
            </a:r>
          </a:p>
          <a:p>
            <a:r>
              <a:rPr lang="en-US" dirty="0" smtClean="0"/>
              <a:t>La </a:t>
            </a:r>
            <a:r>
              <a:rPr lang="en-US" dirty="0" err="1" smtClean="0"/>
              <a:t>aplicación</a:t>
            </a:r>
            <a:r>
              <a:rPr lang="en-US" dirty="0" smtClean="0"/>
              <a:t> </a:t>
            </a:r>
            <a:r>
              <a:rPr lang="en-US" dirty="0" err="1" smtClean="0"/>
              <a:t>más</a:t>
            </a:r>
            <a:r>
              <a:rPr lang="en-US" dirty="0" smtClean="0"/>
              <a:t> </a:t>
            </a:r>
            <a:r>
              <a:rPr lang="en-US" dirty="0" err="1" smtClean="0"/>
              <a:t>común</a:t>
            </a:r>
            <a:r>
              <a:rPr lang="en-US" dirty="0" smtClean="0"/>
              <a:t> </a:t>
            </a:r>
            <a:r>
              <a:rPr lang="en-US" dirty="0" err="1" smtClean="0"/>
              <a:t>es</a:t>
            </a:r>
            <a:r>
              <a:rPr lang="en-US" dirty="0" smtClean="0"/>
              <a:t> </a:t>
            </a:r>
            <a:r>
              <a:rPr lang="en-US" dirty="0" err="1" smtClean="0"/>
              <a:t>crear</a:t>
            </a:r>
            <a:r>
              <a:rPr lang="en-US" dirty="0" smtClean="0"/>
              <a:t> </a:t>
            </a:r>
            <a:r>
              <a:rPr lang="en-US" dirty="0" err="1" smtClean="0"/>
              <a:t>una</a:t>
            </a:r>
            <a:r>
              <a:rPr lang="en-US" dirty="0" smtClean="0"/>
              <a:t> </a:t>
            </a:r>
            <a:r>
              <a:rPr lang="en-US" dirty="0" err="1" smtClean="0"/>
              <a:t>composición</a:t>
            </a:r>
            <a:r>
              <a:rPr lang="en-US" dirty="0" smtClean="0"/>
              <a:t> de </a:t>
            </a:r>
            <a:r>
              <a:rPr lang="en-US" dirty="0" err="1" smtClean="0"/>
              <a:t>datos</a:t>
            </a:r>
            <a:r>
              <a:rPr lang="en-US" dirty="0" smtClean="0"/>
              <a:t>.</a:t>
            </a:r>
          </a:p>
          <a:p>
            <a:r>
              <a:rPr lang="en-US" dirty="0" err="1" smtClean="0"/>
              <a:t>Cada</a:t>
            </a:r>
            <a:r>
              <a:rPr lang="en-US" dirty="0" smtClean="0"/>
              <a:t> </a:t>
            </a:r>
            <a:r>
              <a:rPr lang="en-US" dirty="0" err="1" smtClean="0"/>
              <a:t>vez</a:t>
            </a:r>
            <a:r>
              <a:rPr lang="en-US" dirty="0" smtClean="0"/>
              <a:t> que se </a:t>
            </a:r>
            <a:r>
              <a:rPr lang="en-US" dirty="0" err="1" smtClean="0"/>
              <a:t>abre</a:t>
            </a:r>
            <a:r>
              <a:rPr lang="en-US" dirty="0" smtClean="0"/>
              <a:t> un bracket </a:t>
            </a:r>
            <a:r>
              <a:rPr lang="en-US" dirty="0" err="1" smtClean="0"/>
              <a:t>acostúmbrece</a:t>
            </a:r>
            <a:r>
              <a:rPr lang="en-US" dirty="0" smtClean="0"/>
              <a:t> </a:t>
            </a:r>
            <a:r>
              <a:rPr lang="en-US" dirty="0" err="1" smtClean="0"/>
              <a:t>en</a:t>
            </a:r>
            <a:r>
              <a:rPr lang="en-US" dirty="0" smtClean="0"/>
              <a:t> </a:t>
            </a:r>
            <a:r>
              <a:rPr lang="en-US" dirty="0" err="1" smtClean="0"/>
              <a:t>cerrarlo</a:t>
            </a:r>
            <a:r>
              <a:rPr lang="en-US" dirty="0" smtClean="0"/>
              <a:t>.</a:t>
            </a:r>
          </a:p>
          <a:p>
            <a:endParaRPr lang="en-US" dirty="0"/>
          </a:p>
          <a:p>
            <a:pPr marL="0" indent="0">
              <a:buNone/>
            </a:pPr>
            <a:r>
              <a:rPr lang="es-PA" dirty="0" err="1"/>
              <a:t>struct</a:t>
            </a:r>
            <a:r>
              <a:rPr lang="es-PA" dirty="0"/>
              <a:t> </a:t>
            </a:r>
            <a:r>
              <a:rPr lang="es-PA" dirty="0" err="1"/>
              <a:t>Bit_Pointer</a:t>
            </a:r>
            <a:r>
              <a:rPr lang="es-PA" dirty="0"/>
              <a:t>{</a:t>
            </a:r>
            <a:br>
              <a:rPr lang="es-PA" dirty="0"/>
            </a:br>
            <a:r>
              <a:rPr lang="es-PA" dirty="0"/>
              <a:t>   </a:t>
            </a:r>
            <a:r>
              <a:rPr lang="es-PA" dirty="0" err="1"/>
              <a:t>unsigned</a:t>
            </a:r>
            <a:r>
              <a:rPr lang="es-PA" dirty="0"/>
              <a:t> short </a:t>
            </a:r>
            <a:r>
              <a:rPr lang="es-PA" dirty="0" err="1"/>
              <a:t>Mask</a:t>
            </a:r>
            <a:r>
              <a:rPr lang="es-PA" dirty="0"/>
              <a:t>; // 0x8000, 0x4000,...,2,1</a:t>
            </a:r>
            <a:br>
              <a:rPr lang="es-PA" dirty="0"/>
            </a:br>
            <a:r>
              <a:rPr lang="es-PA" dirty="0"/>
              <a:t>   </a:t>
            </a:r>
            <a:r>
              <a:rPr lang="es-PA" dirty="0" err="1"/>
              <a:t>unsigned</a:t>
            </a:r>
            <a:r>
              <a:rPr lang="es-PA" dirty="0"/>
              <a:t> short *</a:t>
            </a:r>
            <a:r>
              <a:rPr lang="es-PA" dirty="0" err="1"/>
              <a:t>WPt</a:t>
            </a:r>
            <a:r>
              <a:rPr lang="es-PA" dirty="0"/>
              <a:t>;}; // Pointer to </a:t>
            </a:r>
            <a:r>
              <a:rPr lang="es-PA" dirty="0" err="1"/>
              <a:t>word</a:t>
            </a:r>
            <a:r>
              <a:rPr lang="es-PA" dirty="0"/>
              <a:t> </a:t>
            </a:r>
            <a:r>
              <a:rPr lang="es-PA" dirty="0" err="1"/>
              <a:t>containing</a:t>
            </a:r>
            <a:r>
              <a:rPr lang="es-PA" dirty="0"/>
              <a:t> bit</a:t>
            </a:r>
            <a:br>
              <a:rPr lang="es-PA" dirty="0"/>
            </a:br>
            <a:r>
              <a:rPr lang="es-PA" dirty="0"/>
              <a:t>typedef </a:t>
            </a:r>
            <a:r>
              <a:rPr lang="es-PA" dirty="0" err="1"/>
              <a:t>struct</a:t>
            </a:r>
            <a:r>
              <a:rPr lang="es-PA" dirty="0"/>
              <a:t> </a:t>
            </a:r>
            <a:r>
              <a:rPr lang="es-PA" dirty="0" err="1"/>
              <a:t>Bit_Pointer</a:t>
            </a:r>
            <a:r>
              <a:rPr lang="es-PA" dirty="0"/>
              <a:t> </a:t>
            </a:r>
            <a:r>
              <a:rPr lang="es-PA" dirty="0" err="1"/>
              <a:t>Bit_PointerType</a:t>
            </a:r>
            <a:r>
              <a:rPr lang="es-PA" dirty="0"/>
              <a:t>;</a:t>
            </a:r>
            <a:br>
              <a:rPr lang="es-PA" dirty="0"/>
            </a:br>
            <a:r>
              <a:rPr lang="es-PA" dirty="0" err="1"/>
              <a:t>Bit_PointerType</a:t>
            </a:r>
            <a:r>
              <a:rPr lang="es-PA" dirty="0"/>
              <a:t> </a:t>
            </a:r>
            <a:r>
              <a:rPr lang="es-PA" dirty="0" err="1"/>
              <a:t>Bit_PutPt</a:t>
            </a:r>
            <a:r>
              <a:rPr lang="es-PA" dirty="0"/>
              <a:t>; // Pointer of </a:t>
            </a:r>
            <a:r>
              <a:rPr lang="es-PA" dirty="0" err="1"/>
              <a:t>where</a:t>
            </a:r>
            <a:r>
              <a:rPr lang="es-PA" dirty="0"/>
              <a:t> to </a:t>
            </a:r>
            <a:r>
              <a:rPr lang="es-PA" dirty="0" err="1"/>
              <a:t>put</a:t>
            </a:r>
            <a:r>
              <a:rPr lang="es-PA" dirty="0"/>
              <a:t> </a:t>
            </a:r>
            <a:r>
              <a:rPr lang="es-PA" dirty="0" err="1"/>
              <a:t>next</a:t>
            </a:r>
            <a:r>
              <a:rPr lang="es-PA" dirty="0"/>
              <a:t/>
            </a:r>
            <a:br>
              <a:rPr lang="es-PA" dirty="0"/>
            </a:br>
            <a:r>
              <a:rPr lang="es-PA" dirty="0" err="1"/>
              <a:t>Bit_PointerType</a:t>
            </a:r>
            <a:r>
              <a:rPr lang="es-PA" dirty="0"/>
              <a:t> </a:t>
            </a:r>
            <a:r>
              <a:rPr lang="es-PA" dirty="0" err="1"/>
              <a:t>Bit_GetPt</a:t>
            </a:r>
            <a:r>
              <a:rPr lang="es-PA" dirty="0"/>
              <a:t>; // Pointer of </a:t>
            </a:r>
            <a:r>
              <a:rPr lang="es-PA" dirty="0" err="1"/>
              <a:t>where</a:t>
            </a:r>
            <a:r>
              <a:rPr lang="es-PA" dirty="0"/>
              <a:t> to </a:t>
            </a:r>
            <a:r>
              <a:rPr lang="es-PA" dirty="0" err="1"/>
              <a:t>get</a:t>
            </a:r>
            <a:r>
              <a:rPr lang="es-PA" dirty="0"/>
              <a:t> </a:t>
            </a:r>
            <a:r>
              <a:rPr lang="es-PA" dirty="0" err="1"/>
              <a:t>next</a:t>
            </a:r>
            <a:r>
              <a:rPr lang="es-PA" dirty="0"/>
              <a:t/>
            </a:r>
            <a:br>
              <a:rPr lang="es-PA" dirty="0"/>
            </a:br>
            <a:r>
              <a:rPr lang="es-PA" dirty="0"/>
              <a:t>/* </a:t>
            </a:r>
            <a:r>
              <a:rPr lang="es-PA" dirty="0" err="1"/>
              <a:t>Bit_FIFO</a:t>
            </a:r>
            <a:r>
              <a:rPr lang="es-PA" dirty="0"/>
              <a:t> </a:t>
            </a:r>
            <a:r>
              <a:rPr lang="es-PA" dirty="0" err="1"/>
              <a:t>is</a:t>
            </a:r>
            <a:r>
              <a:rPr lang="es-PA" dirty="0"/>
              <a:t> </a:t>
            </a:r>
            <a:r>
              <a:rPr lang="es-PA" dirty="0" err="1"/>
              <a:t>empty</a:t>
            </a:r>
            <a:r>
              <a:rPr lang="es-PA" dirty="0"/>
              <a:t> </a:t>
            </a:r>
            <a:r>
              <a:rPr lang="es-PA" dirty="0" err="1"/>
              <a:t>if</a:t>
            </a:r>
            <a:r>
              <a:rPr lang="es-PA" dirty="0"/>
              <a:t> </a:t>
            </a:r>
            <a:r>
              <a:rPr lang="es-PA" dirty="0" err="1"/>
              <a:t>Bit_PutPt</a:t>
            </a:r>
            <a:r>
              <a:rPr lang="es-PA" dirty="0"/>
              <a:t>==</a:t>
            </a:r>
            <a:r>
              <a:rPr lang="es-PA" dirty="0" err="1"/>
              <a:t>Bit_GetPt</a:t>
            </a:r>
            <a:r>
              <a:rPr lang="es-PA" dirty="0"/>
              <a:t> */</a:t>
            </a:r>
            <a:br>
              <a:rPr lang="es-PA" dirty="0"/>
            </a:br>
            <a:r>
              <a:rPr lang="es-PA" dirty="0"/>
              <a:t>/* </a:t>
            </a:r>
            <a:r>
              <a:rPr lang="es-PA" dirty="0" err="1"/>
              <a:t>Bit_FIFO</a:t>
            </a:r>
            <a:r>
              <a:rPr lang="es-PA" dirty="0"/>
              <a:t> </a:t>
            </a:r>
            <a:r>
              <a:rPr lang="es-PA" dirty="0" err="1"/>
              <a:t>is</a:t>
            </a:r>
            <a:r>
              <a:rPr lang="es-PA" dirty="0"/>
              <a:t> full </a:t>
            </a:r>
            <a:r>
              <a:rPr lang="es-PA" dirty="0" err="1"/>
              <a:t>if</a:t>
            </a:r>
            <a:r>
              <a:rPr lang="es-PA" dirty="0"/>
              <a:t> Bit_PutPt+1==</a:t>
            </a:r>
            <a:r>
              <a:rPr lang="es-PA" dirty="0" err="1"/>
              <a:t>Bit_GetPt</a:t>
            </a:r>
            <a:r>
              <a:rPr lang="es-PA" dirty="0"/>
              <a:t> */</a:t>
            </a:r>
            <a:br>
              <a:rPr lang="es-PA" dirty="0"/>
            </a:br>
            <a:r>
              <a:rPr lang="es-PA" dirty="0"/>
              <a:t>short </a:t>
            </a:r>
            <a:r>
              <a:rPr lang="es-PA" dirty="0" err="1"/>
              <a:t>Bit_Same</a:t>
            </a:r>
            <a:r>
              <a:rPr lang="es-PA" dirty="0"/>
              <a:t>(</a:t>
            </a:r>
            <a:r>
              <a:rPr lang="es-PA" dirty="0" err="1"/>
              <a:t>Bit_PointerType</a:t>
            </a:r>
            <a:r>
              <a:rPr lang="es-PA" dirty="0"/>
              <a:t> p1, </a:t>
            </a:r>
            <a:r>
              <a:rPr lang="es-PA" dirty="0" err="1"/>
              <a:t>Bit_PointerType</a:t>
            </a:r>
            <a:r>
              <a:rPr lang="es-PA" dirty="0"/>
              <a:t> p2){</a:t>
            </a:r>
            <a:br>
              <a:rPr lang="es-PA" dirty="0"/>
            </a:br>
            <a:r>
              <a:rPr lang="es-PA" dirty="0"/>
              <a:t>   </a:t>
            </a:r>
            <a:r>
              <a:rPr lang="es-PA" dirty="0" err="1"/>
              <a:t>if</a:t>
            </a:r>
            <a:r>
              <a:rPr lang="es-PA" dirty="0"/>
              <a:t>((p1.WPt==p2.WPt)&amp;&amp;(p1.Mask==p2.Mask))</a:t>
            </a:r>
            <a:br>
              <a:rPr lang="es-PA" dirty="0"/>
            </a:br>
            <a:r>
              <a:rPr lang="es-PA" dirty="0"/>
              <a:t>      </a:t>
            </a:r>
            <a:r>
              <a:rPr lang="es-PA" dirty="0" err="1"/>
              <a:t>return</a:t>
            </a:r>
            <a:r>
              <a:rPr lang="es-PA" dirty="0"/>
              <a:t>(1); //yes</a:t>
            </a:r>
            <a:br>
              <a:rPr lang="es-PA" dirty="0"/>
            </a:br>
            <a:r>
              <a:rPr lang="es-PA" dirty="0"/>
              <a:t>   </a:t>
            </a:r>
            <a:r>
              <a:rPr lang="es-PA" dirty="0" err="1"/>
              <a:t>return</a:t>
            </a:r>
            <a:r>
              <a:rPr lang="es-PA" dirty="0"/>
              <a:t>(0);} // no</a:t>
            </a:r>
            <a:br>
              <a:rPr lang="es-PA" dirty="0"/>
            </a:br>
            <a:r>
              <a:rPr lang="es-PA" dirty="0" err="1"/>
              <a:t>void</a:t>
            </a:r>
            <a:r>
              <a:rPr lang="es-PA" dirty="0"/>
              <a:t> </a:t>
            </a:r>
            <a:r>
              <a:rPr lang="es-PA" dirty="0" err="1"/>
              <a:t>Bit_Init</a:t>
            </a:r>
            <a:r>
              <a:rPr lang="es-PA" dirty="0"/>
              <a:t>(</a:t>
            </a:r>
            <a:r>
              <a:rPr lang="es-PA" dirty="0" err="1"/>
              <a:t>void</a:t>
            </a:r>
            <a:r>
              <a:rPr lang="es-PA" dirty="0"/>
              <a:t>) {</a:t>
            </a:r>
            <a:br>
              <a:rPr lang="es-PA" dirty="0"/>
            </a:br>
            <a:r>
              <a:rPr lang="es-PA" dirty="0"/>
              <a:t>   </a:t>
            </a:r>
            <a:r>
              <a:rPr lang="es-PA" dirty="0" err="1"/>
              <a:t>Bit_PutPt.Mask</a:t>
            </a:r>
            <a:r>
              <a:rPr lang="es-PA" dirty="0"/>
              <a:t>=</a:t>
            </a:r>
            <a:r>
              <a:rPr lang="es-PA" dirty="0" err="1"/>
              <a:t>Bit_GetPt.Mask</a:t>
            </a:r>
            <a:r>
              <a:rPr lang="es-PA" dirty="0"/>
              <a:t>=0x8000;</a:t>
            </a:r>
            <a:br>
              <a:rPr lang="es-PA" dirty="0"/>
            </a:br>
            <a:r>
              <a:rPr lang="es-PA" dirty="0"/>
              <a:t>   </a:t>
            </a:r>
            <a:r>
              <a:rPr lang="es-PA" dirty="0" err="1"/>
              <a:t>Bit_PutPt.WPt</a:t>
            </a:r>
            <a:r>
              <a:rPr lang="es-PA" dirty="0"/>
              <a:t>=</a:t>
            </a:r>
            <a:r>
              <a:rPr lang="es-PA" dirty="0" err="1"/>
              <a:t>Bit_GetPt.WPt</a:t>
            </a:r>
            <a:r>
              <a:rPr lang="es-PA" dirty="0"/>
              <a:t>=&amp;</a:t>
            </a:r>
            <a:r>
              <a:rPr lang="es-PA" dirty="0" err="1"/>
              <a:t>Bit_Fifo</a:t>
            </a:r>
            <a:r>
              <a:rPr lang="es-PA" dirty="0"/>
              <a:t>[0]; /* </a:t>
            </a:r>
            <a:r>
              <a:rPr lang="es-PA" dirty="0" err="1"/>
              <a:t>Empty</a:t>
            </a:r>
            <a:r>
              <a:rPr lang="es-PA" dirty="0"/>
              <a:t> */</a:t>
            </a:r>
            <a:br>
              <a:rPr lang="es-PA" dirty="0"/>
            </a:br>
            <a:r>
              <a:rPr lang="es-PA" dirty="0"/>
              <a:t>}</a:t>
            </a:r>
            <a:endParaRPr lang="en-US" dirty="0"/>
          </a:p>
        </p:txBody>
      </p:sp>
    </p:spTree>
    <p:extLst>
      <p:ext uri="{BB962C8B-B14F-4D97-AF65-F5344CB8AC3E}">
        <p14:creationId xmlns:p14="http://schemas.microsoft.com/office/powerpoint/2010/main" val="41254758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Puntuació</a:t>
            </a:r>
            <a:r>
              <a:rPr lang="en-US" dirty="0" err="1"/>
              <a:t>n</a:t>
            </a:r>
            <a:endParaRPr lang="en-US" dirty="0"/>
          </a:p>
        </p:txBody>
      </p:sp>
      <p:sp>
        <p:nvSpPr>
          <p:cNvPr id="7" name="Marcador de contenido 3"/>
          <p:cNvSpPr txBox="1">
            <a:spLocks/>
          </p:cNvSpPr>
          <p:nvPr/>
        </p:nvSpPr>
        <p:spPr>
          <a:xfrm>
            <a:off x="646111" y="1853249"/>
            <a:ext cx="9450926" cy="467634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Los </a:t>
            </a:r>
            <a:r>
              <a:rPr lang="en-US" dirty="0" err="1" smtClean="0"/>
              <a:t>corchetes</a:t>
            </a:r>
            <a:r>
              <a:rPr lang="en-US" dirty="0" smtClean="0"/>
              <a:t> {  } se </a:t>
            </a:r>
            <a:r>
              <a:rPr lang="en-US" dirty="0" err="1" smtClean="0"/>
              <a:t>utilizan</a:t>
            </a:r>
            <a:r>
              <a:rPr lang="en-US" dirty="0" smtClean="0"/>
              <a:t> </a:t>
            </a:r>
            <a:r>
              <a:rPr lang="en-US" dirty="0" err="1" smtClean="0"/>
              <a:t>bastante</a:t>
            </a:r>
            <a:r>
              <a:rPr lang="en-US" dirty="0" smtClean="0"/>
              <a:t> </a:t>
            </a:r>
            <a:r>
              <a:rPr lang="en-US" dirty="0" err="1" smtClean="0"/>
              <a:t>en</a:t>
            </a:r>
            <a:r>
              <a:rPr lang="en-US" dirty="0" smtClean="0"/>
              <a:t> C. </a:t>
            </a:r>
          </a:p>
          <a:p>
            <a:r>
              <a:rPr lang="en-US" dirty="0" smtClean="0"/>
              <a:t>La </a:t>
            </a:r>
            <a:r>
              <a:rPr lang="en-US" dirty="0" err="1" smtClean="0"/>
              <a:t>aplicación</a:t>
            </a:r>
            <a:r>
              <a:rPr lang="en-US" dirty="0" smtClean="0"/>
              <a:t> </a:t>
            </a:r>
            <a:r>
              <a:rPr lang="en-US" dirty="0" err="1" smtClean="0"/>
              <a:t>más</a:t>
            </a:r>
            <a:r>
              <a:rPr lang="en-US" dirty="0" smtClean="0"/>
              <a:t> </a:t>
            </a:r>
            <a:r>
              <a:rPr lang="en-US" dirty="0" err="1" smtClean="0"/>
              <a:t>común</a:t>
            </a:r>
            <a:r>
              <a:rPr lang="en-US" dirty="0" smtClean="0"/>
              <a:t> </a:t>
            </a:r>
            <a:r>
              <a:rPr lang="en-US" dirty="0" err="1" smtClean="0"/>
              <a:t>es</a:t>
            </a:r>
            <a:r>
              <a:rPr lang="en-US" dirty="0" smtClean="0"/>
              <a:t> </a:t>
            </a:r>
            <a:r>
              <a:rPr lang="en-US" dirty="0" err="1" smtClean="0"/>
              <a:t>crear</a:t>
            </a:r>
            <a:r>
              <a:rPr lang="en-US" dirty="0" smtClean="0"/>
              <a:t> </a:t>
            </a:r>
            <a:r>
              <a:rPr lang="en-US" dirty="0" err="1" smtClean="0"/>
              <a:t>una</a:t>
            </a:r>
            <a:r>
              <a:rPr lang="en-US" dirty="0" smtClean="0"/>
              <a:t> </a:t>
            </a:r>
            <a:r>
              <a:rPr lang="en-US" dirty="0" err="1" smtClean="0"/>
              <a:t>composición</a:t>
            </a:r>
            <a:r>
              <a:rPr lang="en-US" dirty="0" smtClean="0"/>
              <a:t> de </a:t>
            </a:r>
            <a:r>
              <a:rPr lang="en-US" dirty="0" err="1" smtClean="0"/>
              <a:t>datos</a:t>
            </a:r>
            <a:r>
              <a:rPr lang="en-US" dirty="0" smtClean="0"/>
              <a:t>.</a:t>
            </a:r>
          </a:p>
          <a:p>
            <a:r>
              <a:rPr lang="en-US" dirty="0" err="1" smtClean="0"/>
              <a:t>Cada</a:t>
            </a:r>
            <a:r>
              <a:rPr lang="en-US" dirty="0" smtClean="0"/>
              <a:t> </a:t>
            </a:r>
            <a:r>
              <a:rPr lang="en-US" dirty="0" err="1" smtClean="0"/>
              <a:t>vez</a:t>
            </a:r>
            <a:r>
              <a:rPr lang="en-US" dirty="0" smtClean="0"/>
              <a:t> que se </a:t>
            </a:r>
            <a:r>
              <a:rPr lang="en-US" dirty="0" err="1" smtClean="0"/>
              <a:t>abre</a:t>
            </a:r>
            <a:r>
              <a:rPr lang="en-US" dirty="0" smtClean="0"/>
              <a:t> un </a:t>
            </a:r>
            <a:r>
              <a:rPr lang="en-US" dirty="0" err="1" smtClean="0"/>
              <a:t>corchete</a:t>
            </a:r>
            <a:r>
              <a:rPr lang="en-US" dirty="0" smtClean="0"/>
              <a:t> </a:t>
            </a:r>
            <a:r>
              <a:rPr lang="en-US" dirty="0" err="1" smtClean="0"/>
              <a:t>acostúmbrece</a:t>
            </a:r>
            <a:r>
              <a:rPr lang="en-US" dirty="0" smtClean="0"/>
              <a:t> </a:t>
            </a:r>
            <a:r>
              <a:rPr lang="en-US" dirty="0" err="1" smtClean="0"/>
              <a:t>en</a:t>
            </a:r>
            <a:r>
              <a:rPr lang="en-US" dirty="0" smtClean="0"/>
              <a:t> </a:t>
            </a:r>
            <a:r>
              <a:rPr lang="en-US" dirty="0" err="1" smtClean="0"/>
              <a:t>cerrarlo</a:t>
            </a:r>
            <a:r>
              <a:rPr lang="en-US" dirty="0" smtClean="0"/>
              <a:t>.</a:t>
            </a:r>
          </a:p>
          <a:p>
            <a:endParaRPr lang="en-US" dirty="0"/>
          </a:p>
          <a:p>
            <a:pPr marL="0" indent="0">
              <a:buNone/>
            </a:pPr>
            <a:r>
              <a:rPr lang="es-PA" dirty="0" err="1"/>
              <a:t>struct</a:t>
            </a:r>
            <a:r>
              <a:rPr lang="es-PA" dirty="0"/>
              <a:t> </a:t>
            </a:r>
            <a:r>
              <a:rPr lang="es-PA" dirty="0" err="1"/>
              <a:t>Bit_Pointer</a:t>
            </a:r>
            <a:r>
              <a:rPr lang="es-PA" dirty="0"/>
              <a:t>{</a:t>
            </a:r>
            <a:br>
              <a:rPr lang="es-PA" dirty="0"/>
            </a:br>
            <a:r>
              <a:rPr lang="es-PA" dirty="0"/>
              <a:t>   </a:t>
            </a:r>
            <a:r>
              <a:rPr lang="es-PA" dirty="0" err="1"/>
              <a:t>unsigned</a:t>
            </a:r>
            <a:r>
              <a:rPr lang="es-PA" dirty="0"/>
              <a:t> short </a:t>
            </a:r>
            <a:r>
              <a:rPr lang="es-PA" dirty="0" err="1"/>
              <a:t>Mask</a:t>
            </a:r>
            <a:r>
              <a:rPr lang="es-PA" dirty="0"/>
              <a:t>; // 0x8000, 0x4000,...,2,1</a:t>
            </a:r>
            <a:br>
              <a:rPr lang="es-PA" dirty="0"/>
            </a:br>
            <a:r>
              <a:rPr lang="es-PA" dirty="0"/>
              <a:t>   </a:t>
            </a:r>
            <a:r>
              <a:rPr lang="es-PA" dirty="0" err="1"/>
              <a:t>unsigned</a:t>
            </a:r>
            <a:r>
              <a:rPr lang="es-PA" dirty="0"/>
              <a:t> short *</a:t>
            </a:r>
            <a:r>
              <a:rPr lang="es-PA" dirty="0" err="1"/>
              <a:t>WPt</a:t>
            </a:r>
            <a:r>
              <a:rPr lang="es-PA" dirty="0"/>
              <a:t>;}; // Pointer to </a:t>
            </a:r>
            <a:r>
              <a:rPr lang="es-PA" dirty="0" err="1"/>
              <a:t>word</a:t>
            </a:r>
            <a:r>
              <a:rPr lang="es-PA" dirty="0"/>
              <a:t> </a:t>
            </a:r>
            <a:r>
              <a:rPr lang="es-PA" dirty="0" err="1"/>
              <a:t>containing</a:t>
            </a:r>
            <a:r>
              <a:rPr lang="es-PA" dirty="0"/>
              <a:t> bit</a:t>
            </a:r>
            <a:br>
              <a:rPr lang="es-PA" dirty="0"/>
            </a:br>
            <a:r>
              <a:rPr lang="es-PA" dirty="0"/>
              <a:t>typedef </a:t>
            </a:r>
            <a:r>
              <a:rPr lang="es-PA" dirty="0" err="1"/>
              <a:t>struct</a:t>
            </a:r>
            <a:r>
              <a:rPr lang="es-PA" dirty="0"/>
              <a:t> </a:t>
            </a:r>
            <a:r>
              <a:rPr lang="es-PA" dirty="0" err="1"/>
              <a:t>Bit_Pointer</a:t>
            </a:r>
            <a:r>
              <a:rPr lang="es-PA" dirty="0"/>
              <a:t> </a:t>
            </a:r>
            <a:r>
              <a:rPr lang="es-PA" dirty="0" err="1"/>
              <a:t>Bit_PointerType</a:t>
            </a:r>
            <a:r>
              <a:rPr lang="es-PA" dirty="0"/>
              <a:t>;</a:t>
            </a:r>
            <a:br>
              <a:rPr lang="es-PA" dirty="0"/>
            </a:br>
            <a:r>
              <a:rPr lang="es-PA" dirty="0" err="1"/>
              <a:t>Bit_PointerType</a:t>
            </a:r>
            <a:r>
              <a:rPr lang="es-PA" dirty="0"/>
              <a:t> </a:t>
            </a:r>
            <a:r>
              <a:rPr lang="es-PA" dirty="0" err="1"/>
              <a:t>Bit_PutPt</a:t>
            </a:r>
            <a:r>
              <a:rPr lang="es-PA" dirty="0"/>
              <a:t>; // Pointer of </a:t>
            </a:r>
            <a:r>
              <a:rPr lang="es-PA" dirty="0" err="1"/>
              <a:t>where</a:t>
            </a:r>
            <a:r>
              <a:rPr lang="es-PA" dirty="0"/>
              <a:t> to </a:t>
            </a:r>
            <a:r>
              <a:rPr lang="es-PA" dirty="0" err="1"/>
              <a:t>put</a:t>
            </a:r>
            <a:r>
              <a:rPr lang="es-PA" dirty="0"/>
              <a:t> </a:t>
            </a:r>
            <a:r>
              <a:rPr lang="es-PA" dirty="0" err="1"/>
              <a:t>next</a:t>
            </a:r>
            <a:r>
              <a:rPr lang="es-PA" dirty="0"/>
              <a:t/>
            </a:r>
            <a:br>
              <a:rPr lang="es-PA" dirty="0"/>
            </a:br>
            <a:r>
              <a:rPr lang="es-PA" dirty="0" err="1"/>
              <a:t>Bit_PointerType</a:t>
            </a:r>
            <a:r>
              <a:rPr lang="es-PA" dirty="0"/>
              <a:t> </a:t>
            </a:r>
            <a:r>
              <a:rPr lang="es-PA" dirty="0" err="1"/>
              <a:t>Bit_GetPt</a:t>
            </a:r>
            <a:r>
              <a:rPr lang="es-PA" dirty="0"/>
              <a:t>; // Pointer of </a:t>
            </a:r>
            <a:r>
              <a:rPr lang="es-PA" dirty="0" err="1"/>
              <a:t>where</a:t>
            </a:r>
            <a:r>
              <a:rPr lang="es-PA" dirty="0"/>
              <a:t> to </a:t>
            </a:r>
            <a:r>
              <a:rPr lang="es-PA" dirty="0" err="1"/>
              <a:t>get</a:t>
            </a:r>
            <a:r>
              <a:rPr lang="es-PA" dirty="0"/>
              <a:t> </a:t>
            </a:r>
            <a:r>
              <a:rPr lang="es-PA" dirty="0" err="1"/>
              <a:t>next</a:t>
            </a:r>
            <a:r>
              <a:rPr lang="es-PA" dirty="0"/>
              <a:t/>
            </a:r>
            <a:br>
              <a:rPr lang="es-PA" dirty="0"/>
            </a:br>
            <a:r>
              <a:rPr lang="es-PA" dirty="0"/>
              <a:t>/* </a:t>
            </a:r>
            <a:r>
              <a:rPr lang="es-PA" dirty="0" err="1"/>
              <a:t>Bit_FIFO</a:t>
            </a:r>
            <a:r>
              <a:rPr lang="es-PA" dirty="0"/>
              <a:t> </a:t>
            </a:r>
            <a:r>
              <a:rPr lang="es-PA" dirty="0" err="1"/>
              <a:t>is</a:t>
            </a:r>
            <a:r>
              <a:rPr lang="es-PA" dirty="0"/>
              <a:t> </a:t>
            </a:r>
            <a:r>
              <a:rPr lang="es-PA" dirty="0" err="1"/>
              <a:t>empty</a:t>
            </a:r>
            <a:r>
              <a:rPr lang="es-PA" dirty="0"/>
              <a:t> </a:t>
            </a:r>
            <a:r>
              <a:rPr lang="es-PA" dirty="0" err="1"/>
              <a:t>if</a:t>
            </a:r>
            <a:r>
              <a:rPr lang="es-PA" dirty="0"/>
              <a:t> </a:t>
            </a:r>
            <a:r>
              <a:rPr lang="es-PA" dirty="0" err="1"/>
              <a:t>Bit_PutPt</a:t>
            </a:r>
            <a:r>
              <a:rPr lang="es-PA" dirty="0"/>
              <a:t>==</a:t>
            </a:r>
            <a:r>
              <a:rPr lang="es-PA" dirty="0" err="1"/>
              <a:t>Bit_GetPt</a:t>
            </a:r>
            <a:r>
              <a:rPr lang="es-PA" dirty="0"/>
              <a:t> */</a:t>
            </a:r>
            <a:br>
              <a:rPr lang="es-PA" dirty="0"/>
            </a:br>
            <a:r>
              <a:rPr lang="es-PA" dirty="0"/>
              <a:t>/* </a:t>
            </a:r>
            <a:r>
              <a:rPr lang="es-PA" dirty="0" err="1"/>
              <a:t>Bit_FIFO</a:t>
            </a:r>
            <a:r>
              <a:rPr lang="es-PA" dirty="0"/>
              <a:t> </a:t>
            </a:r>
            <a:r>
              <a:rPr lang="es-PA" dirty="0" err="1"/>
              <a:t>is</a:t>
            </a:r>
            <a:r>
              <a:rPr lang="es-PA" dirty="0"/>
              <a:t> full </a:t>
            </a:r>
            <a:r>
              <a:rPr lang="es-PA" dirty="0" err="1"/>
              <a:t>if</a:t>
            </a:r>
            <a:r>
              <a:rPr lang="es-PA" dirty="0"/>
              <a:t> Bit_PutPt+1==</a:t>
            </a:r>
            <a:r>
              <a:rPr lang="es-PA" dirty="0" err="1"/>
              <a:t>Bit_GetPt</a:t>
            </a:r>
            <a:r>
              <a:rPr lang="es-PA" dirty="0"/>
              <a:t> */</a:t>
            </a:r>
            <a:br>
              <a:rPr lang="es-PA" dirty="0"/>
            </a:br>
            <a:r>
              <a:rPr lang="es-PA" dirty="0"/>
              <a:t>short </a:t>
            </a:r>
            <a:r>
              <a:rPr lang="es-PA" dirty="0" err="1"/>
              <a:t>Bit_Same</a:t>
            </a:r>
            <a:r>
              <a:rPr lang="es-PA" dirty="0"/>
              <a:t>(</a:t>
            </a:r>
            <a:r>
              <a:rPr lang="es-PA" dirty="0" err="1"/>
              <a:t>Bit_PointerType</a:t>
            </a:r>
            <a:r>
              <a:rPr lang="es-PA" dirty="0"/>
              <a:t> p1, </a:t>
            </a:r>
            <a:r>
              <a:rPr lang="es-PA" dirty="0" err="1"/>
              <a:t>Bit_PointerType</a:t>
            </a:r>
            <a:r>
              <a:rPr lang="es-PA" dirty="0"/>
              <a:t> p2){</a:t>
            </a:r>
            <a:br>
              <a:rPr lang="es-PA" dirty="0"/>
            </a:br>
            <a:r>
              <a:rPr lang="es-PA" dirty="0"/>
              <a:t>   </a:t>
            </a:r>
            <a:r>
              <a:rPr lang="es-PA" dirty="0" err="1"/>
              <a:t>if</a:t>
            </a:r>
            <a:r>
              <a:rPr lang="es-PA" dirty="0"/>
              <a:t>((p1.WPt==p2.WPt)&amp;&amp;(p1.Mask==p2.Mask))</a:t>
            </a:r>
            <a:br>
              <a:rPr lang="es-PA" dirty="0"/>
            </a:br>
            <a:r>
              <a:rPr lang="es-PA" dirty="0"/>
              <a:t>      </a:t>
            </a:r>
            <a:r>
              <a:rPr lang="es-PA" dirty="0" err="1"/>
              <a:t>return</a:t>
            </a:r>
            <a:r>
              <a:rPr lang="es-PA" dirty="0"/>
              <a:t>(1); //yes</a:t>
            </a:r>
            <a:br>
              <a:rPr lang="es-PA" dirty="0"/>
            </a:br>
            <a:r>
              <a:rPr lang="es-PA" dirty="0"/>
              <a:t>   </a:t>
            </a:r>
            <a:r>
              <a:rPr lang="es-PA" dirty="0" err="1"/>
              <a:t>return</a:t>
            </a:r>
            <a:r>
              <a:rPr lang="es-PA" dirty="0"/>
              <a:t>(0);} // no</a:t>
            </a:r>
            <a:br>
              <a:rPr lang="es-PA" dirty="0"/>
            </a:br>
            <a:r>
              <a:rPr lang="es-PA" dirty="0" err="1"/>
              <a:t>void</a:t>
            </a:r>
            <a:r>
              <a:rPr lang="es-PA" dirty="0"/>
              <a:t> </a:t>
            </a:r>
            <a:r>
              <a:rPr lang="es-PA" dirty="0" err="1"/>
              <a:t>Bit_Init</a:t>
            </a:r>
            <a:r>
              <a:rPr lang="es-PA" dirty="0"/>
              <a:t>(</a:t>
            </a:r>
            <a:r>
              <a:rPr lang="es-PA" dirty="0" err="1"/>
              <a:t>void</a:t>
            </a:r>
            <a:r>
              <a:rPr lang="es-PA" dirty="0"/>
              <a:t>) {</a:t>
            </a:r>
            <a:br>
              <a:rPr lang="es-PA" dirty="0"/>
            </a:br>
            <a:r>
              <a:rPr lang="es-PA" dirty="0"/>
              <a:t>   </a:t>
            </a:r>
            <a:r>
              <a:rPr lang="es-PA" dirty="0" err="1"/>
              <a:t>Bit_PutPt.Mask</a:t>
            </a:r>
            <a:r>
              <a:rPr lang="es-PA" dirty="0"/>
              <a:t>=</a:t>
            </a:r>
            <a:r>
              <a:rPr lang="es-PA" dirty="0" err="1"/>
              <a:t>Bit_GetPt.Mask</a:t>
            </a:r>
            <a:r>
              <a:rPr lang="es-PA" dirty="0"/>
              <a:t>=0x8000;</a:t>
            </a:r>
            <a:br>
              <a:rPr lang="es-PA" dirty="0"/>
            </a:br>
            <a:r>
              <a:rPr lang="es-PA" dirty="0"/>
              <a:t>   </a:t>
            </a:r>
            <a:r>
              <a:rPr lang="es-PA" dirty="0" err="1"/>
              <a:t>Bit_PutPt.WPt</a:t>
            </a:r>
            <a:r>
              <a:rPr lang="es-PA" dirty="0"/>
              <a:t>=</a:t>
            </a:r>
            <a:r>
              <a:rPr lang="es-PA" dirty="0" err="1"/>
              <a:t>Bit_GetPt.WPt</a:t>
            </a:r>
            <a:r>
              <a:rPr lang="es-PA" dirty="0"/>
              <a:t>=&amp;</a:t>
            </a:r>
            <a:r>
              <a:rPr lang="es-PA" dirty="0" err="1"/>
              <a:t>Bit_Fifo</a:t>
            </a:r>
            <a:r>
              <a:rPr lang="es-PA" dirty="0"/>
              <a:t>[0]; /* </a:t>
            </a:r>
            <a:r>
              <a:rPr lang="es-PA" dirty="0" err="1"/>
              <a:t>Empty</a:t>
            </a:r>
            <a:r>
              <a:rPr lang="es-PA" dirty="0"/>
              <a:t> */</a:t>
            </a:r>
            <a:br>
              <a:rPr lang="es-PA" dirty="0"/>
            </a:br>
            <a:r>
              <a:rPr lang="es-PA" dirty="0"/>
              <a:t>}</a:t>
            </a:r>
            <a:endParaRPr lang="en-US" dirty="0"/>
          </a:p>
        </p:txBody>
      </p:sp>
    </p:spTree>
    <p:extLst>
      <p:ext uri="{BB962C8B-B14F-4D97-AF65-F5344CB8AC3E}">
        <p14:creationId xmlns:p14="http://schemas.microsoft.com/office/powerpoint/2010/main" val="40541351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Puntuació</a:t>
            </a:r>
            <a:r>
              <a:rPr lang="en-US" dirty="0" err="1"/>
              <a:t>n</a:t>
            </a:r>
            <a:endParaRPr lang="en-US" dirty="0"/>
          </a:p>
        </p:txBody>
      </p:sp>
      <p:sp>
        <p:nvSpPr>
          <p:cNvPr id="7" name="Marcador de contenido 3"/>
          <p:cNvSpPr txBox="1">
            <a:spLocks/>
          </p:cNvSpPr>
          <p:nvPr/>
        </p:nvSpPr>
        <p:spPr>
          <a:xfrm>
            <a:off x="646111" y="1853249"/>
            <a:ext cx="9450926" cy="46763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Los </a:t>
            </a:r>
            <a:r>
              <a:rPr lang="en-US" dirty="0" err="1" smtClean="0"/>
              <a:t>corchetes</a:t>
            </a:r>
            <a:r>
              <a:rPr lang="en-US" dirty="0" smtClean="0"/>
              <a:t> </a:t>
            </a:r>
            <a:r>
              <a:rPr lang="en-US" dirty="0" err="1" smtClean="0"/>
              <a:t>cuadrados</a:t>
            </a:r>
            <a:r>
              <a:rPr lang="en-US" dirty="0" smtClean="0"/>
              <a:t> [   ]  se </a:t>
            </a:r>
            <a:r>
              <a:rPr lang="en-US" dirty="0" err="1" smtClean="0"/>
              <a:t>utilizan</a:t>
            </a:r>
            <a:r>
              <a:rPr lang="en-US" dirty="0" smtClean="0"/>
              <a:t> para declarer </a:t>
            </a:r>
            <a:r>
              <a:rPr lang="en-US" dirty="0" err="1" smtClean="0"/>
              <a:t>dimensiones</a:t>
            </a:r>
            <a:r>
              <a:rPr lang="en-US" dirty="0" smtClean="0"/>
              <a:t> </a:t>
            </a:r>
            <a:r>
              <a:rPr lang="en-US" dirty="0" err="1" smtClean="0"/>
              <a:t>en</a:t>
            </a:r>
            <a:r>
              <a:rPr lang="en-US" dirty="0" smtClean="0"/>
              <a:t> </a:t>
            </a:r>
            <a:r>
              <a:rPr lang="en-US" dirty="0" err="1" smtClean="0"/>
              <a:t>arreglos</a:t>
            </a:r>
            <a:r>
              <a:rPr lang="en-US" dirty="0"/>
              <a:t> </a:t>
            </a:r>
            <a:r>
              <a:rPr lang="en-US" dirty="0" smtClean="0"/>
              <a:t>o </a:t>
            </a:r>
            <a:r>
              <a:rPr lang="en-US" dirty="0" err="1" smtClean="0"/>
              <a:t>posiciones</a:t>
            </a:r>
            <a:r>
              <a:rPr lang="en-US" dirty="0" smtClean="0"/>
              <a:t> de </a:t>
            </a:r>
            <a:r>
              <a:rPr lang="en-US" dirty="0" err="1" smtClean="0"/>
              <a:t>los</a:t>
            </a:r>
            <a:r>
              <a:rPr lang="en-US" dirty="0" smtClean="0"/>
              <a:t> </a:t>
            </a:r>
            <a:r>
              <a:rPr lang="en-US" dirty="0" err="1" smtClean="0"/>
              <a:t>mismos</a:t>
            </a:r>
            <a:endParaRPr lang="en-US" dirty="0"/>
          </a:p>
          <a:p>
            <a:r>
              <a:rPr lang="en-US" dirty="0" err="1" smtClean="0"/>
              <a:t>Declara</a:t>
            </a:r>
            <a:r>
              <a:rPr lang="en-US" dirty="0" smtClean="0"/>
              <a:t> un </a:t>
            </a:r>
            <a:r>
              <a:rPr lang="en-US" dirty="0" err="1" smtClean="0"/>
              <a:t>arreglo</a:t>
            </a:r>
            <a:r>
              <a:rPr lang="en-US" dirty="0" smtClean="0"/>
              <a:t> de 0 a 99 </a:t>
            </a:r>
            <a:r>
              <a:rPr lang="en-US" dirty="0" err="1" smtClean="0"/>
              <a:t>posiciones</a:t>
            </a:r>
            <a:r>
              <a:rPr lang="en-US" dirty="0" smtClean="0"/>
              <a:t> de variables de 16 bits</a:t>
            </a:r>
            <a:endParaRPr lang="en-US" dirty="0"/>
          </a:p>
          <a:p>
            <a:pPr marL="0" indent="0">
              <a:buNone/>
            </a:pPr>
            <a:r>
              <a:rPr lang="en-US" dirty="0" smtClean="0"/>
              <a:t>	short </a:t>
            </a:r>
            <a:r>
              <a:rPr lang="en-US" dirty="0" err="1"/>
              <a:t>Fifo</a:t>
            </a:r>
            <a:r>
              <a:rPr lang="en-US" dirty="0"/>
              <a:t>[100</a:t>
            </a:r>
            <a:r>
              <a:rPr lang="en-US" dirty="0" smtClean="0"/>
              <a:t>]; </a:t>
            </a:r>
            <a:endParaRPr lang="en-US" dirty="0"/>
          </a:p>
          <a:p>
            <a:pPr marL="0" indent="0">
              <a:buNone/>
            </a:pPr>
            <a:endParaRPr lang="en-US" dirty="0"/>
          </a:p>
          <a:p>
            <a:r>
              <a:rPr lang="en-US" dirty="0" err="1" smtClean="0"/>
              <a:t>Asigna</a:t>
            </a:r>
            <a:r>
              <a:rPr lang="en-US" dirty="0" smtClean="0"/>
              <a:t> a la variable </a:t>
            </a:r>
            <a:r>
              <a:rPr lang="en-US" dirty="0" err="1" smtClean="0"/>
              <a:t>PutPt</a:t>
            </a:r>
            <a:r>
              <a:rPr lang="en-US" dirty="0" smtClean="0"/>
              <a:t> la </a:t>
            </a:r>
            <a:r>
              <a:rPr lang="en-US" dirty="0" err="1" smtClean="0"/>
              <a:t>primera</a:t>
            </a:r>
            <a:r>
              <a:rPr lang="en-US" dirty="0" smtClean="0"/>
              <a:t> </a:t>
            </a:r>
            <a:r>
              <a:rPr lang="en-US" dirty="0" err="1" smtClean="0"/>
              <a:t>direccción</a:t>
            </a:r>
            <a:r>
              <a:rPr lang="en-US" dirty="0" smtClean="0"/>
              <a:t> de </a:t>
            </a:r>
            <a:r>
              <a:rPr lang="en-US" dirty="0" err="1" smtClean="0"/>
              <a:t>memoria</a:t>
            </a:r>
            <a:r>
              <a:rPr lang="en-US" dirty="0" smtClean="0"/>
              <a:t> del element de </a:t>
            </a:r>
            <a:r>
              <a:rPr lang="en-US" dirty="0" err="1" smtClean="0"/>
              <a:t>Fifo</a:t>
            </a:r>
            <a:r>
              <a:rPr lang="en-US" dirty="0" smtClean="0"/>
              <a:t>.</a:t>
            </a:r>
          </a:p>
          <a:p>
            <a:pPr marL="457200" lvl="1" indent="0">
              <a:buNone/>
            </a:pPr>
            <a:r>
              <a:rPr lang="en-US" dirty="0" err="1"/>
              <a:t>PutPt</a:t>
            </a:r>
            <a:r>
              <a:rPr lang="en-US" dirty="0"/>
              <a:t> = &amp;</a:t>
            </a:r>
            <a:r>
              <a:rPr lang="en-US" dirty="0" err="1"/>
              <a:t>Fifo</a:t>
            </a:r>
            <a:r>
              <a:rPr lang="en-US" dirty="0"/>
              <a:t>[0</a:t>
            </a:r>
            <a:r>
              <a:rPr lang="en-US" dirty="0" smtClean="0"/>
              <a:t>];</a:t>
            </a:r>
            <a:endParaRPr lang="en-US" dirty="0"/>
          </a:p>
        </p:txBody>
      </p:sp>
    </p:spTree>
    <p:extLst>
      <p:ext uri="{BB962C8B-B14F-4D97-AF65-F5344CB8AC3E}">
        <p14:creationId xmlns:p14="http://schemas.microsoft.com/office/powerpoint/2010/main" val="34057532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Puntuació</a:t>
            </a:r>
            <a:r>
              <a:rPr lang="en-US" dirty="0" err="1"/>
              <a:t>n</a:t>
            </a:r>
            <a:endParaRPr lang="en-US" dirty="0"/>
          </a:p>
        </p:txBody>
      </p:sp>
      <p:sp>
        <p:nvSpPr>
          <p:cNvPr id="7" name="Marcador de contenido 3"/>
          <p:cNvSpPr txBox="1">
            <a:spLocks/>
          </p:cNvSpPr>
          <p:nvPr/>
        </p:nvSpPr>
        <p:spPr>
          <a:xfrm>
            <a:off x="646111" y="1853249"/>
            <a:ext cx="9450926" cy="46763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Los (   )  </a:t>
            </a:r>
            <a:r>
              <a:rPr lang="en-US" dirty="0" err="1" smtClean="0"/>
              <a:t>asocian</a:t>
            </a:r>
            <a:r>
              <a:rPr lang="en-US" dirty="0" smtClean="0"/>
              <a:t> </a:t>
            </a:r>
            <a:r>
              <a:rPr lang="en-US" dirty="0" err="1" smtClean="0"/>
              <a:t>argumentos</a:t>
            </a:r>
            <a:r>
              <a:rPr lang="en-US" dirty="0" smtClean="0"/>
              <a:t> de </a:t>
            </a:r>
            <a:r>
              <a:rPr lang="en-US" dirty="0" err="1" smtClean="0"/>
              <a:t>función</a:t>
            </a:r>
            <a:r>
              <a:rPr lang="en-US" dirty="0" smtClean="0"/>
              <a:t> que son </a:t>
            </a:r>
            <a:r>
              <a:rPr lang="en-US" dirty="0" err="1" smtClean="0"/>
              <a:t>necesarios</a:t>
            </a:r>
            <a:r>
              <a:rPr lang="en-US" dirty="0" smtClean="0"/>
              <a:t> para las </a:t>
            </a:r>
            <a:r>
              <a:rPr lang="en-US" dirty="0" err="1" smtClean="0"/>
              <a:t>llamadas</a:t>
            </a:r>
            <a:r>
              <a:rPr lang="en-US" dirty="0" smtClean="0"/>
              <a:t>.</a:t>
            </a:r>
          </a:p>
          <a:p>
            <a:r>
              <a:rPr lang="en-US" dirty="0" smtClean="0"/>
              <a:t>Son </a:t>
            </a:r>
            <a:r>
              <a:rPr lang="en-US" dirty="0" err="1" smtClean="0"/>
              <a:t>requeridos</a:t>
            </a:r>
            <a:r>
              <a:rPr lang="en-US" dirty="0" smtClean="0"/>
              <a:t> </a:t>
            </a:r>
            <a:r>
              <a:rPr lang="en-US" dirty="0" err="1" smtClean="0"/>
              <a:t>aunque</a:t>
            </a:r>
            <a:r>
              <a:rPr lang="en-US" dirty="0" smtClean="0"/>
              <a:t> no </a:t>
            </a:r>
            <a:r>
              <a:rPr lang="en-US" dirty="0" err="1" smtClean="0"/>
              <a:t>haya</a:t>
            </a:r>
            <a:r>
              <a:rPr lang="en-US" dirty="0" smtClean="0"/>
              <a:t> </a:t>
            </a:r>
            <a:r>
              <a:rPr lang="en-US" dirty="0" err="1" smtClean="0"/>
              <a:t>argumentos</a:t>
            </a:r>
            <a:r>
              <a:rPr lang="en-US" dirty="0" smtClean="0"/>
              <a:t>.</a:t>
            </a:r>
            <a:endParaRPr lang="en-US" dirty="0"/>
          </a:p>
          <a:p>
            <a:r>
              <a:rPr lang="en-US" dirty="0" err="1" smtClean="0"/>
              <a:t>También</a:t>
            </a:r>
            <a:r>
              <a:rPr lang="en-US" dirty="0" smtClean="0"/>
              <a:t> son </a:t>
            </a:r>
            <a:r>
              <a:rPr lang="en-US" dirty="0" err="1" smtClean="0"/>
              <a:t>utilizados</a:t>
            </a:r>
            <a:r>
              <a:rPr lang="en-US" dirty="0" smtClean="0"/>
              <a:t> para </a:t>
            </a:r>
            <a:r>
              <a:rPr lang="en-US" dirty="0" err="1" smtClean="0"/>
              <a:t>controlar</a:t>
            </a:r>
            <a:r>
              <a:rPr lang="en-US" dirty="0" smtClean="0"/>
              <a:t> que </a:t>
            </a:r>
            <a:r>
              <a:rPr lang="en-US" dirty="0" err="1" smtClean="0"/>
              <a:t>expresion</a:t>
            </a:r>
            <a:r>
              <a:rPr lang="en-US" dirty="0" smtClean="0"/>
              <a:t> se </a:t>
            </a:r>
            <a:r>
              <a:rPr lang="en-US" dirty="0" err="1" smtClean="0"/>
              <a:t>evalúa</a:t>
            </a:r>
            <a:r>
              <a:rPr lang="en-US" dirty="0" smtClean="0"/>
              <a:t> primero.</a:t>
            </a:r>
          </a:p>
          <a:p>
            <a:pPr lvl="1"/>
            <a:r>
              <a:rPr lang="en-US" dirty="0" smtClean="0"/>
              <a:t>(</a:t>
            </a:r>
            <a:r>
              <a:rPr lang="en-US" dirty="0"/>
              <a:t>11+3)/2 </a:t>
            </a:r>
            <a:r>
              <a:rPr lang="en-US" dirty="0" smtClean="0"/>
              <a:t>= 7</a:t>
            </a:r>
            <a:r>
              <a:rPr lang="en-US" dirty="0"/>
              <a:t>, </a:t>
            </a:r>
            <a:endParaRPr lang="en-US" dirty="0" smtClean="0"/>
          </a:p>
          <a:p>
            <a:pPr lvl="1"/>
            <a:r>
              <a:rPr lang="en-US" dirty="0" smtClean="0"/>
              <a:t>11+3/2 = 12</a:t>
            </a:r>
            <a:r>
              <a:rPr lang="en-US" dirty="0"/>
              <a:t>. </a:t>
            </a:r>
            <a:endParaRPr lang="en-US" dirty="0" smtClean="0"/>
          </a:p>
          <a:p>
            <a:endParaRPr lang="en-US" dirty="0"/>
          </a:p>
        </p:txBody>
      </p:sp>
    </p:spTree>
    <p:extLst>
      <p:ext uri="{BB962C8B-B14F-4D97-AF65-F5344CB8AC3E}">
        <p14:creationId xmlns:p14="http://schemas.microsoft.com/office/powerpoint/2010/main" val="18342624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Puntuació</a:t>
            </a:r>
            <a:r>
              <a:rPr lang="en-US" dirty="0" err="1"/>
              <a:t>n</a:t>
            </a:r>
            <a:endParaRPr lang="en-US" dirty="0"/>
          </a:p>
        </p:txBody>
      </p:sp>
      <p:sp>
        <p:nvSpPr>
          <p:cNvPr id="7" name="Marcador de contenido 3"/>
          <p:cNvSpPr txBox="1">
            <a:spLocks/>
          </p:cNvSpPr>
          <p:nvPr/>
        </p:nvSpPr>
        <p:spPr>
          <a:xfrm>
            <a:off x="646111" y="1853249"/>
            <a:ext cx="9450926" cy="46763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Existen</a:t>
            </a:r>
            <a:r>
              <a:rPr lang="en-US" dirty="0" smtClean="0"/>
              <a:t> </a:t>
            </a:r>
            <a:r>
              <a:rPr lang="en-US" dirty="0" err="1" smtClean="0"/>
              <a:t>muchos</a:t>
            </a:r>
            <a:r>
              <a:rPr lang="en-US" dirty="0" smtClean="0"/>
              <a:t> </a:t>
            </a:r>
            <a:r>
              <a:rPr lang="en-US" dirty="0" err="1" smtClean="0"/>
              <a:t>operadores</a:t>
            </a:r>
            <a:r>
              <a:rPr lang="en-US" dirty="0" smtClean="0"/>
              <a:t> que se </a:t>
            </a:r>
            <a:r>
              <a:rPr lang="en-US" dirty="0" err="1" smtClean="0"/>
              <a:t>utilizan</a:t>
            </a:r>
            <a:r>
              <a:rPr lang="en-US" dirty="0" smtClean="0"/>
              <a:t> </a:t>
            </a:r>
            <a:r>
              <a:rPr lang="en-US" dirty="0" err="1" smtClean="0"/>
              <a:t>en</a:t>
            </a:r>
            <a:r>
              <a:rPr lang="en-US" dirty="0" smtClean="0"/>
              <a:t> </a:t>
            </a:r>
            <a:r>
              <a:rPr lang="en-US" dirty="0" err="1" smtClean="0"/>
              <a:t>lenguaje</a:t>
            </a:r>
            <a:r>
              <a:rPr lang="en-US" dirty="0" smtClean="0"/>
              <a:t> C.</a:t>
            </a:r>
            <a:endParaRPr lang="en-US" dirty="0"/>
          </a:p>
          <a:p>
            <a:r>
              <a:rPr lang="en-US" dirty="0" err="1" smtClean="0"/>
              <a:t>Sencillos</a:t>
            </a:r>
            <a:r>
              <a:rPr lang="en-US" dirty="0" smtClean="0"/>
              <a:t> de un solo </a:t>
            </a:r>
            <a:r>
              <a:rPr lang="en-US" dirty="0" err="1" smtClean="0"/>
              <a:t>caracter</a:t>
            </a:r>
            <a:r>
              <a:rPr lang="en-US" dirty="0" smtClean="0"/>
              <a:t>:</a:t>
            </a:r>
          </a:p>
          <a:p>
            <a:pPr lvl="1"/>
            <a:r>
              <a:rPr lang="en-US" dirty="0" smtClean="0"/>
              <a:t>~  </a:t>
            </a:r>
            <a:r>
              <a:rPr lang="en-US" dirty="0"/>
              <a:t>!  @  %  ^  &amp;  *  -  +  =  |  /  :  ?  &lt;  &gt; </a:t>
            </a:r>
            <a:r>
              <a:rPr lang="en-US" dirty="0" smtClean="0"/>
              <a:t>,</a:t>
            </a:r>
            <a:endParaRPr lang="en-US" dirty="0"/>
          </a:p>
          <a:p>
            <a:r>
              <a:rPr lang="en-US" dirty="0" smtClean="0"/>
              <a:t>De </a:t>
            </a:r>
            <a:r>
              <a:rPr lang="en-US" dirty="0" err="1" smtClean="0"/>
              <a:t>doble</a:t>
            </a:r>
            <a:r>
              <a:rPr lang="en-US" dirty="0" smtClean="0"/>
              <a:t> </a:t>
            </a:r>
            <a:r>
              <a:rPr lang="en-US" dirty="0" err="1" smtClean="0"/>
              <a:t>caracter</a:t>
            </a:r>
            <a:r>
              <a:rPr lang="en-US" dirty="0" smtClean="0"/>
              <a:t>:</a:t>
            </a:r>
            <a:endParaRPr lang="en-US" dirty="0"/>
          </a:p>
          <a:p>
            <a:pPr lvl="1"/>
            <a:r>
              <a:rPr lang="en-US" dirty="0"/>
              <a:t>++  --  &lt;&lt;  &gt;&gt;  &lt;=  +=  -=  *=  /=  ==  |=  %=  &amp;=  ^=  ||  &amp;&amp;  </a:t>
            </a:r>
            <a:r>
              <a:rPr lang="en-US" dirty="0" smtClean="0"/>
              <a:t>!=</a:t>
            </a:r>
            <a:endParaRPr lang="en-US" dirty="0"/>
          </a:p>
          <a:p>
            <a:r>
              <a:rPr lang="en-US" dirty="0" smtClean="0"/>
              <a:t>De </a:t>
            </a:r>
            <a:r>
              <a:rPr lang="en-US" dirty="0" err="1" smtClean="0"/>
              <a:t>tres</a:t>
            </a:r>
            <a:r>
              <a:rPr lang="en-US" dirty="0" smtClean="0"/>
              <a:t> </a:t>
            </a:r>
            <a:r>
              <a:rPr lang="en-US" dirty="0" err="1" smtClean="0"/>
              <a:t>caracteres</a:t>
            </a:r>
            <a:endParaRPr lang="en-US" dirty="0"/>
          </a:p>
          <a:p>
            <a:pPr lvl="1"/>
            <a:r>
              <a:rPr lang="en-US" dirty="0"/>
              <a:t>&lt;&lt;=  </a:t>
            </a:r>
            <a:r>
              <a:rPr lang="en-US" dirty="0" smtClean="0"/>
              <a:t>&gt;&gt;=</a:t>
            </a:r>
            <a:endParaRPr lang="en-US" dirty="0"/>
          </a:p>
          <a:p>
            <a:r>
              <a:rPr lang="en-US" dirty="0" smtClean="0"/>
              <a:t>Los </a:t>
            </a:r>
            <a:r>
              <a:rPr lang="en-US" dirty="0" err="1" smtClean="0"/>
              <a:t>caracteres</a:t>
            </a:r>
            <a:r>
              <a:rPr lang="en-US" dirty="0" smtClean="0"/>
              <a:t> multiples no </a:t>
            </a:r>
            <a:r>
              <a:rPr lang="en-US" dirty="0" err="1" smtClean="0"/>
              <a:t>pueden</a:t>
            </a:r>
            <a:r>
              <a:rPr lang="en-US" dirty="0" smtClean="0"/>
              <a:t> </a:t>
            </a:r>
            <a:r>
              <a:rPr lang="en-US" dirty="0" err="1" smtClean="0"/>
              <a:t>tener</a:t>
            </a:r>
            <a:r>
              <a:rPr lang="en-US" dirty="0" smtClean="0"/>
              <a:t> </a:t>
            </a:r>
            <a:r>
              <a:rPr lang="en-US" dirty="0" err="1" smtClean="0"/>
              <a:t>espacios</a:t>
            </a:r>
            <a:r>
              <a:rPr lang="en-US" dirty="0" smtClean="0"/>
              <a:t> entre </a:t>
            </a:r>
            <a:r>
              <a:rPr lang="en-US" dirty="0" err="1" smtClean="0"/>
              <a:t>ellos</a:t>
            </a:r>
            <a:r>
              <a:rPr lang="en-US" dirty="0" smtClean="0"/>
              <a:t>.</a:t>
            </a:r>
          </a:p>
          <a:p>
            <a:r>
              <a:rPr lang="en-US" dirty="0" err="1" smtClean="0"/>
              <a:t>Esto</a:t>
            </a:r>
            <a:r>
              <a:rPr lang="en-US" dirty="0" smtClean="0"/>
              <a:t> </a:t>
            </a:r>
            <a:r>
              <a:rPr lang="en-US" dirty="0" err="1" smtClean="0"/>
              <a:t>puede</a:t>
            </a:r>
            <a:r>
              <a:rPr lang="en-US" dirty="0" smtClean="0"/>
              <a:t> </a:t>
            </a:r>
            <a:r>
              <a:rPr lang="en-US" dirty="0" err="1" smtClean="0"/>
              <a:t>ser</a:t>
            </a:r>
            <a:r>
              <a:rPr lang="en-US" dirty="0" smtClean="0"/>
              <a:t> confuse a </a:t>
            </a:r>
            <a:r>
              <a:rPr lang="en-US" dirty="0" err="1" smtClean="0"/>
              <a:t>veces</a:t>
            </a:r>
            <a:r>
              <a:rPr lang="en-US" dirty="0" smtClean="0"/>
              <a:t> confuse para el </a:t>
            </a:r>
            <a:r>
              <a:rPr lang="en-US" dirty="0" err="1" smtClean="0"/>
              <a:t>programador</a:t>
            </a:r>
            <a:r>
              <a:rPr lang="en-US" dirty="0" smtClean="0"/>
              <a:t>.</a:t>
            </a:r>
            <a:endParaRPr lang="en-US" dirty="0"/>
          </a:p>
          <a:p>
            <a:r>
              <a:rPr lang="en-US" dirty="0"/>
              <a:t>z = </a:t>
            </a:r>
            <a:r>
              <a:rPr lang="en-US" dirty="0" err="1"/>
              <a:t>x+y</a:t>
            </a:r>
            <a:r>
              <a:rPr lang="en-US" dirty="0"/>
              <a:t>;   /* </a:t>
            </a:r>
            <a:r>
              <a:rPr lang="en-US" dirty="0" smtClean="0"/>
              <a:t>z </a:t>
            </a:r>
            <a:r>
              <a:rPr lang="en-US" dirty="0" err="1" smtClean="0"/>
              <a:t>adquiere</a:t>
            </a:r>
            <a:r>
              <a:rPr lang="en-US" dirty="0" smtClean="0"/>
              <a:t> el valor de x + y </a:t>
            </a:r>
            <a:r>
              <a:rPr lang="en-US" dirty="0"/>
              <a:t>*/</a:t>
            </a:r>
          </a:p>
          <a:p>
            <a:r>
              <a:rPr lang="en-US" dirty="0"/>
              <a:t>z = </a:t>
            </a:r>
            <a:r>
              <a:rPr lang="en-US" dirty="0" err="1"/>
              <a:t>x_y</a:t>
            </a:r>
            <a:r>
              <a:rPr lang="en-US" dirty="0"/>
              <a:t>;   /* </a:t>
            </a:r>
            <a:r>
              <a:rPr lang="en-US" dirty="0" smtClean="0"/>
              <a:t>z </a:t>
            </a:r>
            <a:r>
              <a:rPr lang="en-US" dirty="0" err="1" smtClean="0"/>
              <a:t>adquiere</a:t>
            </a:r>
            <a:r>
              <a:rPr lang="en-US" dirty="0" smtClean="0"/>
              <a:t> el valor de </a:t>
            </a:r>
            <a:r>
              <a:rPr lang="en-US" dirty="0" err="1" smtClean="0"/>
              <a:t>x_y</a:t>
            </a:r>
            <a:r>
              <a:rPr lang="en-US" dirty="0" smtClean="0"/>
              <a:t> </a:t>
            </a:r>
            <a:r>
              <a:rPr lang="en-US" dirty="0"/>
              <a:t>*/</a:t>
            </a:r>
          </a:p>
        </p:txBody>
      </p:sp>
    </p:spTree>
    <p:extLst>
      <p:ext uri="{BB962C8B-B14F-4D97-AF65-F5344CB8AC3E}">
        <p14:creationId xmlns:p14="http://schemas.microsoft.com/office/powerpoint/2010/main" val="1279514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Numeros</a:t>
            </a:r>
            <a:r>
              <a:rPr lang="en-US" dirty="0" smtClean="0"/>
              <a:t>, </a:t>
            </a:r>
            <a:r>
              <a:rPr lang="en-US" dirty="0" err="1" smtClean="0"/>
              <a:t>Caracteres</a:t>
            </a:r>
            <a:r>
              <a:rPr lang="en-US" dirty="0" smtClean="0"/>
              <a:t> y </a:t>
            </a:r>
            <a:r>
              <a:rPr lang="en-US" dirty="0" err="1" smtClean="0"/>
              <a:t>Cadenas</a:t>
            </a:r>
            <a:endParaRPr lang="en-US" dirty="0"/>
          </a:p>
        </p:txBody>
      </p:sp>
      <p:sp>
        <p:nvSpPr>
          <p:cNvPr id="7" name="Marcador de contenido 3"/>
          <p:cNvSpPr txBox="1">
            <a:spLocks/>
          </p:cNvSpPr>
          <p:nvPr/>
        </p:nvSpPr>
        <p:spPr>
          <a:xfrm>
            <a:off x="646111" y="1853249"/>
            <a:ext cx="9450926" cy="46763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En</a:t>
            </a:r>
            <a:r>
              <a:rPr lang="en-US" dirty="0" smtClean="0"/>
              <a:t> la </a:t>
            </a:r>
            <a:r>
              <a:rPr lang="en-US" dirty="0" err="1" smtClean="0"/>
              <a:t>lista</a:t>
            </a:r>
            <a:r>
              <a:rPr lang="en-US" dirty="0" smtClean="0"/>
              <a:t> inferior </a:t>
            </a:r>
            <a:r>
              <a:rPr lang="en-US" dirty="0" err="1" smtClean="0"/>
              <a:t>encontramos</a:t>
            </a:r>
            <a:r>
              <a:rPr lang="en-US" dirty="0" smtClean="0"/>
              <a:t> </a:t>
            </a:r>
            <a:r>
              <a:rPr lang="en-US" dirty="0" err="1" smtClean="0"/>
              <a:t>diferentes</a:t>
            </a:r>
            <a:r>
              <a:rPr lang="en-US" dirty="0" smtClean="0"/>
              <a:t> </a:t>
            </a:r>
            <a:r>
              <a:rPr lang="en-US" dirty="0" err="1" smtClean="0"/>
              <a:t>tipos</a:t>
            </a:r>
            <a:r>
              <a:rPr lang="en-US" dirty="0" smtClean="0"/>
              <a:t> de </a:t>
            </a:r>
            <a:r>
              <a:rPr lang="en-US" dirty="0" err="1" smtClean="0"/>
              <a:t>literales</a:t>
            </a:r>
            <a:r>
              <a:rPr lang="en-US" dirty="0" smtClean="0"/>
              <a:t> </a:t>
            </a:r>
            <a:r>
              <a:rPr lang="en-US" dirty="0" err="1" smtClean="0"/>
              <a:t>posibles</a:t>
            </a:r>
            <a:r>
              <a:rPr lang="en-US" dirty="0" smtClean="0"/>
              <a:t> </a:t>
            </a:r>
            <a:r>
              <a:rPr lang="en-US" dirty="0" err="1" smtClean="0"/>
              <a:t>en</a:t>
            </a:r>
            <a:r>
              <a:rPr lang="en-US" dirty="0" smtClean="0"/>
              <a:t> C.</a:t>
            </a:r>
            <a:endParaRPr lang="en-US" dirty="0"/>
          </a:p>
          <a:p>
            <a:pPr marL="0" indent="0">
              <a:buNone/>
            </a:pPr>
            <a:r>
              <a:rPr lang="en-US" dirty="0"/>
              <a:t>100 'a' "Hello World</a:t>
            </a:r>
            <a:r>
              <a:rPr lang="en-US" dirty="0" smtClean="0"/>
              <a:t>"</a:t>
            </a:r>
            <a:endParaRPr lang="en-US" dirty="0"/>
          </a:p>
          <a:p>
            <a:r>
              <a:rPr lang="en-US" dirty="0" err="1" smtClean="0"/>
              <a:t>Literales</a:t>
            </a:r>
            <a:r>
              <a:rPr lang="en-US" dirty="0" smtClean="0"/>
              <a:t> </a:t>
            </a:r>
            <a:r>
              <a:rPr lang="en-US" dirty="0" err="1" smtClean="0"/>
              <a:t>numericos</a:t>
            </a:r>
            <a:r>
              <a:rPr lang="en-US" dirty="0" smtClean="0"/>
              <a:t>, </a:t>
            </a:r>
            <a:r>
              <a:rPr lang="en-US" dirty="0" err="1" smtClean="0"/>
              <a:t>caracter</a:t>
            </a:r>
            <a:r>
              <a:rPr lang="en-US" dirty="0" smtClean="0"/>
              <a:t> y </a:t>
            </a:r>
            <a:r>
              <a:rPr lang="en-US" dirty="0" err="1" smtClean="0"/>
              <a:t>cadena</a:t>
            </a:r>
            <a:r>
              <a:rPr lang="en-US" dirty="0" smtClean="0"/>
              <a:t> </a:t>
            </a:r>
            <a:r>
              <a:rPr lang="en-US" dirty="0" err="1" smtClean="0"/>
              <a:t>respectivamente</a:t>
            </a:r>
            <a:r>
              <a:rPr lang="en-US" dirty="0" smtClean="0"/>
              <a:t>.</a:t>
            </a:r>
          </a:p>
          <a:p>
            <a:r>
              <a:rPr lang="en-US" dirty="0" smtClean="0"/>
              <a:t>La </a:t>
            </a:r>
            <a:r>
              <a:rPr lang="en-US" dirty="0" err="1" smtClean="0"/>
              <a:t>información</a:t>
            </a:r>
            <a:r>
              <a:rPr lang="en-US" dirty="0" smtClean="0"/>
              <a:t> se </a:t>
            </a:r>
            <a:r>
              <a:rPr lang="en-US" dirty="0" err="1" smtClean="0"/>
              <a:t>almacena</a:t>
            </a:r>
            <a:r>
              <a:rPr lang="en-US" dirty="0" smtClean="0"/>
              <a:t> </a:t>
            </a:r>
            <a:r>
              <a:rPr lang="en-US" dirty="0" err="1" smtClean="0"/>
              <a:t>en</a:t>
            </a:r>
            <a:r>
              <a:rPr lang="en-US" dirty="0" smtClean="0"/>
              <a:t> </a:t>
            </a:r>
            <a:r>
              <a:rPr lang="en-US" dirty="0" err="1" smtClean="0"/>
              <a:t>computadores</a:t>
            </a:r>
            <a:r>
              <a:rPr lang="en-US" dirty="0" smtClean="0"/>
              <a:t> y </a:t>
            </a:r>
            <a:r>
              <a:rPr lang="en-US" dirty="0" err="1" smtClean="0"/>
              <a:t>en</a:t>
            </a:r>
            <a:r>
              <a:rPr lang="en-US" dirty="0" smtClean="0"/>
              <a:t> C </a:t>
            </a:r>
            <a:r>
              <a:rPr lang="en-US" dirty="0" err="1" smtClean="0"/>
              <a:t>así</a:t>
            </a:r>
            <a:r>
              <a:rPr lang="en-US" dirty="0" smtClean="0"/>
              <a:t> </a:t>
            </a:r>
            <a:r>
              <a:rPr lang="en-US" dirty="0" err="1" smtClean="0"/>
              <a:t>como</a:t>
            </a:r>
            <a:r>
              <a:rPr lang="en-US" dirty="0" smtClean="0"/>
              <a:t> </a:t>
            </a:r>
            <a:r>
              <a:rPr lang="en-US" dirty="0" err="1" smtClean="0"/>
              <a:t>su</a:t>
            </a:r>
            <a:r>
              <a:rPr lang="en-US" dirty="0" smtClean="0"/>
              <a:t> </a:t>
            </a:r>
            <a:r>
              <a:rPr lang="en-US" dirty="0" err="1" smtClean="0"/>
              <a:t>sintaxis</a:t>
            </a:r>
            <a:r>
              <a:rPr lang="en-US" dirty="0" smtClean="0"/>
              <a:t> </a:t>
            </a:r>
            <a:r>
              <a:rPr lang="en-US" dirty="0" err="1" smtClean="0"/>
              <a:t>creando</a:t>
            </a:r>
            <a:r>
              <a:rPr lang="en-US" dirty="0" smtClean="0"/>
              <a:t> </a:t>
            </a:r>
            <a:r>
              <a:rPr lang="en-US" dirty="0" err="1" smtClean="0"/>
              <a:t>literales</a:t>
            </a:r>
            <a:r>
              <a:rPr lang="en-US" dirty="0" smtClean="0"/>
              <a:t>.</a:t>
            </a:r>
          </a:p>
          <a:p>
            <a:r>
              <a:rPr lang="en-US" dirty="0" smtClean="0"/>
              <a:t>Los </a:t>
            </a:r>
            <a:r>
              <a:rPr lang="en-US" dirty="0" err="1" smtClean="0"/>
              <a:t>números</a:t>
            </a:r>
            <a:r>
              <a:rPr lang="en-US" dirty="0" smtClean="0"/>
              <a:t> </a:t>
            </a:r>
            <a:r>
              <a:rPr lang="en-US" dirty="0" err="1" smtClean="0"/>
              <a:t>pueden</a:t>
            </a:r>
            <a:r>
              <a:rPr lang="en-US" dirty="0" smtClean="0"/>
              <a:t> </a:t>
            </a:r>
            <a:r>
              <a:rPr lang="en-US" dirty="0" err="1" smtClean="0"/>
              <a:t>ser</a:t>
            </a:r>
            <a:r>
              <a:rPr lang="en-US" dirty="0" smtClean="0"/>
              <a:t> </a:t>
            </a:r>
            <a:r>
              <a:rPr lang="en-US" dirty="0" err="1" smtClean="0"/>
              <a:t>escritos</a:t>
            </a:r>
            <a:r>
              <a:rPr lang="en-US" dirty="0" smtClean="0"/>
              <a:t> </a:t>
            </a:r>
            <a:r>
              <a:rPr lang="en-US" dirty="0" err="1" smtClean="0"/>
              <a:t>en</a:t>
            </a:r>
            <a:r>
              <a:rPr lang="en-US" dirty="0" smtClean="0"/>
              <a:t> </a:t>
            </a:r>
            <a:r>
              <a:rPr lang="en-US" dirty="0" err="1" smtClean="0"/>
              <a:t>tres</a:t>
            </a:r>
            <a:r>
              <a:rPr lang="en-US" dirty="0" smtClean="0"/>
              <a:t> bases… </a:t>
            </a:r>
            <a:r>
              <a:rPr lang="en-US" dirty="0" err="1" smtClean="0"/>
              <a:t>binario</a:t>
            </a:r>
            <a:r>
              <a:rPr lang="en-US" dirty="0" smtClean="0"/>
              <a:t>, decimal y hexadecimal. Numbers </a:t>
            </a:r>
            <a:r>
              <a:rPr lang="en-US" dirty="0"/>
              <a:t>can be written in three bases (decimal, octal, and hexadecimal). </a:t>
            </a:r>
            <a:endParaRPr lang="en-US" dirty="0" smtClean="0"/>
          </a:p>
          <a:p>
            <a:pPr lvl="1"/>
            <a:r>
              <a:rPr lang="en-US" dirty="0" smtClean="0"/>
              <a:t>A </a:t>
            </a:r>
            <a:r>
              <a:rPr lang="en-US" dirty="0" err="1" smtClean="0"/>
              <a:t>pesar</a:t>
            </a:r>
            <a:r>
              <a:rPr lang="en-US" dirty="0" smtClean="0"/>
              <a:t> que </a:t>
            </a:r>
            <a:r>
              <a:rPr lang="en-US" dirty="0" err="1" smtClean="0"/>
              <a:t>podemos</a:t>
            </a:r>
            <a:r>
              <a:rPr lang="en-US" dirty="0" smtClean="0"/>
              <a:t> </a:t>
            </a:r>
            <a:r>
              <a:rPr lang="en-US" dirty="0" err="1" smtClean="0"/>
              <a:t>escribirlos</a:t>
            </a:r>
            <a:r>
              <a:rPr lang="en-US" dirty="0" smtClean="0"/>
              <a:t> </a:t>
            </a:r>
            <a:r>
              <a:rPr lang="en-US" dirty="0" err="1" smtClean="0"/>
              <a:t>como</a:t>
            </a:r>
            <a:r>
              <a:rPr lang="en-US" dirty="0" smtClean="0"/>
              <a:t> sea, al final, el </a:t>
            </a:r>
            <a:r>
              <a:rPr lang="en-US" dirty="0" err="1" smtClean="0"/>
              <a:t>sistema</a:t>
            </a:r>
            <a:r>
              <a:rPr lang="en-US" dirty="0" smtClean="0"/>
              <a:t> lo </a:t>
            </a:r>
            <a:r>
              <a:rPr lang="en-US" dirty="0" err="1" smtClean="0"/>
              <a:t>procesa</a:t>
            </a:r>
            <a:r>
              <a:rPr lang="en-US" dirty="0" smtClean="0"/>
              <a:t> de </a:t>
            </a:r>
            <a:r>
              <a:rPr lang="en-US" dirty="0" err="1" smtClean="0"/>
              <a:t>manera</a:t>
            </a:r>
            <a:r>
              <a:rPr lang="en-US" dirty="0" smtClean="0"/>
              <a:t> </a:t>
            </a:r>
            <a:r>
              <a:rPr lang="en-US" dirty="0" err="1" smtClean="0"/>
              <a:t>binaria</a:t>
            </a:r>
            <a:endParaRPr lang="en-US" dirty="0"/>
          </a:p>
          <a:p>
            <a:pPr lvl="1"/>
            <a:r>
              <a:rPr lang="en-US" dirty="0" smtClean="0"/>
              <a:t>C no </a:t>
            </a:r>
            <a:r>
              <a:rPr lang="en-US" dirty="0" err="1" smtClean="0"/>
              <a:t>necesariamente</a:t>
            </a:r>
            <a:r>
              <a:rPr lang="en-US" dirty="0" smtClean="0"/>
              <a:t> </a:t>
            </a:r>
            <a:r>
              <a:rPr lang="en-US" dirty="0" err="1" smtClean="0"/>
              <a:t>procesa</a:t>
            </a:r>
            <a:r>
              <a:rPr lang="en-US" dirty="0" smtClean="0"/>
              <a:t> binaries </a:t>
            </a:r>
            <a:r>
              <a:rPr lang="en-US" dirty="0" err="1" smtClean="0"/>
              <a:t>en</a:t>
            </a:r>
            <a:r>
              <a:rPr lang="en-US" dirty="0" smtClean="0"/>
              <a:t> </a:t>
            </a:r>
            <a:r>
              <a:rPr lang="en-US" dirty="0" err="1" smtClean="0"/>
              <a:t>sentencias</a:t>
            </a:r>
            <a:r>
              <a:rPr lang="en-US" dirty="0" smtClean="0"/>
              <a:t>, </a:t>
            </a:r>
            <a:r>
              <a:rPr lang="en-US" dirty="0" err="1" smtClean="0"/>
              <a:t>pero</a:t>
            </a:r>
            <a:r>
              <a:rPr lang="en-US" dirty="0" smtClean="0"/>
              <a:t> </a:t>
            </a:r>
            <a:r>
              <a:rPr lang="en-US" dirty="0" err="1" smtClean="0"/>
              <a:t>podemos</a:t>
            </a:r>
            <a:r>
              <a:rPr lang="en-US" dirty="0" smtClean="0"/>
              <a:t> </a:t>
            </a:r>
            <a:r>
              <a:rPr lang="en-US" dirty="0" err="1" smtClean="0"/>
              <a:t>utilizar</a:t>
            </a:r>
            <a:r>
              <a:rPr lang="en-US" dirty="0" smtClean="0"/>
              <a:t> hexadecimal.</a:t>
            </a:r>
          </a:p>
        </p:txBody>
      </p:sp>
    </p:spTree>
    <p:extLst>
      <p:ext uri="{BB962C8B-B14F-4D97-AF65-F5344CB8AC3E}">
        <p14:creationId xmlns:p14="http://schemas.microsoft.com/office/powerpoint/2010/main" val="3568652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Programación</a:t>
            </a:r>
            <a:r>
              <a:rPr lang="en-US" dirty="0" smtClean="0"/>
              <a:t> </a:t>
            </a:r>
            <a:r>
              <a:rPr lang="en-US" dirty="0" err="1" smtClean="0"/>
              <a:t>en</a:t>
            </a:r>
            <a:r>
              <a:rPr lang="en-US" dirty="0" smtClean="0"/>
              <a:t> C</a:t>
            </a:r>
            <a:endParaRPr lang="en-US" dirty="0"/>
          </a:p>
        </p:txBody>
      </p:sp>
      <p:sp>
        <p:nvSpPr>
          <p:cNvPr id="4" name="Marcador de contenido 3"/>
          <p:cNvSpPr>
            <a:spLocks noGrp="1"/>
          </p:cNvSpPr>
          <p:nvPr>
            <p:ph idx="1"/>
          </p:nvPr>
        </p:nvSpPr>
        <p:spPr>
          <a:xfrm>
            <a:off x="498006" y="2001402"/>
            <a:ext cx="6598253" cy="4195481"/>
          </a:xfrm>
        </p:spPr>
        <p:txBody>
          <a:bodyPr>
            <a:normAutofit fontScale="92500" lnSpcReduction="10000"/>
          </a:bodyPr>
          <a:lstStyle/>
          <a:p>
            <a:r>
              <a:rPr lang="es-PA" dirty="0" smtClean="0"/>
              <a:t>C es un lenguaje libre</a:t>
            </a:r>
          </a:p>
          <a:p>
            <a:pPr marL="457200" lvl="1" indent="0">
              <a:buNone/>
            </a:pPr>
            <a:r>
              <a:rPr lang="es-PA" i="1" dirty="0" err="1"/>
              <a:t>void</a:t>
            </a:r>
            <a:r>
              <a:rPr lang="es-PA" i="1" dirty="0"/>
              <a:t> </a:t>
            </a:r>
            <a:r>
              <a:rPr lang="es-PA" i="1" dirty="0" err="1"/>
              <a:t>Lock_Init</a:t>
            </a:r>
            <a:r>
              <a:rPr lang="es-PA" i="1" dirty="0"/>
              <a:t>(</a:t>
            </a:r>
            <a:r>
              <a:rPr lang="es-PA" i="1" dirty="0" err="1"/>
              <a:t>void</a:t>
            </a:r>
            <a:r>
              <a:rPr lang="es-PA" i="1" dirty="0"/>
              <a:t>){ </a:t>
            </a:r>
            <a:r>
              <a:rPr lang="es-PA" i="1" dirty="0" err="1"/>
              <a:t>volatile</a:t>
            </a:r>
            <a:r>
              <a:rPr lang="es-PA" i="1" dirty="0"/>
              <a:t> </a:t>
            </a:r>
            <a:r>
              <a:rPr lang="es-PA" i="1" dirty="0" err="1"/>
              <a:t>unsigned</a:t>
            </a:r>
            <a:r>
              <a:rPr lang="es-PA" i="1" dirty="0"/>
              <a:t> </a:t>
            </a:r>
            <a:r>
              <a:rPr lang="es-PA" i="1" dirty="0" err="1"/>
              <a:t>long</a:t>
            </a:r>
            <a:r>
              <a:rPr lang="es-PA" i="1" dirty="0"/>
              <a:t> </a:t>
            </a:r>
            <a:r>
              <a:rPr lang="es-PA" i="1" dirty="0" err="1"/>
              <a:t>delay</a:t>
            </a:r>
            <a:r>
              <a:rPr lang="es-PA" i="1" dirty="0"/>
              <a:t>; SYSCTL_PRGPIO_R |= 0x01; </a:t>
            </a:r>
            <a:r>
              <a:rPr lang="es-PA" i="1" dirty="0" err="1"/>
              <a:t>delay</a:t>
            </a:r>
            <a:r>
              <a:rPr lang="es-PA" i="1" dirty="0"/>
              <a:t> = SYSCTL_PRGPIO_R; GPIO_PORTA_DIR_R = 0x80; GPIO_PORTA_DEN_R = 0xFF; </a:t>
            </a:r>
            <a:r>
              <a:rPr lang="es-PA" i="1" dirty="0" smtClean="0"/>
              <a:t>}</a:t>
            </a:r>
          </a:p>
          <a:p>
            <a:pPr lvl="1"/>
            <a:endParaRPr lang="es-PA" dirty="0"/>
          </a:p>
          <a:p>
            <a:pPr marL="457200" lvl="1" indent="0">
              <a:buNone/>
            </a:pPr>
            <a:r>
              <a:rPr lang="es-PA" i="1" dirty="0" err="1"/>
              <a:t>void</a:t>
            </a:r>
            <a:r>
              <a:rPr lang="es-PA" i="1" dirty="0"/>
              <a:t> </a:t>
            </a:r>
            <a:r>
              <a:rPr lang="es-PA" i="1" dirty="0" err="1"/>
              <a:t>Lock_Init</a:t>
            </a:r>
            <a:r>
              <a:rPr lang="es-PA" i="1" dirty="0"/>
              <a:t>(</a:t>
            </a:r>
            <a:r>
              <a:rPr lang="es-PA" i="1" dirty="0" err="1"/>
              <a:t>void</a:t>
            </a:r>
            <a:r>
              <a:rPr lang="es-PA" i="1" dirty="0"/>
              <a:t>){ </a:t>
            </a:r>
            <a:r>
              <a:rPr lang="es-PA" i="1" dirty="0" err="1"/>
              <a:t>volatile</a:t>
            </a:r>
            <a:r>
              <a:rPr lang="es-PA" i="1" dirty="0"/>
              <a:t> </a:t>
            </a:r>
            <a:r>
              <a:rPr lang="es-PA" i="1" dirty="0" err="1"/>
              <a:t>unsigned</a:t>
            </a:r>
            <a:r>
              <a:rPr lang="es-PA" i="1" dirty="0"/>
              <a:t> </a:t>
            </a:r>
            <a:r>
              <a:rPr lang="es-PA" i="1" dirty="0" err="1"/>
              <a:t>long</a:t>
            </a:r>
            <a:r>
              <a:rPr lang="es-PA" i="1" dirty="0"/>
              <a:t> </a:t>
            </a:r>
            <a:r>
              <a:rPr lang="es-PA" i="1" dirty="0" err="1"/>
              <a:t>delay</a:t>
            </a:r>
            <a:r>
              <a:rPr lang="es-PA" i="1" dirty="0"/>
              <a:t>;</a:t>
            </a:r>
          </a:p>
          <a:p>
            <a:pPr marL="457200" lvl="1" indent="0">
              <a:buNone/>
            </a:pPr>
            <a:r>
              <a:rPr lang="es-PA" i="1" dirty="0"/>
              <a:t>  SYSCTL_PRGPIO_R |= 0x01;   // </a:t>
            </a:r>
            <a:r>
              <a:rPr lang="es-PA" i="1" dirty="0" err="1"/>
              <a:t>activate</a:t>
            </a:r>
            <a:r>
              <a:rPr lang="es-PA" i="1" dirty="0"/>
              <a:t> </a:t>
            </a:r>
            <a:r>
              <a:rPr lang="es-PA" i="1" dirty="0" err="1"/>
              <a:t>clock</a:t>
            </a:r>
            <a:r>
              <a:rPr lang="es-PA" i="1" dirty="0"/>
              <a:t> </a:t>
            </a:r>
            <a:r>
              <a:rPr lang="es-PA" i="1" dirty="0" err="1"/>
              <a:t>for</a:t>
            </a:r>
            <a:r>
              <a:rPr lang="es-PA" i="1" dirty="0"/>
              <a:t> Port A</a:t>
            </a:r>
          </a:p>
          <a:p>
            <a:pPr marL="457200" lvl="1" indent="0">
              <a:buNone/>
            </a:pPr>
            <a:r>
              <a:rPr lang="es-PA" i="1" dirty="0"/>
              <a:t>  </a:t>
            </a:r>
            <a:r>
              <a:rPr lang="es-PA" i="1" dirty="0" err="1"/>
              <a:t>delay</a:t>
            </a:r>
            <a:r>
              <a:rPr lang="es-PA" i="1" dirty="0"/>
              <a:t> = SYSCTL_PRGPIO_R;   // </a:t>
            </a:r>
            <a:r>
              <a:rPr lang="es-PA" i="1" dirty="0" err="1"/>
              <a:t>allow</a:t>
            </a:r>
            <a:r>
              <a:rPr lang="es-PA" i="1" dirty="0"/>
              <a:t> time </a:t>
            </a:r>
            <a:r>
              <a:rPr lang="es-PA" i="1" dirty="0" err="1"/>
              <a:t>for</a:t>
            </a:r>
            <a:r>
              <a:rPr lang="es-PA" i="1" dirty="0"/>
              <a:t> </a:t>
            </a:r>
            <a:r>
              <a:rPr lang="es-PA" i="1" dirty="0" err="1"/>
              <a:t>clock</a:t>
            </a:r>
            <a:r>
              <a:rPr lang="es-PA" i="1" dirty="0"/>
              <a:t> to </a:t>
            </a:r>
            <a:r>
              <a:rPr lang="es-PA" i="1" dirty="0" err="1"/>
              <a:t>start</a:t>
            </a:r>
            <a:endParaRPr lang="es-PA" i="1" dirty="0"/>
          </a:p>
          <a:p>
            <a:pPr marL="457200" lvl="1" indent="0">
              <a:buNone/>
            </a:pPr>
            <a:r>
              <a:rPr lang="es-PA" i="1" dirty="0"/>
              <a:t>  GPIO_PORTA_DIR_R = 0x80;   // set PA7 to output and PA6-0 to input</a:t>
            </a:r>
          </a:p>
          <a:p>
            <a:pPr marL="457200" lvl="1" indent="0">
              <a:buNone/>
            </a:pPr>
            <a:r>
              <a:rPr lang="es-PA" i="1" dirty="0"/>
              <a:t>  GPIO_PORTA_DEN_R = 0xFF;   // </a:t>
            </a:r>
            <a:r>
              <a:rPr lang="es-PA" i="1" dirty="0" err="1"/>
              <a:t>enable</a:t>
            </a:r>
            <a:r>
              <a:rPr lang="es-PA" i="1" dirty="0"/>
              <a:t> digital </a:t>
            </a:r>
            <a:r>
              <a:rPr lang="es-PA" i="1" dirty="0" err="1"/>
              <a:t>port</a:t>
            </a:r>
            <a:endParaRPr lang="es-PA" i="1" dirty="0"/>
          </a:p>
          <a:p>
            <a:pPr marL="457200" lvl="1" indent="0">
              <a:buNone/>
            </a:pPr>
            <a:r>
              <a:rPr lang="es-PA" i="1" dirty="0"/>
              <a:t>}</a:t>
            </a:r>
          </a:p>
        </p:txBody>
      </p:sp>
      <p:sp>
        <p:nvSpPr>
          <p:cNvPr id="12" name="Marcador de contenido 3"/>
          <p:cNvSpPr txBox="1">
            <a:spLocks/>
          </p:cNvSpPr>
          <p:nvPr/>
        </p:nvSpPr>
        <p:spPr>
          <a:xfrm>
            <a:off x="6967470" y="2207464"/>
            <a:ext cx="500988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err="1" smtClean="0"/>
              <a:t>Asegurese</a:t>
            </a:r>
            <a:r>
              <a:rPr lang="es-PA" dirty="0" smtClean="0"/>
              <a:t> de escribir código legible</a:t>
            </a:r>
          </a:p>
          <a:p>
            <a:pPr lvl="1"/>
            <a:r>
              <a:rPr lang="es-PA" dirty="0" smtClean="0"/>
              <a:t>Que lo entienda </a:t>
            </a:r>
            <a:r>
              <a:rPr lang="es-PA" dirty="0" err="1" smtClean="0"/>
              <a:t>ud.</a:t>
            </a:r>
            <a:endParaRPr lang="es-PA" dirty="0" smtClean="0"/>
          </a:p>
          <a:p>
            <a:pPr lvl="1"/>
            <a:r>
              <a:rPr lang="es-PA" dirty="0" smtClean="0"/>
              <a:t>Que lo entiendan los demás</a:t>
            </a:r>
          </a:p>
          <a:p>
            <a:pPr lvl="1"/>
            <a:r>
              <a:rPr lang="es-PA" dirty="0" smtClean="0"/>
              <a:t>Calidad de software (MISRA C)</a:t>
            </a:r>
            <a:endParaRPr lang="es-PA" dirty="0"/>
          </a:p>
        </p:txBody>
      </p:sp>
    </p:spTree>
    <p:extLst>
      <p:ext uri="{BB962C8B-B14F-4D97-AF65-F5344CB8AC3E}">
        <p14:creationId xmlns:p14="http://schemas.microsoft.com/office/powerpoint/2010/main" val="34432714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Representación</a:t>
            </a:r>
            <a:r>
              <a:rPr lang="en-US" dirty="0" smtClean="0"/>
              <a:t> </a:t>
            </a:r>
            <a:r>
              <a:rPr lang="en-US" dirty="0" err="1" smtClean="0"/>
              <a:t>Binaria</a:t>
            </a:r>
            <a:endParaRPr lang="en-US" dirty="0"/>
          </a:p>
        </p:txBody>
      </p:sp>
      <p:sp>
        <p:nvSpPr>
          <p:cNvPr id="7" name="Marcador de contenido 3"/>
          <p:cNvSpPr txBox="1">
            <a:spLocks/>
          </p:cNvSpPr>
          <p:nvPr/>
        </p:nvSpPr>
        <p:spPr>
          <a:xfrm>
            <a:off x="646111" y="1853250"/>
            <a:ext cx="9450926" cy="296322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Codificados</a:t>
            </a:r>
            <a:r>
              <a:rPr lang="en-US" dirty="0" smtClean="0"/>
              <a:t> </a:t>
            </a:r>
            <a:r>
              <a:rPr lang="en-US" dirty="0" err="1" smtClean="0"/>
              <a:t>en</a:t>
            </a:r>
            <a:r>
              <a:rPr lang="en-US" dirty="0" smtClean="0"/>
              <a:t> la </a:t>
            </a:r>
            <a:r>
              <a:rPr lang="en-US" dirty="0" err="1" smtClean="0"/>
              <a:t>máquina</a:t>
            </a:r>
            <a:r>
              <a:rPr lang="en-US" dirty="0" smtClean="0"/>
              <a:t> </a:t>
            </a:r>
            <a:r>
              <a:rPr lang="en-US" dirty="0" err="1" smtClean="0"/>
              <a:t>como</a:t>
            </a:r>
            <a:r>
              <a:rPr lang="en-US" dirty="0" smtClean="0"/>
              <a:t> binaries (</a:t>
            </a:r>
            <a:r>
              <a:rPr lang="en-US" dirty="0" err="1" smtClean="0"/>
              <a:t>secuencias</a:t>
            </a:r>
            <a:r>
              <a:rPr lang="en-US" dirty="0" smtClean="0"/>
              <a:t> de 1’s y 0’s)</a:t>
            </a:r>
          </a:p>
          <a:p>
            <a:r>
              <a:rPr lang="en-US" dirty="0" err="1" smtClean="0"/>
              <a:t>En</a:t>
            </a:r>
            <a:r>
              <a:rPr lang="en-US" dirty="0" smtClean="0"/>
              <a:t> la </a:t>
            </a:r>
            <a:r>
              <a:rPr lang="en-US" dirty="0" err="1" smtClean="0"/>
              <a:t>mayoría</a:t>
            </a:r>
            <a:r>
              <a:rPr lang="en-US" dirty="0" smtClean="0"/>
              <a:t> de las </a:t>
            </a:r>
            <a:r>
              <a:rPr lang="en-US" dirty="0" err="1" smtClean="0"/>
              <a:t>computadoras</a:t>
            </a:r>
            <a:r>
              <a:rPr lang="en-US" dirty="0" smtClean="0"/>
              <a:t> la </a:t>
            </a:r>
            <a:r>
              <a:rPr lang="en-US" dirty="0" err="1" smtClean="0"/>
              <a:t>información</a:t>
            </a:r>
            <a:r>
              <a:rPr lang="en-US" dirty="0" smtClean="0"/>
              <a:t> se </a:t>
            </a:r>
            <a:r>
              <a:rPr lang="en-US" dirty="0" err="1" smtClean="0"/>
              <a:t>almacena</a:t>
            </a:r>
            <a:r>
              <a:rPr lang="en-US" dirty="0" smtClean="0"/>
              <a:t> </a:t>
            </a:r>
            <a:r>
              <a:rPr lang="en-US" dirty="0" err="1" smtClean="0"/>
              <a:t>en</a:t>
            </a:r>
            <a:r>
              <a:rPr lang="en-US" dirty="0" smtClean="0"/>
              <a:t> 8-bits de bytes</a:t>
            </a:r>
          </a:p>
          <a:p>
            <a:pPr lvl="1"/>
            <a:r>
              <a:rPr lang="en-US" dirty="0" err="1" smtClean="0"/>
              <a:t>Cada</a:t>
            </a:r>
            <a:r>
              <a:rPr lang="en-US" dirty="0" smtClean="0"/>
              <a:t> </a:t>
            </a:r>
            <a:r>
              <a:rPr lang="en-US" dirty="0" err="1" smtClean="0"/>
              <a:t>grupo</a:t>
            </a:r>
            <a:r>
              <a:rPr lang="en-US" dirty="0" smtClean="0"/>
              <a:t> </a:t>
            </a:r>
            <a:r>
              <a:rPr lang="en-US" dirty="0" err="1" smtClean="0"/>
              <a:t>tiene</a:t>
            </a:r>
            <a:r>
              <a:rPr lang="en-US" dirty="0" smtClean="0"/>
              <a:t> </a:t>
            </a:r>
            <a:r>
              <a:rPr lang="en-US" dirty="0" err="1" smtClean="0"/>
              <a:t>una</a:t>
            </a:r>
            <a:r>
              <a:rPr lang="en-US" dirty="0" smtClean="0"/>
              <a:t> </a:t>
            </a:r>
            <a:r>
              <a:rPr lang="en-US" dirty="0" err="1" smtClean="0"/>
              <a:t>dirección</a:t>
            </a:r>
            <a:r>
              <a:rPr lang="en-US" dirty="0" smtClean="0"/>
              <a:t> de </a:t>
            </a:r>
            <a:r>
              <a:rPr lang="en-US" dirty="0" err="1" smtClean="0"/>
              <a:t>memoria</a:t>
            </a:r>
            <a:r>
              <a:rPr lang="en-US" dirty="0" smtClean="0"/>
              <a:t> </a:t>
            </a:r>
            <a:r>
              <a:rPr lang="en-US" dirty="0" err="1" smtClean="0"/>
              <a:t>diferente</a:t>
            </a:r>
            <a:endParaRPr lang="en-US" dirty="0" smtClean="0"/>
          </a:p>
          <a:p>
            <a:r>
              <a:rPr lang="en-US" i="1" dirty="0" smtClean="0"/>
              <a:t>Precision</a:t>
            </a:r>
            <a:r>
              <a:rPr lang="en-US" dirty="0"/>
              <a:t> </a:t>
            </a:r>
            <a:r>
              <a:rPr lang="en-US" dirty="0" smtClean="0"/>
              <a:t>= </a:t>
            </a:r>
            <a:r>
              <a:rPr lang="en-US" dirty="0" err="1" smtClean="0"/>
              <a:t>numero</a:t>
            </a:r>
            <a:r>
              <a:rPr lang="en-US" dirty="0" smtClean="0"/>
              <a:t> de </a:t>
            </a:r>
            <a:r>
              <a:rPr lang="en-US" dirty="0" err="1" smtClean="0"/>
              <a:t>valores</a:t>
            </a:r>
            <a:r>
              <a:rPr lang="en-US" dirty="0" smtClean="0"/>
              <a:t> </a:t>
            </a:r>
            <a:r>
              <a:rPr lang="en-US" dirty="0" err="1" smtClean="0"/>
              <a:t>distintos</a:t>
            </a:r>
            <a:r>
              <a:rPr lang="en-US" dirty="0" smtClean="0"/>
              <a:t>. </a:t>
            </a:r>
            <a:r>
              <a:rPr lang="en-US" dirty="0" err="1" smtClean="0"/>
              <a:t>Presentados</a:t>
            </a:r>
            <a:r>
              <a:rPr lang="en-US" dirty="0" smtClean="0"/>
              <a:t> </a:t>
            </a:r>
            <a:r>
              <a:rPr lang="en-US" dirty="0" err="1" smtClean="0"/>
              <a:t>en</a:t>
            </a:r>
            <a:r>
              <a:rPr lang="en-US" dirty="0" smtClean="0"/>
              <a:t> </a:t>
            </a:r>
            <a:r>
              <a:rPr lang="en-US" dirty="0" err="1" smtClean="0"/>
              <a:t>alternativas</a:t>
            </a:r>
            <a:endParaRPr lang="en-US" dirty="0" smtClean="0"/>
          </a:p>
          <a:p>
            <a:r>
              <a:rPr lang="en-US" i="1" dirty="0" err="1" smtClean="0"/>
              <a:t>Alternativas</a:t>
            </a:r>
            <a:r>
              <a:rPr lang="en-US" i="1" dirty="0" smtClean="0"/>
              <a:t> = </a:t>
            </a:r>
            <a:r>
              <a:rPr lang="en-US" dirty="0" err="1" smtClean="0"/>
              <a:t>numero</a:t>
            </a:r>
            <a:r>
              <a:rPr lang="en-US" dirty="0" smtClean="0"/>
              <a:t> </a:t>
            </a:r>
            <a:r>
              <a:rPr lang="en-US" dirty="0"/>
              <a:t>total </a:t>
            </a:r>
            <a:r>
              <a:rPr lang="en-US" dirty="0" smtClean="0"/>
              <a:t>de </a:t>
            </a:r>
            <a:r>
              <a:rPr lang="en-US" dirty="0" err="1" smtClean="0"/>
              <a:t>posibilidades</a:t>
            </a:r>
            <a:r>
              <a:rPr lang="en-US" dirty="0" smtClean="0"/>
              <a:t>. </a:t>
            </a:r>
          </a:p>
          <a:p>
            <a:pPr lvl="1"/>
            <a:r>
              <a:rPr lang="en-US" dirty="0" smtClean="0"/>
              <a:t>8bits = 256 </a:t>
            </a:r>
            <a:r>
              <a:rPr lang="en-US" dirty="0" err="1" smtClean="0"/>
              <a:t>posibilidades</a:t>
            </a:r>
            <a:endParaRPr lang="en-US" dirty="0" smtClean="0"/>
          </a:p>
          <a:p>
            <a:pPr lvl="1"/>
            <a:r>
              <a:rPr lang="en-US" dirty="0" smtClean="0"/>
              <a:t>Un ADC de 8 bits </a:t>
            </a:r>
            <a:r>
              <a:rPr lang="en-US" dirty="0" err="1" smtClean="0"/>
              <a:t>puede</a:t>
            </a:r>
            <a:r>
              <a:rPr lang="en-US" dirty="0" smtClean="0"/>
              <a:t> </a:t>
            </a:r>
            <a:r>
              <a:rPr lang="en-US" dirty="0" err="1" smtClean="0"/>
              <a:t>medir</a:t>
            </a:r>
            <a:r>
              <a:rPr lang="en-US" dirty="0" smtClean="0"/>
              <a:t> 256 </a:t>
            </a:r>
            <a:r>
              <a:rPr lang="en-US" dirty="0" err="1" smtClean="0"/>
              <a:t>escalas</a:t>
            </a:r>
            <a:r>
              <a:rPr lang="en-US" dirty="0" smtClean="0"/>
              <a:t> </a:t>
            </a:r>
            <a:r>
              <a:rPr lang="en-US" dirty="0" err="1" smtClean="0"/>
              <a:t>diferentes</a:t>
            </a:r>
            <a:r>
              <a:rPr lang="en-US" dirty="0" smtClean="0"/>
              <a:t> de </a:t>
            </a:r>
            <a:r>
              <a:rPr lang="en-US" dirty="0" err="1" smtClean="0"/>
              <a:t>valores</a:t>
            </a:r>
            <a:r>
              <a:rPr lang="en-US" dirty="0" smtClean="0"/>
              <a:t> </a:t>
            </a:r>
            <a:r>
              <a:rPr lang="en-US" dirty="0" err="1" smtClean="0"/>
              <a:t>analógicos</a:t>
            </a:r>
            <a:r>
              <a:rPr lang="en-US" dirty="0" smtClean="0"/>
              <a:t>.</a:t>
            </a:r>
            <a:r>
              <a:rPr lang="en-US" dirty="0"/>
              <a:t>  </a:t>
            </a:r>
            <a:endParaRPr lang="en-US" dirty="0" smtClean="0"/>
          </a:p>
          <a:p>
            <a:endParaRPr lang="en-US" dirty="0" smtClean="0"/>
          </a:p>
        </p:txBody>
      </p:sp>
      <p:pic>
        <p:nvPicPr>
          <p:cNvPr id="3" name="Imagen 2"/>
          <p:cNvPicPr>
            <a:picLocks noChangeAspect="1"/>
          </p:cNvPicPr>
          <p:nvPr/>
        </p:nvPicPr>
        <p:blipFill>
          <a:blip r:embed="rId2"/>
          <a:stretch>
            <a:fillRect/>
          </a:stretch>
        </p:blipFill>
        <p:spPr>
          <a:xfrm>
            <a:off x="893762" y="4816476"/>
            <a:ext cx="3724275" cy="1924050"/>
          </a:xfrm>
          <a:prstGeom prst="rect">
            <a:avLst/>
          </a:prstGeom>
        </p:spPr>
      </p:pic>
      <p:pic>
        <p:nvPicPr>
          <p:cNvPr id="4" name="Imagen 3"/>
          <p:cNvPicPr>
            <a:picLocks noChangeAspect="1"/>
          </p:cNvPicPr>
          <p:nvPr/>
        </p:nvPicPr>
        <p:blipFill>
          <a:blip r:embed="rId3"/>
          <a:stretch>
            <a:fillRect/>
          </a:stretch>
        </p:blipFill>
        <p:spPr>
          <a:xfrm>
            <a:off x="5778500" y="4816477"/>
            <a:ext cx="3280348" cy="1924050"/>
          </a:xfrm>
          <a:prstGeom prst="rect">
            <a:avLst/>
          </a:prstGeom>
        </p:spPr>
      </p:pic>
    </p:spTree>
    <p:extLst>
      <p:ext uri="{BB962C8B-B14F-4D97-AF65-F5344CB8AC3E}">
        <p14:creationId xmlns:p14="http://schemas.microsoft.com/office/powerpoint/2010/main" val="19301484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Representación</a:t>
            </a:r>
            <a:r>
              <a:rPr lang="en-US" dirty="0" smtClean="0"/>
              <a:t> </a:t>
            </a:r>
            <a:r>
              <a:rPr lang="en-US" dirty="0" err="1" smtClean="0"/>
              <a:t>Binaria</a:t>
            </a:r>
            <a:endParaRPr lang="en-US" dirty="0"/>
          </a:p>
        </p:txBody>
      </p:sp>
      <mc:AlternateContent xmlns:mc="http://schemas.openxmlformats.org/markup-compatibility/2006" xmlns:a14="http://schemas.microsoft.com/office/drawing/2010/main">
        <mc:Choice Requires="a14">
          <p:sp>
            <p:nvSpPr>
              <p:cNvPr id="7" name="Marcador de contenido 3"/>
              <p:cNvSpPr txBox="1">
                <a:spLocks/>
              </p:cNvSpPr>
              <p:nvPr/>
            </p:nvSpPr>
            <p:spPr>
              <a:xfrm>
                <a:off x="646111" y="1853250"/>
                <a:ext cx="9450926" cy="29632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Para </a:t>
                </a:r>
                <a:r>
                  <a:rPr lang="en-US" dirty="0" err="1" smtClean="0"/>
                  <a:t>numeros</a:t>
                </a:r>
                <a:r>
                  <a:rPr lang="en-US" dirty="0" smtClean="0"/>
                  <a:t> </a:t>
                </a:r>
                <a:r>
                  <a:rPr lang="en-US" dirty="0" err="1" smtClean="0"/>
                  <a:t>extensos</a:t>
                </a:r>
                <a:r>
                  <a:rPr lang="en-US" dirty="0" smtClean="0"/>
                  <a:t> se </a:t>
                </a:r>
                <a:r>
                  <a:rPr lang="en-US" dirty="0" err="1" smtClean="0"/>
                  <a:t>usan</a:t>
                </a:r>
                <a:r>
                  <a:rPr lang="en-US" dirty="0" smtClean="0"/>
                  <a:t> </a:t>
                </a:r>
                <a:r>
                  <a:rPr lang="en-US" dirty="0" err="1" smtClean="0"/>
                  <a:t>abreviaciones</a:t>
                </a:r>
                <a:endParaRPr lang="en-US" dirty="0" smtClean="0"/>
              </a:p>
              <a:p>
                <a:r>
                  <a:rPr lang="en-US" dirty="0" err="1" smtClean="0"/>
                  <a:t>Regla</a:t>
                </a:r>
                <a:r>
                  <a:rPr lang="en-US" dirty="0" smtClean="0"/>
                  <a:t>:  </a:t>
                </a:r>
                <a14:m>
                  <m:oMath xmlns:m="http://schemas.openxmlformats.org/officeDocument/2006/math">
                    <m:sSup>
                      <m:sSupPr>
                        <m:ctrlPr>
                          <a:rPr lang="en-US" i="1" dirty="0" smtClean="0">
                            <a:latin typeface="Cambria Math" panose="02040503050406030204" pitchFamily="18" charset="0"/>
                          </a:rPr>
                        </m:ctrlPr>
                      </m:sSupPr>
                      <m:e>
                        <m:r>
                          <a:rPr lang="es-PA" b="0" i="1" dirty="0" smtClean="0">
                            <a:latin typeface="Cambria Math" panose="02040503050406030204" pitchFamily="18" charset="0"/>
                          </a:rPr>
                          <m:t>2</m:t>
                        </m:r>
                      </m:e>
                      <m:sup>
                        <m:r>
                          <a:rPr lang="es-PA" b="0" i="1" dirty="0" smtClean="0">
                            <a:latin typeface="Cambria Math" panose="02040503050406030204" pitchFamily="18" charset="0"/>
                          </a:rPr>
                          <m:t>10∗</m:t>
                        </m:r>
                        <m:r>
                          <a:rPr lang="es-PA" b="0" i="1" dirty="0" smtClean="0">
                            <a:latin typeface="Cambria Math" panose="02040503050406030204" pitchFamily="18" charset="0"/>
                          </a:rPr>
                          <m:t>𝑛</m:t>
                        </m:r>
                      </m:sup>
                    </m:sSup>
                  </m:oMath>
                </a14:m>
                <a:r>
                  <a:rPr lang="en-US" dirty="0" smtClean="0"/>
                  <a:t> </a:t>
                </a:r>
                <a:r>
                  <a:rPr lang="en-US" dirty="0" err="1" smtClean="0"/>
                  <a:t>es</a:t>
                </a:r>
                <a:r>
                  <a:rPr lang="en-US" dirty="0" smtClean="0"/>
                  <a:t> </a:t>
                </a:r>
                <a:r>
                  <a:rPr lang="en-US" dirty="0" err="1" smtClean="0"/>
                  <a:t>aproximadamente</a:t>
                </a:r>
                <a:r>
                  <a:rPr lang="en-US" dirty="0" smtClean="0"/>
                  <a:t> </a:t>
                </a:r>
                <a14:m>
                  <m:oMath xmlns:m="http://schemas.openxmlformats.org/officeDocument/2006/math">
                    <m:sSup>
                      <m:sSupPr>
                        <m:ctrlPr>
                          <a:rPr lang="en-US" i="1" dirty="0">
                            <a:latin typeface="Cambria Math" panose="02040503050406030204" pitchFamily="18" charset="0"/>
                          </a:rPr>
                        </m:ctrlPr>
                      </m:sSupPr>
                      <m:e>
                        <m:r>
                          <a:rPr lang="es-PA" b="0" i="1" dirty="0" smtClean="0">
                            <a:latin typeface="Cambria Math" panose="02040503050406030204" pitchFamily="18" charset="0"/>
                          </a:rPr>
                          <m:t>10</m:t>
                        </m:r>
                      </m:e>
                      <m:sup>
                        <m:r>
                          <a:rPr lang="es-PA" b="0" i="1" dirty="0" smtClean="0">
                            <a:latin typeface="Cambria Math" panose="02040503050406030204" pitchFamily="18" charset="0"/>
                          </a:rPr>
                          <m:t>3</m:t>
                        </m:r>
                        <m:r>
                          <a:rPr lang="es-PA" i="1" dirty="0">
                            <a:latin typeface="Cambria Math" panose="02040503050406030204" pitchFamily="18" charset="0"/>
                          </a:rPr>
                          <m:t>∗</m:t>
                        </m:r>
                        <m:r>
                          <a:rPr lang="es-PA" i="1" dirty="0">
                            <a:latin typeface="Cambria Math" panose="02040503050406030204" pitchFamily="18" charset="0"/>
                          </a:rPr>
                          <m:t>𝑛</m:t>
                        </m:r>
                      </m:sup>
                    </m:sSup>
                  </m:oMath>
                </a14:m>
                <a:endParaRPr lang="en-US" dirty="0" smtClean="0"/>
              </a:p>
              <a:p>
                <a:endParaRPr lang="en-US" dirty="0" smtClean="0"/>
              </a:p>
            </p:txBody>
          </p:sp>
        </mc:Choice>
        <mc:Fallback xmlns="">
          <p:sp>
            <p:nvSpPr>
              <p:cNvPr id="7" name="Marcador de contenido 3"/>
              <p:cNvSpPr txBox="1">
                <a:spLocks noRot="1" noChangeAspect="1" noMove="1" noResize="1" noEditPoints="1" noAdjustHandles="1" noChangeArrowheads="1" noChangeShapeType="1" noTextEdit="1"/>
              </p:cNvSpPr>
              <p:nvPr/>
            </p:nvSpPr>
            <p:spPr>
              <a:xfrm>
                <a:off x="646111" y="1853250"/>
                <a:ext cx="9450926" cy="2963226"/>
              </a:xfrm>
              <a:prstGeom prst="rect">
                <a:avLst/>
              </a:prstGeom>
              <a:blipFill rotWithShape="0">
                <a:blip r:embed="rId2"/>
                <a:stretch>
                  <a:fillRect l="-323" t="-1029"/>
                </a:stretch>
              </a:blipFill>
            </p:spPr>
            <p:txBody>
              <a:bodyPr/>
              <a:lstStyle/>
              <a:p>
                <a:r>
                  <a:rPr lang="es-PA">
                    <a:noFill/>
                  </a:rPr>
                  <a:t> </a:t>
                </a:r>
              </a:p>
            </p:txBody>
          </p:sp>
        </mc:Fallback>
      </mc:AlternateContent>
      <p:pic>
        <p:nvPicPr>
          <p:cNvPr id="5" name="Imagen 4"/>
          <p:cNvPicPr>
            <a:picLocks noChangeAspect="1"/>
          </p:cNvPicPr>
          <p:nvPr/>
        </p:nvPicPr>
        <p:blipFill>
          <a:blip r:embed="rId3"/>
          <a:stretch>
            <a:fillRect/>
          </a:stretch>
        </p:blipFill>
        <p:spPr>
          <a:xfrm>
            <a:off x="1592918" y="3312639"/>
            <a:ext cx="7557311" cy="2774950"/>
          </a:xfrm>
          <a:prstGeom prst="rect">
            <a:avLst/>
          </a:prstGeom>
        </p:spPr>
      </p:pic>
    </p:spTree>
    <p:extLst>
      <p:ext uri="{BB962C8B-B14F-4D97-AF65-F5344CB8AC3E}">
        <p14:creationId xmlns:p14="http://schemas.microsoft.com/office/powerpoint/2010/main" val="33003812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8 bits sin </a:t>
            </a:r>
            <a:r>
              <a:rPr lang="en-US" dirty="0" err="1" smtClean="0"/>
              <a:t>signo</a:t>
            </a:r>
            <a:endParaRPr lang="en-US" dirty="0"/>
          </a:p>
        </p:txBody>
      </p:sp>
      <p:sp>
        <p:nvSpPr>
          <p:cNvPr id="7" name="Marcador de contenido 3"/>
          <p:cNvSpPr txBox="1">
            <a:spLocks/>
          </p:cNvSpPr>
          <p:nvPr/>
        </p:nvSpPr>
        <p:spPr>
          <a:xfrm>
            <a:off x="646111" y="1853250"/>
            <a:ext cx="9450926" cy="29632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1 byte = 8 bits</a:t>
            </a:r>
          </a:p>
          <a:p>
            <a:r>
              <a:rPr lang="en-US" dirty="0" smtClean="0"/>
              <a:t>b0 = bit </a:t>
            </a:r>
            <a:r>
              <a:rPr lang="en-US" dirty="0" err="1" smtClean="0"/>
              <a:t>menos</a:t>
            </a:r>
            <a:r>
              <a:rPr lang="en-US" dirty="0" smtClean="0"/>
              <a:t> </a:t>
            </a:r>
            <a:r>
              <a:rPr lang="en-US" dirty="0" err="1" smtClean="0"/>
              <a:t>significativo</a:t>
            </a:r>
            <a:r>
              <a:rPr lang="en-US" dirty="0" smtClean="0"/>
              <a:t>, b7 = bit </a:t>
            </a:r>
            <a:r>
              <a:rPr lang="en-US" dirty="0" err="1" smtClean="0"/>
              <a:t>más</a:t>
            </a:r>
            <a:r>
              <a:rPr lang="en-US" dirty="0" smtClean="0"/>
              <a:t> </a:t>
            </a:r>
            <a:r>
              <a:rPr lang="en-US" dirty="0" err="1" smtClean="0"/>
              <a:t>significativo</a:t>
            </a:r>
            <a:endParaRPr lang="en-US" dirty="0" smtClean="0"/>
          </a:p>
          <a:p>
            <a:r>
              <a:rPr lang="es-PA" dirty="0"/>
              <a:t>N = 128•b7 + 64•b6 + 32•b5 + 16•b4 + 8•b3 + 4•b2 + 2•b1 + b0</a:t>
            </a:r>
            <a:r>
              <a:rPr lang="en-US" dirty="0" smtClean="0"/>
              <a:t> </a:t>
            </a:r>
          </a:p>
        </p:txBody>
      </p:sp>
      <p:pic>
        <p:nvPicPr>
          <p:cNvPr id="3" name="Imagen 2"/>
          <p:cNvPicPr>
            <a:picLocks noChangeAspect="1"/>
          </p:cNvPicPr>
          <p:nvPr/>
        </p:nvPicPr>
        <p:blipFill>
          <a:blip r:embed="rId2"/>
          <a:stretch>
            <a:fillRect/>
          </a:stretch>
        </p:blipFill>
        <p:spPr>
          <a:xfrm>
            <a:off x="3565525" y="1417161"/>
            <a:ext cx="4131346" cy="872173"/>
          </a:xfrm>
          <a:prstGeom prst="rect">
            <a:avLst/>
          </a:prstGeom>
        </p:spPr>
      </p:pic>
      <p:pic>
        <p:nvPicPr>
          <p:cNvPr id="4" name="Imagen 3"/>
          <p:cNvPicPr>
            <a:picLocks noChangeAspect="1"/>
          </p:cNvPicPr>
          <p:nvPr/>
        </p:nvPicPr>
        <p:blipFill>
          <a:blip r:embed="rId3"/>
          <a:stretch>
            <a:fillRect/>
          </a:stretch>
        </p:blipFill>
        <p:spPr>
          <a:xfrm>
            <a:off x="354993" y="3388840"/>
            <a:ext cx="5017107" cy="1692090"/>
          </a:xfrm>
          <a:prstGeom prst="rect">
            <a:avLst/>
          </a:prstGeom>
        </p:spPr>
      </p:pic>
      <p:pic>
        <p:nvPicPr>
          <p:cNvPr id="6" name="Imagen 5"/>
          <p:cNvPicPr>
            <a:picLocks noChangeAspect="1"/>
          </p:cNvPicPr>
          <p:nvPr/>
        </p:nvPicPr>
        <p:blipFill>
          <a:blip r:embed="rId4"/>
          <a:stretch>
            <a:fillRect/>
          </a:stretch>
        </p:blipFill>
        <p:spPr>
          <a:xfrm>
            <a:off x="5663218" y="3388840"/>
            <a:ext cx="5345441" cy="2538413"/>
          </a:xfrm>
          <a:prstGeom prst="rect">
            <a:avLst/>
          </a:prstGeom>
        </p:spPr>
      </p:pic>
    </p:spTree>
    <p:extLst>
      <p:ext uri="{BB962C8B-B14F-4D97-AF65-F5344CB8AC3E}">
        <p14:creationId xmlns:p14="http://schemas.microsoft.com/office/powerpoint/2010/main" val="26103646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8 bits con </a:t>
            </a:r>
            <a:r>
              <a:rPr lang="en-US" dirty="0" err="1" smtClean="0"/>
              <a:t>signo</a:t>
            </a:r>
            <a:endParaRPr lang="en-US" dirty="0"/>
          </a:p>
        </p:txBody>
      </p:sp>
      <p:sp>
        <p:nvSpPr>
          <p:cNvPr id="7" name="Marcador de contenido 3"/>
          <p:cNvSpPr txBox="1">
            <a:spLocks/>
          </p:cNvSpPr>
          <p:nvPr/>
        </p:nvSpPr>
        <p:spPr>
          <a:xfrm>
            <a:off x="646110" y="1853250"/>
            <a:ext cx="10059989" cy="29632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Si un byte </a:t>
            </a:r>
            <a:r>
              <a:rPr lang="en-US" dirty="0" err="1" smtClean="0"/>
              <a:t>es</a:t>
            </a:r>
            <a:r>
              <a:rPr lang="en-US" dirty="0" smtClean="0"/>
              <a:t> </a:t>
            </a:r>
            <a:r>
              <a:rPr lang="en-US" dirty="0" err="1" smtClean="0"/>
              <a:t>representado</a:t>
            </a:r>
            <a:r>
              <a:rPr lang="en-US" dirty="0" smtClean="0"/>
              <a:t> </a:t>
            </a:r>
            <a:r>
              <a:rPr lang="en-US" dirty="0" err="1" smtClean="0"/>
              <a:t>por</a:t>
            </a:r>
            <a:r>
              <a:rPr lang="en-US" dirty="0" smtClean="0"/>
              <a:t> </a:t>
            </a:r>
            <a:r>
              <a:rPr lang="en-US" dirty="0" err="1" smtClean="0"/>
              <a:t>su</a:t>
            </a:r>
            <a:r>
              <a:rPr lang="en-US" dirty="0" smtClean="0"/>
              <a:t> </a:t>
            </a:r>
            <a:r>
              <a:rPr lang="en-US" dirty="0" err="1" smtClean="0"/>
              <a:t>complemento</a:t>
            </a:r>
            <a:r>
              <a:rPr lang="en-US" dirty="0" smtClean="0"/>
              <a:t> A2, </a:t>
            </a:r>
            <a:r>
              <a:rPr lang="en-US" dirty="0" err="1" smtClean="0"/>
              <a:t>entonces</a:t>
            </a:r>
            <a:r>
              <a:rPr lang="en-US" dirty="0" smtClean="0"/>
              <a:t> </a:t>
            </a:r>
            <a:r>
              <a:rPr lang="en-US" dirty="0" err="1" smtClean="0"/>
              <a:t>su</a:t>
            </a:r>
            <a:r>
              <a:rPr lang="en-US" dirty="0" smtClean="0"/>
              <a:t> valor </a:t>
            </a:r>
            <a:r>
              <a:rPr lang="en-US" dirty="0" err="1" smtClean="0"/>
              <a:t>es</a:t>
            </a:r>
            <a:endParaRPr lang="en-US" dirty="0" smtClean="0"/>
          </a:p>
          <a:p>
            <a:r>
              <a:rPr lang="es-PA" dirty="0"/>
              <a:t>N = </a:t>
            </a:r>
            <a:r>
              <a:rPr lang="es-PA" dirty="0" smtClean="0"/>
              <a:t>-128•b7 </a:t>
            </a:r>
            <a:r>
              <a:rPr lang="es-PA" dirty="0"/>
              <a:t>+ 64•b6 + 32•b5 + 16•b4 + 8•b3 + 4•b2 + 2•b1 + b0</a:t>
            </a:r>
            <a:r>
              <a:rPr lang="en-US" dirty="0" smtClean="0"/>
              <a:t> </a:t>
            </a:r>
          </a:p>
          <a:p>
            <a:r>
              <a:rPr lang="en-US" dirty="0" err="1" smtClean="0"/>
              <a:t>En</a:t>
            </a:r>
            <a:r>
              <a:rPr lang="en-US" dirty="0" smtClean="0"/>
              <a:t> 8 bits sin </a:t>
            </a:r>
            <a:r>
              <a:rPr lang="en-US" dirty="0" err="1" smtClean="0"/>
              <a:t>signo</a:t>
            </a:r>
            <a:r>
              <a:rPr lang="en-US" dirty="0" smtClean="0"/>
              <a:t> son 256 </a:t>
            </a:r>
            <a:r>
              <a:rPr lang="en-US" dirty="0" err="1" smtClean="0"/>
              <a:t>posibilidades</a:t>
            </a:r>
            <a:endParaRPr lang="en-US" dirty="0" smtClean="0"/>
          </a:p>
          <a:p>
            <a:r>
              <a:rPr lang="en-US" dirty="0" err="1" smtClean="0"/>
              <a:t>En</a:t>
            </a:r>
            <a:r>
              <a:rPr lang="en-US" dirty="0" smtClean="0"/>
              <a:t> 8 bits con </a:t>
            </a:r>
            <a:r>
              <a:rPr lang="en-US" dirty="0" err="1" smtClean="0"/>
              <a:t>signo</a:t>
            </a:r>
            <a:r>
              <a:rPr lang="en-US" dirty="0" smtClean="0"/>
              <a:t> son de -128 a 127 </a:t>
            </a:r>
            <a:r>
              <a:rPr lang="en-US" dirty="0" err="1" smtClean="0"/>
              <a:t>incluyendo</a:t>
            </a:r>
            <a:r>
              <a:rPr lang="en-US" dirty="0" smtClean="0"/>
              <a:t> el 0.</a:t>
            </a:r>
          </a:p>
          <a:p>
            <a:r>
              <a:rPr lang="en-US" dirty="0" err="1" smtClean="0"/>
              <a:t>Notese</a:t>
            </a:r>
            <a:r>
              <a:rPr lang="en-US" dirty="0" smtClean="0"/>
              <a:t> que </a:t>
            </a:r>
            <a:r>
              <a:rPr lang="en-US" dirty="0" err="1" smtClean="0"/>
              <a:t>dependiendo</a:t>
            </a:r>
            <a:r>
              <a:rPr lang="en-US" dirty="0" smtClean="0"/>
              <a:t> de </a:t>
            </a:r>
            <a:r>
              <a:rPr lang="en-US" dirty="0" err="1" smtClean="0"/>
              <a:t>si</a:t>
            </a:r>
            <a:r>
              <a:rPr lang="en-US" dirty="0" smtClean="0"/>
              <a:t> </a:t>
            </a:r>
            <a:r>
              <a:rPr lang="en-US" dirty="0" err="1" smtClean="0"/>
              <a:t>es</a:t>
            </a:r>
            <a:r>
              <a:rPr lang="en-US" dirty="0" smtClean="0"/>
              <a:t> con </a:t>
            </a:r>
            <a:r>
              <a:rPr lang="en-US" dirty="0" err="1" smtClean="0"/>
              <a:t>signo</a:t>
            </a:r>
            <a:r>
              <a:rPr lang="en-US" dirty="0" smtClean="0"/>
              <a:t> o sin </a:t>
            </a:r>
            <a:r>
              <a:rPr lang="en-US" dirty="0" err="1" smtClean="0"/>
              <a:t>signo</a:t>
            </a:r>
            <a:r>
              <a:rPr lang="en-US" dirty="0" smtClean="0"/>
              <a:t> </a:t>
            </a:r>
            <a:r>
              <a:rPr lang="en-US" dirty="0" err="1" smtClean="0"/>
              <a:t>puede</a:t>
            </a:r>
            <a:r>
              <a:rPr lang="en-US" dirty="0" smtClean="0"/>
              <a:t> </a:t>
            </a:r>
            <a:r>
              <a:rPr lang="en-US" dirty="0" err="1" smtClean="0"/>
              <a:t>ser</a:t>
            </a:r>
            <a:r>
              <a:rPr lang="en-US" dirty="0" smtClean="0"/>
              <a:t> -1 o 255.</a:t>
            </a:r>
          </a:p>
          <a:p>
            <a:r>
              <a:rPr lang="en-US" dirty="0" smtClean="0"/>
              <a:t>Para DSP hay </a:t>
            </a:r>
            <a:r>
              <a:rPr lang="en-US" dirty="0" err="1" smtClean="0"/>
              <a:t>instrucciones</a:t>
            </a:r>
            <a:r>
              <a:rPr lang="en-US" dirty="0" smtClean="0"/>
              <a:t> con </a:t>
            </a:r>
            <a:r>
              <a:rPr lang="en-US" dirty="0" err="1" smtClean="0"/>
              <a:t>signo</a:t>
            </a:r>
            <a:r>
              <a:rPr lang="en-US" dirty="0" smtClean="0"/>
              <a:t> o sin </a:t>
            </a:r>
            <a:r>
              <a:rPr lang="en-US" dirty="0" err="1" smtClean="0"/>
              <a:t>signo</a:t>
            </a:r>
            <a:endParaRPr lang="en-US" dirty="0" smtClean="0"/>
          </a:p>
        </p:txBody>
      </p:sp>
      <p:pic>
        <p:nvPicPr>
          <p:cNvPr id="5" name="Imagen 4"/>
          <p:cNvPicPr>
            <a:picLocks noChangeAspect="1"/>
          </p:cNvPicPr>
          <p:nvPr/>
        </p:nvPicPr>
        <p:blipFill>
          <a:blip r:embed="rId2"/>
          <a:stretch>
            <a:fillRect/>
          </a:stretch>
        </p:blipFill>
        <p:spPr>
          <a:xfrm>
            <a:off x="122237" y="4930776"/>
            <a:ext cx="6302904" cy="1758950"/>
          </a:xfrm>
          <a:prstGeom prst="rect">
            <a:avLst/>
          </a:prstGeom>
        </p:spPr>
      </p:pic>
      <p:pic>
        <p:nvPicPr>
          <p:cNvPr id="8" name="Imagen 7"/>
          <p:cNvPicPr>
            <a:picLocks noChangeAspect="1"/>
          </p:cNvPicPr>
          <p:nvPr/>
        </p:nvPicPr>
        <p:blipFill>
          <a:blip r:embed="rId3"/>
          <a:stretch>
            <a:fillRect/>
          </a:stretch>
        </p:blipFill>
        <p:spPr>
          <a:xfrm>
            <a:off x="6519862" y="4930776"/>
            <a:ext cx="5535519" cy="1758950"/>
          </a:xfrm>
          <a:prstGeom prst="rect">
            <a:avLst/>
          </a:prstGeom>
        </p:spPr>
      </p:pic>
    </p:spTree>
    <p:extLst>
      <p:ext uri="{BB962C8B-B14F-4D97-AF65-F5344CB8AC3E}">
        <p14:creationId xmlns:p14="http://schemas.microsoft.com/office/powerpoint/2010/main" val="31778599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8 bits con </a:t>
            </a:r>
            <a:r>
              <a:rPr lang="en-US" dirty="0" err="1" smtClean="0"/>
              <a:t>signo</a:t>
            </a:r>
            <a:endParaRPr lang="en-US" dirty="0"/>
          </a:p>
        </p:txBody>
      </p:sp>
      <p:sp>
        <p:nvSpPr>
          <p:cNvPr id="7" name="Marcador de contenido 3"/>
          <p:cNvSpPr txBox="1">
            <a:spLocks/>
          </p:cNvSpPr>
          <p:nvPr/>
        </p:nvSpPr>
        <p:spPr>
          <a:xfrm>
            <a:off x="646110" y="1853250"/>
            <a:ext cx="10059989" cy="29632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smtClean="0"/>
              <a:t>Otra manera de conseguir el número negativo.</a:t>
            </a:r>
          </a:p>
          <a:p>
            <a:pPr lvl="1"/>
            <a:r>
              <a:rPr lang="es-PA" dirty="0" smtClean="0"/>
              <a:t>Convertimos el número a positivo</a:t>
            </a:r>
          </a:p>
          <a:p>
            <a:pPr lvl="1"/>
            <a:r>
              <a:rPr lang="es-PA" dirty="0" smtClean="0"/>
              <a:t>Invertir los 1’s por 0’s y 0’s por 1’s</a:t>
            </a:r>
          </a:p>
          <a:p>
            <a:pPr lvl="1"/>
            <a:r>
              <a:rPr lang="es-PA" dirty="0" smtClean="0"/>
              <a:t>Sumar 1</a:t>
            </a:r>
          </a:p>
          <a:p>
            <a:pPr lvl="1"/>
            <a:r>
              <a:rPr lang="es-PA" dirty="0" smtClean="0"/>
              <a:t>Resultado es el número negativo</a:t>
            </a:r>
          </a:p>
          <a:p>
            <a:r>
              <a:rPr lang="es-PA" dirty="0" smtClean="0"/>
              <a:t>No se puede hacer esto con números </a:t>
            </a:r>
            <a:r>
              <a:rPr lang="es-PA" dirty="0" err="1" smtClean="0"/>
              <a:t>positovs</a:t>
            </a:r>
            <a:endParaRPr lang="es-PA" dirty="0" smtClean="0"/>
          </a:p>
          <a:p>
            <a:r>
              <a:rPr lang="es-PA" dirty="0" smtClean="0"/>
              <a:t>Siempre clarificar sus datos si son con o sin signo</a:t>
            </a:r>
          </a:p>
          <a:p>
            <a:pPr algn="r"/>
            <a:endParaRPr lang="en-US" dirty="0" smtClean="0"/>
          </a:p>
        </p:txBody>
      </p:sp>
      <p:pic>
        <p:nvPicPr>
          <p:cNvPr id="3" name="Imagen 2"/>
          <p:cNvPicPr>
            <a:picLocks noChangeAspect="1"/>
          </p:cNvPicPr>
          <p:nvPr/>
        </p:nvPicPr>
        <p:blipFill>
          <a:blip r:embed="rId2"/>
          <a:stretch>
            <a:fillRect/>
          </a:stretch>
        </p:blipFill>
        <p:spPr>
          <a:xfrm>
            <a:off x="646109" y="4713121"/>
            <a:ext cx="4629786" cy="1960730"/>
          </a:xfrm>
          <a:prstGeom prst="rect">
            <a:avLst/>
          </a:prstGeom>
        </p:spPr>
      </p:pic>
      <p:sp>
        <p:nvSpPr>
          <p:cNvPr id="4" name="Rectángulo 3"/>
          <p:cNvSpPr/>
          <p:nvPr/>
        </p:nvSpPr>
        <p:spPr>
          <a:xfrm>
            <a:off x="6096000" y="5144999"/>
            <a:ext cx="4699000" cy="1200329"/>
          </a:xfrm>
          <a:prstGeom prst="rect">
            <a:avLst/>
          </a:prstGeom>
        </p:spPr>
        <p:txBody>
          <a:bodyPr wrap="square">
            <a:spAutoFit/>
          </a:bodyPr>
          <a:lstStyle/>
          <a:p>
            <a:r>
              <a:rPr lang="en-US" dirty="0">
                <a:latin typeface="Courier New" panose="02070309020205020404" pitchFamily="49" charset="0"/>
              </a:rPr>
              <a:t>char data; // -128 to 127</a:t>
            </a:r>
            <a:r>
              <a:rPr lang="en-US" dirty="0"/>
              <a:t/>
            </a:r>
            <a:br>
              <a:rPr lang="en-US" dirty="0"/>
            </a:br>
            <a:r>
              <a:rPr lang="en-US" dirty="0">
                <a:latin typeface="Courier New" panose="02070309020205020404" pitchFamily="49" charset="0"/>
              </a:rPr>
              <a:t>char function(char input){</a:t>
            </a:r>
            <a:r>
              <a:rPr lang="en-US" dirty="0"/>
              <a:t/>
            </a:r>
            <a:br>
              <a:rPr lang="en-US" dirty="0"/>
            </a:br>
            <a:r>
              <a:rPr lang="en-US" dirty="0">
                <a:latin typeface="Courier New" panose="02070309020205020404" pitchFamily="49" charset="0"/>
              </a:rPr>
              <a:t>    data=input+1;</a:t>
            </a:r>
            <a:r>
              <a:rPr lang="en-US" dirty="0"/>
              <a:t/>
            </a:r>
            <a:br>
              <a:rPr lang="en-US" dirty="0"/>
            </a:br>
            <a:r>
              <a:rPr lang="en-US" dirty="0">
                <a:latin typeface="Courier New" panose="02070309020205020404" pitchFamily="49" charset="0"/>
              </a:rPr>
              <a:t>    return data;}</a:t>
            </a:r>
            <a:endParaRPr lang="es-PA" dirty="0"/>
          </a:p>
        </p:txBody>
      </p:sp>
    </p:spTree>
    <p:extLst>
      <p:ext uri="{BB962C8B-B14F-4D97-AF65-F5344CB8AC3E}">
        <p14:creationId xmlns:p14="http://schemas.microsoft.com/office/powerpoint/2010/main" val="29626541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16 bits sin </a:t>
            </a:r>
            <a:r>
              <a:rPr lang="en-US" dirty="0" err="1" smtClean="0"/>
              <a:t>signo</a:t>
            </a:r>
            <a:endParaRPr lang="en-US" dirty="0"/>
          </a:p>
        </p:txBody>
      </p:sp>
      <p:sp>
        <p:nvSpPr>
          <p:cNvPr id="7" name="Marcador de contenido 3"/>
          <p:cNvSpPr txBox="1">
            <a:spLocks/>
          </p:cNvSpPr>
          <p:nvPr/>
        </p:nvSpPr>
        <p:spPr>
          <a:xfrm>
            <a:off x="646110" y="1853250"/>
            <a:ext cx="10796590" cy="29632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a:t>N = 32768•b15 + 16384•b14 + 8192•b13 + </a:t>
            </a:r>
            <a:r>
              <a:rPr lang="es-PA" dirty="0" smtClean="0"/>
              <a:t>4096•b12 + </a:t>
            </a:r>
            <a:r>
              <a:rPr lang="es-PA" dirty="0"/>
              <a:t>2048•b11 + 1024•b10 + 512•b9 + </a:t>
            </a:r>
            <a:r>
              <a:rPr lang="es-PA" dirty="0" smtClean="0"/>
              <a:t>256•b8 + </a:t>
            </a:r>
            <a:r>
              <a:rPr lang="es-PA" dirty="0"/>
              <a:t>128•b7 + 64•b6 + 32•b5 + 16•b4 + 8•b3 + 4•b2 + 2•b1 + </a:t>
            </a:r>
            <a:r>
              <a:rPr lang="es-PA" dirty="0" smtClean="0"/>
              <a:t>b0</a:t>
            </a:r>
          </a:p>
          <a:p>
            <a:r>
              <a:rPr lang="es-PA" dirty="0" smtClean="0"/>
              <a:t>Existen 65536 combinaciones, de 0 a 65535</a:t>
            </a:r>
            <a:endParaRPr lang="es-PA" dirty="0"/>
          </a:p>
        </p:txBody>
      </p:sp>
      <p:pic>
        <p:nvPicPr>
          <p:cNvPr id="5" name="Imagen 4"/>
          <p:cNvPicPr>
            <a:picLocks noChangeAspect="1"/>
          </p:cNvPicPr>
          <p:nvPr/>
        </p:nvPicPr>
        <p:blipFill>
          <a:blip r:embed="rId2"/>
          <a:stretch>
            <a:fillRect/>
          </a:stretch>
        </p:blipFill>
        <p:spPr>
          <a:xfrm>
            <a:off x="4337858" y="1320800"/>
            <a:ext cx="4718257" cy="625475"/>
          </a:xfrm>
          <a:prstGeom prst="rect">
            <a:avLst/>
          </a:prstGeom>
        </p:spPr>
      </p:pic>
      <p:pic>
        <p:nvPicPr>
          <p:cNvPr id="6" name="Imagen 5"/>
          <p:cNvPicPr>
            <a:picLocks noChangeAspect="1"/>
          </p:cNvPicPr>
          <p:nvPr/>
        </p:nvPicPr>
        <p:blipFill>
          <a:blip r:embed="rId3"/>
          <a:stretch>
            <a:fillRect/>
          </a:stretch>
        </p:blipFill>
        <p:spPr>
          <a:xfrm>
            <a:off x="2172999" y="3086100"/>
            <a:ext cx="6883116" cy="1844675"/>
          </a:xfrm>
          <a:prstGeom prst="rect">
            <a:avLst/>
          </a:prstGeom>
        </p:spPr>
      </p:pic>
      <p:sp>
        <p:nvSpPr>
          <p:cNvPr id="8" name="Rectángulo 7"/>
          <p:cNvSpPr/>
          <p:nvPr/>
        </p:nvSpPr>
        <p:spPr>
          <a:xfrm>
            <a:off x="1752600" y="5077936"/>
            <a:ext cx="6096000" cy="1477328"/>
          </a:xfrm>
          <a:prstGeom prst="rect">
            <a:avLst/>
          </a:prstGeom>
        </p:spPr>
        <p:txBody>
          <a:bodyPr>
            <a:spAutoFit/>
          </a:bodyPr>
          <a:lstStyle/>
          <a:p>
            <a:r>
              <a:rPr lang="en-US" dirty="0">
                <a:latin typeface="Courier New" panose="02070309020205020404" pitchFamily="49" charset="0"/>
              </a:rPr>
              <a:t>unsigned short data; // 0 to 65535</a:t>
            </a:r>
            <a:r>
              <a:rPr lang="en-US" dirty="0"/>
              <a:t/>
            </a:r>
            <a:br>
              <a:rPr lang="en-US" dirty="0"/>
            </a:br>
            <a:r>
              <a:rPr lang="en-US" dirty="0">
                <a:latin typeface="Courier New" panose="02070309020205020404" pitchFamily="49" charset="0"/>
              </a:rPr>
              <a:t>unsigned short function(unsigned short input){</a:t>
            </a:r>
            <a:r>
              <a:rPr lang="en-US" dirty="0"/>
              <a:t/>
            </a:r>
            <a:br>
              <a:rPr lang="en-US" dirty="0"/>
            </a:br>
            <a:r>
              <a:rPr lang="en-US" dirty="0">
                <a:latin typeface="Courier New" panose="02070309020205020404" pitchFamily="49" charset="0"/>
              </a:rPr>
              <a:t>    data=input+1;</a:t>
            </a:r>
            <a:r>
              <a:rPr lang="en-US" dirty="0"/>
              <a:t/>
            </a:r>
            <a:br>
              <a:rPr lang="en-US" dirty="0"/>
            </a:br>
            <a:r>
              <a:rPr lang="en-US" dirty="0">
                <a:latin typeface="Courier New" panose="02070309020205020404" pitchFamily="49" charset="0"/>
              </a:rPr>
              <a:t>    return data;}</a:t>
            </a:r>
            <a:endParaRPr lang="es-PA" dirty="0"/>
          </a:p>
        </p:txBody>
      </p:sp>
    </p:spTree>
    <p:extLst>
      <p:ext uri="{BB962C8B-B14F-4D97-AF65-F5344CB8AC3E}">
        <p14:creationId xmlns:p14="http://schemas.microsoft.com/office/powerpoint/2010/main" val="2354328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16 bits con </a:t>
            </a:r>
            <a:r>
              <a:rPr lang="en-US" dirty="0" err="1" smtClean="0"/>
              <a:t>signo</a:t>
            </a:r>
            <a:endParaRPr lang="en-US" dirty="0"/>
          </a:p>
        </p:txBody>
      </p:sp>
      <p:sp>
        <p:nvSpPr>
          <p:cNvPr id="7" name="Marcador de contenido 3"/>
          <p:cNvSpPr txBox="1">
            <a:spLocks/>
          </p:cNvSpPr>
          <p:nvPr/>
        </p:nvSpPr>
        <p:spPr>
          <a:xfrm>
            <a:off x="646110" y="1853250"/>
            <a:ext cx="10796590" cy="29632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s-PA" dirty="0"/>
              <a:t>N = </a:t>
            </a:r>
            <a:r>
              <a:rPr lang="es-PA" dirty="0" smtClean="0"/>
              <a:t>-32768•b15 </a:t>
            </a:r>
            <a:r>
              <a:rPr lang="es-PA" dirty="0"/>
              <a:t>+ 16384•b14 + 8192•b13 + </a:t>
            </a:r>
            <a:r>
              <a:rPr lang="es-PA" dirty="0" smtClean="0"/>
              <a:t>4096•b12 + </a:t>
            </a:r>
            <a:r>
              <a:rPr lang="es-PA" dirty="0"/>
              <a:t>2048•b11 + 1024•b10 + 512•b9 + </a:t>
            </a:r>
            <a:r>
              <a:rPr lang="es-PA" dirty="0" smtClean="0"/>
              <a:t>256•b8 + </a:t>
            </a:r>
            <a:r>
              <a:rPr lang="es-PA" dirty="0"/>
              <a:t>128•b7 + 64•b6 + 32•b5 + 16•b4 + 8•b3 + 4•b2 + 2•b1 + </a:t>
            </a:r>
            <a:r>
              <a:rPr lang="es-PA" dirty="0" smtClean="0"/>
              <a:t>b0</a:t>
            </a:r>
          </a:p>
          <a:p>
            <a:r>
              <a:rPr lang="es-PA" dirty="0" smtClean="0"/>
              <a:t>Representado por su valor A2 sería -32768 a 32767</a:t>
            </a:r>
            <a:endParaRPr lang="es-PA" dirty="0"/>
          </a:p>
        </p:txBody>
      </p:sp>
      <p:pic>
        <p:nvPicPr>
          <p:cNvPr id="5" name="Imagen 4"/>
          <p:cNvPicPr>
            <a:picLocks noChangeAspect="1"/>
          </p:cNvPicPr>
          <p:nvPr/>
        </p:nvPicPr>
        <p:blipFill>
          <a:blip r:embed="rId2"/>
          <a:stretch>
            <a:fillRect/>
          </a:stretch>
        </p:blipFill>
        <p:spPr>
          <a:xfrm>
            <a:off x="3309158" y="3606800"/>
            <a:ext cx="4718257" cy="625475"/>
          </a:xfrm>
          <a:prstGeom prst="rect">
            <a:avLst/>
          </a:prstGeom>
        </p:spPr>
      </p:pic>
      <p:sp>
        <p:nvSpPr>
          <p:cNvPr id="8" name="Rectángulo 7"/>
          <p:cNvSpPr/>
          <p:nvPr/>
        </p:nvSpPr>
        <p:spPr>
          <a:xfrm>
            <a:off x="3403600" y="5014436"/>
            <a:ext cx="6096000" cy="1200329"/>
          </a:xfrm>
          <a:prstGeom prst="rect">
            <a:avLst/>
          </a:prstGeom>
        </p:spPr>
        <p:txBody>
          <a:bodyPr>
            <a:spAutoFit/>
          </a:bodyPr>
          <a:lstStyle/>
          <a:p>
            <a:r>
              <a:rPr lang="en-US" dirty="0"/>
              <a:t>short data; // -23768 to 32767</a:t>
            </a:r>
            <a:br>
              <a:rPr lang="en-US" dirty="0"/>
            </a:br>
            <a:r>
              <a:rPr lang="en-US" dirty="0"/>
              <a:t>short function(short input){</a:t>
            </a:r>
            <a:br>
              <a:rPr lang="en-US" dirty="0"/>
            </a:br>
            <a:r>
              <a:rPr lang="en-US" dirty="0"/>
              <a:t>    data=input+1;</a:t>
            </a:r>
            <a:br>
              <a:rPr lang="en-US" dirty="0"/>
            </a:br>
            <a:r>
              <a:rPr lang="en-US" dirty="0"/>
              <a:t>    return data;}</a:t>
            </a:r>
            <a:endParaRPr lang="es-PA" dirty="0"/>
          </a:p>
        </p:txBody>
      </p:sp>
    </p:spTree>
    <p:extLst>
      <p:ext uri="{BB962C8B-B14F-4D97-AF65-F5344CB8AC3E}">
        <p14:creationId xmlns:p14="http://schemas.microsoft.com/office/powerpoint/2010/main" val="4867174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Big y Little Endian</a:t>
            </a:r>
            <a:endParaRPr lang="en-US" dirty="0"/>
          </a:p>
        </p:txBody>
      </p:sp>
      <p:sp>
        <p:nvSpPr>
          <p:cNvPr id="7" name="Marcador de contenido 3"/>
          <p:cNvSpPr txBox="1">
            <a:spLocks/>
          </p:cNvSpPr>
          <p:nvPr/>
        </p:nvSpPr>
        <p:spPr>
          <a:xfrm>
            <a:off x="646110" y="1853250"/>
            <a:ext cx="10796590" cy="29632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Cuando</a:t>
            </a:r>
            <a:r>
              <a:rPr lang="en-US" dirty="0" smtClean="0"/>
              <a:t> </a:t>
            </a:r>
            <a:r>
              <a:rPr lang="en-US" dirty="0" err="1" smtClean="0"/>
              <a:t>almacenamos</a:t>
            </a:r>
            <a:r>
              <a:rPr lang="en-US" dirty="0" smtClean="0"/>
              <a:t> </a:t>
            </a:r>
            <a:r>
              <a:rPr lang="en-US" dirty="0" err="1" smtClean="0"/>
              <a:t>datos</a:t>
            </a:r>
            <a:r>
              <a:rPr lang="en-US" dirty="0" smtClean="0"/>
              <a:t> de 16 bits se da </a:t>
            </a:r>
            <a:r>
              <a:rPr lang="en-US" dirty="0" err="1" smtClean="0"/>
              <a:t>en</a:t>
            </a:r>
            <a:r>
              <a:rPr lang="en-US" dirty="0" smtClean="0"/>
              <a:t> dos bytes.</a:t>
            </a:r>
          </a:p>
          <a:p>
            <a:r>
              <a:rPr lang="en-US" dirty="0" smtClean="0"/>
              <a:t>Como la </a:t>
            </a:r>
            <a:r>
              <a:rPr lang="en-US" dirty="0" err="1" smtClean="0"/>
              <a:t>memoria</a:t>
            </a:r>
            <a:r>
              <a:rPr lang="en-US" dirty="0" smtClean="0"/>
              <a:t> </a:t>
            </a:r>
            <a:r>
              <a:rPr lang="en-US" dirty="0" err="1" smtClean="0"/>
              <a:t>es</a:t>
            </a:r>
            <a:r>
              <a:rPr lang="en-US" dirty="0" smtClean="0"/>
              <a:t> </a:t>
            </a:r>
            <a:r>
              <a:rPr lang="en-US" dirty="0" err="1" smtClean="0"/>
              <a:t>direccionable</a:t>
            </a:r>
            <a:r>
              <a:rPr lang="en-US" dirty="0" smtClean="0"/>
              <a:t> (2 bytes </a:t>
            </a:r>
            <a:r>
              <a:rPr lang="en-US" dirty="0" err="1" smtClean="0"/>
              <a:t>en</a:t>
            </a:r>
            <a:r>
              <a:rPr lang="en-US" dirty="0" smtClean="0"/>
              <a:t> </a:t>
            </a:r>
            <a:r>
              <a:rPr lang="en-US" dirty="0" err="1" smtClean="0"/>
              <a:t>este</a:t>
            </a:r>
            <a:r>
              <a:rPr lang="en-US" dirty="0" smtClean="0"/>
              <a:t> </a:t>
            </a:r>
            <a:r>
              <a:rPr lang="en-US" dirty="0" err="1" smtClean="0"/>
              <a:t>caso</a:t>
            </a:r>
            <a:r>
              <a:rPr lang="en-US" dirty="0" smtClean="0"/>
              <a:t>) </a:t>
            </a:r>
            <a:r>
              <a:rPr lang="en-US" dirty="0" err="1" smtClean="0"/>
              <a:t>existen</a:t>
            </a:r>
            <a:r>
              <a:rPr lang="en-US" dirty="0" smtClean="0"/>
              <a:t> dos </a:t>
            </a:r>
            <a:r>
              <a:rPr lang="en-US" dirty="0" err="1" smtClean="0"/>
              <a:t>posibilidades</a:t>
            </a:r>
            <a:r>
              <a:rPr lang="en-US" dirty="0" smtClean="0"/>
              <a:t> de </a:t>
            </a:r>
            <a:r>
              <a:rPr lang="en-US" dirty="0" err="1" smtClean="0"/>
              <a:t>almacenar</a:t>
            </a:r>
            <a:r>
              <a:rPr lang="en-US" dirty="0" smtClean="0"/>
              <a:t> la </a:t>
            </a:r>
            <a:r>
              <a:rPr lang="en-US" dirty="0" err="1" smtClean="0"/>
              <a:t>información</a:t>
            </a:r>
            <a:r>
              <a:rPr lang="en-US" dirty="0" smtClean="0"/>
              <a:t>.</a:t>
            </a:r>
          </a:p>
          <a:p>
            <a:pPr lvl="1"/>
            <a:r>
              <a:rPr lang="en-US" dirty="0" smtClean="0"/>
              <a:t>Big Endian:  </a:t>
            </a:r>
            <a:r>
              <a:rPr lang="en-US" dirty="0" err="1" smtClean="0"/>
              <a:t>p.e.</a:t>
            </a:r>
            <a:r>
              <a:rPr lang="en-US" dirty="0" smtClean="0"/>
              <a:t> NXP MCUs </a:t>
            </a:r>
            <a:r>
              <a:rPr lang="en-US" dirty="0" err="1" smtClean="0"/>
              <a:t>almacenan</a:t>
            </a:r>
            <a:r>
              <a:rPr lang="en-US" dirty="0" smtClean="0"/>
              <a:t> la parte </a:t>
            </a:r>
            <a:r>
              <a:rPr lang="en-US" dirty="0" err="1" smtClean="0"/>
              <a:t>más</a:t>
            </a:r>
            <a:r>
              <a:rPr lang="en-US" dirty="0" smtClean="0"/>
              <a:t> </a:t>
            </a:r>
            <a:r>
              <a:rPr lang="en-US" dirty="0" err="1" smtClean="0"/>
              <a:t>significativa</a:t>
            </a:r>
            <a:r>
              <a:rPr lang="en-US" dirty="0" smtClean="0"/>
              <a:t> primero. </a:t>
            </a:r>
          </a:p>
          <a:p>
            <a:pPr lvl="1"/>
            <a:r>
              <a:rPr lang="en-US" dirty="0" smtClean="0"/>
              <a:t>Little Endian:  Intel MPUs </a:t>
            </a:r>
            <a:r>
              <a:rPr lang="en-US" dirty="0" err="1" smtClean="0"/>
              <a:t>almacenan</a:t>
            </a:r>
            <a:r>
              <a:rPr lang="en-US" dirty="0" smtClean="0"/>
              <a:t> la parte </a:t>
            </a:r>
            <a:r>
              <a:rPr lang="en-US" dirty="0" err="1" smtClean="0"/>
              <a:t>menos</a:t>
            </a:r>
            <a:r>
              <a:rPr lang="en-US" dirty="0" smtClean="0"/>
              <a:t> </a:t>
            </a:r>
            <a:r>
              <a:rPr lang="en-US" dirty="0" err="1" smtClean="0"/>
              <a:t>significativa</a:t>
            </a:r>
            <a:r>
              <a:rPr lang="en-US" dirty="0" smtClean="0"/>
              <a:t> primero</a:t>
            </a:r>
          </a:p>
          <a:p>
            <a:pPr lvl="1"/>
            <a:r>
              <a:rPr lang="en-US" dirty="0" smtClean="0"/>
              <a:t>PowerPC </a:t>
            </a:r>
            <a:r>
              <a:rPr lang="en-US" dirty="0" err="1" smtClean="0"/>
              <a:t>puede</a:t>
            </a:r>
            <a:r>
              <a:rPr lang="en-US" dirty="0" smtClean="0"/>
              <a:t> </a:t>
            </a:r>
            <a:r>
              <a:rPr lang="en-US" dirty="0" err="1" smtClean="0"/>
              <a:t>ser</a:t>
            </a:r>
            <a:r>
              <a:rPr lang="en-US" dirty="0" smtClean="0"/>
              <a:t> ambos, </a:t>
            </a:r>
            <a:r>
              <a:rPr lang="en-US" dirty="0" err="1" smtClean="0"/>
              <a:t>pero</a:t>
            </a:r>
            <a:r>
              <a:rPr lang="en-US" dirty="0" smtClean="0"/>
              <a:t> </a:t>
            </a:r>
            <a:r>
              <a:rPr lang="en-US" dirty="0" err="1" smtClean="0"/>
              <a:t>por</a:t>
            </a:r>
            <a:r>
              <a:rPr lang="en-US" dirty="0" smtClean="0"/>
              <a:t> </a:t>
            </a:r>
            <a:r>
              <a:rPr lang="en-US" dirty="0" err="1" smtClean="0"/>
              <a:t>defecto</a:t>
            </a:r>
            <a:r>
              <a:rPr lang="en-US" dirty="0" smtClean="0"/>
              <a:t> </a:t>
            </a:r>
            <a:r>
              <a:rPr lang="en-US" dirty="0" err="1" smtClean="0"/>
              <a:t>es</a:t>
            </a:r>
            <a:r>
              <a:rPr lang="en-US" dirty="0" smtClean="0"/>
              <a:t> big endian</a:t>
            </a:r>
          </a:p>
          <a:p>
            <a:pPr lvl="2"/>
            <a:r>
              <a:rPr lang="en-US" dirty="0" smtClean="0"/>
              <a:t>1000 </a:t>
            </a:r>
            <a:r>
              <a:rPr lang="en-US" dirty="0"/>
              <a:t>(0x03E8) </a:t>
            </a:r>
            <a:r>
              <a:rPr lang="en-US" dirty="0" err="1" smtClean="0"/>
              <a:t>en</a:t>
            </a:r>
            <a:r>
              <a:rPr lang="en-US" dirty="0" smtClean="0"/>
              <a:t> las </a:t>
            </a:r>
            <a:r>
              <a:rPr lang="en-US" dirty="0" err="1" smtClean="0"/>
              <a:t>direcciones</a:t>
            </a:r>
            <a:r>
              <a:rPr lang="en-US" dirty="0" smtClean="0"/>
              <a:t> 0x50,0x51 para </a:t>
            </a:r>
            <a:r>
              <a:rPr lang="en-US" dirty="0" err="1" smtClean="0"/>
              <a:t>cada</a:t>
            </a:r>
            <a:r>
              <a:rPr lang="en-US" dirty="0" smtClean="0"/>
              <a:t> </a:t>
            </a:r>
            <a:r>
              <a:rPr lang="en-US" dirty="0" err="1" smtClean="0"/>
              <a:t>caso</a:t>
            </a:r>
            <a:r>
              <a:rPr lang="en-US" dirty="0" smtClean="0"/>
              <a:t> </a:t>
            </a:r>
            <a:r>
              <a:rPr lang="en-US" dirty="0" err="1" smtClean="0"/>
              <a:t>serían</a:t>
            </a:r>
            <a:endParaRPr lang="es-PA" dirty="0"/>
          </a:p>
        </p:txBody>
      </p:sp>
      <p:pic>
        <p:nvPicPr>
          <p:cNvPr id="3" name="Imagen 2"/>
          <p:cNvPicPr>
            <a:picLocks noChangeAspect="1"/>
          </p:cNvPicPr>
          <p:nvPr/>
        </p:nvPicPr>
        <p:blipFill>
          <a:blip r:embed="rId2"/>
          <a:stretch>
            <a:fillRect/>
          </a:stretch>
        </p:blipFill>
        <p:spPr>
          <a:xfrm>
            <a:off x="314004" y="4816476"/>
            <a:ext cx="5227963" cy="1936918"/>
          </a:xfrm>
          <a:prstGeom prst="rect">
            <a:avLst/>
          </a:prstGeom>
        </p:spPr>
      </p:pic>
      <p:pic>
        <p:nvPicPr>
          <p:cNvPr id="6146" name="Picture 2" descr="http://users.ece.utexas.edu/~ryerraballi/CPrimer/chap3/Image2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1605" y="4699000"/>
            <a:ext cx="4492570" cy="2054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8234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Big y Little Endian</a:t>
            </a:r>
            <a:endParaRPr lang="en-US" dirty="0"/>
          </a:p>
        </p:txBody>
      </p:sp>
      <p:sp>
        <p:nvSpPr>
          <p:cNvPr id="7" name="Marcador de contenido 3"/>
          <p:cNvSpPr txBox="1">
            <a:spLocks/>
          </p:cNvSpPr>
          <p:nvPr/>
        </p:nvSpPr>
        <p:spPr>
          <a:xfrm>
            <a:off x="646110" y="1853250"/>
            <a:ext cx="10796590" cy="29632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Como </a:t>
            </a:r>
            <a:r>
              <a:rPr lang="en-US" dirty="0" err="1" smtClean="0"/>
              <a:t>normalmente</a:t>
            </a:r>
            <a:r>
              <a:rPr lang="en-US" dirty="0" smtClean="0"/>
              <a:t> </a:t>
            </a:r>
            <a:r>
              <a:rPr lang="en-US" dirty="0" err="1" smtClean="0"/>
              <a:t>utilizamos</a:t>
            </a:r>
            <a:r>
              <a:rPr lang="en-US" dirty="0"/>
              <a:t> </a:t>
            </a:r>
            <a:r>
              <a:rPr lang="en-US" dirty="0" smtClean="0"/>
              <a:t>(</a:t>
            </a:r>
            <a:r>
              <a:rPr lang="en-US" dirty="0" err="1" smtClean="0"/>
              <a:t>si</a:t>
            </a:r>
            <a:r>
              <a:rPr lang="en-US" dirty="0" smtClean="0"/>
              <a:t> </a:t>
            </a:r>
            <a:r>
              <a:rPr lang="en-US" dirty="0" err="1" smtClean="0"/>
              <a:t>es</a:t>
            </a:r>
            <a:r>
              <a:rPr lang="en-US" dirty="0" smtClean="0"/>
              <a:t> </a:t>
            </a:r>
            <a:r>
              <a:rPr lang="en-US" dirty="0" err="1" smtClean="0"/>
              <a:t>una</a:t>
            </a:r>
            <a:r>
              <a:rPr lang="en-US" dirty="0" smtClean="0"/>
              <a:t> variable de 32 bits) </a:t>
            </a:r>
            <a:r>
              <a:rPr lang="en-US" dirty="0" err="1" smtClean="0"/>
              <a:t>toda</a:t>
            </a:r>
            <a:r>
              <a:rPr lang="en-US" dirty="0" smtClean="0"/>
              <a:t> la </a:t>
            </a:r>
            <a:r>
              <a:rPr lang="en-US" dirty="0" err="1" smtClean="0"/>
              <a:t>información</a:t>
            </a:r>
            <a:r>
              <a:rPr lang="en-US" dirty="0" smtClean="0"/>
              <a:t> y no </a:t>
            </a:r>
            <a:r>
              <a:rPr lang="en-US" dirty="0" err="1" smtClean="0"/>
              <a:t>pedazos</a:t>
            </a:r>
            <a:endParaRPr lang="es-PA" dirty="0"/>
          </a:p>
          <a:p>
            <a:r>
              <a:rPr lang="es-PA" dirty="0" smtClean="0"/>
              <a:t>Al utilizar una arquitectura </a:t>
            </a:r>
            <a:r>
              <a:rPr lang="es-PA" dirty="0" err="1" smtClean="0"/>
              <a:t>big</a:t>
            </a:r>
            <a:r>
              <a:rPr lang="es-PA" dirty="0" smtClean="0"/>
              <a:t> o Little </a:t>
            </a:r>
            <a:r>
              <a:rPr lang="es-PA" dirty="0" err="1" smtClean="0"/>
              <a:t>endian</a:t>
            </a:r>
            <a:r>
              <a:rPr lang="es-PA" dirty="0" smtClean="0"/>
              <a:t> en 32 bits lo que retorna es lo siguiente (ejemplo de ASCII 6811)</a:t>
            </a:r>
          </a:p>
          <a:p>
            <a:pPr lvl="1"/>
            <a:r>
              <a:rPr lang="es-PA" dirty="0" smtClean="0"/>
              <a:t>Siempre tomaremos los datos como salida 0x36383131</a:t>
            </a:r>
            <a:endParaRPr lang="en-US" dirty="0" smtClean="0"/>
          </a:p>
        </p:txBody>
      </p:sp>
      <p:pic>
        <p:nvPicPr>
          <p:cNvPr id="4" name="Imagen 3"/>
          <p:cNvPicPr>
            <a:picLocks noChangeAspect="1"/>
          </p:cNvPicPr>
          <p:nvPr/>
        </p:nvPicPr>
        <p:blipFill>
          <a:blip r:embed="rId2"/>
          <a:stretch>
            <a:fillRect/>
          </a:stretch>
        </p:blipFill>
        <p:spPr>
          <a:xfrm>
            <a:off x="4140199" y="3835401"/>
            <a:ext cx="4444273" cy="2430462"/>
          </a:xfrm>
          <a:prstGeom prst="rect">
            <a:avLst/>
          </a:prstGeom>
        </p:spPr>
      </p:pic>
    </p:spTree>
    <p:extLst>
      <p:ext uri="{BB962C8B-B14F-4D97-AF65-F5344CB8AC3E}">
        <p14:creationId xmlns:p14="http://schemas.microsoft.com/office/powerpoint/2010/main" val="148228351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Información</a:t>
            </a:r>
            <a:r>
              <a:rPr lang="en-US" dirty="0" smtClean="0"/>
              <a:t> </a:t>
            </a:r>
            <a:r>
              <a:rPr lang="en-US" dirty="0" err="1" smtClean="0"/>
              <a:t>Booleana</a:t>
            </a:r>
            <a:endParaRPr lang="en-US" dirty="0"/>
          </a:p>
        </p:txBody>
      </p:sp>
      <p:sp>
        <p:nvSpPr>
          <p:cNvPr id="7" name="Marcador de contenido 3"/>
          <p:cNvSpPr txBox="1">
            <a:spLocks/>
          </p:cNvSpPr>
          <p:nvPr/>
        </p:nvSpPr>
        <p:spPr>
          <a:xfrm>
            <a:off x="646110" y="1853250"/>
            <a:ext cx="10796590" cy="4818006"/>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Un </a:t>
            </a:r>
            <a:r>
              <a:rPr lang="en-US" dirty="0" err="1" smtClean="0"/>
              <a:t>booleano</a:t>
            </a:r>
            <a:r>
              <a:rPr lang="en-US" dirty="0" smtClean="0"/>
              <a:t> </a:t>
            </a:r>
            <a:r>
              <a:rPr lang="en-US" dirty="0" err="1" smtClean="0"/>
              <a:t>tiene</a:t>
            </a:r>
            <a:r>
              <a:rPr lang="en-US" dirty="0" smtClean="0"/>
              <a:t> dos </a:t>
            </a:r>
            <a:r>
              <a:rPr lang="en-US" dirty="0" err="1" smtClean="0"/>
              <a:t>estados</a:t>
            </a:r>
            <a:r>
              <a:rPr lang="en-US" dirty="0" smtClean="0"/>
              <a:t>.</a:t>
            </a:r>
          </a:p>
          <a:p>
            <a:pPr lvl="1"/>
            <a:r>
              <a:rPr lang="en-US" dirty="0" err="1" smtClean="0"/>
              <a:t>Cierto</a:t>
            </a:r>
            <a:r>
              <a:rPr lang="en-US" dirty="0" smtClean="0"/>
              <a:t> o </a:t>
            </a:r>
            <a:r>
              <a:rPr lang="en-US" dirty="0" err="1" smtClean="0"/>
              <a:t>Falso</a:t>
            </a:r>
            <a:endParaRPr lang="en-US" dirty="0" smtClean="0"/>
          </a:p>
          <a:p>
            <a:pPr lvl="1"/>
            <a:r>
              <a:rPr lang="en-US" dirty="0" smtClean="0"/>
              <a:t>Se </a:t>
            </a:r>
            <a:r>
              <a:rPr lang="en-US" dirty="0" err="1" smtClean="0"/>
              <a:t>observa</a:t>
            </a:r>
            <a:r>
              <a:rPr lang="en-US" dirty="0" smtClean="0"/>
              <a:t> </a:t>
            </a:r>
            <a:r>
              <a:rPr lang="en-US" dirty="0" err="1" smtClean="0"/>
              <a:t>en</a:t>
            </a:r>
            <a:r>
              <a:rPr lang="en-US" dirty="0" smtClean="0"/>
              <a:t> </a:t>
            </a:r>
            <a:r>
              <a:rPr lang="en-US" dirty="0" err="1" smtClean="0"/>
              <a:t>logica</a:t>
            </a:r>
            <a:r>
              <a:rPr lang="en-US" dirty="0" smtClean="0"/>
              <a:t> positive </a:t>
            </a:r>
            <a:r>
              <a:rPr lang="en-US" dirty="0" err="1" smtClean="0"/>
              <a:t>generalmente</a:t>
            </a:r>
            <a:endParaRPr lang="en-US" dirty="0" smtClean="0"/>
          </a:p>
          <a:p>
            <a:pPr lvl="2"/>
            <a:r>
              <a:rPr lang="en-US" dirty="0" smtClean="0"/>
              <a:t>ON = 1 = ACTIVO = ABIERTO, OFF = 0, INACTIVO = CERRADO.</a:t>
            </a:r>
          </a:p>
          <a:p>
            <a:r>
              <a:rPr lang="en-US" dirty="0" err="1" smtClean="0"/>
              <a:t>Es</a:t>
            </a:r>
            <a:r>
              <a:rPr lang="en-US" dirty="0" smtClean="0"/>
              <a:t> la </a:t>
            </a:r>
            <a:r>
              <a:rPr lang="en-US" dirty="0" err="1" smtClean="0"/>
              <a:t>manera</a:t>
            </a:r>
            <a:r>
              <a:rPr lang="en-US" dirty="0" smtClean="0"/>
              <a:t> </a:t>
            </a:r>
            <a:r>
              <a:rPr lang="en-US" dirty="0" err="1" smtClean="0"/>
              <a:t>más</a:t>
            </a:r>
            <a:r>
              <a:rPr lang="en-US" dirty="0" smtClean="0"/>
              <a:t> </a:t>
            </a:r>
            <a:r>
              <a:rPr lang="en-US" dirty="0" err="1" smtClean="0"/>
              <a:t>eficiente</a:t>
            </a:r>
            <a:r>
              <a:rPr lang="en-US" dirty="0" smtClean="0"/>
              <a:t> de </a:t>
            </a:r>
            <a:r>
              <a:rPr lang="en-US" dirty="0" err="1" smtClean="0"/>
              <a:t>almacenar</a:t>
            </a:r>
            <a:r>
              <a:rPr lang="en-US" dirty="0" smtClean="0"/>
              <a:t> </a:t>
            </a:r>
            <a:r>
              <a:rPr lang="en-US" dirty="0" err="1" smtClean="0"/>
              <a:t>información</a:t>
            </a:r>
            <a:r>
              <a:rPr lang="en-US" dirty="0" smtClean="0"/>
              <a:t>, bit x bit </a:t>
            </a:r>
            <a:r>
              <a:rPr lang="en-US" dirty="0" err="1" smtClean="0"/>
              <a:t>en</a:t>
            </a:r>
            <a:r>
              <a:rPr lang="en-US" dirty="0" smtClean="0"/>
              <a:t> 8 bits</a:t>
            </a:r>
          </a:p>
          <a:p>
            <a:r>
              <a:rPr lang="en-US" dirty="0" smtClean="0"/>
              <a:t>¿Si </a:t>
            </a:r>
            <a:r>
              <a:rPr lang="en-US" dirty="0" err="1" smtClean="0"/>
              <a:t>tenemos</a:t>
            </a:r>
            <a:r>
              <a:rPr lang="en-US" dirty="0" smtClean="0"/>
              <a:t> un solo </a:t>
            </a:r>
            <a:r>
              <a:rPr lang="en-US" dirty="0" err="1" smtClean="0"/>
              <a:t>booleano</a:t>
            </a:r>
            <a:r>
              <a:rPr lang="en-US" dirty="0" smtClean="0"/>
              <a:t>? </a:t>
            </a:r>
          </a:p>
          <a:p>
            <a:endParaRPr lang="en-US" dirty="0"/>
          </a:p>
          <a:p>
            <a:r>
              <a:rPr lang="en-US" dirty="0" smtClean="0"/>
              <a:t>La </a:t>
            </a:r>
            <a:r>
              <a:rPr lang="en-US" dirty="0" err="1" smtClean="0"/>
              <a:t>mayoría</a:t>
            </a:r>
            <a:r>
              <a:rPr lang="en-US" dirty="0" smtClean="0"/>
              <a:t> de </a:t>
            </a:r>
            <a:r>
              <a:rPr lang="en-US" dirty="0" err="1" smtClean="0"/>
              <a:t>los</a:t>
            </a:r>
            <a:r>
              <a:rPr lang="en-US" dirty="0" smtClean="0"/>
              <a:t> </a:t>
            </a:r>
            <a:r>
              <a:rPr lang="en-US" dirty="0" err="1" smtClean="0"/>
              <a:t>compiladores</a:t>
            </a:r>
            <a:r>
              <a:rPr lang="en-US" dirty="0" smtClean="0"/>
              <a:t> </a:t>
            </a:r>
            <a:r>
              <a:rPr lang="en-US" dirty="0" err="1" smtClean="0"/>
              <a:t>definen</a:t>
            </a:r>
            <a:endParaRPr lang="en-US" dirty="0"/>
          </a:p>
          <a:p>
            <a:pPr marL="0" indent="0">
              <a:buNone/>
            </a:pPr>
            <a:r>
              <a:rPr lang="en-US" dirty="0" smtClean="0"/>
              <a:t>	</a:t>
            </a:r>
            <a:r>
              <a:rPr lang="en-US" dirty="0" err="1" smtClean="0"/>
              <a:t>Falso</a:t>
            </a:r>
            <a:r>
              <a:rPr lang="en-US" dirty="0" smtClean="0"/>
              <a:t> </a:t>
            </a:r>
            <a:r>
              <a:rPr lang="en-US" dirty="0" err="1" smtClean="0"/>
              <a:t>es</a:t>
            </a:r>
            <a:r>
              <a:rPr lang="en-US" dirty="0" smtClean="0"/>
              <a:t> cero</a:t>
            </a:r>
            <a:endParaRPr lang="en-US" dirty="0"/>
          </a:p>
          <a:p>
            <a:pPr marL="0" indent="0">
              <a:buNone/>
            </a:pPr>
            <a:r>
              <a:rPr lang="en-US" dirty="0" smtClean="0"/>
              <a:t>	</a:t>
            </a:r>
            <a:r>
              <a:rPr lang="en-US" dirty="0" err="1" smtClean="0"/>
              <a:t>Cierto</a:t>
            </a:r>
            <a:r>
              <a:rPr lang="en-US" dirty="0" smtClean="0"/>
              <a:t> </a:t>
            </a:r>
            <a:r>
              <a:rPr lang="en-US" dirty="0" err="1" smtClean="0"/>
              <a:t>cualquier</a:t>
            </a:r>
            <a:r>
              <a:rPr lang="en-US" dirty="0" smtClean="0"/>
              <a:t> valor </a:t>
            </a:r>
            <a:r>
              <a:rPr lang="en-US" dirty="0" err="1" smtClean="0"/>
              <a:t>diferente</a:t>
            </a:r>
            <a:r>
              <a:rPr lang="en-US" dirty="0" smtClean="0"/>
              <a:t> a cero</a:t>
            </a:r>
            <a:endParaRPr lang="en-US" dirty="0"/>
          </a:p>
          <a:p>
            <a:endParaRPr lang="en-US" dirty="0"/>
          </a:p>
          <a:p>
            <a:r>
              <a:rPr lang="en-US" dirty="0" smtClean="0"/>
              <a:t>Los </a:t>
            </a:r>
            <a:r>
              <a:rPr lang="en-US" dirty="0" err="1" smtClean="0"/>
              <a:t>programadores</a:t>
            </a:r>
            <a:r>
              <a:rPr lang="en-US" dirty="0" smtClean="0"/>
              <a:t> </a:t>
            </a:r>
            <a:r>
              <a:rPr lang="en-US" dirty="0" err="1" smtClean="0"/>
              <a:t>generalmente</a:t>
            </a:r>
            <a:r>
              <a:rPr lang="en-US" dirty="0" smtClean="0"/>
              <a:t> </a:t>
            </a:r>
            <a:r>
              <a:rPr lang="en-US" dirty="0" err="1" smtClean="0"/>
              <a:t>añadimos</a:t>
            </a:r>
            <a:r>
              <a:rPr lang="en-US" dirty="0" smtClean="0"/>
              <a:t> </a:t>
            </a:r>
            <a:r>
              <a:rPr lang="en-US" dirty="0" err="1" smtClean="0"/>
              <a:t>los</a:t>
            </a:r>
            <a:r>
              <a:rPr lang="en-US" dirty="0" smtClean="0"/>
              <a:t> </a:t>
            </a:r>
            <a:r>
              <a:rPr lang="en-US" dirty="0" err="1" smtClean="0"/>
              <a:t>siguientes</a:t>
            </a:r>
            <a:r>
              <a:rPr lang="en-US" dirty="0" smtClean="0"/>
              <a:t> macros</a:t>
            </a:r>
            <a:endParaRPr lang="en-US" dirty="0"/>
          </a:p>
          <a:p>
            <a:endParaRPr lang="en-US" dirty="0"/>
          </a:p>
          <a:p>
            <a:pPr marL="0" indent="0">
              <a:buNone/>
            </a:pPr>
            <a:r>
              <a:rPr lang="en-US" dirty="0"/>
              <a:t>#define TRUE 1</a:t>
            </a:r>
          </a:p>
          <a:p>
            <a:pPr marL="0" indent="0">
              <a:buNone/>
            </a:pPr>
            <a:r>
              <a:rPr lang="en-US" dirty="0"/>
              <a:t>#define FALSE 0</a:t>
            </a:r>
            <a:endParaRPr lang="en-US" dirty="0" smtClean="0"/>
          </a:p>
        </p:txBody>
      </p:sp>
    </p:spTree>
    <p:extLst>
      <p:ext uri="{BB962C8B-B14F-4D97-AF65-F5344CB8AC3E}">
        <p14:creationId xmlns:p14="http://schemas.microsoft.com/office/powerpoint/2010/main" val="299728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Programación</a:t>
            </a:r>
            <a:r>
              <a:rPr lang="en-US" dirty="0" smtClean="0"/>
              <a:t> </a:t>
            </a:r>
            <a:r>
              <a:rPr lang="en-US" dirty="0" err="1" smtClean="0"/>
              <a:t>en</a:t>
            </a:r>
            <a:r>
              <a:rPr lang="en-US" dirty="0" smtClean="0"/>
              <a:t> C - Tokens</a:t>
            </a:r>
            <a:endParaRPr lang="en-US" dirty="0"/>
          </a:p>
        </p:txBody>
      </p:sp>
      <p:sp>
        <p:nvSpPr>
          <p:cNvPr id="4" name="Marcador de contenido 3"/>
          <p:cNvSpPr>
            <a:spLocks noGrp="1"/>
          </p:cNvSpPr>
          <p:nvPr>
            <p:ph idx="1"/>
          </p:nvPr>
        </p:nvSpPr>
        <p:spPr>
          <a:xfrm>
            <a:off x="498006" y="2001402"/>
            <a:ext cx="6598253" cy="4195481"/>
          </a:xfrm>
        </p:spPr>
        <p:txBody>
          <a:bodyPr>
            <a:normAutofit/>
          </a:bodyPr>
          <a:lstStyle/>
          <a:p>
            <a:r>
              <a:rPr lang="en-US" dirty="0" smtClean="0"/>
              <a:t>Un token define un </a:t>
            </a:r>
            <a:r>
              <a:rPr lang="en-US" dirty="0" err="1" smtClean="0"/>
              <a:t>nombre</a:t>
            </a:r>
            <a:r>
              <a:rPr lang="en-US" dirty="0" smtClean="0"/>
              <a:t> de “</a:t>
            </a:r>
            <a:r>
              <a:rPr lang="en-US" dirty="0" err="1" smtClean="0"/>
              <a:t>algo</a:t>
            </a:r>
            <a:r>
              <a:rPr lang="en-US" dirty="0" smtClean="0"/>
              <a:t>”</a:t>
            </a:r>
          </a:p>
          <a:p>
            <a:pPr lvl="1"/>
            <a:r>
              <a:rPr lang="en-US" dirty="0" err="1" smtClean="0"/>
              <a:t>Nombre</a:t>
            </a:r>
            <a:r>
              <a:rPr lang="en-US" dirty="0" smtClean="0"/>
              <a:t> de variable, </a:t>
            </a:r>
            <a:r>
              <a:rPr lang="en-US" dirty="0" err="1" smtClean="0"/>
              <a:t>función</a:t>
            </a:r>
            <a:r>
              <a:rPr lang="en-US" dirty="0" smtClean="0"/>
              <a:t> u </a:t>
            </a:r>
            <a:r>
              <a:rPr lang="en-US" dirty="0" err="1" smtClean="0"/>
              <a:t>operación</a:t>
            </a:r>
            <a:r>
              <a:rPr lang="en-US" dirty="0" smtClean="0"/>
              <a:t> </a:t>
            </a:r>
          </a:p>
          <a:p>
            <a:pPr lvl="1"/>
            <a:r>
              <a:rPr lang="en-US" dirty="0" smtClean="0"/>
              <a:t>+, unsigned</a:t>
            </a:r>
            <a:r>
              <a:rPr lang="en-US" dirty="0"/>
              <a:t>, </a:t>
            </a:r>
            <a:r>
              <a:rPr lang="en-US" dirty="0" smtClean="0"/>
              <a:t>while </a:t>
            </a:r>
          </a:p>
          <a:p>
            <a:pPr lvl="1"/>
            <a:r>
              <a:rPr lang="en-US" dirty="0" smtClean="0"/>
              <a:t>Se </a:t>
            </a:r>
            <a:r>
              <a:rPr lang="en-US" dirty="0" err="1" smtClean="0"/>
              <a:t>deben</a:t>
            </a:r>
            <a:r>
              <a:rPr lang="en-US" dirty="0" smtClean="0"/>
              <a:t> </a:t>
            </a:r>
            <a:r>
              <a:rPr lang="en-US" dirty="0" err="1" smtClean="0"/>
              <a:t>concentrar</a:t>
            </a:r>
            <a:r>
              <a:rPr lang="en-US" dirty="0" smtClean="0"/>
              <a:t> </a:t>
            </a:r>
            <a:r>
              <a:rPr lang="en-US" dirty="0" err="1" smtClean="0"/>
              <a:t>en</a:t>
            </a:r>
            <a:r>
              <a:rPr lang="en-US" dirty="0" smtClean="0"/>
              <a:t> </a:t>
            </a:r>
            <a:r>
              <a:rPr lang="en-US" dirty="0" err="1" smtClean="0"/>
              <a:t>una</a:t>
            </a:r>
            <a:r>
              <a:rPr lang="en-US" dirty="0" smtClean="0"/>
              <a:t> </a:t>
            </a:r>
            <a:r>
              <a:rPr lang="en-US" dirty="0" err="1" smtClean="0"/>
              <a:t>línea</a:t>
            </a:r>
            <a:endParaRPr lang="en-US" dirty="0" smtClean="0"/>
          </a:p>
          <a:p>
            <a:pPr lvl="1"/>
            <a:r>
              <a:rPr lang="en-US" dirty="0" smtClean="0"/>
              <a:t>Se </a:t>
            </a:r>
            <a:r>
              <a:rPr lang="en-US" dirty="0" err="1" smtClean="0"/>
              <a:t>deben</a:t>
            </a:r>
            <a:r>
              <a:rPr lang="en-US" dirty="0" smtClean="0"/>
              <a:t> </a:t>
            </a:r>
            <a:r>
              <a:rPr lang="en-US" dirty="0" err="1" smtClean="0"/>
              <a:t>separar</a:t>
            </a:r>
            <a:r>
              <a:rPr lang="en-US" dirty="0" smtClean="0"/>
              <a:t> </a:t>
            </a:r>
            <a:r>
              <a:rPr lang="en-US" dirty="0" err="1" smtClean="0"/>
              <a:t>por</a:t>
            </a:r>
            <a:r>
              <a:rPr lang="en-US" dirty="0" smtClean="0"/>
              <a:t> </a:t>
            </a:r>
            <a:r>
              <a:rPr lang="en-US" dirty="0" err="1" smtClean="0"/>
              <a:t>espacios</a:t>
            </a:r>
            <a:r>
              <a:rPr lang="en-US" dirty="0" smtClean="0"/>
              <a:t>, romper </a:t>
            </a:r>
            <a:r>
              <a:rPr lang="en-US" dirty="0" err="1" smtClean="0"/>
              <a:t>líneas</a:t>
            </a:r>
            <a:r>
              <a:rPr lang="en-US" dirty="0" smtClean="0"/>
              <a:t>, </a:t>
            </a:r>
            <a:r>
              <a:rPr lang="en-US" dirty="0" err="1" smtClean="0"/>
              <a:t>caracteres</a:t>
            </a:r>
            <a:r>
              <a:rPr lang="en-US" dirty="0" smtClean="0"/>
              <a:t> </a:t>
            </a:r>
            <a:r>
              <a:rPr lang="en-US" dirty="0" err="1" smtClean="0"/>
              <a:t>especiales</a:t>
            </a:r>
            <a:endParaRPr lang="en-US" dirty="0" smtClean="0"/>
          </a:p>
          <a:p>
            <a:pPr lvl="1"/>
            <a:r>
              <a:rPr lang="es-PA" dirty="0" smtClean="0"/>
              <a:t>Generalmente la mayoría de los errores son omitir estos </a:t>
            </a:r>
            <a:r>
              <a:rPr lang="es-PA" dirty="0" err="1" smtClean="0"/>
              <a:t>tokens</a:t>
            </a:r>
            <a:endParaRPr lang="es-PA" dirty="0"/>
          </a:p>
        </p:txBody>
      </p:sp>
      <p:sp>
        <p:nvSpPr>
          <p:cNvPr id="12" name="Marcador de contenido 3"/>
          <p:cNvSpPr txBox="1">
            <a:spLocks/>
          </p:cNvSpPr>
          <p:nvPr/>
        </p:nvSpPr>
        <p:spPr>
          <a:xfrm>
            <a:off x="6967470" y="2207465"/>
            <a:ext cx="5009881" cy="374257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	Fin de </a:t>
            </a:r>
            <a:r>
              <a:rPr lang="en-US" dirty="0" err="1" smtClean="0"/>
              <a:t>sentencia</a:t>
            </a:r>
            <a:endParaRPr lang="en-US" dirty="0"/>
          </a:p>
          <a:p>
            <a:pPr marL="0" indent="0">
              <a:buNone/>
            </a:pPr>
            <a:r>
              <a:rPr lang="en-US" dirty="0" smtClean="0"/>
              <a:t>:	Define </a:t>
            </a:r>
            <a:r>
              <a:rPr lang="en-US" dirty="0" err="1" smtClean="0"/>
              <a:t>una</a:t>
            </a:r>
            <a:r>
              <a:rPr lang="en-US" dirty="0" smtClean="0"/>
              <a:t> </a:t>
            </a:r>
            <a:r>
              <a:rPr lang="en-US" dirty="0" err="1" smtClean="0"/>
              <a:t>etiqueta</a:t>
            </a:r>
            <a:endParaRPr lang="en-US" dirty="0"/>
          </a:p>
          <a:p>
            <a:pPr marL="0" indent="0">
              <a:buNone/>
            </a:pPr>
            <a:r>
              <a:rPr lang="en-US" dirty="0" smtClean="0"/>
              <a:t>,	</a:t>
            </a:r>
            <a:r>
              <a:rPr lang="en-US" dirty="0" err="1" smtClean="0"/>
              <a:t>Separa</a:t>
            </a:r>
            <a:r>
              <a:rPr lang="en-US" dirty="0" smtClean="0"/>
              <a:t> </a:t>
            </a:r>
            <a:r>
              <a:rPr lang="en-US" dirty="0" err="1" smtClean="0"/>
              <a:t>elementos</a:t>
            </a:r>
            <a:r>
              <a:rPr lang="en-US" dirty="0" smtClean="0"/>
              <a:t> de </a:t>
            </a:r>
            <a:r>
              <a:rPr lang="en-US" dirty="0" err="1" smtClean="0"/>
              <a:t>una</a:t>
            </a:r>
            <a:r>
              <a:rPr lang="en-US" dirty="0" smtClean="0"/>
              <a:t> </a:t>
            </a:r>
            <a:r>
              <a:rPr lang="en-US" dirty="0" err="1" smtClean="0"/>
              <a:t>lista</a:t>
            </a:r>
            <a:endParaRPr lang="en-US" dirty="0"/>
          </a:p>
          <a:p>
            <a:pPr marL="0" indent="0">
              <a:buNone/>
            </a:pPr>
            <a:r>
              <a:rPr lang="en-US" dirty="0"/>
              <a:t>( )	</a:t>
            </a:r>
            <a:r>
              <a:rPr lang="en-US" dirty="0" err="1" smtClean="0"/>
              <a:t>Empieza</a:t>
            </a:r>
            <a:r>
              <a:rPr lang="en-US" dirty="0" smtClean="0"/>
              <a:t> y </a:t>
            </a:r>
            <a:r>
              <a:rPr lang="en-US" dirty="0" err="1" smtClean="0"/>
              <a:t>termina</a:t>
            </a:r>
            <a:r>
              <a:rPr lang="en-US" dirty="0" smtClean="0"/>
              <a:t> </a:t>
            </a:r>
            <a:r>
              <a:rPr lang="en-US" dirty="0" err="1" smtClean="0"/>
              <a:t>una</a:t>
            </a:r>
            <a:r>
              <a:rPr lang="en-US" dirty="0" smtClean="0"/>
              <a:t> </a:t>
            </a:r>
            <a:r>
              <a:rPr lang="en-US" dirty="0" err="1" smtClean="0"/>
              <a:t>lista</a:t>
            </a:r>
            <a:r>
              <a:rPr lang="en-US" dirty="0" smtClean="0"/>
              <a:t> de </a:t>
            </a:r>
            <a:r>
              <a:rPr lang="en-US" dirty="0" err="1" smtClean="0"/>
              <a:t>parámetros</a:t>
            </a:r>
            <a:endParaRPr lang="en-US" dirty="0"/>
          </a:p>
          <a:p>
            <a:pPr marL="0" indent="0">
              <a:buNone/>
            </a:pPr>
            <a:r>
              <a:rPr lang="en-US" dirty="0"/>
              <a:t>{ }	</a:t>
            </a:r>
            <a:r>
              <a:rPr lang="en-US" dirty="0" err="1" smtClean="0"/>
              <a:t>Empieza</a:t>
            </a:r>
            <a:r>
              <a:rPr lang="en-US" dirty="0" smtClean="0"/>
              <a:t> o </a:t>
            </a:r>
            <a:r>
              <a:rPr lang="en-US" dirty="0" err="1" smtClean="0"/>
              <a:t>termina</a:t>
            </a:r>
            <a:r>
              <a:rPr lang="en-US" dirty="0" smtClean="0"/>
              <a:t> </a:t>
            </a:r>
            <a:r>
              <a:rPr lang="en-US" dirty="0" err="1" smtClean="0"/>
              <a:t>una</a:t>
            </a:r>
            <a:r>
              <a:rPr lang="en-US" dirty="0" smtClean="0"/>
              <a:t> </a:t>
            </a:r>
            <a:r>
              <a:rPr lang="en-US" dirty="0" err="1" smtClean="0"/>
              <a:t>lista</a:t>
            </a:r>
            <a:r>
              <a:rPr lang="en-US" dirty="0" smtClean="0"/>
              <a:t> </a:t>
            </a:r>
            <a:r>
              <a:rPr lang="en-US" dirty="0" err="1" smtClean="0"/>
              <a:t>compuesta</a:t>
            </a:r>
            <a:endParaRPr lang="en-US" dirty="0"/>
          </a:p>
          <a:p>
            <a:pPr marL="0" indent="0">
              <a:buNone/>
            </a:pPr>
            <a:r>
              <a:rPr lang="en-US" dirty="0"/>
              <a:t>[ ]	</a:t>
            </a:r>
            <a:r>
              <a:rPr lang="en-US" dirty="0" err="1" smtClean="0"/>
              <a:t>Empieza</a:t>
            </a:r>
            <a:r>
              <a:rPr lang="en-US" dirty="0" smtClean="0"/>
              <a:t> y </a:t>
            </a:r>
            <a:r>
              <a:rPr lang="en-US" dirty="0" err="1" smtClean="0"/>
              <a:t>termina</a:t>
            </a:r>
            <a:r>
              <a:rPr lang="en-US" dirty="0" smtClean="0"/>
              <a:t> un </a:t>
            </a:r>
            <a:r>
              <a:rPr lang="en-US" dirty="0" err="1" smtClean="0"/>
              <a:t>arreglo</a:t>
            </a:r>
            <a:endParaRPr lang="en-US" dirty="0"/>
          </a:p>
          <a:p>
            <a:pPr marL="0" indent="0">
              <a:buNone/>
            </a:pPr>
            <a:r>
              <a:rPr lang="en-US" dirty="0"/>
              <a:t>" "	</a:t>
            </a:r>
            <a:r>
              <a:rPr lang="en-US" dirty="0" err="1" smtClean="0"/>
              <a:t>Empieza</a:t>
            </a:r>
            <a:r>
              <a:rPr lang="en-US" dirty="0" smtClean="0"/>
              <a:t> y </a:t>
            </a:r>
            <a:r>
              <a:rPr lang="en-US" dirty="0" err="1" smtClean="0"/>
              <a:t>termina</a:t>
            </a:r>
            <a:r>
              <a:rPr lang="en-US" dirty="0" smtClean="0"/>
              <a:t> </a:t>
            </a:r>
            <a:r>
              <a:rPr lang="en-US" dirty="0" err="1" smtClean="0"/>
              <a:t>una</a:t>
            </a:r>
            <a:r>
              <a:rPr lang="en-US" dirty="0" smtClean="0"/>
              <a:t> </a:t>
            </a:r>
            <a:r>
              <a:rPr lang="en-US" dirty="0" err="1" smtClean="0"/>
              <a:t>cadena</a:t>
            </a:r>
            <a:endParaRPr lang="en-US" dirty="0"/>
          </a:p>
          <a:p>
            <a:pPr marL="0" indent="0">
              <a:buNone/>
            </a:pPr>
            <a:r>
              <a:rPr lang="en-US" dirty="0"/>
              <a:t>' '	</a:t>
            </a:r>
            <a:r>
              <a:rPr lang="en-US" dirty="0" err="1" smtClean="0"/>
              <a:t>Empieza</a:t>
            </a:r>
            <a:r>
              <a:rPr lang="en-US" dirty="0" smtClean="0"/>
              <a:t> y </a:t>
            </a:r>
            <a:r>
              <a:rPr lang="en-US" dirty="0" err="1" smtClean="0"/>
              <a:t>termina</a:t>
            </a:r>
            <a:r>
              <a:rPr lang="en-US" dirty="0" smtClean="0"/>
              <a:t> </a:t>
            </a:r>
            <a:r>
              <a:rPr lang="en-US" dirty="0" err="1" smtClean="0"/>
              <a:t>una</a:t>
            </a:r>
            <a:r>
              <a:rPr lang="en-US" dirty="0" smtClean="0"/>
              <a:t> </a:t>
            </a:r>
            <a:r>
              <a:rPr lang="en-US" dirty="0" err="1" smtClean="0"/>
              <a:t>lista</a:t>
            </a:r>
            <a:r>
              <a:rPr lang="en-US" dirty="0" smtClean="0"/>
              <a:t> de </a:t>
            </a:r>
            <a:r>
              <a:rPr lang="en-US" dirty="0" err="1" smtClean="0"/>
              <a:t>caracteres</a:t>
            </a:r>
            <a:endParaRPr lang="es-PA" dirty="0"/>
          </a:p>
        </p:txBody>
      </p:sp>
    </p:spTree>
    <p:extLst>
      <p:ext uri="{BB962C8B-B14F-4D97-AF65-F5344CB8AC3E}">
        <p14:creationId xmlns:p14="http://schemas.microsoft.com/office/powerpoint/2010/main" val="8092470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Numeros</a:t>
            </a:r>
            <a:r>
              <a:rPr lang="en-US" dirty="0" smtClean="0"/>
              <a:t> </a:t>
            </a:r>
            <a:r>
              <a:rPr lang="en-US" dirty="0" err="1" smtClean="0"/>
              <a:t>Decimales</a:t>
            </a:r>
            <a:endParaRPr lang="en-US" dirty="0"/>
          </a:p>
        </p:txBody>
      </p:sp>
      <p:sp>
        <p:nvSpPr>
          <p:cNvPr id="7" name="Marcador de contenido 3"/>
          <p:cNvSpPr txBox="1">
            <a:spLocks/>
          </p:cNvSpPr>
          <p:nvPr/>
        </p:nvSpPr>
        <p:spPr>
          <a:xfrm>
            <a:off x="646110" y="1853250"/>
            <a:ext cx="10532752" cy="25384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Son </a:t>
            </a:r>
            <a:r>
              <a:rPr lang="en-US" dirty="0" err="1" smtClean="0"/>
              <a:t>escritos</a:t>
            </a:r>
            <a:r>
              <a:rPr lang="en-US" dirty="0" smtClean="0"/>
              <a:t> </a:t>
            </a:r>
            <a:r>
              <a:rPr lang="en-US" dirty="0" err="1" smtClean="0"/>
              <a:t>en</a:t>
            </a:r>
            <a:r>
              <a:rPr lang="en-US" dirty="0" smtClean="0"/>
              <a:t> </a:t>
            </a:r>
            <a:r>
              <a:rPr lang="en-US" dirty="0" err="1" smtClean="0"/>
              <a:t>secuencias</a:t>
            </a:r>
            <a:r>
              <a:rPr lang="en-US" dirty="0" smtClean="0"/>
              <a:t> de 0 a 9</a:t>
            </a:r>
          </a:p>
          <a:p>
            <a:r>
              <a:rPr lang="en-US" dirty="0" err="1" smtClean="0"/>
              <a:t>Precedidos</a:t>
            </a:r>
            <a:r>
              <a:rPr lang="en-US" dirty="0" smtClean="0"/>
              <a:t> </a:t>
            </a:r>
            <a:r>
              <a:rPr lang="en-US" dirty="0" err="1" smtClean="0"/>
              <a:t>por</a:t>
            </a:r>
            <a:r>
              <a:rPr lang="en-US" dirty="0" smtClean="0"/>
              <a:t> </a:t>
            </a:r>
            <a:r>
              <a:rPr lang="en-US" dirty="0" err="1" smtClean="0"/>
              <a:t>su</a:t>
            </a:r>
            <a:r>
              <a:rPr lang="en-US" dirty="0" smtClean="0"/>
              <a:t> </a:t>
            </a:r>
            <a:r>
              <a:rPr lang="en-US" dirty="0" err="1" smtClean="0"/>
              <a:t>signo</a:t>
            </a:r>
            <a:r>
              <a:rPr lang="en-US" dirty="0" smtClean="0"/>
              <a:t> + o – </a:t>
            </a:r>
          </a:p>
          <a:p>
            <a:r>
              <a:rPr lang="en-US" dirty="0" err="1" smtClean="0"/>
              <a:t>Sufijos</a:t>
            </a:r>
            <a:r>
              <a:rPr lang="en-US" dirty="0" smtClean="0"/>
              <a:t> </a:t>
            </a:r>
            <a:r>
              <a:rPr lang="en-US" dirty="0" err="1" smtClean="0"/>
              <a:t>como</a:t>
            </a:r>
            <a:r>
              <a:rPr lang="en-US" dirty="0" smtClean="0"/>
              <a:t> U o L </a:t>
            </a:r>
            <a:r>
              <a:rPr lang="en-US" dirty="0" err="1" smtClean="0"/>
              <a:t>en</a:t>
            </a:r>
            <a:r>
              <a:rPr lang="en-US" dirty="0" smtClean="0"/>
              <a:t> </a:t>
            </a:r>
            <a:r>
              <a:rPr lang="en-US" dirty="0" err="1" smtClean="0"/>
              <a:t>mayuscula</a:t>
            </a:r>
            <a:r>
              <a:rPr lang="en-US" dirty="0" smtClean="0"/>
              <a:t> </a:t>
            </a:r>
            <a:r>
              <a:rPr lang="en-US" dirty="0" err="1" smtClean="0"/>
              <a:t>aunque</a:t>
            </a:r>
            <a:r>
              <a:rPr lang="en-US" dirty="0" smtClean="0"/>
              <a:t> </a:t>
            </a:r>
            <a:r>
              <a:rPr lang="en-US" dirty="0" err="1" smtClean="0"/>
              <a:t>puden</a:t>
            </a:r>
            <a:r>
              <a:rPr lang="en-US" dirty="0" smtClean="0"/>
              <a:t> </a:t>
            </a:r>
            <a:r>
              <a:rPr lang="en-US" dirty="0" err="1" smtClean="0"/>
              <a:t>haber</a:t>
            </a:r>
            <a:r>
              <a:rPr lang="en-US" dirty="0" smtClean="0"/>
              <a:t> </a:t>
            </a:r>
            <a:r>
              <a:rPr lang="en-US" dirty="0" err="1" smtClean="0"/>
              <a:t>en</a:t>
            </a:r>
            <a:r>
              <a:rPr lang="en-US" dirty="0" smtClean="0"/>
              <a:t> </a:t>
            </a:r>
            <a:r>
              <a:rPr lang="en-US" dirty="0" err="1" smtClean="0"/>
              <a:t>minúscula</a:t>
            </a:r>
            <a:r>
              <a:rPr lang="en-US" dirty="0" smtClean="0"/>
              <a:t>.</a:t>
            </a:r>
          </a:p>
          <a:p>
            <a:r>
              <a:rPr lang="en-US" dirty="0" smtClean="0"/>
              <a:t>16 bits con </a:t>
            </a:r>
            <a:r>
              <a:rPr lang="en-US" dirty="0" err="1" smtClean="0"/>
              <a:t>signo</a:t>
            </a:r>
            <a:r>
              <a:rPr lang="en-US" dirty="0" smtClean="0"/>
              <a:t>, </a:t>
            </a:r>
            <a:r>
              <a:rPr lang="en-US" dirty="0" err="1" smtClean="0"/>
              <a:t>deben</a:t>
            </a:r>
            <a:r>
              <a:rPr lang="en-US" dirty="0" smtClean="0"/>
              <a:t> </a:t>
            </a:r>
            <a:r>
              <a:rPr lang="en-US" dirty="0" err="1" smtClean="0"/>
              <a:t>ir</a:t>
            </a:r>
            <a:r>
              <a:rPr lang="en-US" dirty="0" smtClean="0"/>
              <a:t> con U al final (no </a:t>
            </a:r>
            <a:r>
              <a:rPr lang="en-US" dirty="0" err="1" smtClean="0"/>
              <a:t>necesariamente</a:t>
            </a:r>
            <a:r>
              <a:rPr lang="en-US" dirty="0" smtClean="0"/>
              <a:t>) </a:t>
            </a:r>
            <a:r>
              <a:rPr lang="en-US" dirty="0" err="1" smtClean="0"/>
              <a:t>si</a:t>
            </a:r>
            <a:r>
              <a:rPr lang="en-US" dirty="0" smtClean="0"/>
              <a:t> son mayors de 32768 y 65535. </a:t>
            </a:r>
          </a:p>
          <a:p>
            <a:r>
              <a:rPr lang="en-US" dirty="0" smtClean="0"/>
              <a:t>L al final </a:t>
            </a:r>
            <a:r>
              <a:rPr lang="en-US" dirty="0" err="1" smtClean="0"/>
              <a:t>simboliza</a:t>
            </a:r>
            <a:r>
              <a:rPr lang="en-US" dirty="0" smtClean="0"/>
              <a:t> que </a:t>
            </a:r>
            <a:r>
              <a:rPr lang="en-US" dirty="0" err="1" smtClean="0"/>
              <a:t>es</a:t>
            </a:r>
            <a:r>
              <a:rPr lang="en-US" dirty="0" smtClean="0"/>
              <a:t> un </a:t>
            </a:r>
            <a:r>
              <a:rPr lang="en-US" dirty="0" err="1" smtClean="0"/>
              <a:t>número</a:t>
            </a:r>
            <a:r>
              <a:rPr lang="en-US" dirty="0" smtClean="0"/>
              <a:t> de 32 bits</a:t>
            </a:r>
          </a:p>
        </p:txBody>
      </p:sp>
      <p:pic>
        <p:nvPicPr>
          <p:cNvPr id="3" name="Imagen 2"/>
          <p:cNvPicPr>
            <a:picLocks noChangeAspect="1"/>
          </p:cNvPicPr>
          <p:nvPr/>
        </p:nvPicPr>
        <p:blipFill>
          <a:blip r:embed="rId2"/>
          <a:stretch>
            <a:fillRect/>
          </a:stretch>
        </p:blipFill>
        <p:spPr>
          <a:xfrm>
            <a:off x="139345" y="4391696"/>
            <a:ext cx="7260821" cy="2279560"/>
          </a:xfrm>
          <a:prstGeom prst="rect">
            <a:avLst/>
          </a:prstGeom>
        </p:spPr>
      </p:pic>
      <p:pic>
        <p:nvPicPr>
          <p:cNvPr id="4" name="Imagen 3"/>
          <p:cNvPicPr>
            <a:picLocks noChangeAspect="1"/>
          </p:cNvPicPr>
          <p:nvPr/>
        </p:nvPicPr>
        <p:blipFill>
          <a:blip r:embed="rId3"/>
          <a:stretch>
            <a:fillRect/>
          </a:stretch>
        </p:blipFill>
        <p:spPr>
          <a:xfrm>
            <a:off x="7451682" y="4391694"/>
            <a:ext cx="4631245" cy="2166227"/>
          </a:xfrm>
          <a:prstGeom prst="rect">
            <a:avLst/>
          </a:prstGeom>
        </p:spPr>
      </p:pic>
    </p:spTree>
    <p:extLst>
      <p:ext uri="{BB962C8B-B14F-4D97-AF65-F5344CB8AC3E}">
        <p14:creationId xmlns:p14="http://schemas.microsoft.com/office/powerpoint/2010/main" val="28464496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Numeros</a:t>
            </a:r>
            <a:r>
              <a:rPr lang="en-US" dirty="0" smtClean="0"/>
              <a:t> </a:t>
            </a:r>
            <a:r>
              <a:rPr lang="en-US" dirty="0" err="1" smtClean="0"/>
              <a:t>Decimales</a:t>
            </a:r>
            <a:endParaRPr lang="en-US" dirty="0"/>
          </a:p>
        </p:txBody>
      </p:sp>
      <p:sp>
        <p:nvSpPr>
          <p:cNvPr id="7" name="Marcador de contenido 3"/>
          <p:cNvSpPr txBox="1">
            <a:spLocks/>
          </p:cNvSpPr>
          <p:nvPr/>
        </p:nvSpPr>
        <p:spPr>
          <a:xfrm>
            <a:off x="646110" y="1853250"/>
            <a:ext cx="10532752" cy="25384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Se </a:t>
            </a:r>
            <a:r>
              <a:rPr lang="en-US" dirty="0" err="1" smtClean="0"/>
              <a:t>debe</a:t>
            </a:r>
            <a:r>
              <a:rPr lang="en-US" dirty="0" smtClean="0"/>
              <a:t> </a:t>
            </a:r>
            <a:r>
              <a:rPr lang="en-US" dirty="0" err="1" smtClean="0"/>
              <a:t>tener</a:t>
            </a:r>
            <a:r>
              <a:rPr lang="en-US" dirty="0" smtClean="0"/>
              <a:t> </a:t>
            </a:r>
            <a:r>
              <a:rPr lang="en-US" dirty="0" err="1" smtClean="0"/>
              <a:t>cuidado</a:t>
            </a:r>
            <a:r>
              <a:rPr lang="en-US" dirty="0" smtClean="0"/>
              <a:t> al declarer variables</a:t>
            </a:r>
          </a:p>
          <a:p>
            <a:r>
              <a:rPr lang="en-US" dirty="0" smtClean="0"/>
              <a:t>Una </a:t>
            </a:r>
            <a:r>
              <a:rPr lang="en-US" dirty="0" err="1" smtClean="0"/>
              <a:t>declaración</a:t>
            </a:r>
            <a:r>
              <a:rPr lang="en-US" dirty="0" smtClean="0"/>
              <a:t> </a:t>
            </a:r>
            <a:r>
              <a:rPr lang="en-US" dirty="0" err="1" smtClean="0"/>
              <a:t>inecesaria</a:t>
            </a:r>
            <a:r>
              <a:rPr lang="en-US" dirty="0" smtClean="0"/>
              <a:t> </a:t>
            </a:r>
            <a:r>
              <a:rPr lang="en-US" dirty="0" err="1" smtClean="0"/>
              <a:t>ocupa</a:t>
            </a:r>
            <a:r>
              <a:rPr lang="en-US" dirty="0" smtClean="0"/>
              <a:t> </a:t>
            </a:r>
            <a:r>
              <a:rPr lang="en-US" dirty="0" err="1" smtClean="0"/>
              <a:t>más</a:t>
            </a:r>
            <a:r>
              <a:rPr lang="en-US" dirty="0" smtClean="0"/>
              <a:t> </a:t>
            </a:r>
            <a:r>
              <a:rPr lang="en-US" dirty="0" err="1" smtClean="0"/>
              <a:t>espacio</a:t>
            </a:r>
            <a:r>
              <a:rPr lang="en-US" dirty="0" smtClean="0"/>
              <a:t> </a:t>
            </a:r>
            <a:r>
              <a:rPr lang="en-US" dirty="0" err="1" smtClean="0"/>
              <a:t>en</a:t>
            </a:r>
            <a:r>
              <a:rPr lang="en-US" dirty="0" smtClean="0"/>
              <a:t> </a:t>
            </a:r>
            <a:r>
              <a:rPr lang="en-US" dirty="0" err="1" smtClean="0"/>
              <a:t>memoria</a:t>
            </a:r>
            <a:endParaRPr lang="en-US" dirty="0" smtClean="0"/>
          </a:p>
          <a:p>
            <a:pPr lvl="1"/>
            <a:r>
              <a:rPr lang="en-US" dirty="0" err="1" smtClean="0"/>
              <a:t>Ver</a:t>
            </a:r>
            <a:r>
              <a:rPr lang="en-US" dirty="0" smtClean="0"/>
              <a:t> variable K y </a:t>
            </a:r>
            <a:r>
              <a:rPr lang="en-US" dirty="0" err="1" smtClean="0"/>
              <a:t>ariable</a:t>
            </a:r>
            <a:r>
              <a:rPr lang="en-US" dirty="0" smtClean="0"/>
              <a:t> M</a:t>
            </a:r>
          </a:p>
        </p:txBody>
      </p:sp>
      <p:sp>
        <p:nvSpPr>
          <p:cNvPr id="5" name="Rectángulo 4"/>
          <p:cNvSpPr/>
          <p:nvPr/>
        </p:nvSpPr>
        <p:spPr>
          <a:xfrm>
            <a:off x="2983606" y="3417684"/>
            <a:ext cx="6096000" cy="3139321"/>
          </a:xfrm>
          <a:prstGeom prst="rect">
            <a:avLst/>
          </a:prstGeom>
        </p:spPr>
        <p:txBody>
          <a:bodyPr>
            <a:spAutoFit/>
          </a:bodyPr>
          <a:lstStyle/>
          <a:p>
            <a:r>
              <a:rPr lang="es-PA" dirty="0">
                <a:latin typeface="Courier New" panose="02070309020205020404" pitchFamily="49" charset="0"/>
              </a:rPr>
              <a:t>short I;</a:t>
            </a:r>
            <a:r>
              <a:rPr lang="es-PA" dirty="0"/>
              <a:t/>
            </a:r>
            <a:br>
              <a:rPr lang="es-PA" dirty="0"/>
            </a:br>
            <a:r>
              <a:rPr lang="es-PA" dirty="0" err="1">
                <a:latin typeface="Courier New" panose="02070309020205020404" pitchFamily="49" charset="0"/>
              </a:rPr>
              <a:t>unsigned</a:t>
            </a:r>
            <a:r>
              <a:rPr lang="es-PA" dirty="0">
                <a:latin typeface="Courier New" panose="02070309020205020404" pitchFamily="49" charset="0"/>
              </a:rPr>
              <a:t> short J;</a:t>
            </a:r>
            <a:r>
              <a:rPr lang="es-PA" dirty="0"/>
              <a:t/>
            </a:r>
            <a:br>
              <a:rPr lang="es-PA" dirty="0"/>
            </a:br>
            <a:r>
              <a:rPr lang="es-PA" dirty="0" err="1">
                <a:latin typeface="Courier New" panose="02070309020205020404" pitchFamily="49" charset="0"/>
              </a:rPr>
              <a:t>char</a:t>
            </a:r>
            <a:r>
              <a:rPr lang="es-PA" dirty="0">
                <a:latin typeface="Courier New" panose="02070309020205020404" pitchFamily="49" charset="0"/>
              </a:rPr>
              <a:t> K;</a:t>
            </a:r>
            <a:r>
              <a:rPr lang="es-PA" dirty="0"/>
              <a:t/>
            </a:r>
            <a:br>
              <a:rPr lang="es-PA" dirty="0"/>
            </a:br>
            <a:r>
              <a:rPr lang="es-PA" dirty="0" err="1">
                <a:latin typeface="Courier New" panose="02070309020205020404" pitchFamily="49" charset="0"/>
              </a:rPr>
              <a:t>unsigned</a:t>
            </a:r>
            <a:r>
              <a:rPr lang="es-PA" dirty="0">
                <a:latin typeface="Courier New" panose="02070309020205020404" pitchFamily="49" charset="0"/>
              </a:rPr>
              <a:t> </a:t>
            </a:r>
            <a:r>
              <a:rPr lang="es-PA" dirty="0" err="1">
                <a:latin typeface="Courier New" panose="02070309020205020404" pitchFamily="49" charset="0"/>
              </a:rPr>
              <a:t>char</a:t>
            </a:r>
            <a:r>
              <a:rPr lang="es-PA" dirty="0">
                <a:latin typeface="Courier New" panose="02070309020205020404" pitchFamily="49" charset="0"/>
              </a:rPr>
              <a:t> L;</a:t>
            </a:r>
            <a:r>
              <a:rPr lang="es-PA" dirty="0"/>
              <a:t/>
            </a:r>
            <a:br>
              <a:rPr lang="es-PA" dirty="0"/>
            </a:br>
            <a:r>
              <a:rPr lang="es-PA" dirty="0" err="1">
                <a:latin typeface="Courier New" panose="02070309020205020404" pitchFamily="49" charset="0"/>
              </a:rPr>
              <a:t>long</a:t>
            </a:r>
            <a:r>
              <a:rPr lang="es-PA" dirty="0">
                <a:latin typeface="Courier New" panose="02070309020205020404" pitchFamily="49" charset="0"/>
              </a:rPr>
              <a:t> M;</a:t>
            </a:r>
            <a:r>
              <a:rPr lang="es-PA" dirty="0"/>
              <a:t/>
            </a:r>
            <a:br>
              <a:rPr lang="es-PA" dirty="0"/>
            </a:br>
            <a:r>
              <a:rPr lang="es-PA" dirty="0" err="1">
                <a:latin typeface="Courier New" panose="02070309020205020404" pitchFamily="49" charset="0"/>
              </a:rPr>
              <a:t>void</a:t>
            </a:r>
            <a:r>
              <a:rPr lang="es-PA" dirty="0">
                <a:latin typeface="Courier New" panose="02070309020205020404" pitchFamily="49" charset="0"/>
              </a:rPr>
              <a:t> </a:t>
            </a:r>
            <a:r>
              <a:rPr lang="es-PA" dirty="0" err="1">
                <a:latin typeface="Courier New" panose="02070309020205020404" pitchFamily="49" charset="0"/>
              </a:rPr>
              <a:t>main</a:t>
            </a:r>
            <a:r>
              <a:rPr lang="es-PA" dirty="0">
                <a:latin typeface="Courier New" panose="02070309020205020404" pitchFamily="49" charset="0"/>
              </a:rPr>
              <a:t>(</a:t>
            </a:r>
            <a:r>
              <a:rPr lang="es-PA" dirty="0" err="1">
                <a:latin typeface="Courier New" panose="02070309020205020404" pitchFamily="49" charset="0"/>
              </a:rPr>
              <a:t>void</a:t>
            </a:r>
            <a:r>
              <a:rPr lang="es-PA" dirty="0">
                <a:latin typeface="Courier New" panose="02070309020205020404" pitchFamily="49" charset="0"/>
              </a:rPr>
              <a:t>){ </a:t>
            </a:r>
            <a:r>
              <a:rPr lang="es-PA" dirty="0"/>
              <a:t/>
            </a:r>
            <a:br>
              <a:rPr lang="es-PA" dirty="0"/>
            </a:br>
            <a:r>
              <a:rPr lang="es-PA" dirty="0">
                <a:latin typeface="Courier New" panose="02070309020205020404" pitchFamily="49" charset="0"/>
              </a:rPr>
              <a:t>    I=97;    /* 16 bits 0x0061 */</a:t>
            </a:r>
            <a:r>
              <a:rPr lang="es-PA" dirty="0"/>
              <a:t/>
            </a:r>
            <a:br>
              <a:rPr lang="es-PA" dirty="0"/>
            </a:br>
            <a:r>
              <a:rPr lang="es-PA" dirty="0">
                <a:latin typeface="Courier New" panose="02070309020205020404" pitchFamily="49" charset="0"/>
              </a:rPr>
              <a:t>    J=97;    /* 16 bits 0x0061 */</a:t>
            </a:r>
            <a:r>
              <a:rPr lang="es-PA" dirty="0"/>
              <a:t/>
            </a:r>
            <a:br>
              <a:rPr lang="es-PA" dirty="0"/>
            </a:br>
            <a:r>
              <a:rPr lang="es-PA" dirty="0">
                <a:latin typeface="Courier New" panose="02070309020205020404" pitchFamily="49" charset="0"/>
              </a:rPr>
              <a:t>    K=97;    /* 8 bits 0x61 */</a:t>
            </a:r>
            <a:r>
              <a:rPr lang="es-PA" dirty="0"/>
              <a:t/>
            </a:r>
            <a:br>
              <a:rPr lang="es-PA" dirty="0"/>
            </a:br>
            <a:r>
              <a:rPr lang="es-PA" dirty="0">
                <a:latin typeface="Courier New" panose="02070309020205020404" pitchFamily="49" charset="0"/>
              </a:rPr>
              <a:t>    L=97;    /* 8 bits 0x61 */</a:t>
            </a:r>
            <a:r>
              <a:rPr lang="es-PA" dirty="0"/>
              <a:t/>
            </a:r>
            <a:br>
              <a:rPr lang="es-PA" dirty="0"/>
            </a:br>
            <a:r>
              <a:rPr lang="es-PA" dirty="0">
                <a:latin typeface="Courier New" panose="02070309020205020404" pitchFamily="49" charset="0"/>
              </a:rPr>
              <a:t>    M=97;    /* 32 bits 0x00000061 */}</a:t>
            </a:r>
            <a:endParaRPr lang="es-PA" dirty="0"/>
          </a:p>
        </p:txBody>
      </p:sp>
    </p:spTree>
    <p:extLst>
      <p:ext uri="{BB962C8B-B14F-4D97-AF65-F5344CB8AC3E}">
        <p14:creationId xmlns:p14="http://schemas.microsoft.com/office/powerpoint/2010/main" val="29030841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Numeros</a:t>
            </a:r>
            <a:r>
              <a:rPr lang="en-US" dirty="0" smtClean="0"/>
              <a:t> </a:t>
            </a:r>
            <a:r>
              <a:rPr lang="en-US" dirty="0" err="1" smtClean="0"/>
              <a:t>Octales</a:t>
            </a:r>
            <a:endParaRPr lang="en-US" dirty="0"/>
          </a:p>
        </p:txBody>
      </p:sp>
      <p:sp>
        <p:nvSpPr>
          <p:cNvPr id="7" name="Marcador de contenido 3"/>
          <p:cNvSpPr txBox="1">
            <a:spLocks/>
          </p:cNvSpPr>
          <p:nvPr/>
        </p:nvSpPr>
        <p:spPr>
          <a:xfrm>
            <a:off x="646110" y="1853250"/>
            <a:ext cx="10532752" cy="25384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Si </a:t>
            </a:r>
            <a:r>
              <a:rPr lang="en-US" dirty="0" err="1" smtClean="0"/>
              <a:t>los</a:t>
            </a:r>
            <a:r>
              <a:rPr lang="en-US" dirty="0" smtClean="0"/>
              <a:t> </a:t>
            </a:r>
            <a:r>
              <a:rPr lang="en-US" dirty="0" err="1" smtClean="0"/>
              <a:t>numeros</a:t>
            </a:r>
            <a:r>
              <a:rPr lang="en-US" dirty="0" smtClean="0"/>
              <a:t> </a:t>
            </a:r>
            <a:r>
              <a:rPr lang="en-US" dirty="0" err="1" smtClean="0"/>
              <a:t>empiezan</a:t>
            </a:r>
            <a:r>
              <a:rPr lang="en-US" dirty="0" smtClean="0"/>
              <a:t> con un 0 </a:t>
            </a:r>
            <a:r>
              <a:rPr lang="en-US" dirty="0" err="1" smtClean="0"/>
              <a:t>es</a:t>
            </a:r>
            <a:r>
              <a:rPr lang="en-US" dirty="0" smtClean="0"/>
              <a:t> un </a:t>
            </a:r>
            <a:r>
              <a:rPr lang="en-US" dirty="0" err="1" smtClean="0"/>
              <a:t>numero</a:t>
            </a:r>
            <a:r>
              <a:rPr lang="en-US" dirty="0" smtClean="0"/>
              <a:t> octal</a:t>
            </a:r>
          </a:p>
          <a:p>
            <a:r>
              <a:rPr lang="en-US" dirty="0" err="1" smtClean="0"/>
              <a:t>Valores</a:t>
            </a:r>
            <a:r>
              <a:rPr lang="en-US" dirty="0" smtClean="0"/>
              <a:t> entre 0 y 7</a:t>
            </a:r>
          </a:p>
          <a:p>
            <a:r>
              <a:rPr lang="en-US" dirty="0" err="1" smtClean="0"/>
              <a:t>Convierten</a:t>
            </a:r>
            <a:r>
              <a:rPr lang="en-US" dirty="0" smtClean="0"/>
              <a:t> </a:t>
            </a:r>
            <a:r>
              <a:rPr lang="en-US" dirty="0" err="1" smtClean="0"/>
              <a:t>numeros</a:t>
            </a:r>
            <a:r>
              <a:rPr lang="en-US" dirty="0" smtClean="0"/>
              <a:t> equivalents de 8 y </a:t>
            </a:r>
            <a:r>
              <a:rPr lang="en-US" smtClean="0"/>
              <a:t>16 bits</a:t>
            </a:r>
            <a:endParaRPr lang="en-US" dirty="0" smtClean="0"/>
          </a:p>
        </p:txBody>
      </p:sp>
      <p:pic>
        <p:nvPicPr>
          <p:cNvPr id="3" name="Imagen 2"/>
          <p:cNvPicPr>
            <a:picLocks noChangeAspect="1"/>
          </p:cNvPicPr>
          <p:nvPr/>
        </p:nvPicPr>
        <p:blipFill>
          <a:blip r:embed="rId2"/>
          <a:stretch>
            <a:fillRect/>
          </a:stretch>
        </p:blipFill>
        <p:spPr>
          <a:xfrm>
            <a:off x="2575036" y="3618964"/>
            <a:ext cx="7593072" cy="2944902"/>
          </a:xfrm>
          <a:prstGeom prst="rect">
            <a:avLst/>
          </a:prstGeom>
        </p:spPr>
      </p:pic>
    </p:spTree>
    <p:extLst>
      <p:ext uri="{BB962C8B-B14F-4D97-AF65-F5344CB8AC3E}">
        <p14:creationId xmlns:p14="http://schemas.microsoft.com/office/powerpoint/2010/main" val="64009768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Numeros</a:t>
            </a:r>
            <a:r>
              <a:rPr lang="en-US" dirty="0" smtClean="0"/>
              <a:t> </a:t>
            </a:r>
            <a:r>
              <a:rPr lang="en-US" dirty="0" err="1" smtClean="0"/>
              <a:t>Hexadecimales</a:t>
            </a:r>
            <a:endParaRPr lang="en-US" dirty="0"/>
          </a:p>
        </p:txBody>
      </p:sp>
      <p:sp>
        <p:nvSpPr>
          <p:cNvPr id="7" name="Marcador de contenido 3"/>
          <p:cNvSpPr txBox="1">
            <a:spLocks/>
          </p:cNvSpPr>
          <p:nvPr/>
        </p:nvSpPr>
        <p:spPr>
          <a:xfrm>
            <a:off x="646110" y="1853250"/>
            <a:ext cx="10532752" cy="25384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Son </a:t>
            </a:r>
            <a:r>
              <a:rPr lang="en-US" dirty="0" err="1" smtClean="0"/>
              <a:t>números</a:t>
            </a:r>
            <a:r>
              <a:rPr lang="en-US" dirty="0" smtClean="0"/>
              <a:t> de base 16, </a:t>
            </a:r>
            <a:r>
              <a:rPr lang="en-US" dirty="0" err="1" smtClean="0"/>
              <a:t>los</a:t>
            </a:r>
            <a:r>
              <a:rPr lang="en-US" dirty="0" smtClean="0"/>
              <a:t> decimals son base 10</a:t>
            </a:r>
          </a:p>
          <a:p>
            <a:r>
              <a:rPr lang="en-US" dirty="0" smtClean="0"/>
              <a:t>Son </a:t>
            </a:r>
            <a:r>
              <a:rPr lang="en-US" dirty="0" err="1" smtClean="0"/>
              <a:t>otra</a:t>
            </a:r>
            <a:r>
              <a:rPr lang="en-US" dirty="0" smtClean="0"/>
              <a:t> </a:t>
            </a:r>
            <a:r>
              <a:rPr lang="en-US" dirty="0" err="1" smtClean="0"/>
              <a:t>manera</a:t>
            </a:r>
            <a:r>
              <a:rPr lang="en-US" dirty="0" smtClean="0"/>
              <a:t> de </a:t>
            </a:r>
            <a:r>
              <a:rPr lang="en-US" dirty="0" err="1" smtClean="0"/>
              <a:t>representar</a:t>
            </a:r>
            <a:r>
              <a:rPr lang="en-US" dirty="0" smtClean="0"/>
              <a:t> </a:t>
            </a:r>
            <a:r>
              <a:rPr lang="en-US" dirty="0" err="1" smtClean="0"/>
              <a:t>los</a:t>
            </a:r>
            <a:r>
              <a:rPr lang="en-US" dirty="0" smtClean="0"/>
              <a:t> </a:t>
            </a:r>
            <a:r>
              <a:rPr lang="en-US" dirty="0" err="1" smtClean="0"/>
              <a:t>números</a:t>
            </a:r>
            <a:r>
              <a:rPr lang="en-US" dirty="0" smtClean="0"/>
              <a:t> binaries</a:t>
            </a:r>
          </a:p>
          <a:p>
            <a:r>
              <a:rPr lang="en-US" dirty="0" smtClean="0"/>
              <a:t>Un nibble </a:t>
            </a:r>
            <a:r>
              <a:rPr lang="en-US" dirty="0" err="1" smtClean="0"/>
              <a:t>es</a:t>
            </a:r>
            <a:r>
              <a:rPr lang="en-US" dirty="0" smtClean="0"/>
              <a:t> un </a:t>
            </a:r>
            <a:r>
              <a:rPr lang="en-US" dirty="0" err="1" smtClean="0"/>
              <a:t>conjunto</a:t>
            </a:r>
            <a:r>
              <a:rPr lang="en-US" dirty="0" smtClean="0"/>
              <a:t> de 4 bits.</a:t>
            </a:r>
          </a:p>
        </p:txBody>
      </p:sp>
      <p:pic>
        <p:nvPicPr>
          <p:cNvPr id="4" name="Imagen 3"/>
          <p:cNvPicPr>
            <a:picLocks noChangeAspect="1"/>
          </p:cNvPicPr>
          <p:nvPr/>
        </p:nvPicPr>
        <p:blipFill>
          <a:blip r:embed="rId2"/>
          <a:stretch>
            <a:fillRect/>
          </a:stretch>
        </p:blipFill>
        <p:spPr>
          <a:xfrm>
            <a:off x="4462508" y="3407063"/>
            <a:ext cx="3721995" cy="3275356"/>
          </a:xfrm>
          <a:prstGeom prst="rect">
            <a:avLst/>
          </a:prstGeom>
        </p:spPr>
      </p:pic>
      <p:pic>
        <p:nvPicPr>
          <p:cNvPr id="5" name="Imagen 4"/>
          <p:cNvPicPr>
            <a:picLocks noChangeAspect="1"/>
          </p:cNvPicPr>
          <p:nvPr/>
        </p:nvPicPr>
        <p:blipFill>
          <a:blip r:embed="rId3"/>
          <a:stretch>
            <a:fillRect/>
          </a:stretch>
        </p:blipFill>
        <p:spPr>
          <a:xfrm>
            <a:off x="949347" y="3465609"/>
            <a:ext cx="3209925" cy="1276350"/>
          </a:xfrm>
          <a:prstGeom prst="rect">
            <a:avLst/>
          </a:prstGeom>
        </p:spPr>
      </p:pic>
      <p:pic>
        <p:nvPicPr>
          <p:cNvPr id="6" name="Imagen 5"/>
          <p:cNvPicPr>
            <a:picLocks noChangeAspect="1"/>
          </p:cNvPicPr>
          <p:nvPr/>
        </p:nvPicPr>
        <p:blipFill>
          <a:blip r:embed="rId4"/>
          <a:stretch>
            <a:fillRect/>
          </a:stretch>
        </p:blipFill>
        <p:spPr>
          <a:xfrm>
            <a:off x="949346" y="5044741"/>
            <a:ext cx="3209925" cy="1403080"/>
          </a:xfrm>
          <a:prstGeom prst="rect">
            <a:avLst/>
          </a:prstGeom>
        </p:spPr>
      </p:pic>
      <p:pic>
        <p:nvPicPr>
          <p:cNvPr id="8" name="Imagen 7"/>
          <p:cNvPicPr>
            <a:picLocks noChangeAspect="1"/>
          </p:cNvPicPr>
          <p:nvPr/>
        </p:nvPicPr>
        <p:blipFill>
          <a:blip r:embed="rId5"/>
          <a:stretch>
            <a:fillRect/>
          </a:stretch>
        </p:blipFill>
        <p:spPr>
          <a:xfrm>
            <a:off x="7691773" y="1502985"/>
            <a:ext cx="4371118" cy="1731554"/>
          </a:xfrm>
          <a:prstGeom prst="rect">
            <a:avLst/>
          </a:prstGeom>
        </p:spPr>
      </p:pic>
    </p:spTree>
    <p:extLst>
      <p:ext uri="{BB962C8B-B14F-4D97-AF65-F5344CB8AC3E}">
        <p14:creationId xmlns:p14="http://schemas.microsoft.com/office/powerpoint/2010/main" val="19151220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Literales</a:t>
            </a:r>
            <a:r>
              <a:rPr lang="en-US" dirty="0" smtClean="0"/>
              <a:t> de </a:t>
            </a:r>
            <a:r>
              <a:rPr lang="en-US" dirty="0" err="1" smtClean="0"/>
              <a:t>Caracteres</a:t>
            </a:r>
            <a:endParaRPr lang="en-US" dirty="0"/>
          </a:p>
        </p:txBody>
      </p:sp>
      <p:sp>
        <p:nvSpPr>
          <p:cNvPr id="7" name="Marcador de contenido 3"/>
          <p:cNvSpPr txBox="1">
            <a:spLocks/>
          </p:cNvSpPr>
          <p:nvPr/>
        </p:nvSpPr>
        <p:spPr>
          <a:xfrm>
            <a:off x="646110" y="1853250"/>
            <a:ext cx="10532752" cy="212501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Consisten</a:t>
            </a:r>
            <a:r>
              <a:rPr lang="en-US" dirty="0" smtClean="0"/>
              <a:t> </a:t>
            </a:r>
            <a:r>
              <a:rPr lang="en-US" dirty="0" err="1" smtClean="0"/>
              <a:t>en</a:t>
            </a:r>
            <a:r>
              <a:rPr lang="en-US" dirty="0" smtClean="0"/>
              <a:t> dos </a:t>
            </a:r>
            <a:r>
              <a:rPr lang="en-US" dirty="0" err="1" smtClean="0"/>
              <a:t>caracteres</a:t>
            </a:r>
            <a:r>
              <a:rPr lang="en-US" dirty="0" smtClean="0"/>
              <a:t> </a:t>
            </a:r>
            <a:r>
              <a:rPr lang="en-US" dirty="0" err="1" smtClean="0"/>
              <a:t>rodeados</a:t>
            </a:r>
            <a:r>
              <a:rPr lang="en-US" dirty="0" smtClean="0"/>
              <a:t> de </a:t>
            </a:r>
            <a:r>
              <a:rPr lang="en-US" dirty="0" err="1" smtClean="0"/>
              <a:t>apóstrofes</a:t>
            </a:r>
            <a:r>
              <a:rPr lang="en-US" dirty="0" smtClean="0"/>
              <a:t>. </a:t>
            </a:r>
          </a:p>
          <a:p>
            <a:r>
              <a:rPr lang="en-US" dirty="0" err="1" smtClean="0"/>
              <a:t>Todos</a:t>
            </a:r>
            <a:r>
              <a:rPr lang="en-US" dirty="0" smtClean="0"/>
              <a:t> </a:t>
            </a:r>
            <a:r>
              <a:rPr lang="en-US" dirty="0" err="1" smtClean="0"/>
              <a:t>los</a:t>
            </a:r>
            <a:r>
              <a:rPr lang="en-US" dirty="0" smtClean="0"/>
              <a:t> </a:t>
            </a:r>
            <a:r>
              <a:rPr lang="en-US" dirty="0" err="1" smtClean="0"/>
              <a:t>caracteres</a:t>
            </a:r>
            <a:r>
              <a:rPr lang="en-US" dirty="0" smtClean="0"/>
              <a:t> ASCII son </a:t>
            </a:r>
            <a:r>
              <a:rPr lang="en-US" dirty="0" err="1" smtClean="0"/>
              <a:t>positivos</a:t>
            </a:r>
            <a:r>
              <a:rPr lang="en-US" dirty="0" smtClean="0"/>
              <a:t> </a:t>
            </a:r>
            <a:r>
              <a:rPr lang="en-US" dirty="0" err="1" smtClean="0"/>
              <a:t>porque</a:t>
            </a:r>
            <a:r>
              <a:rPr lang="en-US" dirty="0" smtClean="0"/>
              <a:t> </a:t>
            </a:r>
            <a:r>
              <a:rPr lang="en-US" dirty="0" err="1" smtClean="0"/>
              <a:t>su</a:t>
            </a:r>
            <a:r>
              <a:rPr lang="en-US" dirty="0" smtClean="0"/>
              <a:t> ultimo bit </a:t>
            </a:r>
            <a:r>
              <a:rPr lang="en-US" dirty="0" err="1" smtClean="0"/>
              <a:t>es</a:t>
            </a:r>
            <a:r>
              <a:rPr lang="en-US" dirty="0" smtClean="0"/>
              <a:t> cero.</a:t>
            </a:r>
          </a:p>
          <a:p>
            <a:r>
              <a:rPr lang="en-US" dirty="0" err="1" smtClean="0"/>
              <a:t>En</a:t>
            </a:r>
            <a:r>
              <a:rPr lang="en-US" dirty="0" smtClean="0"/>
              <a:t> la </a:t>
            </a:r>
            <a:r>
              <a:rPr lang="en-US" dirty="0" err="1" smtClean="0"/>
              <a:t>mayoria</a:t>
            </a:r>
            <a:r>
              <a:rPr lang="en-US" dirty="0" smtClean="0"/>
              <a:t> de </a:t>
            </a:r>
            <a:r>
              <a:rPr lang="en-US" dirty="0" err="1" smtClean="0"/>
              <a:t>los</a:t>
            </a:r>
            <a:r>
              <a:rPr lang="en-US" dirty="0" smtClean="0"/>
              <a:t> </a:t>
            </a:r>
            <a:r>
              <a:rPr lang="en-US" dirty="0" err="1" smtClean="0"/>
              <a:t>casos</a:t>
            </a:r>
            <a:r>
              <a:rPr lang="en-US" dirty="0" smtClean="0"/>
              <a:t> no </a:t>
            </a:r>
            <a:r>
              <a:rPr lang="en-US" dirty="0" err="1" smtClean="0"/>
              <a:t>importa</a:t>
            </a:r>
            <a:r>
              <a:rPr lang="en-US" dirty="0" smtClean="0"/>
              <a:t> </a:t>
            </a:r>
            <a:r>
              <a:rPr lang="en-US" dirty="0" err="1" smtClean="0"/>
              <a:t>declararlos</a:t>
            </a:r>
            <a:r>
              <a:rPr lang="en-US" dirty="0" smtClean="0"/>
              <a:t> </a:t>
            </a:r>
            <a:r>
              <a:rPr lang="en-US" dirty="0" err="1" smtClean="0"/>
              <a:t>positivos</a:t>
            </a:r>
            <a:r>
              <a:rPr lang="en-US" dirty="0" smtClean="0"/>
              <a:t> o </a:t>
            </a:r>
            <a:r>
              <a:rPr lang="en-US" dirty="0" err="1" smtClean="0"/>
              <a:t>negativos</a:t>
            </a:r>
            <a:r>
              <a:rPr lang="en-US" dirty="0" smtClean="0"/>
              <a:t>.</a:t>
            </a:r>
          </a:p>
          <a:p>
            <a:r>
              <a:rPr lang="en-US" dirty="0" smtClean="0"/>
              <a:t>Sin embargo, </a:t>
            </a:r>
            <a:r>
              <a:rPr lang="en-US" dirty="0" err="1" smtClean="0"/>
              <a:t>si</a:t>
            </a:r>
            <a:r>
              <a:rPr lang="en-US" dirty="0" smtClean="0"/>
              <a:t> </a:t>
            </a:r>
            <a:r>
              <a:rPr lang="en-US" dirty="0" err="1" smtClean="0"/>
              <a:t>declaramos</a:t>
            </a:r>
            <a:r>
              <a:rPr lang="en-US" dirty="0" smtClean="0"/>
              <a:t> un </a:t>
            </a:r>
            <a:r>
              <a:rPr lang="en-US" dirty="0" err="1" smtClean="0"/>
              <a:t>caracter</a:t>
            </a:r>
            <a:r>
              <a:rPr lang="en-US" dirty="0" smtClean="0"/>
              <a:t> ASCII </a:t>
            </a:r>
            <a:r>
              <a:rPr lang="en-US" dirty="0" err="1" smtClean="0"/>
              <a:t>como</a:t>
            </a:r>
            <a:r>
              <a:rPr lang="en-US" dirty="0" smtClean="0"/>
              <a:t> con </a:t>
            </a:r>
            <a:r>
              <a:rPr lang="en-US" dirty="0" err="1" smtClean="0"/>
              <a:t>signo</a:t>
            </a:r>
            <a:r>
              <a:rPr lang="en-US" dirty="0" smtClean="0"/>
              <a:t> al </a:t>
            </a:r>
            <a:r>
              <a:rPr lang="en-US" dirty="0" err="1" smtClean="0"/>
              <a:t>compararlo</a:t>
            </a:r>
            <a:r>
              <a:rPr lang="en-US" dirty="0" smtClean="0"/>
              <a:t> </a:t>
            </a:r>
            <a:r>
              <a:rPr lang="en-US" dirty="0" err="1" smtClean="0"/>
              <a:t>debemos</a:t>
            </a:r>
            <a:r>
              <a:rPr lang="en-US" dirty="0" smtClean="0"/>
              <a:t> de </a:t>
            </a:r>
            <a:r>
              <a:rPr lang="en-US" dirty="0" err="1" smtClean="0"/>
              <a:t>tener</a:t>
            </a:r>
            <a:r>
              <a:rPr lang="en-US" dirty="0" smtClean="0"/>
              <a:t> </a:t>
            </a:r>
            <a:r>
              <a:rPr lang="en-US" dirty="0" err="1" smtClean="0"/>
              <a:t>cuidado</a:t>
            </a:r>
            <a:r>
              <a:rPr lang="en-US" dirty="0" smtClean="0"/>
              <a:t> </a:t>
            </a:r>
            <a:r>
              <a:rPr lang="en-US" dirty="0" err="1" smtClean="0"/>
              <a:t>debido</a:t>
            </a:r>
            <a:r>
              <a:rPr lang="en-US" dirty="0" smtClean="0"/>
              <a:t> a que </a:t>
            </a:r>
            <a:r>
              <a:rPr lang="en-US" dirty="0" err="1" smtClean="0"/>
              <a:t>puede</a:t>
            </a:r>
            <a:r>
              <a:rPr lang="en-US" dirty="0" smtClean="0"/>
              <a:t> </a:t>
            </a:r>
            <a:r>
              <a:rPr lang="en-US" dirty="0" err="1" smtClean="0"/>
              <a:t>compararse</a:t>
            </a:r>
            <a:r>
              <a:rPr lang="en-US" dirty="0" smtClean="0"/>
              <a:t> contra </a:t>
            </a:r>
            <a:r>
              <a:rPr lang="en-US" dirty="0" err="1" smtClean="0"/>
              <a:t>una</a:t>
            </a:r>
            <a:r>
              <a:rPr lang="en-US" dirty="0" smtClean="0"/>
              <a:t> sin </a:t>
            </a:r>
            <a:r>
              <a:rPr lang="en-US" dirty="0" err="1" smtClean="0"/>
              <a:t>signo</a:t>
            </a:r>
            <a:r>
              <a:rPr lang="en-US" dirty="0"/>
              <a:t> </a:t>
            </a:r>
            <a:r>
              <a:rPr lang="en-US" dirty="0" smtClean="0"/>
              <a:t>(</a:t>
            </a:r>
            <a:r>
              <a:rPr lang="en-US" dirty="0" err="1" smtClean="0"/>
              <a:t>evitar</a:t>
            </a:r>
            <a:r>
              <a:rPr lang="en-US" dirty="0" smtClean="0"/>
              <a:t>).</a:t>
            </a:r>
          </a:p>
        </p:txBody>
      </p:sp>
      <p:sp>
        <p:nvSpPr>
          <p:cNvPr id="9" name="Marcador de contenido 3"/>
          <p:cNvSpPr txBox="1">
            <a:spLocks/>
          </p:cNvSpPr>
          <p:nvPr/>
        </p:nvSpPr>
        <p:spPr>
          <a:xfrm>
            <a:off x="3634008" y="3850783"/>
            <a:ext cx="4801653" cy="282047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a:t>short I;</a:t>
            </a:r>
            <a:br>
              <a:rPr lang="es-PA" dirty="0"/>
            </a:br>
            <a:r>
              <a:rPr lang="es-PA" dirty="0" err="1"/>
              <a:t>unsigned</a:t>
            </a:r>
            <a:r>
              <a:rPr lang="es-PA" dirty="0"/>
              <a:t> short J;</a:t>
            </a:r>
            <a:br>
              <a:rPr lang="es-PA" dirty="0"/>
            </a:br>
            <a:r>
              <a:rPr lang="es-PA" dirty="0" err="1"/>
              <a:t>char</a:t>
            </a:r>
            <a:r>
              <a:rPr lang="es-PA" dirty="0"/>
              <a:t> K;</a:t>
            </a:r>
            <a:br>
              <a:rPr lang="es-PA" dirty="0"/>
            </a:br>
            <a:r>
              <a:rPr lang="es-PA" dirty="0" err="1"/>
              <a:t>unsigned</a:t>
            </a:r>
            <a:r>
              <a:rPr lang="es-PA" dirty="0"/>
              <a:t> </a:t>
            </a:r>
            <a:r>
              <a:rPr lang="es-PA" dirty="0" err="1"/>
              <a:t>char</a:t>
            </a:r>
            <a:r>
              <a:rPr lang="es-PA" dirty="0"/>
              <a:t> L;</a:t>
            </a:r>
            <a:br>
              <a:rPr lang="es-PA" dirty="0"/>
            </a:br>
            <a:r>
              <a:rPr lang="es-PA" dirty="0" err="1"/>
              <a:t>long</a:t>
            </a:r>
            <a:r>
              <a:rPr lang="es-PA" dirty="0"/>
              <a:t> M;</a:t>
            </a:r>
            <a:br>
              <a:rPr lang="es-PA" dirty="0"/>
            </a:br>
            <a:r>
              <a:rPr lang="es-PA" dirty="0" err="1"/>
              <a:t>void</a:t>
            </a:r>
            <a:r>
              <a:rPr lang="es-PA" dirty="0"/>
              <a:t> </a:t>
            </a:r>
            <a:r>
              <a:rPr lang="es-PA" dirty="0" err="1"/>
              <a:t>main</a:t>
            </a:r>
            <a:r>
              <a:rPr lang="es-PA" dirty="0"/>
              <a:t>(</a:t>
            </a:r>
            <a:r>
              <a:rPr lang="es-PA" dirty="0" err="1"/>
              <a:t>void</a:t>
            </a:r>
            <a:r>
              <a:rPr lang="es-PA" dirty="0"/>
              <a:t>){ </a:t>
            </a:r>
            <a:br>
              <a:rPr lang="es-PA" dirty="0"/>
            </a:br>
            <a:r>
              <a:rPr lang="es-PA" dirty="0"/>
              <a:t>    I='a';    /* 16 bits 0x0061 */</a:t>
            </a:r>
            <a:br>
              <a:rPr lang="es-PA" dirty="0"/>
            </a:br>
            <a:r>
              <a:rPr lang="es-PA" dirty="0"/>
              <a:t>    J='a';    /* 16 bits 0x0061 */</a:t>
            </a:r>
            <a:br>
              <a:rPr lang="es-PA" dirty="0"/>
            </a:br>
            <a:r>
              <a:rPr lang="es-PA" dirty="0"/>
              <a:t>    K='a';    /* 8 bits 0x61 */</a:t>
            </a:r>
            <a:br>
              <a:rPr lang="es-PA" dirty="0"/>
            </a:br>
            <a:r>
              <a:rPr lang="es-PA" dirty="0"/>
              <a:t>    L='a';    /* 8 bits 0x61 */</a:t>
            </a:r>
            <a:br>
              <a:rPr lang="es-PA" dirty="0"/>
            </a:br>
            <a:r>
              <a:rPr lang="es-PA" dirty="0"/>
              <a:t>    M='a';    /* 32 bits 0x00000061 */}</a:t>
            </a:r>
            <a:endParaRPr lang="en-US" dirty="0" smtClean="0"/>
          </a:p>
        </p:txBody>
      </p:sp>
    </p:spTree>
    <p:extLst>
      <p:ext uri="{BB962C8B-B14F-4D97-AF65-F5344CB8AC3E}">
        <p14:creationId xmlns:p14="http://schemas.microsoft.com/office/powerpoint/2010/main" val="18733742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Literales</a:t>
            </a:r>
            <a:r>
              <a:rPr lang="en-US" dirty="0" smtClean="0"/>
              <a:t> de </a:t>
            </a:r>
            <a:r>
              <a:rPr lang="en-US" dirty="0" err="1" smtClean="0"/>
              <a:t>Cadenas</a:t>
            </a:r>
            <a:endParaRPr lang="en-US" dirty="0"/>
          </a:p>
        </p:txBody>
      </p:sp>
      <p:sp>
        <p:nvSpPr>
          <p:cNvPr id="7" name="Marcador de contenido 3"/>
          <p:cNvSpPr txBox="1">
            <a:spLocks/>
          </p:cNvSpPr>
          <p:nvPr/>
        </p:nvSpPr>
        <p:spPr>
          <a:xfrm>
            <a:off x="646110" y="1853250"/>
            <a:ext cx="10532752" cy="2125014"/>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C no </a:t>
            </a:r>
            <a:r>
              <a:rPr lang="en-US" dirty="0" err="1" smtClean="0"/>
              <a:t>reconoce</a:t>
            </a:r>
            <a:r>
              <a:rPr lang="en-US" dirty="0" smtClean="0"/>
              <a:t> las </a:t>
            </a:r>
            <a:r>
              <a:rPr lang="en-US" dirty="0" err="1" smtClean="0"/>
              <a:t>cadenas</a:t>
            </a:r>
            <a:r>
              <a:rPr lang="en-US" dirty="0" smtClean="0"/>
              <a:t> de </a:t>
            </a:r>
            <a:r>
              <a:rPr lang="en-US" dirty="0" err="1" smtClean="0"/>
              <a:t>caracteres</a:t>
            </a:r>
            <a:r>
              <a:rPr lang="en-US" dirty="0" smtClean="0"/>
              <a:t> </a:t>
            </a:r>
            <a:r>
              <a:rPr lang="en-US" dirty="0" err="1" smtClean="0"/>
              <a:t>como</a:t>
            </a:r>
            <a:r>
              <a:rPr lang="en-US" dirty="0" smtClean="0"/>
              <a:t> </a:t>
            </a:r>
            <a:r>
              <a:rPr lang="en-US" dirty="0" err="1" smtClean="0"/>
              <a:t>tal</a:t>
            </a:r>
            <a:r>
              <a:rPr lang="en-US" dirty="0" smtClean="0"/>
              <a:t>.</a:t>
            </a:r>
          </a:p>
          <a:p>
            <a:r>
              <a:rPr lang="en-US" dirty="0" smtClean="0"/>
              <a:t>C </a:t>
            </a:r>
            <a:r>
              <a:rPr lang="en-US" dirty="0" err="1" smtClean="0"/>
              <a:t>reconoce</a:t>
            </a:r>
            <a:r>
              <a:rPr lang="en-US" dirty="0" smtClean="0"/>
              <a:t> </a:t>
            </a:r>
            <a:r>
              <a:rPr lang="en-US" dirty="0" err="1" smtClean="0"/>
              <a:t>los</a:t>
            </a:r>
            <a:r>
              <a:rPr lang="en-US" dirty="0" smtClean="0"/>
              <a:t> </a:t>
            </a:r>
            <a:r>
              <a:rPr lang="en-US" dirty="0" err="1" smtClean="0"/>
              <a:t>arreglos</a:t>
            </a:r>
            <a:r>
              <a:rPr lang="en-US" dirty="0" smtClean="0"/>
              <a:t> de </a:t>
            </a:r>
            <a:r>
              <a:rPr lang="en-US" dirty="0" err="1" smtClean="0"/>
              <a:t>caracteres</a:t>
            </a:r>
            <a:r>
              <a:rPr lang="en-US" dirty="0" smtClean="0"/>
              <a:t> que </a:t>
            </a:r>
            <a:r>
              <a:rPr lang="en-US" dirty="0" err="1" smtClean="0"/>
              <a:t>en</a:t>
            </a:r>
            <a:r>
              <a:rPr lang="en-US" dirty="0" smtClean="0"/>
              <a:t> </a:t>
            </a:r>
            <a:r>
              <a:rPr lang="en-US" dirty="0" err="1" smtClean="0"/>
              <a:t>buena</a:t>
            </a:r>
            <a:r>
              <a:rPr lang="en-US" dirty="0" smtClean="0"/>
              <a:t> </a:t>
            </a:r>
            <a:r>
              <a:rPr lang="en-US" dirty="0" err="1" smtClean="0"/>
              <a:t>manera</a:t>
            </a:r>
            <a:r>
              <a:rPr lang="en-US" dirty="0" smtClean="0"/>
              <a:t> les </a:t>
            </a:r>
            <a:r>
              <a:rPr lang="en-US" dirty="0" err="1" smtClean="0"/>
              <a:t>llamamos</a:t>
            </a:r>
            <a:r>
              <a:rPr lang="en-US" dirty="0" smtClean="0"/>
              <a:t> </a:t>
            </a:r>
            <a:r>
              <a:rPr lang="en-US" dirty="0" err="1" smtClean="0"/>
              <a:t>cadenas</a:t>
            </a:r>
            <a:r>
              <a:rPr lang="en-US" dirty="0" smtClean="0"/>
              <a:t>. </a:t>
            </a:r>
          </a:p>
          <a:p>
            <a:r>
              <a:rPr lang="en-US" dirty="0" err="1" smtClean="0"/>
              <a:t>Rodeandolos</a:t>
            </a:r>
            <a:r>
              <a:rPr lang="en-US" dirty="0" smtClean="0"/>
              <a:t> de </a:t>
            </a:r>
            <a:r>
              <a:rPr lang="en-US" dirty="0" err="1" smtClean="0"/>
              <a:t>los</a:t>
            </a:r>
            <a:r>
              <a:rPr lang="en-US" dirty="0" smtClean="0"/>
              <a:t> </a:t>
            </a:r>
            <a:r>
              <a:rPr lang="en-US" dirty="0" err="1" smtClean="0"/>
              <a:t>doble</a:t>
            </a:r>
            <a:r>
              <a:rPr lang="en-US" dirty="0" smtClean="0"/>
              <a:t> </a:t>
            </a:r>
            <a:r>
              <a:rPr lang="en-US" dirty="0" err="1" smtClean="0"/>
              <a:t>apóstrofes</a:t>
            </a:r>
            <a:r>
              <a:rPr lang="en-US" dirty="0" smtClean="0"/>
              <a:t> “   “ </a:t>
            </a:r>
          </a:p>
          <a:p>
            <a:r>
              <a:rPr lang="en-US" dirty="0" smtClean="0"/>
              <a:t>“XYZ” </a:t>
            </a:r>
            <a:r>
              <a:rPr lang="en-US" dirty="0" err="1" smtClean="0"/>
              <a:t>es</a:t>
            </a:r>
            <a:r>
              <a:rPr lang="en-US" dirty="0" smtClean="0"/>
              <a:t> </a:t>
            </a:r>
            <a:r>
              <a:rPr lang="en-US" dirty="0" err="1" smtClean="0"/>
              <a:t>una</a:t>
            </a:r>
            <a:r>
              <a:rPr lang="en-US" dirty="0" smtClean="0"/>
              <a:t> </a:t>
            </a:r>
            <a:r>
              <a:rPr lang="en-US" dirty="0" err="1" smtClean="0"/>
              <a:t>cadena</a:t>
            </a:r>
            <a:r>
              <a:rPr lang="en-US" dirty="0" smtClean="0"/>
              <a:t> que </a:t>
            </a:r>
            <a:r>
              <a:rPr lang="en-US" dirty="0" err="1" smtClean="0"/>
              <a:t>cada</a:t>
            </a:r>
            <a:r>
              <a:rPr lang="en-US" dirty="0" smtClean="0"/>
              <a:t> </a:t>
            </a:r>
            <a:r>
              <a:rPr lang="en-US" dirty="0" err="1" smtClean="0"/>
              <a:t>literlal</a:t>
            </a:r>
            <a:r>
              <a:rPr lang="en-US" dirty="0" smtClean="0"/>
              <a:t> de </a:t>
            </a:r>
            <a:r>
              <a:rPr lang="en-US" dirty="0" err="1" smtClean="0"/>
              <a:t>caracter</a:t>
            </a:r>
            <a:r>
              <a:rPr lang="en-US" dirty="0" smtClean="0"/>
              <a:t> </a:t>
            </a:r>
            <a:r>
              <a:rPr lang="en-US" dirty="0" err="1" smtClean="0"/>
              <a:t>es</a:t>
            </a:r>
            <a:r>
              <a:rPr lang="en-US" dirty="0" smtClean="0"/>
              <a:t> </a:t>
            </a:r>
            <a:r>
              <a:rPr lang="en-US" dirty="0" err="1" smtClean="0"/>
              <a:t>alojado</a:t>
            </a:r>
            <a:r>
              <a:rPr lang="en-US" dirty="0" smtClean="0"/>
              <a:t> </a:t>
            </a:r>
            <a:r>
              <a:rPr lang="en-US" dirty="0" err="1" smtClean="0"/>
              <a:t>en</a:t>
            </a:r>
            <a:r>
              <a:rPr lang="en-US" dirty="0" smtClean="0"/>
              <a:t> </a:t>
            </a:r>
            <a:r>
              <a:rPr lang="en-US" dirty="0" err="1" smtClean="0"/>
              <a:t>una</a:t>
            </a:r>
            <a:r>
              <a:rPr lang="en-US" dirty="0" smtClean="0"/>
              <a:t> </a:t>
            </a:r>
            <a:r>
              <a:rPr lang="en-US" dirty="0" err="1" smtClean="0"/>
              <a:t>dirección</a:t>
            </a:r>
            <a:r>
              <a:rPr lang="en-US" dirty="0" smtClean="0"/>
              <a:t> de </a:t>
            </a:r>
            <a:r>
              <a:rPr lang="en-US" dirty="0" err="1" smtClean="0"/>
              <a:t>memoria</a:t>
            </a:r>
            <a:endParaRPr lang="en-US" dirty="0" smtClean="0"/>
          </a:p>
          <a:p>
            <a:r>
              <a:rPr lang="en-US" dirty="0" smtClean="0"/>
              <a:t>El </a:t>
            </a:r>
            <a:r>
              <a:rPr lang="en-US" dirty="0" err="1" smtClean="0"/>
              <a:t>arreglo</a:t>
            </a:r>
            <a:r>
              <a:rPr lang="en-US" dirty="0" smtClean="0"/>
              <a:t> </a:t>
            </a:r>
            <a:r>
              <a:rPr lang="en-US" dirty="0" err="1" smtClean="0"/>
              <a:t>es</a:t>
            </a:r>
            <a:r>
              <a:rPr lang="en-US" dirty="0" smtClean="0"/>
              <a:t> </a:t>
            </a:r>
            <a:r>
              <a:rPr lang="en-US" dirty="0" err="1" smtClean="0"/>
              <a:t>localizado</a:t>
            </a:r>
            <a:r>
              <a:rPr lang="en-US" dirty="0" smtClean="0"/>
              <a:t> </a:t>
            </a:r>
            <a:r>
              <a:rPr lang="en-US" dirty="0" err="1" smtClean="0"/>
              <a:t>en</a:t>
            </a:r>
            <a:r>
              <a:rPr lang="en-US" dirty="0" smtClean="0"/>
              <a:t> </a:t>
            </a:r>
            <a:r>
              <a:rPr lang="en-US" dirty="0" err="1" smtClean="0"/>
              <a:t>cualquier</a:t>
            </a:r>
            <a:r>
              <a:rPr lang="en-US" dirty="0" smtClean="0"/>
              <a:t> parte de la </a:t>
            </a:r>
            <a:r>
              <a:rPr lang="en-US" dirty="0" err="1" smtClean="0"/>
              <a:t>memoria</a:t>
            </a:r>
            <a:endParaRPr lang="en-US" dirty="0" smtClean="0"/>
          </a:p>
          <a:p>
            <a:r>
              <a:rPr lang="en-US" dirty="0" err="1" smtClean="0"/>
              <a:t>En</a:t>
            </a:r>
            <a:r>
              <a:rPr lang="en-US" dirty="0" smtClean="0"/>
              <a:t> </a:t>
            </a:r>
            <a:r>
              <a:rPr lang="en-US" dirty="0" err="1" smtClean="0"/>
              <a:t>sistemas</a:t>
            </a:r>
            <a:r>
              <a:rPr lang="en-US" dirty="0" smtClean="0"/>
              <a:t> </a:t>
            </a:r>
            <a:r>
              <a:rPr lang="en-US" dirty="0" err="1" smtClean="0"/>
              <a:t>embebidos</a:t>
            </a:r>
            <a:r>
              <a:rPr lang="en-US" dirty="0" smtClean="0"/>
              <a:t> son </a:t>
            </a:r>
            <a:r>
              <a:rPr lang="en-US" dirty="0" err="1" smtClean="0"/>
              <a:t>localizados</a:t>
            </a:r>
            <a:r>
              <a:rPr lang="en-US" dirty="0" smtClean="0"/>
              <a:t> </a:t>
            </a:r>
            <a:r>
              <a:rPr lang="en-US" dirty="0" err="1" smtClean="0"/>
              <a:t>generalmente</a:t>
            </a:r>
            <a:r>
              <a:rPr lang="en-US" dirty="0" smtClean="0"/>
              <a:t> </a:t>
            </a:r>
            <a:r>
              <a:rPr lang="en-US" dirty="0" err="1" smtClean="0"/>
              <a:t>en</a:t>
            </a:r>
            <a:r>
              <a:rPr lang="en-US" dirty="0" smtClean="0"/>
              <a:t> la ROM (FLASH)!!!!!!. </a:t>
            </a:r>
          </a:p>
        </p:txBody>
      </p:sp>
      <p:sp>
        <p:nvSpPr>
          <p:cNvPr id="9" name="Marcador de contenido 3"/>
          <p:cNvSpPr txBox="1">
            <a:spLocks/>
          </p:cNvSpPr>
          <p:nvPr/>
        </p:nvSpPr>
        <p:spPr>
          <a:xfrm>
            <a:off x="6493118" y="3978264"/>
            <a:ext cx="4801653" cy="28204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char *</a:t>
            </a:r>
            <a:r>
              <a:rPr lang="en-US" dirty="0" err="1"/>
              <a:t>pt</a:t>
            </a:r>
            <a:r>
              <a:rPr lang="en-US" dirty="0"/>
              <a:t>;</a:t>
            </a:r>
            <a:br>
              <a:rPr lang="en-US" dirty="0"/>
            </a:br>
            <a:r>
              <a:rPr lang="en-US" dirty="0"/>
              <a:t>extern void Foo(char *p);</a:t>
            </a:r>
            <a:br>
              <a:rPr lang="en-US" dirty="0"/>
            </a:br>
            <a:r>
              <a:rPr lang="en-US" dirty="0"/>
              <a:t>void main(void){ </a:t>
            </a:r>
            <a:br>
              <a:rPr lang="en-US" dirty="0"/>
            </a:br>
            <a:r>
              <a:rPr lang="en-US" dirty="0"/>
              <a:t>    </a:t>
            </a:r>
            <a:r>
              <a:rPr lang="en-US" dirty="0" err="1"/>
              <a:t>pt</a:t>
            </a:r>
            <a:r>
              <a:rPr lang="en-US" dirty="0"/>
              <a:t>="Jon"; /* pointer to the string */</a:t>
            </a:r>
            <a:br>
              <a:rPr lang="en-US" dirty="0"/>
            </a:br>
            <a:r>
              <a:rPr lang="en-US" dirty="0"/>
              <a:t>    Foo(</a:t>
            </a:r>
            <a:r>
              <a:rPr lang="en-US" dirty="0" err="1"/>
              <a:t>pt</a:t>
            </a:r>
            <a:r>
              <a:rPr lang="en-US" dirty="0"/>
              <a:t>); /* passes the pointer not the data itself */</a:t>
            </a:r>
            <a:br>
              <a:rPr lang="en-US" dirty="0"/>
            </a:br>
            <a:r>
              <a:rPr lang="en-US" dirty="0"/>
              <a:t>}</a:t>
            </a:r>
            <a:endParaRPr lang="en-US" dirty="0" smtClean="0"/>
          </a:p>
        </p:txBody>
      </p:sp>
      <p:sp>
        <p:nvSpPr>
          <p:cNvPr id="5" name="Marcador de contenido 3"/>
          <p:cNvSpPr txBox="1">
            <a:spLocks/>
          </p:cNvSpPr>
          <p:nvPr/>
        </p:nvSpPr>
        <p:spPr>
          <a:xfrm>
            <a:off x="646109" y="3978264"/>
            <a:ext cx="5847008" cy="28204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pt</a:t>
            </a:r>
            <a:r>
              <a:rPr lang="en-US" dirty="0" smtClean="0"/>
              <a:t> </a:t>
            </a:r>
            <a:r>
              <a:rPr lang="en-US" dirty="0" err="1" smtClean="0"/>
              <a:t>está</a:t>
            </a:r>
            <a:r>
              <a:rPr lang="en-US" dirty="0" smtClean="0"/>
              <a:t> </a:t>
            </a:r>
            <a:r>
              <a:rPr lang="en-US" dirty="0" err="1" smtClean="0"/>
              <a:t>en</a:t>
            </a:r>
            <a:r>
              <a:rPr lang="en-US" dirty="0" smtClean="0"/>
              <a:t> RAM</a:t>
            </a:r>
          </a:p>
          <a:p>
            <a:r>
              <a:rPr lang="en-US" dirty="0" smtClean="0"/>
              <a:t>“Jon” </a:t>
            </a:r>
            <a:r>
              <a:rPr lang="en-US" dirty="0" err="1" smtClean="0"/>
              <a:t>está</a:t>
            </a:r>
            <a:r>
              <a:rPr lang="en-US" dirty="0" smtClean="0"/>
              <a:t> </a:t>
            </a:r>
            <a:r>
              <a:rPr lang="en-US" dirty="0" err="1" smtClean="0"/>
              <a:t>en</a:t>
            </a:r>
            <a:r>
              <a:rPr lang="en-US" dirty="0" smtClean="0"/>
              <a:t> ROM</a:t>
            </a:r>
          </a:p>
          <a:p>
            <a:r>
              <a:rPr lang="en-US" dirty="0" err="1" smtClean="0"/>
              <a:t>pt</a:t>
            </a:r>
            <a:r>
              <a:rPr lang="en-US" dirty="0"/>
              <a:t>="</a:t>
            </a:r>
            <a:r>
              <a:rPr lang="en-US" dirty="0" smtClean="0"/>
              <a:t>Jon“ </a:t>
            </a:r>
            <a:r>
              <a:rPr lang="en-US" dirty="0" err="1" smtClean="0"/>
              <a:t>apunta</a:t>
            </a:r>
            <a:r>
              <a:rPr lang="en-US" dirty="0" smtClean="0"/>
              <a:t> al primer </a:t>
            </a:r>
            <a:r>
              <a:rPr lang="en-US" dirty="0" err="1" smtClean="0"/>
              <a:t>caracter</a:t>
            </a:r>
            <a:r>
              <a:rPr lang="en-US" dirty="0" smtClean="0"/>
              <a:t> de la </a:t>
            </a:r>
            <a:r>
              <a:rPr lang="en-US" dirty="0" err="1" smtClean="0"/>
              <a:t>cadena</a:t>
            </a:r>
            <a:r>
              <a:rPr lang="en-US" dirty="0" smtClean="0"/>
              <a:t>. </a:t>
            </a:r>
          </a:p>
        </p:txBody>
      </p:sp>
    </p:spTree>
    <p:extLst>
      <p:ext uri="{BB962C8B-B14F-4D97-AF65-F5344CB8AC3E}">
        <p14:creationId xmlns:p14="http://schemas.microsoft.com/office/powerpoint/2010/main" val="23197721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Literales</a:t>
            </a:r>
            <a:r>
              <a:rPr lang="en-US" dirty="0" smtClean="0"/>
              <a:t> de </a:t>
            </a:r>
            <a:r>
              <a:rPr lang="en-US" dirty="0" err="1" smtClean="0"/>
              <a:t>Cadenas</a:t>
            </a:r>
            <a:endParaRPr lang="en-US" dirty="0"/>
          </a:p>
        </p:txBody>
      </p:sp>
      <p:sp>
        <p:nvSpPr>
          <p:cNvPr id="7" name="Marcador de contenido 3"/>
          <p:cNvSpPr txBox="1">
            <a:spLocks/>
          </p:cNvSpPr>
          <p:nvPr/>
        </p:nvSpPr>
        <p:spPr>
          <a:xfrm>
            <a:off x="646110" y="1853250"/>
            <a:ext cx="10532752" cy="21250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Las </a:t>
            </a:r>
            <a:r>
              <a:rPr lang="en-US" dirty="0" err="1" smtClean="0"/>
              <a:t>cadenas</a:t>
            </a:r>
            <a:r>
              <a:rPr lang="en-US" dirty="0" smtClean="0"/>
              <a:t> </a:t>
            </a:r>
            <a:r>
              <a:rPr lang="en-US" dirty="0" err="1" smtClean="0"/>
              <a:t>pueden</a:t>
            </a:r>
            <a:r>
              <a:rPr lang="en-US" dirty="0" smtClean="0"/>
              <a:t> </a:t>
            </a:r>
            <a:r>
              <a:rPr lang="en-US" dirty="0" err="1" smtClean="0"/>
              <a:t>contener</a:t>
            </a:r>
            <a:r>
              <a:rPr lang="en-US" dirty="0" smtClean="0"/>
              <a:t> </a:t>
            </a:r>
            <a:r>
              <a:rPr lang="en-US" dirty="0" err="1" smtClean="0"/>
              <a:t>uno</a:t>
            </a:r>
            <a:r>
              <a:rPr lang="en-US" dirty="0" smtClean="0"/>
              <a:t> o </a:t>
            </a:r>
            <a:r>
              <a:rPr lang="en-US" dirty="0" err="1" smtClean="0"/>
              <a:t>más</a:t>
            </a:r>
            <a:r>
              <a:rPr lang="en-US" dirty="0" smtClean="0"/>
              <a:t> </a:t>
            </a:r>
            <a:r>
              <a:rPr lang="en-US" dirty="0" err="1" smtClean="0"/>
              <a:t>caracteres</a:t>
            </a:r>
            <a:r>
              <a:rPr lang="en-US" dirty="0" smtClean="0"/>
              <a:t>.</a:t>
            </a:r>
          </a:p>
          <a:p>
            <a:r>
              <a:rPr lang="en-US" dirty="0" err="1" smtClean="0"/>
              <a:t>Es</a:t>
            </a:r>
            <a:r>
              <a:rPr lang="en-US" dirty="0" smtClean="0"/>
              <a:t> </a:t>
            </a:r>
            <a:r>
              <a:rPr lang="en-US" dirty="0" err="1" smtClean="0"/>
              <a:t>una</a:t>
            </a:r>
            <a:r>
              <a:rPr lang="en-US" dirty="0" smtClean="0"/>
              <a:t> </a:t>
            </a:r>
            <a:r>
              <a:rPr lang="en-US" dirty="0" err="1" smtClean="0"/>
              <a:t>convención</a:t>
            </a:r>
            <a:r>
              <a:rPr lang="en-US" dirty="0" smtClean="0"/>
              <a:t> </a:t>
            </a:r>
            <a:r>
              <a:rPr lang="en-US" dirty="0" err="1" smtClean="0"/>
              <a:t>identificar</a:t>
            </a:r>
            <a:r>
              <a:rPr lang="en-US" dirty="0" smtClean="0"/>
              <a:t> el final de la </a:t>
            </a:r>
            <a:r>
              <a:rPr lang="en-US" dirty="0" err="1" smtClean="0"/>
              <a:t>cadena</a:t>
            </a:r>
            <a:r>
              <a:rPr lang="en-US" dirty="0" smtClean="0"/>
              <a:t> (</a:t>
            </a:r>
            <a:r>
              <a:rPr lang="en-US" dirty="0" err="1" smtClean="0"/>
              <a:t>en</a:t>
            </a:r>
            <a:r>
              <a:rPr lang="en-US" dirty="0" smtClean="0"/>
              <a:t> C) con un 0</a:t>
            </a:r>
          </a:p>
          <a:p>
            <a:r>
              <a:rPr lang="en-US" dirty="0" smtClean="0"/>
              <a:t>Los </a:t>
            </a:r>
            <a:r>
              <a:rPr lang="en-US" dirty="0" err="1" smtClean="0"/>
              <a:t>compiladores</a:t>
            </a:r>
            <a:r>
              <a:rPr lang="en-US" dirty="0" smtClean="0"/>
              <a:t> de C </a:t>
            </a:r>
            <a:r>
              <a:rPr lang="en-US" dirty="0" err="1" smtClean="0"/>
              <a:t>sufijan</a:t>
            </a:r>
            <a:r>
              <a:rPr lang="en-US" dirty="0" smtClean="0"/>
              <a:t> </a:t>
            </a:r>
            <a:r>
              <a:rPr lang="en-US" dirty="0" err="1" smtClean="0"/>
              <a:t>este</a:t>
            </a:r>
            <a:r>
              <a:rPr lang="en-US" dirty="0" smtClean="0"/>
              <a:t> </a:t>
            </a:r>
            <a:r>
              <a:rPr lang="en-US" dirty="0" err="1" smtClean="0"/>
              <a:t>caracter</a:t>
            </a:r>
            <a:r>
              <a:rPr lang="en-US" dirty="0" smtClean="0"/>
              <a:t> al final</a:t>
            </a:r>
          </a:p>
          <a:p>
            <a:r>
              <a:rPr lang="en-US" dirty="0" smtClean="0"/>
              <a:t>"</a:t>
            </a:r>
            <a:r>
              <a:rPr lang="en-US" dirty="0"/>
              <a:t>Jon" </a:t>
            </a:r>
            <a:r>
              <a:rPr lang="en-US" dirty="0" smtClean="0"/>
              <a:t> = ‘J’ ‘o’ ‘n’ 0   y se genera la </a:t>
            </a:r>
            <a:r>
              <a:rPr lang="en-US" dirty="0" err="1" smtClean="0"/>
              <a:t>primera</a:t>
            </a:r>
            <a:r>
              <a:rPr lang="en-US" dirty="0" smtClean="0"/>
              <a:t> </a:t>
            </a:r>
            <a:r>
              <a:rPr lang="en-US" dirty="0" err="1" smtClean="0"/>
              <a:t>ubicación</a:t>
            </a:r>
            <a:r>
              <a:rPr lang="en-US" dirty="0" smtClean="0"/>
              <a:t> para el primer </a:t>
            </a:r>
            <a:r>
              <a:rPr lang="en-US" dirty="0" err="1" smtClean="0"/>
              <a:t>caracter</a:t>
            </a:r>
            <a:r>
              <a:rPr lang="en-US" dirty="0" smtClean="0"/>
              <a:t>.</a:t>
            </a:r>
            <a:endParaRPr lang="en-US" dirty="0"/>
          </a:p>
        </p:txBody>
      </p:sp>
      <p:sp>
        <p:nvSpPr>
          <p:cNvPr id="9" name="Marcador de contenido 3"/>
          <p:cNvSpPr txBox="1">
            <a:spLocks/>
          </p:cNvSpPr>
          <p:nvPr/>
        </p:nvSpPr>
        <p:spPr>
          <a:xfrm>
            <a:off x="3827191" y="3823717"/>
            <a:ext cx="4801653" cy="25770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char letter,*</a:t>
            </a:r>
            <a:r>
              <a:rPr lang="en-US" dirty="0" err="1"/>
              <a:t>pt</a:t>
            </a:r>
            <a:r>
              <a:rPr lang="en-US" dirty="0"/>
              <a:t>;</a:t>
            </a:r>
          </a:p>
          <a:p>
            <a:pPr marL="0" indent="0">
              <a:buNone/>
            </a:pPr>
            <a:r>
              <a:rPr lang="en-US" dirty="0"/>
              <a:t>void main(void){ </a:t>
            </a:r>
          </a:p>
          <a:p>
            <a:pPr marL="0" indent="0">
              <a:buNone/>
            </a:pPr>
            <a:r>
              <a:rPr lang="en-US" dirty="0"/>
              <a:t>    </a:t>
            </a:r>
            <a:r>
              <a:rPr lang="en-US" dirty="0" err="1"/>
              <a:t>pt</a:t>
            </a:r>
            <a:r>
              <a:rPr lang="en-US" dirty="0"/>
              <a:t>="A";      /* pointer to the string */</a:t>
            </a:r>
          </a:p>
          <a:p>
            <a:pPr marL="0" indent="0">
              <a:buNone/>
            </a:pPr>
            <a:r>
              <a:rPr lang="en-US" dirty="0"/>
              <a:t>    letter='A';  /* the data itself ('A' ASCII 65=$41) */</a:t>
            </a:r>
          </a:p>
          <a:p>
            <a:pPr marL="0" indent="0">
              <a:buNone/>
            </a:pPr>
            <a:r>
              <a:rPr lang="en-US" dirty="0" smtClean="0"/>
              <a:t>}</a:t>
            </a:r>
            <a:endParaRPr lang="en-US" dirty="0"/>
          </a:p>
        </p:txBody>
      </p:sp>
    </p:spTree>
    <p:extLst>
      <p:ext uri="{BB962C8B-B14F-4D97-AF65-F5344CB8AC3E}">
        <p14:creationId xmlns:p14="http://schemas.microsoft.com/office/powerpoint/2010/main" val="35373758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Secuencias</a:t>
            </a:r>
            <a:r>
              <a:rPr lang="en-US" dirty="0" smtClean="0"/>
              <a:t> de Escape</a:t>
            </a:r>
            <a:endParaRPr lang="en-US" dirty="0"/>
          </a:p>
        </p:txBody>
      </p:sp>
      <p:sp>
        <p:nvSpPr>
          <p:cNvPr id="7" name="Marcador de contenido 3"/>
          <p:cNvSpPr txBox="1">
            <a:spLocks/>
          </p:cNvSpPr>
          <p:nvPr/>
        </p:nvSpPr>
        <p:spPr>
          <a:xfrm>
            <a:off x="646110" y="1853250"/>
            <a:ext cx="10532752" cy="328542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Codifica</a:t>
            </a:r>
            <a:r>
              <a:rPr lang="en-US" dirty="0" smtClean="0"/>
              <a:t> </a:t>
            </a:r>
            <a:r>
              <a:rPr lang="en-US" dirty="0" err="1" smtClean="0"/>
              <a:t>caracteres</a:t>
            </a:r>
            <a:r>
              <a:rPr lang="en-US" dirty="0" smtClean="0"/>
              <a:t> no </a:t>
            </a:r>
            <a:r>
              <a:rPr lang="en-US" dirty="0" err="1" smtClean="0"/>
              <a:t>gráficos</a:t>
            </a:r>
            <a:r>
              <a:rPr lang="en-US" dirty="0" smtClean="0"/>
              <a:t> </a:t>
            </a:r>
            <a:r>
              <a:rPr lang="en-US" dirty="0" err="1" smtClean="0"/>
              <a:t>como</a:t>
            </a:r>
            <a:r>
              <a:rPr lang="en-US" dirty="0" smtClean="0"/>
              <a:t> </a:t>
            </a:r>
            <a:r>
              <a:rPr lang="en-US" dirty="0" err="1" smtClean="0"/>
              <a:t>literales</a:t>
            </a:r>
            <a:r>
              <a:rPr lang="en-US" dirty="0" smtClean="0"/>
              <a:t> (</a:t>
            </a:r>
            <a:r>
              <a:rPr lang="en-US" dirty="0" err="1" smtClean="0"/>
              <a:t>secuencias</a:t>
            </a:r>
            <a:r>
              <a:rPr lang="en-US" dirty="0" smtClean="0"/>
              <a:t> de escape)</a:t>
            </a:r>
          </a:p>
          <a:p>
            <a:r>
              <a:rPr lang="en-US" dirty="0" err="1" smtClean="0"/>
              <a:t>Luego</a:t>
            </a:r>
            <a:r>
              <a:rPr lang="en-US" dirty="0" smtClean="0"/>
              <a:t> de </a:t>
            </a:r>
            <a:r>
              <a:rPr lang="en-US" dirty="0" err="1" smtClean="0"/>
              <a:t>este</a:t>
            </a:r>
            <a:r>
              <a:rPr lang="en-US" dirty="0" smtClean="0"/>
              <a:t> </a:t>
            </a:r>
            <a:r>
              <a:rPr lang="en-US" dirty="0" err="1" smtClean="0"/>
              <a:t>caracter</a:t>
            </a:r>
            <a:r>
              <a:rPr lang="en-US" dirty="0" smtClean="0"/>
              <a:t>   \  cambia el </a:t>
            </a:r>
            <a:r>
              <a:rPr lang="en-US" dirty="0" err="1" smtClean="0"/>
              <a:t>significado</a:t>
            </a:r>
            <a:r>
              <a:rPr lang="en-US" dirty="0" smtClean="0"/>
              <a:t> del literal.</a:t>
            </a:r>
          </a:p>
          <a:p>
            <a:r>
              <a:rPr lang="en-US" dirty="0" err="1" smtClean="0"/>
              <a:t>Podemos</a:t>
            </a:r>
            <a:r>
              <a:rPr lang="en-US" dirty="0" smtClean="0"/>
              <a:t> </a:t>
            </a:r>
            <a:r>
              <a:rPr lang="en-US" dirty="0" err="1" smtClean="0"/>
              <a:t>utilizar</a:t>
            </a:r>
            <a:r>
              <a:rPr lang="en-US" dirty="0" smtClean="0"/>
              <a:t> </a:t>
            </a:r>
            <a:r>
              <a:rPr lang="en-US" dirty="0" err="1" smtClean="0"/>
              <a:t>otros</a:t>
            </a:r>
            <a:r>
              <a:rPr lang="en-US" dirty="0" smtClean="0"/>
              <a:t> </a:t>
            </a:r>
            <a:r>
              <a:rPr lang="en-US" dirty="0" err="1" smtClean="0"/>
              <a:t>caracteres</a:t>
            </a:r>
            <a:r>
              <a:rPr lang="en-US" dirty="0" smtClean="0"/>
              <a:t> no </a:t>
            </a:r>
            <a:r>
              <a:rPr lang="en-US" dirty="0" err="1" smtClean="0"/>
              <a:t>imprimible</a:t>
            </a:r>
            <a:r>
              <a:rPr lang="en-US" dirty="0" smtClean="0"/>
              <a:t> </a:t>
            </a:r>
            <a:r>
              <a:rPr lang="en-US" dirty="0" err="1" smtClean="0"/>
              <a:t>usando</a:t>
            </a:r>
            <a:r>
              <a:rPr lang="en-US" dirty="0" smtClean="0"/>
              <a:t> el </a:t>
            </a:r>
            <a:r>
              <a:rPr lang="en-US" dirty="0" err="1" smtClean="0"/>
              <a:t>formato</a:t>
            </a:r>
            <a:r>
              <a:rPr lang="en-US" dirty="0" smtClean="0"/>
              <a:t> octal, decimal (</a:t>
            </a:r>
            <a:r>
              <a:rPr lang="en-US" b="1" dirty="0" smtClean="0"/>
              <a:t>\</a:t>
            </a:r>
            <a:r>
              <a:rPr lang="en-US" i="1" dirty="0" err="1" smtClean="0"/>
              <a:t>ooo</a:t>
            </a:r>
            <a:r>
              <a:rPr lang="en-US" dirty="0"/>
              <a:t> </a:t>
            </a:r>
            <a:r>
              <a:rPr lang="en-US" dirty="0" smtClean="0"/>
              <a:t>)octal </a:t>
            </a:r>
            <a:r>
              <a:rPr lang="en-US" dirty="0"/>
              <a:t>format. </a:t>
            </a:r>
            <a:r>
              <a:rPr lang="en-US" dirty="0" smtClean="0"/>
              <a:t>:</a:t>
            </a:r>
          </a:p>
          <a:p>
            <a:endParaRPr lang="en-US" dirty="0"/>
          </a:p>
          <a:p>
            <a:r>
              <a:rPr lang="en-US" dirty="0" err="1" smtClean="0"/>
              <a:t>Algunos</a:t>
            </a:r>
            <a:r>
              <a:rPr lang="en-US" dirty="0" smtClean="0"/>
              <a:t> </a:t>
            </a:r>
            <a:r>
              <a:rPr lang="en-US" dirty="0" err="1" smtClean="0"/>
              <a:t>dispositivos</a:t>
            </a:r>
            <a:r>
              <a:rPr lang="en-US" dirty="0" smtClean="0"/>
              <a:t> de hardware </a:t>
            </a:r>
            <a:r>
              <a:rPr lang="en-US" dirty="0" err="1" smtClean="0"/>
              <a:t>utilizan</a:t>
            </a:r>
            <a:r>
              <a:rPr lang="en-US" dirty="0" smtClean="0"/>
              <a:t> el 13 </a:t>
            </a:r>
            <a:r>
              <a:rPr lang="en-US" dirty="0" err="1" smtClean="0"/>
              <a:t>como</a:t>
            </a:r>
            <a:r>
              <a:rPr lang="en-US" dirty="0" smtClean="0"/>
              <a:t> </a:t>
            </a:r>
            <a:r>
              <a:rPr lang="en-US" dirty="0" err="1" smtClean="0"/>
              <a:t>caracter</a:t>
            </a:r>
            <a:r>
              <a:rPr lang="en-US" dirty="0" smtClean="0"/>
              <a:t> de </a:t>
            </a:r>
            <a:r>
              <a:rPr lang="en-US" dirty="0" err="1" smtClean="0"/>
              <a:t>nueva</a:t>
            </a:r>
            <a:r>
              <a:rPr lang="en-US" dirty="0" smtClean="0"/>
              <a:t> </a:t>
            </a:r>
            <a:r>
              <a:rPr lang="en-US" dirty="0" err="1" smtClean="0"/>
              <a:t>línea</a:t>
            </a:r>
            <a:r>
              <a:rPr lang="en-US" dirty="0" smtClean="0"/>
              <a:t> y </a:t>
            </a:r>
            <a:r>
              <a:rPr lang="en-US" dirty="0" err="1" smtClean="0"/>
              <a:t>otros</a:t>
            </a:r>
            <a:r>
              <a:rPr lang="en-US" dirty="0" smtClean="0"/>
              <a:t> </a:t>
            </a:r>
            <a:r>
              <a:rPr lang="en-US" dirty="0" err="1" smtClean="0"/>
              <a:t>utilizan</a:t>
            </a:r>
            <a:r>
              <a:rPr lang="en-US" dirty="0" smtClean="0"/>
              <a:t> el 10</a:t>
            </a:r>
          </a:p>
          <a:p>
            <a:pPr lvl="1"/>
            <a:r>
              <a:rPr lang="en-US" dirty="0" err="1" smtClean="0"/>
              <a:t>es</a:t>
            </a:r>
            <a:r>
              <a:rPr lang="en-US" dirty="0" smtClean="0"/>
              <a:t> </a:t>
            </a:r>
            <a:r>
              <a:rPr lang="en-US" dirty="0" err="1" smtClean="0"/>
              <a:t>por</a:t>
            </a:r>
            <a:r>
              <a:rPr lang="en-US" dirty="0" smtClean="0"/>
              <a:t> </a:t>
            </a:r>
            <a:r>
              <a:rPr lang="en-US" dirty="0" err="1" smtClean="0"/>
              <a:t>esto</a:t>
            </a:r>
            <a:r>
              <a:rPr lang="en-US" dirty="0" smtClean="0"/>
              <a:t> que </a:t>
            </a:r>
            <a:r>
              <a:rPr lang="en-US" dirty="0" err="1" smtClean="0"/>
              <a:t>es</a:t>
            </a:r>
            <a:r>
              <a:rPr lang="en-US" dirty="0" smtClean="0"/>
              <a:t> </a:t>
            </a:r>
            <a:r>
              <a:rPr lang="en-US" dirty="0" err="1" smtClean="0"/>
              <a:t>mejor</a:t>
            </a:r>
            <a:r>
              <a:rPr lang="en-US" dirty="0" smtClean="0"/>
              <a:t> </a:t>
            </a:r>
            <a:r>
              <a:rPr lang="en-US" dirty="0" err="1" smtClean="0"/>
              <a:t>utilizar</a:t>
            </a:r>
            <a:r>
              <a:rPr lang="en-US" dirty="0" smtClean="0"/>
              <a:t> </a:t>
            </a:r>
            <a:r>
              <a:rPr lang="en-US" dirty="0" err="1" smtClean="0"/>
              <a:t>secuencias</a:t>
            </a:r>
            <a:r>
              <a:rPr lang="en-US" dirty="0" smtClean="0"/>
              <a:t> de escape.</a:t>
            </a:r>
          </a:p>
          <a:p>
            <a:pPr lvl="1"/>
            <a:r>
              <a:rPr lang="en-US" dirty="0" smtClean="0"/>
              <a:t>Evite </a:t>
            </a:r>
            <a:r>
              <a:rPr lang="en-US" dirty="0" err="1" smtClean="0"/>
              <a:t>utilizar</a:t>
            </a:r>
            <a:r>
              <a:rPr lang="en-US" dirty="0" smtClean="0"/>
              <a:t> </a:t>
            </a:r>
            <a:r>
              <a:rPr lang="en-US" dirty="0" err="1" smtClean="0"/>
              <a:t>los</a:t>
            </a:r>
            <a:r>
              <a:rPr lang="en-US" dirty="0" smtClean="0"/>
              <a:t> </a:t>
            </a:r>
            <a:r>
              <a:rPr lang="en-US" dirty="0" err="1" smtClean="0"/>
              <a:t>caracteres</a:t>
            </a:r>
            <a:r>
              <a:rPr lang="en-US" dirty="0" smtClean="0"/>
              <a:t> ASCII </a:t>
            </a:r>
            <a:r>
              <a:rPr lang="en-US" dirty="0" err="1" smtClean="0"/>
              <a:t>como</a:t>
            </a:r>
            <a:r>
              <a:rPr lang="en-US" dirty="0" smtClean="0"/>
              <a:t> </a:t>
            </a:r>
            <a:r>
              <a:rPr lang="en-US" dirty="0" err="1" smtClean="0"/>
              <a:t>secuencias</a:t>
            </a:r>
            <a:r>
              <a:rPr lang="en-US" dirty="0" smtClean="0"/>
              <a:t> de escape.</a:t>
            </a:r>
          </a:p>
          <a:p>
            <a:pPr marL="0" indent="0">
              <a:buNone/>
            </a:pPr>
            <a:endParaRPr lang="en-US" dirty="0"/>
          </a:p>
          <a:p>
            <a:r>
              <a:rPr lang="en-US" dirty="0" smtClean="0"/>
              <a:t>Si un </a:t>
            </a:r>
            <a:r>
              <a:rPr lang="en-US" dirty="0" err="1" smtClean="0"/>
              <a:t>caracter</a:t>
            </a:r>
            <a:r>
              <a:rPr lang="en-US" dirty="0" smtClean="0"/>
              <a:t> no se </a:t>
            </a:r>
            <a:r>
              <a:rPr lang="en-US" dirty="0" err="1" smtClean="0"/>
              <a:t>encuentra</a:t>
            </a:r>
            <a:r>
              <a:rPr lang="en-US" dirty="0" smtClean="0"/>
              <a:t> </a:t>
            </a:r>
            <a:r>
              <a:rPr lang="en-US" dirty="0" err="1" smtClean="0"/>
              <a:t>en</a:t>
            </a:r>
            <a:r>
              <a:rPr lang="en-US" dirty="0" smtClean="0"/>
              <a:t> la </a:t>
            </a:r>
            <a:r>
              <a:rPr lang="en-US" dirty="0" err="1" smtClean="0"/>
              <a:t>secuencia</a:t>
            </a:r>
            <a:r>
              <a:rPr lang="en-US" dirty="0" smtClean="0"/>
              <a:t> de escape se </a:t>
            </a:r>
            <a:r>
              <a:rPr lang="en-US" dirty="0" err="1" smtClean="0"/>
              <a:t>toma</a:t>
            </a:r>
            <a:r>
              <a:rPr lang="en-US" dirty="0" smtClean="0"/>
              <a:t> el literal </a:t>
            </a:r>
            <a:r>
              <a:rPr lang="en-US" dirty="0" err="1" smtClean="0"/>
              <a:t>como</a:t>
            </a:r>
            <a:r>
              <a:rPr lang="en-US" dirty="0" smtClean="0"/>
              <a:t> </a:t>
            </a:r>
            <a:r>
              <a:rPr lang="en-US" dirty="0" err="1" smtClean="0"/>
              <a:t>tal</a:t>
            </a:r>
            <a:r>
              <a:rPr lang="en-US" dirty="0" smtClean="0"/>
              <a:t>.</a:t>
            </a:r>
          </a:p>
          <a:p>
            <a:r>
              <a:rPr lang="en-US" dirty="0" smtClean="0"/>
              <a:t>La </a:t>
            </a:r>
            <a:r>
              <a:rPr lang="en-US" dirty="0" err="1" smtClean="0"/>
              <a:t>manera</a:t>
            </a:r>
            <a:r>
              <a:rPr lang="en-US" dirty="0" smtClean="0"/>
              <a:t> de </a:t>
            </a:r>
            <a:r>
              <a:rPr lang="en-US" dirty="0" err="1" smtClean="0"/>
              <a:t>escribir</a:t>
            </a:r>
            <a:r>
              <a:rPr lang="en-US" dirty="0" smtClean="0"/>
              <a:t> el backslash </a:t>
            </a:r>
            <a:r>
              <a:rPr lang="en-US" dirty="0" err="1" smtClean="0"/>
              <a:t>es</a:t>
            </a:r>
            <a:r>
              <a:rPr lang="en-US" dirty="0" smtClean="0"/>
              <a:t>  \\,  </a:t>
            </a:r>
          </a:p>
          <a:p>
            <a:r>
              <a:rPr lang="en-US" dirty="0" smtClean="0"/>
              <a:t>apostrophe  \’ y </a:t>
            </a:r>
            <a:r>
              <a:rPr lang="en-US" dirty="0" err="1" smtClean="0"/>
              <a:t>doble</a:t>
            </a:r>
            <a:r>
              <a:rPr lang="en-US" dirty="0" smtClean="0"/>
              <a:t> </a:t>
            </a:r>
            <a:r>
              <a:rPr lang="en-US" dirty="0" err="1" smtClean="0"/>
              <a:t>apóstrofe</a:t>
            </a:r>
            <a:r>
              <a:rPr lang="en-US" dirty="0" smtClean="0"/>
              <a:t> \”</a:t>
            </a:r>
            <a:endParaRPr lang="en-US" dirty="0"/>
          </a:p>
        </p:txBody>
      </p:sp>
      <p:pic>
        <p:nvPicPr>
          <p:cNvPr id="3" name="Imagen 2"/>
          <p:cNvPicPr>
            <a:picLocks noChangeAspect="1"/>
          </p:cNvPicPr>
          <p:nvPr/>
        </p:nvPicPr>
        <p:blipFill>
          <a:blip r:embed="rId2"/>
          <a:stretch>
            <a:fillRect/>
          </a:stretch>
        </p:blipFill>
        <p:spPr>
          <a:xfrm>
            <a:off x="8641723" y="4237149"/>
            <a:ext cx="3510146" cy="2461024"/>
          </a:xfrm>
          <a:prstGeom prst="rect">
            <a:avLst/>
          </a:prstGeom>
        </p:spPr>
      </p:pic>
      <p:sp>
        <p:nvSpPr>
          <p:cNvPr id="6" name="Marcador de contenido 3"/>
          <p:cNvSpPr txBox="1">
            <a:spLocks/>
          </p:cNvSpPr>
          <p:nvPr/>
        </p:nvSpPr>
        <p:spPr>
          <a:xfrm>
            <a:off x="1504701" y="5366616"/>
            <a:ext cx="3642555" cy="12634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a:t>printf</a:t>
            </a:r>
            <a:r>
              <a:rPr lang="es-PA" dirty="0"/>
              <a:t>("\</a:t>
            </a:r>
            <a:r>
              <a:rPr lang="es-PA" dirty="0" err="1"/>
              <a:t>tJon</a:t>
            </a:r>
            <a:r>
              <a:rPr lang="es-PA" dirty="0"/>
              <a:t>\n");</a:t>
            </a:r>
            <a:br>
              <a:rPr lang="es-PA" dirty="0"/>
            </a:br>
            <a:r>
              <a:rPr lang="es-PA" dirty="0" err="1" smtClean="0"/>
              <a:t>printf</a:t>
            </a:r>
            <a:r>
              <a:rPr lang="es-PA" dirty="0"/>
              <a:t>("\11Jon\12"); </a:t>
            </a:r>
            <a:br>
              <a:rPr lang="es-PA" dirty="0"/>
            </a:br>
            <a:r>
              <a:rPr lang="es-PA" dirty="0" err="1" smtClean="0"/>
              <a:t>printf</a:t>
            </a:r>
            <a:r>
              <a:rPr lang="es-PA" dirty="0"/>
              <a:t>("\011Jon\012"); </a:t>
            </a:r>
            <a:endParaRPr lang="en-US" dirty="0"/>
          </a:p>
        </p:txBody>
      </p:sp>
    </p:spTree>
    <p:extLst>
      <p:ext uri="{BB962C8B-B14F-4D97-AF65-F5344CB8AC3E}">
        <p14:creationId xmlns:p14="http://schemas.microsoft.com/office/powerpoint/2010/main" val="356503614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3"/>
          <p:cNvSpPr txBox="1">
            <a:spLocks/>
          </p:cNvSpPr>
          <p:nvPr/>
        </p:nvSpPr>
        <p:spPr>
          <a:xfrm>
            <a:off x="646111" y="2381284"/>
            <a:ext cx="10532752" cy="32854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endParaRPr lang="en-US" dirty="0"/>
          </a:p>
        </p:txBody>
      </p:sp>
      <p:pic>
        <p:nvPicPr>
          <p:cNvPr id="1026" name="Picture 2" descr="Image result for EOF"/>
          <p:cNvPicPr>
            <a:picLocks noChangeAspect="1" noChangeArrowheads="1"/>
          </p:cNvPicPr>
          <p:nvPr/>
        </p:nvPicPr>
        <p:blipFill rotWithShape="1">
          <a:blip r:embed="rId2">
            <a:extLst>
              <a:ext uri="{28A0092B-C50C-407E-A947-70E740481C1C}">
                <a14:useLocalDpi xmlns:a14="http://schemas.microsoft.com/office/drawing/2010/main" val="0"/>
              </a:ext>
            </a:extLst>
          </a:blip>
          <a:srcRect l="27878" t="35278" r="32930" b="37493"/>
          <a:stretch/>
        </p:blipFill>
        <p:spPr bwMode="auto">
          <a:xfrm>
            <a:off x="3523455" y="3090275"/>
            <a:ext cx="4778063" cy="1867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78487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Variables</a:t>
            </a:r>
            <a:endParaRPr lang="en-US" dirty="0"/>
          </a:p>
        </p:txBody>
      </p:sp>
      <p:sp>
        <p:nvSpPr>
          <p:cNvPr id="7" name="Marcador de contenido 3"/>
          <p:cNvSpPr txBox="1">
            <a:spLocks/>
          </p:cNvSpPr>
          <p:nvPr/>
        </p:nvSpPr>
        <p:spPr>
          <a:xfrm>
            <a:off x="646110" y="1853250"/>
            <a:ext cx="10854724" cy="2306626"/>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Variable:  </a:t>
            </a:r>
            <a:r>
              <a:rPr lang="en-US" dirty="0" err="1" smtClean="0"/>
              <a:t>Nombre</a:t>
            </a:r>
            <a:r>
              <a:rPr lang="en-US" dirty="0" smtClean="0"/>
              <a:t> de </a:t>
            </a:r>
            <a:r>
              <a:rPr lang="en-US" dirty="0" err="1" smtClean="0"/>
              <a:t>objeto</a:t>
            </a:r>
            <a:r>
              <a:rPr lang="en-US" dirty="0" smtClean="0"/>
              <a:t> que reside </a:t>
            </a:r>
            <a:r>
              <a:rPr lang="en-US" dirty="0" err="1" smtClean="0"/>
              <a:t>en</a:t>
            </a:r>
            <a:r>
              <a:rPr lang="en-US" dirty="0" smtClean="0"/>
              <a:t> </a:t>
            </a:r>
            <a:r>
              <a:rPr lang="en-US" dirty="0" err="1" smtClean="0"/>
              <a:t>espacio</a:t>
            </a:r>
            <a:r>
              <a:rPr lang="en-US" dirty="0"/>
              <a:t> </a:t>
            </a:r>
            <a:r>
              <a:rPr lang="en-US" dirty="0" smtClean="0"/>
              <a:t>de mem. </a:t>
            </a:r>
            <a:r>
              <a:rPr lang="en-US" dirty="0" err="1" smtClean="0"/>
              <a:t>reservado</a:t>
            </a:r>
            <a:r>
              <a:rPr lang="en-US" dirty="0" smtClean="0"/>
              <a:t> </a:t>
            </a:r>
            <a:r>
              <a:rPr lang="en-US" dirty="0" err="1" smtClean="0"/>
              <a:t>en</a:t>
            </a:r>
            <a:r>
              <a:rPr lang="en-US" dirty="0" smtClean="0"/>
              <a:t> RAM</a:t>
            </a:r>
          </a:p>
          <a:p>
            <a:pPr lvl="1"/>
            <a:r>
              <a:rPr lang="en-US" dirty="0" err="1" smtClean="0"/>
              <a:t>Puede</a:t>
            </a:r>
            <a:r>
              <a:rPr lang="en-US" dirty="0" smtClean="0"/>
              <a:t> </a:t>
            </a:r>
            <a:r>
              <a:rPr lang="en-US" dirty="0" err="1" smtClean="0"/>
              <a:t>ser</a:t>
            </a:r>
            <a:r>
              <a:rPr lang="en-US" dirty="0" smtClean="0"/>
              <a:t> </a:t>
            </a:r>
            <a:r>
              <a:rPr lang="en-US" dirty="0" err="1" smtClean="0"/>
              <a:t>Examinado</a:t>
            </a:r>
            <a:r>
              <a:rPr lang="en-US" dirty="0" smtClean="0"/>
              <a:t> o </a:t>
            </a:r>
            <a:r>
              <a:rPr lang="en-US" dirty="0" err="1" smtClean="0"/>
              <a:t>alterado</a:t>
            </a:r>
            <a:endParaRPr lang="en-US" dirty="0" smtClean="0"/>
          </a:p>
          <a:p>
            <a:pPr lvl="1"/>
            <a:r>
              <a:rPr lang="en-US" dirty="0" err="1" smtClean="0"/>
              <a:t>Contiene</a:t>
            </a:r>
            <a:r>
              <a:rPr lang="en-US" dirty="0" smtClean="0"/>
              <a:t> </a:t>
            </a:r>
            <a:r>
              <a:rPr lang="en-US" dirty="0" err="1" smtClean="0"/>
              <a:t>información</a:t>
            </a:r>
            <a:r>
              <a:rPr lang="en-US" dirty="0" smtClean="0"/>
              <a:t> </a:t>
            </a:r>
            <a:r>
              <a:rPr lang="en-US" dirty="0" err="1" smtClean="0"/>
              <a:t>crítica</a:t>
            </a:r>
            <a:r>
              <a:rPr lang="en-US" dirty="0" smtClean="0"/>
              <a:t> para un </a:t>
            </a:r>
            <a:r>
              <a:rPr lang="en-US" dirty="0" err="1" smtClean="0"/>
              <a:t>sistema</a:t>
            </a:r>
            <a:r>
              <a:rPr lang="en-US" dirty="0" smtClean="0"/>
              <a:t> </a:t>
            </a:r>
            <a:r>
              <a:rPr lang="en-US" dirty="0" err="1" smtClean="0"/>
              <a:t>embebido</a:t>
            </a:r>
            <a:endParaRPr lang="en-US" dirty="0" smtClean="0"/>
          </a:p>
          <a:p>
            <a:r>
              <a:rPr lang="en-US" dirty="0" err="1" smtClean="0"/>
              <a:t>Constante</a:t>
            </a:r>
            <a:r>
              <a:rPr lang="en-US" dirty="0" smtClean="0"/>
              <a:t>: </a:t>
            </a:r>
            <a:r>
              <a:rPr lang="en-US" dirty="0" err="1" smtClean="0"/>
              <a:t>Nombre</a:t>
            </a:r>
            <a:r>
              <a:rPr lang="en-US" dirty="0" smtClean="0"/>
              <a:t> de </a:t>
            </a:r>
            <a:r>
              <a:rPr lang="en-US" dirty="0" err="1" smtClean="0"/>
              <a:t>objeto</a:t>
            </a:r>
            <a:r>
              <a:rPr lang="en-US" dirty="0" smtClean="0"/>
              <a:t> que reside </a:t>
            </a:r>
            <a:r>
              <a:rPr lang="en-US" dirty="0" err="1" smtClean="0"/>
              <a:t>en</a:t>
            </a:r>
            <a:r>
              <a:rPr lang="en-US" dirty="0" smtClean="0"/>
              <a:t> </a:t>
            </a:r>
            <a:r>
              <a:rPr lang="en-US" dirty="0" err="1" smtClean="0"/>
              <a:t>espacio</a:t>
            </a:r>
            <a:r>
              <a:rPr lang="en-US" dirty="0" smtClean="0"/>
              <a:t> de mem. </a:t>
            </a:r>
            <a:r>
              <a:rPr lang="en-US" dirty="0" err="1" smtClean="0"/>
              <a:t>reservado</a:t>
            </a:r>
            <a:r>
              <a:rPr lang="en-US" dirty="0" smtClean="0"/>
              <a:t> </a:t>
            </a:r>
            <a:r>
              <a:rPr lang="en-US" dirty="0" err="1" smtClean="0"/>
              <a:t>en</a:t>
            </a:r>
            <a:r>
              <a:rPr lang="en-US" dirty="0" smtClean="0"/>
              <a:t> ROM</a:t>
            </a:r>
          </a:p>
          <a:p>
            <a:pPr lvl="1"/>
            <a:r>
              <a:rPr lang="en-US" dirty="0" smtClean="0"/>
              <a:t>Solo </a:t>
            </a:r>
            <a:r>
              <a:rPr lang="en-US" dirty="0" err="1" smtClean="0"/>
              <a:t>examinado</a:t>
            </a:r>
            <a:r>
              <a:rPr lang="en-US" dirty="0" smtClean="0"/>
              <a:t>, </a:t>
            </a:r>
            <a:r>
              <a:rPr lang="en-US" dirty="0" err="1" smtClean="0"/>
              <a:t>ejm</a:t>
            </a:r>
            <a:r>
              <a:rPr lang="en-US" dirty="0" smtClean="0"/>
              <a:t>: Literal, constant o </a:t>
            </a:r>
            <a:r>
              <a:rPr lang="en-US" dirty="0" err="1" smtClean="0"/>
              <a:t>cadena</a:t>
            </a:r>
            <a:endParaRPr lang="en-US" dirty="0" smtClean="0"/>
          </a:p>
          <a:p>
            <a:r>
              <a:rPr lang="en-US" dirty="0" smtClean="0"/>
              <a:t>Las </a:t>
            </a:r>
            <a:r>
              <a:rPr lang="en-US" dirty="0" err="1" smtClean="0"/>
              <a:t>opciones</a:t>
            </a:r>
            <a:r>
              <a:rPr lang="en-US" dirty="0" smtClean="0"/>
              <a:t> del </a:t>
            </a:r>
            <a:r>
              <a:rPr lang="en-US" dirty="0" err="1" smtClean="0"/>
              <a:t>compilador</a:t>
            </a:r>
            <a:r>
              <a:rPr lang="en-US" dirty="0" smtClean="0"/>
              <a:t> </a:t>
            </a:r>
            <a:r>
              <a:rPr lang="en-US" dirty="0" err="1" smtClean="0"/>
              <a:t>pueden</a:t>
            </a:r>
            <a:r>
              <a:rPr lang="en-US" dirty="0" smtClean="0"/>
              <a:t> </a:t>
            </a:r>
            <a:r>
              <a:rPr lang="en-US" dirty="0" err="1" smtClean="0"/>
              <a:t>ajustarse</a:t>
            </a:r>
            <a:r>
              <a:rPr lang="en-US" dirty="0" smtClean="0"/>
              <a:t> para </a:t>
            </a:r>
            <a:r>
              <a:rPr lang="en-US" dirty="0" err="1" smtClean="0"/>
              <a:t>diferentes</a:t>
            </a:r>
            <a:r>
              <a:rPr lang="en-US" dirty="0" smtClean="0"/>
              <a:t> </a:t>
            </a:r>
            <a:r>
              <a:rPr lang="en-US" dirty="0" err="1" smtClean="0"/>
              <a:t>tipos</a:t>
            </a:r>
            <a:r>
              <a:rPr lang="en-US" dirty="0" smtClean="0"/>
              <a:t> de variables (</a:t>
            </a:r>
            <a:r>
              <a:rPr lang="en-US" dirty="0" err="1" smtClean="0"/>
              <a:t>int</a:t>
            </a:r>
            <a:r>
              <a:rPr lang="en-US" dirty="0" smtClean="0"/>
              <a:t>, short)</a:t>
            </a:r>
            <a:endParaRPr lang="en-US" dirty="0"/>
          </a:p>
        </p:txBody>
      </p:sp>
      <p:sp>
        <p:nvSpPr>
          <p:cNvPr id="8" name="Marcador de contenido 3"/>
          <p:cNvSpPr txBox="1">
            <a:spLocks/>
          </p:cNvSpPr>
          <p:nvPr/>
        </p:nvSpPr>
        <p:spPr>
          <a:xfrm>
            <a:off x="903688" y="4551374"/>
            <a:ext cx="7338791" cy="2306626"/>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short </a:t>
            </a:r>
            <a:r>
              <a:rPr lang="en-US" dirty="0" err="1"/>
              <a:t>MyVariable</a:t>
            </a:r>
            <a:r>
              <a:rPr lang="en-US" dirty="0"/>
              <a:t>;          /* variable allows read/write access */</a:t>
            </a:r>
            <a:br>
              <a:rPr lang="en-US" dirty="0"/>
            </a:br>
            <a:r>
              <a:rPr lang="en-US" dirty="0" err="1"/>
              <a:t>const</a:t>
            </a:r>
            <a:r>
              <a:rPr lang="en-US" dirty="0"/>
              <a:t> short </a:t>
            </a:r>
            <a:r>
              <a:rPr lang="en-US" dirty="0" err="1"/>
              <a:t>MyConstant</a:t>
            </a:r>
            <a:r>
              <a:rPr lang="en-US" dirty="0"/>
              <a:t>=50; /* constant allows only read access */</a:t>
            </a:r>
            <a:br>
              <a:rPr lang="en-US" dirty="0"/>
            </a:br>
            <a:r>
              <a:rPr lang="en-US" dirty="0"/>
              <a:t>#define fifty 50</a:t>
            </a:r>
            <a:br>
              <a:rPr lang="en-US" dirty="0"/>
            </a:br>
            <a:r>
              <a:rPr lang="en-US" dirty="0"/>
              <a:t>void main(void){ </a:t>
            </a:r>
            <a:br>
              <a:rPr lang="en-US" dirty="0"/>
            </a:br>
            <a:r>
              <a:rPr lang="en-US" dirty="0"/>
              <a:t>    </a:t>
            </a:r>
            <a:r>
              <a:rPr lang="en-US" dirty="0" err="1"/>
              <a:t>MyVariable</a:t>
            </a:r>
            <a:r>
              <a:rPr lang="en-US" dirty="0"/>
              <a:t>=50;         /* write access to the variable */</a:t>
            </a:r>
            <a:br>
              <a:rPr lang="en-US" dirty="0"/>
            </a:br>
            <a:r>
              <a:rPr lang="en-US" dirty="0"/>
              <a:t>    </a:t>
            </a:r>
            <a:r>
              <a:rPr lang="en-US" dirty="0" err="1"/>
              <a:t>OutSDec</a:t>
            </a:r>
            <a:r>
              <a:rPr lang="en-US" dirty="0"/>
              <a:t>(</a:t>
            </a:r>
            <a:r>
              <a:rPr lang="en-US" dirty="0" err="1"/>
              <a:t>MyVariable</a:t>
            </a:r>
            <a:r>
              <a:rPr lang="en-US" dirty="0"/>
              <a:t>);   /* read access to the variable */</a:t>
            </a:r>
            <a:br>
              <a:rPr lang="en-US" dirty="0"/>
            </a:br>
            <a:r>
              <a:rPr lang="en-US" dirty="0"/>
              <a:t>    </a:t>
            </a:r>
            <a:r>
              <a:rPr lang="en-US" dirty="0" err="1"/>
              <a:t>OutSDec</a:t>
            </a:r>
            <a:r>
              <a:rPr lang="en-US" dirty="0"/>
              <a:t>(</a:t>
            </a:r>
            <a:r>
              <a:rPr lang="en-US" dirty="0" err="1"/>
              <a:t>MyConstant</a:t>
            </a:r>
            <a:r>
              <a:rPr lang="en-US" dirty="0"/>
              <a:t>);   /* read access to the constant */</a:t>
            </a:r>
            <a:br>
              <a:rPr lang="en-US" dirty="0"/>
            </a:br>
            <a:r>
              <a:rPr lang="en-US" dirty="0"/>
              <a:t>    </a:t>
            </a:r>
            <a:r>
              <a:rPr lang="en-US" dirty="0" err="1"/>
              <a:t>OutSDec</a:t>
            </a:r>
            <a:r>
              <a:rPr lang="en-US" dirty="0"/>
              <a:t>(50);           /* "50" is a literal */</a:t>
            </a:r>
            <a:br>
              <a:rPr lang="en-US" dirty="0"/>
            </a:br>
            <a:r>
              <a:rPr lang="en-US" dirty="0"/>
              <a:t>    </a:t>
            </a:r>
            <a:r>
              <a:rPr lang="en-US" dirty="0" err="1"/>
              <a:t>OutSDec</a:t>
            </a:r>
            <a:r>
              <a:rPr lang="en-US" dirty="0"/>
              <a:t>(fifty);        /* fifty is also a literal */</a:t>
            </a:r>
            <a:br>
              <a:rPr lang="en-US" dirty="0"/>
            </a:br>
            <a:r>
              <a:rPr lang="en-US" dirty="0"/>
              <a:t>}</a:t>
            </a:r>
          </a:p>
        </p:txBody>
      </p:sp>
    </p:spTree>
    <p:extLst>
      <p:ext uri="{BB962C8B-B14F-4D97-AF65-F5344CB8AC3E}">
        <p14:creationId xmlns:p14="http://schemas.microsoft.com/office/powerpoint/2010/main" val="1157735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Programación</a:t>
            </a:r>
            <a:r>
              <a:rPr lang="en-US" dirty="0" smtClean="0"/>
              <a:t> </a:t>
            </a:r>
            <a:r>
              <a:rPr lang="en-US" dirty="0" err="1" smtClean="0"/>
              <a:t>en</a:t>
            </a:r>
            <a:r>
              <a:rPr lang="en-US" dirty="0" smtClean="0"/>
              <a:t> C – Tokens </a:t>
            </a:r>
            <a:endParaRPr lang="en-US" dirty="0"/>
          </a:p>
        </p:txBody>
      </p:sp>
      <p:sp>
        <p:nvSpPr>
          <p:cNvPr id="4" name="Marcador de contenido 3"/>
          <p:cNvSpPr>
            <a:spLocks noGrp="1"/>
          </p:cNvSpPr>
          <p:nvPr>
            <p:ph idx="1"/>
          </p:nvPr>
        </p:nvSpPr>
        <p:spPr>
          <a:xfrm>
            <a:off x="498006" y="2001402"/>
            <a:ext cx="6598253" cy="4195481"/>
          </a:xfrm>
        </p:spPr>
        <p:txBody>
          <a:bodyPr>
            <a:normAutofit/>
          </a:bodyPr>
          <a:lstStyle/>
          <a:p>
            <a:r>
              <a:rPr lang="en-US" dirty="0" smtClean="0"/>
              <a:t>@</a:t>
            </a:r>
            <a:r>
              <a:rPr lang="en-US" dirty="0"/>
              <a:t>	</a:t>
            </a:r>
            <a:r>
              <a:rPr lang="en-US" dirty="0" err="1" smtClean="0"/>
              <a:t>dirección</a:t>
            </a:r>
            <a:r>
              <a:rPr lang="en-US" dirty="0" smtClean="0"/>
              <a:t> de</a:t>
            </a:r>
            <a:endParaRPr lang="en-US" dirty="0"/>
          </a:p>
          <a:p>
            <a:r>
              <a:rPr lang="en-US" dirty="0"/>
              <a:t>?	</a:t>
            </a:r>
            <a:r>
              <a:rPr lang="en-US" dirty="0" err="1" smtClean="0"/>
              <a:t>selección</a:t>
            </a:r>
            <a:endParaRPr lang="en-US" dirty="0"/>
          </a:p>
          <a:p>
            <a:r>
              <a:rPr lang="en-US" dirty="0"/>
              <a:t>&lt;	</a:t>
            </a:r>
            <a:r>
              <a:rPr lang="en-US" dirty="0" err="1" smtClean="0"/>
              <a:t>menor</a:t>
            </a:r>
            <a:r>
              <a:rPr lang="en-US" dirty="0" smtClean="0"/>
              <a:t> que</a:t>
            </a:r>
            <a:endParaRPr lang="en-US" dirty="0"/>
          </a:p>
          <a:p>
            <a:r>
              <a:rPr lang="en-US" dirty="0"/>
              <a:t>&gt;	</a:t>
            </a:r>
            <a:r>
              <a:rPr lang="en-US" dirty="0" smtClean="0"/>
              <a:t>mayor que</a:t>
            </a:r>
            <a:endParaRPr lang="en-US" dirty="0"/>
          </a:p>
          <a:p>
            <a:r>
              <a:rPr lang="en-US" dirty="0"/>
              <a:t>!	</a:t>
            </a:r>
            <a:r>
              <a:rPr lang="en-US" dirty="0" smtClean="0"/>
              <a:t>	NOT </a:t>
            </a:r>
            <a:r>
              <a:rPr lang="en-US" dirty="0" err="1" smtClean="0"/>
              <a:t>lógico</a:t>
            </a:r>
            <a:r>
              <a:rPr lang="en-US" dirty="0" smtClean="0"/>
              <a:t> (T-&gt;F, F-&gt;T)</a:t>
            </a:r>
            <a:endParaRPr lang="en-US" dirty="0"/>
          </a:p>
          <a:p>
            <a:r>
              <a:rPr lang="en-US" dirty="0"/>
              <a:t>~	</a:t>
            </a:r>
            <a:r>
              <a:rPr lang="en-US" dirty="0" err="1" smtClean="0"/>
              <a:t>Complemento</a:t>
            </a:r>
            <a:r>
              <a:rPr lang="en-US" dirty="0" smtClean="0"/>
              <a:t> A1</a:t>
            </a:r>
            <a:endParaRPr lang="en-US" dirty="0"/>
          </a:p>
          <a:p>
            <a:r>
              <a:rPr lang="en-US" dirty="0"/>
              <a:t>+	</a:t>
            </a:r>
            <a:r>
              <a:rPr lang="en-US" dirty="0" err="1" smtClean="0"/>
              <a:t>Adición</a:t>
            </a:r>
            <a:endParaRPr lang="en-US" dirty="0"/>
          </a:p>
        </p:txBody>
      </p:sp>
      <p:sp>
        <p:nvSpPr>
          <p:cNvPr id="5" name="Marcador de contenido 3"/>
          <p:cNvSpPr txBox="1">
            <a:spLocks/>
          </p:cNvSpPr>
          <p:nvPr/>
        </p:nvSpPr>
        <p:spPr>
          <a:xfrm>
            <a:off x="6048801" y="2001401"/>
            <a:ext cx="6598253"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	</a:t>
            </a:r>
            <a:r>
              <a:rPr lang="en-US" dirty="0"/>
              <a:t>	</a:t>
            </a:r>
            <a:r>
              <a:rPr lang="en-US" dirty="0" err="1" smtClean="0"/>
              <a:t>sustracción</a:t>
            </a:r>
            <a:endParaRPr lang="en-US" dirty="0"/>
          </a:p>
          <a:p>
            <a:r>
              <a:rPr lang="en-US" dirty="0"/>
              <a:t>*	</a:t>
            </a:r>
            <a:r>
              <a:rPr lang="en-US" dirty="0" smtClean="0"/>
              <a:t>	</a:t>
            </a:r>
            <a:r>
              <a:rPr lang="en-US" dirty="0" err="1" smtClean="0"/>
              <a:t>Multiplicador</a:t>
            </a:r>
            <a:r>
              <a:rPr lang="en-US" dirty="0" smtClean="0"/>
              <a:t> o </a:t>
            </a:r>
            <a:r>
              <a:rPr lang="en-US" dirty="0" err="1" smtClean="0"/>
              <a:t>referencia</a:t>
            </a:r>
            <a:r>
              <a:rPr lang="en-US" dirty="0" smtClean="0"/>
              <a:t> a </a:t>
            </a:r>
            <a:r>
              <a:rPr lang="en-US" dirty="0" err="1" smtClean="0"/>
              <a:t>puntero</a:t>
            </a:r>
            <a:endParaRPr lang="en-US" dirty="0"/>
          </a:p>
          <a:p>
            <a:r>
              <a:rPr lang="en-US" dirty="0" smtClean="0"/>
              <a:t>/	</a:t>
            </a:r>
            <a:r>
              <a:rPr lang="en-US" dirty="0"/>
              <a:t>	</a:t>
            </a:r>
            <a:r>
              <a:rPr lang="en-US" dirty="0" smtClean="0"/>
              <a:t>Divisor</a:t>
            </a:r>
            <a:endParaRPr lang="en-US" dirty="0"/>
          </a:p>
          <a:p>
            <a:r>
              <a:rPr lang="en-US" dirty="0"/>
              <a:t>%	</a:t>
            </a:r>
            <a:r>
              <a:rPr lang="en-US" dirty="0" err="1" smtClean="0"/>
              <a:t>Módulo</a:t>
            </a:r>
            <a:r>
              <a:rPr lang="en-US" dirty="0" smtClean="0"/>
              <a:t> o </a:t>
            </a:r>
            <a:r>
              <a:rPr lang="en-US" dirty="0" err="1" smtClean="0"/>
              <a:t>residuo</a:t>
            </a:r>
            <a:endParaRPr lang="en-US" dirty="0"/>
          </a:p>
          <a:p>
            <a:r>
              <a:rPr lang="en-US" dirty="0"/>
              <a:t>|	</a:t>
            </a:r>
            <a:r>
              <a:rPr lang="en-US" dirty="0" smtClean="0"/>
              <a:t>OR </a:t>
            </a:r>
            <a:r>
              <a:rPr lang="en-US" dirty="0" err="1" smtClean="0"/>
              <a:t>lógico</a:t>
            </a:r>
            <a:endParaRPr lang="en-US" dirty="0"/>
          </a:p>
          <a:p>
            <a:r>
              <a:rPr lang="en-US" dirty="0"/>
              <a:t>&amp;	</a:t>
            </a:r>
            <a:r>
              <a:rPr lang="en-US" dirty="0" smtClean="0"/>
              <a:t>AND </a:t>
            </a:r>
            <a:r>
              <a:rPr lang="en-US" dirty="0" err="1" smtClean="0"/>
              <a:t>lógico</a:t>
            </a:r>
            <a:r>
              <a:rPr lang="en-US" dirty="0" smtClean="0"/>
              <a:t> o </a:t>
            </a:r>
            <a:r>
              <a:rPr lang="en-US" dirty="0" err="1" smtClean="0"/>
              <a:t>dirección</a:t>
            </a:r>
            <a:r>
              <a:rPr lang="en-US" dirty="0" smtClean="0"/>
              <a:t> de</a:t>
            </a:r>
            <a:endParaRPr lang="en-US" dirty="0"/>
          </a:p>
          <a:p>
            <a:r>
              <a:rPr lang="en-US" dirty="0"/>
              <a:t>^	</a:t>
            </a:r>
            <a:r>
              <a:rPr lang="en-US" dirty="0" smtClean="0"/>
              <a:t>OR </a:t>
            </a:r>
            <a:r>
              <a:rPr lang="en-US" dirty="0" err="1" smtClean="0"/>
              <a:t>exclusivo</a:t>
            </a:r>
            <a:endParaRPr lang="en-US" dirty="0"/>
          </a:p>
          <a:p>
            <a:r>
              <a:rPr lang="en-US" dirty="0"/>
              <a:t>.	</a:t>
            </a:r>
            <a:r>
              <a:rPr lang="en-US" dirty="0" smtClean="0"/>
              <a:t>	</a:t>
            </a:r>
            <a:r>
              <a:rPr lang="en-US" dirty="0" err="1" smtClean="0"/>
              <a:t>Accesa</a:t>
            </a:r>
            <a:r>
              <a:rPr lang="en-US" dirty="0" smtClean="0"/>
              <a:t> </a:t>
            </a:r>
            <a:r>
              <a:rPr lang="en-US" dirty="0" err="1" smtClean="0"/>
              <a:t>partes</a:t>
            </a:r>
            <a:r>
              <a:rPr lang="en-US" dirty="0" smtClean="0"/>
              <a:t> de </a:t>
            </a:r>
            <a:r>
              <a:rPr lang="en-US" dirty="0" err="1" smtClean="0"/>
              <a:t>estructura</a:t>
            </a:r>
            <a:endParaRPr lang="es-PA" dirty="0"/>
          </a:p>
        </p:txBody>
      </p:sp>
    </p:spTree>
    <p:extLst>
      <p:ext uri="{BB962C8B-B14F-4D97-AF65-F5344CB8AC3E}">
        <p14:creationId xmlns:p14="http://schemas.microsoft.com/office/powerpoint/2010/main" val="18807860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Variables - Static</a:t>
            </a:r>
            <a:endParaRPr lang="en-US" dirty="0"/>
          </a:p>
        </p:txBody>
      </p:sp>
      <p:sp>
        <p:nvSpPr>
          <p:cNvPr id="7" name="Marcador de contenido 3"/>
          <p:cNvSpPr txBox="1">
            <a:spLocks/>
          </p:cNvSpPr>
          <p:nvPr/>
        </p:nvSpPr>
        <p:spPr>
          <a:xfrm>
            <a:off x="517323" y="1544157"/>
            <a:ext cx="10854724" cy="351724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Static </a:t>
            </a:r>
            <a:r>
              <a:rPr lang="en-US" dirty="0"/>
              <a:t>(</a:t>
            </a:r>
            <a:r>
              <a:rPr lang="en-US" dirty="0" smtClean="0"/>
              <a:t>Global)</a:t>
            </a:r>
          </a:p>
          <a:p>
            <a:pPr lvl="1"/>
            <a:r>
              <a:rPr lang="en-US" dirty="0" err="1" smtClean="0"/>
              <a:t>Estas</a:t>
            </a:r>
            <a:r>
              <a:rPr lang="en-US" dirty="0" smtClean="0"/>
              <a:t> variables </a:t>
            </a:r>
            <a:r>
              <a:rPr lang="en-US" dirty="0" err="1" smtClean="0"/>
              <a:t>ocupan</a:t>
            </a:r>
            <a:r>
              <a:rPr lang="en-US" dirty="0" smtClean="0"/>
              <a:t> un </a:t>
            </a:r>
            <a:r>
              <a:rPr lang="en-US" dirty="0" err="1" smtClean="0"/>
              <a:t>espacio</a:t>
            </a:r>
            <a:r>
              <a:rPr lang="en-US" dirty="0" smtClean="0"/>
              <a:t> </a:t>
            </a:r>
            <a:r>
              <a:rPr lang="en-US" dirty="0" err="1" smtClean="0"/>
              <a:t>en</a:t>
            </a:r>
            <a:r>
              <a:rPr lang="en-US" dirty="0" smtClean="0"/>
              <a:t> </a:t>
            </a:r>
            <a:r>
              <a:rPr lang="en-US" dirty="0" err="1" smtClean="0"/>
              <a:t>memoria</a:t>
            </a:r>
            <a:r>
              <a:rPr lang="en-US" dirty="0" smtClean="0"/>
              <a:t> </a:t>
            </a:r>
            <a:r>
              <a:rPr lang="en-US" dirty="0" err="1" smtClean="0"/>
              <a:t>fijo</a:t>
            </a:r>
            <a:endParaRPr lang="en-US" dirty="0" smtClean="0"/>
          </a:p>
          <a:p>
            <a:pPr lvl="1"/>
            <a:r>
              <a:rPr lang="en-US" dirty="0" err="1" smtClean="0"/>
              <a:t>Existen</a:t>
            </a:r>
            <a:r>
              <a:rPr lang="en-US" dirty="0" smtClean="0"/>
              <a:t> al </a:t>
            </a:r>
            <a:r>
              <a:rPr lang="en-US" dirty="0" err="1" smtClean="0"/>
              <a:t>inicio</a:t>
            </a:r>
            <a:r>
              <a:rPr lang="en-US" dirty="0" smtClean="0"/>
              <a:t> y </a:t>
            </a:r>
            <a:r>
              <a:rPr lang="en-US" dirty="0" err="1" smtClean="0"/>
              <a:t>en</a:t>
            </a:r>
            <a:r>
              <a:rPr lang="en-US" dirty="0" smtClean="0"/>
              <a:t> </a:t>
            </a:r>
            <a:r>
              <a:rPr lang="en-US" dirty="0" err="1" smtClean="0"/>
              <a:t>toda</a:t>
            </a:r>
            <a:r>
              <a:rPr lang="en-US" dirty="0" smtClean="0"/>
              <a:t> el </a:t>
            </a:r>
            <a:r>
              <a:rPr lang="en-US" dirty="0" err="1" smtClean="0"/>
              <a:t>ciclo</a:t>
            </a:r>
            <a:r>
              <a:rPr lang="en-US" dirty="0" smtClean="0"/>
              <a:t> de </a:t>
            </a:r>
            <a:r>
              <a:rPr lang="en-US" dirty="0" err="1" smtClean="0"/>
              <a:t>vida</a:t>
            </a:r>
            <a:r>
              <a:rPr lang="en-US" dirty="0" smtClean="0"/>
              <a:t> del </a:t>
            </a:r>
            <a:r>
              <a:rPr lang="en-US" dirty="0" err="1" smtClean="0"/>
              <a:t>programa</a:t>
            </a:r>
            <a:endParaRPr lang="en-US" dirty="0" smtClean="0"/>
          </a:p>
          <a:p>
            <a:pPr lvl="1"/>
            <a:r>
              <a:rPr lang="en-US" dirty="0" smtClean="0"/>
              <a:t>El valor solo cambia </a:t>
            </a:r>
            <a:r>
              <a:rPr lang="en-US" dirty="0" err="1" smtClean="0"/>
              <a:t>si</a:t>
            </a:r>
            <a:r>
              <a:rPr lang="en-US" dirty="0" smtClean="0"/>
              <a:t> lo </a:t>
            </a:r>
            <a:r>
              <a:rPr lang="en-US" dirty="0" err="1" smtClean="0"/>
              <a:t>alteramos</a:t>
            </a:r>
            <a:endParaRPr lang="en-US" dirty="0" smtClean="0"/>
          </a:p>
          <a:p>
            <a:r>
              <a:rPr lang="en-US" dirty="0" err="1" smtClean="0"/>
              <a:t>Const</a:t>
            </a:r>
            <a:endParaRPr lang="en-US" dirty="0" smtClean="0"/>
          </a:p>
          <a:p>
            <a:pPr lvl="1"/>
            <a:r>
              <a:rPr lang="en-US" dirty="0" err="1" smtClean="0"/>
              <a:t>Aquella</a:t>
            </a:r>
            <a:r>
              <a:rPr lang="en-US" dirty="0" smtClean="0"/>
              <a:t> que </a:t>
            </a:r>
            <a:r>
              <a:rPr lang="en-US" dirty="0" err="1" smtClean="0"/>
              <a:t>tenga</a:t>
            </a:r>
            <a:r>
              <a:rPr lang="en-US" dirty="0" smtClean="0"/>
              <a:t> </a:t>
            </a:r>
            <a:r>
              <a:rPr lang="en-US" dirty="0" err="1" smtClean="0"/>
              <a:t>este</a:t>
            </a:r>
            <a:r>
              <a:rPr lang="en-US" dirty="0" smtClean="0"/>
              <a:t> </a:t>
            </a:r>
            <a:r>
              <a:rPr lang="en-US" dirty="0" err="1" smtClean="0"/>
              <a:t>indentificador</a:t>
            </a:r>
            <a:r>
              <a:rPr lang="en-US" dirty="0" smtClean="0"/>
              <a:t> </a:t>
            </a:r>
            <a:r>
              <a:rPr lang="en-US" dirty="0" err="1" smtClean="0"/>
              <a:t>puede</a:t>
            </a:r>
            <a:r>
              <a:rPr lang="en-US" dirty="0" smtClean="0"/>
              <a:t> </a:t>
            </a:r>
            <a:r>
              <a:rPr lang="en-US" dirty="0" err="1" smtClean="0"/>
              <a:t>ser</a:t>
            </a:r>
            <a:r>
              <a:rPr lang="en-US" dirty="0" smtClean="0"/>
              <a:t> </a:t>
            </a:r>
            <a:r>
              <a:rPr lang="en-US" dirty="0" err="1" smtClean="0"/>
              <a:t>leída</a:t>
            </a:r>
            <a:r>
              <a:rPr lang="en-US" dirty="0" smtClean="0"/>
              <a:t> mas no </a:t>
            </a:r>
            <a:r>
              <a:rPr lang="en-US" dirty="0" err="1" smtClean="0"/>
              <a:t>modificada</a:t>
            </a:r>
            <a:endParaRPr lang="en-US" dirty="0" smtClean="0"/>
          </a:p>
          <a:p>
            <a:r>
              <a:rPr lang="en-US" dirty="0" smtClean="0"/>
              <a:t>RAM = </a:t>
            </a:r>
            <a:r>
              <a:rPr lang="en-US" dirty="0" err="1" smtClean="0"/>
              <a:t>todas</a:t>
            </a:r>
            <a:r>
              <a:rPr lang="en-US" dirty="0" smtClean="0"/>
              <a:t> las variables  </a:t>
            </a:r>
          </a:p>
          <a:p>
            <a:r>
              <a:rPr lang="en-US" dirty="0" smtClean="0"/>
              <a:t>ROM = </a:t>
            </a:r>
            <a:r>
              <a:rPr lang="en-US" dirty="0" err="1" smtClean="0"/>
              <a:t>Todas</a:t>
            </a:r>
            <a:r>
              <a:rPr lang="en-US" dirty="0" smtClean="0"/>
              <a:t> las constants</a:t>
            </a:r>
          </a:p>
          <a:p>
            <a:r>
              <a:rPr lang="en-US" dirty="0" err="1" smtClean="0"/>
              <a:t>Cuando</a:t>
            </a:r>
            <a:r>
              <a:rPr lang="en-US" dirty="0" smtClean="0"/>
              <a:t> se </a:t>
            </a:r>
            <a:r>
              <a:rPr lang="en-US" dirty="0" err="1" smtClean="0"/>
              <a:t>enciende</a:t>
            </a:r>
            <a:r>
              <a:rPr lang="en-US" dirty="0" smtClean="0"/>
              <a:t> un </a:t>
            </a:r>
            <a:r>
              <a:rPr lang="en-US" dirty="0" err="1" smtClean="0"/>
              <a:t>sistema</a:t>
            </a:r>
            <a:r>
              <a:rPr lang="en-US" dirty="0" smtClean="0"/>
              <a:t> </a:t>
            </a:r>
            <a:r>
              <a:rPr lang="en-US" dirty="0" err="1" smtClean="0"/>
              <a:t>embebido</a:t>
            </a:r>
            <a:r>
              <a:rPr lang="en-US" dirty="0" smtClean="0"/>
              <a:t> la zona de variables </a:t>
            </a:r>
            <a:r>
              <a:rPr lang="en-US" dirty="0" err="1" smtClean="0"/>
              <a:t>en</a:t>
            </a:r>
            <a:r>
              <a:rPr lang="en-US" dirty="0" smtClean="0"/>
              <a:t> RAM </a:t>
            </a:r>
            <a:r>
              <a:rPr lang="en-US" dirty="0" err="1" smtClean="0"/>
              <a:t>es</a:t>
            </a:r>
            <a:r>
              <a:rPr lang="en-US" dirty="0" smtClean="0"/>
              <a:t> </a:t>
            </a:r>
            <a:r>
              <a:rPr lang="en-US" dirty="0" err="1" smtClean="0"/>
              <a:t>indefinida</a:t>
            </a:r>
            <a:endParaRPr lang="en-US" dirty="0" smtClean="0"/>
          </a:p>
          <a:p>
            <a:pPr lvl="1"/>
            <a:r>
              <a:rPr lang="en-US" dirty="0" smtClean="0"/>
              <a:t>La </a:t>
            </a:r>
            <a:r>
              <a:rPr lang="en-US" dirty="0" err="1" smtClean="0"/>
              <a:t>rutina</a:t>
            </a:r>
            <a:r>
              <a:rPr lang="en-US" dirty="0" smtClean="0"/>
              <a:t> de </a:t>
            </a:r>
            <a:r>
              <a:rPr lang="en-US" dirty="0" err="1" smtClean="0"/>
              <a:t>arranque</a:t>
            </a:r>
            <a:r>
              <a:rPr lang="en-US" dirty="0" smtClean="0"/>
              <a:t> </a:t>
            </a:r>
            <a:r>
              <a:rPr lang="en-US" dirty="0" err="1" smtClean="0"/>
              <a:t>es</a:t>
            </a:r>
            <a:r>
              <a:rPr lang="en-US" dirty="0" smtClean="0"/>
              <a:t> la que </a:t>
            </a:r>
            <a:r>
              <a:rPr lang="en-US" dirty="0" err="1" smtClean="0"/>
              <a:t>limpia</a:t>
            </a:r>
            <a:r>
              <a:rPr lang="en-US" dirty="0" smtClean="0"/>
              <a:t> (</a:t>
            </a:r>
            <a:r>
              <a:rPr lang="en-US" dirty="0" err="1" smtClean="0"/>
              <a:t>inicializa</a:t>
            </a:r>
            <a:r>
              <a:rPr lang="en-US" dirty="0" smtClean="0"/>
              <a:t> </a:t>
            </a:r>
            <a:r>
              <a:rPr lang="en-US" dirty="0" err="1" smtClean="0"/>
              <a:t>en</a:t>
            </a:r>
            <a:r>
              <a:rPr lang="en-US" dirty="0" smtClean="0"/>
              <a:t> 0) la </a:t>
            </a:r>
            <a:r>
              <a:rPr lang="en-US" dirty="0" err="1" smtClean="0"/>
              <a:t>memoria</a:t>
            </a:r>
            <a:endParaRPr lang="en-US" dirty="0"/>
          </a:p>
        </p:txBody>
      </p:sp>
      <p:sp>
        <p:nvSpPr>
          <p:cNvPr id="5" name="Marcador de contenido 3"/>
          <p:cNvSpPr txBox="1">
            <a:spLocks/>
          </p:cNvSpPr>
          <p:nvPr/>
        </p:nvSpPr>
        <p:spPr>
          <a:xfrm>
            <a:off x="517323" y="5061397"/>
            <a:ext cx="6669090" cy="15325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long </a:t>
            </a:r>
            <a:r>
              <a:rPr lang="en-US" dirty="0" err="1"/>
              <a:t>TheGlobal</a:t>
            </a:r>
            <a:r>
              <a:rPr lang="en-US" dirty="0"/>
              <a:t>;   /* a regular global variable*/</a:t>
            </a:r>
            <a:br>
              <a:rPr lang="en-US" dirty="0"/>
            </a:br>
            <a:r>
              <a:rPr lang="en-US" dirty="0"/>
              <a:t>void main(void){ </a:t>
            </a:r>
            <a:br>
              <a:rPr lang="en-US" dirty="0"/>
            </a:br>
            <a:r>
              <a:rPr lang="en-US" dirty="0"/>
              <a:t>  </a:t>
            </a:r>
            <a:r>
              <a:rPr lang="en-US" dirty="0" err="1"/>
              <a:t>TheGlobal</a:t>
            </a:r>
            <a:r>
              <a:rPr lang="en-US" dirty="0"/>
              <a:t> = 1000;    </a:t>
            </a:r>
            <a:br>
              <a:rPr lang="en-US" dirty="0"/>
            </a:br>
            <a:r>
              <a:rPr lang="en-US" dirty="0"/>
              <a:t>}</a:t>
            </a:r>
            <a:endParaRPr lang="en-US" dirty="0" smtClean="0"/>
          </a:p>
        </p:txBody>
      </p:sp>
      <p:sp>
        <p:nvSpPr>
          <p:cNvPr id="6" name="Marcador de contenido 3"/>
          <p:cNvSpPr txBox="1">
            <a:spLocks/>
          </p:cNvSpPr>
          <p:nvPr/>
        </p:nvSpPr>
        <p:spPr>
          <a:xfrm>
            <a:off x="6593982" y="5061397"/>
            <a:ext cx="5383371" cy="15325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pt-BR" dirty="0"/>
              <a:t>LDR R0,=1000</a:t>
            </a:r>
            <a:br>
              <a:rPr lang="pt-BR" dirty="0"/>
            </a:br>
            <a:r>
              <a:rPr lang="pt-BR" dirty="0" smtClean="0"/>
              <a:t>LDR </a:t>
            </a:r>
            <a:r>
              <a:rPr lang="pt-BR" dirty="0"/>
              <a:t>R1,=</a:t>
            </a:r>
            <a:r>
              <a:rPr lang="pt-BR" dirty="0" err="1"/>
              <a:t>TheGlobal</a:t>
            </a:r>
            <a:r>
              <a:rPr lang="pt-BR" dirty="0"/>
              <a:t/>
            </a:r>
            <a:br>
              <a:rPr lang="pt-BR" dirty="0"/>
            </a:br>
            <a:r>
              <a:rPr lang="pt-BR" dirty="0" smtClean="0"/>
              <a:t>STR </a:t>
            </a:r>
            <a:r>
              <a:rPr lang="pt-BR" dirty="0"/>
              <a:t>R0,[R1]</a:t>
            </a:r>
            <a:endParaRPr lang="en-US" dirty="0" smtClean="0"/>
          </a:p>
        </p:txBody>
      </p:sp>
    </p:spTree>
    <p:extLst>
      <p:ext uri="{BB962C8B-B14F-4D97-AF65-F5344CB8AC3E}">
        <p14:creationId xmlns:p14="http://schemas.microsoft.com/office/powerpoint/2010/main" val="121523962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32751" cy="1400530"/>
          </a:xfrm>
        </p:spPr>
        <p:txBody>
          <a:bodyPr/>
          <a:lstStyle/>
          <a:p>
            <a:r>
              <a:rPr lang="en-US" dirty="0" err="1" smtClean="0"/>
              <a:t>Programación</a:t>
            </a:r>
            <a:r>
              <a:rPr lang="en-US" dirty="0" smtClean="0"/>
              <a:t> </a:t>
            </a:r>
            <a:r>
              <a:rPr lang="en-US" dirty="0" err="1" smtClean="0"/>
              <a:t>en</a:t>
            </a:r>
            <a:r>
              <a:rPr lang="en-US" dirty="0" smtClean="0"/>
              <a:t> C – Variables - Static</a:t>
            </a:r>
            <a:endParaRPr lang="en-US" dirty="0"/>
          </a:p>
        </p:txBody>
      </p:sp>
      <p:sp>
        <p:nvSpPr>
          <p:cNvPr id="7" name="Marcador de contenido 3"/>
          <p:cNvSpPr txBox="1">
            <a:spLocks/>
          </p:cNvSpPr>
          <p:nvPr/>
        </p:nvSpPr>
        <p:spPr>
          <a:xfrm>
            <a:off x="517323" y="1544157"/>
            <a:ext cx="10854724" cy="35172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Static (Local)</a:t>
            </a:r>
          </a:p>
          <a:p>
            <a:pPr lvl="1"/>
            <a:r>
              <a:rPr lang="en-US" dirty="0" smtClean="0"/>
              <a:t>La variable </a:t>
            </a:r>
            <a:r>
              <a:rPr lang="en-US" dirty="0" err="1" smtClean="0"/>
              <a:t>es</a:t>
            </a:r>
            <a:r>
              <a:rPr lang="en-US" dirty="0" smtClean="0"/>
              <a:t> </a:t>
            </a:r>
            <a:r>
              <a:rPr lang="en-US" dirty="0" err="1" smtClean="0"/>
              <a:t>definida</a:t>
            </a:r>
            <a:r>
              <a:rPr lang="en-US" dirty="0" smtClean="0"/>
              <a:t> </a:t>
            </a:r>
            <a:r>
              <a:rPr lang="en-US" dirty="0" err="1" smtClean="0"/>
              <a:t>en</a:t>
            </a:r>
            <a:r>
              <a:rPr lang="en-US" dirty="0" smtClean="0"/>
              <a:t> RAM</a:t>
            </a:r>
          </a:p>
          <a:p>
            <a:pPr lvl="1"/>
            <a:r>
              <a:rPr lang="en-US" dirty="0" smtClean="0"/>
              <a:t>El </a:t>
            </a:r>
            <a:r>
              <a:rPr lang="en-US" dirty="0" err="1" smtClean="0"/>
              <a:t>codigo</a:t>
            </a:r>
            <a:r>
              <a:rPr lang="en-US" dirty="0" smtClean="0"/>
              <a:t> </a:t>
            </a:r>
            <a:r>
              <a:rPr lang="en-US" dirty="0" err="1" smtClean="0"/>
              <a:t>ensamblador</a:t>
            </a:r>
            <a:r>
              <a:rPr lang="en-US" dirty="0" smtClean="0"/>
              <a:t> </a:t>
            </a:r>
            <a:r>
              <a:rPr lang="en-US" dirty="0" err="1" smtClean="0"/>
              <a:t>es</a:t>
            </a:r>
            <a:r>
              <a:rPr lang="en-US" dirty="0" smtClean="0"/>
              <a:t> </a:t>
            </a:r>
            <a:r>
              <a:rPr lang="en-US" dirty="0" err="1" smtClean="0"/>
              <a:t>identico</a:t>
            </a:r>
            <a:r>
              <a:rPr lang="en-US" dirty="0" smtClean="0"/>
              <a:t> al anterior</a:t>
            </a:r>
          </a:p>
          <a:p>
            <a:pPr lvl="1"/>
            <a:r>
              <a:rPr lang="en-US" dirty="0" smtClean="0"/>
              <a:t>La </a:t>
            </a:r>
            <a:r>
              <a:rPr lang="en-US" dirty="0" err="1" smtClean="0"/>
              <a:t>diferencia</a:t>
            </a:r>
            <a:r>
              <a:rPr lang="en-US" dirty="0" smtClean="0"/>
              <a:t> </a:t>
            </a:r>
            <a:r>
              <a:rPr lang="en-US" dirty="0" err="1" smtClean="0"/>
              <a:t>es</a:t>
            </a:r>
            <a:r>
              <a:rPr lang="en-US" dirty="0" smtClean="0"/>
              <a:t> el </a:t>
            </a:r>
            <a:r>
              <a:rPr lang="en-US" dirty="0" err="1" smtClean="0"/>
              <a:t>alcance</a:t>
            </a:r>
            <a:endParaRPr lang="en-US" dirty="0" smtClean="0"/>
          </a:p>
          <a:p>
            <a:pPr lvl="1"/>
            <a:r>
              <a:rPr lang="en-US" dirty="0" err="1" smtClean="0"/>
              <a:t>Solamente</a:t>
            </a:r>
            <a:r>
              <a:rPr lang="en-US" dirty="0" smtClean="0"/>
              <a:t> </a:t>
            </a:r>
            <a:r>
              <a:rPr lang="en-US" dirty="0" err="1" smtClean="0"/>
              <a:t>puede</a:t>
            </a:r>
            <a:r>
              <a:rPr lang="en-US" dirty="0" smtClean="0"/>
              <a:t> </a:t>
            </a:r>
            <a:r>
              <a:rPr lang="en-US" dirty="0" err="1" smtClean="0"/>
              <a:t>ser</a:t>
            </a:r>
            <a:r>
              <a:rPr lang="en-US" dirty="0" smtClean="0"/>
              <a:t> </a:t>
            </a:r>
            <a:r>
              <a:rPr lang="en-US" dirty="0" err="1" smtClean="0"/>
              <a:t>accedida</a:t>
            </a:r>
            <a:r>
              <a:rPr lang="en-US" dirty="0" smtClean="0"/>
              <a:t> </a:t>
            </a:r>
            <a:r>
              <a:rPr lang="en-US" dirty="0" err="1" smtClean="0"/>
              <a:t>dentro</a:t>
            </a:r>
            <a:r>
              <a:rPr lang="en-US" dirty="0" smtClean="0"/>
              <a:t> de </a:t>
            </a:r>
            <a:r>
              <a:rPr lang="en-US" dirty="0" err="1" smtClean="0"/>
              <a:t>funciones</a:t>
            </a:r>
            <a:r>
              <a:rPr lang="en-US" dirty="0" smtClean="0"/>
              <a:t> que son </a:t>
            </a:r>
            <a:r>
              <a:rPr lang="en-US" dirty="0" err="1" smtClean="0"/>
              <a:t>definidas</a:t>
            </a:r>
            <a:endParaRPr lang="en-US" dirty="0" smtClean="0"/>
          </a:p>
        </p:txBody>
      </p:sp>
      <p:sp>
        <p:nvSpPr>
          <p:cNvPr id="6" name="Marcador de contenido 3"/>
          <p:cNvSpPr txBox="1">
            <a:spLocks/>
          </p:cNvSpPr>
          <p:nvPr/>
        </p:nvSpPr>
        <p:spPr>
          <a:xfrm>
            <a:off x="646111" y="4475408"/>
            <a:ext cx="5383371" cy="153258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void main(void){ </a:t>
            </a:r>
            <a:br>
              <a:rPr lang="en-US" dirty="0"/>
            </a:br>
            <a:r>
              <a:rPr lang="en-US" dirty="0"/>
              <a:t>  static </a:t>
            </a:r>
            <a:r>
              <a:rPr lang="en-US" dirty="0" err="1"/>
              <a:t>stort</a:t>
            </a:r>
            <a:r>
              <a:rPr lang="en-US" dirty="0"/>
              <a:t> </a:t>
            </a:r>
            <a:r>
              <a:rPr lang="en-US" dirty="0" err="1"/>
              <a:t>TheLocal</a:t>
            </a:r>
            <a:r>
              <a:rPr lang="en-US" dirty="0"/>
              <a:t>;   /* a static local variable*/</a:t>
            </a:r>
            <a:br>
              <a:rPr lang="en-US" dirty="0"/>
            </a:br>
            <a:r>
              <a:rPr lang="en-US" dirty="0"/>
              <a:t>  </a:t>
            </a:r>
            <a:r>
              <a:rPr lang="en-US" dirty="0" err="1"/>
              <a:t>TheLocal</a:t>
            </a:r>
            <a:r>
              <a:rPr lang="en-US" dirty="0"/>
              <a:t> = 1000;    </a:t>
            </a:r>
            <a:br>
              <a:rPr lang="en-US" dirty="0"/>
            </a:br>
            <a:r>
              <a:rPr lang="en-US" dirty="0"/>
              <a:t>}</a:t>
            </a:r>
            <a:endParaRPr lang="en-US" dirty="0" smtClean="0"/>
          </a:p>
        </p:txBody>
      </p:sp>
      <p:sp>
        <p:nvSpPr>
          <p:cNvPr id="8" name="Marcador de contenido 3"/>
          <p:cNvSpPr txBox="1">
            <a:spLocks/>
          </p:cNvSpPr>
          <p:nvPr/>
        </p:nvSpPr>
        <p:spPr>
          <a:xfrm>
            <a:off x="6351452" y="3799268"/>
            <a:ext cx="4286498" cy="27174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void function1(void){ </a:t>
            </a:r>
            <a:br>
              <a:rPr lang="en-US" dirty="0"/>
            </a:br>
            <a:r>
              <a:rPr lang="en-US" dirty="0"/>
              <a:t>  static short </a:t>
            </a:r>
            <a:r>
              <a:rPr lang="en-US" dirty="0" err="1"/>
              <a:t>TheCount</a:t>
            </a:r>
            <a:r>
              <a:rPr lang="en-US" dirty="0"/>
              <a:t>;</a:t>
            </a:r>
            <a:br>
              <a:rPr lang="en-US" dirty="0"/>
            </a:br>
            <a:r>
              <a:rPr lang="en-US" dirty="0"/>
              <a:t>  </a:t>
            </a:r>
            <a:r>
              <a:rPr lang="en-US" dirty="0" err="1"/>
              <a:t>TheCount</a:t>
            </a:r>
            <a:r>
              <a:rPr lang="en-US" dirty="0"/>
              <a:t> = TheCount+1;</a:t>
            </a:r>
            <a:br>
              <a:rPr lang="en-US" dirty="0"/>
            </a:br>
            <a:r>
              <a:rPr lang="en-US" dirty="0"/>
              <a:t>}</a:t>
            </a:r>
            <a:br>
              <a:rPr lang="en-US" dirty="0"/>
            </a:br>
            <a:r>
              <a:rPr lang="en-US" dirty="0"/>
              <a:t>void function2(void){ </a:t>
            </a:r>
            <a:br>
              <a:rPr lang="en-US" dirty="0"/>
            </a:br>
            <a:r>
              <a:rPr lang="en-US" dirty="0"/>
              <a:t>  static short </a:t>
            </a:r>
            <a:r>
              <a:rPr lang="en-US" dirty="0" err="1"/>
              <a:t>TheCount</a:t>
            </a:r>
            <a:r>
              <a:rPr lang="en-US" dirty="0"/>
              <a:t>;</a:t>
            </a:r>
            <a:br>
              <a:rPr lang="en-US" dirty="0"/>
            </a:br>
            <a:r>
              <a:rPr lang="en-US" dirty="0"/>
              <a:t>  </a:t>
            </a:r>
            <a:r>
              <a:rPr lang="en-US" dirty="0" err="1"/>
              <a:t>TheCount</a:t>
            </a:r>
            <a:r>
              <a:rPr lang="en-US" dirty="0"/>
              <a:t> = TheCount+1;</a:t>
            </a:r>
            <a:br>
              <a:rPr lang="en-US" dirty="0"/>
            </a:br>
            <a:r>
              <a:rPr lang="en-US" dirty="0"/>
              <a:t>}</a:t>
            </a:r>
            <a:endParaRPr lang="en-US" dirty="0" smtClean="0"/>
          </a:p>
        </p:txBody>
      </p:sp>
    </p:spTree>
    <p:extLst>
      <p:ext uri="{BB962C8B-B14F-4D97-AF65-F5344CB8AC3E}">
        <p14:creationId xmlns:p14="http://schemas.microsoft.com/office/powerpoint/2010/main" val="33700172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9" y="452718"/>
            <a:ext cx="10818254" cy="1400530"/>
          </a:xfrm>
        </p:spPr>
        <p:txBody>
          <a:bodyPr/>
          <a:lstStyle/>
          <a:p>
            <a:r>
              <a:rPr lang="en-US" dirty="0" err="1" smtClean="0"/>
              <a:t>Programación</a:t>
            </a:r>
            <a:r>
              <a:rPr lang="en-US" dirty="0" smtClean="0"/>
              <a:t> </a:t>
            </a:r>
            <a:r>
              <a:rPr lang="en-US" dirty="0" err="1" smtClean="0"/>
              <a:t>en</a:t>
            </a:r>
            <a:r>
              <a:rPr lang="en-US" dirty="0" smtClean="0"/>
              <a:t> C – Variables - Volatile</a:t>
            </a:r>
            <a:endParaRPr lang="en-US" dirty="0"/>
          </a:p>
        </p:txBody>
      </p:sp>
      <p:sp>
        <p:nvSpPr>
          <p:cNvPr id="7" name="Marcador de contenido 3"/>
          <p:cNvSpPr txBox="1">
            <a:spLocks/>
          </p:cNvSpPr>
          <p:nvPr/>
        </p:nvSpPr>
        <p:spPr>
          <a:xfrm>
            <a:off x="517323" y="1544157"/>
            <a:ext cx="10854724" cy="414830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a:t>Las variables </a:t>
            </a:r>
            <a:r>
              <a:rPr lang="en-US" dirty="0" err="1"/>
              <a:t>globales</a:t>
            </a:r>
            <a:r>
              <a:rPr lang="en-US" dirty="0"/>
              <a:t> </a:t>
            </a:r>
            <a:r>
              <a:rPr lang="en-US" dirty="0" err="1"/>
              <a:t>generalmente</a:t>
            </a:r>
            <a:r>
              <a:rPr lang="en-US" dirty="0"/>
              <a:t> </a:t>
            </a:r>
            <a:r>
              <a:rPr lang="en-US" dirty="0" err="1"/>
              <a:t>cambian</a:t>
            </a:r>
            <a:r>
              <a:rPr lang="en-US" dirty="0"/>
              <a:t> al </a:t>
            </a:r>
            <a:r>
              <a:rPr lang="en-US" dirty="0" err="1"/>
              <a:t>ejecutarse</a:t>
            </a:r>
            <a:r>
              <a:rPr lang="en-US" dirty="0"/>
              <a:t> </a:t>
            </a:r>
            <a:r>
              <a:rPr lang="en-US" dirty="0" err="1"/>
              <a:t>una</a:t>
            </a:r>
            <a:r>
              <a:rPr lang="en-US" dirty="0"/>
              <a:t> </a:t>
            </a:r>
            <a:r>
              <a:rPr lang="en-US" dirty="0" err="1"/>
              <a:t>acción</a:t>
            </a:r>
            <a:r>
              <a:rPr lang="en-US" dirty="0"/>
              <a:t> </a:t>
            </a:r>
            <a:r>
              <a:rPr lang="en-US" dirty="0" err="1"/>
              <a:t>en</a:t>
            </a:r>
            <a:r>
              <a:rPr lang="en-US" dirty="0"/>
              <a:t> el </a:t>
            </a:r>
            <a:r>
              <a:rPr lang="en-US" dirty="0" err="1" smtClean="0"/>
              <a:t>programa</a:t>
            </a:r>
            <a:endParaRPr lang="en-US" dirty="0" smtClean="0"/>
          </a:p>
          <a:p>
            <a:r>
              <a:rPr lang="en-US" dirty="0" smtClean="0"/>
              <a:t>Volatile</a:t>
            </a:r>
          </a:p>
          <a:p>
            <a:pPr lvl="1"/>
            <a:r>
              <a:rPr lang="en-US" dirty="0" smtClean="0"/>
              <a:t>La variable cambia </a:t>
            </a:r>
            <a:r>
              <a:rPr lang="en-US" dirty="0" err="1" smtClean="0"/>
              <a:t>fuera</a:t>
            </a:r>
            <a:r>
              <a:rPr lang="en-US" dirty="0" smtClean="0"/>
              <a:t> del </a:t>
            </a:r>
            <a:r>
              <a:rPr lang="en-US" dirty="0" err="1" smtClean="0"/>
              <a:t>alcance</a:t>
            </a:r>
            <a:r>
              <a:rPr lang="en-US" dirty="0" smtClean="0"/>
              <a:t> de la </a:t>
            </a:r>
            <a:r>
              <a:rPr lang="en-US" dirty="0" err="1" smtClean="0"/>
              <a:t>función</a:t>
            </a:r>
            <a:endParaRPr lang="en-US" dirty="0" smtClean="0"/>
          </a:p>
          <a:p>
            <a:pPr lvl="1"/>
            <a:r>
              <a:rPr lang="en-US" dirty="0" err="1" smtClean="0"/>
              <a:t>Cuando</a:t>
            </a:r>
            <a:r>
              <a:rPr lang="en-US" dirty="0" smtClean="0"/>
              <a:t> un </a:t>
            </a:r>
            <a:r>
              <a:rPr lang="en-US" dirty="0" err="1" smtClean="0"/>
              <a:t>programa</a:t>
            </a:r>
            <a:r>
              <a:rPr lang="en-US" dirty="0" smtClean="0"/>
              <a:t> </a:t>
            </a:r>
            <a:r>
              <a:rPr lang="en-US" dirty="0" err="1" smtClean="0"/>
              <a:t>corre</a:t>
            </a:r>
            <a:r>
              <a:rPr lang="en-US" dirty="0" smtClean="0"/>
              <a:t> </a:t>
            </a:r>
            <a:r>
              <a:rPr lang="en-US" dirty="0" err="1" smtClean="0"/>
              <a:t>existen</a:t>
            </a:r>
            <a:r>
              <a:rPr lang="en-US" dirty="0" smtClean="0"/>
              <a:t> </a:t>
            </a:r>
            <a:r>
              <a:rPr lang="en-US" dirty="0" err="1" smtClean="0"/>
              <a:t>cosas</a:t>
            </a:r>
            <a:r>
              <a:rPr lang="en-US" dirty="0" smtClean="0"/>
              <a:t> que </a:t>
            </a:r>
            <a:r>
              <a:rPr lang="en-US" dirty="0" err="1" smtClean="0"/>
              <a:t>suceden</a:t>
            </a:r>
            <a:r>
              <a:rPr lang="en-US" dirty="0" smtClean="0"/>
              <a:t> </a:t>
            </a:r>
            <a:r>
              <a:rPr lang="en-US" dirty="0" err="1" smtClean="0"/>
              <a:t>en</a:t>
            </a:r>
            <a:r>
              <a:rPr lang="en-US" dirty="0" smtClean="0"/>
              <a:t> </a:t>
            </a:r>
            <a:r>
              <a:rPr lang="en-US" dirty="0" err="1" smtClean="0"/>
              <a:t>intermedio</a:t>
            </a:r>
            <a:endParaRPr lang="en-US" dirty="0" smtClean="0"/>
          </a:p>
          <a:p>
            <a:pPr lvl="2"/>
            <a:r>
              <a:rPr lang="en-US" dirty="0" smtClean="0"/>
              <a:t>Puerto de E/S</a:t>
            </a:r>
          </a:p>
          <a:p>
            <a:pPr lvl="2"/>
            <a:r>
              <a:rPr lang="en-US" dirty="0" err="1" smtClean="0"/>
              <a:t>Interrupciones</a:t>
            </a:r>
            <a:endParaRPr lang="en-US" dirty="0" smtClean="0"/>
          </a:p>
          <a:p>
            <a:pPr lvl="3"/>
            <a:r>
              <a:rPr lang="en-US" dirty="0" err="1" smtClean="0"/>
              <a:t>Causada</a:t>
            </a:r>
            <a:r>
              <a:rPr lang="en-US" dirty="0" smtClean="0"/>
              <a:t> </a:t>
            </a:r>
            <a:r>
              <a:rPr lang="en-US" dirty="0" err="1" smtClean="0"/>
              <a:t>por</a:t>
            </a:r>
            <a:r>
              <a:rPr lang="en-US" dirty="0" smtClean="0"/>
              <a:t> el hardware, </a:t>
            </a:r>
            <a:r>
              <a:rPr lang="en-US" dirty="0" err="1" smtClean="0"/>
              <a:t>atendida</a:t>
            </a:r>
            <a:r>
              <a:rPr lang="en-US" dirty="0" smtClean="0"/>
              <a:t> </a:t>
            </a:r>
            <a:r>
              <a:rPr lang="en-US" dirty="0" err="1" smtClean="0"/>
              <a:t>por</a:t>
            </a:r>
            <a:r>
              <a:rPr lang="en-US" dirty="0" smtClean="0"/>
              <a:t> el software</a:t>
            </a:r>
          </a:p>
          <a:p>
            <a:pPr lvl="3"/>
            <a:endParaRPr lang="en-US" dirty="0"/>
          </a:p>
          <a:p>
            <a:r>
              <a:rPr lang="en-US" dirty="0" smtClean="0"/>
              <a:t>Sin volatile, el </a:t>
            </a:r>
            <a:r>
              <a:rPr lang="en-US" dirty="0" err="1" smtClean="0"/>
              <a:t>compilador</a:t>
            </a:r>
            <a:r>
              <a:rPr lang="en-US" dirty="0" smtClean="0"/>
              <a:t> </a:t>
            </a:r>
            <a:r>
              <a:rPr lang="en-US" dirty="0" err="1" smtClean="0"/>
              <a:t>concluiria</a:t>
            </a:r>
            <a:r>
              <a:rPr lang="en-US" dirty="0" smtClean="0"/>
              <a:t> que </a:t>
            </a:r>
            <a:r>
              <a:rPr lang="en-US" dirty="0" err="1" smtClean="0"/>
              <a:t>nunca</a:t>
            </a:r>
            <a:r>
              <a:rPr lang="en-US" dirty="0" smtClean="0"/>
              <a:t> </a:t>
            </a:r>
            <a:r>
              <a:rPr lang="en-US" dirty="0" err="1" smtClean="0"/>
              <a:t>llega</a:t>
            </a:r>
            <a:r>
              <a:rPr lang="en-US" dirty="0" smtClean="0"/>
              <a:t> a 100</a:t>
            </a:r>
          </a:p>
          <a:p>
            <a:r>
              <a:rPr lang="en-US" dirty="0" smtClean="0"/>
              <a:t>Volatile </a:t>
            </a:r>
            <a:r>
              <a:rPr lang="en-US" dirty="0" err="1" smtClean="0"/>
              <a:t>deshabilita</a:t>
            </a:r>
            <a:r>
              <a:rPr lang="en-US" dirty="0" smtClean="0"/>
              <a:t> la </a:t>
            </a:r>
            <a:r>
              <a:rPr lang="en-US" dirty="0" err="1" smtClean="0"/>
              <a:t>optimización</a:t>
            </a:r>
            <a:r>
              <a:rPr lang="en-US" dirty="0" smtClean="0"/>
              <a:t> y </a:t>
            </a:r>
            <a:r>
              <a:rPr lang="en-US" dirty="0" err="1" smtClean="0"/>
              <a:t>busca</a:t>
            </a:r>
            <a:r>
              <a:rPr lang="en-US" dirty="0" smtClean="0"/>
              <a:t> el valor </a:t>
            </a:r>
            <a:r>
              <a:rPr lang="en-US" dirty="0" err="1" smtClean="0"/>
              <a:t>cada</a:t>
            </a:r>
            <a:r>
              <a:rPr lang="en-US" dirty="0" smtClean="0"/>
              <a:t> </a:t>
            </a:r>
            <a:r>
              <a:rPr lang="en-US" dirty="0" err="1" smtClean="0"/>
              <a:t>vez</a:t>
            </a:r>
            <a:endParaRPr lang="en-US" dirty="0" smtClean="0"/>
          </a:p>
          <a:p>
            <a:pPr lvl="1"/>
            <a:endParaRPr lang="en-US" dirty="0" smtClean="0"/>
          </a:p>
        </p:txBody>
      </p:sp>
      <p:sp>
        <p:nvSpPr>
          <p:cNvPr id="6" name="Marcador de contenido 3"/>
          <p:cNvSpPr txBox="1">
            <a:spLocks/>
          </p:cNvSpPr>
          <p:nvPr/>
        </p:nvSpPr>
        <p:spPr>
          <a:xfrm>
            <a:off x="8334801" y="3461151"/>
            <a:ext cx="3857199" cy="1687133"/>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volatile unsigned long Time;</a:t>
            </a:r>
            <a:br>
              <a:rPr lang="en-US" dirty="0"/>
            </a:br>
            <a:r>
              <a:rPr lang="en-US" dirty="0"/>
              <a:t>void </a:t>
            </a:r>
            <a:r>
              <a:rPr lang="en-US" dirty="0" err="1"/>
              <a:t>SysTick_Handler</a:t>
            </a:r>
            <a:r>
              <a:rPr lang="en-US" dirty="0"/>
              <a:t>(void){    /* every 16ms */</a:t>
            </a:r>
            <a:br>
              <a:rPr lang="en-US" dirty="0"/>
            </a:br>
            <a:r>
              <a:rPr lang="en-US" dirty="0"/>
              <a:t>  Time = Time+1;</a:t>
            </a:r>
            <a:br>
              <a:rPr lang="en-US" dirty="0"/>
            </a:br>
            <a:r>
              <a:rPr lang="en-US" dirty="0"/>
              <a:t>}</a:t>
            </a:r>
            <a:br>
              <a:rPr lang="en-US" dirty="0"/>
            </a:br>
            <a:r>
              <a:rPr lang="en-US" dirty="0"/>
              <a:t>void main(void){ </a:t>
            </a:r>
            <a:br>
              <a:rPr lang="en-US" dirty="0"/>
            </a:br>
            <a:r>
              <a:rPr lang="en-US" dirty="0"/>
              <a:t>  </a:t>
            </a:r>
            <a:r>
              <a:rPr lang="en-US" dirty="0" err="1"/>
              <a:t>SysTick_Init</a:t>
            </a:r>
            <a:r>
              <a:rPr lang="en-US" dirty="0"/>
              <a:t>();</a:t>
            </a:r>
            <a:br>
              <a:rPr lang="en-US" dirty="0"/>
            </a:br>
            <a:r>
              <a:rPr lang="en-US" dirty="0"/>
              <a:t>  Time = 0;</a:t>
            </a:r>
            <a:br>
              <a:rPr lang="en-US" dirty="0"/>
            </a:br>
            <a:r>
              <a:rPr lang="en-US" dirty="0"/>
              <a:t>  while(Time&lt;100){}; /* wait for 100 counts of the 16 </a:t>
            </a:r>
            <a:r>
              <a:rPr lang="en-US" dirty="0" err="1"/>
              <a:t>ms</a:t>
            </a:r>
            <a:r>
              <a:rPr lang="en-US" dirty="0"/>
              <a:t> timer*/</a:t>
            </a:r>
            <a:br>
              <a:rPr lang="en-US" dirty="0"/>
            </a:br>
            <a:r>
              <a:rPr lang="en-US" dirty="0"/>
              <a:t>}</a:t>
            </a:r>
            <a:endParaRPr lang="en-US" dirty="0" smtClean="0"/>
          </a:p>
        </p:txBody>
      </p:sp>
    </p:spTree>
    <p:extLst>
      <p:ext uri="{BB962C8B-B14F-4D97-AF65-F5344CB8AC3E}">
        <p14:creationId xmlns:p14="http://schemas.microsoft.com/office/powerpoint/2010/main" val="38682512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9" y="452718"/>
            <a:ext cx="10818254" cy="1400530"/>
          </a:xfrm>
        </p:spPr>
        <p:txBody>
          <a:bodyPr/>
          <a:lstStyle/>
          <a:p>
            <a:r>
              <a:rPr lang="en-US" dirty="0" err="1" smtClean="0"/>
              <a:t>Programación</a:t>
            </a:r>
            <a:r>
              <a:rPr lang="en-US" dirty="0" smtClean="0"/>
              <a:t> </a:t>
            </a:r>
            <a:r>
              <a:rPr lang="en-US" dirty="0" err="1" smtClean="0"/>
              <a:t>en</a:t>
            </a:r>
            <a:r>
              <a:rPr lang="en-US" dirty="0" smtClean="0"/>
              <a:t> C – Variables - Volatile</a:t>
            </a:r>
            <a:endParaRPr lang="en-US" dirty="0"/>
          </a:p>
        </p:txBody>
      </p:sp>
      <p:sp>
        <p:nvSpPr>
          <p:cNvPr id="7" name="Marcador de contenido 3"/>
          <p:cNvSpPr txBox="1">
            <a:spLocks/>
          </p:cNvSpPr>
          <p:nvPr/>
        </p:nvSpPr>
        <p:spPr>
          <a:xfrm>
            <a:off x="517323" y="1853248"/>
            <a:ext cx="6836514" cy="17785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Sin la </a:t>
            </a:r>
            <a:r>
              <a:rPr lang="en-US" dirty="0" err="1" smtClean="0"/>
              <a:t>sentencia</a:t>
            </a:r>
            <a:r>
              <a:rPr lang="en-US" dirty="0" smtClean="0"/>
              <a:t> volatile…</a:t>
            </a:r>
          </a:p>
          <a:p>
            <a:pPr lvl="1"/>
            <a:r>
              <a:rPr lang="en-US" dirty="0" smtClean="0"/>
              <a:t>El </a:t>
            </a:r>
            <a:r>
              <a:rPr lang="en-US" dirty="0" err="1" smtClean="0"/>
              <a:t>compilador</a:t>
            </a:r>
            <a:r>
              <a:rPr lang="en-US" dirty="0" smtClean="0"/>
              <a:t> </a:t>
            </a:r>
            <a:r>
              <a:rPr lang="en-US" dirty="0" err="1" smtClean="0"/>
              <a:t>intentará</a:t>
            </a:r>
            <a:r>
              <a:rPr lang="en-US" dirty="0" smtClean="0"/>
              <a:t> </a:t>
            </a:r>
            <a:r>
              <a:rPr lang="en-US" dirty="0" err="1" smtClean="0"/>
              <a:t>optimizar</a:t>
            </a:r>
            <a:r>
              <a:rPr lang="en-US" dirty="0" smtClean="0"/>
              <a:t> el </a:t>
            </a:r>
            <a:r>
              <a:rPr lang="en-US" dirty="0" err="1" smtClean="0"/>
              <a:t>ciclo</a:t>
            </a:r>
            <a:r>
              <a:rPr lang="en-US" dirty="0" smtClean="0"/>
              <a:t> for</a:t>
            </a:r>
          </a:p>
          <a:p>
            <a:pPr lvl="1"/>
            <a:r>
              <a:rPr lang="en-US" dirty="0" err="1" smtClean="0"/>
              <a:t>Creará</a:t>
            </a:r>
            <a:r>
              <a:rPr lang="en-US" dirty="0" smtClean="0"/>
              <a:t> 100 variables </a:t>
            </a:r>
            <a:r>
              <a:rPr lang="en-US" dirty="0" err="1" smtClean="0"/>
              <a:t>iguales</a:t>
            </a:r>
            <a:r>
              <a:rPr lang="en-US" dirty="0" smtClean="0"/>
              <a:t> del Puerto A</a:t>
            </a:r>
          </a:p>
        </p:txBody>
      </p:sp>
      <p:sp>
        <p:nvSpPr>
          <p:cNvPr id="6" name="Marcador de contenido 3"/>
          <p:cNvSpPr txBox="1">
            <a:spLocks/>
          </p:cNvSpPr>
          <p:nvPr/>
        </p:nvSpPr>
        <p:spPr>
          <a:xfrm>
            <a:off x="2253802" y="3445007"/>
            <a:ext cx="6074535" cy="2453517"/>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unsigned char data[100];</a:t>
            </a:r>
          </a:p>
          <a:p>
            <a:pPr marL="0" indent="0">
              <a:buNone/>
            </a:pPr>
            <a:r>
              <a:rPr lang="en-US" dirty="0"/>
              <a:t>#define GPIO_PORTA_DATA_R       (*((volatile unsigned long *)0x400043FC))</a:t>
            </a:r>
          </a:p>
          <a:p>
            <a:pPr marL="0" indent="0">
              <a:buNone/>
            </a:pPr>
            <a:r>
              <a:rPr lang="en-US" dirty="0"/>
              <a:t>void Collect(void){ short </a:t>
            </a:r>
            <a:r>
              <a:rPr lang="en-US" dirty="0" err="1"/>
              <a:t>i</a:t>
            </a:r>
            <a:r>
              <a:rPr lang="en-US" dirty="0"/>
              <a:t>;</a:t>
            </a:r>
          </a:p>
          <a:p>
            <a:pPr marL="0" indent="0">
              <a:buNone/>
            </a:pPr>
            <a:r>
              <a:rPr lang="en-US" dirty="0"/>
              <a:t>  for(</a:t>
            </a:r>
            <a:r>
              <a:rPr lang="en-US" dirty="0" err="1"/>
              <a:t>i</a:t>
            </a:r>
            <a:r>
              <a:rPr lang="en-US" dirty="0"/>
              <a:t>=0;i&lt;100;i++){ /* collect 100 measurements */</a:t>
            </a:r>
          </a:p>
          <a:p>
            <a:pPr marL="0" indent="0">
              <a:buNone/>
            </a:pPr>
            <a:r>
              <a:rPr lang="en-US" dirty="0"/>
              <a:t>    data[</a:t>
            </a:r>
            <a:r>
              <a:rPr lang="en-US" dirty="0" err="1"/>
              <a:t>i</a:t>
            </a:r>
            <a:r>
              <a:rPr lang="en-US" dirty="0"/>
              <a:t>] = GPIO_PORTA_DATA_R;  /* collect </a:t>
            </a:r>
            <a:r>
              <a:rPr lang="en-US" dirty="0" err="1"/>
              <a:t>ith</a:t>
            </a:r>
            <a:r>
              <a:rPr lang="en-US" dirty="0"/>
              <a:t> measurement */</a:t>
            </a:r>
          </a:p>
          <a:p>
            <a:pPr marL="0" indent="0">
              <a:buNone/>
            </a:pPr>
            <a:r>
              <a:rPr lang="en-US" dirty="0"/>
              <a:t>  }</a:t>
            </a:r>
          </a:p>
          <a:p>
            <a:pPr marL="0" indent="0">
              <a:buNone/>
            </a:pPr>
            <a:r>
              <a:rPr lang="en-US" dirty="0"/>
              <a:t>}</a:t>
            </a:r>
            <a:br>
              <a:rPr lang="en-US" dirty="0"/>
            </a:br>
            <a:endParaRPr lang="en-US" dirty="0" smtClean="0"/>
          </a:p>
        </p:txBody>
      </p:sp>
    </p:spTree>
    <p:extLst>
      <p:ext uri="{BB962C8B-B14F-4D97-AF65-F5344CB8AC3E}">
        <p14:creationId xmlns:p14="http://schemas.microsoft.com/office/powerpoint/2010/main" val="35087685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9" y="452718"/>
            <a:ext cx="10818254" cy="1400530"/>
          </a:xfrm>
        </p:spPr>
        <p:txBody>
          <a:bodyPr/>
          <a:lstStyle/>
          <a:p>
            <a:r>
              <a:rPr lang="en-US" dirty="0" err="1" smtClean="0"/>
              <a:t>Programación</a:t>
            </a:r>
            <a:r>
              <a:rPr lang="en-US" dirty="0" smtClean="0"/>
              <a:t> </a:t>
            </a:r>
            <a:r>
              <a:rPr lang="en-US" dirty="0" err="1" smtClean="0"/>
              <a:t>en</a:t>
            </a:r>
            <a:r>
              <a:rPr lang="en-US" dirty="0" smtClean="0"/>
              <a:t> C – Variables - Automatic</a:t>
            </a:r>
            <a:endParaRPr lang="en-US" dirty="0"/>
          </a:p>
        </p:txBody>
      </p:sp>
      <p:sp>
        <p:nvSpPr>
          <p:cNvPr id="7" name="Marcador de contenido 3"/>
          <p:cNvSpPr txBox="1">
            <a:spLocks/>
          </p:cNvSpPr>
          <p:nvPr/>
        </p:nvSpPr>
        <p:spPr>
          <a:xfrm>
            <a:off x="517323" y="1853248"/>
            <a:ext cx="10996390" cy="342709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No </a:t>
            </a:r>
            <a:r>
              <a:rPr lang="en-US" dirty="0" err="1" smtClean="0"/>
              <a:t>tienem</a:t>
            </a:r>
            <a:r>
              <a:rPr lang="en-US" dirty="0" smtClean="0"/>
              <a:t> </a:t>
            </a:r>
            <a:r>
              <a:rPr lang="en-US" dirty="0" err="1" smtClean="0"/>
              <a:t>memoria</a:t>
            </a:r>
            <a:r>
              <a:rPr lang="en-US" dirty="0" smtClean="0"/>
              <a:t> </a:t>
            </a:r>
            <a:r>
              <a:rPr lang="en-US" dirty="0" err="1" smtClean="0"/>
              <a:t>fija</a:t>
            </a:r>
            <a:r>
              <a:rPr lang="en-US" dirty="0" smtClean="0"/>
              <a:t> </a:t>
            </a:r>
          </a:p>
          <a:p>
            <a:r>
              <a:rPr lang="en-US" dirty="0" smtClean="0"/>
              <a:t>Son </a:t>
            </a:r>
            <a:r>
              <a:rPr lang="en-US" dirty="0" err="1" smtClean="0"/>
              <a:t>alojadas</a:t>
            </a:r>
            <a:r>
              <a:rPr lang="en-US" dirty="0" smtClean="0"/>
              <a:t> </a:t>
            </a:r>
            <a:r>
              <a:rPr lang="en-US" dirty="0" err="1" smtClean="0"/>
              <a:t>dinamicamente</a:t>
            </a:r>
            <a:r>
              <a:rPr lang="en-US" dirty="0" smtClean="0"/>
              <a:t> </a:t>
            </a:r>
            <a:r>
              <a:rPr lang="en-US" dirty="0" err="1" smtClean="0"/>
              <a:t>en</a:t>
            </a:r>
            <a:r>
              <a:rPr lang="en-US" dirty="0" smtClean="0"/>
              <a:t> el </a:t>
            </a:r>
            <a:r>
              <a:rPr lang="en-US" dirty="0" err="1" smtClean="0"/>
              <a:t>bloque</a:t>
            </a:r>
            <a:r>
              <a:rPr lang="en-US" dirty="0" smtClean="0"/>
              <a:t> que se </a:t>
            </a:r>
            <a:r>
              <a:rPr lang="en-US" dirty="0" err="1" smtClean="0"/>
              <a:t>han</a:t>
            </a:r>
            <a:r>
              <a:rPr lang="en-US" dirty="0" smtClean="0"/>
              <a:t> </a:t>
            </a:r>
            <a:r>
              <a:rPr lang="en-US" dirty="0" err="1" smtClean="0"/>
              <a:t>declarado</a:t>
            </a:r>
            <a:r>
              <a:rPr lang="en-US" dirty="0" smtClean="0"/>
              <a:t>.</a:t>
            </a:r>
          </a:p>
          <a:p>
            <a:r>
              <a:rPr lang="en-US" dirty="0" err="1" smtClean="0"/>
              <a:t>Estas</a:t>
            </a:r>
            <a:r>
              <a:rPr lang="en-US" dirty="0" smtClean="0"/>
              <a:t> son </a:t>
            </a:r>
            <a:r>
              <a:rPr lang="en-US" dirty="0" err="1" smtClean="0"/>
              <a:t>descartadas</a:t>
            </a:r>
            <a:r>
              <a:rPr lang="en-US" dirty="0" smtClean="0"/>
              <a:t> </a:t>
            </a:r>
            <a:r>
              <a:rPr lang="en-US" dirty="0" err="1" smtClean="0"/>
              <a:t>luego</a:t>
            </a:r>
            <a:r>
              <a:rPr lang="en-US" dirty="0" smtClean="0"/>
              <a:t> de </a:t>
            </a:r>
            <a:r>
              <a:rPr lang="en-US" dirty="0" err="1" smtClean="0"/>
              <a:t>salir</a:t>
            </a:r>
            <a:r>
              <a:rPr lang="en-US" dirty="0" smtClean="0"/>
              <a:t> del </a:t>
            </a:r>
            <a:r>
              <a:rPr lang="en-US" dirty="0" err="1" smtClean="0"/>
              <a:t>bloque</a:t>
            </a:r>
            <a:r>
              <a:rPr lang="en-US" dirty="0" smtClean="0"/>
              <a:t> </a:t>
            </a:r>
          </a:p>
          <a:p>
            <a:r>
              <a:rPr lang="en-US" dirty="0" err="1" smtClean="0"/>
              <a:t>Cuando</a:t>
            </a:r>
            <a:r>
              <a:rPr lang="en-US" dirty="0" smtClean="0"/>
              <a:t> hay </a:t>
            </a:r>
            <a:r>
              <a:rPr lang="en-US" dirty="0" err="1" smtClean="0"/>
              <a:t>menos</a:t>
            </a:r>
            <a:r>
              <a:rPr lang="en-US" dirty="0" smtClean="0"/>
              <a:t> de 4 son </a:t>
            </a:r>
            <a:r>
              <a:rPr lang="en-US" dirty="0" err="1" smtClean="0"/>
              <a:t>alojadas</a:t>
            </a:r>
            <a:r>
              <a:rPr lang="en-US" dirty="0" smtClean="0"/>
              <a:t> </a:t>
            </a:r>
            <a:r>
              <a:rPr lang="en-US" dirty="0" err="1" smtClean="0"/>
              <a:t>en</a:t>
            </a:r>
            <a:r>
              <a:rPr lang="en-US" dirty="0" smtClean="0"/>
              <a:t> </a:t>
            </a:r>
            <a:r>
              <a:rPr lang="en-US" dirty="0" err="1" smtClean="0"/>
              <a:t>los</a:t>
            </a:r>
            <a:r>
              <a:rPr lang="en-US" dirty="0" smtClean="0"/>
              <a:t> </a:t>
            </a:r>
            <a:r>
              <a:rPr lang="en-US" dirty="0" err="1" smtClean="0"/>
              <a:t>registros</a:t>
            </a:r>
            <a:r>
              <a:rPr lang="en-US" dirty="0" smtClean="0"/>
              <a:t> R0 a R3.</a:t>
            </a:r>
          </a:p>
          <a:p>
            <a:r>
              <a:rPr lang="en-US" dirty="0" err="1" smtClean="0"/>
              <a:t>Cuando</a:t>
            </a:r>
            <a:r>
              <a:rPr lang="en-US" dirty="0" smtClean="0"/>
              <a:t> hay mas de 4 son </a:t>
            </a:r>
            <a:r>
              <a:rPr lang="en-US" dirty="0" err="1" smtClean="0"/>
              <a:t>alojasds</a:t>
            </a:r>
            <a:r>
              <a:rPr lang="en-US" dirty="0" smtClean="0"/>
              <a:t> </a:t>
            </a:r>
            <a:r>
              <a:rPr lang="en-US" dirty="0" err="1" smtClean="0"/>
              <a:t>en</a:t>
            </a:r>
            <a:r>
              <a:rPr lang="en-US" dirty="0" smtClean="0"/>
              <a:t> el SP de </a:t>
            </a:r>
            <a:r>
              <a:rPr lang="en-US" dirty="0" err="1" smtClean="0"/>
              <a:t>una</a:t>
            </a:r>
            <a:r>
              <a:rPr lang="en-US" dirty="0" smtClean="0"/>
              <a:t> region de 4 bytes a </a:t>
            </a:r>
            <a:r>
              <a:rPr lang="en-US" dirty="0" err="1" smtClean="0"/>
              <a:t>otra</a:t>
            </a:r>
            <a:r>
              <a:rPr lang="en-US" dirty="0" smtClean="0"/>
              <a:t> region de 4 bytes (</a:t>
            </a:r>
            <a:r>
              <a:rPr lang="en-US" dirty="0" err="1" smtClean="0"/>
              <a:t>cada</a:t>
            </a:r>
            <a:r>
              <a:rPr lang="en-US" dirty="0" smtClean="0"/>
              <a:t> variable </a:t>
            </a:r>
            <a:r>
              <a:rPr lang="en-US" dirty="0" err="1" smtClean="0"/>
              <a:t>es</a:t>
            </a:r>
            <a:r>
              <a:rPr lang="en-US" dirty="0" smtClean="0"/>
              <a:t> de 32 bits) </a:t>
            </a:r>
          </a:p>
          <a:p>
            <a:r>
              <a:rPr lang="en-US" dirty="0" smtClean="0"/>
              <a:t>Como las variables </a:t>
            </a:r>
            <a:r>
              <a:rPr lang="en-US" dirty="0" err="1" smtClean="0"/>
              <a:t>automaticas</a:t>
            </a:r>
            <a:r>
              <a:rPr lang="en-US" dirty="0" smtClean="0"/>
              <a:t> </a:t>
            </a:r>
            <a:r>
              <a:rPr lang="en-US" dirty="0" err="1" smtClean="0"/>
              <a:t>existen</a:t>
            </a:r>
            <a:r>
              <a:rPr lang="en-US" dirty="0" smtClean="0"/>
              <a:t> </a:t>
            </a:r>
            <a:r>
              <a:rPr lang="en-US" dirty="0" err="1" smtClean="0"/>
              <a:t>en</a:t>
            </a:r>
            <a:r>
              <a:rPr lang="en-US" dirty="0" smtClean="0"/>
              <a:t> </a:t>
            </a:r>
            <a:r>
              <a:rPr lang="en-US" dirty="0" err="1" smtClean="0"/>
              <a:t>bloques</a:t>
            </a:r>
            <a:r>
              <a:rPr lang="en-US" dirty="0" smtClean="0"/>
              <a:t>, </a:t>
            </a:r>
            <a:r>
              <a:rPr lang="en-US" dirty="0" err="1" smtClean="0"/>
              <a:t>solamente</a:t>
            </a:r>
            <a:r>
              <a:rPr lang="en-US" dirty="0" smtClean="0"/>
              <a:t> </a:t>
            </a:r>
            <a:r>
              <a:rPr lang="en-US" dirty="0" err="1" smtClean="0"/>
              <a:t>pueden</a:t>
            </a:r>
            <a:r>
              <a:rPr lang="en-US" dirty="0" smtClean="0"/>
              <a:t> </a:t>
            </a:r>
            <a:r>
              <a:rPr lang="en-US" dirty="0" err="1" smtClean="0"/>
              <a:t>ser</a:t>
            </a:r>
            <a:r>
              <a:rPr lang="en-US" dirty="0" smtClean="0"/>
              <a:t> </a:t>
            </a:r>
            <a:r>
              <a:rPr lang="en-US" dirty="0" err="1" smtClean="0"/>
              <a:t>accedidas</a:t>
            </a:r>
            <a:r>
              <a:rPr lang="en-US" dirty="0" smtClean="0"/>
              <a:t> </a:t>
            </a:r>
            <a:r>
              <a:rPr lang="en-US" dirty="0" err="1" smtClean="0"/>
              <a:t>localmente</a:t>
            </a:r>
            <a:r>
              <a:rPr lang="en-US" dirty="0" smtClean="0"/>
              <a:t>. </a:t>
            </a:r>
          </a:p>
          <a:p>
            <a:r>
              <a:rPr lang="en-US" dirty="0" smtClean="0"/>
              <a:t>Variables </a:t>
            </a:r>
            <a:r>
              <a:rPr lang="en-US" dirty="0" err="1" smtClean="0"/>
              <a:t>automaitcas</a:t>
            </a:r>
            <a:r>
              <a:rPr lang="en-US" dirty="0" smtClean="0"/>
              <a:t> </a:t>
            </a:r>
            <a:r>
              <a:rPr lang="en-US" dirty="0" err="1" smtClean="0"/>
              <a:t>pueden</a:t>
            </a:r>
            <a:r>
              <a:rPr lang="en-US" dirty="0" smtClean="0"/>
              <a:t> </a:t>
            </a:r>
            <a:r>
              <a:rPr lang="en-US" dirty="0" err="1" smtClean="0"/>
              <a:t>ser</a:t>
            </a:r>
            <a:r>
              <a:rPr lang="en-US" dirty="0" smtClean="0"/>
              <a:t> </a:t>
            </a:r>
            <a:r>
              <a:rPr lang="en-US" dirty="0" err="1" smtClean="0"/>
              <a:t>referenciadas</a:t>
            </a:r>
            <a:r>
              <a:rPr lang="en-US" dirty="0" smtClean="0"/>
              <a:t> (R o W) </a:t>
            </a:r>
            <a:r>
              <a:rPr lang="en-US" dirty="0" err="1" smtClean="0"/>
              <a:t>por</a:t>
            </a:r>
            <a:r>
              <a:rPr lang="en-US" dirty="0" smtClean="0"/>
              <a:t> la </a:t>
            </a:r>
            <a:r>
              <a:rPr lang="en-US" dirty="0" err="1" smtClean="0"/>
              <a:t>función</a:t>
            </a:r>
            <a:r>
              <a:rPr lang="en-US" dirty="0" smtClean="0"/>
              <a:t> </a:t>
            </a:r>
            <a:r>
              <a:rPr lang="en-US" dirty="0" err="1" smtClean="0"/>
              <a:t>creada</a:t>
            </a:r>
            <a:r>
              <a:rPr lang="en-US" dirty="0" smtClean="0"/>
              <a:t>.  La </a:t>
            </a:r>
            <a:r>
              <a:rPr lang="en-US" dirty="0" err="1" smtClean="0"/>
              <a:t>información</a:t>
            </a:r>
            <a:r>
              <a:rPr lang="en-US" dirty="0" smtClean="0"/>
              <a:t> </a:t>
            </a:r>
            <a:r>
              <a:rPr lang="en-US" dirty="0" err="1" smtClean="0"/>
              <a:t>es</a:t>
            </a:r>
            <a:r>
              <a:rPr lang="en-US" dirty="0" smtClean="0"/>
              <a:t> “</a:t>
            </a:r>
            <a:r>
              <a:rPr lang="en-US" dirty="0" err="1" smtClean="0"/>
              <a:t>protegida</a:t>
            </a:r>
            <a:r>
              <a:rPr lang="en-US" dirty="0" smtClean="0"/>
              <a:t>” o local para la </a:t>
            </a:r>
            <a:r>
              <a:rPr lang="en-US" dirty="0" err="1" smtClean="0"/>
              <a:t>función</a:t>
            </a:r>
            <a:r>
              <a:rPr lang="en-US" dirty="0" smtClean="0"/>
              <a:t>.</a:t>
            </a:r>
            <a:endParaRPr lang="en-US" dirty="0"/>
          </a:p>
          <a:p>
            <a:r>
              <a:rPr lang="en-US" dirty="0" smtClean="0"/>
              <a:t>Una variable local no </a:t>
            </a:r>
            <a:r>
              <a:rPr lang="en-US" dirty="0" err="1" smtClean="0"/>
              <a:t>tiene</a:t>
            </a:r>
            <a:r>
              <a:rPr lang="en-US" dirty="0" smtClean="0"/>
              <a:t> valor </a:t>
            </a:r>
            <a:r>
              <a:rPr lang="en-US" dirty="0" err="1" smtClean="0"/>
              <a:t>inicial</a:t>
            </a:r>
            <a:r>
              <a:rPr lang="en-US" dirty="0" smtClean="0"/>
              <a:t>, </a:t>
            </a:r>
            <a:r>
              <a:rPr lang="en-US" dirty="0" err="1" smtClean="0"/>
              <a:t>debe</a:t>
            </a:r>
            <a:r>
              <a:rPr lang="en-US" dirty="0" smtClean="0"/>
              <a:t> </a:t>
            </a:r>
            <a:r>
              <a:rPr lang="en-US" dirty="0" err="1" smtClean="0"/>
              <a:t>ser</a:t>
            </a:r>
            <a:r>
              <a:rPr lang="en-US" dirty="0" smtClean="0"/>
              <a:t> </a:t>
            </a:r>
            <a:r>
              <a:rPr lang="en-US" dirty="0" err="1" smtClean="0"/>
              <a:t>iniciada</a:t>
            </a:r>
            <a:r>
              <a:rPr lang="en-US" dirty="0" smtClean="0"/>
              <a:t>.</a:t>
            </a:r>
            <a:endParaRPr lang="en-US" dirty="0"/>
          </a:p>
          <a:p>
            <a:r>
              <a:rPr lang="en-US" dirty="0" err="1" smtClean="0"/>
              <a:t>Generalmente</a:t>
            </a:r>
            <a:r>
              <a:rPr lang="en-US" dirty="0" smtClean="0"/>
              <a:t> las personas </a:t>
            </a:r>
            <a:r>
              <a:rPr lang="en-US" dirty="0" err="1" smtClean="0"/>
              <a:t>cometen</a:t>
            </a:r>
            <a:r>
              <a:rPr lang="en-US" dirty="0" smtClean="0"/>
              <a:t> el error de </a:t>
            </a:r>
            <a:r>
              <a:rPr lang="en-US" dirty="0" err="1" smtClean="0"/>
              <a:t>retornar</a:t>
            </a:r>
            <a:r>
              <a:rPr lang="en-US" dirty="0" smtClean="0"/>
              <a:t> la </a:t>
            </a:r>
            <a:r>
              <a:rPr lang="en-US" dirty="0" err="1" smtClean="0"/>
              <a:t>dirección</a:t>
            </a:r>
            <a:r>
              <a:rPr lang="en-US" dirty="0" smtClean="0"/>
              <a:t> de la variable local (</a:t>
            </a:r>
            <a:r>
              <a:rPr lang="en-US" dirty="0" err="1" smtClean="0"/>
              <a:t>ver</a:t>
            </a:r>
            <a:r>
              <a:rPr lang="en-US" dirty="0" smtClean="0"/>
              <a:t> </a:t>
            </a:r>
            <a:r>
              <a:rPr lang="en-US" dirty="0" err="1" smtClean="0"/>
              <a:t>abajo</a:t>
            </a:r>
            <a:r>
              <a:rPr lang="en-US" dirty="0" smtClean="0"/>
              <a:t>)</a:t>
            </a:r>
          </a:p>
          <a:p>
            <a:pPr lvl="1"/>
            <a:r>
              <a:rPr lang="en-US" dirty="0" smtClean="0"/>
              <a:t>No da error </a:t>
            </a:r>
            <a:r>
              <a:rPr lang="en-US" dirty="0" err="1" smtClean="0"/>
              <a:t>pero</a:t>
            </a:r>
            <a:r>
              <a:rPr lang="en-US" dirty="0" smtClean="0"/>
              <a:t> </a:t>
            </a:r>
            <a:r>
              <a:rPr lang="en-US" dirty="0" err="1" smtClean="0"/>
              <a:t>si</a:t>
            </a:r>
            <a:r>
              <a:rPr lang="en-US" dirty="0" smtClean="0"/>
              <a:t> </a:t>
            </a:r>
            <a:r>
              <a:rPr lang="en-US" dirty="0" err="1" smtClean="0"/>
              <a:t>resultados</a:t>
            </a:r>
            <a:r>
              <a:rPr lang="en-US" dirty="0" smtClean="0"/>
              <a:t> </a:t>
            </a:r>
            <a:r>
              <a:rPr lang="en-US" dirty="0" err="1" smtClean="0"/>
              <a:t>inesperados</a:t>
            </a:r>
            <a:endParaRPr lang="en-US" dirty="0" smtClean="0"/>
          </a:p>
        </p:txBody>
      </p:sp>
      <p:sp>
        <p:nvSpPr>
          <p:cNvPr id="6" name="Marcador de contenido 3"/>
          <p:cNvSpPr txBox="1">
            <a:spLocks/>
          </p:cNvSpPr>
          <p:nvPr/>
        </p:nvSpPr>
        <p:spPr>
          <a:xfrm>
            <a:off x="3696239" y="5280338"/>
            <a:ext cx="3258354" cy="146175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a:t>int</a:t>
            </a:r>
            <a:r>
              <a:rPr lang="es-PA" dirty="0"/>
              <a:t> *</a:t>
            </a:r>
            <a:r>
              <a:rPr lang="es-PA" dirty="0" err="1"/>
              <a:t>BadFunction</a:t>
            </a:r>
            <a:r>
              <a:rPr lang="es-PA" dirty="0"/>
              <a:t>(</a:t>
            </a:r>
            <a:r>
              <a:rPr lang="es-PA" dirty="0" err="1"/>
              <a:t>void</a:t>
            </a:r>
            <a:r>
              <a:rPr lang="es-PA" dirty="0"/>
              <a:t>) {</a:t>
            </a:r>
            <a:br>
              <a:rPr lang="es-PA" dirty="0"/>
            </a:br>
            <a:r>
              <a:rPr lang="es-PA" dirty="0"/>
              <a:t>   </a:t>
            </a:r>
            <a:r>
              <a:rPr lang="es-PA" dirty="0" err="1"/>
              <a:t>int</a:t>
            </a:r>
            <a:r>
              <a:rPr lang="es-PA" dirty="0"/>
              <a:t> z;</a:t>
            </a:r>
            <a:br>
              <a:rPr lang="es-PA" dirty="0"/>
            </a:br>
            <a:r>
              <a:rPr lang="es-PA" dirty="0"/>
              <a:t>   z = 1000;</a:t>
            </a:r>
            <a:br>
              <a:rPr lang="es-PA" dirty="0"/>
            </a:br>
            <a:r>
              <a:rPr lang="es-PA" dirty="0"/>
              <a:t>   </a:t>
            </a:r>
            <a:r>
              <a:rPr lang="es-PA" dirty="0" err="1"/>
              <a:t>return</a:t>
            </a:r>
            <a:r>
              <a:rPr lang="es-PA" dirty="0"/>
              <a:t> (&amp;z);</a:t>
            </a:r>
            <a:br>
              <a:rPr lang="es-PA" dirty="0"/>
            </a:br>
            <a:r>
              <a:rPr lang="es-PA" dirty="0" smtClean="0"/>
              <a:t>}</a:t>
            </a:r>
            <a:endParaRPr lang="en-US" dirty="0" smtClean="0"/>
          </a:p>
        </p:txBody>
      </p:sp>
    </p:spTree>
    <p:extLst>
      <p:ext uri="{BB962C8B-B14F-4D97-AF65-F5344CB8AC3E}">
        <p14:creationId xmlns:p14="http://schemas.microsoft.com/office/powerpoint/2010/main" val="26586024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9" y="452718"/>
            <a:ext cx="10818254" cy="1400530"/>
          </a:xfrm>
        </p:spPr>
        <p:txBody>
          <a:bodyPr/>
          <a:lstStyle/>
          <a:p>
            <a:r>
              <a:rPr lang="en-US" dirty="0" err="1" smtClean="0"/>
              <a:t>Programación</a:t>
            </a:r>
            <a:r>
              <a:rPr lang="en-US" dirty="0" smtClean="0"/>
              <a:t> </a:t>
            </a:r>
            <a:r>
              <a:rPr lang="en-US" dirty="0" err="1" smtClean="0"/>
              <a:t>en</a:t>
            </a:r>
            <a:r>
              <a:rPr lang="en-US" dirty="0" smtClean="0"/>
              <a:t> C – Variables - Automatic</a:t>
            </a:r>
            <a:endParaRPr lang="en-US" dirty="0"/>
          </a:p>
        </p:txBody>
      </p:sp>
      <p:sp>
        <p:nvSpPr>
          <p:cNvPr id="6" name="Marcador de contenido 3"/>
          <p:cNvSpPr txBox="1">
            <a:spLocks/>
          </p:cNvSpPr>
          <p:nvPr/>
        </p:nvSpPr>
        <p:spPr>
          <a:xfrm>
            <a:off x="180308" y="2263509"/>
            <a:ext cx="6310647" cy="186099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a:t>void</a:t>
            </a:r>
            <a:r>
              <a:rPr lang="es-PA" dirty="0"/>
              <a:t> </a:t>
            </a:r>
            <a:r>
              <a:rPr lang="es-PA" dirty="0" err="1"/>
              <a:t>fun</a:t>
            </a:r>
            <a:r>
              <a:rPr lang="es-PA" dirty="0"/>
              <a:t>(</a:t>
            </a:r>
            <a:r>
              <a:rPr lang="es-PA" dirty="0" err="1"/>
              <a:t>void</a:t>
            </a:r>
            <a:r>
              <a:rPr lang="es-PA" dirty="0"/>
              <a:t>){ </a:t>
            </a:r>
            <a:r>
              <a:rPr lang="es-PA" dirty="0" err="1"/>
              <a:t>long</a:t>
            </a:r>
            <a:r>
              <a:rPr lang="es-PA" dirty="0"/>
              <a:t> y1,y2,y3;   /* 3 local variables*/</a:t>
            </a:r>
            <a:br>
              <a:rPr lang="es-PA" dirty="0"/>
            </a:br>
            <a:r>
              <a:rPr lang="es-PA" dirty="0"/>
              <a:t>    y1 = 1000;</a:t>
            </a:r>
            <a:br>
              <a:rPr lang="es-PA" dirty="0"/>
            </a:br>
            <a:r>
              <a:rPr lang="es-PA" dirty="0"/>
              <a:t>    y2 = 2000;</a:t>
            </a:r>
            <a:br>
              <a:rPr lang="es-PA" dirty="0"/>
            </a:br>
            <a:r>
              <a:rPr lang="es-PA" dirty="0"/>
              <a:t>    y3 = y1+y2;</a:t>
            </a:r>
            <a:br>
              <a:rPr lang="es-PA" dirty="0"/>
            </a:br>
            <a:r>
              <a:rPr lang="es-PA" dirty="0"/>
              <a:t>}</a:t>
            </a:r>
            <a:endParaRPr lang="en-US" dirty="0"/>
          </a:p>
        </p:txBody>
      </p:sp>
      <p:sp>
        <p:nvSpPr>
          <p:cNvPr id="5" name="Marcador de contenido 3"/>
          <p:cNvSpPr txBox="1">
            <a:spLocks/>
          </p:cNvSpPr>
          <p:nvPr/>
        </p:nvSpPr>
        <p:spPr>
          <a:xfrm>
            <a:off x="6490955" y="2263509"/>
            <a:ext cx="4146994" cy="4594491"/>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a:t>fun</a:t>
            </a:r>
            <a:r>
              <a:rPr lang="es-PA" dirty="0"/>
              <a:t> SUB SP,#12 ; allocate3 local variables</a:t>
            </a:r>
          </a:p>
          <a:p>
            <a:pPr marL="0" indent="0">
              <a:buNone/>
            </a:pPr>
            <a:r>
              <a:rPr lang="es-PA" dirty="0"/>
              <a:t>;  y1 = 1000</a:t>
            </a:r>
          </a:p>
          <a:p>
            <a:pPr marL="0" indent="0">
              <a:buNone/>
            </a:pPr>
            <a:r>
              <a:rPr lang="es-PA" dirty="0"/>
              <a:t>    LDR R0,=1000</a:t>
            </a:r>
          </a:p>
          <a:p>
            <a:pPr marL="0" indent="0">
              <a:buNone/>
            </a:pPr>
            <a:r>
              <a:rPr lang="es-PA" dirty="0"/>
              <a:t>    STR R0,[SP,#0] </a:t>
            </a:r>
          </a:p>
          <a:p>
            <a:pPr marL="0" indent="0">
              <a:buNone/>
            </a:pPr>
            <a:r>
              <a:rPr lang="es-PA" dirty="0"/>
              <a:t>;y2 = 2000</a:t>
            </a:r>
          </a:p>
          <a:p>
            <a:pPr marL="0" indent="0">
              <a:buNone/>
            </a:pPr>
            <a:r>
              <a:rPr lang="es-PA" dirty="0"/>
              <a:t>    LDR R0,=2000</a:t>
            </a:r>
          </a:p>
          <a:p>
            <a:pPr marL="0" indent="0">
              <a:buNone/>
            </a:pPr>
            <a:r>
              <a:rPr lang="es-PA" dirty="0"/>
              <a:t>    STR R0,[SP,#4] </a:t>
            </a:r>
          </a:p>
          <a:p>
            <a:pPr marL="0" indent="0">
              <a:buNone/>
            </a:pPr>
            <a:r>
              <a:rPr lang="es-PA" dirty="0"/>
              <a:t>; y3 = y1+y2</a:t>
            </a:r>
          </a:p>
          <a:p>
            <a:pPr marL="0" indent="0">
              <a:buNone/>
            </a:pPr>
            <a:r>
              <a:rPr lang="es-PA" dirty="0"/>
              <a:t>    LDR R0,[SP,#0] ; y1</a:t>
            </a:r>
          </a:p>
          <a:p>
            <a:pPr marL="0" indent="0">
              <a:buNone/>
            </a:pPr>
            <a:r>
              <a:rPr lang="es-PA" dirty="0"/>
              <a:t>    LDR R1,[SP,#4] ; y2</a:t>
            </a:r>
          </a:p>
          <a:p>
            <a:pPr marL="0" indent="0">
              <a:buNone/>
            </a:pPr>
            <a:r>
              <a:rPr lang="es-PA" dirty="0"/>
              <a:t>    ADD R2,R0,R1</a:t>
            </a:r>
          </a:p>
          <a:p>
            <a:pPr marL="0" indent="0">
              <a:buNone/>
            </a:pPr>
            <a:r>
              <a:rPr lang="es-PA" dirty="0"/>
              <a:t>    STR R2,[SP,#8] ;set y3</a:t>
            </a:r>
          </a:p>
          <a:p>
            <a:pPr marL="0" indent="0">
              <a:buNone/>
            </a:pPr>
            <a:r>
              <a:rPr lang="es-PA" dirty="0"/>
              <a:t>    ADD SP,#12   ;</a:t>
            </a:r>
            <a:r>
              <a:rPr lang="es-PA" dirty="0" err="1"/>
              <a:t>deallocate</a:t>
            </a:r>
            <a:endParaRPr lang="es-PA" dirty="0"/>
          </a:p>
          <a:p>
            <a:pPr marL="0" indent="0">
              <a:buNone/>
            </a:pPr>
            <a:r>
              <a:rPr lang="es-PA" dirty="0"/>
              <a:t>    BX  LR</a:t>
            </a:r>
            <a:endParaRPr lang="en-US" dirty="0"/>
          </a:p>
        </p:txBody>
      </p:sp>
    </p:spTree>
    <p:extLst>
      <p:ext uri="{BB962C8B-B14F-4D97-AF65-F5344CB8AC3E}">
        <p14:creationId xmlns:p14="http://schemas.microsoft.com/office/powerpoint/2010/main" val="200944235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9" y="452718"/>
            <a:ext cx="10818254" cy="1400530"/>
          </a:xfrm>
        </p:spPr>
        <p:txBody>
          <a:bodyPr/>
          <a:lstStyle/>
          <a:p>
            <a:r>
              <a:rPr lang="en-US" dirty="0" err="1" smtClean="0"/>
              <a:t>Programación</a:t>
            </a:r>
            <a:r>
              <a:rPr lang="en-US" dirty="0" smtClean="0"/>
              <a:t> </a:t>
            </a:r>
            <a:r>
              <a:rPr lang="en-US" dirty="0" err="1" smtClean="0"/>
              <a:t>en</a:t>
            </a:r>
            <a:r>
              <a:rPr lang="en-US" dirty="0" smtClean="0"/>
              <a:t> C – Variables – </a:t>
            </a:r>
            <a:r>
              <a:rPr lang="en-US" dirty="0" err="1" smtClean="0"/>
              <a:t>Constante</a:t>
            </a:r>
            <a:r>
              <a:rPr lang="en-US" dirty="0" smtClean="0"/>
              <a:t> Local</a:t>
            </a:r>
            <a:endParaRPr lang="en-US" dirty="0"/>
          </a:p>
        </p:txBody>
      </p:sp>
      <p:sp>
        <p:nvSpPr>
          <p:cNvPr id="6" name="Marcador de contenido 3"/>
          <p:cNvSpPr txBox="1">
            <a:spLocks/>
          </p:cNvSpPr>
          <p:nvPr/>
        </p:nvSpPr>
        <p:spPr>
          <a:xfrm>
            <a:off x="180308" y="2263509"/>
            <a:ext cx="11475072" cy="21668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Es</a:t>
            </a:r>
            <a:r>
              <a:rPr lang="en-US" dirty="0" smtClean="0"/>
              <a:t> similar a </a:t>
            </a:r>
            <a:r>
              <a:rPr lang="en-US" dirty="0" err="1" smtClean="0"/>
              <a:t>una</a:t>
            </a:r>
            <a:r>
              <a:rPr lang="en-US" dirty="0"/>
              <a:t> </a:t>
            </a:r>
            <a:r>
              <a:rPr lang="en-US" dirty="0" smtClean="0"/>
              <a:t>local regular</a:t>
            </a:r>
          </a:p>
          <a:p>
            <a:r>
              <a:rPr lang="en-US" dirty="0" smtClean="0"/>
              <a:t>Como </a:t>
            </a:r>
            <a:r>
              <a:rPr lang="en-US" dirty="0" err="1" smtClean="0"/>
              <a:t>todas</a:t>
            </a:r>
            <a:r>
              <a:rPr lang="en-US" dirty="0" smtClean="0"/>
              <a:t> las locales son </a:t>
            </a:r>
            <a:r>
              <a:rPr lang="en-US" dirty="0" err="1" smtClean="0"/>
              <a:t>definidas</a:t>
            </a:r>
            <a:r>
              <a:rPr lang="en-US" dirty="0" smtClean="0"/>
              <a:t> </a:t>
            </a:r>
            <a:r>
              <a:rPr lang="en-US" dirty="0" err="1" smtClean="0"/>
              <a:t>en</a:t>
            </a:r>
            <a:r>
              <a:rPr lang="en-US" dirty="0" smtClean="0"/>
              <a:t> el stack</a:t>
            </a:r>
          </a:p>
          <a:p>
            <a:r>
              <a:rPr lang="en-US" dirty="0" smtClean="0"/>
              <a:t>La </a:t>
            </a:r>
            <a:r>
              <a:rPr lang="en-US" dirty="0" err="1" smtClean="0"/>
              <a:t>constante</a:t>
            </a:r>
            <a:r>
              <a:rPr lang="en-US" dirty="0" smtClean="0"/>
              <a:t> local no </a:t>
            </a:r>
            <a:r>
              <a:rPr lang="en-US" dirty="0" err="1" smtClean="0"/>
              <a:t>puede</a:t>
            </a:r>
            <a:r>
              <a:rPr lang="en-US" dirty="0" smtClean="0"/>
              <a:t> </a:t>
            </a:r>
            <a:r>
              <a:rPr lang="en-US" dirty="0" err="1" smtClean="0"/>
              <a:t>ser</a:t>
            </a:r>
            <a:r>
              <a:rPr lang="en-US" dirty="0" smtClean="0"/>
              <a:t> </a:t>
            </a:r>
            <a:r>
              <a:rPr lang="en-US" dirty="0" err="1" smtClean="0"/>
              <a:t>modificada</a:t>
            </a:r>
            <a:r>
              <a:rPr lang="en-US" dirty="0" smtClean="0"/>
              <a:t>, </a:t>
            </a:r>
            <a:r>
              <a:rPr lang="en-US" dirty="0" err="1" smtClean="0"/>
              <a:t>simplemente</a:t>
            </a:r>
            <a:r>
              <a:rPr lang="en-US" dirty="0" smtClean="0"/>
              <a:t> </a:t>
            </a:r>
            <a:r>
              <a:rPr lang="en-US" dirty="0" err="1" smtClean="0"/>
              <a:t>leída</a:t>
            </a:r>
            <a:endParaRPr lang="en-US" dirty="0" smtClean="0"/>
          </a:p>
          <a:p>
            <a:r>
              <a:rPr lang="en-US" dirty="0" smtClean="0"/>
              <a:t>El </a:t>
            </a:r>
            <a:r>
              <a:rPr lang="en-US" dirty="0" err="1" smtClean="0"/>
              <a:t>código</a:t>
            </a:r>
            <a:r>
              <a:rPr lang="en-US" dirty="0" smtClean="0"/>
              <a:t> </a:t>
            </a:r>
            <a:r>
              <a:rPr lang="en-US" dirty="0" err="1" smtClean="0"/>
              <a:t>generado</a:t>
            </a:r>
            <a:r>
              <a:rPr lang="en-US" dirty="0" smtClean="0"/>
              <a:t> </a:t>
            </a:r>
            <a:r>
              <a:rPr lang="en-US" dirty="0" err="1" smtClean="0"/>
              <a:t>en</a:t>
            </a:r>
            <a:r>
              <a:rPr lang="en-US" dirty="0" smtClean="0"/>
              <a:t> </a:t>
            </a:r>
            <a:r>
              <a:rPr lang="en-US" dirty="0" err="1" smtClean="0"/>
              <a:t>ensamblador</a:t>
            </a:r>
            <a:r>
              <a:rPr lang="en-US" dirty="0" smtClean="0"/>
              <a:t> </a:t>
            </a:r>
            <a:r>
              <a:rPr lang="en-US" dirty="0" err="1" smtClean="0"/>
              <a:t>es</a:t>
            </a:r>
            <a:r>
              <a:rPr lang="en-US" dirty="0" smtClean="0"/>
              <a:t> el </a:t>
            </a:r>
            <a:r>
              <a:rPr lang="en-US" dirty="0" err="1" smtClean="0"/>
              <a:t>mismo</a:t>
            </a:r>
            <a:r>
              <a:rPr lang="en-US" dirty="0" smtClean="0"/>
              <a:t> de </a:t>
            </a:r>
            <a:r>
              <a:rPr lang="en-US" dirty="0" err="1" smtClean="0"/>
              <a:t>una</a:t>
            </a:r>
            <a:r>
              <a:rPr lang="en-US" dirty="0" smtClean="0"/>
              <a:t> variable local.</a:t>
            </a:r>
          </a:p>
          <a:p>
            <a:endParaRPr lang="en-US" dirty="0"/>
          </a:p>
        </p:txBody>
      </p:sp>
      <p:sp>
        <p:nvSpPr>
          <p:cNvPr id="5" name="Marcador de contenido 3"/>
          <p:cNvSpPr txBox="1">
            <a:spLocks/>
          </p:cNvSpPr>
          <p:nvPr/>
        </p:nvSpPr>
        <p:spPr>
          <a:xfrm>
            <a:off x="3309873" y="4089043"/>
            <a:ext cx="5486397" cy="27689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short </a:t>
            </a:r>
            <a:r>
              <a:rPr lang="en-US" dirty="0" err="1"/>
              <a:t>TheGlobal</a:t>
            </a:r>
            <a:r>
              <a:rPr lang="en-US" dirty="0"/>
              <a:t>;   /* a regular global variable*/</a:t>
            </a:r>
          </a:p>
          <a:p>
            <a:pPr marL="0" indent="0">
              <a:buNone/>
            </a:pPr>
            <a:r>
              <a:rPr lang="en-US" dirty="0"/>
              <a:t>void main(void){ </a:t>
            </a:r>
          </a:p>
          <a:p>
            <a:pPr marL="0" indent="0">
              <a:buNone/>
            </a:pPr>
            <a:r>
              <a:rPr lang="en-US" dirty="0"/>
              <a:t>    </a:t>
            </a:r>
            <a:r>
              <a:rPr lang="en-US" dirty="0" err="1"/>
              <a:t>const</a:t>
            </a:r>
            <a:r>
              <a:rPr lang="en-US" dirty="0"/>
              <a:t> short </a:t>
            </a:r>
            <a:r>
              <a:rPr lang="en-US" dirty="0" err="1"/>
              <a:t>TheConstant</a:t>
            </a:r>
            <a:r>
              <a:rPr lang="en-US" dirty="0"/>
              <a:t>=1000;   /* a constant local*/</a:t>
            </a:r>
          </a:p>
          <a:p>
            <a:pPr marL="0" indent="0">
              <a:buNone/>
            </a:pPr>
            <a:r>
              <a:rPr lang="en-US" dirty="0"/>
              <a:t>    </a:t>
            </a:r>
            <a:r>
              <a:rPr lang="en-US" dirty="0" err="1"/>
              <a:t>TheGlobal</a:t>
            </a:r>
            <a:r>
              <a:rPr lang="en-US" dirty="0"/>
              <a:t>=</a:t>
            </a:r>
            <a:r>
              <a:rPr lang="en-US" dirty="0" err="1"/>
              <a:t>TheConstant</a:t>
            </a:r>
            <a:r>
              <a:rPr lang="en-US" dirty="0"/>
              <a:t>;</a:t>
            </a:r>
          </a:p>
          <a:p>
            <a:pPr marL="0" indent="0">
              <a:buNone/>
            </a:pPr>
            <a:r>
              <a:rPr lang="en-US" dirty="0"/>
              <a:t>}</a:t>
            </a:r>
          </a:p>
        </p:txBody>
      </p:sp>
    </p:spTree>
    <p:extLst>
      <p:ext uri="{BB962C8B-B14F-4D97-AF65-F5344CB8AC3E}">
        <p14:creationId xmlns:p14="http://schemas.microsoft.com/office/powerpoint/2010/main" val="22308413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Variables – External</a:t>
            </a:r>
            <a:endParaRPr lang="en-US" dirty="0"/>
          </a:p>
        </p:txBody>
      </p:sp>
      <p:sp>
        <p:nvSpPr>
          <p:cNvPr id="6" name="Marcador de contenido 3"/>
          <p:cNvSpPr txBox="1">
            <a:spLocks/>
          </p:cNvSpPr>
          <p:nvPr/>
        </p:nvSpPr>
        <p:spPr>
          <a:xfrm>
            <a:off x="180308" y="1853248"/>
            <a:ext cx="11475072" cy="44831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Son </a:t>
            </a:r>
            <a:r>
              <a:rPr lang="en-US" dirty="0" err="1" smtClean="0"/>
              <a:t>objetos</a:t>
            </a:r>
            <a:r>
              <a:rPr lang="en-US" dirty="0" smtClean="0"/>
              <a:t> </a:t>
            </a:r>
            <a:r>
              <a:rPr lang="en-US" dirty="0" err="1" smtClean="0"/>
              <a:t>definidos</a:t>
            </a:r>
            <a:r>
              <a:rPr lang="en-US" dirty="0" smtClean="0"/>
              <a:t> </a:t>
            </a:r>
            <a:r>
              <a:rPr lang="en-US" dirty="0" err="1" smtClean="0"/>
              <a:t>fuera</a:t>
            </a:r>
            <a:r>
              <a:rPr lang="en-US" dirty="0" smtClean="0"/>
              <a:t> del modulo (</a:t>
            </a:r>
            <a:r>
              <a:rPr lang="en-US" dirty="0" err="1" smtClean="0"/>
              <a:t>funciones</a:t>
            </a:r>
            <a:r>
              <a:rPr lang="en-US" dirty="0" smtClean="0"/>
              <a:t>)</a:t>
            </a:r>
          </a:p>
          <a:p>
            <a:r>
              <a:rPr lang="en-US" dirty="0" smtClean="0"/>
              <a:t>El </a:t>
            </a:r>
            <a:r>
              <a:rPr lang="en-US" dirty="0" err="1" smtClean="0"/>
              <a:t>compilador</a:t>
            </a:r>
            <a:r>
              <a:rPr lang="en-US" dirty="0" smtClean="0"/>
              <a:t> </a:t>
            </a:r>
            <a:r>
              <a:rPr lang="en-US" dirty="0" err="1" smtClean="0"/>
              <a:t>sabe</a:t>
            </a:r>
            <a:r>
              <a:rPr lang="en-US" dirty="0" smtClean="0"/>
              <a:t> lo que son </a:t>
            </a:r>
            <a:r>
              <a:rPr lang="en-US" dirty="0" err="1" smtClean="0"/>
              <a:t>en</a:t>
            </a:r>
            <a:r>
              <a:rPr lang="en-US" dirty="0" smtClean="0"/>
              <a:t> </a:t>
            </a:r>
            <a:r>
              <a:rPr lang="en-US" dirty="0" err="1" smtClean="0"/>
              <a:t>tamaño</a:t>
            </a:r>
            <a:r>
              <a:rPr lang="en-US" dirty="0" smtClean="0"/>
              <a:t> (8, 16, 32 bits) </a:t>
            </a:r>
            <a:r>
              <a:rPr lang="en-US" dirty="0" err="1" smtClean="0"/>
              <a:t>pero</a:t>
            </a:r>
            <a:r>
              <a:rPr lang="en-US" dirty="0" smtClean="0"/>
              <a:t> no </a:t>
            </a:r>
            <a:r>
              <a:rPr lang="en-US" dirty="0" err="1" smtClean="0"/>
              <a:t>tiene</a:t>
            </a:r>
            <a:r>
              <a:rPr lang="en-US" dirty="0" smtClean="0"/>
              <a:t> idea de </a:t>
            </a:r>
            <a:r>
              <a:rPr lang="en-US" dirty="0" err="1" smtClean="0"/>
              <a:t>donde</a:t>
            </a:r>
            <a:r>
              <a:rPr lang="en-US" dirty="0" smtClean="0"/>
              <a:t> </a:t>
            </a:r>
            <a:r>
              <a:rPr lang="en-US" dirty="0" err="1" smtClean="0"/>
              <a:t>están</a:t>
            </a:r>
            <a:r>
              <a:rPr lang="en-US" dirty="0" smtClean="0"/>
              <a:t>.</a:t>
            </a:r>
          </a:p>
          <a:p>
            <a:r>
              <a:rPr lang="en-US" dirty="0" smtClean="0"/>
              <a:t>El linker </a:t>
            </a:r>
            <a:r>
              <a:rPr lang="en-US" dirty="0" err="1" smtClean="0"/>
              <a:t>resuelve</a:t>
            </a:r>
            <a:r>
              <a:rPr lang="en-US" dirty="0" smtClean="0"/>
              <a:t> </a:t>
            </a:r>
            <a:r>
              <a:rPr lang="en-US" dirty="0" err="1" smtClean="0"/>
              <a:t>todas</a:t>
            </a:r>
            <a:r>
              <a:rPr lang="en-US" dirty="0" smtClean="0"/>
              <a:t> las </a:t>
            </a:r>
            <a:r>
              <a:rPr lang="en-US" dirty="0" err="1" smtClean="0"/>
              <a:t>referencias</a:t>
            </a:r>
            <a:r>
              <a:rPr lang="en-US" dirty="0" smtClean="0"/>
              <a:t> </a:t>
            </a:r>
            <a:r>
              <a:rPr lang="en-US" dirty="0" err="1" smtClean="0"/>
              <a:t>pendientes</a:t>
            </a:r>
            <a:r>
              <a:rPr lang="en-US" dirty="0" smtClean="0"/>
              <a:t> </a:t>
            </a:r>
            <a:r>
              <a:rPr lang="en-US" dirty="0" err="1" smtClean="0"/>
              <a:t>buscando</a:t>
            </a:r>
            <a:r>
              <a:rPr lang="en-US" dirty="0" smtClean="0"/>
              <a:t> las </a:t>
            </a:r>
            <a:r>
              <a:rPr lang="en-US" dirty="0" err="1" smtClean="0"/>
              <a:t>referncias</a:t>
            </a:r>
            <a:r>
              <a:rPr lang="en-US" dirty="0" smtClean="0"/>
              <a:t> de </a:t>
            </a:r>
            <a:r>
              <a:rPr lang="en-US" dirty="0" err="1" smtClean="0"/>
              <a:t>los</a:t>
            </a:r>
            <a:r>
              <a:rPr lang="en-US" dirty="0" smtClean="0"/>
              <a:t> </a:t>
            </a:r>
            <a:r>
              <a:rPr lang="en-US" dirty="0" err="1" smtClean="0"/>
              <a:t>objetos</a:t>
            </a:r>
            <a:r>
              <a:rPr lang="en-US" dirty="0" smtClean="0"/>
              <a:t> e </a:t>
            </a:r>
            <a:r>
              <a:rPr lang="en-US" dirty="0" err="1" smtClean="0"/>
              <a:t>ingresando</a:t>
            </a:r>
            <a:r>
              <a:rPr lang="en-US" dirty="0" smtClean="0"/>
              <a:t> </a:t>
            </a:r>
            <a:r>
              <a:rPr lang="en-US" dirty="0" err="1" smtClean="0"/>
              <a:t>direcciones</a:t>
            </a:r>
            <a:endParaRPr lang="en-US" dirty="0"/>
          </a:p>
          <a:p>
            <a:r>
              <a:rPr lang="en-US" dirty="0" smtClean="0"/>
              <a:t>Solo las variables </a:t>
            </a:r>
            <a:r>
              <a:rPr lang="en-US" dirty="0" err="1" smtClean="0"/>
              <a:t>globales</a:t>
            </a:r>
            <a:r>
              <a:rPr lang="en-US" dirty="0" smtClean="0"/>
              <a:t> </a:t>
            </a:r>
            <a:r>
              <a:rPr lang="en-US" dirty="0" err="1" smtClean="0"/>
              <a:t>pueden</a:t>
            </a:r>
            <a:r>
              <a:rPr lang="en-US" dirty="0" smtClean="0"/>
              <a:t> </a:t>
            </a:r>
            <a:r>
              <a:rPr lang="en-US" dirty="0" err="1" smtClean="0"/>
              <a:t>ser</a:t>
            </a:r>
            <a:r>
              <a:rPr lang="en-US" dirty="0" smtClean="0"/>
              <a:t> extern y solo las </a:t>
            </a:r>
            <a:r>
              <a:rPr lang="en-US" dirty="0" err="1" smtClean="0"/>
              <a:t>globales</a:t>
            </a:r>
            <a:r>
              <a:rPr lang="en-US" dirty="0" smtClean="0"/>
              <a:t> de </a:t>
            </a:r>
            <a:r>
              <a:rPr lang="en-US" dirty="0" err="1" smtClean="0"/>
              <a:t>otros</a:t>
            </a:r>
            <a:r>
              <a:rPr lang="en-US" dirty="0" smtClean="0"/>
              <a:t> </a:t>
            </a:r>
            <a:r>
              <a:rPr lang="en-US" dirty="0" err="1" smtClean="0"/>
              <a:t>módulos</a:t>
            </a:r>
            <a:r>
              <a:rPr lang="en-US" dirty="0" smtClean="0"/>
              <a:t> </a:t>
            </a:r>
            <a:r>
              <a:rPr lang="en-US" dirty="0" err="1" smtClean="0"/>
              <a:t>pueden</a:t>
            </a:r>
            <a:r>
              <a:rPr lang="en-US" dirty="0" smtClean="0"/>
              <a:t> </a:t>
            </a:r>
            <a:r>
              <a:rPr lang="en-US" dirty="0" err="1" smtClean="0"/>
              <a:t>ser</a:t>
            </a:r>
            <a:r>
              <a:rPr lang="en-US" dirty="0" smtClean="0"/>
              <a:t> </a:t>
            </a:r>
            <a:r>
              <a:rPr lang="en-US" dirty="0" err="1" smtClean="0"/>
              <a:t>referenciadas</a:t>
            </a:r>
            <a:r>
              <a:rPr lang="en-US" dirty="0" smtClean="0"/>
              <a:t> </a:t>
            </a:r>
            <a:r>
              <a:rPr lang="en-US" dirty="0" err="1" smtClean="0"/>
              <a:t>como</a:t>
            </a:r>
            <a:r>
              <a:rPr lang="en-US" dirty="0" smtClean="0"/>
              <a:t> extern.</a:t>
            </a:r>
            <a:endParaRPr lang="en-US" dirty="0"/>
          </a:p>
        </p:txBody>
      </p:sp>
      <p:sp>
        <p:nvSpPr>
          <p:cNvPr id="4" name="Marcador de contenido 3"/>
          <p:cNvSpPr txBox="1">
            <a:spLocks/>
          </p:cNvSpPr>
          <p:nvPr/>
        </p:nvSpPr>
        <p:spPr>
          <a:xfrm>
            <a:off x="2253804" y="4906850"/>
            <a:ext cx="7083379" cy="16098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a:t>extern</a:t>
            </a:r>
            <a:r>
              <a:rPr lang="es-PA" dirty="0"/>
              <a:t> short </a:t>
            </a:r>
            <a:r>
              <a:rPr lang="es-PA" dirty="0" err="1"/>
              <a:t>ExtGlobal</a:t>
            </a:r>
            <a:r>
              <a:rPr lang="es-PA" dirty="0"/>
              <a:t>;   /* </a:t>
            </a:r>
            <a:r>
              <a:rPr lang="es-PA" dirty="0" err="1"/>
              <a:t>an</a:t>
            </a:r>
            <a:r>
              <a:rPr lang="es-PA" dirty="0"/>
              <a:t> </a:t>
            </a:r>
            <a:r>
              <a:rPr lang="es-PA" dirty="0" err="1"/>
              <a:t>external</a:t>
            </a:r>
            <a:r>
              <a:rPr lang="es-PA" dirty="0"/>
              <a:t> global variable*/</a:t>
            </a:r>
            <a:br>
              <a:rPr lang="es-PA" dirty="0"/>
            </a:br>
            <a:r>
              <a:rPr lang="es-PA" dirty="0" err="1"/>
              <a:t>void</a:t>
            </a:r>
            <a:r>
              <a:rPr lang="es-PA" dirty="0"/>
              <a:t> </a:t>
            </a:r>
            <a:r>
              <a:rPr lang="es-PA" dirty="0" err="1"/>
              <a:t>main</a:t>
            </a:r>
            <a:r>
              <a:rPr lang="es-PA" dirty="0"/>
              <a:t>(</a:t>
            </a:r>
            <a:r>
              <a:rPr lang="es-PA" dirty="0" err="1"/>
              <a:t>void</a:t>
            </a:r>
            <a:r>
              <a:rPr lang="es-PA" dirty="0"/>
              <a:t>){ </a:t>
            </a:r>
            <a:br>
              <a:rPr lang="es-PA" dirty="0"/>
            </a:br>
            <a:r>
              <a:rPr lang="es-PA" dirty="0"/>
              <a:t>    </a:t>
            </a:r>
            <a:r>
              <a:rPr lang="es-PA" dirty="0" err="1"/>
              <a:t>ExtGlobal</a:t>
            </a:r>
            <a:r>
              <a:rPr lang="es-PA" dirty="0"/>
              <a:t>=1000;    </a:t>
            </a:r>
            <a:br>
              <a:rPr lang="es-PA" dirty="0"/>
            </a:br>
            <a:r>
              <a:rPr lang="es-PA" dirty="0"/>
              <a:t>}</a:t>
            </a:r>
            <a:endParaRPr lang="en-US" dirty="0"/>
          </a:p>
        </p:txBody>
      </p:sp>
    </p:spTree>
    <p:extLst>
      <p:ext uri="{BB962C8B-B14F-4D97-AF65-F5344CB8AC3E}">
        <p14:creationId xmlns:p14="http://schemas.microsoft.com/office/powerpoint/2010/main" val="250843034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Variables – External</a:t>
            </a:r>
            <a:endParaRPr lang="en-US" dirty="0"/>
          </a:p>
        </p:txBody>
      </p:sp>
      <p:sp>
        <p:nvSpPr>
          <p:cNvPr id="6" name="Marcador de contenido 3"/>
          <p:cNvSpPr txBox="1">
            <a:spLocks/>
          </p:cNvSpPr>
          <p:nvPr/>
        </p:nvSpPr>
        <p:spPr>
          <a:xfrm>
            <a:off x="180308" y="1454004"/>
            <a:ext cx="11475072" cy="2985475"/>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El </a:t>
            </a:r>
            <a:r>
              <a:rPr lang="en-US" dirty="0" err="1" smtClean="0"/>
              <a:t>alcance</a:t>
            </a:r>
            <a:r>
              <a:rPr lang="en-US" dirty="0" smtClean="0"/>
              <a:t> de la variable </a:t>
            </a:r>
            <a:r>
              <a:rPr lang="en-US" dirty="0" err="1" smtClean="0"/>
              <a:t>es</a:t>
            </a:r>
            <a:r>
              <a:rPr lang="en-US" dirty="0" smtClean="0"/>
              <a:t> parte de la </a:t>
            </a:r>
            <a:r>
              <a:rPr lang="en-US" dirty="0" err="1" smtClean="0"/>
              <a:t>porción</a:t>
            </a:r>
            <a:r>
              <a:rPr lang="en-US" dirty="0" smtClean="0"/>
              <a:t> que </a:t>
            </a:r>
            <a:r>
              <a:rPr lang="en-US" dirty="0" err="1" smtClean="0"/>
              <a:t>puede</a:t>
            </a:r>
            <a:r>
              <a:rPr lang="en-US" dirty="0" smtClean="0"/>
              <a:t> </a:t>
            </a:r>
            <a:r>
              <a:rPr lang="en-US" dirty="0" err="1" smtClean="0"/>
              <a:t>ser</a:t>
            </a:r>
            <a:r>
              <a:rPr lang="en-US" dirty="0" smtClean="0"/>
              <a:t> </a:t>
            </a:r>
            <a:r>
              <a:rPr lang="en-US" dirty="0" err="1" smtClean="0"/>
              <a:t>referenciada</a:t>
            </a:r>
            <a:r>
              <a:rPr lang="en-US" dirty="0" smtClean="0"/>
              <a:t>.</a:t>
            </a:r>
          </a:p>
          <a:p>
            <a:pPr lvl="1"/>
            <a:r>
              <a:rPr lang="en-US" dirty="0" err="1" smtClean="0"/>
              <a:t>Donde</a:t>
            </a:r>
            <a:r>
              <a:rPr lang="en-US" dirty="0" smtClean="0"/>
              <a:t> se </a:t>
            </a:r>
            <a:r>
              <a:rPr lang="en-US" dirty="0" err="1" smtClean="0"/>
              <a:t>ve</a:t>
            </a:r>
            <a:r>
              <a:rPr lang="en-US" dirty="0" smtClean="0"/>
              <a:t> y hasta </a:t>
            </a:r>
            <a:r>
              <a:rPr lang="en-US" dirty="0" err="1" smtClean="0"/>
              <a:t>donde</a:t>
            </a:r>
            <a:r>
              <a:rPr lang="en-US" dirty="0" smtClean="0"/>
              <a:t> se </a:t>
            </a:r>
            <a:r>
              <a:rPr lang="en-US" dirty="0" err="1" smtClean="0"/>
              <a:t>puede</a:t>
            </a:r>
            <a:r>
              <a:rPr lang="en-US" dirty="0" smtClean="0"/>
              <a:t> </a:t>
            </a:r>
            <a:r>
              <a:rPr lang="en-US" dirty="0" err="1" smtClean="0"/>
              <a:t>acceder</a:t>
            </a:r>
            <a:r>
              <a:rPr lang="en-US" dirty="0" smtClean="0"/>
              <a:t> </a:t>
            </a:r>
            <a:r>
              <a:rPr lang="en-US" dirty="0" err="1" smtClean="0"/>
              <a:t>esta</a:t>
            </a:r>
            <a:r>
              <a:rPr lang="en-US" dirty="0" smtClean="0"/>
              <a:t> variable.</a:t>
            </a:r>
            <a:endParaRPr lang="en-US" dirty="0"/>
          </a:p>
          <a:p>
            <a:r>
              <a:rPr lang="en-US" dirty="0" err="1" smtClean="0"/>
              <a:t>Cuando</a:t>
            </a:r>
            <a:r>
              <a:rPr lang="en-US" dirty="0" smtClean="0"/>
              <a:t> la variable </a:t>
            </a:r>
            <a:r>
              <a:rPr lang="en-US" dirty="0" err="1" smtClean="0"/>
              <a:t>es</a:t>
            </a:r>
            <a:r>
              <a:rPr lang="en-US" dirty="0" smtClean="0"/>
              <a:t> global (</a:t>
            </a:r>
            <a:r>
              <a:rPr lang="en-US" dirty="0" err="1" smtClean="0"/>
              <a:t>declarada</a:t>
            </a:r>
            <a:r>
              <a:rPr lang="en-US" dirty="0" smtClean="0"/>
              <a:t> </a:t>
            </a:r>
            <a:r>
              <a:rPr lang="en-US" dirty="0" err="1" smtClean="0"/>
              <a:t>fuera</a:t>
            </a:r>
            <a:r>
              <a:rPr lang="en-US" dirty="0" smtClean="0"/>
              <a:t> de la </a:t>
            </a:r>
            <a:r>
              <a:rPr lang="en-US" dirty="0" err="1" smtClean="0"/>
              <a:t>función</a:t>
            </a:r>
            <a:r>
              <a:rPr lang="en-US" dirty="0" smtClean="0"/>
              <a:t>) el </a:t>
            </a:r>
            <a:r>
              <a:rPr lang="en-US" dirty="0" err="1" smtClean="0"/>
              <a:t>alcance</a:t>
            </a:r>
            <a:r>
              <a:rPr lang="en-US" dirty="0" smtClean="0"/>
              <a:t> </a:t>
            </a:r>
            <a:r>
              <a:rPr lang="en-US" dirty="0" err="1" smtClean="0"/>
              <a:t>es</a:t>
            </a:r>
            <a:r>
              <a:rPr lang="en-US" dirty="0" smtClean="0"/>
              <a:t> </a:t>
            </a:r>
            <a:r>
              <a:rPr lang="en-US" dirty="0" err="1" smtClean="0"/>
              <a:t>dentro</a:t>
            </a:r>
            <a:r>
              <a:rPr lang="en-US" dirty="0" smtClean="0"/>
              <a:t> del </a:t>
            </a:r>
            <a:r>
              <a:rPr lang="en-US" dirty="0" err="1" smtClean="0"/>
              <a:t>archivo</a:t>
            </a:r>
            <a:r>
              <a:rPr lang="en-US" dirty="0" smtClean="0"/>
              <a:t> que lo </a:t>
            </a:r>
            <a:r>
              <a:rPr lang="en-US" dirty="0" err="1" smtClean="0"/>
              <a:t>posee</a:t>
            </a:r>
            <a:r>
              <a:rPr lang="en-US" dirty="0" smtClean="0"/>
              <a:t>, </a:t>
            </a:r>
            <a:r>
              <a:rPr lang="en-US" dirty="0" err="1" smtClean="0"/>
              <a:t>cualquier</a:t>
            </a:r>
            <a:r>
              <a:rPr lang="en-US" dirty="0" smtClean="0"/>
              <a:t> </a:t>
            </a:r>
            <a:r>
              <a:rPr lang="en-US" dirty="0" err="1" smtClean="0"/>
              <a:t>función</a:t>
            </a:r>
            <a:r>
              <a:rPr lang="en-US" dirty="0" smtClean="0"/>
              <a:t> (</a:t>
            </a:r>
            <a:r>
              <a:rPr lang="en-US" dirty="0" err="1" smtClean="0"/>
              <a:t>dentro</a:t>
            </a:r>
            <a:r>
              <a:rPr lang="en-US" dirty="0" smtClean="0"/>
              <a:t> del </a:t>
            </a:r>
            <a:r>
              <a:rPr lang="en-US" dirty="0" err="1" smtClean="0"/>
              <a:t>archivo</a:t>
            </a:r>
            <a:r>
              <a:rPr lang="en-US" dirty="0" smtClean="0"/>
              <a:t>) </a:t>
            </a:r>
            <a:r>
              <a:rPr lang="en-US" dirty="0" err="1" smtClean="0"/>
              <a:t>puede</a:t>
            </a:r>
            <a:r>
              <a:rPr lang="en-US" dirty="0" smtClean="0"/>
              <a:t> </a:t>
            </a:r>
            <a:r>
              <a:rPr lang="en-US" dirty="0" err="1" smtClean="0"/>
              <a:t>usarla</a:t>
            </a:r>
            <a:r>
              <a:rPr lang="en-US" dirty="0" smtClean="0"/>
              <a:t>..</a:t>
            </a:r>
            <a:endParaRPr lang="en-US" dirty="0"/>
          </a:p>
          <a:p>
            <a:r>
              <a:rPr lang="en-US" dirty="0" smtClean="0"/>
              <a:t>El </a:t>
            </a:r>
            <a:r>
              <a:rPr lang="en-US" dirty="0" err="1" smtClean="0"/>
              <a:t>alcance</a:t>
            </a:r>
            <a:r>
              <a:rPr lang="en-US" dirty="0" smtClean="0"/>
              <a:t> de variables locales </a:t>
            </a:r>
            <a:r>
              <a:rPr lang="en-US" dirty="0" err="1" smtClean="0"/>
              <a:t>es</a:t>
            </a:r>
            <a:r>
              <a:rPr lang="en-US" dirty="0" smtClean="0"/>
              <a:t> </a:t>
            </a:r>
            <a:r>
              <a:rPr lang="en-US" dirty="0" err="1" smtClean="0"/>
              <a:t>en</a:t>
            </a:r>
            <a:r>
              <a:rPr lang="en-US" dirty="0" smtClean="0"/>
              <a:t> el </a:t>
            </a:r>
            <a:r>
              <a:rPr lang="en-US" dirty="0" err="1" smtClean="0"/>
              <a:t>bloque</a:t>
            </a:r>
            <a:r>
              <a:rPr lang="en-US" dirty="0" smtClean="0"/>
              <a:t> </a:t>
            </a:r>
            <a:r>
              <a:rPr lang="en-US" dirty="0" err="1" smtClean="0"/>
              <a:t>declarado</a:t>
            </a:r>
            <a:r>
              <a:rPr lang="en-US" dirty="0" smtClean="0"/>
              <a:t>.</a:t>
            </a:r>
          </a:p>
          <a:p>
            <a:pPr lvl="1"/>
            <a:r>
              <a:rPr lang="en-US" dirty="0" err="1" smtClean="0"/>
              <a:t>Generalmente</a:t>
            </a:r>
            <a:r>
              <a:rPr lang="en-US" dirty="0" smtClean="0"/>
              <a:t> </a:t>
            </a:r>
            <a:r>
              <a:rPr lang="en-US" dirty="0" err="1" smtClean="0"/>
              <a:t>encontradas</a:t>
            </a:r>
            <a:r>
              <a:rPr lang="en-US" dirty="0" smtClean="0"/>
              <a:t> </a:t>
            </a:r>
            <a:r>
              <a:rPr lang="en-US" dirty="0" err="1" smtClean="0"/>
              <a:t>en</a:t>
            </a:r>
            <a:r>
              <a:rPr lang="en-US" dirty="0" smtClean="0"/>
              <a:t> el </a:t>
            </a:r>
            <a:r>
              <a:rPr lang="en-US" dirty="0" err="1" smtClean="0"/>
              <a:t>bloque</a:t>
            </a:r>
            <a:r>
              <a:rPr lang="en-US" dirty="0" smtClean="0"/>
              <a:t> antes de la </a:t>
            </a:r>
            <a:r>
              <a:rPr lang="en-US" dirty="0" err="1" smtClean="0"/>
              <a:t>primera</a:t>
            </a:r>
            <a:r>
              <a:rPr lang="en-US" dirty="0" smtClean="0"/>
              <a:t> </a:t>
            </a:r>
            <a:r>
              <a:rPr lang="en-US" dirty="0" err="1" smtClean="0"/>
              <a:t>sentencia</a:t>
            </a:r>
            <a:endParaRPr lang="en-US" dirty="0" smtClean="0"/>
          </a:p>
          <a:p>
            <a:pPr lvl="1"/>
            <a:r>
              <a:rPr lang="en-US" dirty="0" smtClean="0"/>
              <a:t>C++ </a:t>
            </a:r>
            <a:r>
              <a:rPr lang="en-US" dirty="0" err="1" smtClean="0"/>
              <a:t>permite</a:t>
            </a:r>
            <a:r>
              <a:rPr lang="en-US" dirty="0" smtClean="0"/>
              <a:t> la </a:t>
            </a:r>
            <a:r>
              <a:rPr lang="en-US" dirty="0" err="1" smtClean="0"/>
              <a:t>declaración</a:t>
            </a:r>
            <a:r>
              <a:rPr lang="en-US" dirty="0" smtClean="0"/>
              <a:t> de variables </a:t>
            </a:r>
            <a:r>
              <a:rPr lang="en-US" dirty="0" err="1" smtClean="0"/>
              <a:t>donde</a:t>
            </a:r>
            <a:r>
              <a:rPr lang="en-US" dirty="0" smtClean="0"/>
              <a:t> sea</a:t>
            </a:r>
            <a:endParaRPr lang="en-US" dirty="0"/>
          </a:p>
          <a:p>
            <a:r>
              <a:rPr lang="en-US" dirty="0" smtClean="0"/>
              <a:t>Al </a:t>
            </a:r>
            <a:r>
              <a:rPr lang="en-US" dirty="0" err="1" smtClean="0"/>
              <a:t>declarar</a:t>
            </a:r>
            <a:r>
              <a:rPr lang="en-US" dirty="0" smtClean="0"/>
              <a:t> </a:t>
            </a:r>
            <a:r>
              <a:rPr lang="en-US" dirty="0" err="1" smtClean="0"/>
              <a:t>una</a:t>
            </a:r>
            <a:r>
              <a:rPr lang="en-US" dirty="0" smtClean="0"/>
              <a:t> variable local y global con el </a:t>
            </a:r>
            <a:r>
              <a:rPr lang="en-US" dirty="0" err="1" smtClean="0"/>
              <a:t>mismo</a:t>
            </a:r>
            <a:r>
              <a:rPr lang="en-US" dirty="0" smtClean="0"/>
              <a:t> </a:t>
            </a:r>
            <a:r>
              <a:rPr lang="en-US" dirty="0" err="1" smtClean="0"/>
              <a:t>nombre</a:t>
            </a:r>
            <a:r>
              <a:rPr lang="en-US" dirty="0" smtClean="0"/>
              <a:t>, </a:t>
            </a:r>
            <a:r>
              <a:rPr lang="en-US" dirty="0" err="1" smtClean="0"/>
              <a:t>en</a:t>
            </a:r>
            <a:r>
              <a:rPr lang="en-US" dirty="0" smtClean="0"/>
              <a:t> el </a:t>
            </a:r>
            <a:r>
              <a:rPr lang="en-US" dirty="0" err="1" smtClean="0"/>
              <a:t>bloque</a:t>
            </a:r>
            <a:r>
              <a:rPr lang="en-US" dirty="0" smtClean="0"/>
              <a:t> local la variable local/temporal </a:t>
            </a:r>
            <a:r>
              <a:rPr lang="en-US" dirty="0" err="1" smtClean="0"/>
              <a:t>es</a:t>
            </a:r>
            <a:r>
              <a:rPr lang="en-US" dirty="0" smtClean="0"/>
              <a:t> la que </a:t>
            </a:r>
            <a:r>
              <a:rPr lang="en-US" dirty="0" err="1" smtClean="0"/>
              <a:t>tiene</a:t>
            </a:r>
            <a:r>
              <a:rPr lang="en-US" dirty="0" smtClean="0"/>
              <a:t> el control/valor.</a:t>
            </a:r>
          </a:p>
          <a:p>
            <a:endParaRPr lang="en-US" dirty="0"/>
          </a:p>
        </p:txBody>
      </p:sp>
      <p:sp>
        <p:nvSpPr>
          <p:cNvPr id="5" name="Marcador de contenido 3"/>
          <p:cNvSpPr txBox="1">
            <a:spLocks/>
          </p:cNvSpPr>
          <p:nvPr/>
        </p:nvSpPr>
        <p:spPr>
          <a:xfrm>
            <a:off x="3207025" y="4332712"/>
            <a:ext cx="6082749" cy="252528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a:t>unsigned</a:t>
            </a:r>
            <a:r>
              <a:rPr lang="es-PA" dirty="0"/>
              <a:t> </a:t>
            </a:r>
            <a:r>
              <a:rPr lang="es-PA" dirty="0" err="1"/>
              <a:t>char</a:t>
            </a:r>
            <a:r>
              <a:rPr lang="es-PA" dirty="0"/>
              <a:t> x;   /* a regular global variable*/</a:t>
            </a:r>
            <a:br>
              <a:rPr lang="es-PA" dirty="0"/>
            </a:br>
            <a:r>
              <a:rPr lang="es-PA" dirty="0" err="1"/>
              <a:t>void</a:t>
            </a:r>
            <a:r>
              <a:rPr lang="es-PA" dirty="0"/>
              <a:t> sub(</a:t>
            </a:r>
            <a:r>
              <a:rPr lang="es-PA" dirty="0" err="1"/>
              <a:t>void</a:t>
            </a:r>
            <a:r>
              <a:rPr lang="es-PA" dirty="0"/>
              <a:t>){</a:t>
            </a:r>
            <a:br>
              <a:rPr lang="es-PA" dirty="0"/>
            </a:br>
            <a:r>
              <a:rPr lang="es-PA" dirty="0"/>
              <a:t>    x=1;</a:t>
            </a:r>
            <a:br>
              <a:rPr lang="es-PA" dirty="0"/>
            </a:br>
            <a:r>
              <a:rPr lang="es-PA" dirty="0"/>
              <a:t>    {   </a:t>
            </a:r>
            <a:r>
              <a:rPr lang="es-PA" dirty="0" err="1"/>
              <a:t>unsigned</a:t>
            </a:r>
            <a:r>
              <a:rPr lang="es-PA" dirty="0"/>
              <a:t> </a:t>
            </a:r>
            <a:r>
              <a:rPr lang="es-PA" dirty="0" err="1"/>
              <a:t>char</a:t>
            </a:r>
            <a:r>
              <a:rPr lang="es-PA" dirty="0"/>
              <a:t> x;   /* a local variable*/</a:t>
            </a:r>
            <a:br>
              <a:rPr lang="es-PA" dirty="0"/>
            </a:br>
            <a:r>
              <a:rPr lang="es-PA" dirty="0"/>
              <a:t>        x=2;</a:t>
            </a:r>
            <a:br>
              <a:rPr lang="es-PA" dirty="0"/>
            </a:br>
            <a:r>
              <a:rPr lang="es-PA" dirty="0"/>
              <a:t>        {   </a:t>
            </a:r>
            <a:r>
              <a:rPr lang="es-PA" dirty="0" err="1"/>
              <a:t>unsigned</a:t>
            </a:r>
            <a:r>
              <a:rPr lang="es-PA" dirty="0"/>
              <a:t> </a:t>
            </a:r>
            <a:r>
              <a:rPr lang="es-PA" dirty="0" err="1"/>
              <a:t>char</a:t>
            </a:r>
            <a:r>
              <a:rPr lang="es-PA" dirty="0"/>
              <a:t> x;  /* a local variable*/</a:t>
            </a:r>
            <a:br>
              <a:rPr lang="es-PA" dirty="0"/>
            </a:br>
            <a:r>
              <a:rPr lang="es-PA" dirty="0"/>
              <a:t>            x=3;</a:t>
            </a:r>
            <a:br>
              <a:rPr lang="es-PA" dirty="0"/>
            </a:br>
            <a:r>
              <a:rPr lang="es-PA" dirty="0"/>
              <a:t>            PORTA=x;}</a:t>
            </a:r>
            <a:br>
              <a:rPr lang="es-PA" dirty="0"/>
            </a:br>
            <a:r>
              <a:rPr lang="es-PA" dirty="0"/>
              <a:t>        PORTA=x;}</a:t>
            </a:r>
            <a:br>
              <a:rPr lang="es-PA" dirty="0"/>
            </a:br>
            <a:r>
              <a:rPr lang="es-PA" dirty="0"/>
              <a:t>    PORTA=x;}</a:t>
            </a:r>
            <a:br>
              <a:rPr lang="es-PA" dirty="0"/>
            </a:br>
            <a:r>
              <a:rPr lang="es-PA" dirty="0"/>
              <a:t>}</a:t>
            </a:r>
            <a:endParaRPr lang="en-US" dirty="0"/>
          </a:p>
        </p:txBody>
      </p:sp>
    </p:spTree>
    <p:extLst>
      <p:ext uri="{BB962C8B-B14F-4D97-AF65-F5344CB8AC3E}">
        <p14:creationId xmlns:p14="http://schemas.microsoft.com/office/powerpoint/2010/main" val="98516838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Variables – </a:t>
            </a:r>
            <a:r>
              <a:rPr lang="en-US" dirty="0" err="1" smtClean="0"/>
              <a:t>Alcance</a:t>
            </a:r>
            <a:endParaRPr lang="en-US" dirty="0"/>
          </a:p>
        </p:txBody>
      </p:sp>
      <p:sp>
        <p:nvSpPr>
          <p:cNvPr id="6" name="Marcador de contenido 3"/>
          <p:cNvSpPr txBox="1">
            <a:spLocks/>
          </p:cNvSpPr>
          <p:nvPr/>
        </p:nvSpPr>
        <p:spPr>
          <a:xfrm>
            <a:off x="180308" y="1454004"/>
            <a:ext cx="11475072" cy="2985475"/>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El </a:t>
            </a:r>
            <a:r>
              <a:rPr lang="en-US" dirty="0" err="1" smtClean="0"/>
              <a:t>alcance</a:t>
            </a:r>
            <a:r>
              <a:rPr lang="en-US" dirty="0" smtClean="0"/>
              <a:t> de la variable </a:t>
            </a:r>
            <a:r>
              <a:rPr lang="en-US" dirty="0" err="1" smtClean="0"/>
              <a:t>es</a:t>
            </a:r>
            <a:r>
              <a:rPr lang="en-US" dirty="0" smtClean="0"/>
              <a:t> parte de la </a:t>
            </a:r>
            <a:r>
              <a:rPr lang="en-US" dirty="0" err="1" smtClean="0"/>
              <a:t>porción</a:t>
            </a:r>
            <a:r>
              <a:rPr lang="en-US" dirty="0" smtClean="0"/>
              <a:t> que </a:t>
            </a:r>
            <a:r>
              <a:rPr lang="en-US" dirty="0" err="1" smtClean="0"/>
              <a:t>puede</a:t>
            </a:r>
            <a:r>
              <a:rPr lang="en-US" dirty="0" smtClean="0"/>
              <a:t> </a:t>
            </a:r>
            <a:r>
              <a:rPr lang="en-US" dirty="0" err="1" smtClean="0"/>
              <a:t>ser</a:t>
            </a:r>
            <a:r>
              <a:rPr lang="en-US" dirty="0" smtClean="0"/>
              <a:t> </a:t>
            </a:r>
            <a:r>
              <a:rPr lang="en-US" dirty="0" err="1" smtClean="0"/>
              <a:t>referenciada</a:t>
            </a:r>
            <a:r>
              <a:rPr lang="en-US" dirty="0" smtClean="0"/>
              <a:t>.</a:t>
            </a:r>
          </a:p>
          <a:p>
            <a:pPr lvl="1"/>
            <a:r>
              <a:rPr lang="en-US" dirty="0" err="1" smtClean="0"/>
              <a:t>Donde</a:t>
            </a:r>
            <a:r>
              <a:rPr lang="en-US" dirty="0" smtClean="0"/>
              <a:t> se </a:t>
            </a:r>
            <a:r>
              <a:rPr lang="en-US" dirty="0" err="1" smtClean="0"/>
              <a:t>ve</a:t>
            </a:r>
            <a:r>
              <a:rPr lang="en-US" dirty="0" smtClean="0"/>
              <a:t> y hasta </a:t>
            </a:r>
            <a:r>
              <a:rPr lang="en-US" dirty="0" err="1" smtClean="0"/>
              <a:t>donde</a:t>
            </a:r>
            <a:r>
              <a:rPr lang="en-US" dirty="0" smtClean="0"/>
              <a:t> se </a:t>
            </a:r>
            <a:r>
              <a:rPr lang="en-US" dirty="0" err="1" smtClean="0"/>
              <a:t>puede</a:t>
            </a:r>
            <a:r>
              <a:rPr lang="en-US" dirty="0" smtClean="0"/>
              <a:t> </a:t>
            </a:r>
            <a:r>
              <a:rPr lang="en-US" dirty="0" err="1" smtClean="0"/>
              <a:t>acceder</a:t>
            </a:r>
            <a:r>
              <a:rPr lang="en-US" dirty="0" smtClean="0"/>
              <a:t> </a:t>
            </a:r>
            <a:r>
              <a:rPr lang="en-US" dirty="0" err="1" smtClean="0"/>
              <a:t>esta</a:t>
            </a:r>
            <a:r>
              <a:rPr lang="en-US" dirty="0" smtClean="0"/>
              <a:t> variable.</a:t>
            </a:r>
            <a:endParaRPr lang="en-US" dirty="0"/>
          </a:p>
          <a:p>
            <a:r>
              <a:rPr lang="en-US" dirty="0" err="1" smtClean="0"/>
              <a:t>Cuando</a:t>
            </a:r>
            <a:r>
              <a:rPr lang="en-US" dirty="0" smtClean="0"/>
              <a:t> la variable </a:t>
            </a:r>
            <a:r>
              <a:rPr lang="en-US" dirty="0" err="1" smtClean="0"/>
              <a:t>es</a:t>
            </a:r>
            <a:r>
              <a:rPr lang="en-US" dirty="0" smtClean="0"/>
              <a:t> global (</a:t>
            </a:r>
            <a:r>
              <a:rPr lang="en-US" dirty="0" err="1" smtClean="0"/>
              <a:t>declarada</a:t>
            </a:r>
            <a:r>
              <a:rPr lang="en-US" dirty="0" smtClean="0"/>
              <a:t> </a:t>
            </a:r>
            <a:r>
              <a:rPr lang="en-US" dirty="0" err="1" smtClean="0"/>
              <a:t>fuera</a:t>
            </a:r>
            <a:r>
              <a:rPr lang="en-US" dirty="0" smtClean="0"/>
              <a:t> de la </a:t>
            </a:r>
            <a:r>
              <a:rPr lang="en-US" dirty="0" err="1" smtClean="0"/>
              <a:t>función</a:t>
            </a:r>
            <a:r>
              <a:rPr lang="en-US" dirty="0" smtClean="0"/>
              <a:t>) el </a:t>
            </a:r>
            <a:r>
              <a:rPr lang="en-US" dirty="0" err="1" smtClean="0"/>
              <a:t>alcance</a:t>
            </a:r>
            <a:r>
              <a:rPr lang="en-US" dirty="0" smtClean="0"/>
              <a:t> </a:t>
            </a:r>
            <a:r>
              <a:rPr lang="en-US" dirty="0" err="1" smtClean="0"/>
              <a:t>es</a:t>
            </a:r>
            <a:r>
              <a:rPr lang="en-US" dirty="0" smtClean="0"/>
              <a:t> </a:t>
            </a:r>
            <a:r>
              <a:rPr lang="en-US" dirty="0" err="1" smtClean="0"/>
              <a:t>dentro</a:t>
            </a:r>
            <a:r>
              <a:rPr lang="en-US" dirty="0" smtClean="0"/>
              <a:t> del </a:t>
            </a:r>
            <a:r>
              <a:rPr lang="en-US" dirty="0" err="1" smtClean="0"/>
              <a:t>archivo</a:t>
            </a:r>
            <a:r>
              <a:rPr lang="en-US" dirty="0" smtClean="0"/>
              <a:t> que lo </a:t>
            </a:r>
            <a:r>
              <a:rPr lang="en-US" dirty="0" err="1" smtClean="0"/>
              <a:t>posee</a:t>
            </a:r>
            <a:r>
              <a:rPr lang="en-US" dirty="0" smtClean="0"/>
              <a:t>, </a:t>
            </a:r>
            <a:r>
              <a:rPr lang="en-US" dirty="0" err="1" smtClean="0"/>
              <a:t>cualquier</a:t>
            </a:r>
            <a:r>
              <a:rPr lang="en-US" dirty="0" smtClean="0"/>
              <a:t> </a:t>
            </a:r>
            <a:r>
              <a:rPr lang="en-US" dirty="0" err="1" smtClean="0"/>
              <a:t>función</a:t>
            </a:r>
            <a:r>
              <a:rPr lang="en-US" dirty="0" smtClean="0"/>
              <a:t> (</a:t>
            </a:r>
            <a:r>
              <a:rPr lang="en-US" dirty="0" err="1" smtClean="0"/>
              <a:t>dentro</a:t>
            </a:r>
            <a:r>
              <a:rPr lang="en-US" dirty="0" smtClean="0"/>
              <a:t> del </a:t>
            </a:r>
            <a:r>
              <a:rPr lang="en-US" dirty="0" err="1" smtClean="0"/>
              <a:t>archivo</a:t>
            </a:r>
            <a:r>
              <a:rPr lang="en-US" dirty="0" smtClean="0"/>
              <a:t>) </a:t>
            </a:r>
            <a:r>
              <a:rPr lang="en-US" dirty="0" err="1" smtClean="0"/>
              <a:t>puede</a:t>
            </a:r>
            <a:r>
              <a:rPr lang="en-US" dirty="0" smtClean="0"/>
              <a:t> </a:t>
            </a:r>
            <a:r>
              <a:rPr lang="en-US" dirty="0" err="1" smtClean="0"/>
              <a:t>usarla</a:t>
            </a:r>
            <a:r>
              <a:rPr lang="en-US" dirty="0" smtClean="0"/>
              <a:t>..</a:t>
            </a:r>
            <a:endParaRPr lang="en-US" dirty="0"/>
          </a:p>
          <a:p>
            <a:r>
              <a:rPr lang="en-US" dirty="0" smtClean="0"/>
              <a:t>El </a:t>
            </a:r>
            <a:r>
              <a:rPr lang="en-US" dirty="0" err="1" smtClean="0"/>
              <a:t>alcance</a:t>
            </a:r>
            <a:r>
              <a:rPr lang="en-US" dirty="0" smtClean="0"/>
              <a:t> de variables locales </a:t>
            </a:r>
            <a:r>
              <a:rPr lang="en-US" dirty="0" err="1" smtClean="0"/>
              <a:t>es</a:t>
            </a:r>
            <a:r>
              <a:rPr lang="en-US" dirty="0" smtClean="0"/>
              <a:t> </a:t>
            </a:r>
            <a:r>
              <a:rPr lang="en-US" dirty="0" err="1" smtClean="0"/>
              <a:t>en</a:t>
            </a:r>
            <a:r>
              <a:rPr lang="en-US" dirty="0" smtClean="0"/>
              <a:t> el </a:t>
            </a:r>
            <a:r>
              <a:rPr lang="en-US" dirty="0" err="1" smtClean="0"/>
              <a:t>bloque</a:t>
            </a:r>
            <a:r>
              <a:rPr lang="en-US" dirty="0" smtClean="0"/>
              <a:t> </a:t>
            </a:r>
            <a:r>
              <a:rPr lang="en-US" dirty="0" err="1" smtClean="0"/>
              <a:t>declarado</a:t>
            </a:r>
            <a:r>
              <a:rPr lang="en-US" dirty="0" smtClean="0"/>
              <a:t>.</a:t>
            </a:r>
          </a:p>
          <a:p>
            <a:pPr lvl="1"/>
            <a:r>
              <a:rPr lang="en-US" dirty="0" err="1" smtClean="0"/>
              <a:t>Generalmente</a:t>
            </a:r>
            <a:r>
              <a:rPr lang="en-US" dirty="0" smtClean="0"/>
              <a:t> </a:t>
            </a:r>
            <a:r>
              <a:rPr lang="en-US" dirty="0" err="1" smtClean="0"/>
              <a:t>encontradas</a:t>
            </a:r>
            <a:r>
              <a:rPr lang="en-US" dirty="0" smtClean="0"/>
              <a:t> </a:t>
            </a:r>
            <a:r>
              <a:rPr lang="en-US" dirty="0" err="1" smtClean="0"/>
              <a:t>en</a:t>
            </a:r>
            <a:r>
              <a:rPr lang="en-US" dirty="0" smtClean="0"/>
              <a:t> el </a:t>
            </a:r>
            <a:r>
              <a:rPr lang="en-US" dirty="0" err="1" smtClean="0"/>
              <a:t>bloque</a:t>
            </a:r>
            <a:r>
              <a:rPr lang="en-US" dirty="0" smtClean="0"/>
              <a:t> antes de la </a:t>
            </a:r>
            <a:r>
              <a:rPr lang="en-US" dirty="0" err="1" smtClean="0"/>
              <a:t>primera</a:t>
            </a:r>
            <a:r>
              <a:rPr lang="en-US" dirty="0" smtClean="0"/>
              <a:t> </a:t>
            </a:r>
            <a:r>
              <a:rPr lang="en-US" dirty="0" err="1" smtClean="0"/>
              <a:t>sentencia</a:t>
            </a:r>
            <a:endParaRPr lang="en-US" dirty="0" smtClean="0"/>
          </a:p>
          <a:p>
            <a:pPr lvl="1"/>
            <a:r>
              <a:rPr lang="en-US" dirty="0" smtClean="0"/>
              <a:t>C++ </a:t>
            </a:r>
            <a:r>
              <a:rPr lang="en-US" dirty="0" err="1" smtClean="0"/>
              <a:t>permite</a:t>
            </a:r>
            <a:r>
              <a:rPr lang="en-US" dirty="0" smtClean="0"/>
              <a:t> la </a:t>
            </a:r>
            <a:r>
              <a:rPr lang="en-US" dirty="0" err="1" smtClean="0"/>
              <a:t>declaración</a:t>
            </a:r>
            <a:r>
              <a:rPr lang="en-US" dirty="0" smtClean="0"/>
              <a:t> de variables </a:t>
            </a:r>
            <a:r>
              <a:rPr lang="en-US" dirty="0" err="1" smtClean="0"/>
              <a:t>donde</a:t>
            </a:r>
            <a:r>
              <a:rPr lang="en-US" dirty="0" smtClean="0"/>
              <a:t> sea</a:t>
            </a:r>
            <a:endParaRPr lang="en-US" dirty="0"/>
          </a:p>
          <a:p>
            <a:r>
              <a:rPr lang="en-US" dirty="0" smtClean="0"/>
              <a:t>Al </a:t>
            </a:r>
            <a:r>
              <a:rPr lang="en-US" dirty="0" err="1" smtClean="0"/>
              <a:t>declarar</a:t>
            </a:r>
            <a:r>
              <a:rPr lang="en-US" dirty="0" smtClean="0"/>
              <a:t> </a:t>
            </a:r>
            <a:r>
              <a:rPr lang="en-US" dirty="0" err="1" smtClean="0"/>
              <a:t>una</a:t>
            </a:r>
            <a:r>
              <a:rPr lang="en-US" dirty="0" smtClean="0"/>
              <a:t> variable local y global con el </a:t>
            </a:r>
            <a:r>
              <a:rPr lang="en-US" dirty="0" err="1" smtClean="0"/>
              <a:t>mismo</a:t>
            </a:r>
            <a:r>
              <a:rPr lang="en-US" dirty="0" smtClean="0"/>
              <a:t> </a:t>
            </a:r>
            <a:r>
              <a:rPr lang="en-US" dirty="0" err="1" smtClean="0"/>
              <a:t>nombre</a:t>
            </a:r>
            <a:r>
              <a:rPr lang="en-US" dirty="0" smtClean="0"/>
              <a:t>, </a:t>
            </a:r>
            <a:r>
              <a:rPr lang="en-US" dirty="0" err="1" smtClean="0"/>
              <a:t>en</a:t>
            </a:r>
            <a:r>
              <a:rPr lang="en-US" dirty="0" smtClean="0"/>
              <a:t> </a:t>
            </a:r>
            <a:r>
              <a:rPr lang="en-US" b="1" dirty="0" smtClean="0"/>
              <a:t>el </a:t>
            </a:r>
            <a:r>
              <a:rPr lang="en-US" b="1" dirty="0" err="1" smtClean="0"/>
              <a:t>bloque</a:t>
            </a:r>
            <a:r>
              <a:rPr lang="en-US" b="1" dirty="0" smtClean="0"/>
              <a:t> </a:t>
            </a:r>
            <a:r>
              <a:rPr lang="en-US" dirty="0" smtClean="0"/>
              <a:t>local la variable local/temporal </a:t>
            </a:r>
            <a:r>
              <a:rPr lang="en-US" dirty="0" err="1" smtClean="0"/>
              <a:t>es</a:t>
            </a:r>
            <a:r>
              <a:rPr lang="en-US" dirty="0" smtClean="0"/>
              <a:t> la que </a:t>
            </a:r>
            <a:r>
              <a:rPr lang="en-US" dirty="0" err="1" smtClean="0"/>
              <a:t>tiene</a:t>
            </a:r>
            <a:r>
              <a:rPr lang="en-US" dirty="0" smtClean="0"/>
              <a:t> el control/valor.</a:t>
            </a:r>
          </a:p>
          <a:p>
            <a:endParaRPr lang="en-US" dirty="0"/>
          </a:p>
        </p:txBody>
      </p:sp>
      <p:sp>
        <p:nvSpPr>
          <p:cNvPr id="5" name="Marcador de contenido 3"/>
          <p:cNvSpPr txBox="1">
            <a:spLocks/>
          </p:cNvSpPr>
          <p:nvPr/>
        </p:nvSpPr>
        <p:spPr>
          <a:xfrm>
            <a:off x="927651" y="4332712"/>
            <a:ext cx="6082749" cy="252528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s-PA" dirty="0" err="1"/>
              <a:t>unsigned</a:t>
            </a:r>
            <a:r>
              <a:rPr lang="es-PA" dirty="0"/>
              <a:t> </a:t>
            </a:r>
            <a:r>
              <a:rPr lang="es-PA" dirty="0" err="1"/>
              <a:t>char</a:t>
            </a:r>
            <a:r>
              <a:rPr lang="es-PA" dirty="0"/>
              <a:t> x;   /* a regular global variable*/</a:t>
            </a:r>
            <a:br>
              <a:rPr lang="es-PA" dirty="0"/>
            </a:br>
            <a:r>
              <a:rPr lang="es-PA" dirty="0" err="1"/>
              <a:t>void</a:t>
            </a:r>
            <a:r>
              <a:rPr lang="es-PA" dirty="0"/>
              <a:t> sub(</a:t>
            </a:r>
            <a:r>
              <a:rPr lang="es-PA" dirty="0" err="1"/>
              <a:t>void</a:t>
            </a:r>
            <a:r>
              <a:rPr lang="es-PA" dirty="0"/>
              <a:t>){</a:t>
            </a:r>
            <a:br>
              <a:rPr lang="es-PA" dirty="0"/>
            </a:br>
            <a:r>
              <a:rPr lang="es-PA" dirty="0"/>
              <a:t>    x=1;</a:t>
            </a:r>
            <a:br>
              <a:rPr lang="es-PA" dirty="0"/>
            </a:br>
            <a:r>
              <a:rPr lang="es-PA" dirty="0"/>
              <a:t>    {   </a:t>
            </a:r>
            <a:r>
              <a:rPr lang="es-PA" dirty="0" err="1"/>
              <a:t>unsigned</a:t>
            </a:r>
            <a:r>
              <a:rPr lang="es-PA" dirty="0"/>
              <a:t> </a:t>
            </a:r>
            <a:r>
              <a:rPr lang="es-PA" dirty="0" err="1"/>
              <a:t>char</a:t>
            </a:r>
            <a:r>
              <a:rPr lang="es-PA" dirty="0"/>
              <a:t> x;   /* a local variable*/</a:t>
            </a:r>
            <a:br>
              <a:rPr lang="es-PA" dirty="0"/>
            </a:br>
            <a:r>
              <a:rPr lang="es-PA" dirty="0"/>
              <a:t>        x=2;</a:t>
            </a:r>
            <a:br>
              <a:rPr lang="es-PA" dirty="0"/>
            </a:br>
            <a:r>
              <a:rPr lang="es-PA" dirty="0"/>
              <a:t>        {   </a:t>
            </a:r>
            <a:r>
              <a:rPr lang="es-PA" dirty="0" err="1"/>
              <a:t>unsigned</a:t>
            </a:r>
            <a:r>
              <a:rPr lang="es-PA" dirty="0"/>
              <a:t> </a:t>
            </a:r>
            <a:r>
              <a:rPr lang="es-PA" dirty="0" err="1"/>
              <a:t>char</a:t>
            </a:r>
            <a:r>
              <a:rPr lang="es-PA" dirty="0"/>
              <a:t> x;  /* a local variable*/</a:t>
            </a:r>
            <a:br>
              <a:rPr lang="es-PA" dirty="0"/>
            </a:br>
            <a:r>
              <a:rPr lang="es-PA" dirty="0"/>
              <a:t>            x=3;</a:t>
            </a:r>
            <a:br>
              <a:rPr lang="es-PA" dirty="0"/>
            </a:br>
            <a:r>
              <a:rPr lang="es-PA" dirty="0"/>
              <a:t>            PORTA=x;}</a:t>
            </a:r>
            <a:br>
              <a:rPr lang="es-PA" dirty="0"/>
            </a:br>
            <a:r>
              <a:rPr lang="es-PA" dirty="0"/>
              <a:t>        PORTA=x;}</a:t>
            </a:r>
            <a:br>
              <a:rPr lang="es-PA" dirty="0"/>
            </a:br>
            <a:r>
              <a:rPr lang="es-PA" dirty="0"/>
              <a:t>    PORTA=x;}</a:t>
            </a:r>
            <a:br>
              <a:rPr lang="es-PA" dirty="0"/>
            </a:br>
            <a:r>
              <a:rPr lang="es-PA" dirty="0"/>
              <a:t>}</a:t>
            </a:r>
            <a:endParaRPr lang="en-US" dirty="0"/>
          </a:p>
        </p:txBody>
      </p:sp>
      <p:sp>
        <p:nvSpPr>
          <p:cNvPr id="7" name="Marcador de contenido 3"/>
          <p:cNvSpPr txBox="1">
            <a:spLocks/>
          </p:cNvSpPr>
          <p:nvPr/>
        </p:nvSpPr>
        <p:spPr>
          <a:xfrm>
            <a:off x="6091706" y="4332712"/>
            <a:ext cx="6082749" cy="25252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Sin error </a:t>
            </a:r>
            <a:r>
              <a:rPr lang="en-US" dirty="0" err="1" smtClean="0"/>
              <a:t>en</a:t>
            </a:r>
            <a:r>
              <a:rPr lang="en-US" dirty="0" smtClean="0"/>
              <a:t> C++, Error de </a:t>
            </a:r>
            <a:r>
              <a:rPr lang="en-US" dirty="0" err="1" smtClean="0"/>
              <a:t>Sintaxis</a:t>
            </a:r>
            <a:r>
              <a:rPr lang="en-US" dirty="0" smtClean="0"/>
              <a:t> </a:t>
            </a:r>
            <a:r>
              <a:rPr lang="en-US" dirty="0" err="1" smtClean="0"/>
              <a:t>en</a:t>
            </a:r>
            <a:r>
              <a:rPr lang="en-US" dirty="0" smtClean="0"/>
              <a:t> C</a:t>
            </a:r>
          </a:p>
          <a:p>
            <a:pPr marL="0" indent="0">
              <a:buNone/>
            </a:pPr>
            <a:r>
              <a:rPr lang="en-US" dirty="0" smtClean="0"/>
              <a:t>void </a:t>
            </a:r>
            <a:r>
              <a:rPr lang="en-US" dirty="0"/>
              <a:t>sub(void){ </a:t>
            </a:r>
            <a:r>
              <a:rPr lang="en-US" dirty="0" err="1"/>
              <a:t>int</a:t>
            </a:r>
            <a:r>
              <a:rPr lang="en-US" dirty="0"/>
              <a:t> x;  /* a valid local variable declaration */</a:t>
            </a:r>
            <a:br>
              <a:rPr lang="en-US" dirty="0"/>
            </a:br>
            <a:r>
              <a:rPr lang="en-US" dirty="0"/>
              <a:t>    x=1;</a:t>
            </a:r>
            <a:br>
              <a:rPr lang="en-US" dirty="0"/>
            </a:br>
            <a:r>
              <a:rPr lang="en-US" dirty="0"/>
              <a:t>    </a:t>
            </a:r>
            <a:r>
              <a:rPr lang="en-US" dirty="0" err="1"/>
              <a:t>int</a:t>
            </a:r>
            <a:r>
              <a:rPr lang="en-US" dirty="0"/>
              <a:t> y;   /* This declaration is improper */</a:t>
            </a:r>
            <a:br>
              <a:rPr lang="en-US" dirty="0"/>
            </a:br>
            <a:r>
              <a:rPr lang="en-US" dirty="0"/>
              <a:t>    y=2;</a:t>
            </a:r>
            <a:br>
              <a:rPr lang="en-US" dirty="0"/>
            </a:br>
            <a:r>
              <a:rPr lang="en-US" dirty="0"/>
              <a:t>}</a:t>
            </a:r>
          </a:p>
        </p:txBody>
      </p:sp>
    </p:spTree>
    <p:extLst>
      <p:ext uri="{BB962C8B-B14F-4D97-AF65-F5344CB8AC3E}">
        <p14:creationId xmlns:p14="http://schemas.microsoft.com/office/powerpoint/2010/main" val="3099271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Programación</a:t>
            </a:r>
            <a:r>
              <a:rPr lang="en-US" dirty="0" smtClean="0"/>
              <a:t> </a:t>
            </a:r>
            <a:r>
              <a:rPr lang="en-US" dirty="0" err="1" smtClean="0"/>
              <a:t>en</a:t>
            </a:r>
            <a:r>
              <a:rPr lang="en-US" dirty="0" smtClean="0"/>
              <a:t> C – Tokens </a:t>
            </a:r>
            <a:endParaRPr lang="en-US" dirty="0"/>
          </a:p>
        </p:txBody>
      </p:sp>
      <p:sp>
        <p:nvSpPr>
          <p:cNvPr id="4" name="Marcador de contenido 3"/>
          <p:cNvSpPr>
            <a:spLocks noGrp="1"/>
          </p:cNvSpPr>
          <p:nvPr>
            <p:ph idx="1"/>
          </p:nvPr>
        </p:nvSpPr>
        <p:spPr>
          <a:xfrm>
            <a:off x="498006" y="2001402"/>
            <a:ext cx="6598253" cy="4195481"/>
          </a:xfrm>
        </p:spPr>
        <p:txBody>
          <a:bodyPr>
            <a:normAutofit fontScale="92500" lnSpcReduction="20000"/>
          </a:bodyPr>
          <a:lstStyle/>
          <a:p>
            <a:r>
              <a:rPr lang="en-US" dirty="0"/>
              <a:t>==	</a:t>
            </a:r>
            <a:r>
              <a:rPr lang="en-US" dirty="0" err="1" smtClean="0"/>
              <a:t>igual</a:t>
            </a:r>
            <a:r>
              <a:rPr lang="en-US" dirty="0" smtClean="0"/>
              <a:t> a o </a:t>
            </a:r>
            <a:r>
              <a:rPr lang="en-US" dirty="0" err="1" smtClean="0"/>
              <a:t>comparación</a:t>
            </a:r>
            <a:endParaRPr lang="en-US" dirty="0"/>
          </a:p>
          <a:p>
            <a:r>
              <a:rPr lang="en-US" dirty="0"/>
              <a:t>&lt;=	</a:t>
            </a:r>
            <a:r>
              <a:rPr lang="en-US" dirty="0" err="1" smtClean="0"/>
              <a:t>menor</a:t>
            </a:r>
            <a:r>
              <a:rPr lang="en-US" dirty="0" smtClean="0"/>
              <a:t> o </a:t>
            </a:r>
            <a:r>
              <a:rPr lang="en-US" dirty="0" err="1" smtClean="0"/>
              <a:t>igual</a:t>
            </a:r>
            <a:r>
              <a:rPr lang="en-US" dirty="0" smtClean="0"/>
              <a:t> a</a:t>
            </a:r>
            <a:endParaRPr lang="en-US" dirty="0"/>
          </a:p>
          <a:p>
            <a:r>
              <a:rPr lang="en-US" dirty="0"/>
              <a:t>&gt;=	</a:t>
            </a:r>
            <a:r>
              <a:rPr lang="en-US" dirty="0" smtClean="0"/>
              <a:t>mayor o </a:t>
            </a:r>
            <a:r>
              <a:rPr lang="en-US" dirty="0" err="1" smtClean="0"/>
              <a:t>igual</a:t>
            </a:r>
            <a:r>
              <a:rPr lang="en-US" dirty="0" smtClean="0"/>
              <a:t> a</a:t>
            </a:r>
            <a:endParaRPr lang="en-US" dirty="0"/>
          </a:p>
          <a:p>
            <a:r>
              <a:rPr lang="en-US" dirty="0"/>
              <a:t>!=	</a:t>
            </a:r>
            <a:r>
              <a:rPr lang="en-US" dirty="0" smtClean="0"/>
              <a:t>no </a:t>
            </a:r>
            <a:r>
              <a:rPr lang="en-US" dirty="0" err="1" smtClean="0"/>
              <a:t>es</a:t>
            </a:r>
            <a:r>
              <a:rPr lang="en-US" dirty="0" smtClean="0"/>
              <a:t> </a:t>
            </a:r>
            <a:r>
              <a:rPr lang="en-US" dirty="0" err="1" smtClean="0"/>
              <a:t>igual</a:t>
            </a:r>
            <a:r>
              <a:rPr lang="en-US" dirty="0" smtClean="0"/>
              <a:t> o </a:t>
            </a:r>
            <a:r>
              <a:rPr lang="en-US" dirty="0" err="1" smtClean="0"/>
              <a:t>diferente</a:t>
            </a:r>
            <a:r>
              <a:rPr lang="en-US" dirty="0" smtClean="0"/>
              <a:t> de</a:t>
            </a:r>
            <a:endParaRPr lang="en-US" dirty="0"/>
          </a:p>
          <a:p>
            <a:r>
              <a:rPr lang="en-US" dirty="0"/>
              <a:t>&lt;&lt;	</a:t>
            </a:r>
            <a:r>
              <a:rPr lang="en-US" dirty="0" err="1" smtClean="0"/>
              <a:t>desplazar</a:t>
            </a:r>
            <a:r>
              <a:rPr lang="en-US" dirty="0" smtClean="0"/>
              <a:t> bits </a:t>
            </a:r>
            <a:r>
              <a:rPr lang="en-US" dirty="0" err="1" smtClean="0"/>
              <a:t>hacia</a:t>
            </a:r>
            <a:r>
              <a:rPr lang="en-US" dirty="0" smtClean="0"/>
              <a:t> la </a:t>
            </a:r>
            <a:r>
              <a:rPr lang="en-US" dirty="0" err="1" smtClean="0"/>
              <a:t>izquierda</a:t>
            </a:r>
            <a:endParaRPr lang="en-US" dirty="0"/>
          </a:p>
          <a:p>
            <a:r>
              <a:rPr lang="en-US" dirty="0"/>
              <a:t>&gt;&gt;	</a:t>
            </a:r>
            <a:r>
              <a:rPr lang="en-US" dirty="0" err="1" smtClean="0"/>
              <a:t>desplazar</a:t>
            </a:r>
            <a:r>
              <a:rPr lang="en-US" dirty="0" smtClean="0"/>
              <a:t> bits </a:t>
            </a:r>
            <a:r>
              <a:rPr lang="en-US" dirty="0" err="1" smtClean="0"/>
              <a:t>hacia</a:t>
            </a:r>
            <a:r>
              <a:rPr lang="en-US" dirty="0" smtClean="0"/>
              <a:t> la </a:t>
            </a:r>
            <a:r>
              <a:rPr lang="en-US" dirty="0" err="1" smtClean="0"/>
              <a:t>derecha</a:t>
            </a:r>
            <a:endParaRPr lang="en-US" dirty="0"/>
          </a:p>
          <a:p>
            <a:r>
              <a:rPr lang="en-US" dirty="0"/>
              <a:t>++	</a:t>
            </a:r>
            <a:r>
              <a:rPr lang="en-US" dirty="0" err="1" smtClean="0"/>
              <a:t>incremento</a:t>
            </a:r>
            <a:endParaRPr lang="en-US" dirty="0"/>
          </a:p>
          <a:p>
            <a:r>
              <a:rPr lang="en-US" dirty="0"/>
              <a:t>--	</a:t>
            </a:r>
            <a:r>
              <a:rPr lang="en-US" dirty="0" err="1" smtClean="0"/>
              <a:t>decremento</a:t>
            </a:r>
            <a:endParaRPr lang="en-US" dirty="0"/>
          </a:p>
          <a:p>
            <a:r>
              <a:rPr lang="en-US" dirty="0"/>
              <a:t>&amp;&amp;	</a:t>
            </a:r>
            <a:r>
              <a:rPr lang="en-US" dirty="0" smtClean="0"/>
              <a:t>AND </a:t>
            </a:r>
            <a:r>
              <a:rPr lang="en-US" dirty="0" err="1" smtClean="0"/>
              <a:t>booleano</a:t>
            </a:r>
            <a:endParaRPr lang="en-US" dirty="0"/>
          </a:p>
          <a:p>
            <a:r>
              <a:rPr lang="en-US" dirty="0"/>
              <a:t>||	</a:t>
            </a:r>
            <a:r>
              <a:rPr lang="en-US" dirty="0" smtClean="0"/>
              <a:t>OR </a:t>
            </a:r>
            <a:r>
              <a:rPr lang="en-US" dirty="0" err="1" smtClean="0"/>
              <a:t>booleano</a:t>
            </a:r>
            <a:endParaRPr lang="en-US" dirty="0"/>
          </a:p>
          <a:p>
            <a:r>
              <a:rPr lang="en-US" dirty="0"/>
              <a:t>+=	</a:t>
            </a:r>
            <a:r>
              <a:rPr lang="en-US" dirty="0" err="1" smtClean="0"/>
              <a:t>añadir</a:t>
            </a:r>
            <a:r>
              <a:rPr lang="en-US" dirty="0" smtClean="0"/>
              <a:t> a la variable</a:t>
            </a:r>
            <a:endParaRPr lang="en-US" dirty="0"/>
          </a:p>
        </p:txBody>
      </p:sp>
      <p:sp>
        <p:nvSpPr>
          <p:cNvPr id="5" name="Marcador de contenido 3"/>
          <p:cNvSpPr txBox="1">
            <a:spLocks/>
          </p:cNvSpPr>
          <p:nvPr/>
        </p:nvSpPr>
        <p:spPr>
          <a:xfrm>
            <a:off x="6048801" y="2001401"/>
            <a:ext cx="6598253" cy="419548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a:t>-=	</a:t>
            </a:r>
            <a:r>
              <a:rPr lang="en-US" dirty="0" err="1" smtClean="0"/>
              <a:t>sustraer</a:t>
            </a:r>
            <a:r>
              <a:rPr lang="en-US" dirty="0" smtClean="0"/>
              <a:t> a la variable</a:t>
            </a:r>
            <a:endParaRPr lang="en-US" dirty="0"/>
          </a:p>
          <a:p>
            <a:r>
              <a:rPr lang="en-US" dirty="0"/>
              <a:t>*=	</a:t>
            </a:r>
            <a:r>
              <a:rPr lang="en-US" dirty="0" err="1" smtClean="0"/>
              <a:t>multiplicar</a:t>
            </a:r>
            <a:r>
              <a:rPr lang="en-US" dirty="0" smtClean="0"/>
              <a:t> un valor a</a:t>
            </a:r>
            <a:endParaRPr lang="en-US" dirty="0"/>
          </a:p>
          <a:p>
            <a:r>
              <a:rPr lang="en-US" dirty="0"/>
              <a:t>/=	</a:t>
            </a:r>
            <a:r>
              <a:rPr lang="en-US" dirty="0" smtClean="0"/>
              <a:t>divider un valor a</a:t>
            </a:r>
            <a:endParaRPr lang="en-US" dirty="0"/>
          </a:p>
          <a:p>
            <a:r>
              <a:rPr lang="en-US" dirty="0"/>
              <a:t>|=	</a:t>
            </a:r>
            <a:r>
              <a:rPr lang="en-US" dirty="0" smtClean="0"/>
              <a:t>OR de un valor a</a:t>
            </a:r>
            <a:endParaRPr lang="en-US" dirty="0"/>
          </a:p>
          <a:p>
            <a:r>
              <a:rPr lang="en-US" dirty="0"/>
              <a:t>&amp;=	</a:t>
            </a:r>
            <a:r>
              <a:rPr lang="en-US" dirty="0" smtClean="0"/>
              <a:t>AND de un valor a</a:t>
            </a:r>
            <a:endParaRPr lang="en-US" dirty="0"/>
          </a:p>
          <a:p>
            <a:r>
              <a:rPr lang="en-US" dirty="0"/>
              <a:t>^=	</a:t>
            </a:r>
            <a:r>
              <a:rPr lang="en-US" dirty="0" smtClean="0"/>
              <a:t>OR exclusive de un valor a</a:t>
            </a:r>
            <a:endParaRPr lang="en-US" dirty="0"/>
          </a:p>
          <a:p>
            <a:r>
              <a:rPr lang="en-US" dirty="0"/>
              <a:t>&lt;&lt;=	</a:t>
            </a:r>
            <a:r>
              <a:rPr lang="en-US" dirty="0" err="1" smtClean="0"/>
              <a:t>desplazar</a:t>
            </a:r>
            <a:r>
              <a:rPr lang="en-US" dirty="0" smtClean="0"/>
              <a:t> bits a la </a:t>
            </a:r>
            <a:r>
              <a:rPr lang="en-US" dirty="0" err="1" smtClean="0"/>
              <a:t>izquierda</a:t>
            </a:r>
            <a:r>
              <a:rPr lang="en-US" dirty="0" smtClean="0"/>
              <a:t> de un valor</a:t>
            </a:r>
            <a:endParaRPr lang="en-US" dirty="0"/>
          </a:p>
          <a:p>
            <a:r>
              <a:rPr lang="en-US" dirty="0"/>
              <a:t>&gt;&gt;=	</a:t>
            </a:r>
            <a:r>
              <a:rPr lang="en-US" dirty="0" err="1" smtClean="0"/>
              <a:t>desplazar</a:t>
            </a:r>
            <a:r>
              <a:rPr lang="en-US" dirty="0" smtClean="0"/>
              <a:t> bits a la derecho de un valor</a:t>
            </a:r>
            <a:endParaRPr lang="en-US" dirty="0"/>
          </a:p>
          <a:p>
            <a:r>
              <a:rPr lang="en-US" dirty="0"/>
              <a:t>%=	</a:t>
            </a:r>
            <a:r>
              <a:rPr lang="en-US" dirty="0" smtClean="0"/>
              <a:t>modulo de un valor a</a:t>
            </a:r>
            <a:endParaRPr lang="en-US" dirty="0"/>
          </a:p>
          <a:p>
            <a:r>
              <a:rPr lang="en-US" dirty="0"/>
              <a:t>-&gt;	</a:t>
            </a:r>
            <a:r>
              <a:rPr lang="en-US" dirty="0" err="1" smtClean="0"/>
              <a:t>puntero</a:t>
            </a:r>
            <a:r>
              <a:rPr lang="en-US" dirty="0" smtClean="0"/>
              <a:t> a </a:t>
            </a:r>
            <a:r>
              <a:rPr lang="en-US" dirty="0" err="1" smtClean="0"/>
              <a:t>estructura</a:t>
            </a:r>
            <a:endParaRPr lang="en-US" dirty="0"/>
          </a:p>
        </p:txBody>
      </p:sp>
    </p:spTree>
    <p:extLst>
      <p:ext uri="{BB962C8B-B14F-4D97-AF65-F5344CB8AC3E}">
        <p14:creationId xmlns:p14="http://schemas.microsoft.com/office/powerpoint/2010/main" val="324951296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Variables - </a:t>
            </a:r>
            <a:r>
              <a:rPr lang="en-US" dirty="0" err="1" smtClean="0"/>
              <a:t>Declarar</a:t>
            </a:r>
            <a:endParaRPr lang="en-US" dirty="0"/>
          </a:p>
        </p:txBody>
      </p:sp>
      <p:sp>
        <p:nvSpPr>
          <p:cNvPr id="6" name="Marcador de contenido 3"/>
          <p:cNvSpPr txBox="1">
            <a:spLocks/>
          </p:cNvSpPr>
          <p:nvPr/>
        </p:nvSpPr>
        <p:spPr>
          <a:xfrm>
            <a:off x="180308" y="1454004"/>
            <a:ext cx="11475072" cy="51013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Las variables </a:t>
            </a:r>
            <a:r>
              <a:rPr lang="en-US" dirty="0" err="1" smtClean="0"/>
              <a:t>en</a:t>
            </a:r>
            <a:r>
              <a:rPr lang="en-US" dirty="0" smtClean="0"/>
              <a:t> C (ANSI C) </a:t>
            </a:r>
            <a:r>
              <a:rPr lang="en-US" dirty="0" err="1" smtClean="0"/>
              <a:t>deben</a:t>
            </a:r>
            <a:r>
              <a:rPr lang="en-US" dirty="0" smtClean="0"/>
              <a:t> </a:t>
            </a:r>
            <a:r>
              <a:rPr lang="en-US" dirty="0" err="1" smtClean="0"/>
              <a:t>ser</a:t>
            </a:r>
            <a:r>
              <a:rPr lang="en-US" dirty="0" smtClean="0"/>
              <a:t> </a:t>
            </a:r>
            <a:r>
              <a:rPr lang="en-US" dirty="0" err="1" smtClean="0"/>
              <a:t>declaradas</a:t>
            </a:r>
            <a:r>
              <a:rPr lang="en-US" dirty="0" smtClean="0"/>
              <a:t> primero.</a:t>
            </a:r>
          </a:p>
          <a:p>
            <a:r>
              <a:rPr lang="en-US" dirty="0" err="1" smtClean="0"/>
              <a:t>Debemos</a:t>
            </a:r>
            <a:r>
              <a:rPr lang="en-US" dirty="0" smtClean="0"/>
              <a:t> </a:t>
            </a:r>
            <a:r>
              <a:rPr lang="en-US" dirty="0" err="1" smtClean="0"/>
              <a:t>incluir</a:t>
            </a:r>
            <a:r>
              <a:rPr lang="en-US" dirty="0" smtClean="0"/>
              <a:t> </a:t>
            </a:r>
            <a:r>
              <a:rPr lang="en-US" dirty="0" err="1" smtClean="0"/>
              <a:t>su</a:t>
            </a:r>
            <a:r>
              <a:rPr lang="en-US" dirty="0" smtClean="0"/>
              <a:t> precision (</a:t>
            </a:r>
            <a:r>
              <a:rPr lang="en-US" dirty="0"/>
              <a:t>8-bit, 16-bit etc.) </a:t>
            </a:r>
            <a:r>
              <a:rPr lang="en-US" dirty="0" smtClean="0"/>
              <a:t>y format (unsigned </a:t>
            </a:r>
            <a:r>
              <a:rPr lang="en-US" dirty="0"/>
              <a:t>vs. signed</a:t>
            </a:r>
            <a:r>
              <a:rPr lang="en-US" dirty="0" smtClean="0"/>
              <a:t>)</a:t>
            </a:r>
            <a:endParaRPr lang="en-US" dirty="0"/>
          </a:p>
          <a:p>
            <a:pPr lvl="1"/>
            <a:r>
              <a:rPr lang="en-US" dirty="0" err="1" smtClean="0"/>
              <a:t>Declaramos</a:t>
            </a:r>
            <a:r>
              <a:rPr lang="en-US" dirty="0" smtClean="0"/>
              <a:t> el </a:t>
            </a:r>
            <a:r>
              <a:rPr lang="en-US" dirty="0" err="1" smtClean="0"/>
              <a:t>tipo</a:t>
            </a:r>
            <a:endParaRPr lang="en-US" dirty="0" smtClean="0"/>
          </a:p>
          <a:p>
            <a:pPr lvl="1"/>
            <a:r>
              <a:rPr lang="en-US" dirty="0" err="1" smtClean="0"/>
              <a:t>Definimos</a:t>
            </a:r>
            <a:r>
              <a:rPr lang="en-US" dirty="0" smtClean="0"/>
              <a:t> la variable </a:t>
            </a:r>
            <a:r>
              <a:rPr lang="en-US" dirty="0" err="1" smtClean="0"/>
              <a:t>en</a:t>
            </a:r>
            <a:r>
              <a:rPr lang="en-US" dirty="0" smtClean="0"/>
              <a:t> la </a:t>
            </a:r>
            <a:r>
              <a:rPr lang="en-US" dirty="0" err="1" smtClean="0"/>
              <a:t>memoria</a:t>
            </a:r>
            <a:r>
              <a:rPr lang="en-US" dirty="0" smtClean="0"/>
              <a:t> (</a:t>
            </a:r>
            <a:r>
              <a:rPr lang="en-US" dirty="0" err="1" smtClean="0"/>
              <a:t>esta</a:t>
            </a:r>
            <a:r>
              <a:rPr lang="en-US" dirty="0" smtClean="0"/>
              <a:t> </a:t>
            </a:r>
            <a:r>
              <a:rPr lang="en-US" dirty="0" err="1" smtClean="0"/>
              <a:t>última</a:t>
            </a:r>
            <a:r>
              <a:rPr lang="en-US" dirty="0" smtClean="0"/>
              <a:t> la </a:t>
            </a:r>
            <a:r>
              <a:rPr lang="en-US" dirty="0" err="1" smtClean="0"/>
              <a:t>hace</a:t>
            </a:r>
            <a:r>
              <a:rPr lang="en-US" dirty="0" smtClean="0"/>
              <a:t> C)</a:t>
            </a:r>
          </a:p>
          <a:p>
            <a:pPr lvl="1"/>
            <a:r>
              <a:rPr lang="en-US" dirty="0" smtClean="0"/>
              <a:t>Si la precede extern </a:t>
            </a:r>
            <a:r>
              <a:rPr lang="en-US" dirty="0" err="1" smtClean="0"/>
              <a:t>solamente</a:t>
            </a:r>
            <a:r>
              <a:rPr lang="en-US" dirty="0" smtClean="0"/>
              <a:t> </a:t>
            </a:r>
            <a:r>
              <a:rPr lang="en-US" dirty="0" err="1" smtClean="0"/>
              <a:t>hace</a:t>
            </a:r>
            <a:r>
              <a:rPr lang="en-US" dirty="0" smtClean="0"/>
              <a:t> </a:t>
            </a:r>
            <a:r>
              <a:rPr lang="en-US" dirty="0" err="1" smtClean="0"/>
              <a:t>incapié</a:t>
            </a:r>
            <a:r>
              <a:rPr lang="en-US" dirty="0" smtClean="0"/>
              <a:t> </a:t>
            </a:r>
            <a:r>
              <a:rPr lang="en-US" dirty="0" err="1" smtClean="0"/>
              <a:t>en</a:t>
            </a:r>
            <a:r>
              <a:rPr lang="en-US" dirty="0" smtClean="0"/>
              <a:t> el </a:t>
            </a:r>
            <a:r>
              <a:rPr lang="en-US" dirty="0" err="1" smtClean="0"/>
              <a:t>tipo</a:t>
            </a:r>
            <a:r>
              <a:rPr lang="en-US" dirty="0" smtClean="0"/>
              <a:t> de variable mas no la </a:t>
            </a:r>
            <a:r>
              <a:rPr lang="en-US" dirty="0" err="1" smtClean="0"/>
              <a:t>ubicación</a:t>
            </a:r>
            <a:endParaRPr lang="en-US" dirty="0" smtClean="0"/>
          </a:p>
          <a:p>
            <a:pPr lvl="2"/>
            <a:r>
              <a:rPr lang="en-US" dirty="0" err="1" smtClean="0"/>
              <a:t>Debe</a:t>
            </a:r>
            <a:r>
              <a:rPr lang="en-US" dirty="0" smtClean="0"/>
              <a:t> </a:t>
            </a:r>
            <a:r>
              <a:rPr lang="en-US" dirty="0" err="1" smtClean="0"/>
              <a:t>existir</a:t>
            </a:r>
            <a:r>
              <a:rPr lang="en-US" dirty="0" smtClean="0"/>
              <a:t> la </a:t>
            </a:r>
            <a:r>
              <a:rPr lang="en-US" dirty="0" err="1" smtClean="0"/>
              <a:t>definición</a:t>
            </a:r>
            <a:r>
              <a:rPr lang="en-US" dirty="0" smtClean="0"/>
              <a:t> de la variable </a:t>
            </a:r>
            <a:r>
              <a:rPr lang="en-US" dirty="0" err="1" smtClean="0"/>
              <a:t>en</a:t>
            </a:r>
            <a:r>
              <a:rPr lang="en-US" dirty="0" smtClean="0"/>
              <a:t> </a:t>
            </a:r>
            <a:r>
              <a:rPr lang="en-US" dirty="0" err="1" smtClean="0"/>
              <a:t>algún</a:t>
            </a:r>
            <a:r>
              <a:rPr lang="en-US" dirty="0" smtClean="0"/>
              <a:t> modulo</a:t>
            </a:r>
          </a:p>
          <a:p>
            <a:pPr lvl="2"/>
            <a:r>
              <a:rPr lang="en-US" dirty="0" smtClean="0"/>
              <a:t>De lo </a:t>
            </a:r>
            <a:r>
              <a:rPr lang="en-US" dirty="0" err="1" smtClean="0"/>
              <a:t>contrario</a:t>
            </a:r>
            <a:r>
              <a:rPr lang="en-US" dirty="0" smtClean="0"/>
              <a:t> da un error de </a:t>
            </a:r>
            <a:r>
              <a:rPr lang="en-US" dirty="0" err="1" smtClean="0"/>
              <a:t>referencia</a:t>
            </a:r>
            <a:r>
              <a:rPr lang="en-US" dirty="0" smtClean="0"/>
              <a:t>  </a:t>
            </a:r>
            <a:r>
              <a:rPr lang="en-US" dirty="0" err="1" smtClean="0"/>
              <a:t>por</a:t>
            </a:r>
            <a:r>
              <a:rPr lang="en-US" dirty="0" smtClean="0"/>
              <a:t> el linker</a:t>
            </a:r>
            <a:endParaRPr lang="en-US" dirty="0"/>
          </a:p>
          <a:p>
            <a:r>
              <a:rPr lang="en-US" dirty="0" smtClean="0"/>
              <a:t>Las variables las </a:t>
            </a:r>
            <a:r>
              <a:rPr lang="en-US" dirty="0" err="1" smtClean="0"/>
              <a:t>podemos</a:t>
            </a:r>
            <a:r>
              <a:rPr lang="en-US" dirty="0" smtClean="0"/>
              <a:t> declarer </a:t>
            </a:r>
            <a:r>
              <a:rPr lang="en-US" dirty="0" err="1" smtClean="0"/>
              <a:t>como</a:t>
            </a:r>
            <a:r>
              <a:rPr lang="en-US" dirty="0" smtClean="0"/>
              <a:t> </a:t>
            </a:r>
            <a:r>
              <a:rPr lang="en-US" dirty="0" err="1" smtClean="0"/>
              <a:t>listas</a:t>
            </a:r>
            <a:r>
              <a:rPr lang="en-US" dirty="0" smtClean="0"/>
              <a:t> </a:t>
            </a:r>
            <a:r>
              <a:rPr lang="en-US" dirty="0" err="1" smtClean="0"/>
              <a:t>separadas</a:t>
            </a:r>
            <a:r>
              <a:rPr lang="en-US" dirty="0" smtClean="0"/>
              <a:t> </a:t>
            </a:r>
            <a:r>
              <a:rPr lang="en-US" dirty="0" err="1" smtClean="0"/>
              <a:t>por</a:t>
            </a:r>
            <a:r>
              <a:rPr lang="en-US" dirty="0" smtClean="0"/>
              <a:t> , y </a:t>
            </a:r>
            <a:r>
              <a:rPr lang="en-US" dirty="0" err="1" smtClean="0"/>
              <a:t>termina</a:t>
            </a:r>
            <a:r>
              <a:rPr lang="en-US" dirty="0" smtClean="0"/>
              <a:t> </a:t>
            </a:r>
            <a:r>
              <a:rPr lang="en-US" dirty="0" err="1" smtClean="0"/>
              <a:t>en</a:t>
            </a:r>
            <a:r>
              <a:rPr lang="en-US" dirty="0" smtClean="0"/>
              <a:t> ;</a:t>
            </a:r>
            <a:endParaRPr lang="en-US" dirty="0"/>
          </a:p>
        </p:txBody>
      </p:sp>
      <p:pic>
        <p:nvPicPr>
          <p:cNvPr id="8" name="Imagen 7"/>
          <p:cNvPicPr>
            <a:picLocks noChangeAspect="1"/>
          </p:cNvPicPr>
          <p:nvPr/>
        </p:nvPicPr>
        <p:blipFill>
          <a:blip r:embed="rId2"/>
          <a:stretch>
            <a:fillRect/>
          </a:stretch>
        </p:blipFill>
        <p:spPr>
          <a:xfrm>
            <a:off x="2799949" y="4655258"/>
            <a:ext cx="5629275" cy="2085975"/>
          </a:xfrm>
          <a:prstGeom prst="rect">
            <a:avLst/>
          </a:prstGeom>
        </p:spPr>
      </p:pic>
    </p:spTree>
    <p:extLst>
      <p:ext uri="{BB962C8B-B14F-4D97-AF65-F5344CB8AC3E}">
        <p14:creationId xmlns:p14="http://schemas.microsoft.com/office/powerpoint/2010/main" val="385479029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Variables - </a:t>
            </a:r>
            <a:r>
              <a:rPr lang="en-US" dirty="0" err="1" smtClean="0"/>
              <a:t>Declarar</a:t>
            </a:r>
            <a:endParaRPr lang="en-US" dirty="0"/>
          </a:p>
        </p:txBody>
      </p:sp>
      <p:sp>
        <p:nvSpPr>
          <p:cNvPr id="6" name="Marcador de contenido 3"/>
          <p:cNvSpPr txBox="1">
            <a:spLocks/>
          </p:cNvSpPr>
          <p:nvPr/>
        </p:nvSpPr>
        <p:spPr>
          <a:xfrm>
            <a:off x="180308" y="1454004"/>
            <a:ext cx="11475072" cy="51013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Notar</a:t>
            </a:r>
            <a:r>
              <a:rPr lang="en-US" dirty="0" smtClean="0"/>
              <a:t> la </a:t>
            </a:r>
            <a:r>
              <a:rPr lang="en-US" dirty="0" err="1" smtClean="0"/>
              <a:t>declaración</a:t>
            </a:r>
            <a:r>
              <a:rPr lang="en-US" dirty="0" smtClean="0"/>
              <a:t> de la variable </a:t>
            </a:r>
            <a:r>
              <a:rPr lang="en-US" dirty="0" err="1" smtClean="0"/>
              <a:t>tipo</a:t>
            </a:r>
            <a:r>
              <a:rPr lang="en-US" dirty="0" smtClean="0"/>
              <a:t> register</a:t>
            </a:r>
          </a:p>
          <a:p>
            <a:pPr lvl="1"/>
            <a:r>
              <a:rPr lang="en-US" dirty="0" err="1" smtClean="0"/>
              <a:t>Utiliza</a:t>
            </a:r>
            <a:r>
              <a:rPr lang="en-US" dirty="0" smtClean="0"/>
              <a:t> un </a:t>
            </a:r>
            <a:r>
              <a:rPr lang="en-US" dirty="0" err="1" smtClean="0"/>
              <a:t>registro</a:t>
            </a:r>
            <a:r>
              <a:rPr lang="en-US" dirty="0" smtClean="0"/>
              <a:t> </a:t>
            </a:r>
            <a:r>
              <a:rPr lang="en-US" dirty="0" err="1" smtClean="0"/>
              <a:t>en</a:t>
            </a:r>
            <a:r>
              <a:rPr lang="en-US" dirty="0" smtClean="0"/>
              <a:t> </a:t>
            </a:r>
            <a:r>
              <a:rPr lang="en-US" dirty="0" err="1" smtClean="0"/>
              <a:t>vez</a:t>
            </a:r>
            <a:r>
              <a:rPr lang="en-US" dirty="0" smtClean="0"/>
              <a:t> del stack</a:t>
            </a:r>
          </a:p>
        </p:txBody>
      </p:sp>
      <p:pic>
        <p:nvPicPr>
          <p:cNvPr id="4" name="Imagen 3"/>
          <p:cNvPicPr>
            <a:picLocks noChangeAspect="1"/>
          </p:cNvPicPr>
          <p:nvPr/>
        </p:nvPicPr>
        <p:blipFill>
          <a:blip r:embed="rId2"/>
          <a:stretch>
            <a:fillRect/>
          </a:stretch>
        </p:blipFill>
        <p:spPr>
          <a:xfrm>
            <a:off x="914399" y="2392281"/>
            <a:ext cx="7415323" cy="1812015"/>
          </a:xfrm>
          <a:prstGeom prst="rect">
            <a:avLst/>
          </a:prstGeom>
        </p:spPr>
      </p:pic>
      <p:pic>
        <p:nvPicPr>
          <p:cNvPr id="5" name="Imagen 4"/>
          <p:cNvPicPr>
            <a:picLocks noChangeAspect="1"/>
          </p:cNvPicPr>
          <p:nvPr/>
        </p:nvPicPr>
        <p:blipFill>
          <a:blip r:embed="rId3"/>
          <a:stretch>
            <a:fillRect/>
          </a:stretch>
        </p:blipFill>
        <p:spPr>
          <a:xfrm>
            <a:off x="914399" y="4764357"/>
            <a:ext cx="7415324" cy="1912683"/>
          </a:xfrm>
          <a:prstGeom prst="rect">
            <a:avLst/>
          </a:prstGeom>
        </p:spPr>
      </p:pic>
    </p:spTree>
    <p:extLst>
      <p:ext uri="{BB962C8B-B14F-4D97-AF65-F5344CB8AC3E}">
        <p14:creationId xmlns:p14="http://schemas.microsoft.com/office/powerpoint/2010/main" val="391564953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Variables - </a:t>
            </a:r>
            <a:r>
              <a:rPr lang="en-US" dirty="0" err="1" smtClean="0"/>
              <a:t>Declarar</a:t>
            </a:r>
            <a:endParaRPr lang="en-US" dirty="0"/>
          </a:p>
        </p:txBody>
      </p:sp>
      <p:sp>
        <p:nvSpPr>
          <p:cNvPr id="6" name="Marcador de contenido 3"/>
          <p:cNvSpPr txBox="1">
            <a:spLocks/>
          </p:cNvSpPr>
          <p:nvPr/>
        </p:nvSpPr>
        <p:spPr>
          <a:xfrm>
            <a:off x="180308" y="1454003"/>
            <a:ext cx="11333405" cy="12763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Ejemplos</a:t>
            </a:r>
            <a:r>
              <a:rPr lang="en-US" dirty="0" smtClean="0"/>
              <a:t> de </a:t>
            </a:r>
            <a:r>
              <a:rPr lang="en-US" dirty="0" err="1" smtClean="0"/>
              <a:t>como</a:t>
            </a:r>
            <a:r>
              <a:rPr lang="en-US" dirty="0" smtClean="0"/>
              <a:t> </a:t>
            </a:r>
            <a:r>
              <a:rPr lang="en-US" dirty="0" err="1" smtClean="0"/>
              <a:t>utilizar</a:t>
            </a:r>
            <a:r>
              <a:rPr lang="en-US" dirty="0" smtClean="0"/>
              <a:t> variables </a:t>
            </a:r>
          </a:p>
        </p:txBody>
      </p:sp>
      <p:sp>
        <p:nvSpPr>
          <p:cNvPr id="7" name="Marcador de contenido 3"/>
          <p:cNvSpPr txBox="1">
            <a:spLocks/>
          </p:cNvSpPr>
          <p:nvPr/>
        </p:nvSpPr>
        <p:spPr>
          <a:xfrm>
            <a:off x="360608" y="2854534"/>
            <a:ext cx="3464417" cy="1868745"/>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void </a:t>
            </a:r>
            <a:r>
              <a:rPr lang="en-US" dirty="0" err="1"/>
              <a:t>LegalFuntion</a:t>
            </a:r>
            <a:r>
              <a:rPr lang="en-US" dirty="0"/>
              <a:t>(short in){</a:t>
            </a:r>
            <a:br>
              <a:rPr lang="en-US" dirty="0"/>
            </a:br>
            <a:r>
              <a:rPr lang="en-US" dirty="0"/>
              <a:t>  while(in){</a:t>
            </a:r>
            <a:br>
              <a:rPr lang="en-US" dirty="0"/>
            </a:br>
            <a:r>
              <a:rPr lang="en-US" dirty="0"/>
              <a:t>    </a:t>
            </a:r>
            <a:r>
              <a:rPr lang="en-US" dirty="0" err="1"/>
              <a:t>UART_OutChar</a:t>
            </a:r>
            <a:r>
              <a:rPr lang="en-US" dirty="0"/>
              <a:t>(Ret);</a:t>
            </a:r>
            <a:br>
              <a:rPr lang="en-US" dirty="0"/>
            </a:br>
            <a:r>
              <a:rPr lang="en-US" dirty="0"/>
              <a:t>    in--;</a:t>
            </a:r>
            <a:br>
              <a:rPr lang="en-US" dirty="0"/>
            </a:br>
            <a:r>
              <a:rPr lang="en-US" dirty="0"/>
              <a:t>  }</a:t>
            </a:r>
            <a:br>
              <a:rPr lang="en-US" dirty="0"/>
            </a:br>
            <a:r>
              <a:rPr lang="en-US" dirty="0"/>
              <a:t>}</a:t>
            </a:r>
            <a:endParaRPr lang="en-US" dirty="0" smtClean="0"/>
          </a:p>
        </p:txBody>
      </p:sp>
      <p:sp>
        <p:nvSpPr>
          <p:cNvPr id="8" name="Marcador de contenido 3"/>
          <p:cNvSpPr txBox="1">
            <a:spLocks/>
          </p:cNvSpPr>
          <p:nvPr/>
        </p:nvSpPr>
        <p:spPr>
          <a:xfrm>
            <a:off x="3825025" y="2854534"/>
            <a:ext cx="3464417" cy="186874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void </a:t>
            </a:r>
            <a:r>
              <a:rPr lang="en-US" dirty="0" err="1"/>
              <a:t>NotLegalFuntion</a:t>
            </a:r>
            <a:r>
              <a:rPr lang="en-US" dirty="0"/>
              <a:t>(</a:t>
            </a:r>
            <a:r>
              <a:rPr lang="en-US" dirty="0" err="1"/>
              <a:t>const</a:t>
            </a:r>
            <a:r>
              <a:rPr lang="en-US" dirty="0"/>
              <a:t> short in){</a:t>
            </a:r>
            <a:br>
              <a:rPr lang="en-US" dirty="0"/>
            </a:br>
            <a:r>
              <a:rPr lang="en-US" dirty="0"/>
              <a:t>  while(in){</a:t>
            </a:r>
            <a:br>
              <a:rPr lang="en-US" dirty="0"/>
            </a:br>
            <a:r>
              <a:rPr lang="en-US" dirty="0"/>
              <a:t>    </a:t>
            </a:r>
            <a:r>
              <a:rPr lang="en-US" dirty="0" err="1"/>
              <a:t>UART_OutChar</a:t>
            </a:r>
            <a:r>
              <a:rPr lang="en-US" dirty="0"/>
              <a:t>(13);</a:t>
            </a:r>
            <a:br>
              <a:rPr lang="en-US" dirty="0"/>
            </a:br>
            <a:r>
              <a:rPr lang="en-US" dirty="0"/>
              <a:t>    in--;  // this operation is illegal</a:t>
            </a:r>
            <a:br>
              <a:rPr lang="en-US" dirty="0"/>
            </a:br>
            <a:r>
              <a:rPr lang="en-US" dirty="0"/>
              <a:t>  }</a:t>
            </a:r>
            <a:br>
              <a:rPr lang="en-US" dirty="0"/>
            </a:br>
            <a:r>
              <a:rPr lang="en-US" dirty="0"/>
              <a:t>}</a:t>
            </a:r>
            <a:endParaRPr lang="en-US" dirty="0" smtClean="0"/>
          </a:p>
        </p:txBody>
      </p:sp>
      <p:sp>
        <p:nvSpPr>
          <p:cNvPr id="9" name="Marcador de contenido 3"/>
          <p:cNvSpPr txBox="1">
            <a:spLocks/>
          </p:cNvSpPr>
          <p:nvPr/>
        </p:nvSpPr>
        <p:spPr>
          <a:xfrm>
            <a:off x="7675808" y="2854533"/>
            <a:ext cx="3464417" cy="186874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void NotLegalFuntion2(void){ </a:t>
            </a:r>
            <a:r>
              <a:rPr lang="en-US" dirty="0" err="1"/>
              <a:t>const</a:t>
            </a:r>
            <a:r>
              <a:rPr lang="en-US" dirty="0"/>
              <a:t> short count=5;</a:t>
            </a:r>
            <a:br>
              <a:rPr lang="en-US" dirty="0"/>
            </a:br>
            <a:r>
              <a:rPr lang="en-US" dirty="0"/>
              <a:t>  while(count){</a:t>
            </a:r>
            <a:br>
              <a:rPr lang="en-US" dirty="0"/>
            </a:br>
            <a:r>
              <a:rPr lang="en-US" dirty="0"/>
              <a:t>    </a:t>
            </a:r>
            <a:r>
              <a:rPr lang="en-US" dirty="0" err="1"/>
              <a:t>UART_OutChar</a:t>
            </a:r>
            <a:r>
              <a:rPr lang="en-US" dirty="0"/>
              <a:t>(13);</a:t>
            </a:r>
            <a:br>
              <a:rPr lang="en-US" dirty="0"/>
            </a:br>
            <a:r>
              <a:rPr lang="en-US" dirty="0"/>
              <a:t>    count--;  // this operation is illegal</a:t>
            </a:r>
            <a:br>
              <a:rPr lang="en-US" dirty="0"/>
            </a:br>
            <a:r>
              <a:rPr lang="en-US" dirty="0"/>
              <a:t>  }</a:t>
            </a:r>
            <a:br>
              <a:rPr lang="en-US" dirty="0"/>
            </a:br>
            <a:r>
              <a:rPr lang="en-US" dirty="0"/>
              <a:t>}</a:t>
            </a:r>
            <a:endParaRPr lang="en-US" dirty="0" smtClean="0"/>
          </a:p>
        </p:txBody>
      </p:sp>
    </p:spTree>
    <p:extLst>
      <p:ext uri="{BB962C8B-B14F-4D97-AF65-F5344CB8AC3E}">
        <p14:creationId xmlns:p14="http://schemas.microsoft.com/office/powerpoint/2010/main" val="53506574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Variables - </a:t>
            </a:r>
            <a:r>
              <a:rPr lang="en-US" dirty="0" err="1" smtClean="0"/>
              <a:t>Caracter</a:t>
            </a:r>
            <a:endParaRPr lang="en-US" dirty="0"/>
          </a:p>
        </p:txBody>
      </p:sp>
      <p:sp>
        <p:nvSpPr>
          <p:cNvPr id="6" name="Marcador de contenido 3"/>
          <p:cNvSpPr txBox="1">
            <a:spLocks/>
          </p:cNvSpPr>
          <p:nvPr/>
        </p:nvSpPr>
        <p:spPr>
          <a:xfrm>
            <a:off x="180308" y="1853248"/>
            <a:ext cx="11333405" cy="47020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Almacenadas</a:t>
            </a:r>
            <a:r>
              <a:rPr lang="en-US" dirty="0" smtClean="0"/>
              <a:t> </a:t>
            </a:r>
            <a:r>
              <a:rPr lang="en-US" dirty="0" err="1" smtClean="0"/>
              <a:t>en</a:t>
            </a:r>
            <a:r>
              <a:rPr lang="en-US" dirty="0" smtClean="0"/>
              <a:t> </a:t>
            </a:r>
            <a:r>
              <a:rPr lang="en-US" dirty="0" err="1" smtClean="0"/>
              <a:t>cantidades</a:t>
            </a:r>
            <a:r>
              <a:rPr lang="en-US" dirty="0" smtClean="0"/>
              <a:t> de 8-bits </a:t>
            </a:r>
          </a:p>
          <a:p>
            <a:r>
              <a:rPr lang="en-US" dirty="0" smtClean="0"/>
              <a:t>Al </a:t>
            </a:r>
            <a:r>
              <a:rPr lang="en-US" dirty="0" err="1" smtClean="0"/>
              <a:t>llamarlas</a:t>
            </a:r>
            <a:r>
              <a:rPr lang="en-US" dirty="0" smtClean="0"/>
              <a:t> de la </a:t>
            </a:r>
            <a:r>
              <a:rPr lang="en-US" dirty="0" err="1" smtClean="0"/>
              <a:t>memoria</a:t>
            </a:r>
            <a:r>
              <a:rPr lang="en-US" dirty="0" smtClean="0"/>
              <a:t> son de 32 bits</a:t>
            </a:r>
          </a:p>
          <a:p>
            <a:r>
              <a:rPr lang="en-US" dirty="0" err="1" smtClean="0"/>
              <a:t>Enteros</a:t>
            </a:r>
            <a:r>
              <a:rPr lang="en-US" dirty="0" smtClean="0"/>
              <a:t> de 8 bit sin </a:t>
            </a:r>
            <a:r>
              <a:rPr lang="en-US" dirty="0" err="1" smtClean="0"/>
              <a:t>signo</a:t>
            </a:r>
            <a:r>
              <a:rPr lang="en-US" dirty="0" smtClean="0"/>
              <a:t> se le </a:t>
            </a:r>
            <a:r>
              <a:rPr lang="en-US" dirty="0" err="1" smtClean="0"/>
              <a:t>añaden</a:t>
            </a:r>
            <a:r>
              <a:rPr lang="en-US" dirty="0" smtClean="0"/>
              <a:t> 24 ceros </a:t>
            </a:r>
            <a:r>
              <a:rPr lang="en-US" dirty="0" err="1" smtClean="0"/>
              <a:t>desde</a:t>
            </a:r>
            <a:r>
              <a:rPr lang="en-US" dirty="0" smtClean="0"/>
              <a:t> el bit mas </a:t>
            </a:r>
            <a:r>
              <a:rPr lang="en-US" dirty="0" err="1" smtClean="0"/>
              <a:t>significativo</a:t>
            </a:r>
            <a:r>
              <a:rPr lang="en-US" dirty="0" smtClean="0"/>
              <a:t>.</a:t>
            </a:r>
          </a:p>
          <a:p>
            <a:r>
              <a:rPr lang="en-US" dirty="0" err="1" smtClean="0"/>
              <a:t>Valores</a:t>
            </a:r>
            <a:r>
              <a:rPr lang="en-US" dirty="0" smtClean="0"/>
              <a:t> con </a:t>
            </a:r>
            <a:r>
              <a:rPr lang="en-US" dirty="0" err="1" smtClean="0"/>
              <a:t>signo</a:t>
            </a:r>
            <a:r>
              <a:rPr lang="en-US" dirty="0" smtClean="0"/>
              <a:t> de 8 bits, el bit 7 se </a:t>
            </a:r>
            <a:r>
              <a:rPr lang="en-US" dirty="0" err="1" smtClean="0"/>
              <a:t>mueve</a:t>
            </a:r>
            <a:r>
              <a:rPr lang="en-US" dirty="0" smtClean="0"/>
              <a:t> a la ultima </a:t>
            </a:r>
            <a:r>
              <a:rPr lang="en-US" dirty="0" err="1" smtClean="0"/>
              <a:t>posición</a:t>
            </a:r>
            <a:r>
              <a:rPr lang="en-US" dirty="0" smtClean="0"/>
              <a:t> de 32 bits.</a:t>
            </a:r>
            <a:endParaRPr lang="en-US" dirty="0"/>
          </a:p>
          <a:p>
            <a:r>
              <a:rPr lang="en-US" dirty="0" err="1" smtClean="0"/>
              <a:t>Cuando</a:t>
            </a:r>
            <a:r>
              <a:rPr lang="en-US" dirty="0" smtClean="0"/>
              <a:t> </a:t>
            </a:r>
            <a:r>
              <a:rPr lang="en-US" dirty="0" err="1" smtClean="0"/>
              <a:t>entran</a:t>
            </a:r>
            <a:r>
              <a:rPr lang="en-US" dirty="0" smtClean="0"/>
              <a:t> </a:t>
            </a:r>
            <a:r>
              <a:rPr lang="en-US" dirty="0" err="1" smtClean="0"/>
              <a:t>en</a:t>
            </a:r>
            <a:r>
              <a:rPr lang="en-US" dirty="0" smtClean="0"/>
              <a:t> </a:t>
            </a:r>
            <a:r>
              <a:rPr lang="en-US" dirty="0" err="1" smtClean="0"/>
              <a:t>operación</a:t>
            </a:r>
            <a:r>
              <a:rPr lang="en-US" dirty="0" smtClean="0"/>
              <a:t> </a:t>
            </a:r>
            <a:r>
              <a:rPr lang="en-US" dirty="0" err="1" smtClean="0"/>
              <a:t>una</a:t>
            </a:r>
            <a:r>
              <a:rPr lang="en-US" dirty="0" smtClean="0"/>
              <a:t> variable sin </a:t>
            </a:r>
            <a:r>
              <a:rPr lang="en-US" dirty="0" err="1" smtClean="0"/>
              <a:t>signo</a:t>
            </a:r>
            <a:r>
              <a:rPr lang="en-US" dirty="0" smtClean="0"/>
              <a:t> y </a:t>
            </a:r>
            <a:r>
              <a:rPr lang="en-US" dirty="0" err="1" smtClean="0"/>
              <a:t>otra</a:t>
            </a:r>
            <a:r>
              <a:rPr lang="en-US" dirty="0" smtClean="0"/>
              <a:t> con </a:t>
            </a:r>
            <a:r>
              <a:rPr lang="en-US" dirty="0" err="1" smtClean="0"/>
              <a:t>signo</a:t>
            </a:r>
            <a:r>
              <a:rPr lang="en-US" dirty="0" smtClean="0"/>
              <a:t>, se </a:t>
            </a:r>
            <a:r>
              <a:rPr lang="en-US" dirty="0" err="1" smtClean="0"/>
              <a:t>interpreta</a:t>
            </a:r>
            <a:r>
              <a:rPr lang="en-US" dirty="0" smtClean="0"/>
              <a:t> </a:t>
            </a:r>
            <a:r>
              <a:rPr lang="en-US" dirty="0" err="1" smtClean="0"/>
              <a:t>como</a:t>
            </a:r>
            <a:r>
              <a:rPr lang="en-US" dirty="0" smtClean="0"/>
              <a:t> sin </a:t>
            </a:r>
            <a:r>
              <a:rPr lang="en-US" dirty="0" err="1" smtClean="0"/>
              <a:t>signo</a:t>
            </a:r>
            <a:r>
              <a:rPr lang="en-US" dirty="0"/>
              <a:t> </a:t>
            </a:r>
            <a:r>
              <a:rPr lang="en-US" dirty="0" smtClean="0"/>
              <a:t>(</a:t>
            </a:r>
            <a:r>
              <a:rPr lang="en-US" dirty="0" err="1" smtClean="0"/>
              <a:t>predomina</a:t>
            </a:r>
            <a:r>
              <a:rPr lang="en-US" dirty="0" smtClean="0"/>
              <a:t> unsigned).</a:t>
            </a:r>
            <a:endParaRPr lang="en-US" dirty="0"/>
          </a:p>
          <a:p>
            <a:r>
              <a:rPr lang="en-US" dirty="0" err="1" smtClean="0"/>
              <a:t>Es</a:t>
            </a:r>
            <a:r>
              <a:rPr lang="en-US" dirty="0" smtClean="0"/>
              <a:t> </a:t>
            </a:r>
            <a:r>
              <a:rPr lang="en-US" dirty="0" err="1" smtClean="0"/>
              <a:t>responsabilidad</a:t>
            </a:r>
            <a:r>
              <a:rPr lang="en-US" dirty="0" smtClean="0"/>
              <a:t> del </a:t>
            </a:r>
            <a:r>
              <a:rPr lang="en-US" dirty="0" err="1" smtClean="0"/>
              <a:t>programador</a:t>
            </a:r>
            <a:r>
              <a:rPr lang="en-US" dirty="0" smtClean="0"/>
              <a:t> </a:t>
            </a:r>
            <a:r>
              <a:rPr lang="en-US" dirty="0" err="1" smtClean="0"/>
              <a:t>garantizar</a:t>
            </a:r>
            <a:r>
              <a:rPr lang="en-US" dirty="0" smtClean="0"/>
              <a:t> que no </a:t>
            </a:r>
            <a:r>
              <a:rPr lang="en-US" dirty="0" err="1" smtClean="0"/>
              <a:t>perdemos</a:t>
            </a:r>
            <a:r>
              <a:rPr lang="en-US" dirty="0" smtClean="0"/>
              <a:t> bits al </a:t>
            </a:r>
            <a:r>
              <a:rPr lang="en-US" dirty="0" err="1" smtClean="0"/>
              <a:t>almacenar</a:t>
            </a:r>
            <a:r>
              <a:rPr lang="en-US" dirty="0" smtClean="0"/>
              <a:t> variables con </a:t>
            </a:r>
            <a:r>
              <a:rPr lang="en-US" dirty="0" err="1" smtClean="0"/>
              <a:t>signo</a:t>
            </a:r>
            <a:r>
              <a:rPr lang="en-US" dirty="0" smtClean="0"/>
              <a:t> </a:t>
            </a:r>
            <a:r>
              <a:rPr lang="en-US" dirty="0" err="1" smtClean="0"/>
              <a:t>sobre</a:t>
            </a:r>
            <a:r>
              <a:rPr lang="en-US" dirty="0" smtClean="0"/>
              <a:t> sin </a:t>
            </a:r>
            <a:r>
              <a:rPr lang="en-US" dirty="0" err="1" smtClean="0"/>
              <a:t>signo</a:t>
            </a:r>
            <a:r>
              <a:rPr lang="en-US" dirty="0" smtClean="0"/>
              <a:t>.</a:t>
            </a:r>
          </a:p>
        </p:txBody>
      </p:sp>
      <p:sp>
        <p:nvSpPr>
          <p:cNvPr id="10" name="Marcador de contenido 3"/>
          <p:cNvSpPr txBox="1">
            <a:spLocks/>
          </p:cNvSpPr>
          <p:nvPr/>
        </p:nvSpPr>
        <p:spPr>
          <a:xfrm>
            <a:off x="5203064" y="4863638"/>
            <a:ext cx="6490953" cy="1868745"/>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char x;   /* signed 8 bit global */</a:t>
            </a:r>
            <a:br>
              <a:rPr lang="en-US" dirty="0"/>
            </a:br>
            <a:r>
              <a:rPr lang="en-US" dirty="0"/>
              <a:t>unsigned short y;   /* unsigned signed 16 bit global */</a:t>
            </a:r>
            <a:br>
              <a:rPr lang="en-US" dirty="0"/>
            </a:br>
            <a:r>
              <a:rPr lang="en-US" dirty="0"/>
              <a:t>void sub(void){</a:t>
            </a:r>
            <a:br>
              <a:rPr lang="en-US" dirty="0"/>
            </a:br>
            <a:r>
              <a:rPr lang="en-US" dirty="0"/>
              <a:t>    y=</a:t>
            </a:r>
            <a:r>
              <a:rPr lang="en-US" dirty="0" err="1"/>
              <a:t>y+x</a:t>
            </a:r>
            <a:r>
              <a:rPr lang="en-US" dirty="0"/>
              <a:t>;</a:t>
            </a:r>
            <a:br>
              <a:rPr lang="en-US" dirty="0"/>
            </a:br>
            <a:r>
              <a:rPr lang="en-US" dirty="0"/>
              <a:t>/* x treated as unsigned even though defined as signed */</a:t>
            </a:r>
            <a:br>
              <a:rPr lang="en-US" dirty="0"/>
            </a:br>
            <a:r>
              <a:rPr lang="en-US" dirty="0"/>
              <a:t>}</a:t>
            </a:r>
            <a:endParaRPr lang="en-US" dirty="0" smtClean="0"/>
          </a:p>
        </p:txBody>
      </p:sp>
    </p:spTree>
    <p:extLst>
      <p:ext uri="{BB962C8B-B14F-4D97-AF65-F5344CB8AC3E}">
        <p14:creationId xmlns:p14="http://schemas.microsoft.com/office/powerpoint/2010/main" val="400772960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Variables – </a:t>
            </a:r>
            <a:r>
              <a:rPr lang="en-US" dirty="0" err="1" smtClean="0"/>
              <a:t>Porque</a:t>
            </a:r>
            <a:r>
              <a:rPr lang="en-US" dirty="0" smtClean="0"/>
              <a:t> </a:t>
            </a:r>
            <a:r>
              <a:rPr lang="en-US" dirty="0" err="1" smtClean="0"/>
              <a:t>utilizamos</a:t>
            </a:r>
            <a:r>
              <a:rPr lang="en-US" dirty="0" smtClean="0"/>
              <a:t> </a:t>
            </a:r>
            <a:r>
              <a:rPr lang="en-US" dirty="0" err="1" smtClean="0"/>
              <a:t>Automaticas</a:t>
            </a:r>
            <a:r>
              <a:rPr lang="en-US" dirty="0" smtClean="0"/>
              <a:t> y no </a:t>
            </a:r>
            <a:r>
              <a:rPr lang="en-US" dirty="0" err="1" smtClean="0"/>
              <a:t>Estáticas</a:t>
            </a:r>
            <a:endParaRPr lang="en-US" dirty="0"/>
          </a:p>
        </p:txBody>
      </p:sp>
      <p:sp>
        <p:nvSpPr>
          <p:cNvPr id="6" name="Marcador de contenido 3"/>
          <p:cNvSpPr txBox="1">
            <a:spLocks/>
          </p:cNvSpPr>
          <p:nvPr/>
        </p:nvSpPr>
        <p:spPr>
          <a:xfrm>
            <a:off x="180308" y="1853248"/>
            <a:ext cx="11333405" cy="4702098"/>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Como cambia el </a:t>
            </a:r>
            <a:r>
              <a:rPr lang="en-US" dirty="0" err="1" smtClean="0"/>
              <a:t>contenido</a:t>
            </a:r>
            <a:r>
              <a:rPr lang="en-US" dirty="0" smtClean="0"/>
              <a:t> </a:t>
            </a:r>
            <a:r>
              <a:rPr lang="en-US" dirty="0" err="1" smtClean="0"/>
              <a:t>deben</a:t>
            </a:r>
            <a:r>
              <a:rPr lang="en-US" dirty="0" smtClean="0"/>
              <a:t> </a:t>
            </a:r>
            <a:r>
              <a:rPr lang="en-US" dirty="0" err="1" smtClean="0"/>
              <a:t>ubicarse</a:t>
            </a:r>
            <a:r>
              <a:rPr lang="en-US" dirty="0" smtClean="0"/>
              <a:t> </a:t>
            </a:r>
            <a:r>
              <a:rPr lang="en-US" dirty="0" err="1" smtClean="0"/>
              <a:t>en</a:t>
            </a:r>
            <a:r>
              <a:rPr lang="en-US" dirty="0" smtClean="0"/>
              <a:t> RAM y no </a:t>
            </a:r>
            <a:r>
              <a:rPr lang="en-US" dirty="0" err="1" smtClean="0"/>
              <a:t>en</a:t>
            </a:r>
            <a:r>
              <a:rPr lang="en-US" dirty="0" smtClean="0"/>
              <a:t> ROM</a:t>
            </a:r>
          </a:p>
          <a:p>
            <a:r>
              <a:rPr lang="en-US" dirty="0" smtClean="0"/>
              <a:t>Las variables </a:t>
            </a:r>
            <a:r>
              <a:rPr lang="en-US" dirty="0" err="1" smtClean="0"/>
              <a:t>automaticas</a:t>
            </a:r>
            <a:r>
              <a:rPr lang="en-US" dirty="0" smtClean="0"/>
              <a:t> </a:t>
            </a:r>
            <a:r>
              <a:rPr lang="en-US" dirty="0" err="1" smtClean="0"/>
              <a:t>tienen</a:t>
            </a:r>
            <a:r>
              <a:rPr lang="en-US" dirty="0" smtClean="0"/>
              <a:t> </a:t>
            </a:r>
            <a:r>
              <a:rPr lang="en-US" dirty="0" err="1" smtClean="0"/>
              <a:t>información</a:t>
            </a:r>
            <a:r>
              <a:rPr lang="en-US" dirty="0" smtClean="0"/>
              <a:t> solo del modulo de software </a:t>
            </a:r>
            <a:r>
              <a:rPr lang="en-US" dirty="0" err="1" smtClean="0"/>
              <a:t>usado</a:t>
            </a:r>
            <a:endParaRPr lang="en-US" dirty="0" smtClean="0"/>
          </a:p>
          <a:p>
            <a:pPr lvl="1"/>
            <a:r>
              <a:rPr lang="en-US" dirty="0" err="1" smtClean="0"/>
              <a:t>Alojadas</a:t>
            </a:r>
            <a:r>
              <a:rPr lang="en-US" dirty="0" smtClean="0"/>
              <a:t> </a:t>
            </a:r>
            <a:r>
              <a:rPr lang="en-US" dirty="0" err="1" smtClean="0"/>
              <a:t>en</a:t>
            </a:r>
            <a:r>
              <a:rPr lang="en-US" dirty="0" smtClean="0"/>
              <a:t> el stack, </a:t>
            </a:r>
            <a:r>
              <a:rPr lang="en-US" dirty="0" err="1" smtClean="0"/>
              <a:t>usadas</a:t>
            </a:r>
            <a:r>
              <a:rPr lang="en-US" dirty="0" smtClean="0"/>
              <a:t> y </a:t>
            </a:r>
            <a:r>
              <a:rPr lang="en-US" dirty="0" err="1" smtClean="0"/>
              <a:t>desalojadas</a:t>
            </a:r>
            <a:r>
              <a:rPr lang="en-US" dirty="0" smtClean="0"/>
              <a:t> del Stack</a:t>
            </a:r>
          </a:p>
          <a:p>
            <a:r>
              <a:rPr lang="en-US" dirty="0" smtClean="0"/>
              <a:t>Las variables </a:t>
            </a:r>
            <a:r>
              <a:rPr lang="en-US" dirty="0" err="1" smtClean="0"/>
              <a:t>automaticas</a:t>
            </a:r>
            <a:r>
              <a:rPr lang="en-US" dirty="0" smtClean="0"/>
              <a:t> proven </a:t>
            </a:r>
            <a:r>
              <a:rPr lang="en-US" dirty="0" err="1" smtClean="0"/>
              <a:t>limite</a:t>
            </a:r>
            <a:r>
              <a:rPr lang="en-US" dirty="0" smtClean="0"/>
              <a:t> de </a:t>
            </a:r>
            <a:r>
              <a:rPr lang="en-US" dirty="0" err="1" smtClean="0"/>
              <a:t>alcance</a:t>
            </a:r>
            <a:r>
              <a:rPr lang="en-US" dirty="0" smtClean="0"/>
              <a:t> </a:t>
            </a:r>
            <a:r>
              <a:rPr lang="en-US" dirty="0" err="1" smtClean="0"/>
              <a:t>en</a:t>
            </a:r>
            <a:r>
              <a:rPr lang="en-US" dirty="0" smtClean="0"/>
              <a:t> </a:t>
            </a:r>
            <a:r>
              <a:rPr lang="en-US" dirty="0" err="1" smtClean="0"/>
              <a:t>donde</a:t>
            </a:r>
            <a:r>
              <a:rPr lang="en-US" dirty="0" smtClean="0"/>
              <a:t> solo el </a:t>
            </a:r>
            <a:r>
              <a:rPr lang="en-US" dirty="0" err="1" smtClean="0"/>
              <a:t>programa</a:t>
            </a:r>
            <a:r>
              <a:rPr lang="en-US" dirty="0" smtClean="0"/>
              <a:t> que </a:t>
            </a:r>
            <a:r>
              <a:rPr lang="en-US" dirty="0" err="1" smtClean="0"/>
              <a:t>crea</a:t>
            </a:r>
            <a:r>
              <a:rPr lang="en-US" dirty="0" smtClean="0"/>
              <a:t> la variable local la </a:t>
            </a:r>
            <a:r>
              <a:rPr lang="en-US" dirty="0" err="1" smtClean="0"/>
              <a:t>puede</a:t>
            </a:r>
            <a:r>
              <a:rPr lang="en-US" dirty="0" smtClean="0"/>
              <a:t> </a:t>
            </a:r>
            <a:r>
              <a:rPr lang="en-US" dirty="0" err="1" smtClean="0"/>
              <a:t>acceder</a:t>
            </a:r>
            <a:r>
              <a:rPr lang="en-US" dirty="0" smtClean="0"/>
              <a:t>.</a:t>
            </a:r>
          </a:p>
          <a:p>
            <a:r>
              <a:rPr lang="en-US" dirty="0" smtClean="0"/>
              <a:t>La </a:t>
            </a:r>
            <a:r>
              <a:rPr lang="en-US" dirty="0" err="1" smtClean="0"/>
              <a:t>información</a:t>
            </a:r>
            <a:r>
              <a:rPr lang="en-US" dirty="0" smtClean="0"/>
              <a:t> no </a:t>
            </a:r>
            <a:r>
              <a:rPr lang="en-US" dirty="0" err="1" smtClean="0"/>
              <a:t>es</a:t>
            </a:r>
            <a:r>
              <a:rPr lang="en-US" dirty="0" smtClean="0"/>
              <a:t> </a:t>
            </a:r>
            <a:r>
              <a:rPr lang="en-US" dirty="0" err="1" smtClean="0"/>
              <a:t>permanente</a:t>
            </a:r>
            <a:r>
              <a:rPr lang="en-US" dirty="0" smtClean="0"/>
              <a:t>. </a:t>
            </a:r>
            <a:r>
              <a:rPr lang="en-US" dirty="0" err="1" smtClean="0"/>
              <a:t>Contadores</a:t>
            </a:r>
            <a:r>
              <a:rPr lang="en-US" dirty="0" smtClean="0"/>
              <a:t> de </a:t>
            </a:r>
            <a:r>
              <a:rPr lang="en-US" dirty="0" err="1" smtClean="0"/>
              <a:t>lazo</a:t>
            </a:r>
            <a:r>
              <a:rPr lang="en-US" dirty="0" smtClean="0"/>
              <a:t>, </a:t>
            </a:r>
            <a:r>
              <a:rPr lang="en-US" dirty="0" err="1" smtClean="0"/>
              <a:t>sumas</a:t>
            </a:r>
            <a:r>
              <a:rPr lang="en-US" dirty="0" smtClean="0"/>
              <a:t> temporalis, etc.. </a:t>
            </a:r>
          </a:p>
          <a:p>
            <a:r>
              <a:rPr lang="en-US" dirty="0" err="1" smtClean="0"/>
              <a:t>Usamos</a:t>
            </a:r>
            <a:r>
              <a:rPr lang="en-US" dirty="0" smtClean="0"/>
              <a:t> </a:t>
            </a:r>
            <a:r>
              <a:rPr lang="en-US" dirty="0" err="1" smtClean="0"/>
              <a:t>automaticas</a:t>
            </a:r>
            <a:r>
              <a:rPr lang="en-US" dirty="0" smtClean="0"/>
              <a:t> </a:t>
            </a:r>
            <a:r>
              <a:rPr lang="en-US" dirty="0" err="1" smtClean="0"/>
              <a:t>por</a:t>
            </a:r>
            <a:r>
              <a:rPr lang="en-US" dirty="0" smtClean="0"/>
              <a:t>:</a:t>
            </a:r>
            <a:endParaRPr lang="en-US" dirty="0"/>
          </a:p>
          <a:p>
            <a:pPr marL="685800" lvl="1"/>
            <a:r>
              <a:rPr lang="en-US" dirty="0" err="1" smtClean="0"/>
              <a:t>Alojamiento</a:t>
            </a:r>
            <a:r>
              <a:rPr lang="en-US" dirty="0" smtClean="0"/>
              <a:t> </a:t>
            </a:r>
            <a:r>
              <a:rPr lang="en-US" dirty="0" err="1" smtClean="0"/>
              <a:t>dinamico</a:t>
            </a:r>
            <a:r>
              <a:rPr lang="en-US" dirty="0" smtClean="0"/>
              <a:t> que </a:t>
            </a:r>
            <a:r>
              <a:rPr lang="en-US" dirty="0" err="1" smtClean="0"/>
              <a:t>permite</a:t>
            </a:r>
            <a:r>
              <a:rPr lang="en-US" dirty="0" smtClean="0"/>
              <a:t> el </a:t>
            </a:r>
            <a:r>
              <a:rPr lang="en-US" dirty="0" err="1" smtClean="0"/>
              <a:t>reuso</a:t>
            </a:r>
            <a:r>
              <a:rPr lang="en-US" dirty="0" smtClean="0"/>
              <a:t> de la </a:t>
            </a:r>
            <a:r>
              <a:rPr lang="en-US" dirty="0" err="1" smtClean="0"/>
              <a:t>memoria</a:t>
            </a:r>
            <a:endParaRPr lang="en-US" dirty="0" smtClean="0"/>
          </a:p>
          <a:p>
            <a:pPr marL="685800" lvl="1"/>
            <a:r>
              <a:rPr lang="en-US" dirty="0" err="1" smtClean="0"/>
              <a:t>Alcance</a:t>
            </a:r>
            <a:r>
              <a:rPr lang="en-US" dirty="0" smtClean="0"/>
              <a:t> </a:t>
            </a:r>
            <a:r>
              <a:rPr lang="en-US" dirty="0" err="1" smtClean="0"/>
              <a:t>limitado</a:t>
            </a:r>
            <a:r>
              <a:rPr lang="en-US" dirty="0" smtClean="0"/>
              <a:t> del </a:t>
            </a:r>
            <a:r>
              <a:rPr lang="en-US" dirty="0" err="1" smtClean="0"/>
              <a:t>acceso</a:t>
            </a:r>
            <a:r>
              <a:rPr lang="en-US" dirty="0" smtClean="0"/>
              <a:t> </a:t>
            </a:r>
            <a:r>
              <a:rPr lang="en-US" dirty="0" err="1" smtClean="0"/>
              <a:t>provisto</a:t>
            </a:r>
            <a:r>
              <a:rPr lang="en-US" dirty="0" smtClean="0"/>
              <a:t> para </a:t>
            </a:r>
            <a:r>
              <a:rPr lang="en-US" dirty="0" err="1" smtClean="0"/>
              <a:t>protección</a:t>
            </a:r>
            <a:r>
              <a:rPr lang="en-US" dirty="0" smtClean="0"/>
              <a:t> de </a:t>
            </a:r>
            <a:r>
              <a:rPr lang="en-US" dirty="0" err="1" smtClean="0"/>
              <a:t>datos</a:t>
            </a:r>
            <a:endParaRPr lang="en-US" dirty="0"/>
          </a:p>
          <a:p>
            <a:pPr marL="685800" lvl="1"/>
            <a:r>
              <a:rPr lang="en-US" dirty="0" err="1" smtClean="0"/>
              <a:t>Pueden</a:t>
            </a:r>
            <a:r>
              <a:rPr lang="en-US" dirty="0" smtClean="0"/>
              <a:t> </a:t>
            </a:r>
            <a:r>
              <a:rPr lang="en-US" dirty="0" err="1" smtClean="0"/>
              <a:t>ser</a:t>
            </a:r>
            <a:r>
              <a:rPr lang="en-US" dirty="0" smtClean="0"/>
              <a:t> </a:t>
            </a:r>
            <a:r>
              <a:rPr lang="en-US" dirty="0" err="1" smtClean="0"/>
              <a:t>reentrantes</a:t>
            </a:r>
            <a:endParaRPr lang="en-US" dirty="0"/>
          </a:p>
          <a:p>
            <a:pPr marL="685800" lvl="1"/>
            <a:r>
              <a:rPr lang="en-US" dirty="0" err="1" smtClean="0"/>
              <a:t>Limita</a:t>
            </a:r>
            <a:r>
              <a:rPr lang="en-US" dirty="0" smtClean="0"/>
              <a:t> el </a:t>
            </a:r>
            <a:r>
              <a:rPr lang="en-US" dirty="0" err="1" smtClean="0"/>
              <a:t>alcance</a:t>
            </a:r>
            <a:r>
              <a:rPr lang="en-US" dirty="0" smtClean="0"/>
              <a:t> de </a:t>
            </a:r>
            <a:r>
              <a:rPr lang="en-US" dirty="0" err="1" smtClean="0"/>
              <a:t>acceso</a:t>
            </a:r>
            <a:r>
              <a:rPr lang="en-US" dirty="0" smtClean="0"/>
              <a:t> </a:t>
            </a:r>
            <a:r>
              <a:rPr lang="en-US" dirty="0" err="1" smtClean="0"/>
              <a:t>proveendo</a:t>
            </a:r>
            <a:r>
              <a:rPr lang="en-US" dirty="0" smtClean="0"/>
              <a:t> </a:t>
            </a:r>
            <a:r>
              <a:rPr lang="en-US" dirty="0" err="1" smtClean="0"/>
              <a:t>protección</a:t>
            </a:r>
            <a:r>
              <a:rPr lang="en-US" dirty="0" smtClean="0"/>
              <a:t> de </a:t>
            </a:r>
            <a:r>
              <a:rPr lang="en-US" dirty="0" err="1" smtClean="0"/>
              <a:t>datos</a:t>
            </a:r>
            <a:endParaRPr lang="en-US" dirty="0"/>
          </a:p>
          <a:p>
            <a:pPr marL="685800" lvl="1"/>
            <a:r>
              <a:rPr lang="en-US" dirty="0" smtClean="0"/>
              <a:t>Como no se </a:t>
            </a:r>
            <a:r>
              <a:rPr lang="en-US" dirty="0" err="1" smtClean="0"/>
              <a:t>utiliza</a:t>
            </a:r>
            <a:r>
              <a:rPr lang="en-US" dirty="0" smtClean="0"/>
              <a:t> </a:t>
            </a:r>
            <a:r>
              <a:rPr lang="en-US" dirty="0" err="1" smtClean="0"/>
              <a:t>direccionamiento</a:t>
            </a:r>
            <a:r>
              <a:rPr lang="en-US" dirty="0" smtClean="0"/>
              <a:t> absolute el </a:t>
            </a:r>
            <a:r>
              <a:rPr lang="en-US" dirty="0" err="1" smtClean="0"/>
              <a:t>código</a:t>
            </a:r>
            <a:r>
              <a:rPr lang="en-US" dirty="0" smtClean="0"/>
              <a:t> </a:t>
            </a:r>
            <a:r>
              <a:rPr lang="en-US" dirty="0" err="1" smtClean="0"/>
              <a:t>es</a:t>
            </a:r>
            <a:r>
              <a:rPr lang="en-US" dirty="0" smtClean="0"/>
              <a:t> </a:t>
            </a:r>
            <a:r>
              <a:rPr lang="en-US" dirty="0" err="1" smtClean="0"/>
              <a:t>realojable</a:t>
            </a:r>
            <a:endParaRPr lang="en-US" dirty="0"/>
          </a:p>
          <a:p>
            <a:pPr marL="685800" lvl="1"/>
            <a:r>
              <a:rPr lang="en-US" dirty="0" smtClean="0"/>
              <a:t>El </a:t>
            </a:r>
            <a:r>
              <a:rPr lang="en-US" dirty="0" err="1" smtClean="0"/>
              <a:t>numero</a:t>
            </a:r>
            <a:r>
              <a:rPr lang="en-US" dirty="0" smtClean="0"/>
              <a:t> e variables </a:t>
            </a:r>
            <a:r>
              <a:rPr lang="en-US" dirty="0" err="1" smtClean="0"/>
              <a:t>es</a:t>
            </a:r>
            <a:r>
              <a:rPr lang="en-US" dirty="0" smtClean="0"/>
              <a:t> </a:t>
            </a:r>
            <a:r>
              <a:rPr lang="en-US" dirty="0" err="1" smtClean="0"/>
              <a:t>limitado</a:t>
            </a:r>
            <a:r>
              <a:rPr lang="en-US" dirty="0" smtClean="0"/>
              <a:t> </a:t>
            </a:r>
            <a:r>
              <a:rPr lang="en-US" dirty="0" err="1" smtClean="0"/>
              <a:t>por</a:t>
            </a:r>
            <a:r>
              <a:rPr lang="en-US" dirty="0" smtClean="0"/>
              <a:t> el </a:t>
            </a:r>
            <a:r>
              <a:rPr lang="en-US" dirty="0" err="1" smtClean="0"/>
              <a:t>tamaño</a:t>
            </a:r>
            <a:r>
              <a:rPr lang="en-US" dirty="0" smtClean="0"/>
              <a:t> del stack</a:t>
            </a:r>
            <a:endParaRPr lang="en-US" dirty="0"/>
          </a:p>
          <a:p>
            <a:r>
              <a:rPr lang="en-US" dirty="0" smtClean="0"/>
              <a:t>Una variable </a:t>
            </a:r>
            <a:r>
              <a:rPr lang="en-US" dirty="0" err="1" smtClean="0"/>
              <a:t>estática</a:t>
            </a:r>
            <a:r>
              <a:rPr lang="en-US" dirty="0" smtClean="0"/>
              <a:t>:</a:t>
            </a:r>
          </a:p>
          <a:p>
            <a:pPr lvl="1"/>
            <a:r>
              <a:rPr lang="en-US" dirty="0" smtClean="0"/>
              <a:t> </a:t>
            </a:r>
            <a:r>
              <a:rPr lang="en-US" dirty="0" err="1" smtClean="0"/>
              <a:t>comparte</a:t>
            </a:r>
            <a:r>
              <a:rPr lang="en-US" dirty="0" smtClean="0"/>
              <a:t> </a:t>
            </a:r>
            <a:r>
              <a:rPr lang="en-US" dirty="0" err="1" smtClean="0"/>
              <a:t>información</a:t>
            </a:r>
            <a:r>
              <a:rPr lang="en-US" dirty="0" smtClean="0"/>
              <a:t> de </a:t>
            </a:r>
            <a:r>
              <a:rPr lang="en-US" dirty="0" err="1" smtClean="0"/>
              <a:t>más</a:t>
            </a:r>
            <a:r>
              <a:rPr lang="en-US" dirty="0" smtClean="0"/>
              <a:t> de un modulo</a:t>
            </a:r>
          </a:p>
          <a:p>
            <a:pPr lvl="1"/>
            <a:r>
              <a:rPr lang="en-US" dirty="0" err="1" smtClean="0"/>
              <a:t>Globales</a:t>
            </a:r>
            <a:r>
              <a:rPr lang="en-US" dirty="0" smtClean="0"/>
              <a:t> para </a:t>
            </a:r>
            <a:r>
              <a:rPr lang="en-US" dirty="0" err="1" smtClean="0"/>
              <a:t>pasar</a:t>
            </a:r>
            <a:r>
              <a:rPr lang="en-US" dirty="0" smtClean="0"/>
              <a:t> </a:t>
            </a:r>
            <a:r>
              <a:rPr lang="en-US" dirty="0" err="1" smtClean="0"/>
              <a:t>datos</a:t>
            </a:r>
            <a:r>
              <a:rPr lang="en-US" dirty="0" smtClean="0"/>
              <a:t> entre la function main (foreground) y </a:t>
            </a:r>
            <a:r>
              <a:rPr lang="en-US" dirty="0" err="1" smtClean="0"/>
              <a:t>procesos</a:t>
            </a:r>
            <a:r>
              <a:rPr lang="en-US" dirty="0" smtClean="0"/>
              <a:t> de </a:t>
            </a:r>
            <a:r>
              <a:rPr lang="en-US" dirty="0" err="1" smtClean="0"/>
              <a:t>interrupción</a:t>
            </a:r>
            <a:r>
              <a:rPr lang="en-US" dirty="0" smtClean="0"/>
              <a:t> (background)</a:t>
            </a:r>
          </a:p>
          <a:p>
            <a:pPr lvl="1"/>
            <a:r>
              <a:rPr lang="en-US" dirty="0" smtClean="0"/>
              <a:t>No se </a:t>
            </a:r>
            <a:r>
              <a:rPr lang="en-US" dirty="0" err="1" smtClean="0"/>
              <a:t>desalojan</a:t>
            </a:r>
            <a:r>
              <a:rPr lang="en-US" dirty="0" smtClean="0"/>
              <a:t> de la </a:t>
            </a:r>
            <a:r>
              <a:rPr lang="en-US" dirty="0" err="1" smtClean="0"/>
              <a:t>memoria</a:t>
            </a:r>
            <a:r>
              <a:rPr lang="en-US" dirty="0" smtClean="0"/>
              <a:t>, la </a:t>
            </a:r>
            <a:r>
              <a:rPr lang="en-US" dirty="0" err="1" smtClean="0"/>
              <a:t>información</a:t>
            </a:r>
            <a:r>
              <a:rPr lang="en-US" dirty="0" smtClean="0"/>
              <a:t> </a:t>
            </a:r>
            <a:r>
              <a:rPr lang="en-US" dirty="0" err="1" smtClean="0"/>
              <a:t>es</a:t>
            </a:r>
            <a:r>
              <a:rPr lang="en-US" dirty="0" smtClean="0"/>
              <a:t> </a:t>
            </a:r>
            <a:r>
              <a:rPr lang="en-US" dirty="0" err="1" smtClean="0"/>
              <a:t>permanente</a:t>
            </a:r>
            <a:endParaRPr lang="en-US" dirty="0" smtClean="0"/>
          </a:p>
        </p:txBody>
      </p:sp>
    </p:spTree>
    <p:extLst>
      <p:ext uri="{BB962C8B-B14F-4D97-AF65-F5344CB8AC3E}">
        <p14:creationId xmlns:p14="http://schemas.microsoft.com/office/powerpoint/2010/main" val="298947590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Variables – </a:t>
            </a:r>
            <a:r>
              <a:rPr lang="en-US" dirty="0" err="1" smtClean="0"/>
              <a:t>Inicialización</a:t>
            </a:r>
            <a:r>
              <a:rPr lang="en-US" dirty="0" smtClean="0"/>
              <a:t> de Variables y </a:t>
            </a:r>
            <a:r>
              <a:rPr lang="en-US" dirty="0" err="1" smtClean="0"/>
              <a:t>Constantes</a:t>
            </a:r>
            <a:endParaRPr lang="en-US" dirty="0"/>
          </a:p>
        </p:txBody>
      </p:sp>
      <p:sp>
        <p:nvSpPr>
          <p:cNvPr id="6" name="Marcador de contenido 3"/>
          <p:cNvSpPr txBox="1">
            <a:spLocks/>
          </p:cNvSpPr>
          <p:nvPr/>
        </p:nvSpPr>
        <p:spPr>
          <a:xfrm>
            <a:off x="180308" y="1853248"/>
            <a:ext cx="11333405" cy="470209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La </a:t>
            </a:r>
            <a:r>
              <a:rPr lang="en-US" dirty="0" err="1" smtClean="0"/>
              <a:t>inicialización</a:t>
            </a:r>
            <a:r>
              <a:rPr lang="en-US" dirty="0" smtClean="0"/>
              <a:t> de </a:t>
            </a:r>
            <a:r>
              <a:rPr lang="en-US" dirty="0" err="1" smtClean="0"/>
              <a:t>valores</a:t>
            </a:r>
            <a:r>
              <a:rPr lang="en-US" dirty="0" smtClean="0"/>
              <a:t> no </a:t>
            </a:r>
            <a:r>
              <a:rPr lang="en-US" dirty="0" err="1" smtClean="0"/>
              <a:t>es</a:t>
            </a:r>
            <a:r>
              <a:rPr lang="en-US" dirty="0" smtClean="0"/>
              <a:t> </a:t>
            </a:r>
            <a:r>
              <a:rPr lang="en-US" dirty="0" err="1" smtClean="0"/>
              <a:t>más</a:t>
            </a:r>
            <a:r>
              <a:rPr lang="en-US" dirty="0" smtClean="0"/>
              <a:t> que el valor que </a:t>
            </a:r>
            <a:r>
              <a:rPr lang="en-US" dirty="0" err="1" smtClean="0"/>
              <a:t>toma</a:t>
            </a:r>
            <a:r>
              <a:rPr lang="en-US" dirty="0" smtClean="0"/>
              <a:t> la variable antes de </a:t>
            </a:r>
            <a:r>
              <a:rPr lang="en-US" dirty="0" err="1" smtClean="0"/>
              <a:t>ejecutar</a:t>
            </a:r>
            <a:endParaRPr lang="en-US" dirty="0" smtClean="0"/>
          </a:p>
          <a:p>
            <a:pPr lvl="1"/>
            <a:r>
              <a:rPr lang="en-US" dirty="0" smtClean="0"/>
              <a:t>Variables </a:t>
            </a:r>
            <a:r>
              <a:rPr lang="en-US" dirty="0" err="1" smtClean="0"/>
              <a:t>estáticas</a:t>
            </a:r>
            <a:r>
              <a:rPr lang="en-US" dirty="0" smtClean="0"/>
              <a:t> se </a:t>
            </a:r>
            <a:r>
              <a:rPr lang="en-US" dirty="0" err="1" smtClean="0"/>
              <a:t>inician</a:t>
            </a:r>
            <a:r>
              <a:rPr lang="en-US" dirty="0" smtClean="0"/>
              <a:t> </a:t>
            </a:r>
            <a:r>
              <a:rPr lang="en-US" dirty="0" err="1" smtClean="0"/>
              <a:t>en</a:t>
            </a:r>
            <a:r>
              <a:rPr lang="en-US" dirty="0" smtClean="0"/>
              <a:t> cero </a:t>
            </a:r>
            <a:r>
              <a:rPr lang="en-US" dirty="0" err="1" smtClean="0"/>
              <a:t>automaticamente</a:t>
            </a:r>
            <a:endParaRPr lang="en-US" dirty="0" smtClean="0"/>
          </a:p>
          <a:p>
            <a:pPr lvl="1"/>
            <a:r>
              <a:rPr lang="en-US" dirty="0" smtClean="0"/>
              <a:t>Las </a:t>
            </a:r>
            <a:r>
              <a:rPr lang="en-US" dirty="0" err="1" smtClean="0"/>
              <a:t>constantes</a:t>
            </a:r>
            <a:r>
              <a:rPr lang="en-US" dirty="0" smtClean="0"/>
              <a:t> DEBEN </a:t>
            </a:r>
            <a:r>
              <a:rPr lang="en-US" dirty="0" err="1" smtClean="0"/>
              <a:t>ser</a:t>
            </a:r>
            <a:r>
              <a:rPr lang="en-US" dirty="0" smtClean="0"/>
              <a:t> </a:t>
            </a:r>
            <a:r>
              <a:rPr lang="en-US" dirty="0" err="1" smtClean="0"/>
              <a:t>inicializadas</a:t>
            </a:r>
            <a:r>
              <a:rPr lang="en-US" dirty="0" smtClean="0"/>
              <a:t> antes de </a:t>
            </a:r>
            <a:r>
              <a:rPr lang="en-US" dirty="0" err="1" smtClean="0"/>
              <a:t>ejecutar</a:t>
            </a:r>
            <a:endParaRPr lang="en-US" dirty="0"/>
          </a:p>
          <a:p>
            <a:pPr marL="0" indent="0">
              <a:buNone/>
            </a:pPr>
            <a:r>
              <a:rPr lang="en-US" dirty="0" smtClean="0"/>
              <a:t>short </a:t>
            </a:r>
            <a:r>
              <a:rPr lang="en-US" dirty="0"/>
              <a:t>Temperature = -55</a:t>
            </a:r>
            <a:r>
              <a:rPr lang="en-US" dirty="0" smtClean="0"/>
              <a:t>;</a:t>
            </a:r>
            <a:endParaRPr lang="en-US" dirty="0"/>
          </a:p>
          <a:p>
            <a:pPr marL="0" indent="0">
              <a:buNone/>
            </a:pPr>
            <a:r>
              <a:rPr lang="en-US" dirty="0" smtClean="0"/>
              <a:t>char </a:t>
            </a:r>
            <a:r>
              <a:rPr lang="en-US" dirty="0"/>
              <a:t>Letter = '\t</a:t>
            </a:r>
            <a:r>
              <a:rPr lang="en-US" dirty="0" smtClean="0"/>
              <a:t>';</a:t>
            </a:r>
            <a:endParaRPr lang="en-US" dirty="0"/>
          </a:p>
          <a:p>
            <a:pPr marL="0" indent="0">
              <a:buNone/>
            </a:pPr>
            <a:r>
              <a:rPr lang="en-US" dirty="0" err="1" smtClean="0"/>
              <a:t>const</a:t>
            </a:r>
            <a:r>
              <a:rPr lang="en-US" dirty="0" smtClean="0"/>
              <a:t> </a:t>
            </a:r>
            <a:r>
              <a:rPr lang="en-US" dirty="0"/>
              <a:t>unsigned short Steps[4] = {10, 9, 6, 5</a:t>
            </a:r>
            <a:r>
              <a:rPr lang="en-US" dirty="0" smtClean="0"/>
              <a:t>};</a:t>
            </a:r>
            <a:endParaRPr lang="en-US" dirty="0"/>
          </a:p>
          <a:p>
            <a:pPr marL="0" indent="0">
              <a:buNone/>
            </a:pPr>
            <a:r>
              <a:rPr lang="en-US" dirty="0" smtClean="0"/>
              <a:t>char </a:t>
            </a:r>
            <a:r>
              <a:rPr lang="en-US" dirty="0"/>
              <a:t>Waveform[] = {28,27,60,30,40,50,60</a:t>
            </a:r>
            <a:r>
              <a:rPr lang="en-US" dirty="0" smtClean="0"/>
              <a:t>};</a:t>
            </a:r>
          </a:p>
          <a:p>
            <a:pPr marL="0" indent="0">
              <a:buNone/>
            </a:pPr>
            <a:r>
              <a:rPr lang="en-US" dirty="0" smtClean="0"/>
              <a:t>char </a:t>
            </a:r>
            <a:r>
              <a:rPr lang="en-US" dirty="0"/>
              <a:t>Name[4] = "Jon";</a:t>
            </a:r>
          </a:p>
          <a:p>
            <a:pPr marL="0" indent="0">
              <a:buNone/>
            </a:pPr>
            <a:r>
              <a:rPr lang="en-US" dirty="0" smtClean="0"/>
              <a:t>char </a:t>
            </a:r>
            <a:r>
              <a:rPr lang="en-US" dirty="0"/>
              <a:t>Name[] = "Jon";</a:t>
            </a:r>
          </a:p>
          <a:p>
            <a:pPr marL="0" indent="0">
              <a:buNone/>
            </a:pPr>
            <a:r>
              <a:rPr lang="en-US" dirty="0" smtClean="0"/>
              <a:t>char </a:t>
            </a:r>
            <a:r>
              <a:rPr lang="en-US" dirty="0"/>
              <a:t>Name[6] = "Jon";</a:t>
            </a:r>
          </a:p>
          <a:p>
            <a:pPr marL="0" indent="0">
              <a:buNone/>
            </a:pPr>
            <a:r>
              <a:rPr lang="en-US" dirty="0" smtClean="0"/>
              <a:t>char </a:t>
            </a:r>
            <a:r>
              <a:rPr lang="en-US" dirty="0"/>
              <a:t>*</a:t>
            </a:r>
            <a:r>
              <a:rPr lang="en-US" dirty="0" err="1"/>
              <a:t>NamePt</a:t>
            </a:r>
            <a:r>
              <a:rPr lang="en-US" dirty="0"/>
              <a:t> = "Jon</a:t>
            </a:r>
            <a:r>
              <a:rPr lang="en-US" dirty="0" smtClean="0"/>
              <a:t>";</a:t>
            </a:r>
            <a:endParaRPr lang="en-US" dirty="0"/>
          </a:p>
        </p:txBody>
      </p:sp>
    </p:spTree>
    <p:extLst>
      <p:ext uri="{BB962C8B-B14F-4D97-AF65-F5344CB8AC3E}">
        <p14:creationId xmlns:p14="http://schemas.microsoft.com/office/powerpoint/2010/main" val="29456816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Variables – </a:t>
            </a:r>
            <a:r>
              <a:rPr lang="en-US" dirty="0" err="1" smtClean="0"/>
              <a:t>Implementación</a:t>
            </a:r>
            <a:r>
              <a:rPr lang="en-US" dirty="0" smtClean="0"/>
              <a:t> de la </a:t>
            </a:r>
            <a:r>
              <a:rPr lang="en-US" dirty="0" err="1" smtClean="0"/>
              <a:t>inicialización</a:t>
            </a:r>
            <a:endParaRPr lang="en-US" dirty="0"/>
          </a:p>
        </p:txBody>
      </p:sp>
      <p:sp>
        <p:nvSpPr>
          <p:cNvPr id="6" name="Marcador de contenido 3"/>
          <p:cNvSpPr txBox="1">
            <a:spLocks/>
          </p:cNvSpPr>
          <p:nvPr/>
        </p:nvSpPr>
        <p:spPr>
          <a:xfrm>
            <a:off x="180308" y="1853248"/>
            <a:ext cx="11333405" cy="4702098"/>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Las constants </a:t>
            </a:r>
            <a:r>
              <a:rPr lang="en-US" dirty="0" err="1" smtClean="0"/>
              <a:t>estáticas</a:t>
            </a:r>
            <a:r>
              <a:rPr lang="en-US" dirty="0" smtClean="0"/>
              <a:t> </a:t>
            </a:r>
            <a:r>
              <a:rPr lang="en-US" dirty="0" err="1" smtClean="0"/>
              <a:t>serán</a:t>
            </a:r>
            <a:r>
              <a:rPr lang="en-US" dirty="0" smtClean="0"/>
              <a:t> </a:t>
            </a:r>
            <a:r>
              <a:rPr lang="en-US" dirty="0" err="1" smtClean="0"/>
              <a:t>definidas</a:t>
            </a:r>
            <a:r>
              <a:rPr lang="en-US" dirty="0" smtClean="0"/>
              <a:t> </a:t>
            </a:r>
            <a:r>
              <a:rPr lang="en-US" dirty="0" err="1" smtClean="0"/>
              <a:t>en</a:t>
            </a:r>
            <a:r>
              <a:rPr lang="en-US" dirty="0" smtClean="0"/>
              <a:t> ROM</a:t>
            </a:r>
          </a:p>
          <a:p>
            <a:pPr marL="0" indent="0">
              <a:buNone/>
            </a:pPr>
            <a:r>
              <a:rPr lang="en-US" dirty="0"/>
              <a:t>short I;            /* 16 bit global */</a:t>
            </a:r>
          </a:p>
          <a:p>
            <a:pPr marL="0" indent="0">
              <a:buNone/>
            </a:pPr>
            <a:r>
              <a:rPr lang="en-US" dirty="0" err="1"/>
              <a:t>const</a:t>
            </a:r>
            <a:r>
              <a:rPr lang="en-US" dirty="0"/>
              <a:t> short J=96;   /* 16 bit constant */</a:t>
            </a:r>
          </a:p>
          <a:p>
            <a:pPr marL="0" indent="0">
              <a:buNone/>
            </a:pPr>
            <a:r>
              <a:rPr lang="en-US" dirty="0"/>
              <a:t>#define K 97;</a:t>
            </a:r>
          </a:p>
          <a:p>
            <a:pPr marL="0" indent="0">
              <a:buNone/>
            </a:pPr>
            <a:r>
              <a:rPr lang="en-US" dirty="0"/>
              <a:t>void main(void){ </a:t>
            </a:r>
          </a:p>
          <a:p>
            <a:pPr marL="0" indent="0">
              <a:buNone/>
            </a:pPr>
            <a:r>
              <a:rPr lang="en-US" dirty="0"/>
              <a:t>    I=J; </a:t>
            </a:r>
          </a:p>
          <a:p>
            <a:pPr marL="0" indent="0">
              <a:buNone/>
            </a:pPr>
            <a:r>
              <a:rPr lang="en-US" dirty="0"/>
              <a:t>    I=K</a:t>
            </a:r>
            <a:r>
              <a:rPr lang="en-US" dirty="0" smtClean="0"/>
              <a:t>;}</a:t>
            </a:r>
            <a:endParaRPr lang="en-US" dirty="0"/>
          </a:p>
          <a:p>
            <a:r>
              <a:rPr lang="en-US" dirty="0" smtClean="0"/>
              <a:t>Ambos </a:t>
            </a:r>
            <a:r>
              <a:rPr lang="en-US" dirty="0" err="1" smtClean="0"/>
              <a:t>casos</a:t>
            </a:r>
            <a:r>
              <a:rPr lang="en-US" dirty="0" smtClean="0"/>
              <a:t> son </a:t>
            </a:r>
            <a:r>
              <a:rPr lang="en-US" dirty="0" err="1" smtClean="0"/>
              <a:t>válidos</a:t>
            </a:r>
            <a:r>
              <a:rPr lang="en-US" dirty="0" smtClean="0"/>
              <a:t>, </a:t>
            </a:r>
            <a:r>
              <a:rPr lang="en-US" dirty="0" err="1" smtClean="0"/>
              <a:t>pero</a:t>
            </a:r>
            <a:r>
              <a:rPr lang="en-US" dirty="0" smtClean="0"/>
              <a:t> a </a:t>
            </a:r>
            <a:r>
              <a:rPr lang="en-US" dirty="0" err="1" smtClean="0"/>
              <a:t>ojos</a:t>
            </a:r>
            <a:r>
              <a:rPr lang="en-US" dirty="0" smtClean="0"/>
              <a:t> de </a:t>
            </a:r>
            <a:r>
              <a:rPr lang="en-US" dirty="0" err="1" smtClean="0"/>
              <a:t>estilo</a:t>
            </a:r>
            <a:r>
              <a:rPr lang="en-US" dirty="0" smtClean="0"/>
              <a:t> de </a:t>
            </a:r>
            <a:r>
              <a:rPr lang="en-US" dirty="0" err="1" smtClean="0"/>
              <a:t>programación</a:t>
            </a:r>
            <a:r>
              <a:rPr lang="en-US" dirty="0" smtClean="0"/>
              <a:t> el </a:t>
            </a:r>
            <a:r>
              <a:rPr lang="en-US" dirty="0" err="1" smtClean="0"/>
              <a:t>segundo</a:t>
            </a:r>
            <a:r>
              <a:rPr lang="en-US" dirty="0" smtClean="0"/>
              <a:t> </a:t>
            </a:r>
            <a:r>
              <a:rPr lang="en-US" dirty="0" err="1" smtClean="0"/>
              <a:t>es</a:t>
            </a:r>
            <a:r>
              <a:rPr lang="en-US" dirty="0" smtClean="0"/>
              <a:t> </a:t>
            </a:r>
            <a:r>
              <a:rPr lang="en-US" dirty="0" err="1" smtClean="0"/>
              <a:t>mejor</a:t>
            </a:r>
            <a:r>
              <a:rPr lang="en-US" dirty="0" smtClean="0"/>
              <a:t>.</a:t>
            </a:r>
            <a:endParaRPr lang="en-US" dirty="0"/>
          </a:p>
          <a:p>
            <a:pPr marL="0" indent="0">
              <a:buNone/>
            </a:pPr>
            <a:r>
              <a:rPr lang="en-US" dirty="0"/>
              <a:t>/* poor style */     </a:t>
            </a:r>
            <a:r>
              <a:rPr lang="en-US" dirty="0" smtClean="0"/>
              <a:t>	 </a:t>
            </a:r>
            <a:r>
              <a:rPr lang="en-US" dirty="0"/>
              <a:t>/* good style */</a:t>
            </a:r>
          </a:p>
          <a:p>
            <a:pPr marL="0" indent="0">
              <a:buNone/>
            </a:pPr>
            <a:r>
              <a:rPr lang="en-US" dirty="0" err="1"/>
              <a:t>int</a:t>
            </a:r>
            <a:r>
              <a:rPr lang="en-US" dirty="0"/>
              <a:t> I=95;             </a:t>
            </a:r>
            <a:r>
              <a:rPr lang="en-US" dirty="0" smtClean="0"/>
              <a:t>		</a:t>
            </a:r>
            <a:r>
              <a:rPr lang="en-US" dirty="0" err="1" smtClean="0"/>
              <a:t>int</a:t>
            </a:r>
            <a:r>
              <a:rPr lang="en-US" dirty="0" smtClean="0"/>
              <a:t> </a:t>
            </a:r>
            <a:r>
              <a:rPr lang="en-US" dirty="0"/>
              <a:t>I;</a:t>
            </a:r>
          </a:p>
          <a:p>
            <a:pPr marL="0" indent="0">
              <a:buNone/>
            </a:pPr>
            <a:r>
              <a:rPr lang="en-US" dirty="0"/>
              <a:t>void main(void){      </a:t>
            </a:r>
            <a:r>
              <a:rPr lang="en-US" dirty="0" smtClean="0"/>
              <a:t>	void </a:t>
            </a:r>
            <a:r>
              <a:rPr lang="en-US" dirty="0"/>
              <a:t>main(void){ </a:t>
            </a:r>
          </a:p>
          <a:p>
            <a:pPr marL="0" indent="0">
              <a:buNone/>
            </a:pPr>
            <a:r>
              <a:rPr lang="en-US" dirty="0"/>
              <a:t>                          </a:t>
            </a:r>
            <a:r>
              <a:rPr lang="en-US" dirty="0" smtClean="0"/>
              <a:t>		I=95</a:t>
            </a:r>
            <a:r>
              <a:rPr lang="en-US" dirty="0"/>
              <a:t>;</a:t>
            </a:r>
          </a:p>
          <a:p>
            <a:pPr marL="0" indent="0">
              <a:buNone/>
            </a:pPr>
            <a:r>
              <a:rPr lang="en-US" dirty="0"/>
              <a:t>}                     </a:t>
            </a:r>
            <a:r>
              <a:rPr lang="en-US" dirty="0" smtClean="0"/>
              <a:t>		}</a:t>
            </a:r>
          </a:p>
        </p:txBody>
      </p:sp>
    </p:spTree>
    <p:extLst>
      <p:ext uri="{BB962C8B-B14F-4D97-AF65-F5344CB8AC3E}">
        <p14:creationId xmlns:p14="http://schemas.microsoft.com/office/powerpoint/2010/main" val="375908143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endParaRPr lang="en-US" dirty="0"/>
          </a:p>
        </p:txBody>
      </p:sp>
      <p:sp>
        <p:nvSpPr>
          <p:cNvPr id="6" name="Marcador de contenido 3"/>
          <p:cNvSpPr txBox="1">
            <a:spLocks/>
          </p:cNvSpPr>
          <p:nvPr/>
        </p:nvSpPr>
        <p:spPr>
          <a:xfrm>
            <a:off x="180308" y="1853248"/>
            <a:ext cx="11333405" cy="22035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Combinación</a:t>
            </a:r>
            <a:r>
              <a:rPr lang="en-US" dirty="0" smtClean="0"/>
              <a:t> de constants, variables, </a:t>
            </a:r>
            <a:r>
              <a:rPr lang="en-US" dirty="0" err="1" smtClean="0"/>
              <a:t>arreglos</a:t>
            </a:r>
            <a:r>
              <a:rPr lang="en-US" dirty="0" smtClean="0"/>
              <a:t>.</a:t>
            </a:r>
          </a:p>
          <a:p>
            <a:r>
              <a:rPr lang="en-US" dirty="0" smtClean="0"/>
              <a:t>Los </a:t>
            </a:r>
            <a:r>
              <a:rPr lang="en-US" dirty="0" err="1" smtClean="0"/>
              <a:t>operandos</a:t>
            </a:r>
            <a:r>
              <a:rPr lang="en-US" dirty="0" smtClean="0"/>
              <a:t> se </a:t>
            </a:r>
            <a:r>
              <a:rPr lang="en-US" dirty="0" err="1" smtClean="0"/>
              <a:t>usan</a:t>
            </a:r>
            <a:r>
              <a:rPr lang="en-US" dirty="0" smtClean="0"/>
              <a:t> para </a:t>
            </a:r>
            <a:r>
              <a:rPr lang="en-US" dirty="0" err="1" smtClean="0"/>
              <a:t>tener</a:t>
            </a:r>
            <a:r>
              <a:rPr lang="en-US" dirty="0" smtClean="0"/>
              <a:t> un </a:t>
            </a:r>
            <a:r>
              <a:rPr lang="en-US" dirty="0" err="1" smtClean="0"/>
              <a:t>resultado</a:t>
            </a:r>
            <a:r>
              <a:rPr lang="en-US" dirty="0" smtClean="0"/>
              <a:t> numeric (+, </a:t>
            </a:r>
            <a:r>
              <a:rPr lang="en-US" dirty="0"/>
              <a:t>-, </a:t>
            </a:r>
            <a:r>
              <a:rPr lang="en-US" dirty="0" smtClean="0"/>
              <a:t>*, /) </a:t>
            </a:r>
          </a:p>
          <a:p>
            <a:r>
              <a:rPr lang="en-US" dirty="0" err="1" smtClean="0"/>
              <a:t>Punteros</a:t>
            </a:r>
            <a:r>
              <a:rPr lang="en-US" dirty="0" smtClean="0"/>
              <a:t>, </a:t>
            </a:r>
            <a:r>
              <a:rPr lang="en-US" dirty="0" err="1" smtClean="0"/>
              <a:t>arreglos</a:t>
            </a:r>
            <a:r>
              <a:rPr lang="en-US" dirty="0" smtClean="0"/>
              <a:t>, </a:t>
            </a:r>
            <a:r>
              <a:rPr lang="en-US" dirty="0" err="1" smtClean="0"/>
              <a:t>nombres</a:t>
            </a:r>
            <a:r>
              <a:rPr lang="en-US" dirty="0" smtClean="0"/>
              <a:t> de </a:t>
            </a:r>
            <a:r>
              <a:rPr lang="en-US" dirty="0" err="1" smtClean="0"/>
              <a:t>funciones</a:t>
            </a:r>
            <a:r>
              <a:rPr lang="en-US" dirty="0" smtClean="0"/>
              <a:t> son </a:t>
            </a:r>
            <a:r>
              <a:rPr lang="en-US" dirty="0" err="1" smtClean="0"/>
              <a:t>soportadas</a:t>
            </a:r>
            <a:r>
              <a:rPr lang="en-US" dirty="0" smtClean="0"/>
              <a:t> </a:t>
            </a:r>
            <a:r>
              <a:rPr lang="en-US" dirty="0" err="1" smtClean="0"/>
              <a:t>como</a:t>
            </a:r>
            <a:r>
              <a:rPr lang="en-US" dirty="0" smtClean="0"/>
              <a:t> </a:t>
            </a:r>
            <a:r>
              <a:rPr lang="en-US" dirty="0" err="1" smtClean="0"/>
              <a:t>operandos</a:t>
            </a:r>
            <a:r>
              <a:rPr lang="en-US" dirty="0" smtClean="0"/>
              <a:t>.</a:t>
            </a:r>
          </a:p>
          <a:p>
            <a:r>
              <a:rPr lang="en-US" dirty="0" smtClean="0"/>
              <a:t>C </a:t>
            </a:r>
            <a:r>
              <a:rPr lang="en-US" dirty="0" err="1" smtClean="0"/>
              <a:t>soporta</a:t>
            </a:r>
            <a:r>
              <a:rPr lang="en-US" dirty="0" smtClean="0"/>
              <a:t> </a:t>
            </a:r>
            <a:r>
              <a:rPr lang="en-US" dirty="0" err="1" smtClean="0"/>
              <a:t>una</a:t>
            </a:r>
            <a:r>
              <a:rPr lang="en-US" dirty="0" smtClean="0"/>
              <a:t> </a:t>
            </a:r>
            <a:r>
              <a:rPr lang="en-US" dirty="0" err="1" smtClean="0"/>
              <a:t>manera</a:t>
            </a:r>
            <a:r>
              <a:rPr lang="en-US" dirty="0" smtClean="0"/>
              <a:t> </a:t>
            </a:r>
            <a:r>
              <a:rPr lang="en-US" dirty="0" err="1" smtClean="0"/>
              <a:t>extraña</a:t>
            </a:r>
            <a:r>
              <a:rPr lang="en-US" dirty="0" smtClean="0"/>
              <a:t> </a:t>
            </a:r>
            <a:r>
              <a:rPr lang="en-US" dirty="0" err="1" smtClean="0"/>
              <a:t>pero</a:t>
            </a:r>
            <a:r>
              <a:rPr lang="en-US" dirty="0" smtClean="0"/>
              <a:t> </a:t>
            </a:r>
            <a:r>
              <a:rPr lang="en-US" dirty="0" err="1" smtClean="0"/>
              <a:t>eficiente</a:t>
            </a:r>
            <a:r>
              <a:rPr lang="en-US" dirty="0" smtClean="0"/>
              <a:t> de </a:t>
            </a:r>
            <a:r>
              <a:rPr lang="en-US" dirty="0" err="1" smtClean="0"/>
              <a:t>soportar</a:t>
            </a:r>
            <a:r>
              <a:rPr lang="en-US" dirty="0" smtClean="0"/>
              <a:t> </a:t>
            </a:r>
            <a:r>
              <a:rPr lang="en-US" dirty="0" err="1" smtClean="0"/>
              <a:t>operandos</a:t>
            </a:r>
            <a:r>
              <a:rPr lang="en-US" dirty="0" smtClean="0"/>
              <a:t>.</a:t>
            </a:r>
          </a:p>
        </p:txBody>
      </p:sp>
    </p:spTree>
    <p:extLst>
      <p:ext uri="{BB962C8B-B14F-4D97-AF65-F5344CB8AC3E}">
        <p14:creationId xmlns:p14="http://schemas.microsoft.com/office/powerpoint/2010/main" val="165650123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endParaRPr lang="en-US" dirty="0"/>
          </a:p>
        </p:txBody>
      </p:sp>
      <p:sp>
        <p:nvSpPr>
          <p:cNvPr id="6" name="Marcador de contenido 3"/>
          <p:cNvSpPr txBox="1">
            <a:spLocks/>
          </p:cNvSpPr>
          <p:nvPr/>
        </p:nvSpPr>
        <p:spPr>
          <a:xfrm>
            <a:off x="180308" y="1853248"/>
            <a:ext cx="11333405" cy="14952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El </a:t>
            </a:r>
            <a:r>
              <a:rPr lang="en-US" dirty="0" err="1" smtClean="0"/>
              <a:t>problema</a:t>
            </a:r>
            <a:r>
              <a:rPr lang="en-US" dirty="0" smtClean="0"/>
              <a:t> de las </a:t>
            </a:r>
            <a:r>
              <a:rPr lang="en-US" dirty="0" err="1" smtClean="0"/>
              <a:t>expresiones</a:t>
            </a:r>
            <a:r>
              <a:rPr lang="en-US" dirty="0" smtClean="0"/>
              <a:t> </a:t>
            </a:r>
            <a:r>
              <a:rPr lang="en-US" dirty="0" err="1" smtClean="0"/>
              <a:t>es</a:t>
            </a:r>
            <a:r>
              <a:rPr lang="en-US" dirty="0" smtClean="0"/>
              <a:t> saber que </a:t>
            </a:r>
            <a:r>
              <a:rPr lang="en-US" dirty="0" err="1" smtClean="0"/>
              <a:t>asociar</a:t>
            </a:r>
            <a:r>
              <a:rPr lang="en-US" dirty="0" smtClean="0"/>
              <a:t> con que </a:t>
            </a:r>
            <a:r>
              <a:rPr lang="en-US" dirty="0" err="1" smtClean="0"/>
              <a:t>operadores</a:t>
            </a:r>
            <a:r>
              <a:rPr lang="en-US" dirty="0" smtClean="0"/>
              <a:t>.</a:t>
            </a:r>
          </a:p>
          <a:p>
            <a:pPr lvl="1"/>
            <a:r>
              <a:rPr lang="en-US" dirty="0" err="1" smtClean="0"/>
              <a:t>Cuenta</a:t>
            </a:r>
            <a:r>
              <a:rPr lang="en-US" dirty="0" smtClean="0"/>
              <a:t> de </a:t>
            </a:r>
            <a:r>
              <a:rPr lang="en-US" dirty="0" err="1" smtClean="0"/>
              <a:t>operador</a:t>
            </a:r>
            <a:r>
              <a:rPr lang="en-US" dirty="0" smtClean="0"/>
              <a:t>, </a:t>
            </a:r>
            <a:r>
              <a:rPr lang="en-US" dirty="0" err="1" smtClean="0"/>
              <a:t>precedencia</a:t>
            </a:r>
            <a:r>
              <a:rPr lang="en-US" dirty="0" smtClean="0"/>
              <a:t> y </a:t>
            </a:r>
            <a:r>
              <a:rPr lang="en-US" dirty="0" err="1" smtClean="0"/>
              <a:t>asociatividad</a:t>
            </a:r>
            <a:endParaRPr lang="en-US" dirty="0"/>
          </a:p>
          <a:p>
            <a:r>
              <a:rPr lang="en-US" dirty="0" err="1" smtClean="0"/>
              <a:t>Cuenta</a:t>
            </a:r>
            <a:r>
              <a:rPr lang="en-US" dirty="0" smtClean="0"/>
              <a:t> de </a:t>
            </a:r>
            <a:r>
              <a:rPr lang="en-US" dirty="0" err="1" smtClean="0"/>
              <a:t>operador</a:t>
            </a:r>
            <a:r>
              <a:rPr lang="en-US" dirty="0" smtClean="0"/>
              <a:t>:  </a:t>
            </a:r>
            <a:r>
              <a:rPr lang="en-US" dirty="0" err="1" smtClean="0"/>
              <a:t>unario</a:t>
            </a:r>
            <a:r>
              <a:rPr lang="en-US" dirty="0" smtClean="0"/>
              <a:t>, </a:t>
            </a:r>
            <a:r>
              <a:rPr lang="en-US" dirty="0" err="1" smtClean="0"/>
              <a:t>binario</a:t>
            </a:r>
            <a:r>
              <a:rPr lang="en-US" dirty="0" smtClean="0"/>
              <a:t> o </a:t>
            </a:r>
            <a:r>
              <a:rPr lang="en-US" dirty="0" err="1" smtClean="0"/>
              <a:t>ternario</a:t>
            </a:r>
            <a:r>
              <a:rPr lang="en-US" dirty="0" smtClean="0"/>
              <a:t> (</a:t>
            </a:r>
            <a:r>
              <a:rPr lang="en-US" dirty="0" err="1" smtClean="0"/>
              <a:t>si</a:t>
            </a:r>
            <a:r>
              <a:rPr lang="en-US" dirty="0" smtClean="0"/>
              <a:t> opera con 1, 2 o 3 </a:t>
            </a:r>
            <a:r>
              <a:rPr lang="en-US" dirty="0" err="1" smtClean="0"/>
              <a:t>operandos</a:t>
            </a:r>
            <a:r>
              <a:rPr lang="en-US" dirty="0" smtClean="0"/>
              <a:t>)</a:t>
            </a:r>
          </a:p>
          <a:p>
            <a:endParaRPr lang="en-US" dirty="0"/>
          </a:p>
        </p:txBody>
      </p:sp>
      <p:sp>
        <p:nvSpPr>
          <p:cNvPr id="4" name="Marcador de contenido 3"/>
          <p:cNvSpPr txBox="1">
            <a:spLocks/>
          </p:cNvSpPr>
          <p:nvPr/>
        </p:nvSpPr>
        <p:spPr>
          <a:xfrm>
            <a:off x="3193966" y="3348507"/>
            <a:ext cx="3747748" cy="10560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err="1" smtClean="0"/>
              <a:t>Convirtiendo</a:t>
            </a:r>
            <a:r>
              <a:rPr lang="en-US" dirty="0" smtClean="0"/>
              <a:t> a </a:t>
            </a:r>
            <a:r>
              <a:rPr lang="en-US" dirty="0" err="1" smtClean="0"/>
              <a:t>centimetros</a:t>
            </a:r>
            <a:r>
              <a:rPr lang="en-US" dirty="0" smtClean="0"/>
              <a:t>:</a:t>
            </a:r>
            <a:endParaRPr lang="en-US" dirty="0"/>
          </a:p>
          <a:p>
            <a:pPr marL="0" indent="0">
              <a:buNone/>
            </a:pPr>
            <a:r>
              <a:rPr lang="es-PA" dirty="0"/>
              <a:t>y = 254*x/100;</a:t>
            </a:r>
            <a:endParaRPr lang="en-US" dirty="0" smtClean="0"/>
          </a:p>
        </p:txBody>
      </p:sp>
      <p:sp>
        <p:nvSpPr>
          <p:cNvPr id="5" name="Marcador de contenido 3"/>
          <p:cNvSpPr txBox="1">
            <a:spLocks/>
          </p:cNvSpPr>
          <p:nvPr/>
        </p:nvSpPr>
        <p:spPr>
          <a:xfrm>
            <a:off x="180308" y="4159876"/>
            <a:ext cx="11333405" cy="14952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Si </a:t>
            </a:r>
            <a:r>
              <a:rPr lang="en-US" dirty="0" err="1" smtClean="0"/>
              <a:t>dividimos</a:t>
            </a:r>
            <a:r>
              <a:rPr lang="en-US" dirty="0" smtClean="0"/>
              <a:t> primero </a:t>
            </a:r>
            <a:r>
              <a:rPr lang="en-US" dirty="0" err="1" smtClean="0"/>
              <a:t>entonces</a:t>
            </a:r>
            <a:r>
              <a:rPr lang="en-US" dirty="0" smtClean="0"/>
              <a:t> el </a:t>
            </a:r>
            <a:r>
              <a:rPr lang="en-US" dirty="0" err="1" smtClean="0"/>
              <a:t>resultado</a:t>
            </a:r>
            <a:r>
              <a:rPr lang="en-US" dirty="0" smtClean="0"/>
              <a:t> </a:t>
            </a:r>
            <a:r>
              <a:rPr lang="en-US" dirty="0" err="1" smtClean="0"/>
              <a:t>es</a:t>
            </a:r>
            <a:r>
              <a:rPr lang="en-US" dirty="0" smtClean="0"/>
              <a:t> </a:t>
            </a:r>
            <a:r>
              <a:rPr lang="en-US" dirty="0" err="1" smtClean="0"/>
              <a:t>incorrecto</a:t>
            </a:r>
            <a:endParaRPr lang="en-US" dirty="0"/>
          </a:p>
        </p:txBody>
      </p:sp>
      <p:sp>
        <p:nvSpPr>
          <p:cNvPr id="7" name="Marcador de contenido 3"/>
          <p:cNvSpPr txBox="1">
            <a:spLocks/>
          </p:cNvSpPr>
          <p:nvPr/>
        </p:nvSpPr>
        <p:spPr>
          <a:xfrm>
            <a:off x="3193966" y="4843766"/>
            <a:ext cx="3747748" cy="10560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err="1" smtClean="0"/>
              <a:t>Convirtiendo</a:t>
            </a:r>
            <a:r>
              <a:rPr lang="en-US" dirty="0" smtClean="0"/>
              <a:t> a </a:t>
            </a:r>
            <a:r>
              <a:rPr lang="en-US" dirty="0" err="1" smtClean="0"/>
              <a:t>centimetros</a:t>
            </a:r>
            <a:r>
              <a:rPr lang="en-US" dirty="0" smtClean="0"/>
              <a:t>:</a:t>
            </a:r>
            <a:endParaRPr lang="en-US" dirty="0"/>
          </a:p>
          <a:p>
            <a:pPr marL="0" indent="0">
              <a:buNone/>
            </a:pPr>
            <a:r>
              <a:rPr lang="es-PA" dirty="0"/>
              <a:t>y = 254</a:t>
            </a:r>
            <a:r>
              <a:rPr lang="es-PA" dirty="0" smtClean="0"/>
              <a:t>*(x/100);</a:t>
            </a:r>
            <a:endParaRPr lang="en-US" dirty="0" smtClean="0"/>
          </a:p>
        </p:txBody>
      </p:sp>
      <p:sp>
        <p:nvSpPr>
          <p:cNvPr id="8" name="Marcador de contenido 3"/>
          <p:cNvSpPr txBox="1">
            <a:spLocks/>
          </p:cNvSpPr>
          <p:nvPr/>
        </p:nvSpPr>
        <p:spPr>
          <a:xfrm>
            <a:off x="180307" y="5841224"/>
            <a:ext cx="11333405" cy="90730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Lo </a:t>
            </a:r>
            <a:r>
              <a:rPr lang="en-US" dirty="0" err="1" smtClean="0"/>
              <a:t>correcto</a:t>
            </a:r>
            <a:r>
              <a:rPr lang="en-US" dirty="0" smtClean="0"/>
              <a:t> </a:t>
            </a:r>
            <a:r>
              <a:rPr lang="en-US" dirty="0" err="1" smtClean="0"/>
              <a:t>entonces</a:t>
            </a:r>
            <a:r>
              <a:rPr lang="en-US" dirty="0" smtClean="0"/>
              <a:t> </a:t>
            </a:r>
            <a:r>
              <a:rPr lang="en-US" dirty="0" err="1" smtClean="0"/>
              <a:t>es</a:t>
            </a:r>
            <a:r>
              <a:rPr lang="en-US" dirty="0" smtClean="0"/>
              <a:t> divider primero y </a:t>
            </a:r>
            <a:r>
              <a:rPr lang="en-US" dirty="0" err="1" smtClean="0"/>
              <a:t>multiplicar</a:t>
            </a:r>
            <a:r>
              <a:rPr lang="en-US" dirty="0" smtClean="0"/>
              <a:t> </a:t>
            </a:r>
            <a:r>
              <a:rPr lang="en-US" dirty="0" err="1" smtClean="0"/>
              <a:t>despues</a:t>
            </a:r>
            <a:r>
              <a:rPr lang="en-US" dirty="0" smtClean="0"/>
              <a:t>, la </a:t>
            </a:r>
            <a:r>
              <a:rPr lang="en-US" dirty="0" err="1" smtClean="0"/>
              <a:t>asociatividad</a:t>
            </a:r>
            <a:r>
              <a:rPr lang="en-US" dirty="0" smtClean="0"/>
              <a:t> de la </a:t>
            </a:r>
            <a:r>
              <a:rPr lang="en-US" dirty="0" err="1" smtClean="0"/>
              <a:t>multiplicación</a:t>
            </a:r>
            <a:r>
              <a:rPr lang="en-US" dirty="0" smtClean="0"/>
              <a:t> y la division son de </a:t>
            </a:r>
            <a:r>
              <a:rPr lang="en-US" dirty="0" err="1" smtClean="0"/>
              <a:t>izquierda</a:t>
            </a:r>
            <a:r>
              <a:rPr lang="en-US" dirty="0" smtClean="0"/>
              <a:t> a derecho </a:t>
            </a:r>
            <a:r>
              <a:rPr lang="en-US" dirty="0" err="1" smtClean="0"/>
              <a:t>por</a:t>
            </a:r>
            <a:r>
              <a:rPr lang="en-US" dirty="0" smtClean="0"/>
              <a:t> </a:t>
            </a:r>
            <a:r>
              <a:rPr lang="en-US" dirty="0" err="1" smtClean="0"/>
              <a:t>consiguiente</a:t>
            </a:r>
            <a:r>
              <a:rPr lang="en-US" dirty="0" smtClean="0"/>
              <a:t> </a:t>
            </a:r>
            <a:r>
              <a:rPr lang="en-US" dirty="0" err="1" smtClean="0"/>
              <a:t>ejecuta</a:t>
            </a:r>
            <a:r>
              <a:rPr lang="en-US" dirty="0" smtClean="0"/>
              <a:t> primero la </a:t>
            </a:r>
            <a:r>
              <a:rPr lang="en-US" dirty="0" err="1" smtClean="0"/>
              <a:t>multiplicación</a:t>
            </a:r>
            <a:endParaRPr lang="en-US" dirty="0"/>
          </a:p>
        </p:txBody>
      </p:sp>
    </p:spTree>
    <p:extLst>
      <p:ext uri="{BB962C8B-B14F-4D97-AF65-F5344CB8AC3E}">
        <p14:creationId xmlns:p14="http://schemas.microsoft.com/office/powerpoint/2010/main" val="397652572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11462197" cy="1400530"/>
          </a:xfrm>
        </p:spPr>
        <p:txBody>
          <a:bodyPr/>
          <a:lstStyle/>
          <a:p>
            <a:r>
              <a:rPr lang="en-US" dirty="0" err="1" smtClean="0"/>
              <a:t>Programación</a:t>
            </a:r>
            <a:r>
              <a:rPr lang="en-US" dirty="0" smtClean="0"/>
              <a:t> </a:t>
            </a:r>
            <a:r>
              <a:rPr lang="en-US" dirty="0" err="1" smtClean="0"/>
              <a:t>en</a:t>
            </a:r>
            <a:r>
              <a:rPr lang="en-US" dirty="0" smtClean="0"/>
              <a:t> C – </a:t>
            </a:r>
            <a:r>
              <a:rPr lang="en-US" dirty="0" err="1" smtClean="0"/>
              <a:t>Expresiones</a:t>
            </a:r>
            <a:r>
              <a:rPr lang="en-US" dirty="0" smtClean="0"/>
              <a:t> – </a:t>
            </a:r>
            <a:r>
              <a:rPr lang="en-US" dirty="0" err="1" smtClean="0"/>
              <a:t>Operadores</a:t>
            </a:r>
            <a:r>
              <a:rPr lang="en-US" dirty="0" smtClean="0"/>
              <a:t> </a:t>
            </a:r>
            <a:r>
              <a:rPr lang="en-US" dirty="0" err="1" smtClean="0"/>
              <a:t>Unarios</a:t>
            </a:r>
            <a:endParaRPr lang="en-US" dirty="0"/>
          </a:p>
        </p:txBody>
      </p:sp>
      <p:sp>
        <p:nvSpPr>
          <p:cNvPr id="6" name="Marcador de contenido 3"/>
          <p:cNvSpPr txBox="1">
            <a:spLocks/>
          </p:cNvSpPr>
          <p:nvPr/>
        </p:nvSpPr>
        <p:spPr>
          <a:xfrm>
            <a:off x="141672" y="1711583"/>
            <a:ext cx="11333405" cy="37361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Precedencia</a:t>
            </a:r>
            <a:r>
              <a:rPr lang="en-US" dirty="0" smtClean="0"/>
              <a:t> define el </a:t>
            </a:r>
            <a:r>
              <a:rPr lang="en-US" dirty="0" err="1" smtClean="0"/>
              <a:t>orden</a:t>
            </a:r>
            <a:r>
              <a:rPr lang="en-US" dirty="0" smtClean="0"/>
              <a:t> de </a:t>
            </a:r>
            <a:r>
              <a:rPr lang="en-US" dirty="0" err="1" smtClean="0"/>
              <a:t>evaluación</a:t>
            </a:r>
            <a:endParaRPr lang="en-US" dirty="0"/>
          </a:p>
          <a:p>
            <a:pPr lvl="1"/>
            <a:r>
              <a:rPr lang="en-US" dirty="0" smtClean="0"/>
              <a:t>3+4*2 = 11, la </a:t>
            </a:r>
            <a:r>
              <a:rPr lang="en-US" dirty="0" err="1" smtClean="0"/>
              <a:t>multiplicación</a:t>
            </a:r>
            <a:r>
              <a:rPr lang="en-US" dirty="0" smtClean="0"/>
              <a:t> </a:t>
            </a:r>
            <a:r>
              <a:rPr lang="en-US" dirty="0" err="1" smtClean="0"/>
              <a:t>tiene</a:t>
            </a:r>
            <a:r>
              <a:rPr lang="en-US" dirty="0" smtClean="0"/>
              <a:t> mas </a:t>
            </a:r>
            <a:r>
              <a:rPr lang="en-US" dirty="0" err="1" smtClean="0"/>
              <a:t>precedencia</a:t>
            </a:r>
            <a:r>
              <a:rPr lang="en-US" dirty="0" smtClean="0"/>
              <a:t> que la </a:t>
            </a:r>
            <a:r>
              <a:rPr lang="en-US" dirty="0" err="1" smtClean="0"/>
              <a:t>adición</a:t>
            </a:r>
            <a:r>
              <a:rPr lang="en-US" dirty="0" smtClean="0"/>
              <a:t>. </a:t>
            </a:r>
          </a:p>
          <a:p>
            <a:r>
              <a:rPr lang="en-US" dirty="0" err="1" smtClean="0"/>
              <a:t>Asociatividad</a:t>
            </a:r>
            <a:r>
              <a:rPr lang="en-US" dirty="0" smtClean="0"/>
              <a:t> </a:t>
            </a:r>
            <a:r>
              <a:rPr lang="en-US" dirty="0" err="1" smtClean="0"/>
              <a:t>determina</a:t>
            </a:r>
            <a:r>
              <a:rPr lang="en-US" dirty="0" smtClean="0"/>
              <a:t> el </a:t>
            </a:r>
            <a:r>
              <a:rPr lang="en-US" dirty="0" err="1" smtClean="0"/>
              <a:t>orden</a:t>
            </a:r>
            <a:r>
              <a:rPr lang="en-US" dirty="0" smtClean="0"/>
              <a:t> de </a:t>
            </a:r>
            <a:r>
              <a:rPr lang="en-US" dirty="0" err="1" smtClean="0"/>
              <a:t>ejecución</a:t>
            </a:r>
            <a:r>
              <a:rPr lang="en-US" dirty="0" smtClean="0"/>
              <a:t> de </a:t>
            </a:r>
            <a:r>
              <a:rPr lang="en-US" dirty="0" err="1" smtClean="0"/>
              <a:t>operadores</a:t>
            </a:r>
            <a:r>
              <a:rPr lang="en-US" dirty="0" smtClean="0"/>
              <a:t> que </a:t>
            </a:r>
            <a:r>
              <a:rPr lang="en-US" dirty="0" err="1" smtClean="0"/>
              <a:t>tienen</a:t>
            </a:r>
            <a:r>
              <a:rPr lang="en-US" dirty="0" smtClean="0"/>
              <a:t> la </a:t>
            </a:r>
            <a:r>
              <a:rPr lang="en-US" dirty="0" err="1" smtClean="0"/>
              <a:t>misma</a:t>
            </a:r>
            <a:r>
              <a:rPr lang="en-US" dirty="0" smtClean="0"/>
              <a:t> </a:t>
            </a:r>
            <a:r>
              <a:rPr lang="en-US" dirty="0" err="1" smtClean="0"/>
              <a:t>precedencia</a:t>
            </a:r>
            <a:r>
              <a:rPr lang="en-US" dirty="0" smtClean="0"/>
              <a:t>. </a:t>
            </a:r>
          </a:p>
          <a:p>
            <a:pPr lvl="1"/>
            <a:r>
              <a:rPr lang="en-US" dirty="0" smtClean="0"/>
              <a:t>10-3-2</a:t>
            </a:r>
            <a:r>
              <a:rPr lang="en-US" dirty="0"/>
              <a:t> </a:t>
            </a:r>
            <a:r>
              <a:rPr lang="en-US" dirty="0" smtClean="0"/>
              <a:t>will = 5</a:t>
            </a:r>
            <a:r>
              <a:rPr lang="en-US" dirty="0"/>
              <a:t>, </a:t>
            </a:r>
            <a:r>
              <a:rPr lang="en-US" dirty="0" smtClean="0"/>
              <a:t>la </a:t>
            </a:r>
            <a:r>
              <a:rPr lang="en-US" dirty="0" err="1" smtClean="0"/>
              <a:t>asociatividad</a:t>
            </a:r>
            <a:r>
              <a:rPr lang="en-US" dirty="0" smtClean="0"/>
              <a:t> de la </a:t>
            </a:r>
            <a:r>
              <a:rPr lang="en-US" dirty="0" err="1" smtClean="0"/>
              <a:t>sustracción</a:t>
            </a:r>
            <a:r>
              <a:rPr lang="en-US" dirty="0" smtClean="0"/>
              <a:t> </a:t>
            </a:r>
            <a:r>
              <a:rPr lang="en-US" dirty="0" err="1" smtClean="0"/>
              <a:t>es</a:t>
            </a:r>
            <a:r>
              <a:rPr lang="en-US" dirty="0" smtClean="0"/>
              <a:t> de </a:t>
            </a:r>
            <a:r>
              <a:rPr lang="en-US" dirty="0" err="1" smtClean="0"/>
              <a:t>izquierda</a:t>
            </a:r>
            <a:r>
              <a:rPr lang="en-US" dirty="0" smtClean="0"/>
              <a:t> a </a:t>
            </a:r>
            <a:r>
              <a:rPr lang="en-US" dirty="0" err="1" smtClean="0"/>
              <a:t>derecha</a:t>
            </a:r>
            <a:r>
              <a:rPr lang="en-US" dirty="0" smtClean="0"/>
              <a:t>. </a:t>
            </a:r>
          </a:p>
          <a:p>
            <a:pPr lvl="1"/>
            <a:r>
              <a:rPr lang="en-US" dirty="0" smtClean="0"/>
              <a:t>Si “x” y “y” </a:t>
            </a:r>
            <a:r>
              <a:rPr lang="en-US" dirty="0" err="1" smtClean="0"/>
              <a:t>tienen</a:t>
            </a:r>
            <a:r>
              <a:rPr lang="en-US" dirty="0" smtClean="0"/>
              <a:t> el valor de 10… y … x+=y+=1 </a:t>
            </a:r>
            <a:r>
              <a:rPr lang="en-US" dirty="0" err="1" smtClean="0"/>
              <a:t>será</a:t>
            </a:r>
            <a:endParaRPr lang="en-US" dirty="0"/>
          </a:p>
          <a:p>
            <a:pPr lvl="2"/>
            <a:r>
              <a:rPr lang="en-US" dirty="0" smtClean="0"/>
              <a:t>y = y + 1 = (11) … x = x + y = (21) </a:t>
            </a:r>
          </a:p>
          <a:p>
            <a:endParaRPr lang="en-US" dirty="0"/>
          </a:p>
        </p:txBody>
      </p:sp>
      <p:pic>
        <p:nvPicPr>
          <p:cNvPr id="3" name="Imagen 2"/>
          <p:cNvPicPr>
            <a:picLocks noChangeAspect="1"/>
          </p:cNvPicPr>
          <p:nvPr/>
        </p:nvPicPr>
        <p:blipFill>
          <a:blip r:embed="rId2"/>
          <a:stretch>
            <a:fillRect/>
          </a:stretch>
        </p:blipFill>
        <p:spPr>
          <a:xfrm>
            <a:off x="5177307" y="3972881"/>
            <a:ext cx="6645498" cy="2885119"/>
          </a:xfrm>
          <a:prstGeom prst="rect">
            <a:avLst/>
          </a:prstGeom>
        </p:spPr>
      </p:pic>
      <p:pic>
        <p:nvPicPr>
          <p:cNvPr id="9" name="Imagen 8"/>
          <p:cNvPicPr>
            <a:picLocks noChangeAspect="1"/>
          </p:cNvPicPr>
          <p:nvPr/>
        </p:nvPicPr>
        <p:blipFill>
          <a:blip r:embed="rId3"/>
          <a:stretch>
            <a:fillRect/>
          </a:stretch>
        </p:blipFill>
        <p:spPr>
          <a:xfrm>
            <a:off x="0" y="4973793"/>
            <a:ext cx="6027313" cy="674056"/>
          </a:xfrm>
          <a:prstGeom prst="rect">
            <a:avLst/>
          </a:prstGeom>
        </p:spPr>
      </p:pic>
    </p:spTree>
    <p:extLst>
      <p:ext uri="{BB962C8B-B14F-4D97-AF65-F5344CB8AC3E}">
        <p14:creationId xmlns:p14="http://schemas.microsoft.com/office/powerpoint/2010/main" val="14665171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4761</TotalTime>
  <Words>18260</Words>
  <Application>Microsoft Office PowerPoint</Application>
  <PresentationFormat>Panorámica</PresentationFormat>
  <Paragraphs>2458</Paragraphs>
  <Slides>225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225</vt:i4>
      </vt:variant>
    </vt:vector>
  </HeadingPairs>
  <TitlesOfParts>
    <vt:vector size="233" baseType="lpstr">
      <vt:lpstr>Arial Unicode MS</vt:lpstr>
      <vt:lpstr>Arial</vt:lpstr>
      <vt:lpstr>Cambria Math</vt:lpstr>
      <vt:lpstr>Century Gothic</vt:lpstr>
      <vt:lpstr>Courier New</vt:lpstr>
      <vt:lpstr>Times New Roman,Times</vt:lpstr>
      <vt:lpstr>Wingdings 3</vt:lpstr>
      <vt:lpstr>Ion</vt:lpstr>
      <vt:lpstr>Programación en C</vt:lpstr>
      <vt:lpstr>Memoria</vt:lpstr>
      <vt:lpstr>Prefacio</vt:lpstr>
      <vt:lpstr>Prefacio</vt:lpstr>
      <vt:lpstr>Prefacio</vt:lpstr>
      <vt:lpstr>Programación en C</vt:lpstr>
      <vt:lpstr>Programación en C - Tokens</vt:lpstr>
      <vt:lpstr>Programación en C – Tokens </vt:lpstr>
      <vt:lpstr>Programación en C – Tokens </vt:lpstr>
      <vt:lpstr>Programación en C – Tokens </vt:lpstr>
      <vt:lpstr>Programación en C – Tokens </vt:lpstr>
      <vt:lpstr>Programación en C – Tokens </vt:lpstr>
      <vt:lpstr>Programación en C – Tokens </vt:lpstr>
      <vt:lpstr>Programación en C – Tokens </vt:lpstr>
      <vt:lpstr>Programación en C – Precedencia </vt:lpstr>
      <vt:lpstr>Programación en C – Asociatividad</vt:lpstr>
      <vt:lpstr>Programación en C – Asociatividad</vt:lpstr>
      <vt:lpstr>Programación en C – Comentarios</vt:lpstr>
      <vt:lpstr>Programación en C – Directivas del pre-procesador</vt:lpstr>
      <vt:lpstr>Programación en C – Declaraciones Globales</vt:lpstr>
      <vt:lpstr>Programación en C – Declaraciones y Definiciones de Funciones</vt:lpstr>
      <vt:lpstr>Programación en C – Funciones</vt:lpstr>
      <vt:lpstr>Programación en C – Funciones</vt:lpstr>
      <vt:lpstr>Programación en C – Funciones</vt:lpstr>
      <vt:lpstr>Programación en C – Funciones</vt:lpstr>
      <vt:lpstr>Programación en C – Cosas que comunmente pasan en el procesador</vt:lpstr>
      <vt:lpstr>Programación en C – Sentencias Compuestas</vt:lpstr>
      <vt:lpstr>Programación en C – Sentencias Compuestas</vt:lpstr>
      <vt:lpstr>Programación en C – Sentencias Compuestas</vt:lpstr>
      <vt:lpstr>Programación en C – Más sobre Variables Globales</vt:lpstr>
      <vt:lpstr>Programación en C – Más sobre Variables Globales</vt:lpstr>
      <vt:lpstr>Programación en C – Variables Locales</vt:lpstr>
      <vt:lpstr>Programación en C – Codigos Fuente</vt:lpstr>
      <vt:lpstr>Programación en C – Codigos Fuente</vt:lpstr>
      <vt:lpstr>Programación en C – Codigos Fuente</vt:lpstr>
      <vt:lpstr>Programación en C – Codigos Fuente</vt:lpstr>
      <vt:lpstr>Programación en C – Resumen</vt:lpstr>
      <vt:lpstr>Programación en C – Tokens</vt:lpstr>
      <vt:lpstr>Programación en C – Tokens</vt:lpstr>
      <vt:lpstr>Programación en C – Literales</vt:lpstr>
      <vt:lpstr>Programación en C – Palabras clave</vt:lpstr>
      <vt:lpstr>Programación en C – Palabras clave</vt:lpstr>
      <vt:lpstr>Programación en C – Palabras clave - Nombres</vt:lpstr>
      <vt:lpstr>Programación en C – Palabras clave - Nombres – Ideas de Nombre</vt:lpstr>
      <vt:lpstr>Programación en C – Palabras clave - Nombres – Ideas de Nombre</vt:lpstr>
      <vt:lpstr>Programación en C – Palabras clave - Nombres – Ideas de Nombre</vt:lpstr>
      <vt:lpstr>Programación en C – Puntuación</vt:lpstr>
      <vt:lpstr>Programación en C – Puntuación</vt:lpstr>
      <vt:lpstr>Programación en C – Puntuación</vt:lpstr>
      <vt:lpstr>Programación en C – Puntuación</vt:lpstr>
      <vt:lpstr>Programación en C – Puntuación</vt:lpstr>
      <vt:lpstr>Programación en C – Puntuación</vt:lpstr>
      <vt:lpstr>Programación en C – Puntuación</vt:lpstr>
      <vt:lpstr>Programación en C – Puntuación</vt:lpstr>
      <vt:lpstr>Programación en C – Puntuación</vt:lpstr>
      <vt:lpstr>Programación en C – Puntuación</vt:lpstr>
      <vt:lpstr>Programación en C – Puntuación</vt:lpstr>
      <vt:lpstr>Programación en C – Puntuación</vt:lpstr>
      <vt:lpstr>Programación en C – Numeros, Caracteres y Cadenas</vt:lpstr>
      <vt:lpstr>Programación en C – Representación Binaria</vt:lpstr>
      <vt:lpstr>Programación en C – Representación Binaria</vt:lpstr>
      <vt:lpstr>Programación en C – 8 bits sin signo</vt:lpstr>
      <vt:lpstr>Programación en C – 8 bits con signo</vt:lpstr>
      <vt:lpstr>Programación en C – 8 bits con signo</vt:lpstr>
      <vt:lpstr>Programación en C – 16 bits sin signo</vt:lpstr>
      <vt:lpstr>Programación en C – 16 bits con signo</vt:lpstr>
      <vt:lpstr>Programación en C – Big y Little Endian</vt:lpstr>
      <vt:lpstr>Programación en C – Big y Little Endian</vt:lpstr>
      <vt:lpstr>Programación en C – Información Booleana</vt:lpstr>
      <vt:lpstr>Programación en C – Numeros Decimales</vt:lpstr>
      <vt:lpstr>Programación en C – Numeros Decimales</vt:lpstr>
      <vt:lpstr>Programación en C – Numeros Octales</vt:lpstr>
      <vt:lpstr>Programación en C – Numeros Hexadecimales</vt:lpstr>
      <vt:lpstr>Programación en C – Literales de Caracteres</vt:lpstr>
      <vt:lpstr>Programación en C – Literales de Cadenas</vt:lpstr>
      <vt:lpstr>Programación en C – Literales de Cadenas</vt:lpstr>
      <vt:lpstr>Programación en C – Secuencias de Escape</vt:lpstr>
      <vt:lpstr>Presentación de PowerPoint</vt:lpstr>
      <vt:lpstr>Programación en C – Variables</vt:lpstr>
      <vt:lpstr>Programación en C – Variables - Static</vt:lpstr>
      <vt:lpstr>Programación en C – Variables - Static</vt:lpstr>
      <vt:lpstr>Programación en C – Variables - Volatile</vt:lpstr>
      <vt:lpstr>Programación en C – Variables - Volatile</vt:lpstr>
      <vt:lpstr>Programación en C – Variables - Automatic</vt:lpstr>
      <vt:lpstr>Programación en C – Variables - Automatic</vt:lpstr>
      <vt:lpstr>Programación en C – Variables – Constante Local</vt:lpstr>
      <vt:lpstr>Programación en C – Variables – External</vt:lpstr>
      <vt:lpstr>Programación en C – Variables – External</vt:lpstr>
      <vt:lpstr>Programación en C – Variables – Alcance</vt:lpstr>
      <vt:lpstr>Programación en C – Variables - Declarar</vt:lpstr>
      <vt:lpstr>Programación en C – Variables - Declarar</vt:lpstr>
      <vt:lpstr>Programación en C – Variables - Declarar</vt:lpstr>
      <vt:lpstr>Programación en C – Variables - Caracter</vt:lpstr>
      <vt:lpstr>Programación en C – Variables – Porque utilizamos Automaticas y no Estáticas</vt:lpstr>
      <vt:lpstr>Programación en C – Variables – Inicialización de Variables y Constantes</vt:lpstr>
      <vt:lpstr>Programación en C – Variables – Implementación de la inicialización</vt:lpstr>
      <vt:lpstr>Programación en C – Expresiones</vt:lpstr>
      <vt:lpstr>Programación en C – Expresiones</vt:lpstr>
      <vt:lpstr>Programación en C – Expresiones – Operadores Unarios</vt:lpstr>
      <vt:lpstr>Programación en C – Expresiones – Operadores Binarios</vt:lpstr>
      <vt:lpstr>Programación en C – Expresiones – Operadores Binarios</vt:lpstr>
      <vt:lpstr>Programación en C – Expresiones – Operadores Binarios</vt:lpstr>
      <vt:lpstr>Programación en C – Expresiones – Operadores de Asignación</vt:lpstr>
      <vt:lpstr>Programación en C – Expresiones – Tipos de Expresiones y Llamado Específico</vt:lpstr>
      <vt:lpstr>Programación en C – Expresiones – Tipos de Expresiones y Llamado Específico</vt:lpstr>
      <vt:lpstr>Programación en C – Expresiones – Tipos de Expresiones y Llamado Específico</vt:lpstr>
      <vt:lpstr>Programación en C – Expresiones – Tipos de Expresiones y Llamado Específico </vt:lpstr>
      <vt:lpstr>Programación en C – Expresiones – Operador de Selección</vt:lpstr>
      <vt:lpstr>Programación en C – Expresiones – Aritmética de “Overflow” y “Underflow”</vt:lpstr>
      <vt:lpstr>Programación en C – Expresiones – Aritmética de “Overflow” y “Underflow”</vt:lpstr>
      <vt:lpstr>Programación en C – Expresiones – Aritmética de “Overflow” y “Underflow”</vt:lpstr>
      <vt:lpstr>Programación en C – Expresiones – Aritmética de “Overflow” y “Underflow”</vt:lpstr>
      <vt:lpstr>Programación en C – Expresiones – Aritmética de “Overflow” y “Underflow”</vt:lpstr>
      <vt:lpstr>Programación en C – Expresiones – Aritmética de “Overflow” y “Underflow”</vt:lpstr>
      <vt:lpstr>Programación en C – Expresiones – Aritmética de “Overflow” y “Underflow”</vt:lpstr>
      <vt:lpstr>Programación en C – Expresiones – Aritmética de “Overflow” y “Underflow”</vt:lpstr>
      <vt:lpstr>Programación en C – Expresiones – Aritmética de “Overflow” y “Underflow”</vt:lpstr>
      <vt:lpstr>Programación en C – Expresiones – Aritmética de “Overflow” y “Underflow”</vt:lpstr>
      <vt:lpstr>Programación en C – Expresiones – Aritmética de “Overflow” y “Underflow”</vt:lpstr>
      <vt:lpstr>Programación en C – Expresiones – Aritmética de “Overflow” y “Underflow”</vt:lpstr>
      <vt:lpstr>Presentación de PowerPoint</vt:lpstr>
      <vt:lpstr>Programación en C – Control de Flujo</vt:lpstr>
      <vt:lpstr>Programación en C – Declaración de Sentencias Simples</vt:lpstr>
      <vt:lpstr>Programación en C – Sentencias Compuestas</vt:lpstr>
      <vt:lpstr>Programación en C – Sentencia “If” “else”</vt:lpstr>
      <vt:lpstr>Programación en C – Sentencia “If” “else”</vt:lpstr>
      <vt:lpstr>Programación en C – Sentencia “If” “else”</vt:lpstr>
      <vt:lpstr>Programación en C – Sentencia “switch”</vt:lpstr>
      <vt:lpstr>Programación en C – Sentencia “switch”</vt:lpstr>
      <vt:lpstr>Programación en C – Sentencia “switch”</vt:lpstr>
      <vt:lpstr>Programación en C – Sentencia “switch”</vt:lpstr>
      <vt:lpstr>Programación en C – Sentencia “while”</vt:lpstr>
      <vt:lpstr>Programación en C – Sentencia “while”</vt:lpstr>
      <vt:lpstr>Programación en C – Sentencia “for”</vt:lpstr>
      <vt:lpstr>Programación en C – Sentencia “for”</vt:lpstr>
      <vt:lpstr>Programación en C – Sentencia “do”</vt:lpstr>
      <vt:lpstr>Programación en C – Sentencia “do”</vt:lpstr>
      <vt:lpstr>Programación en C – Sentencia “return”</vt:lpstr>
      <vt:lpstr>Programación en C – Sentencia “null”</vt:lpstr>
      <vt:lpstr>Programación en C – Sentencia “goto”</vt:lpstr>
      <vt:lpstr>Programación en C – Sentencias faltantes</vt:lpstr>
      <vt:lpstr>Programación en C – Definición de memoria y punteros</vt:lpstr>
      <vt:lpstr>Programación en C – Direcciones y Punteros</vt:lpstr>
      <vt:lpstr>Programación en C – Declaración de punteros</vt:lpstr>
      <vt:lpstr>Programación en C – Referencia a Punteros</vt:lpstr>
      <vt:lpstr>Programación en C – Referencia a Punteros</vt:lpstr>
      <vt:lpstr>Programación en C – Referencia a Punteros</vt:lpstr>
      <vt:lpstr>Programación en C – Referencia a Punteros</vt:lpstr>
      <vt:lpstr>Programación en C – Direccionamiento de Memoria</vt:lpstr>
      <vt:lpstr>Programación en C – Direccionamiento de Memoria</vt:lpstr>
      <vt:lpstr>Programación en C – Matemática de Punteros</vt:lpstr>
      <vt:lpstr>Programación en C – Comparación de Punteros</vt:lpstr>
      <vt:lpstr>Programación en C – Comparación de Punteros</vt:lpstr>
      <vt:lpstr>Programación en C – FIFO con punteros</vt:lpstr>
      <vt:lpstr>Programación en C – FIFO con punteros</vt:lpstr>
      <vt:lpstr>Programación en C – FIFO con punteros</vt:lpstr>
      <vt:lpstr>Programación en C – FIFO con punteros</vt:lpstr>
      <vt:lpstr>Programación en C – FIFO con punteros</vt:lpstr>
      <vt:lpstr>Programación en C – FIFO con punteros</vt:lpstr>
      <vt:lpstr>Programación en C – FIFO con punteros</vt:lpstr>
      <vt:lpstr>Programación en C – Acceso a Puertos de E/S</vt:lpstr>
      <vt:lpstr>Programación en C – Acceso a Puertos de E/S</vt:lpstr>
      <vt:lpstr>Programación en C – Matrices y Subíndices</vt:lpstr>
      <vt:lpstr>Programación en C – Matrices y Subíndices</vt:lpstr>
      <vt:lpstr>Programación en C – Declaración de Arreglos</vt:lpstr>
      <vt:lpstr>Programación en C – Punteros y Nombre de Matrices</vt:lpstr>
      <vt:lpstr>Programación en C – Subíndices negativos</vt:lpstr>
      <vt:lpstr>Programación en C – Aritmética de Direcciones</vt:lpstr>
      <vt:lpstr>Programación en C – Punteros y Nombre de Matrices</vt:lpstr>
      <vt:lpstr>Programación en C – Funciones de Cadena definidas en “string.h”</vt:lpstr>
      <vt:lpstr>Programación en C – Funciones de Cadena definidas en “string.h”</vt:lpstr>
      <vt:lpstr>Programación en C – Funciones de Cadena definidas en “string.h”</vt:lpstr>
      <vt:lpstr>Programación en C – Funciones de Cadena definidas en “string.h”</vt:lpstr>
      <vt:lpstr>Programación en C – Funciones de Cadena definidas en “string.h”</vt:lpstr>
      <vt:lpstr>Programación en C – Funciones de Cadena definidas en “string.h”</vt:lpstr>
      <vt:lpstr>Programación en C – Funciones de Cadena definidas en “string.h”</vt:lpstr>
      <vt:lpstr>Programación en C – Funciones de Cadena definidas en “string.h”</vt:lpstr>
      <vt:lpstr>Programación en C – Ejemplo de la cola de FIFO</vt:lpstr>
      <vt:lpstr>Programación en C – Ejemplo de la cola de FIFO</vt:lpstr>
      <vt:lpstr>Programación en C – Ejemplo de la cola de FIFO</vt:lpstr>
      <vt:lpstr>Presentación de PowerPoint</vt:lpstr>
      <vt:lpstr>Estructuras</vt:lpstr>
      <vt:lpstr>Estructuras - Declaración</vt:lpstr>
      <vt:lpstr>Estructuras - Declaración</vt:lpstr>
      <vt:lpstr>Estructuras – Declaración con typedef</vt:lpstr>
      <vt:lpstr>Estructuras – Declaración con typedef</vt:lpstr>
      <vt:lpstr>Estructuras – Declaración con typedef</vt:lpstr>
      <vt:lpstr>Estructuras – Acceso a miembros de estructuras</vt:lpstr>
      <vt:lpstr>Estructuras – Acceso a miembros de estructuras</vt:lpstr>
      <vt:lpstr>Estructuras – Inicialización de la estructura</vt:lpstr>
      <vt:lpstr>Estructuras – Inicialización de la estructura</vt:lpstr>
      <vt:lpstr>Estructuras – Inicialización de la estructura</vt:lpstr>
      <vt:lpstr>Estructuras – Punteros a Estructuras</vt:lpstr>
      <vt:lpstr>Estructuras – Estructuras como argumentos de funciones</vt:lpstr>
      <vt:lpstr>Estructuras – Estructuras como argumentos de funciones</vt:lpstr>
      <vt:lpstr>Estructuras – Estructuras como argumentos de funciones</vt:lpstr>
      <vt:lpstr>Estructuras – Estructuras como argumentos de funciones</vt:lpstr>
      <vt:lpstr>Estructuras – Listas Enlazadas</vt:lpstr>
      <vt:lpstr>Estructuras – Listas Enlazadas</vt:lpstr>
      <vt:lpstr>Estructuras – Listas Enlazadas</vt:lpstr>
      <vt:lpstr>Funciones</vt:lpstr>
      <vt:lpstr>Funciones</vt:lpstr>
      <vt:lpstr>Funciones – Declaración de Funciones</vt:lpstr>
      <vt:lpstr>Funciones – Declaración de Funciones</vt:lpstr>
      <vt:lpstr>Funciones – Declaración de Funciones</vt:lpstr>
      <vt:lpstr>Funciones – Declaración de Funciones</vt:lpstr>
      <vt:lpstr>Funciones – Declaración de Funciones</vt:lpstr>
      <vt:lpstr>Funciones – Declaración de Funciones</vt:lpstr>
      <vt:lpstr>Funciones – Definición de Funciones</vt:lpstr>
      <vt:lpstr>Funciones – Definición de Funciones</vt:lpstr>
      <vt:lpstr>Funciones – Llamada de Funciones</vt:lpstr>
      <vt:lpstr>Funciones – Llamada de Funciones</vt:lpstr>
      <vt:lpstr>Funciones – Paso de Argumentos</vt:lpstr>
      <vt:lpstr>Funciones – Paso de Argumentos</vt:lpstr>
      <vt:lpstr>Funciones – Paso de Argumentos</vt:lpstr>
      <vt:lpstr>Funciones – Funciones Privadas vs Públicas</vt:lpstr>
      <vt:lpstr>Directivas del Preprocesador</vt:lpstr>
      <vt:lpstr>Preprocesador - Macros</vt:lpstr>
      <vt:lpstr>Preprocesador - Macros</vt:lpstr>
      <vt:lpstr>Preprocesador – Compilación Condicional</vt:lpstr>
      <vt:lpstr>Preprocesador – Compilación Condicional</vt:lpstr>
      <vt:lpstr>Preprocesador – Compilación Condicional</vt:lpstr>
      <vt:lpstr>Preprocesador – Incluir otros archivos</vt:lpstr>
      <vt:lpstr>Preprocesador – Montaje en Línea</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MICROELECTRÓNICA</dc:title>
  <dc:creator>Isaias</dc:creator>
  <cp:lastModifiedBy>Rangel Isaías Alvarado Walles</cp:lastModifiedBy>
  <cp:revision>283</cp:revision>
  <dcterms:created xsi:type="dcterms:W3CDTF">2018-02-28T08:20:25Z</dcterms:created>
  <dcterms:modified xsi:type="dcterms:W3CDTF">2018-10-30T19:40:00Z</dcterms:modified>
</cp:coreProperties>
</file>