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9"/>
  </p:notesMasterIdLst>
  <p:sldIdLst>
    <p:sldId id="257" r:id="rId5"/>
    <p:sldId id="278" r:id="rId6"/>
    <p:sldId id="27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2EA597-A924-E52A-0C6A-D914CB78F4CE}" name="Nepal, Nishant (CDC/DDPHSS/CSELS/DHIS) (CTR)" initials="NN((" userId="S::tyf7@cdc.gov::aaeb18fc-11f1-40f4-be24-a444f31f029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8A8E6-E2E3-49C6-B3FB-44F8E3D3A89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48677-D39C-4CEF-8B61-125C37442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2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48677-D39C-4CEF-8B61-125C374424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3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2/8/2024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2/8/2024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2/8/2024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2/8/2024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2/8/2024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858" y="1020431"/>
            <a:ext cx="11258132" cy="1464430"/>
          </a:xfrm>
        </p:spPr>
        <p:txBody>
          <a:bodyPr>
            <a:normAutofit/>
          </a:bodyPr>
          <a:lstStyle/>
          <a:p>
            <a:r>
              <a:rPr lang="en-US" dirty="0"/>
              <a:t>CDH Ai/ML Architecture 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405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comprehensive analytics capabilities on existing </a:t>
            </a:r>
            <a:r>
              <a:rPr lang="en-US" dirty="0" err="1"/>
              <a:t>databricks</a:t>
            </a:r>
            <a:r>
              <a:rPr lang="en-US" dirty="0"/>
              <a:t> infrastructure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C13A-23E1-DC54-264C-A57D73FA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cdh</a:t>
            </a:r>
            <a:r>
              <a:rPr lang="en-US" dirty="0"/>
              <a:t> </a:t>
            </a:r>
            <a:r>
              <a:rPr lang="en-US" dirty="0" err="1"/>
              <a:t>databricks</a:t>
            </a:r>
            <a:r>
              <a:rPr lang="en-US" dirty="0"/>
              <a:t> analytics and AI/ML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B79A-6C69-85CE-F772-E8478393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05435" indent="-305435"/>
            <a:r>
              <a:rPr lang="en-US" dirty="0"/>
              <a:t>Current State</a:t>
            </a:r>
          </a:p>
          <a:p>
            <a:pPr marL="629435" lvl="1" indent="-305435"/>
            <a:r>
              <a:rPr lang="en-US" dirty="0"/>
              <a:t>Notebook based, with sequential Cell execution</a:t>
            </a: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Single Compute with cluster level libraries</a:t>
            </a: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%PIP to install and configure additional libraries ad hoc </a:t>
            </a:r>
          </a:p>
          <a:p>
            <a:pPr marL="305435" indent="-305435"/>
            <a:r>
              <a:rPr lang="en-US" dirty="0"/>
              <a:t>Next Level: Advanced Workflow Based Analytics with Experiments</a:t>
            </a:r>
          </a:p>
          <a:p>
            <a:pPr marL="629920" lvl="1" indent="-305435"/>
            <a:r>
              <a:rPr lang="en-US" dirty="0"/>
              <a:t>Cells </a:t>
            </a:r>
            <a:r>
              <a:rPr lang="en-US" dirty="0">
                <a:sym typeface="Wingdings" panose="05000000000000000000" pitchFamily="2" charset="2"/>
              </a:rPr>
              <a:t> Tasks</a:t>
            </a:r>
          </a:p>
          <a:p>
            <a:pPr marL="899920" lvl="2" indent="-305435"/>
            <a:r>
              <a:rPr lang="en-US" dirty="0"/>
              <a:t>Custom Compute or Libraries by task</a:t>
            </a:r>
          </a:p>
          <a:p>
            <a:pPr marL="899920" lvl="2" indent="-305435"/>
            <a:r>
              <a:rPr lang="en-US" dirty="0" err="1"/>
              <a:t>Paramerization</a:t>
            </a:r>
            <a:r>
              <a:rPr lang="en-US" dirty="0"/>
              <a:t> at task or workflow level</a:t>
            </a:r>
          </a:p>
          <a:p>
            <a:pPr marL="899920" lvl="2" indent="-305435"/>
            <a:r>
              <a:rPr lang="en-US" dirty="0" err="1"/>
              <a:t>Intertask</a:t>
            </a:r>
            <a:r>
              <a:rPr lang="en-US" dirty="0"/>
              <a:t> communication with </a:t>
            </a:r>
            <a:r>
              <a:rPr lang="en-US" dirty="0" err="1"/>
              <a:t>dbutils</a:t>
            </a:r>
            <a:r>
              <a:rPr lang="en-US" dirty="0"/>
              <a:t> </a:t>
            </a:r>
            <a:r>
              <a:rPr lang="en-US" dirty="0" err="1"/>
              <a:t>taskValue</a:t>
            </a:r>
            <a:r>
              <a:rPr lang="en-US" dirty="0"/>
              <a:t> or </a:t>
            </a:r>
            <a:r>
              <a:rPr lang="en-US" dirty="0" err="1"/>
              <a:t>mlflow</a:t>
            </a:r>
            <a:r>
              <a:rPr lang="en-US" dirty="0"/>
              <a:t> via Experiment Runs</a:t>
            </a:r>
          </a:p>
          <a:p>
            <a:pPr marL="629920" lvl="1" indent="-305435"/>
            <a:r>
              <a:rPr lang="en-US" dirty="0"/>
              <a:t>Workflow Job Runs</a:t>
            </a:r>
          </a:p>
          <a:p>
            <a:pPr marL="899920" lvl="2" indent="-305435"/>
            <a:r>
              <a:rPr lang="en-US" dirty="0"/>
              <a:t>Can view logs during run, similar to interactive notebook</a:t>
            </a:r>
          </a:p>
          <a:p>
            <a:pPr marL="899920" lvl="2" indent="-305435"/>
            <a:r>
              <a:rPr lang="en-US" dirty="0"/>
              <a:t>Runs are logged for debugging and history</a:t>
            </a:r>
          </a:p>
          <a:p>
            <a:pPr marL="899920" lvl="2" indent="-305435"/>
            <a:r>
              <a:rPr lang="en-US" dirty="0"/>
              <a:t>Experiment Run </a:t>
            </a:r>
            <a:r>
              <a:rPr lang="en-US" dirty="0" err="1"/>
              <a:t>tntegration</a:t>
            </a:r>
            <a:r>
              <a:rPr lang="en-US" dirty="0"/>
              <a:t> (</a:t>
            </a:r>
            <a:r>
              <a:rPr lang="en-US" dirty="0" err="1"/>
              <a:t>MLFlow</a:t>
            </a:r>
            <a:r>
              <a:rPr lang="en-US" dirty="0"/>
              <a:t>)</a:t>
            </a:r>
          </a:p>
          <a:p>
            <a:pPr marL="899795" lvl="2" indent="-269875"/>
            <a:r>
              <a:rPr lang="en-US" dirty="0"/>
              <a:t>Exhibits and Artifacts can be logged to Experiment Run and Tie back </a:t>
            </a:r>
            <a:r>
              <a:rPr lang="en-US"/>
              <a:t>to Workflow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5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A703-382A-05E0-E3E2-E8B44829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3713-D8D0-37D8-0762-9C2BEE4D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2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CCC4-DED9-154C-4689-600E1425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40199" cy="771900"/>
          </a:xfrm>
        </p:spPr>
        <p:txBody>
          <a:bodyPr>
            <a:normAutofit/>
          </a:bodyPr>
          <a:lstStyle/>
          <a:p>
            <a:r>
              <a:rPr lang="en-US" dirty="0"/>
              <a:t>OVERVIEW OF MLOPS technical configuration</a:t>
            </a:r>
          </a:p>
        </p:txBody>
      </p:sp>
      <p:pic>
        <p:nvPicPr>
          <p:cNvPr id="7" name="Picture 7" descr="db-95-blog-img-3.jpg">
            <a:extLst>
              <a:ext uri="{FF2B5EF4-FFF2-40B4-BE49-F238E27FC236}">
                <a16:creationId xmlns:a16="http://schemas.microsoft.com/office/drawing/2014/main" id="{5CB9182F-D30C-D3E2-2710-035DAEE4F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846" y="1768095"/>
            <a:ext cx="7575321" cy="3633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6518-FCFB-DCE8-411C-BE1EA6266B7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74785" y="1768095"/>
            <a:ext cx="3464461" cy="3696554"/>
          </a:xfrm>
        </p:spPr>
        <p:txBody>
          <a:bodyPr>
            <a:normAutofit fontScale="70000" lnSpcReduction="2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Work solely within the production environment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Task based </a:t>
            </a:r>
            <a:r>
              <a:rPr lang="en-US" b="1" i="1" dirty="0"/>
              <a:t>Workflow</a:t>
            </a:r>
            <a:r>
              <a:rPr lang="en-US" dirty="0"/>
              <a:t> Jobs for Analysis Runs rather than “Notebook Cells”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dbutils</a:t>
            </a:r>
            <a:r>
              <a:rPr lang="en-US" dirty="0"/>
              <a:t> widgets and </a:t>
            </a:r>
            <a:r>
              <a:rPr lang="en-US" dirty="0" err="1"/>
              <a:t>taskValues</a:t>
            </a:r>
            <a:r>
              <a:rPr lang="en-US" dirty="0"/>
              <a:t> </a:t>
            </a:r>
            <a:r>
              <a:rPr lang="en-US" dirty="0" err="1"/>
              <a:t>parameterizatio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Jobs compute for </a:t>
            </a:r>
            <a:r>
              <a:rPr lang="en-US" b="1" i="1" dirty="0"/>
              <a:t>Workflow</a:t>
            </a:r>
            <a:r>
              <a:rPr lang="en-US" dirty="0"/>
              <a:t>, customized to task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Workflow sources are CDCENT </a:t>
            </a:r>
            <a:r>
              <a:rPr lang="en-US" dirty="0" err="1"/>
              <a:t>github</a:t>
            </a:r>
            <a:r>
              <a:rPr lang="en-US" dirty="0"/>
              <a:t> by branch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Development and Production (master) branches with PR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US" dirty="0"/>
              <a:t>Clone Workflow to “Production” and update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Databricks </a:t>
            </a:r>
            <a:r>
              <a:rPr lang="en-US" b="1" i="1" dirty="0"/>
              <a:t>Experiments </a:t>
            </a:r>
            <a:r>
              <a:rPr lang="en-US" dirty="0"/>
              <a:t>tracking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Serving and Monitoring available as needed</a:t>
            </a:r>
          </a:p>
        </p:txBody>
      </p:sp>
    </p:spTree>
    <p:extLst>
      <p:ext uri="{BB962C8B-B14F-4D97-AF65-F5344CB8AC3E}">
        <p14:creationId xmlns:p14="http://schemas.microsoft.com/office/powerpoint/2010/main" val="12664620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5F29F86B51434BAC0E2D50B6D671F2" ma:contentTypeVersion="18" ma:contentTypeDescription="Create a new document." ma:contentTypeScope="" ma:versionID="b0ca590fc4eaf9d9510b681ddf3ca06a">
  <xsd:schema xmlns:xsd="http://www.w3.org/2001/XMLSchema" xmlns:xs="http://www.w3.org/2001/XMLSchema" xmlns:p="http://schemas.microsoft.com/office/2006/metadata/properties" xmlns:ns2="2730949f-626a-49d6-852e-c228d1c319f6" xmlns:ns3="de0ff53e-eb3b-47a6-83fe-860ceef9a5ca" targetNamespace="http://schemas.microsoft.com/office/2006/metadata/properties" ma:root="true" ma:fieldsID="450492b6098ce0117ee632c5636c9b41" ns2:_="" ns3:_="">
    <xsd:import namespace="2730949f-626a-49d6-852e-c228d1c319f6"/>
    <xsd:import namespace="de0ff53e-eb3b-47a6-83fe-860ceef9a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BusinessUnit" minOccurs="0"/>
                <xsd:element ref="ns2:MediaServiceObjectDetectorVersions" minOccurs="0"/>
                <xsd:element ref="ns2:VideoLength" minOccurs="0"/>
                <xsd:element ref="ns2:Statu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30949f-626a-49d6-852e-c228d1c31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353dbe8-8260-4ccf-8219-3d2995e6fa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BusinessUnit" ma:index="21" nillable="true" ma:displayName="Business Unit" ma:format="Dropdown" ma:internalName="BusinessUnit">
      <xsd:simpleType>
        <xsd:restriction base="dms:Choice">
          <xsd:enumeration value="Communications"/>
          <xsd:enumeration value="HR"/>
          <xsd:enumeration value="Support and Engineering"/>
        </xsd:restriction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VideoLength" ma:index="23" nillable="true" ma:displayName="Video Length " ma:format="Dropdown" ma:internalName="VideoLength">
      <xsd:simpleType>
        <xsd:restriction base="dms:Text">
          <xsd:maxLength value="255"/>
        </xsd:restriction>
      </xsd:simpleType>
    </xsd:element>
    <xsd:element name="Status" ma:index="24" nillable="true" ma:displayName="Status" ma:description="Is it current or outdated? " ma:format="Dropdown" ma:internalName="Status">
      <xsd:simpleType>
        <xsd:restriction base="dms:Choice">
          <xsd:enumeration value="Current"/>
          <xsd:enumeration value="Outdated"/>
          <xsd:enumeration value="Undecided"/>
        </xsd:restriction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ff53e-eb3b-47a6-83fe-860ceef9a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440f5fa-511a-423c-805f-745ccc2b39b1}" ma:internalName="TaxCatchAll" ma:showField="CatchAllData" ma:web="de0ff53e-eb3b-47a6-83fe-860ceef9a5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730949f-626a-49d6-852e-c228d1c319f6">
      <Terms xmlns="http://schemas.microsoft.com/office/infopath/2007/PartnerControls"/>
    </lcf76f155ced4ddcb4097134ff3c332f>
    <TaxCatchAll xmlns="de0ff53e-eb3b-47a6-83fe-860ceef9a5ca" xsi:nil="true"/>
    <MediaLengthInSeconds xmlns="2730949f-626a-49d6-852e-c228d1c319f6" xsi:nil="true"/>
    <SharedWithUsers xmlns="de0ff53e-eb3b-47a6-83fe-860ceef9a5ca">
      <UserInfo>
        <DisplayName>Nadimpalli, Rajeev (CDC/OCOO/OCIO/DSO) (CTR)</DisplayName>
        <AccountId>74</AccountId>
        <AccountType/>
      </UserInfo>
      <UserInfo>
        <DisplayName>Nepal, Nishant (CDC/IOD/OPHDST) (CTR)</DisplayName>
        <AccountId>104</AccountId>
        <AccountType/>
      </UserInfo>
      <UserInfo>
        <DisplayName>Keegan, Caroline (CDC/DDPHSS/CSELS/DHIS) (CTR)</DisplayName>
        <AccountId>79</AccountId>
        <AccountType/>
      </UserInfo>
      <UserInfo>
        <DisplayName>Soto, Victoria (CDC/IOD/OPHDST) (CTR)</DisplayName>
        <AccountId>228</AccountId>
        <AccountType/>
      </UserInfo>
    </SharedWithUsers>
    <BusinessUnit xmlns="2730949f-626a-49d6-852e-c228d1c319f6" xsi:nil="true"/>
    <VideoLength xmlns="2730949f-626a-49d6-852e-c228d1c319f6" xsi:nil="true"/>
    <Status xmlns="2730949f-626a-49d6-852e-c228d1c319f6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E4A950-2A04-43FB-BB8D-082602CF3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30949f-626a-49d6-852e-c228d1c319f6"/>
    <ds:schemaRef ds:uri="de0ff53e-eb3b-47a6-83fe-860ceef9a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2730949f-626a-49d6-852e-c228d1c319f6"/>
    <ds:schemaRef ds:uri="http://purl.org/dc/dcmitype/"/>
    <ds:schemaRef ds:uri="http://schemas.microsoft.com/office/infopath/2007/PartnerControls"/>
    <ds:schemaRef ds:uri="de0ff53e-eb3b-47a6-83fe-860ceef9a5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{CFCA14C6-B6E7-416D-9A51-9E21CB57F3E7}tf33552983_win32</Template>
  <TotalTime>25</TotalTime>
  <Words>194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 2</vt:lpstr>
      <vt:lpstr>DividendVTI</vt:lpstr>
      <vt:lpstr>CDH Ai/ML Architecture walkthrough</vt:lpstr>
      <vt:lpstr>cdh databricks analytics and AI/ML</vt:lpstr>
      <vt:lpstr>Appendix</vt:lpstr>
      <vt:lpstr>OVERVIEW OF MLOPS technical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Datahub governance</dc:title>
  <dc:creator>George, Dillard (CDC/DDPHSS/CSELS/DHIS) (CTR)</dc:creator>
  <cp:lastModifiedBy>Belisle, Kate (CDC/IOD/OPHDST) (CTR)</cp:lastModifiedBy>
  <cp:revision>3</cp:revision>
  <dcterms:created xsi:type="dcterms:W3CDTF">2021-07-28T09:02:27Z</dcterms:created>
  <dcterms:modified xsi:type="dcterms:W3CDTF">2024-02-08T14:38:58Z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0x0101001F5F29F86B51434BAC0E2D50B6D671F2</vt:lpwstr>
  </property>
  <property fmtid="{D5CDD505-2E9C-101B-9397-08002B2CF9AE}" pid="3" name="MSIP_Label_7b94a7b8-f06c-4dfe-bdcc-9b548fd58c31_Enabled">
    <vt:lpwstr>true</vt:lpwstr>
  </property>
  <property fmtid="{D5CDD505-2E9C-101B-9397-08002B2CF9AE}" pid="4" name="MSIP_Label_7b94a7b8-f06c-4dfe-bdcc-9b548fd58c31_SetDate">
    <vt:lpwstr>2021-07-28T09:39:17Z</vt:lpwstr>
  </property>
  <property fmtid="{D5CDD505-2E9C-101B-9397-08002B2CF9AE}" pid="5" name="MSIP_Label_7b94a7b8-f06c-4dfe-bdcc-9b548fd58c31_Method">
    <vt:lpwstr>Privileged</vt:lpwstr>
  </property>
  <property fmtid="{D5CDD505-2E9C-101B-9397-08002B2CF9AE}" pid="6" name="MSIP_Label_7b94a7b8-f06c-4dfe-bdcc-9b548fd58c31_Name">
    <vt:lpwstr>7b94a7b8-f06c-4dfe-bdcc-9b548fd58c31</vt:lpwstr>
  </property>
  <property fmtid="{D5CDD505-2E9C-101B-9397-08002B2CF9AE}" pid="7" name="MSIP_Label_7b94a7b8-f06c-4dfe-bdcc-9b548fd58c31_SiteId">
    <vt:lpwstr>9ce70869-60db-44fd-abe8-d2767077fc8f</vt:lpwstr>
  </property>
  <property fmtid="{D5CDD505-2E9C-101B-9397-08002B2CF9AE}" pid="8" name="MSIP_Label_7b94a7b8-f06c-4dfe-bdcc-9b548fd58c31_ActionId">
    <vt:lpwstr>7561faa0-5478-46e2-a57c-cffc535429e3</vt:lpwstr>
  </property>
  <property fmtid="{D5CDD505-2E9C-101B-9397-08002B2CF9AE}" pid="9" name="MSIP_Label_7b94a7b8-f06c-4dfe-bdcc-9b548fd58c31_ContentBits">
    <vt:lpwstr>0</vt:lpwstr>
  </property>
  <property fmtid="{D5CDD505-2E9C-101B-9397-08002B2CF9AE}" pid="10" name="xd_ProgID">
    <vt:lpwstr/>
  </property>
  <property fmtid="{D5CDD505-2E9C-101B-9397-08002B2CF9AE}" pid="11" name="MediaServiceImageTags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xd_Signature">
    <vt:bool>false</vt:bool>
  </property>
</Properties>
</file>