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62" r:id="rId3"/>
    <p:sldId id="266" r:id="rId4"/>
    <p:sldId id="267" r:id="rId5"/>
    <p:sldId id="268" r:id="rId6"/>
    <p:sldId id="269" r:id="rId7"/>
    <p:sldId id="265" r:id="rId8"/>
    <p:sldId id="263" r:id="rId9"/>
    <p:sldId id="257" r:id="rId10"/>
    <p:sldId id="261" r:id="rId11"/>
    <p:sldId id="25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928"/>
  </p:normalViewPr>
  <p:slideViewPr>
    <p:cSldViewPr snapToGrid="0" snapToObjects="1">
      <p:cViewPr varScale="1">
        <p:scale>
          <a:sx n="144" d="100"/>
          <a:sy n="144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7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0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04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393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75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51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2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5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7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4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9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2A603C-F736-824C-AB36-6AEAD7F07479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583D-9C5C-FF40-9653-C6BEB967B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62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nthetichealth/module-validation/blob/master/notebooks/Synthea%20COVID-19%20Analysis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nthetichealth/module-validation/blob/master/notebooks/PregnancyPlots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5542-3AF0-1549-A5C1-3099C2B84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Notebooks for </a:t>
            </a:r>
            <a:r>
              <a:rPr lang="en-US" dirty="0" err="1"/>
              <a:t>Synthea</a:t>
            </a:r>
            <a:r>
              <a:rPr lang="en-US" dirty="0"/>
              <a:t> Module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E7A8C-C7D9-3E4F-8A11-D2B5D8846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5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A827-0496-7146-AEA2-788B58EF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ED95-0300-0647-BE26-36015831B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top n most frequently used medications?</a:t>
            </a:r>
          </a:p>
          <a:p>
            <a:r>
              <a:rPr lang="en-US" dirty="0"/>
              <a:t>What are the top n medications in terms of market penetration (% of patients)? </a:t>
            </a:r>
          </a:p>
          <a:p>
            <a:r>
              <a:rPr lang="en-US" dirty="0"/>
              <a:t>How does average cost vary with utilization and number of dispenses?</a:t>
            </a:r>
          </a:p>
          <a:p>
            <a:r>
              <a:rPr lang="en-US" dirty="0"/>
              <a:t>What is the mapping between conditions and medications? What’s the condition distribution for a given medication?</a:t>
            </a:r>
          </a:p>
        </p:txBody>
      </p:sp>
    </p:spTree>
    <p:extLst>
      <p:ext uri="{BB962C8B-B14F-4D97-AF65-F5344CB8AC3E}">
        <p14:creationId xmlns:p14="http://schemas.microsoft.com/office/powerpoint/2010/main" val="88747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5503-D5BA-A440-B98D-2D3630E5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04E8-0096-FD44-AB22-EE9B5188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are most prevalent conditions, and how do they compare to national data?</a:t>
            </a:r>
          </a:p>
          <a:p>
            <a:r>
              <a:rPr lang="en-US" dirty="0"/>
              <a:t>What are the onsets of these conditions? </a:t>
            </a:r>
          </a:p>
          <a:p>
            <a:r>
              <a:rPr lang="en-US" dirty="0"/>
              <a:t>Which conditions are the most lethal? How does mortality rate vary across conditions?</a:t>
            </a:r>
          </a:p>
          <a:p>
            <a:r>
              <a:rPr lang="en-US" dirty="0"/>
              <a:t>Which co-morbidities are most common in the data?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9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4AC9-CC2B-EA4A-8E08-32DC696C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and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7B4B-41A6-0145-AC74-6782FB7F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4318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5317-123C-024E-9822-22A68D16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A2F17-99F3-BB4E-9BB2-A94EB11D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Validation for specific modules, or groups of modules</a:t>
            </a:r>
          </a:p>
          <a:p>
            <a:pPr lvl="1"/>
            <a:r>
              <a:rPr lang="en-US" dirty="0"/>
              <a:t>Cardiovascular</a:t>
            </a:r>
          </a:p>
          <a:p>
            <a:pPr lvl="1"/>
            <a:r>
              <a:rPr lang="en-US" dirty="0"/>
              <a:t>COVID-19</a:t>
            </a:r>
          </a:p>
          <a:p>
            <a:pPr lvl="1"/>
            <a:r>
              <a:rPr lang="en-US" dirty="0"/>
              <a:t>Pregnancy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Generic Validation (Across modules)</a:t>
            </a:r>
          </a:p>
          <a:p>
            <a:pPr lvl="1"/>
            <a:r>
              <a:rPr lang="en-US" dirty="0"/>
              <a:t>Geography</a:t>
            </a:r>
          </a:p>
          <a:p>
            <a:pPr lvl="1"/>
            <a:r>
              <a:rPr lang="en-US" dirty="0"/>
              <a:t>Economics</a:t>
            </a:r>
          </a:p>
          <a:p>
            <a:pPr lvl="1"/>
            <a:r>
              <a:rPr lang="en-US" dirty="0"/>
              <a:t>Medication</a:t>
            </a:r>
          </a:p>
          <a:p>
            <a:pPr lvl="1"/>
            <a:r>
              <a:rPr lang="en-US" dirty="0"/>
              <a:t>Conditions</a:t>
            </a:r>
          </a:p>
          <a:p>
            <a:pPr lvl="1"/>
            <a:r>
              <a:rPr lang="en-US" dirty="0"/>
              <a:t>Labs &amp; Procedures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883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7BF36-981E-2241-9614-66C757A6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Module 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9AB6F-313C-894D-86FE-9552450F5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4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F2A338-0B44-0144-AD29-2E3D8DD8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Cardiovascular Modules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181EE9-6AED-0F4F-A895-9A8A209C5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803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5809-5490-9247-B78C-0A541706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1DDF-C5FE-9E4B-A42B-8CF7B74E2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https://github.com/synthetichealth/module-validation/blob/master/notebooks/Synthea%20COVID-19%20Analysis.ipynb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35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F411-94D3-9241-96F0-65C318D1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Pregnancy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ADC5-F509-D740-9E88-4AAF7757C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https://github.com/synthetichealth/module-validation/blob/master/notebooks/PregnancyPlots.ipynb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0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7BF36-981E-2241-9614-66C757A6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9AB6F-313C-894D-86FE-9552450F5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4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1A64-2844-2344-AC81-0E8B2135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7797-40D3-C54E-928F-0E104B967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geographic distribution of patients in the dataset? How does this match up with census data?</a:t>
            </a:r>
          </a:p>
          <a:p>
            <a:r>
              <a:rPr lang="en-US" dirty="0"/>
              <a:t>How does geography vary by race, age, and gender?</a:t>
            </a:r>
          </a:p>
          <a:p>
            <a:r>
              <a:rPr lang="en-US" dirty="0"/>
              <a:t>Do observed population clusters match up with large towns/cities/neighborhoods?</a:t>
            </a:r>
          </a:p>
        </p:txBody>
      </p:sp>
    </p:spTree>
    <p:extLst>
      <p:ext uri="{BB962C8B-B14F-4D97-AF65-F5344CB8AC3E}">
        <p14:creationId xmlns:p14="http://schemas.microsoft.com/office/powerpoint/2010/main" val="76878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124B-2B11-BD4E-A046-62929D00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73176-7750-B746-8D3C-E44D3D5C9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1621439"/>
            <a:ext cx="10515600" cy="4667250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/>
              <a:t>How do Total Cost and Coverage vary by..</a:t>
            </a:r>
          </a:p>
          <a:p>
            <a:pPr lvl="1"/>
            <a:r>
              <a:rPr lang="en-US" sz="3400" dirty="0"/>
              <a:t>Age? </a:t>
            </a:r>
          </a:p>
          <a:p>
            <a:pPr lvl="1"/>
            <a:r>
              <a:rPr lang="en-US" sz="3400" dirty="0"/>
              <a:t>Race/ethnicity?</a:t>
            </a:r>
          </a:p>
          <a:p>
            <a:pPr lvl="1"/>
            <a:r>
              <a:rPr lang="en-US" sz="3400" dirty="0"/>
              <a:t>Gender?</a:t>
            </a:r>
          </a:p>
          <a:p>
            <a:pPr lvl="1"/>
            <a:r>
              <a:rPr lang="en-US" sz="3400" dirty="0"/>
              <a:t>How do these distributions compare to true financial data?</a:t>
            </a:r>
          </a:p>
          <a:p>
            <a:r>
              <a:rPr lang="en-US" sz="3400" dirty="0"/>
              <a:t>What is the average cost per visit? Overall? By demographic?</a:t>
            </a:r>
          </a:p>
          <a:p>
            <a:r>
              <a:rPr lang="en-US" sz="3400" dirty="0"/>
              <a:t>What’s the breakdown of healthcare expenditures? What fraction go towards visits vs. medication vs. surgeries?</a:t>
            </a:r>
          </a:p>
          <a:p>
            <a:r>
              <a:rPr lang="en-US" sz="3400" dirty="0"/>
              <a:t>How much on average do the top N procedure types cost? How does these vary by region?</a:t>
            </a:r>
          </a:p>
          <a:p>
            <a:r>
              <a:rPr lang="en-US" sz="3400" dirty="0"/>
              <a:t>does the cost for the disease(s) match the cost in the data or literature? (per member per month or per beneficiary per year </a:t>
            </a:r>
            <a:r>
              <a:rPr lang="en-US" sz="3400" dirty="0" err="1"/>
              <a:t>etc</a:t>
            </a:r>
            <a:r>
              <a:rPr lang="en-US" sz="3400" dirty="0"/>
              <a:t>)</a:t>
            </a:r>
          </a:p>
          <a:p>
            <a:r>
              <a:rPr lang="en-US" sz="3400" dirty="0"/>
              <a:t>How does the distribution of costs across site of care compare with observed utilization (hospital vs. outpatient vs. drug). </a:t>
            </a:r>
          </a:p>
          <a:p>
            <a:pPr lvl="1"/>
            <a:r>
              <a:rPr lang="en-US" sz="3000" dirty="0"/>
              <a:t>Ex 1. Would expect high outpatient costs for pregnancy and delivery but low drug costs (pregnant women are restricted in </a:t>
            </a:r>
            <a:r>
              <a:rPr lang="en-US" sz="3000" dirty="0" err="1"/>
              <a:t>rx</a:t>
            </a:r>
            <a:r>
              <a:rPr lang="en-US" sz="3000" dirty="0"/>
              <a:t> drug utilization). </a:t>
            </a:r>
          </a:p>
          <a:p>
            <a:pPr lvl="1"/>
            <a:r>
              <a:rPr lang="en-US" sz="3000" dirty="0"/>
              <a:t>Ex 2. well-controlled diabetes, it would be mostly drug costs (insulin and testing strips)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10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{D303D830-EA3C-7943-9659-838519A3C22C}tf10001062</Template>
  <TotalTime>4330</TotalTime>
  <Words>417</Words>
  <Application>Microsoft Macintosh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Notebooks for Synthea Module Validation</vt:lpstr>
      <vt:lpstr>Outline</vt:lpstr>
      <vt:lpstr>Specific Module Validation</vt:lpstr>
      <vt:lpstr>Cardiovascular Modules</vt:lpstr>
      <vt:lpstr>COVID-19</vt:lpstr>
      <vt:lpstr>Pregnancy</vt:lpstr>
      <vt:lpstr>Generic Modules</vt:lpstr>
      <vt:lpstr>Geography</vt:lpstr>
      <vt:lpstr>Economics</vt:lpstr>
      <vt:lpstr>Medications</vt:lpstr>
      <vt:lpstr>Conditions</vt:lpstr>
      <vt:lpstr>Labs and Procedures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Notebooks for Synthea Module Validation</dc:title>
  <dc:creator>Brendan E Abraham</dc:creator>
  <cp:lastModifiedBy>Brendan E Abraham</cp:lastModifiedBy>
  <cp:revision>11</cp:revision>
  <dcterms:created xsi:type="dcterms:W3CDTF">2020-06-08T18:44:19Z</dcterms:created>
  <dcterms:modified xsi:type="dcterms:W3CDTF">2020-06-11T18:54:31Z</dcterms:modified>
</cp:coreProperties>
</file>