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4"/>
  </p:notesMasterIdLst>
  <p:sldIdLst>
    <p:sldId id="256" r:id="rId2"/>
    <p:sldId id="274" r:id="rId3"/>
    <p:sldId id="257" r:id="rId4"/>
    <p:sldId id="258" r:id="rId5"/>
    <p:sldId id="259" r:id="rId6"/>
    <p:sldId id="273" r:id="rId7"/>
    <p:sldId id="262" r:id="rId8"/>
    <p:sldId id="263" r:id="rId9"/>
    <p:sldId id="265" r:id="rId10"/>
    <p:sldId id="268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E216-2B36-F44E-9651-C86B0CE9A6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1ACE-1768-BC40-AC05-6A05A587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1ACE-1768-BC40-AC05-6A05A587F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1ACE-1768-BC40-AC05-6A05A587F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5BF0-C9CC-6343-B123-F737A60D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8DD98-607E-CB40-9F27-3BBC29E5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A1F6-8888-354D-853C-7CB7BA50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5E06-D9D4-E64E-A22D-9B5A233A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7788-92E0-CE49-8528-13259868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0B6C-588B-3041-839B-6C48144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9A4CD-2532-264D-93F8-52085A34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D8A9-E91A-2D44-B052-06A36765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A3ED-33F2-3E49-9FFF-1EA193F9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4C1C-ECCA-7A44-8537-9503D12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88649-69C4-604D-B40C-F97986F2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95EC-77B6-9A4D-9040-F8E4B847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0958-7AC1-6047-B085-14A3B5FD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6589-64DF-C94A-B5E4-2BD0D44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E639-C49D-8D40-A54D-92211DE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D46-4297-FA40-9A02-14D7174C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AAAF-11EC-834B-B789-6701417D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0484-098B-4048-807E-16C8242B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6C8D-D67B-1749-BCAC-1BFC420C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2322-AE23-D048-B156-7F266DD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88DD-54D8-F043-8D82-0C8E67D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ECBF-1B39-BA46-B49B-D5214801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0C5E-8B24-8041-9D24-03ED2D24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057A-E867-2F4C-949E-AB500EC8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56E5-C61D-654B-B3C7-DE543F6A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2058-1072-C144-A4DB-1BD981FF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1603-6DEE-FC4A-88A2-E74223174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066D-39D0-BD42-8592-42221F97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D9EB7-1C49-2E42-A843-939A6A98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4FE43-2D6A-2F47-8525-A18613F0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EBBE-5EFF-6D47-A1D1-6DDB895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1BCC-3ADE-D040-AD4C-CBDA923F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9C99-3EAC-6842-BE86-D7DE9C79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D03C-00F6-1848-A552-90EBBA87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B2750-4C1C-4F44-9CAC-EC7C1E6D4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70CD3-9D24-9942-B305-143EF654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9D6D6-A511-9041-80D3-9CA9F1BF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E1189-4D74-F244-90EF-BF3706A5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A1C48-2164-364D-9496-5F95EC9C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D7B8-2F16-F94F-8E27-86B3CE8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92A8-A425-7943-BA51-78D84DBF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D21D3-48B7-F044-85A4-DD9821DF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10E5-3260-BF48-8251-27F4A02A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FED73-7FEF-D14D-A244-6A33646C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2F45-8BAE-4347-8DC9-DD434CA2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0E9C1-A8F2-B449-88EC-22B7470E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64F0-C37D-8E47-864E-102A15BB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B70C-E12F-C644-B054-521EDA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340C-D478-BE4F-A72F-ADC39AF5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2E1D-64F8-6548-A277-1B78A9CB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647-F18D-E749-BEC3-D8DF73D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6357-DA24-E24E-BAD7-64B6E988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13BC-89D3-AC40-9A6D-A3F2B73C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0A360-2601-9143-8CB7-9751B3C8D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5B5A-9CC1-0343-9CC0-BA6A6A84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A6E4-AD39-6C47-9364-604F0DE9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2EE40-E370-4148-930E-E598DCA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2978-04BB-034F-8D1A-CF1079D3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D6336-BE91-A648-9244-D3656272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997FB-6AD0-2D4D-83CB-E45351FA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3E86-9058-874A-B4DF-146D5096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B131-07F8-424C-B2C6-988122726F9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FC1A-460F-084A-B3D7-28596763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8CD5-5B58-C543-9090-AA2DC0AE9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F03B-073D-A54E-B82B-36D530C8F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2017 Operating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382FE-1AB4-074F-B2EE-96905F3B7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Eric Lu</a:t>
            </a:r>
          </a:p>
        </p:txBody>
      </p:sp>
    </p:spTree>
    <p:extLst>
      <p:ext uri="{BB962C8B-B14F-4D97-AF65-F5344CB8AC3E}">
        <p14:creationId xmlns:p14="http://schemas.microsoft.com/office/powerpoint/2010/main" val="24255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36FB-9BE2-3046-AD0D-C5CA397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Cuisines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D34DC1-B553-0E40-B21F-3C7DD99EE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05709"/>
              </p:ext>
            </p:extLst>
          </p:nvPr>
        </p:nvGraphicFramePr>
        <p:xfrm>
          <a:off x="381000" y="1279525"/>
          <a:ext cx="11430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390713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10533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527131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807556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3158981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Mexican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Japanese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Asian Fusion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45654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Chinese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Korean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Mediterranean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Thai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Vietnamese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684299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utdoor, text&#10;&#10;Description automatically generated">
            <a:extLst>
              <a:ext uri="{FF2B5EF4-FFF2-40B4-BE49-F238E27FC236}">
                <a16:creationId xmlns:a16="http://schemas.microsoft.com/office/drawing/2014/main" id="{5669CFD0-F055-8C4A-8635-C972E372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556396"/>
            <a:ext cx="2286000" cy="2286000"/>
          </a:xfrm>
          <a:prstGeom prst="rect">
            <a:avLst/>
          </a:prstGeom>
        </p:spPr>
      </p:pic>
      <p:pic>
        <p:nvPicPr>
          <p:cNvPr id="9" name="Picture 8" descr="A close up of a newspaper&#10;&#10;Description automatically generated">
            <a:extLst>
              <a:ext uri="{FF2B5EF4-FFF2-40B4-BE49-F238E27FC236}">
                <a16:creationId xmlns:a16="http://schemas.microsoft.com/office/drawing/2014/main" id="{D7017016-23E9-B44F-A3FE-4BE44D08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3556396"/>
            <a:ext cx="2286000" cy="2286000"/>
          </a:xfrm>
          <a:prstGeom prst="rect">
            <a:avLst/>
          </a:prstGeom>
        </p:spPr>
      </p:pic>
      <p:pic>
        <p:nvPicPr>
          <p:cNvPr id="11" name="Picture 10" descr="A close up of a newspaper&#10;&#10;Description automatically generated">
            <a:extLst>
              <a:ext uri="{FF2B5EF4-FFF2-40B4-BE49-F238E27FC236}">
                <a16:creationId xmlns:a16="http://schemas.microsoft.com/office/drawing/2014/main" id="{B6B2A541-09F0-F543-A85F-34E1CB802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3556396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FB01D2-1D0E-2540-868F-06194DD8A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" y="1293812"/>
            <a:ext cx="2286000" cy="2286000"/>
          </a:xfrm>
          <a:prstGeom prst="rect">
            <a:avLst/>
          </a:prstGeom>
        </p:spPr>
      </p:pic>
      <p:pic>
        <p:nvPicPr>
          <p:cNvPr id="15" name="Picture 14" descr="A close up of a newspaper&#10;&#10;Description automatically generated">
            <a:extLst>
              <a:ext uri="{FF2B5EF4-FFF2-40B4-BE49-F238E27FC236}">
                <a16:creationId xmlns:a16="http://schemas.microsoft.com/office/drawing/2014/main" id="{77583DD2-2F2A-954D-A061-C04391EDC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300" y="1282104"/>
            <a:ext cx="2286000" cy="2286000"/>
          </a:xfrm>
          <a:prstGeom prst="rect">
            <a:avLst/>
          </a:prstGeom>
        </p:spPr>
      </p:pic>
      <p:pic>
        <p:nvPicPr>
          <p:cNvPr id="17" name="Picture 16" descr="A picture containing wall&#10;&#10;Description automatically generated">
            <a:extLst>
              <a:ext uri="{FF2B5EF4-FFF2-40B4-BE49-F238E27FC236}">
                <a16:creationId xmlns:a16="http://schemas.microsoft.com/office/drawing/2014/main" id="{EDC2D2B2-2AFE-6945-991B-4ADB6472D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7125" y="1282104"/>
            <a:ext cx="2286000" cy="2286000"/>
          </a:xfrm>
          <a:prstGeom prst="rect">
            <a:avLst/>
          </a:prstGeom>
        </p:spPr>
      </p:pic>
      <p:pic>
        <p:nvPicPr>
          <p:cNvPr id="19" name="Picture 18" descr="A picture containing text, newspaper, outdoor&#10;&#10;Description automatically generated">
            <a:extLst>
              <a:ext uri="{FF2B5EF4-FFF2-40B4-BE49-F238E27FC236}">
                <a16:creationId xmlns:a16="http://schemas.microsoft.com/office/drawing/2014/main" id="{D27AD9B1-762C-B544-890A-AB1116819E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475" y="1270396"/>
            <a:ext cx="2286000" cy="2286000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C6CB2D2C-DE7F-E545-8E0E-80D8282DC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8813" y="1282104"/>
            <a:ext cx="2286000" cy="2286000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5BA64610-978E-A34C-87E4-A93759DCB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6300" y="3556396"/>
            <a:ext cx="2286000" cy="2286000"/>
          </a:xfrm>
          <a:prstGeom prst="rect">
            <a:avLst/>
          </a:prstGeom>
        </p:spPr>
      </p:pic>
      <p:pic>
        <p:nvPicPr>
          <p:cNvPr id="25" name="Picture 24" descr="A close up of a newspaper&#10;&#10;Description automatically generated">
            <a:extLst>
              <a:ext uri="{FF2B5EF4-FFF2-40B4-BE49-F238E27FC236}">
                <a16:creationId xmlns:a16="http://schemas.microsoft.com/office/drawing/2014/main" id="{0C04B6D5-077A-5F44-9F5F-308F5DE095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0550" y="3570090"/>
            <a:ext cx="2286000" cy="228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252C53-AE97-494A-A187-FC53463A0710}"/>
              </a:ext>
            </a:extLst>
          </p:cNvPr>
          <p:cNvSpPr txBox="1"/>
          <p:nvPr/>
        </p:nvSpPr>
        <p:spPr>
          <a:xfrm>
            <a:off x="381000" y="6023739"/>
            <a:ext cx="775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Common Keywords: </a:t>
            </a:r>
            <a:r>
              <a:rPr lang="en-US" dirty="0"/>
              <a:t>got, definitely, service, came, food, go, really, one, ordered, place, time, restaurant, like, get, also, would, order, back, good, great</a:t>
            </a:r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7701670-CB5B-F141-AF7E-71E6671B9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25361"/>
              </p:ext>
            </p:extLst>
          </p:nvPr>
        </p:nvGraphicFramePr>
        <p:xfrm>
          <a:off x="381000" y="1283096"/>
          <a:ext cx="11430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390713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10533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527131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807556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3158981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437,747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148,515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134,682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107,330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102,731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45654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88,369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49,618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44,528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42,237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36,642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6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745-9D5F-6C41-A182-5D41134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359EE-7CD8-9E42-BE81-4DDC23BE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" t="8105" r="51674" b="17233"/>
          <a:stretch/>
        </p:blipFill>
        <p:spPr>
          <a:xfrm>
            <a:off x="8588188" y="2396004"/>
            <a:ext cx="3176031" cy="30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28939-2168-FA46-BB78-D2293E5FD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2" t="8104" r="51674" b="17233"/>
          <a:stretch/>
        </p:blipFill>
        <p:spPr>
          <a:xfrm>
            <a:off x="4507984" y="2396004"/>
            <a:ext cx="3176031" cy="30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D6EB0-6311-A347-B76D-62802BF072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8105" r="51674" b="17233"/>
          <a:stretch/>
        </p:blipFill>
        <p:spPr>
          <a:xfrm>
            <a:off x="427780" y="2396004"/>
            <a:ext cx="3176031" cy="30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6724E5-4640-FF4F-B692-B8B11195D412}"/>
              </a:ext>
            </a:extLst>
          </p:cNvPr>
          <p:cNvSpPr txBox="1"/>
          <p:nvPr/>
        </p:nvSpPr>
        <p:spPr>
          <a:xfrm>
            <a:off x="4670801" y="1858679"/>
            <a:ext cx="28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Optimal Number of topics: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609119-B832-9947-9DDC-E871EFD7996E}"/>
              </a:ext>
            </a:extLst>
          </p:cNvPr>
          <p:cNvSpPr txBox="1"/>
          <p:nvPr/>
        </p:nvSpPr>
        <p:spPr>
          <a:xfrm>
            <a:off x="8588188" y="1858679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Topics grow too similar past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41012-F883-F846-A725-C8D5625604EC}"/>
              </a:ext>
            </a:extLst>
          </p:cNvPr>
          <p:cNvSpPr txBox="1"/>
          <p:nvPr/>
        </p:nvSpPr>
        <p:spPr>
          <a:xfrm>
            <a:off x="651850" y="1720179"/>
            <a:ext cx="28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enough topics, topics begin to generalize</a:t>
            </a:r>
          </a:p>
        </p:txBody>
      </p:sp>
    </p:spTree>
    <p:extLst>
      <p:ext uri="{BB962C8B-B14F-4D97-AF65-F5344CB8AC3E}">
        <p14:creationId xmlns:p14="http://schemas.microsoft.com/office/powerpoint/2010/main" val="291613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F180-84CB-3A42-B750-9711F9CB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Sentiment vs Rating</a:t>
            </a:r>
          </a:p>
        </p:txBody>
      </p:sp>
      <p:pic>
        <p:nvPicPr>
          <p:cNvPr id="9" name="Content Placeholder 8" descr="A picture containing photo, different&#10;&#10;Description automatically generated">
            <a:extLst>
              <a:ext uri="{FF2B5EF4-FFF2-40B4-BE49-F238E27FC236}">
                <a16:creationId xmlns:a16="http://schemas.microsoft.com/office/drawing/2014/main" id="{86FF8F9B-68A1-044A-8033-968B06AE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" y="1886744"/>
            <a:ext cx="7785100" cy="43053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19CD6-9919-E746-9F1B-CB7470016D8A}"/>
              </a:ext>
            </a:extLst>
          </p:cNvPr>
          <p:cNvSpPr txBox="1"/>
          <p:nvPr/>
        </p:nvSpPr>
        <p:spPr>
          <a:xfrm>
            <a:off x="8319247" y="3429000"/>
            <a:ext cx="309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between sentiment and rating is strong with a correlation of 0.86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6D263-0CF8-D84C-9D2F-3D7123367223}"/>
              </a:ext>
            </a:extLst>
          </p:cNvPr>
          <p:cNvSpPr txBox="1"/>
          <p:nvPr/>
        </p:nvSpPr>
        <p:spPr>
          <a:xfrm>
            <a:off x="6343482" y="5923260"/>
            <a:ext cx="190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r^2 : 0.749</a:t>
            </a:r>
          </a:p>
          <a:p>
            <a:pPr lvl="0"/>
            <a:r>
              <a:rPr lang="en-US" dirty="0"/>
              <a:t>correlation : 0.865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BF6F-3FD0-A148-BCB6-AA64D72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5" y="3471066"/>
            <a:ext cx="222885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Bikes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8BBF0-DF0E-7142-9651-95A602A8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64" y="2370136"/>
            <a:ext cx="46394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EC4B-4187-E647-A4B5-0EC0110D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5 stations with the most starts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2716B-5BB4-E044-9570-2AFD2E1F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53228"/>
            <a:ext cx="5520867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3A67E-4B43-DF4A-9F55-C1CC4EA52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99608"/>
              </p:ext>
            </p:extLst>
          </p:nvPr>
        </p:nvGraphicFramePr>
        <p:xfrm>
          <a:off x="409223" y="2614155"/>
          <a:ext cx="5152818" cy="22294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89652">
                  <a:extLst>
                    <a:ext uri="{9D8B030D-6E8A-4147-A177-3AD203B41FA5}">
                      <a16:colId xmlns:a16="http://schemas.microsoft.com/office/drawing/2014/main" val="2313087174"/>
                    </a:ext>
                  </a:extLst>
                </a:gridCol>
                <a:gridCol w="1863166">
                  <a:extLst>
                    <a:ext uri="{9D8B030D-6E8A-4147-A177-3AD203B41FA5}">
                      <a16:colId xmlns:a16="http://schemas.microsoft.com/office/drawing/2014/main" val="19491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# of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2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Streeter Dr &amp; Grand Ave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97,567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49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Lake Shore Dr &amp; Monroe St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53,396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2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Canal St &amp; Adams 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50,911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0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Clinton St &amp; Washington Blvd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49,832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66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Theater on the Lake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47,908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0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437E-ED8E-FC42-8831-6E0FE32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4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Trip duration by user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13F71-EBDB-DF4F-BF2B-F6470439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3" y="990736"/>
            <a:ext cx="4949330" cy="3194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A0BFC-B4F3-824C-9F38-00336841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83" y="3850330"/>
            <a:ext cx="4659986" cy="300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8A206-17B7-B847-8F19-CA5C06BF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42" y="990736"/>
            <a:ext cx="4949331" cy="30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AE97-6105-2F4F-B362-195517DE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Most popular trips based on </a:t>
            </a:r>
            <a:br>
              <a:rPr lang="en-US" dirty="0"/>
            </a:br>
            <a:r>
              <a:rPr lang="en-US" dirty="0"/>
              <a:t>start station and stop station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4F64C-D2F7-B440-A47C-33A870409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73803"/>
              </p:ext>
            </p:extLst>
          </p:nvPr>
        </p:nvGraphicFramePr>
        <p:xfrm>
          <a:off x="1879600" y="3329492"/>
          <a:ext cx="812732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6828556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2368046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13189491"/>
                    </a:ext>
                  </a:extLst>
                </a:gridCol>
                <a:gridCol w="367627">
                  <a:extLst>
                    <a:ext uri="{9D8B030D-6E8A-4147-A177-3AD203B41FA5}">
                      <a16:colId xmlns:a16="http://schemas.microsoft.com/office/drawing/2014/main" val="20048553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706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From 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42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Lake Shore Dr &amp; Monroe 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12,171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676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10,042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378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Theater on the Lake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8,180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95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Lake Shore Dr &amp; North Blvd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7,993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Lake Shore Dr &amp; North Blvd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7,226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596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0B83C-F0DB-8E46-A09A-D761C184407C}"/>
              </a:ext>
            </a:extLst>
          </p:cNvPr>
          <p:cNvCxnSpPr/>
          <p:nvPr/>
        </p:nvCxnSpPr>
        <p:spPr>
          <a:xfrm>
            <a:off x="4318000" y="3908612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CC7C87-91F8-964C-8805-1FFB40D726E9}"/>
              </a:ext>
            </a:extLst>
          </p:cNvPr>
          <p:cNvCxnSpPr/>
          <p:nvPr/>
        </p:nvCxnSpPr>
        <p:spPr>
          <a:xfrm>
            <a:off x="4318000" y="4259767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05B952-84A7-9C40-8308-30D04E5977C1}"/>
              </a:ext>
            </a:extLst>
          </p:cNvPr>
          <p:cNvCxnSpPr/>
          <p:nvPr/>
        </p:nvCxnSpPr>
        <p:spPr>
          <a:xfrm>
            <a:off x="4318000" y="4610922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FAF92-90D9-394A-97C9-AB0CD6840599}"/>
              </a:ext>
            </a:extLst>
          </p:cNvPr>
          <p:cNvCxnSpPr/>
          <p:nvPr/>
        </p:nvCxnSpPr>
        <p:spPr>
          <a:xfrm>
            <a:off x="4318000" y="4962077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99A77D-0AD3-234A-96B5-D53615C4B5D2}"/>
              </a:ext>
            </a:extLst>
          </p:cNvPr>
          <p:cNvCxnSpPr>
            <a:cxnSpLocks/>
          </p:cNvCxnSpPr>
          <p:nvPr/>
        </p:nvCxnSpPr>
        <p:spPr>
          <a:xfrm>
            <a:off x="4318000" y="5313232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C11A-B865-C84E-B8B4-5C677C84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Rider Performance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160F818-F790-9C4C-8583-CAD9F1F7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000835"/>
            <a:ext cx="5309350" cy="29361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AC1D7-F4EF-B149-822B-1EDC9A59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0" y="1000835"/>
            <a:ext cx="5309350" cy="293616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66E05-CF7C-0B4B-A874-2C843A1BB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90175"/>
              </p:ext>
            </p:extLst>
          </p:nvPr>
        </p:nvGraphicFramePr>
        <p:xfrm>
          <a:off x="2876550" y="3971511"/>
          <a:ext cx="6438900" cy="27793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47372791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386340083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253816718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74218255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age_group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median_speed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avg_distance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61832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(17, 25]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6.115334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1.254441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2548366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(25, 35]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6.296069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1.310329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993644939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(35, 45]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6.067444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1.279189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1943675230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(45, 55]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5.766373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1.192859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643556174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(55, 65]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5.385137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1.110877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293188878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(65, 70]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4.930709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1.14618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384445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(17, 25]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6.598445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1.118305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0299665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(25, 35]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6.790378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1.23898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502245236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(35, 45]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6.596099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1.21895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2631371343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(45, 55]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6.30398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1.121446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2141892689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(55, 65]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5.82915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1.042199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1188728927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(65, 70]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5.49597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1.019229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247219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BBE-025B-3B4D-BE38-5B9E7200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Busiest bikes in Chicago in 2017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A96CD6-A42E-4B47-9BEC-73AE39A77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057260"/>
              </p:ext>
            </p:extLst>
          </p:nvPr>
        </p:nvGraphicFramePr>
        <p:xfrm>
          <a:off x="1155700" y="2473325"/>
          <a:ext cx="4572000" cy="2412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44944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310044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80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Bike 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Time Ridden (</a:t>
                      </a:r>
                      <a:r>
                        <a:rPr lang="en-US" sz="1800" u="none" strike="noStrike" dirty="0" err="1">
                          <a:effectLst/>
                        </a:rPr>
                        <a:t>hrs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 of Trips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526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022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5880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50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68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436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16875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8D81A58-03C3-A045-A632-F87F639FA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008648"/>
              </p:ext>
            </p:extLst>
          </p:nvPr>
        </p:nvGraphicFramePr>
        <p:xfrm>
          <a:off x="6286500" y="2473325"/>
          <a:ext cx="4572000" cy="2412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876628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75244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4354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Bike 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 of Trips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Time Ridden (</a:t>
                      </a:r>
                      <a:r>
                        <a:rPr lang="en-US" sz="1800" u="none" strike="noStrike" dirty="0" err="1">
                          <a:effectLst/>
                        </a:rPr>
                        <a:t>hrs</a:t>
                      </a:r>
                      <a:r>
                        <a:rPr lang="en-US" sz="1800" u="none" strike="noStrike" dirty="0">
                          <a:effectLst/>
                        </a:rPr>
                        <a:t>)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32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1,234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03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1,225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7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1,210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528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5880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0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768D-0C96-0D4F-83F0-B785993C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30-9A84-DE41-BB1A-578F7DB6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0199"/>
            <a:ext cx="10515600" cy="76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subscribers as a baseline, their data is more uniform and makes for a more accurate model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FCDD899-FE9B-B04D-AD3D-51E18ABE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67300" cy="360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59D0D-633E-8E4B-B004-72EA3133DDEA}"/>
              </a:ext>
            </a:extLst>
          </p:cNvPr>
          <p:cNvSpPr txBox="1"/>
          <p:nvPr/>
        </p:nvSpPr>
        <p:spPr>
          <a:xfrm>
            <a:off x="6807202" y="3170922"/>
            <a:ext cx="443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Trips usually start at 3 minutes + 6 additional minutes per additional mile traveled</a:t>
            </a:r>
          </a:p>
        </p:txBody>
      </p:sp>
    </p:spTree>
    <p:extLst>
      <p:ext uri="{BB962C8B-B14F-4D97-AF65-F5344CB8AC3E}">
        <p14:creationId xmlns:p14="http://schemas.microsoft.com/office/powerpoint/2010/main" val="172671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58BE3-E280-BB4E-95FC-ADC9C61F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65" y="1346906"/>
            <a:ext cx="502046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444</Words>
  <Application>Microsoft Macintosh PowerPoint</Application>
  <PresentationFormat>Widescreen</PresentationFormat>
  <Paragraphs>164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2017 Operating Report </vt:lpstr>
      <vt:lpstr>Bikes</vt:lpstr>
      <vt:lpstr>Top 5 stations with the most starts </vt:lpstr>
      <vt:lpstr>Trip duration by user type</vt:lpstr>
      <vt:lpstr>Most popular trips based on  start station and stop station </vt:lpstr>
      <vt:lpstr>Rider Performance</vt:lpstr>
      <vt:lpstr>Busiest bikes in Chicago in 2017 </vt:lpstr>
      <vt:lpstr>Model</vt:lpstr>
      <vt:lpstr>PowerPoint Presentation</vt:lpstr>
      <vt:lpstr>Top Cuisines</vt:lpstr>
      <vt:lpstr>Topics</vt:lpstr>
      <vt:lpstr>Sentiment vs 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Operating Report </dc:title>
  <dc:creator>Eric Lu</dc:creator>
  <cp:lastModifiedBy>Eric Lu</cp:lastModifiedBy>
  <cp:revision>14</cp:revision>
  <dcterms:created xsi:type="dcterms:W3CDTF">2019-09-13T07:10:14Z</dcterms:created>
  <dcterms:modified xsi:type="dcterms:W3CDTF">2019-09-13T19:27:16Z</dcterms:modified>
</cp:coreProperties>
</file>