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9" r:id="rId3"/>
    <p:sldId id="281" r:id="rId4"/>
    <p:sldId id="276" r:id="rId5"/>
    <p:sldId id="282" r:id="rId6"/>
    <p:sldId id="274" r:id="rId7"/>
    <p:sldId id="280" r:id="rId8"/>
    <p:sldId id="277" r:id="rId9"/>
    <p:sldId id="278" r:id="rId10"/>
    <p:sldId id="300" r:id="rId11"/>
    <p:sldId id="303" r:id="rId12"/>
    <p:sldId id="302" r:id="rId13"/>
    <p:sldId id="304" r:id="rId14"/>
    <p:sldId id="301" r:id="rId15"/>
    <p:sldId id="288" r:id="rId16"/>
    <p:sldId id="309" r:id="rId17"/>
    <p:sldId id="290" r:id="rId18"/>
    <p:sldId id="310" r:id="rId19"/>
    <p:sldId id="311" r:id="rId20"/>
    <p:sldId id="312" r:id="rId21"/>
    <p:sldId id="313" r:id="rId22"/>
    <p:sldId id="306" r:id="rId23"/>
    <p:sldId id="289" r:id="rId24"/>
    <p:sldId id="314" r:id="rId25"/>
    <p:sldId id="291" r:id="rId26"/>
    <p:sldId id="315" r:id="rId27"/>
    <p:sldId id="299" r:id="rId28"/>
    <p:sldId id="343" r:id="rId29"/>
    <p:sldId id="283" r:id="rId30"/>
    <p:sldId id="275" r:id="rId31"/>
    <p:sldId id="324" r:id="rId32"/>
    <p:sldId id="284" r:id="rId33"/>
    <p:sldId id="285" r:id="rId34"/>
    <p:sldId id="305" r:id="rId35"/>
    <p:sldId id="344" r:id="rId36"/>
    <p:sldId id="325" r:id="rId37"/>
    <p:sldId id="335" r:id="rId38"/>
    <p:sldId id="321" r:id="rId39"/>
    <p:sldId id="323" r:id="rId40"/>
    <p:sldId id="329" r:id="rId41"/>
    <p:sldId id="331" r:id="rId42"/>
    <p:sldId id="345" r:id="rId43"/>
    <p:sldId id="326" r:id="rId44"/>
    <p:sldId id="328" r:id="rId45"/>
    <p:sldId id="330" r:id="rId46"/>
    <p:sldId id="334" r:id="rId47"/>
    <p:sldId id="336" r:id="rId48"/>
    <p:sldId id="337" r:id="rId49"/>
    <p:sldId id="332" r:id="rId50"/>
    <p:sldId id="341" r:id="rId51"/>
    <p:sldId id="342" r:id="rId52"/>
    <p:sldId id="340" r:id="rId53"/>
    <p:sldId id="339" r:id="rId54"/>
    <p:sldId id="333" r:id="rId5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A39D"/>
    <a:srgbClr val="88756B"/>
    <a:srgbClr val="61473A"/>
    <a:srgbClr val="391909"/>
    <a:srgbClr val="CCF1FA"/>
    <a:srgbClr val="000000"/>
    <a:srgbClr val="66D5EF"/>
    <a:srgbClr val="D7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714" autoAdjust="0"/>
  </p:normalViewPr>
  <p:slideViewPr>
    <p:cSldViewPr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3B76A0-D5A1-4CFA-B4AB-3602D4D72F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6867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69D38-64C2-4C3C-B5B4-E2B2F558A14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76152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Décentralisé -&gt; le</a:t>
            </a:r>
            <a:r>
              <a:rPr lang="fr-FR" baseline="0" dirty="0" smtClean="0"/>
              <a:t> serveur est moins indispensable  que sur </a:t>
            </a:r>
            <a:r>
              <a:rPr lang="fr-FR" baseline="0" dirty="0" err="1" smtClean="0"/>
              <a:t>svn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cvs</a:t>
            </a:r>
            <a:r>
              <a:rPr lang="fr-FR" baseline="0" dirty="0" smtClean="0"/>
              <a:t> !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Transactions</a:t>
            </a:r>
            <a:r>
              <a:rPr lang="fr-FR" baseline="0" dirty="0" smtClean="0"/>
              <a:t> atomiques -&gt; transaction vue comme un groupe -&gt; en cas de problème, il revient à la version précédente sans corrompre le dépôt (</a:t>
            </a:r>
            <a:r>
              <a:rPr lang="fr-FR" baseline="0" dirty="0" err="1" smtClean="0"/>
              <a:t>cvs</a:t>
            </a:r>
            <a:r>
              <a:rPr lang="fr-FR" baseline="0" dirty="0" smtClean="0"/>
              <a:t>)</a:t>
            </a:r>
          </a:p>
          <a:p>
            <a:endParaRPr lang="fr-FR" baseline="0" dirty="0" smtClean="0"/>
          </a:p>
          <a:p>
            <a:r>
              <a:rPr lang="fr-FR" baseline="0" dirty="0" smtClean="0"/>
              <a:t>Nombreux plugins -&gt; les plugins IDE , et plugins git (pas natif)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7423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attention ne fonctionne pas avec 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21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337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Interface web côt</a:t>
            </a:r>
            <a:r>
              <a:rPr lang="fr-FR" baseline="0" dirty="0" smtClean="0"/>
              <a:t>é </a:t>
            </a:r>
            <a:r>
              <a:rPr lang="fr-FR" baseline="0" dirty="0" smtClean="0"/>
              <a:t>serveur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Petite exploration du serveur </a:t>
            </a:r>
            <a:r>
              <a:rPr lang="fr-FR" baseline="0" dirty="0" err="1" smtClean="0"/>
              <a:t>GitLab</a:t>
            </a:r>
            <a:r>
              <a:rPr lang="fr-FR" baseline="0" dirty="0" smtClean="0"/>
              <a:t> de production (1 projet migré sous A0857)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348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Expliciter les droit selon user (en gros)</a:t>
            </a:r>
          </a:p>
          <a:p>
            <a:r>
              <a:rPr lang="fr-FR" baseline="0" dirty="0" smtClean="0"/>
              <a:t>Serveur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et re7 -&gt; serveur interne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348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3392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facultatif, un outil</a:t>
            </a:r>
            <a:r>
              <a:rPr lang="fr-FR" baseline="0" dirty="0" smtClean="0"/>
              <a:t> obligatoire ou complémentaire fait déjà les actions de cet outil facultatif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77695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 pas hésiter à annoter</a:t>
            </a:r>
            <a:r>
              <a:rPr lang="fr-FR" baseline="0" dirty="0" smtClean="0"/>
              <a:t> le document de TP pour s’y référer plus tard.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4723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est-il important de configurer ses informations personnelles</a:t>
            </a:r>
            <a:r>
              <a:rPr lang="fr-FR" baseline="0" dirty="0" smtClean="0"/>
              <a:t> dans Git?</a:t>
            </a:r>
          </a:p>
          <a:p>
            <a:r>
              <a:rPr lang="fr-FR" baseline="0" dirty="0" smtClean="0"/>
              <a:t>-Nom par défaut peut contenir des erreurs (libellé compte système par défaut)</a:t>
            </a:r>
          </a:p>
          <a:p>
            <a:r>
              <a:rPr lang="fr-FR" baseline="0" dirty="0" smtClean="0"/>
              <a:t>-Travail depuis une machine non connectée avec son compte personnel</a:t>
            </a:r>
          </a:p>
          <a:p>
            <a:endParaRPr lang="fr-FR" baseline="0" dirty="0" smtClean="0"/>
          </a:p>
          <a:p>
            <a:r>
              <a:rPr lang="fr-FR" baseline="0" dirty="0" smtClean="0"/>
              <a:t>Git / Sécurité :</a:t>
            </a:r>
          </a:p>
          <a:p>
            <a:r>
              <a:rPr lang="fr-FR" baseline="0" dirty="0" smtClean="0"/>
              <a:t>-Intérêt clé ssh / accès https : ne pas ressaisir son mot de passe à chaque transaction client/serveur.</a:t>
            </a:r>
          </a:p>
          <a:p>
            <a:r>
              <a:rPr lang="fr-FR" baseline="0" dirty="0" smtClean="0"/>
              <a:t>-Pas de contrôle sur le nom configuré, il est facile de réaliser un commit en se faisant passer pour quelqu’un d’autre.</a:t>
            </a:r>
          </a:p>
          <a:p>
            <a:r>
              <a:rPr lang="fr-FR" baseline="0" dirty="0" smtClean="0"/>
              <a:t>-Pour un système nécessitant plus de contrôles de sécurité, gpg permet de signer ses commits et ses tags.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8220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ce TP, travailler depuis l’éditeur </a:t>
            </a:r>
            <a:r>
              <a:rPr lang="fr-FR" dirty="0" err="1" smtClean="0"/>
              <a:t>Markdown</a:t>
            </a:r>
            <a:r>
              <a:rPr lang="fr-FR" baseline="0" dirty="0" smtClean="0"/>
              <a:t> Eclipse et réaliser les commandes Git depuis Git </a:t>
            </a:r>
            <a:r>
              <a:rPr lang="fr-FR" baseline="0" dirty="0" err="1" smtClean="0"/>
              <a:t>Bash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Travail à plusieurs : Démarrer Hugo depuis une seconde interface</a:t>
            </a:r>
            <a:r>
              <a:rPr lang="fr-FR" baseline="0" dirty="0" smtClean="0"/>
              <a:t> « ligne de commandes ».</a:t>
            </a:r>
          </a:p>
          <a:p>
            <a:r>
              <a:rPr lang="fr-FR" baseline="0" dirty="0" smtClean="0"/>
              <a:t>Exemple d’article en </a:t>
            </a:r>
            <a:r>
              <a:rPr lang="fr-FR" baseline="0" dirty="0" err="1" smtClean="0"/>
              <a:t>Markdown</a:t>
            </a:r>
            <a:r>
              <a:rPr lang="fr-FR" baseline="0" dirty="0" smtClean="0"/>
              <a:t> : sujet.md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8220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plusieurs itérations : modification + push; utiliser à chaque fois</a:t>
            </a:r>
            <a:r>
              <a:rPr lang="fr-FR" baseline="0" dirty="0" smtClean="0"/>
              <a:t> un outil différent pour résoudre les éventuels conflits.</a:t>
            </a:r>
          </a:p>
          <a:p>
            <a:r>
              <a:rPr lang="fr-FR" baseline="0" dirty="0" smtClean="0"/>
              <a:t>Se synchroniser avec son groupe pour que les conflits soient apparaissent sur chaque poste à tour de rôle.</a:t>
            </a:r>
          </a:p>
          <a:p>
            <a:r>
              <a:rPr lang="fr-FR" baseline="0" dirty="0" smtClean="0"/>
              <a:t>Utiliser de vrais commentaires pour chaque commit. Cela permettra plus de visibilité dans l’historique Git vu plus tard.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Relancer Hugo avec la commande `./bin/hugo.exe server -w -d public`</a:t>
            </a:r>
          </a:p>
          <a:p>
            <a:r>
              <a:rPr lang="fr-FR" baseline="0" dirty="0" smtClean="0"/>
              <a:t>Avant d’ignorer les fichiers visualiser l’effet de la commande clean</a:t>
            </a:r>
          </a:p>
          <a:p>
            <a:r>
              <a:rPr lang="fr-FR" baseline="0" dirty="0" smtClean="0"/>
              <a:t>Modifier .</a:t>
            </a:r>
            <a:r>
              <a:rPr lang="fr-FR" baseline="0" dirty="0" err="1" smtClean="0"/>
              <a:t>gitignore</a:t>
            </a:r>
            <a:r>
              <a:rPr lang="fr-FR" baseline="0" dirty="0" smtClean="0"/>
              <a:t> pour ignorer le répertoire ‘public’ (depuis Eclipse)</a:t>
            </a:r>
          </a:p>
          <a:p>
            <a:r>
              <a:rPr lang="fr-FR" baseline="0" dirty="0" smtClean="0"/>
              <a:t>Voir le nouvel effet de la commande clean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Conséquence</a:t>
            </a:r>
            <a:r>
              <a:rPr lang="fr-FR" baseline="0" dirty="0" smtClean="0"/>
              <a:t> de la structure de données </a:t>
            </a:r>
            <a:r>
              <a:rPr lang="fr-FR" baseline="0" dirty="0" err="1" smtClean="0"/>
              <a:t>arbo</a:t>
            </a:r>
            <a:r>
              <a:rPr lang="fr-FR" baseline="0" dirty="0" smtClean="0"/>
              <a:t> -&gt; </a:t>
            </a:r>
            <a:r>
              <a:rPr lang="fr-FR" dirty="0" smtClean="0"/>
              <a:t>On ne peut pas </a:t>
            </a:r>
            <a:r>
              <a:rPr lang="fr-FR" dirty="0" err="1" smtClean="0"/>
              <a:t>commiter</a:t>
            </a:r>
            <a:r>
              <a:rPr lang="fr-FR" dirty="0" smtClean="0"/>
              <a:t> de répertoire vide !!!! Rajout</a:t>
            </a:r>
            <a:r>
              <a:rPr lang="fr-FR" baseline="0" dirty="0" smtClean="0"/>
              <a:t> d’un fichier caché vide si on veut un répertoire vide</a:t>
            </a:r>
            <a:r>
              <a:rPr lang="fr-FR" dirty="0" smtClean="0"/>
              <a:t>!!!!!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44053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HEAD : instantané de la dernière validation, prochain parent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 : instantané propose de la prochaine validation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Répertoire de travail : bac à sable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Changer de branche modifie les fichiers dans votre répertoire de travail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39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Réutiliser </a:t>
            </a:r>
            <a:r>
              <a:rPr lang="fr-FR" dirty="0" err="1" smtClean="0"/>
              <a:t>fetch</a:t>
            </a:r>
            <a:r>
              <a:rPr lang="fr-FR" dirty="0" smtClean="0"/>
              <a:t> et </a:t>
            </a:r>
            <a:r>
              <a:rPr lang="fr-FR" dirty="0" err="1" smtClean="0"/>
              <a:t>merge</a:t>
            </a:r>
            <a:r>
              <a:rPr lang="fr-FR" dirty="0" smtClean="0"/>
              <a:t> pour ce 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master : suivi des mises en production</a:t>
            </a:r>
          </a:p>
          <a:p>
            <a:r>
              <a:rPr lang="fr-FR" baseline="0" dirty="0" err="1" smtClean="0"/>
              <a:t>develop</a:t>
            </a:r>
            <a:r>
              <a:rPr lang="fr-FR" baseline="0" dirty="0" smtClean="0"/>
              <a:t> : branche commune aux développeurs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feature</a:t>
            </a:r>
            <a:r>
              <a:rPr lang="fr-FR" baseline="0" dirty="0" smtClean="0"/>
              <a:t>: développer une nouvelle fonctionnalité</a:t>
            </a:r>
          </a:p>
          <a:p>
            <a:r>
              <a:rPr lang="fr-FR" baseline="0" dirty="0" err="1" smtClean="0"/>
              <a:t>hotfix</a:t>
            </a:r>
            <a:r>
              <a:rPr lang="fr-FR" baseline="0" dirty="0" smtClean="0"/>
              <a:t>: maintenance à chaud</a:t>
            </a:r>
          </a:p>
          <a:p>
            <a:r>
              <a:rPr lang="fr-FR" baseline="0" dirty="0" smtClean="0"/>
              <a:t>release: assemblage d’une nouvelle version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967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Affichage d'une arborescence de commits en ASCII art : `git log --</a:t>
            </a:r>
            <a:r>
              <a:rPr lang="fr-FR" dirty="0" err="1" smtClean="0"/>
              <a:t>oneline</a:t>
            </a:r>
            <a:r>
              <a:rPr lang="fr-FR" dirty="0" smtClean="0"/>
              <a:t> --</a:t>
            </a:r>
            <a:r>
              <a:rPr lang="fr-FR" dirty="0" err="1" smtClean="0"/>
              <a:t>decorate</a:t>
            </a:r>
            <a:r>
              <a:rPr lang="fr-FR" dirty="0" smtClean="0"/>
              <a:t> --graph`</a:t>
            </a:r>
          </a:p>
          <a:p>
            <a:r>
              <a:rPr lang="fr-FR" dirty="0" err="1" smtClean="0"/>
              <a:t>bisect</a:t>
            </a:r>
            <a:r>
              <a:rPr lang="fr-FR" dirty="0" smtClean="0"/>
              <a:t> permet d’effectuer </a:t>
            </a:r>
            <a:r>
              <a:rPr lang="fr-FR" baseline="0" dirty="0" smtClean="0"/>
              <a:t>une recherche d’introduction de bug par dichotomie (application aux tests </a:t>
            </a:r>
            <a:r>
              <a:rPr lang="fr-FR" baseline="0" dirty="0" err="1" smtClean="0"/>
              <a:t>junit</a:t>
            </a:r>
            <a:r>
              <a:rPr lang="fr-FR" baseline="0" dirty="0" smtClean="0"/>
              <a:t> par exemple)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r>
              <a:rPr lang="fr-FR" dirty="0" smtClean="0"/>
              <a:t> réutilisé différemment dans ce TP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Contexte : branche locale</a:t>
            </a:r>
          </a:p>
          <a:p>
            <a:r>
              <a:rPr lang="fr-FR" dirty="0" smtClean="0"/>
              <a:t>Objectif : réappliquer les commits de </a:t>
            </a:r>
            <a:r>
              <a:rPr lang="fr-FR" dirty="0" err="1" smtClean="0"/>
              <a:t>fix</a:t>
            </a:r>
            <a:r>
              <a:rPr lang="fr-FR" dirty="0" smtClean="0"/>
              <a:t> dans master sans faire apparaître la branche locale dans l'historique</a:t>
            </a:r>
          </a:p>
          <a:p>
            <a:r>
              <a:rPr lang="fr-FR" dirty="0" smtClean="0"/>
              <a:t>C’est intéressant pour une branche créée trop vite pour du bug fixing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(mettre de côté son travail non </a:t>
            </a:r>
            <a:r>
              <a:rPr lang="fr-FR" dirty="0" err="1" smtClean="0"/>
              <a:t>committé</a:t>
            </a:r>
            <a:r>
              <a:rPr lang="fr-FR" dirty="0" smtClean="0"/>
              <a:t>)</a:t>
            </a:r>
          </a:p>
          <a:p>
            <a:r>
              <a:rPr lang="fr-FR" dirty="0" smtClean="0"/>
              <a:t>git pull (récupérer des modifications urgentes)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pop (fusionner avec son travail mis de côté)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47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13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6502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Local -&gt; répertoire de travail </a:t>
            </a:r>
          </a:p>
          <a:p>
            <a:r>
              <a:rPr lang="fr-FR" dirty="0" err="1" smtClean="0"/>
              <a:t>Repertoire</a:t>
            </a:r>
            <a:r>
              <a:rPr lang="fr-FR" baseline="0" dirty="0" smtClean="0"/>
              <a:t> caché -&gt; index (zone de préparation des  commits) + historique de tous les commits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9356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L’index</a:t>
            </a:r>
            <a:r>
              <a:rPr lang="fr-FR" baseline="0" dirty="0" smtClean="0"/>
              <a:t> est une zone de prépa du commit -&gt; regrouper les changements par intention (nouvelle fonctionnalité, renommage, correction de bug…)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935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seule référence (</a:t>
            </a:r>
            <a:r>
              <a:rPr lang="fr-FR" baseline="0" dirty="0" err="1" smtClean="0"/>
              <a:t>gitlab</a:t>
            </a:r>
            <a:r>
              <a:rPr lang="fr-FR" baseline="0" dirty="0" smtClean="0"/>
              <a:t>) , un seul 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, mais on peut facilement en avoir un deuxième en cas de problème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échange systématiquement tout l’historique d’une branche (différence seulement) !</a:t>
            </a:r>
          </a:p>
          <a:p>
            <a:r>
              <a:rPr lang="fr-FR" baseline="0" dirty="0" smtClean="0"/>
              <a:t>	-&gt; OBJECTIF : on doit avoir le même historique d’un côté comme de l’autre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8658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Seul outil avec lequel on peut</a:t>
            </a:r>
            <a:r>
              <a:rPr lang="fr-FR" baseline="0" dirty="0" smtClean="0"/>
              <a:t> tout faire !</a:t>
            </a:r>
          </a:p>
          <a:p>
            <a:r>
              <a:rPr lang="fr-FR" baseline="0" dirty="0" smtClean="0"/>
              <a:t>LA référence , partout sur internet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4506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Seul outil avec lequel on peut</a:t>
            </a:r>
            <a:r>
              <a:rPr lang="fr-FR" baseline="0" dirty="0" smtClean="0"/>
              <a:t> tout faire !</a:t>
            </a:r>
          </a:p>
          <a:p>
            <a:r>
              <a:rPr lang="fr-FR" baseline="0" dirty="0" smtClean="0"/>
              <a:t>LA référence , partout sur internet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4506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Expliquez ce qu’est le</a:t>
            </a:r>
            <a:r>
              <a:rPr lang="fr-FR" baseline="0" dirty="0" smtClean="0"/>
              <a:t> bon répertoire!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9D38-64C2-4C3C-B5B4-E2B2F558A149}" type="slidenum">
              <a:rPr lang="fr-FR" altLang="fr-FR" smtClean="0"/>
              <a:pPr/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21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1013" y="1946275"/>
            <a:ext cx="8001000" cy="24003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fr-FR" altLang="fr-FR" noProof="0" smtClean="0"/>
              <a:t>Modifiez le style du titre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422900" y="4911725"/>
            <a:ext cx="255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12BAA7D-30EC-4378-8FA0-4CCAD2EABA8F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fr-FR" dirty="0" smtClean="0"/>
              <a:t>&lt;#&gt;/total</a:t>
            </a:r>
            <a:endParaRPr lang="fr-FR" altLang="fr-FR" dirty="0"/>
          </a:p>
        </p:txBody>
      </p:sp>
      <p:pic>
        <p:nvPicPr>
          <p:cNvPr id="7" name="LOGOV" descr="Logo_AG2R LA MONDIALE_CV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7375"/>
            <a:ext cx="20542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LOGOV" descr="Logo_AG2R LA MONDIALE_CV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438FB-D9D9-4B39-AB96-E58FEE47075B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D3355-1E5B-4423-8E1C-C67065BCCF7A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</p:spTree>
    <p:extLst>
      <p:ext uri="{BB962C8B-B14F-4D97-AF65-F5344CB8AC3E}">
        <p14:creationId xmlns:p14="http://schemas.microsoft.com/office/powerpoint/2010/main" val="40593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5425" y="228600"/>
            <a:ext cx="2000250" cy="5562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228600"/>
            <a:ext cx="5851525" cy="55626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33AF63-2F52-46C6-BD39-DA13829F041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8212C-7747-4964-84B5-F98698D728A5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</p:spTree>
    <p:extLst>
      <p:ext uri="{BB962C8B-B14F-4D97-AF65-F5344CB8AC3E}">
        <p14:creationId xmlns:p14="http://schemas.microsoft.com/office/powerpoint/2010/main" val="104292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228600"/>
            <a:ext cx="8001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1676400"/>
            <a:ext cx="39243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9243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3094038" y="6392863"/>
            <a:ext cx="1079500" cy="323850"/>
          </a:xfrm>
        </p:spPr>
        <p:txBody>
          <a:bodyPr/>
          <a:lstStyle>
            <a:lvl1pPr>
              <a:defRPr/>
            </a:lvl1pPr>
          </a:lstStyle>
          <a:p>
            <a:fld id="{8896DBE9-9582-4F45-8419-764D231D9E0C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229100" y="6392863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181850" y="6392863"/>
            <a:ext cx="1300163" cy="323850"/>
          </a:xfrm>
        </p:spPr>
        <p:txBody>
          <a:bodyPr/>
          <a:lstStyle>
            <a:lvl1pPr>
              <a:defRPr/>
            </a:lvl1pPr>
          </a:lstStyle>
          <a:p>
            <a:fld id="{8BB3DC3F-C1CA-4E00-928D-21F6A28DEDAE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8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20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228600"/>
            <a:ext cx="8001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71500" y="1676400"/>
            <a:ext cx="39243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243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3094038" y="6392863"/>
            <a:ext cx="1079500" cy="323850"/>
          </a:xfrm>
        </p:spPr>
        <p:txBody>
          <a:bodyPr/>
          <a:lstStyle>
            <a:lvl1pPr>
              <a:defRPr/>
            </a:lvl1pPr>
          </a:lstStyle>
          <a:p>
            <a:fld id="{FB1FCA72-F1CF-4517-8692-5EC79CF7AB54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229100" y="6392863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181850" y="6392863"/>
            <a:ext cx="1300163" cy="323850"/>
          </a:xfrm>
        </p:spPr>
        <p:txBody>
          <a:bodyPr/>
          <a:lstStyle>
            <a:lvl1pPr>
              <a:defRPr/>
            </a:lvl1pPr>
          </a:lstStyle>
          <a:p>
            <a:fld id="{AAA3CBA6-6AC3-4B3A-9DB7-204914697F30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8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81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E3615-7C7C-4A71-BB10-E321CD87443C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D2C09-B0BE-48F6-B742-7A89FF08F63B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7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F21B2-5B8A-42CB-9544-8B5449C51FAC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70126-7749-47BD-BB71-B507D4219435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7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8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16764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B29276-F61E-485A-8202-D9C69B30662E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12C49-08E5-4B77-AEBC-074048599D66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8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6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B0C562-33CF-4F12-ABD0-58F0ECF26CC4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3384C-6192-4A95-BEF6-E1E6C70EEBA4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10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6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DB697-043A-4743-8A41-C9EA0B2C833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61F17-68D9-44B5-A219-83DCFE177200}" type="slidenum">
              <a:rPr lang="fr-FR" altLang="fr-FR"/>
              <a:pPr/>
              <a:t>‹N°›</a:t>
            </a:fld>
            <a:r>
              <a:rPr lang="fr-FR" altLang="fr-FR" dirty="0"/>
              <a:t>/total</a:t>
            </a:r>
          </a:p>
        </p:txBody>
      </p:sp>
      <p:pic>
        <p:nvPicPr>
          <p:cNvPr id="6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F4091A-2BFA-45FA-8D67-AD0022579344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25602-D0B6-41B0-B2DD-8BC6BEE0F37D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5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2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210023-A54D-45E4-9B44-21AC400E2499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A8C77-F9FB-48A1-8D03-DC1518925BE3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  <p:pic>
        <p:nvPicPr>
          <p:cNvPr id="8" name="LOGOV" descr="Logo_AG2R LA MONDIALE_CV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37312"/>
            <a:ext cx="102711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6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E746D-A3D4-4208-8394-E57F74771D79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B2B32-6C53-40CF-B717-F1F831F3EA06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</p:spTree>
    <p:extLst>
      <p:ext uri="{BB962C8B-B14F-4D97-AF65-F5344CB8AC3E}">
        <p14:creationId xmlns:p14="http://schemas.microsoft.com/office/powerpoint/2010/main" val="10874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6764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94038" y="6392863"/>
            <a:ext cx="1079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6BB2573-94B8-4534-9228-B4D5E3FDFDD6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29100" y="6392863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fr-FR" altLang="fr-FR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1850" y="6392863"/>
            <a:ext cx="13001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8D15250-A0F8-440E-B84B-78E31619C396}" type="slidenum">
              <a:rPr lang="fr-FR" altLang="fr-FR"/>
              <a:pPr/>
              <a:t>‹N°›</a:t>
            </a:fld>
            <a:r>
              <a:rPr lang="fr-FR" altLang="fr-FR"/>
              <a:t>/total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204788" indent="-2032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569913" indent="-17462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989013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4pPr>
      <a:lvl5pPr marL="140811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86531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2251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77971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3691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pmmi126.ressources.racine.local/cqweb" TargetMode="Externa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Configuration_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19725" y="5019675"/>
            <a:ext cx="24860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0"/>
          <a:lstStyle/>
          <a:p>
            <a:pPr>
              <a:lnSpc>
                <a:spcPct val="110000"/>
              </a:lnSpc>
            </a:pPr>
            <a:r>
              <a:rPr lang="fr-FR" altLang="fr-FR" sz="1000" dirty="0">
                <a:solidFill>
                  <a:schemeClr val="tx2"/>
                </a:solidFill>
              </a:rPr>
              <a:t>Présentation pour :</a:t>
            </a:r>
          </a:p>
          <a:p>
            <a:pPr>
              <a:lnSpc>
                <a:spcPct val="110000"/>
              </a:lnSpc>
            </a:pPr>
            <a:fld id="{6774A5A8-3979-47F7-8A8D-366206E568B8}" type="datetime2">
              <a:rPr lang="fr-FR" altLang="fr-FR" sz="1000">
                <a:solidFill>
                  <a:schemeClr val="tx2"/>
                </a:solidFill>
              </a:rPr>
              <a:pPr>
                <a:lnSpc>
                  <a:spcPct val="110000"/>
                </a:lnSpc>
              </a:pPr>
              <a:t>lundi 17 octobre 2016</a:t>
            </a:fld>
            <a:endParaRPr lang="fr-FR" altLang="fr-FR" sz="1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fr-FR" altLang="fr-FR" sz="1000" dirty="0">
                <a:solidFill>
                  <a:schemeClr val="tx2"/>
                </a:solidFill>
              </a:rPr>
              <a:t>Intervenant(s) :</a:t>
            </a:r>
          </a:p>
          <a:p>
            <a:pPr>
              <a:lnSpc>
                <a:spcPct val="110000"/>
              </a:lnSpc>
            </a:pPr>
            <a:r>
              <a:rPr lang="fr-FR" altLang="fr-FR" sz="1000" dirty="0" smtClean="0">
                <a:solidFill>
                  <a:schemeClr val="tx2"/>
                </a:solidFill>
              </a:rPr>
              <a:t>AG2R LA MONDIALE</a:t>
            </a:r>
            <a:endParaRPr lang="fr-FR" altLang="fr-FR" sz="1000" dirty="0">
              <a:solidFill>
                <a:schemeClr val="tx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fr-FR" altLang="fr-FR" dirty="0"/>
              <a:t>Convergence des outils de </a:t>
            </a:r>
            <a:r>
              <a:rPr lang="fr-FR" altLang="fr-FR" dirty="0" err="1"/>
              <a:t>versioning</a:t>
            </a:r>
            <a:r>
              <a:rPr lang="fr-FR" altLang="fr-FR" dirty="0"/>
              <a:t> - Mise en œuvre de GIT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39750" y="6021388"/>
            <a:ext cx="82089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0"/>
          <a:lstStyle>
            <a:lvl1pPr eaLnBrk="0" hangingPunct="0">
              <a:spcBef>
                <a:spcPct val="100000"/>
              </a:spcBef>
              <a:defRPr sz="20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fr-FR" altLang="fr-FR" sz="1000" dirty="0"/>
              <a:t>Ce document est exclusivement réservé à un usage interne et ne peut engager la responsabilité du Groupe ALM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concepts de base:</a:t>
            </a:r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3 types d’objets manipulés :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Blob</a:t>
            </a:r>
            <a:r>
              <a:rPr lang="fr-FR" b="1" dirty="0" smtClean="0"/>
              <a:t> </a:t>
            </a:r>
            <a:r>
              <a:rPr lang="fr-FR" dirty="0" smtClean="0"/>
              <a:t>: données 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Arborescence </a:t>
            </a:r>
            <a:r>
              <a:rPr lang="fr-FR" b="1" dirty="0" smtClean="0"/>
              <a:t> 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Commit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snapshot</a:t>
            </a:r>
            <a:r>
              <a:rPr lang="fr-FR" dirty="0" smtClean="0"/>
              <a:t> du répertoire de travail avec Métadonnées</a:t>
            </a:r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AAA9-5CE4-46DC-9FC1-6796D3190AF9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5127" name="Picture 7" descr="C:\Users\andl\Documents\workspace\tp-git-blog\latex\arb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706324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10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58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concepts de base: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5C81-60D0-4D60-8B5E-7724C585B40F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5125" name="Picture 5" descr="C:\Users\andl\Documents\workspace\tp-git-blog-master\tp-git-blog-master\latex\grap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904656" cy="20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4365104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commits sont organisés sous forme d’arbre avec des branches nommées</a:t>
            </a:r>
          </a:p>
          <a:p>
            <a:r>
              <a:rPr lang="fr-FR" sz="2000" dirty="0" smtClean="0"/>
              <a:t>Possibilité de poser </a:t>
            </a:r>
            <a:r>
              <a:rPr lang="fr-F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 label (tag) </a:t>
            </a:r>
            <a:r>
              <a:rPr lang="fr-FR" sz="2000" dirty="0" smtClean="0"/>
              <a:t>sur un commit 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-&gt;Eviter d’utiliser le hash</a:t>
            </a:r>
            <a:endParaRPr lang="fr-FR" sz="2000" dirty="0"/>
          </a:p>
        </p:txBody>
      </p:sp>
      <p:sp>
        <p:nvSpPr>
          <p:cNvPr id="6" name="Nuage 5"/>
          <p:cNvSpPr/>
          <p:nvPr/>
        </p:nvSpPr>
        <p:spPr>
          <a:xfrm>
            <a:off x="1043608" y="1556792"/>
            <a:ext cx="1728192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Commit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23050" y="2003985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>
            <a:stCxn id="6" idx="0"/>
            <a:endCxn id="7" idx="2"/>
          </p:cNvCxnSpPr>
          <p:nvPr/>
        </p:nvCxnSpPr>
        <p:spPr>
          <a:xfrm>
            <a:off x="2770360" y="1808820"/>
            <a:ext cx="252690" cy="48319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uage 10"/>
          <p:cNvSpPr/>
          <p:nvPr/>
        </p:nvSpPr>
        <p:spPr>
          <a:xfrm>
            <a:off x="4067944" y="1083026"/>
            <a:ext cx="1728192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Hash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572000" y="1556792"/>
            <a:ext cx="432048" cy="7054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uage 14"/>
          <p:cNvSpPr/>
          <p:nvPr/>
        </p:nvSpPr>
        <p:spPr>
          <a:xfrm>
            <a:off x="7452320" y="1333532"/>
            <a:ext cx="1728192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Branche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6" name="Connecteur en angle 15"/>
          <p:cNvCxnSpPr>
            <a:stCxn id="15" idx="1"/>
          </p:cNvCxnSpPr>
          <p:nvPr/>
        </p:nvCxnSpPr>
        <p:spPr>
          <a:xfrm rot="5400000">
            <a:off x="7656885" y="1632486"/>
            <a:ext cx="454966" cy="8640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age 17"/>
          <p:cNvSpPr/>
          <p:nvPr/>
        </p:nvSpPr>
        <p:spPr>
          <a:xfrm>
            <a:off x="7740352" y="3861048"/>
            <a:ext cx="1008112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Tag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9" name="Connecteur en angle 18"/>
          <p:cNvCxnSpPr>
            <a:stCxn id="18" idx="2"/>
            <a:endCxn id="21" idx="2"/>
          </p:cNvCxnSpPr>
          <p:nvPr/>
        </p:nvCxnSpPr>
        <p:spPr>
          <a:xfrm rot="10800000">
            <a:off x="5839205" y="2942976"/>
            <a:ext cx="1904274" cy="1170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94242" y="2580047"/>
            <a:ext cx="489925" cy="362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11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876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concepts de base: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A956-567F-42B8-BF94-2151957D039B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7171" name="Picture 3" descr="C:\Users\andl\Documents\workspace\tp-git-blog\latex\esp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7128792" cy="43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uage 4"/>
          <p:cNvSpPr/>
          <p:nvPr/>
        </p:nvSpPr>
        <p:spPr>
          <a:xfrm>
            <a:off x="395536" y="2636912"/>
            <a:ext cx="1656184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Local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Nuage 9"/>
          <p:cNvSpPr/>
          <p:nvPr/>
        </p:nvSpPr>
        <p:spPr>
          <a:xfrm>
            <a:off x="4644008" y="1336041"/>
            <a:ext cx="4104456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Zone cachée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12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689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concepts de base: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8219-22B4-4A95-AC7D-104A9E412A99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8194" name="Picture 2" descr="C:\Users\andl\Documents\workspace\tp-git-blog\latex\detail-comm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" y="1556792"/>
            <a:ext cx="7206878" cy="44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uage 6"/>
          <p:cNvSpPr/>
          <p:nvPr/>
        </p:nvSpPr>
        <p:spPr>
          <a:xfrm>
            <a:off x="2555776" y="2178797"/>
            <a:ext cx="1368152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Nuage 7"/>
          <p:cNvSpPr/>
          <p:nvPr/>
        </p:nvSpPr>
        <p:spPr>
          <a:xfrm>
            <a:off x="5117044" y="4154835"/>
            <a:ext cx="2304256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13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3811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concepts de base: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85E1-BBA5-4C5D-923D-DEF3159BDEE9}" type="datetime1">
              <a:rPr lang="fr-FR" altLang="fr-FR" smtClean="0"/>
              <a:t>17/10/2016</a:t>
            </a:fld>
            <a:endParaRPr lang="fr-FR" altLang="fr-FR"/>
          </a:p>
        </p:txBody>
      </p:sp>
      <p:grpSp>
        <p:nvGrpSpPr>
          <p:cNvPr id="9222" name="Groupe 9221"/>
          <p:cNvGrpSpPr/>
          <p:nvPr/>
        </p:nvGrpSpPr>
        <p:grpSpPr>
          <a:xfrm>
            <a:off x="5724128" y="1952836"/>
            <a:ext cx="2160240" cy="3276364"/>
            <a:chOff x="5724128" y="1952836"/>
            <a:chExt cx="2160240" cy="3276364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5724128" y="1952836"/>
              <a:ext cx="216024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724128" y="5229200"/>
              <a:ext cx="216024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7884368" y="1952836"/>
              <a:ext cx="0" cy="327636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5732868" y="1952838"/>
              <a:ext cx="0" cy="205222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724128" y="5099870"/>
              <a:ext cx="0" cy="12933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3" name="Groupe 9222"/>
          <p:cNvGrpSpPr/>
          <p:nvPr/>
        </p:nvGrpSpPr>
        <p:grpSpPr>
          <a:xfrm>
            <a:off x="1259632" y="1934340"/>
            <a:ext cx="2160240" cy="3291782"/>
            <a:chOff x="1387223" y="1952838"/>
            <a:chExt cx="2160240" cy="3291782"/>
          </a:xfrm>
        </p:grpSpPr>
        <p:cxnSp>
          <p:nvCxnSpPr>
            <p:cNvPr id="41" name="Connecteur droit 40"/>
            <p:cNvCxnSpPr/>
            <p:nvPr/>
          </p:nvCxnSpPr>
          <p:spPr>
            <a:xfrm rot="10800000">
              <a:off x="1387223" y="5244620"/>
              <a:ext cx="216024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10800000">
              <a:off x="1387223" y="1968256"/>
              <a:ext cx="216024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rot="10800000" flipV="1">
              <a:off x="1387223" y="1968256"/>
              <a:ext cx="0" cy="327636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10800000" flipV="1">
              <a:off x="3538722" y="1952838"/>
              <a:ext cx="0" cy="205222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10800000" flipV="1">
              <a:off x="3547463" y="5115290"/>
              <a:ext cx="0" cy="12933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24" name="Picture 3" descr="C:\Users\andl\Documents\workspace\tp-git-blog\latex\rem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8524"/>
            <a:ext cx="6223560" cy="30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uage 4"/>
          <p:cNvSpPr/>
          <p:nvPr/>
        </p:nvSpPr>
        <p:spPr>
          <a:xfrm>
            <a:off x="3736981" y="5441850"/>
            <a:ext cx="1838872" cy="5274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Serveurs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Nuage 23"/>
          <p:cNvSpPr/>
          <p:nvPr/>
        </p:nvSpPr>
        <p:spPr>
          <a:xfrm>
            <a:off x="724772" y="5367484"/>
            <a:ext cx="2744688" cy="6761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Poste de </a:t>
            </a:r>
            <a:r>
              <a:rPr lang="fr-FR" sz="1600" dirty="0" err="1" smtClean="0">
                <a:solidFill>
                  <a:schemeClr val="tx1"/>
                </a:solidFill>
              </a:rPr>
              <a:t>dev</a:t>
            </a:r>
            <a:r>
              <a:rPr lang="fr-FR" sz="1600" dirty="0" smtClean="0">
                <a:solidFill>
                  <a:schemeClr val="tx1"/>
                </a:solidFill>
              </a:rPr>
              <a:t> 1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Nuage 24"/>
          <p:cNvSpPr/>
          <p:nvPr/>
        </p:nvSpPr>
        <p:spPr>
          <a:xfrm>
            <a:off x="5758541" y="5367484"/>
            <a:ext cx="2744688" cy="6761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Poste de </a:t>
            </a:r>
            <a:r>
              <a:rPr lang="fr-FR" sz="1600" dirty="0" err="1" smtClean="0">
                <a:solidFill>
                  <a:schemeClr val="tx1"/>
                </a:solidFill>
              </a:rPr>
              <a:t>dev</a:t>
            </a:r>
            <a:r>
              <a:rPr lang="fr-FR" sz="1600" dirty="0" smtClean="0">
                <a:solidFill>
                  <a:schemeClr val="tx1"/>
                </a:solidFill>
              </a:rPr>
              <a:t> 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436" y="923933"/>
            <a:ext cx="38164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Actions qui communiquent avec le serveur 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575853" y="1499997"/>
            <a:ext cx="0" cy="2577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14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9994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80728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</a:t>
            </a:r>
            <a:r>
              <a:rPr lang="fr-F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Bash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/>
              <a:t>(Ligne de commande)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s’agit de l’outil le plus complet, destiné à toute sorte de projet.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vérifier si l’outil est bien installé, rechercher « git </a:t>
            </a:r>
            <a:r>
              <a:rPr lang="fr-FR" dirty="0" err="1" smtClean="0"/>
              <a:t>bash</a:t>
            </a:r>
            <a:r>
              <a:rPr lang="fr-FR" dirty="0" smtClean="0"/>
              <a:t> » dans le menu démarrer. Pour le lancer cliquez sur </a:t>
            </a:r>
            <a:r>
              <a:rPr lang="fr-FR" dirty="0" err="1" smtClean="0"/>
              <a:t>l’exe</a:t>
            </a:r>
            <a:r>
              <a:rPr lang="fr-FR" dirty="0" smtClean="0"/>
              <a:t>.</a:t>
            </a:r>
          </a:p>
          <a:p>
            <a:pPr lvl="3" indent="0">
              <a:buNone/>
            </a:pPr>
            <a:endParaRPr lang="fr-FR" dirty="0" smtClean="0"/>
          </a:p>
          <a:p>
            <a:r>
              <a:rPr lang="fr-FR" dirty="0" smtClean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30BE-81EF-4BDA-B6F8-D7492C80EE70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9" y="4509120"/>
            <a:ext cx="2886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15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5692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6943" y="989087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Une fois le .</a:t>
            </a:r>
            <a:r>
              <a:rPr lang="fr-FR" dirty="0" err="1" smtClean="0"/>
              <a:t>exe</a:t>
            </a:r>
            <a:r>
              <a:rPr lang="fr-FR" dirty="0" smtClean="0"/>
              <a:t> lancé, la fenêtre du Git </a:t>
            </a:r>
            <a:r>
              <a:rPr lang="fr-FR" dirty="0" err="1" smtClean="0"/>
              <a:t>bash</a:t>
            </a:r>
            <a:r>
              <a:rPr lang="fr-FR" dirty="0" smtClean="0"/>
              <a:t> apparaît</a:t>
            </a:r>
          </a:p>
          <a:p>
            <a:pPr lvl="3" indent="0">
              <a:buNone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49E6-ABBB-4CF3-9F88-0616D7284434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984776" cy="393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16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7724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Gitk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/>
              <a:t>-&gt; Interface graphique gérée par git </a:t>
            </a:r>
            <a:r>
              <a:rPr lang="fr-FR" dirty="0" err="1" smtClean="0"/>
              <a:t>bash</a:t>
            </a: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sert à voir les différentes branches, les modifications apportées lors d’un commit ainsi que ses métadonnées ,la différence entre deux commit …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le lancer, une seule solution, taper la commande « </a:t>
            </a:r>
            <a:r>
              <a:rPr lang="fr-FR" b="1" dirty="0" err="1" smtClean="0"/>
              <a:t>gitk</a:t>
            </a:r>
            <a:r>
              <a:rPr lang="fr-FR" dirty="0" smtClean="0"/>
              <a:t> » dans un </a:t>
            </a:r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tout en étant dans le bon </a:t>
            </a:r>
            <a:r>
              <a:rPr lang="fr-FR" dirty="0" err="1" smtClean="0"/>
              <a:t>repertoire</a:t>
            </a:r>
            <a:endParaRPr lang="fr-FR" b="1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56F-4FD9-4219-B3C0-FEF4EE04C1DF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44" y="4581128"/>
            <a:ext cx="5514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17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41315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Une fois la commande lancée, la fenêtre suivante apparaît</a:t>
            </a:r>
            <a:r>
              <a:rPr lang="fr-FR" dirty="0"/>
              <a:t>:</a:t>
            </a: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3EE-F150-43B4-86AB-F393525A2622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6"/>
          <a:stretch/>
        </p:blipFill>
        <p:spPr bwMode="auto">
          <a:xfrm>
            <a:off x="1259632" y="2493297"/>
            <a:ext cx="656500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18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3228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GUI </a:t>
            </a:r>
            <a:r>
              <a:rPr lang="fr-FR" dirty="0" smtClean="0"/>
              <a:t>-&gt; fenêtre qui permet de gérer les commits de </a:t>
            </a:r>
            <a:r>
              <a:rPr lang="fr-FR" dirty="0" err="1" smtClean="0"/>
              <a:t>gitk</a:t>
            </a: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sert à ajouter les fichiers à l’index, faire un commit, créer une branche, un tag …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le lancer, deux solutions, taper la commande « </a:t>
            </a:r>
            <a:r>
              <a:rPr lang="fr-FR" b="1" dirty="0" smtClean="0"/>
              <a:t>git gui</a:t>
            </a:r>
            <a:r>
              <a:rPr lang="fr-FR" dirty="0" smtClean="0"/>
              <a:t> » dans un </a:t>
            </a:r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/>
              <a:t> </a:t>
            </a:r>
            <a:r>
              <a:rPr lang="fr-FR" dirty="0" smtClean="0"/>
              <a:t>(tout en étant dans un repo git), ou dans le </a:t>
            </a:r>
            <a:r>
              <a:rPr lang="fr-FR" b="1" dirty="0" smtClean="0"/>
              <a:t>menu fichier</a:t>
            </a:r>
            <a:r>
              <a:rPr lang="fr-FR" dirty="0" smtClean="0"/>
              <a:t> d’un </a:t>
            </a:r>
            <a:r>
              <a:rPr lang="fr-FR" b="1" dirty="0" err="1" smtClean="0"/>
              <a:t>gitk</a:t>
            </a:r>
            <a:endParaRPr lang="fr-FR" b="1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164-3050-41FC-81E6-6808B78DD5CD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7" y="4347459"/>
            <a:ext cx="2000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6379731" cy="5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19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316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de la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9FB-928C-4F3D-B804-6F3AC06258AC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67544" y="1124744"/>
            <a:ext cx="8001000" cy="4114800"/>
          </a:xfrm>
        </p:spPr>
        <p:txBody>
          <a:bodyPr/>
          <a:lstStyle/>
          <a:p>
            <a:r>
              <a:rPr lang="fr-FR" dirty="0" smtClean="0"/>
              <a:t>Matin: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9h30 : Présentation du projet et expression des attentes utilisateur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10h00 : Présentation </a:t>
            </a:r>
            <a:r>
              <a:rPr lang="fr-FR" dirty="0" smtClean="0">
                <a:solidFill>
                  <a:schemeClr val="tx1"/>
                </a:solidFill>
              </a:rPr>
              <a:t>de Git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11h00 </a:t>
            </a:r>
            <a:r>
              <a:rPr lang="fr-FR" dirty="0">
                <a:solidFill>
                  <a:schemeClr val="tx1"/>
                </a:solidFill>
              </a:rPr>
              <a:t>: TP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12h00 : Pause déjeuner</a:t>
            </a:r>
          </a:p>
          <a:p>
            <a:r>
              <a:rPr lang="fr-FR" dirty="0" smtClean="0"/>
              <a:t>Après-midi: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14h00 : TP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16h30 – 17h00 : Collecte / Restitution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124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Une fois la commande lancée, la fenêtre suivante apparaît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8D76-6871-47CD-9203-5725BCB27047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829772" cy="372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courbée vers la droite 4"/>
          <p:cNvSpPr/>
          <p:nvPr/>
        </p:nvSpPr>
        <p:spPr>
          <a:xfrm>
            <a:off x="467544" y="3356992"/>
            <a:ext cx="1080120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1044" y="3691353"/>
            <a:ext cx="85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Ajout </a:t>
            </a:r>
          </a:p>
          <a:p>
            <a:r>
              <a:rPr lang="fr-FR" sz="1600" dirty="0" smtClean="0"/>
              <a:t>à </a:t>
            </a:r>
          </a:p>
          <a:p>
            <a:r>
              <a:rPr lang="fr-FR" sz="1600" dirty="0" smtClean="0"/>
              <a:t>l’index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2771800" y="4365104"/>
            <a:ext cx="5256584" cy="1440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/>
          <p:cNvSpPr/>
          <p:nvPr/>
        </p:nvSpPr>
        <p:spPr>
          <a:xfrm>
            <a:off x="5220072" y="4653136"/>
            <a:ext cx="2448272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Zone de message  du commit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20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570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0266" y="836712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GitLab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s’agit de </a:t>
            </a:r>
            <a:r>
              <a:rPr lang="fr-FR" b="1" dirty="0" smtClean="0"/>
              <a:t>l’interface web</a:t>
            </a:r>
            <a:r>
              <a:rPr lang="fr-FR" dirty="0" smtClean="0"/>
              <a:t> </a:t>
            </a:r>
            <a:r>
              <a:rPr lang="fr-FR" b="1" dirty="0" smtClean="0"/>
              <a:t>côté serveur</a:t>
            </a:r>
            <a:r>
              <a:rPr lang="fr-FR" dirty="0" smtClean="0"/>
              <a:t>. Il est possible d’effectuer certaines actions comme modifier des fichiers, </a:t>
            </a:r>
            <a:r>
              <a:rPr lang="fr-FR" dirty="0" err="1" smtClean="0"/>
              <a:t>commiter</a:t>
            </a:r>
            <a:r>
              <a:rPr lang="fr-FR" dirty="0" smtClean="0"/>
              <a:t>, créer des branches , des tags … 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y accéder, il faut avoir une connexion au serveur , et un navigateur. </a:t>
            </a:r>
            <a:endParaRPr lang="fr-FR" b="1" dirty="0" smtClean="0"/>
          </a:p>
          <a:p>
            <a:pPr marL="1331913" lvl="3" indent="-342900">
              <a:buFont typeface="Arial" charset="0"/>
              <a:buChar char="•"/>
            </a:pPr>
            <a:endParaRPr lang="fr-FR" b="1" dirty="0" smtClean="0"/>
          </a:p>
          <a:p>
            <a:pPr marL="1331913" lvl="3" indent="-342900">
              <a:buFont typeface="Arial" charset="0"/>
              <a:buChar char="•"/>
            </a:pPr>
            <a:endParaRPr lang="fr-FR" b="1" dirty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le moment, les dépôts sont internes, mais une ouverture de ceux-ci est à l’étude, pour permettre la collaboration avec des équipes externes </a:t>
            </a:r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546-9AA3-4E3E-92A9-80250BE2C1B4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49" y="3645024"/>
            <a:ext cx="3009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21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057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écran obtenu lors de la recherche de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0818-D8E8-4021-ADA2-0D45A71E0822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22</a:t>
            </a:fld>
            <a:r>
              <a:rPr lang="fr-FR" altLang="fr-FR" dirty="0"/>
              <a:t>/54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9" y="2519671"/>
            <a:ext cx="839253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17779" y="3691000"/>
            <a:ext cx="360040" cy="261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173506" y="4544211"/>
            <a:ext cx="509565" cy="261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043608" y="2348880"/>
            <a:ext cx="504056" cy="129614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1712842" y="4674840"/>
            <a:ext cx="1346990" cy="62636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547664" y="205800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Nom de groupe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085862" y="5111959"/>
            <a:ext cx="335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Nom de projet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645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836712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Quelques informations sur GitLab</a:t>
            </a:r>
          </a:p>
          <a:p>
            <a:pPr marL="1751013" lvl="4" indent="-342900">
              <a:buFont typeface="Arial" charset="0"/>
              <a:buChar char="•"/>
            </a:pPr>
            <a:r>
              <a:rPr lang="fr-FR" dirty="0" smtClean="0"/>
              <a:t>Trois serveur :</a:t>
            </a:r>
          </a:p>
          <a:p>
            <a:pPr marL="2208213" lvl="5" indent="-342900">
              <a:buFont typeface="Arial" charset="0"/>
              <a:buChar char="•"/>
            </a:pPr>
            <a:r>
              <a:rPr lang="fr-FR" dirty="0"/>
              <a:t>http://git-dev.server.lan</a:t>
            </a:r>
            <a:r>
              <a:rPr lang="fr-FR" dirty="0" smtClean="0"/>
              <a:t>/	</a:t>
            </a:r>
          </a:p>
          <a:p>
            <a:pPr marL="2208213" lvl="5" indent="-342900">
              <a:buFont typeface="Arial" charset="0"/>
              <a:buChar char="•"/>
            </a:pPr>
            <a:r>
              <a:rPr lang="fr-FR" dirty="0"/>
              <a:t>http</a:t>
            </a:r>
            <a:r>
              <a:rPr lang="fr-FR" dirty="0" smtClean="0"/>
              <a:t>://git-re7.server.lan/</a:t>
            </a:r>
          </a:p>
          <a:p>
            <a:pPr marL="2208213" lvl="5" indent="-342900">
              <a:buFont typeface="Arial" charset="0"/>
              <a:buChar char="•"/>
            </a:pPr>
            <a:r>
              <a:rPr lang="fr-FR" dirty="0" smtClean="0"/>
              <a:t>http</a:t>
            </a:r>
            <a:r>
              <a:rPr lang="fr-FR" dirty="0"/>
              <a:t>://git-prd.server.lan</a:t>
            </a:r>
            <a:r>
              <a:rPr lang="fr-FR" dirty="0" smtClean="0"/>
              <a:t>/</a:t>
            </a:r>
          </a:p>
          <a:p>
            <a:pPr marL="2208213" lvl="5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err="1" smtClean="0"/>
              <a:t>Accés</a:t>
            </a:r>
            <a:r>
              <a:rPr lang="fr-FR" dirty="0" smtClean="0"/>
              <a:t> à un projet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Serveur/groupe/projet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smtClean="0"/>
              <a:t>Vocabulaire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Groupe : regroupement de projets et d’utilisateurs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Projet : dépôt </a:t>
            </a:r>
            <a:r>
              <a:rPr lang="fr-FR" dirty="0"/>
              <a:t>G</a:t>
            </a:r>
            <a:r>
              <a:rPr lang="fr-FR" dirty="0" smtClean="0"/>
              <a:t>it</a:t>
            </a:r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Utilisateurs et les droits</a:t>
            </a:r>
          </a:p>
          <a:p>
            <a:pPr marL="1751013" lvl="4" indent="-342900">
              <a:buFont typeface="Arial" charset="0"/>
              <a:buChar char="•"/>
            </a:pPr>
            <a:r>
              <a:rPr lang="fr-FR" dirty="0" err="1" smtClean="0"/>
              <a:t>Owner</a:t>
            </a:r>
            <a:endParaRPr lang="fr-FR" dirty="0" smtClean="0"/>
          </a:p>
          <a:p>
            <a:pPr marL="1751013" lvl="4" indent="-342900">
              <a:buFont typeface="Arial" charset="0"/>
              <a:buChar char="•"/>
            </a:pPr>
            <a:r>
              <a:rPr lang="fr-FR" dirty="0" smtClean="0"/>
              <a:t>Master</a:t>
            </a:r>
          </a:p>
          <a:p>
            <a:pPr marL="1751013" lvl="4" indent="-342900">
              <a:buFont typeface="Arial" charset="0"/>
              <a:buChar char="•"/>
            </a:pPr>
            <a:r>
              <a:rPr lang="fr-FR" dirty="0" err="1" smtClean="0"/>
              <a:t>Developer</a:t>
            </a:r>
            <a:endParaRPr lang="fr-FR" dirty="0" smtClean="0"/>
          </a:p>
          <a:p>
            <a:pPr marL="1751013" lvl="4" indent="-342900">
              <a:buFont typeface="Arial" charset="0"/>
              <a:buChar char="•"/>
            </a:pPr>
            <a:r>
              <a:rPr lang="fr-FR" dirty="0" smtClean="0"/>
              <a:t>Reporter</a:t>
            </a:r>
          </a:p>
          <a:p>
            <a:pPr marL="1751013" lvl="4" indent="-342900">
              <a:buFont typeface="Arial" charset="0"/>
              <a:buChar char="•"/>
            </a:pPr>
            <a:r>
              <a:rPr lang="fr-FR" dirty="0" err="1" smtClean="0"/>
              <a:t>Guest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90B2-1D64-4763-9C99-7607ADE71BAF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23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2626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Plugin Eclipse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s’agit de l’outil destiné aux projets utilisant </a:t>
            </a:r>
            <a:r>
              <a:rPr lang="fr-FR" dirty="0" err="1" smtClean="0"/>
              <a:t>eclipse</a:t>
            </a:r>
            <a:r>
              <a:rPr lang="fr-FR" dirty="0" smtClean="0"/>
              <a:t> comme IDE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Toutes les actions de « base », qui sont utiles lors du déroulement d’un projet sont incluses au sein du plugin.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Si toute fois, l’utilisateur doit effectuer des actions spéciales, il a la possibilité d’utiliser le </a:t>
            </a:r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dirty="0" smtClean="0"/>
              <a:t>.</a:t>
            </a:r>
            <a:endParaRPr lang="fr-FR" b="1" dirty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y avoir accès, lancer </a:t>
            </a:r>
            <a:r>
              <a:rPr lang="fr-FR" b="1" dirty="0" err="1" smtClean="0"/>
              <a:t>eclipse</a:t>
            </a:r>
            <a:r>
              <a:rPr lang="fr-FR" b="1" dirty="0" smtClean="0"/>
              <a:t> </a:t>
            </a:r>
            <a:r>
              <a:rPr lang="fr-FR" b="1" dirty="0" err="1" smtClean="0"/>
              <a:t>Neon</a:t>
            </a:r>
            <a:r>
              <a:rPr lang="fr-FR" b="1" dirty="0" smtClean="0"/>
              <a:t>, </a:t>
            </a:r>
            <a:r>
              <a:rPr lang="fr-FR" dirty="0" smtClean="0"/>
              <a:t> puis utiliser la </a:t>
            </a:r>
            <a:r>
              <a:rPr lang="fr-FR" b="1" dirty="0" smtClean="0"/>
              <a:t>perspective Git</a:t>
            </a:r>
            <a:r>
              <a:rPr lang="fr-FR" dirty="0" smtClean="0"/>
              <a:t>, ou le menu « team » après un clic droit sur fichier ou répertoire.</a:t>
            </a:r>
            <a:endParaRPr lang="fr-FR" b="1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0DE7-BFCE-4F12-BDA0-79647554D0EB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24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1574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836712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lvl="2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Pour plus d’informations: http</a:t>
            </a:r>
            <a:r>
              <a:rPr lang="fr-FR" dirty="0">
                <a:solidFill>
                  <a:schemeClr val="tx1"/>
                </a:solidFill>
              </a:rPr>
              <a:t>://www.eclipse.org/egit/documentation/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743-250C-4326-9F3A-F78C92382097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826"/>
            <a:ext cx="4943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91" y="620688"/>
            <a:ext cx="2704281" cy="47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211959" y="2305404"/>
            <a:ext cx="1770831" cy="40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Clic droit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25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1796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80010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Plugin Visual Studio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Il s’agit de l’outil destiné aux projets .net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Toutes les actions de « base », qui sont utiles lors du déroulement d’un projet sont incluses au sein du plugin.</a:t>
            </a:r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Si toute fois, l’utilisateur doit effectuer des actions spéciales, il a la possibilité d’utiliser le </a:t>
            </a:r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dirty="0" smtClean="0"/>
              <a:t>.</a:t>
            </a:r>
            <a:endParaRPr lang="fr-FR" b="1" dirty="0"/>
          </a:p>
          <a:p>
            <a:pPr marL="1331913" lvl="3" indent="-342900">
              <a:buFont typeface="Arial" charset="0"/>
              <a:buChar char="•"/>
            </a:pP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Pour y avoir </a:t>
            </a:r>
            <a:r>
              <a:rPr lang="fr-FR" dirty="0" err="1" smtClean="0"/>
              <a:t>accès,lancer</a:t>
            </a:r>
            <a:r>
              <a:rPr lang="fr-FR" dirty="0" smtClean="0"/>
              <a:t> </a:t>
            </a:r>
            <a:r>
              <a:rPr lang="fr-FR" b="1" dirty="0" smtClean="0"/>
              <a:t>Visual Studio, </a:t>
            </a:r>
            <a:r>
              <a:rPr lang="fr-FR" dirty="0" smtClean="0"/>
              <a:t>un onglet </a:t>
            </a:r>
            <a:r>
              <a:rPr lang="fr-FR" dirty="0" err="1" smtClean="0"/>
              <a:t>GitExt</a:t>
            </a:r>
            <a:r>
              <a:rPr lang="fr-FR" dirty="0" smtClean="0"/>
              <a:t> est présent .</a:t>
            </a:r>
            <a:endParaRPr lang="fr-FR" b="1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AC7D-BDE0-4169-B8CC-25851F8219A9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26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1860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676400"/>
            <a:ext cx="8572500" cy="4114800"/>
          </a:xfrm>
        </p:spPr>
        <p:txBody>
          <a:bodyPr/>
          <a:lstStyle/>
          <a:p>
            <a:r>
              <a:rPr lang="fr-FR" dirty="0" smtClean="0"/>
              <a:t>Les outils retenus 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 err="1" smtClean="0"/>
              <a:t>GitExt</a:t>
            </a:r>
            <a:r>
              <a:rPr lang="fr-FR" dirty="0" smtClean="0"/>
              <a:t>(</a:t>
            </a:r>
            <a:r>
              <a:rPr lang="fr-FR" dirty="0" err="1" smtClean="0"/>
              <a:t>ension</a:t>
            </a:r>
            <a:r>
              <a:rPr lang="fr-FR" dirty="0"/>
              <a:t>)</a:t>
            </a:r>
            <a:endParaRPr lang="fr-FR" dirty="0" smtClean="0"/>
          </a:p>
          <a:p>
            <a:pPr marL="1331913" lvl="3" indent="-342900">
              <a:buFont typeface="Arial" charset="0"/>
              <a:buChar char="•"/>
            </a:pPr>
            <a:r>
              <a:rPr lang="fr-FR" dirty="0" smtClean="0"/>
              <a:t>Kdiff3 (outil pour gérer les conflits)</a:t>
            </a:r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Pour plus d’informations :</a:t>
            </a:r>
            <a:r>
              <a:rPr lang="fr-FR" dirty="0" err="1" smtClean="0">
                <a:solidFill>
                  <a:schemeClr val="tx1"/>
                </a:solidFill>
              </a:rPr>
              <a:t>https</a:t>
            </a:r>
            <a:r>
              <a:rPr lang="fr-FR" dirty="0">
                <a:solidFill>
                  <a:schemeClr val="tx1"/>
                </a:solidFill>
              </a:rPr>
              <a:t>://git-extensions-documentation.readthedocs.io/en/latest/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373D-2976-4F5E-9F80-C29BA5E967A5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1861" r="70465" b="47287"/>
          <a:stretch/>
        </p:blipFill>
        <p:spPr>
          <a:xfrm>
            <a:off x="6876256" y="1518394"/>
            <a:ext cx="1872208" cy="4582715"/>
          </a:xfrm>
          <a:prstGeom prst="rect">
            <a:avLst/>
          </a:prstGeom>
        </p:spPr>
      </p:pic>
      <p:pic>
        <p:nvPicPr>
          <p:cNvPr id="11266" name="Picture 2" descr="C:\Users\andl\Downloads\34089618-4f69af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27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7942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268760"/>
            <a:ext cx="8572500" cy="4114800"/>
          </a:xfrm>
        </p:spPr>
        <p:txBody>
          <a:bodyPr/>
          <a:lstStyle/>
          <a:p>
            <a:r>
              <a:rPr lang="fr-FR" dirty="0" smtClean="0"/>
              <a:t>Récapitulatif: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lvl="2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373D-2976-4F5E-9F80-C29BA5E967A5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28</a:t>
            </a:fld>
            <a:r>
              <a:rPr lang="fr-FR" altLang="fr-FR" dirty="0"/>
              <a:t>/54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62521"/>
              </p:ext>
            </p:extLst>
          </p:nvPr>
        </p:nvGraphicFramePr>
        <p:xfrm>
          <a:off x="755576" y="1844824"/>
          <a:ext cx="741682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944216"/>
                <a:gridCol w="1800200"/>
                <a:gridCol w="2232248"/>
              </a:tblGrid>
              <a:tr h="70584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Projet</a:t>
                      </a:r>
                      <a:r>
                        <a:rPr lang="fr-FR" baseline="0" dirty="0" smtClean="0"/>
                        <a:t> 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Projet .Net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Autres projets</a:t>
                      </a:r>
                      <a:endParaRPr lang="fr-FR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fr-FR" dirty="0" smtClean="0"/>
                        <a:t>git </a:t>
                      </a:r>
                      <a:r>
                        <a:rPr lang="fr-FR" dirty="0" err="1" smtClean="0"/>
                        <a:t>bash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fr-FR" dirty="0" smtClean="0"/>
                        <a:t>git 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gitk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gitlab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05842">
                <a:tc>
                  <a:txBody>
                    <a:bodyPr/>
                    <a:lstStyle/>
                    <a:p>
                      <a:r>
                        <a:rPr lang="fr-FR" dirty="0" smtClean="0"/>
                        <a:t>Plugin </a:t>
                      </a:r>
                      <a:r>
                        <a:rPr lang="fr-FR" dirty="0" err="1" smtClean="0"/>
                        <a:t>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 VS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2933783" y="4349510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4831129" y="4871513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6809301" y="2549310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6829697" y="2940759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6823174" y="3332326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l\AppData\Local\Microsoft\Windows\Temporary Internet Files\Content.IE5\TAABUCL4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4" y="4367032"/>
            <a:ext cx="348789" cy="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ndl\AppData\Local\Microsoft\Windows\Temporary Internet Files\Content.IE5\TAABUCL4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23" y="4911450"/>
            <a:ext cx="348789" cy="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ndl\AppData\Local\Microsoft\Windows\Temporary Internet Files\Content.IE5\TAABUCL4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65" y="4367032"/>
            <a:ext cx="348789" cy="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dl\AppData\Local\Microsoft\Windows\Temporary Internet Files\Content.IE5\TAABUCL4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73" y="4911450"/>
            <a:ext cx="348789" cy="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andl\AppData\Local\Microsoft\Windows\Temporary Internet Files\Content.IE5\2BQ74A23\Orange_chec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346">
            <a:off x="2918540" y="2575236"/>
            <a:ext cx="341784" cy="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andl\AppData\Local\Microsoft\Windows\Temporary Internet Files\Content.IE5\2BQ74A23\Orange_chec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346">
            <a:off x="4845457" y="2575236"/>
            <a:ext cx="341784" cy="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ndl\AppData\Local\Microsoft\Windows\Temporary Internet Files\Content.IE5\TAABUCL4\Yellow_check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242">
            <a:off x="2937114" y="2962173"/>
            <a:ext cx="322440" cy="3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andl\AppData\Local\Microsoft\Windows\Temporary Internet Files\Content.IE5\TAABUCL4\Yellow_check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242">
            <a:off x="2919311" y="3403796"/>
            <a:ext cx="322440" cy="3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andl\AppData\Local\Microsoft\Windows\Temporary Internet Files\Content.IE5\TAABUCL4\Yellow_check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242">
            <a:off x="4841815" y="3002940"/>
            <a:ext cx="322440" cy="3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andl\AppData\Local\Microsoft\Windows\Temporary Internet Files\Content.IE5\TAABUCL4\Yellow_check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242">
            <a:off x="4841816" y="3388220"/>
            <a:ext cx="322440" cy="3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904646" y="5357623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andl\AppData\Local\Microsoft\Windows\Temporary Internet Files\Content.IE5\2BQ74A23\Orange_chec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346">
            <a:off x="911400" y="5834778"/>
            <a:ext cx="341784" cy="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andl\AppData\Local\Microsoft\Windows\Temporary Internet Files\Content.IE5\TAABUCL4\Yellow_check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242">
            <a:off x="4947781" y="5401634"/>
            <a:ext cx="322440" cy="3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ndl\AppData\Local\Microsoft\Windows\Temporary Internet Files\Content.IE5\TAABUCL4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47" y="5829263"/>
            <a:ext cx="348789" cy="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48569" y="5393577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Outil obligatoire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455927" y="5839498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Outil complémentaire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51841" y="5829263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Outil incompatible</a:t>
            </a:r>
            <a:endParaRPr lang="fr-FR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381471" y="5400892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Outil facultatif</a:t>
            </a:r>
            <a:endParaRPr lang="fr-FR" sz="1600" dirty="0"/>
          </a:p>
        </p:txBody>
      </p:sp>
      <p:pic>
        <p:nvPicPr>
          <p:cNvPr id="36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2958943" y="3782797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4877860" y="3810424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andl\AppData\Local\Microsoft\Windows\Temporary Internet Files\Content.IE5\B0X3W2AT\398px-Green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359">
            <a:off x="6829698" y="3810425"/>
            <a:ext cx="311299" cy="3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F653-A7F2-41A4-A49D-5A32E965A124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r>
              <a:rPr lang="fr-FR" altLang="fr-FR" sz="7200" dirty="0" smtClean="0">
                <a:solidFill>
                  <a:srgbClr val="FFFFFF"/>
                </a:solidFill>
              </a:rPr>
              <a:t>Comparatif des commandes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29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907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0E3-674A-43A9-BABB-DCDF1A6344C0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r>
              <a:rPr lang="fr-FR" altLang="fr-FR" sz="7200" dirty="0" smtClean="0">
                <a:solidFill>
                  <a:srgbClr val="FFFFFF"/>
                </a:solidFill>
              </a:rPr>
              <a:t>Le projet de convergence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3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357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Parallèle entre CVS, SVN et GIT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315883"/>
              </p:ext>
            </p:extLst>
          </p:nvPr>
        </p:nvGraphicFramePr>
        <p:xfrm>
          <a:off x="539552" y="1268760"/>
          <a:ext cx="8248972" cy="458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800200"/>
                <a:gridCol w="2232248"/>
                <a:gridCol w="2488332"/>
              </a:tblGrid>
              <a:tr h="565430"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SVN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CVS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</a:t>
                      </a:r>
                      <a:r>
                        <a:rPr lang="fr-FR" sz="1400" i="1" baseline="0" dirty="0" smtClean="0"/>
                        <a:t> </a:t>
                      </a:r>
                      <a:r>
                        <a:rPr lang="fr-FR" sz="1400" i="1" baseline="0" dirty="0" err="1" smtClean="0"/>
                        <a:t>checkout</a:t>
                      </a:r>
                      <a:r>
                        <a:rPr lang="fr-FR" sz="1400" i="1" baseline="0" dirty="0" smtClean="0"/>
                        <a:t>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checkout</a:t>
                      </a:r>
                      <a:r>
                        <a:rPr lang="fr-FR" sz="1400" i="1" dirty="0" smtClean="0"/>
                        <a:t>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clone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Copie locale</a:t>
                      </a:r>
                      <a:endParaRPr lang="fr-FR" sz="1600" dirty="0"/>
                    </a:p>
                  </a:txBody>
                  <a:tcPr anchor="ctr"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modifications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/>
                        <a:t>modifications</a:t>
                      </a:r>
                    </a:p>
                    <a:p>
                      <a:pPr algn="just"/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/>
                        <a:t>modifications</a:t>
                      </a:r>
                    </a:p>
                    <a:p>
                      <a:pPr algn="just"/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fr-FR" sz="1600" dirty="0"/>
                    </a:p>
                  </a:txBody>
                  <a:tcPr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commit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commit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add</a:t>
                      </a:r>
                      <a:r>
                        <a:rPr lang="fr-FR" sz="1400" i="1" dirty="0" smtClean="0"/>
                        <a:t> + commit +</a:t>
                      </a:r>
                      <a:r>
                        <a:rPr lang="fr-FR" sz="1400" i="1" baseline="0" dirty="0" smtClean="0"/>
                        <a:t> push </a:t>
                      </a:r>
                      <a:r>
                        <a:rPr lang="fr-FR" sz="1400" i="1" dirty="0" smtClean="0"/>
                        <a:t>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Commiter</a:t>
                      </a:r>
                      <a:r>
                        <a:rPr lang="fr-FR" sz="1600" dirty="0" smtClean="0"/>
                        <a:t> les modifications</a:t>
                      </a:r>
                      <a:r>
                        <a:rPr lang="fr-FR" sz="1600" baseline="0" dirty="0" smtClean="0"/>
                        <a:t> locales et les pousser sur le serveur</a:t>
                      </a:r>
                      <a:endParaRPr lang="fr-FR" sz="1600" dirty="0"/>
                    </a:p>
                  </a:txBody>
                  <a:tcPr anchor="ctr"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update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update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pull »/ </a:t>
                      </a:r>
                    </a:p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fetch</a:t>
                      </a:r>
                      <a:r>
                        <a:rPr lang="fr-FR" sz="1400" i="1" baseline="0" dirty="0" smtClean="0"/>
                        <a:t> + </a:t>
                      </a:r>
                      <a:r>
                        <a:rPr lang="fr-FR" sz="1400" i="1" baseline="0" dirty="0" err="1" smtClean="0"/>
                        <a:t>merge</a:t>
                      </a:r>
                      <a:r>
                        <a:rPr lang="fr-FR" sz="1400" i="1" baseline="0" dirty="0" smtClean="0"/>
                        <a:t>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Mettre à jour du repo local</a:t>
                      </a:r>
                      <a:endParaRPr lang="fr-FR" sz="1600" dirty="0"/>
                    </a:p>
                  </a:txBody>
                  <a:tcPr anchor="ctr"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tag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tag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tag  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Manipuler un tag</a:t>
                      </a:r>
                      <a:endParaRPr lang="fr-FR" sz="1600" dirty="0"/>
                    </a:p>
                  </a:txBody>
                  <a:tcPr anchor="ctr"/>
                </a:tc>
              </a:tr>
              <a:tr h="589838"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branch</a:t>
                      </a:r>
                      <a:r>
                        <a:rPr lang="fr-FR" sz="1400" i="1" dirty="0" smtClean="0"/>
                        <a:t>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branch</a:t>
                      </a:r>
                      <a:r>
                        <a:rPr lang="fr-FR" sz="1400" i="1" dirty="0" smtClean="0"/>
                        <a:t>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i="1" dirty="0" smtClean="0"/>
                        <a:t>« </a:t>
                      </a:r>
                      <a:r>
                        <a:rPr lang="fr-FR" sz="1400" i="1" dirty="0" err="1" smtClean="0"/>
                        <a:t>checkout</a:t>
                      </a:r>
                      <a:r>
                        <a:rPr lang="fr-FR" sz="1400" i="1" baseline="0" dirty="0" smtClean="0"/>
                        <a:t>  (–b) »</a:t>
                      </a:r>
                      <a:endParaRPr lang="fr-FR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Manipuler une branche (créer)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0C5-3044-4B24-AE47-1193654568F8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8" name="Rectangle 7"/>
          <p:cNvSpPr/>
          <p:nvPr/>
        </p:nvSpPr>
        <p:spPr>
          <a:xfrm>
            <a:off x="539552" y="2996952"/>
            <a:ext cx="82089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30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3819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95536" y="3140968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de la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9C7-C77C-426A-BD2A-D74B62BD7771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67544" y="1124744"/>
            <a:ext cx="8001000" cy="4114800"/>
          </a:xfrm>
        </p:spPr>
        <p:txBody>
          <a:bodyPr/>
          <a:lstStyle/>
          <a:p>
            <a:r>
              <a:rPr lang="fr-FR" dirty="0" smtClean="0"/>
              <a:t>Matin: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9h30 : Présentation du projet et expression des attentes utilisateur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10h00 : Présentation </a:t>
            </a:r>
            <a:r>
              <a:rPr lang="fr-FR" dirty="0" smtClean="0">
                <a:solidFill>
                  <a:schemeClr val="tx1"/>
                </a:solidFill>
              </a:rPr>
              <a:t>de Git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11h00 </a:t>
            </a:r>
            <a:r>
              <a:rPr lang="fr-FR" dirty="0">
                <a:solidFill>
                  <a:schemeClr val="tx1"/>
                </a:solidFill>
              </a:rPr>
              <a:t>: TP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12h00 : Pause déjeuner</a:t>
            </a:r>
            <a:endParaRPr lang="fr-FR" dirty="0" smtClean="0"/>
          </a:p>
          <a:p>
            <a:r>
              <a:rPr lang="fr-FR" dirty="0" smtClean="0"/>
              <a:t>Après-midi: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14h00 : TP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16h30 – 17h00 : Collecte / Restitution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31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395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483-7BE8-4C89-A502-49C175685B50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r>
              <a:rPr lang="fr-FR" altLang="fr-FR" sz="7200" dirty="0" smtClean="0">
                <a:solidFill>
                  <a:srgbClr val="FFFFFF"/>
                </a:solidFill>
              </a:rPr>
              <a:t>Partie TP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32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835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TP </a:t>
            </a:r>
            <a:r>
              <a:rPr lang="fr-FR" altLang="fr-FR" dirty="0"/>
              <a:t>– </a:t>
            </a:r>
            <a:r>
              <a:rPr lang="fr-FR" altLang="fr-FR" dirty="0" smtClean="0"/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340768"/>
            <a:ext cx="8001000" cy="4114800"/>
          </a:xfrm>
        </p:spPr>
        <p:txBody>
          <a:bodyPr/>
          <a:lstStyle/>
          <a:p>
            <a:pPr marL="1588" lvl="1" indent="0">
              <a:buNone/>
            </a:pPr>
            <a:r>
              <a:rPr lang="fr-FR" dirty="0" smtClean="0"/>
              <a:t>Durant ce TP, nous allons expérimenter le travail collaboratif avec GIT.</a:t>
            </a:r>
          </a:p>
          <a:p>
            <a:pPr marL="1588" lvl="1" indent="0">
              <a:buNone/>
            </a:pPr>
            <a:endParaRPr lang="fr-FR" dirty="0" smtClean="0"/>
          </a:p>
          <a:p>
            <a:pPr marL="1588" lvl="1" indent="0">
              <a:buNone/>
            </a:pPr>
            <a:r>
              <a:rPr lang="fr-FR" dirty="0" smtClean="0"/>
              <a:t>Nous verrons les principaux cas d’usage de Git afin de pouvoir l’utiliser rapidement dans le cadre d’un projet de développement.</a:t>
            </a:r>
          </a:p>
          <a:p>
            <a:pPr marL="1588" lvl="1" indent="0">
              <a:buNone/>
            </a:pPr>
            <a:endParaRPr lang="fr-FR" dirty="0"/>
          </a:p>
          <a:p>
            <a:pPr marL="1588" lvl="1" indent="0">
              <a:buNone/>
            </a:pPr>
            <a:r>
              <a:rPr lang="fr-FR" dirty="0" smtClean="0"/>
              <a:t>Le fil conducteur de la partie TP sera la création d’un blog à l’aide du format </a:t>
            </a:r>
            <a:r>
              <a:rPr lang="fr-FR" dirty="0" err="1" smtClean="0"/>
              <a:t>Markdown</a:t>
            </a:r>
            <a:r>
              <a:rPr lang="fr-FR" dirty="0" smtClean="0"/>
              <a:t> (langage de balise léger) et du générateur de site Web Hugo.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4A06-4C59-4FBE-B40D-AECA3FB7A655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33</a:t>
            </a:fld>
            <a:r>
              <a:rPr lang="fr-FR" altLang="fr-FR" dirty="0"/>
              <a:t>/54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899592" y="4725144"/>
            <a:ext cx="68407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smtClean="0">
                <a:solidFill>
                  <a:schemeClr val="tx1"/>
                </a:solidFill>
              </a:rPr>
              <a:t>Supports de formation à utiliser: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Le document de TP 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Le mémo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Internet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TP 00 – Configuration </a:t>
            </a:r>
            <a:br>
              <a:rPr lang="fr-FR" altLang="fr-FR" dirty="0" smtClean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Configurer son nom, prénom et email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Générer une clé ssh pour son poste de travail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Ajouter une clé ssh à son profil GitLab</a:t>
            </a:r>
          </a:p>
          <a:p>
            <a:pPr lvl="2" indent="0">
              <a:buNone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CECB-4608-4543-882D-EE8768775828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34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509506" y="4509120"/>
            <a:ext cx="2232248" cy="115212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config</a:t>
            </a: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ssh-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keygen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228600"/>
            <a:ext cx="8001000" cy="680120"/>
          </a:xfrm>
        </p:spPr>
        <p:txBody>
          <a:bodyPr/>
          <a:lstStyle/>
          <a:p>
            <a:r>
              <a:rPr lang="fr-FR" altLang="fr-FR" dirty="0" smtClean="0"/>
              <a:t>TP 01 – Les débuts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440" y="1124744"/>
            <a:ext cx="8001000" cy="4114800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Initialiser un répertoire de travail dans un dépôt local Git.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Cloner </a:t>
            </a:r>
            <a:r>
              <a:rPr lang="fr-FR" dirty="0"/>
              <a:t>le projet </a:t>
            </a:r>
            <a:r>
              <a:rPr lang="fr-FR" dirty="0" smtClean="0"/>
              <a:t>GitLab «</a:t>
            </a:r>
            <a:r>
              <a:rPr lang="fr-FR" dirty="0"/>
              <a:t> </a:t>
            </a:r>
            <a:r>
              <a:rPr lang="fr-FR" dirty="0" smtClean="0"/>
              <a:t>TP</a:t>
            </a:r>
            <a:r>
              <a:rPr lang="fr-FR" dirty="0"/>
              <a:t> » du groupe </a:t>
            </a:r>
            <a:r>
              <a:rPr lang="fr-FR" dirty="0" smtClean="0"/>
              <a:t>GitLab «</a:t>
            </a:r>
            <a:r>
              <a:rPr lang="fr-FR" dirty="0"/>
              <a:t> </a:t>
            </a:r>
            <a:r>
              <a:rPr lang="fr-FR" dirty="0" smtClean="0"/>
              <a:t>Formation</a:t>
            </a:r>
            <a:r>
              <a:rPr lang="fr-FR" dirty="0"/>
              <a:t> </a:t>
            </a:r>
            <a:r>
              <a:rPr lang="fr-FR" dirty="0" smtClean="0"/>
              <a:t>».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En </a:t>
            </a:r>
            <a:r>
              <a:rPr lang="fr-FR" dirty="0"/>
              <a:t>binôme ou en </a:t>
            </a:r>
            <a:r>
              <a:rPr lang="fr-FR" dirty="0" smtClean="0"/>
              <a:t>trinôme, définir </a:t>
            </a:r>
            <a:r>
              <a:rPr lang="fr-FR" dirty="0"/>
              <a:t>un sujet d’article et un nom de </a:t>
            </a:r>
            <a:r>
              <a:rPr lang="fr-FR" dirty="0" smtClean="0"/>
              <a:t>fichier associé.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Créer puis indexer l’article. Faire un premier commit.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Partager l’article.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Récupérer les articles depuis son poste. </a:t>
            </a:r>
          </a:p>
          <a:p>
            <a:pPr marL="912813" lvl="2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CECB-4608-4543-882D-EE8768775828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35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372200" y="3645024"/>
            <a:ext cx="1728192" cy="2664296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add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commit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init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pull</a:t>
            </a: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push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status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TP 02 – Gestion des conflits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Modifier, sur son poste,  l’article de son groupe de travail.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Partager ses modifications à plusieurs reprises.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Expérimenter Git </a:t>
            </a:r>
            <a:r>
              <a:rPr lang="fr-FR" dirty="0" err="1" smtClean="0"/>
              <a:t>Bash</a:t>
            </a:r>
            <a:r>
              <a:rPr lang="fr-FR" dirty="0" smtClean="0"/>
              <a:t>, Git GUI et le plugin Eclipse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9A-0EA8-41EF-805A-EE3C1AF63FD8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36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444208" y="4437112"/>
            <a:ext cx="2232248" cy="1224136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fetch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merge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TP 03 – Ignorer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Modifier .</a:t>
            </a:r>
            <a:r>
              <a:rPr lang="fr-FR" dirty="0" err="1" smtClean="0"/>
              <a:t>gitignore</a:t>
            </a:r>
            <a:r>
              <a:rPr lang="fr-FR" dirty="0" smtClean="0"/>
              <a:t> pour que les fichiers générer par Hugo soient ignorer par Git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Nettoyer son répertoire de travail.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3C19-27DD-46A2-889C-94980FAE6C64}" type="datetime1">
              <a:rPr lang="fr-FR" altLang="fr-FR" smtClean="0"/>
              <a:t>17/10/2016</a:t>
            </a:fld>
            <a:endParaRPr lang="fr-FR" alt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37</a:t>
            </a:fld>
            <a:r>
              <a:rPr lang="fr-FR" altLang="fr-FR" dirty="0"/>
              <a:t>/54</a:t>
            </a:r>
          </a:p>
        </p:txBody>
      </p:sp>
      <p:sp>
        <p:nvSpPr>
          <p:cNvPr id="7" name="Parchemin horizontal 6"/>
          <p:cNvSpPr/>
          <p:nvPr/>
        </p:nvSpPr>
        <p:spPr>
          <a:xfrm>
            <a:off x="6444208" y="4437112"/>
            <a:ext cx="2232248" cy="115212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gitignore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clean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TP 04 – Manipulation des zones de travail Git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Renommer son article, l’indexer et faire un ‘commit’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 Annuler l’action précédente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Supprimer l’article</a:t>
            </a: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Annuler l’action précédente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Modifier le contenu de son article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Annuler l’action précédente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AD5-202B-4916-9610-D0D1CDBFE907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38</a:t>
            </a:fld>
            <a:r>
              <a:rPr lang="fr-FR" altLang="fr-FR" dirty="0"/>
              <a:t>/54</a:t>
            </a:r>
          </a:p>
        </p:txBody>
      </p:sp>
      <p:sp>
        <p:nvSpPr>
          <p:cNvPr id="7" name="Parchemin horizontal 6"/>
          <p:cNvSpPr/>
          <p:nvPr/>
        </p:nvSpPr>
        <p:spPr>
          <a:xfrm>
            <a:off x="6876256" y="4293096"/>
            <a:ext cx="1152128" cy="1584176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mv</a:t>
            </a: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reset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rm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73789" cy="1143000"/>
          </a:xfrm>
        </p:spPr>
        <p:txBody>
          <a:bodyPr/>
          <a:lstStyle/>
          <a:p>
            <a:r>
              <a:rPr lang="fr-FR" altLang="fr-FR" dirty="0" smtClean="0"/>
              <a:t>TP 05 – Manipulation des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268760"/>
            <a:ext cx="8001000" cy="4522440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Créer une branche quelconque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Vérifier l’existence de cette branche</a:t>
            </a:r>
            <a:endParaRPr lang="fr-FR" b="1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Changer de branche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Créer une autre </a:t>
            </a:r>
            <a:r>
              <a:rPr lang="fr-FR" dirty="0"/>
              <a:t>branche (nom=login Windows</a:t>
            </a:r>
            <a:r>
              <a:rPr lang="fr-FR" dirty="0" smtClean="0"/>
              <a:t>) et se placer directement dessus.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Supprimer la branche quelconque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6417-50E9-462B-A903-ACAF83946EEE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39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516216" y="4581128"/>
            <a:ext cx="2016224" cy="115212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branch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checkout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6C65-1CE1-45B6-B163-BB8666D4DD55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50825" y="152400"/>
            <a:ext cx="83280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100000"/>
              </a:spcBef>
              <a:defRPr sz="20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fr-FR" sz="3200" dirty="0">
                <a:solidFill>
                  <a:srgbClr val="00B9E4"/>
                </a:solidFill>
              </a:rPr>
              <a:t>Fiche signalétique du projet</a:t>
            </a:r>
          </a:p>
        </p:txBody>
      </p:sp>
      <p:pic>
        <p:nvPicPr>
          <p:cNvPr id="13" name="Picture 6" descr="Résultat de recherche d'images pour &quot;carte identité projet informat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-11113"/>
            <a:ext cx="200660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107950" y="1117178"/>
            <a:ext cx="8991600" cy="526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u="sng" dirty="0">
                <a:solidFill>
                  <a:srgbClr val="391909"/>
                </a:solidFill>
              </a:rPr>
              <a:t>Le Projet </a:t>
            </a:r>
            <a:r>
              <a:rPr lang="fr-FR" sz="1600" dirty="0">
                <a:solidFill>
                  <a:srgbClr val="391909"/>
                </a:solidFill>
              </a:rPr>
              <a:t>: Migrer l’ensemble des outils de </a:t>
            </a:r>
            <a:r>
              <a:rPr lang="fr-FR" sz="1600" dirty="0" err="1">
                <a:solidFill>
                  <a:srgbClr val="391909"/>
                </a:solidFill>
              </a:rPr>
              <a:t>versionning</a:t>
            </a:r>
            <a:r>
              <a:rPr lang="fr-FR" sz="1600" dirty="0">
                <a:solidFill>
                  <a:srgbClr val="391909"/>
                </a:solidFill>
              </a:rPr>
              <a:t> vers des solutions cibles groupe – projet inscrit dans le cadre du programme de Convergence</a:t>
            </a:r>
          </a:p>
          <a:p>
            <a:pPr>
              <a:defRPr/>
            </a:pPr>
            <a:endParaRPr lang="fr-FR" sz="1600" dirty="0">
              <a:solidFill>
                <a:srgbClr val="391909"/>
              </a:solidFill>
            </a:endParaRPr>
          </a:p>
          <a:p>
            <a:pPr>
              <a:defRPr/>
            </a:pPr>
            <a:r>
              <a:rPr lang="fr-FR" sz="1600" u="sng" dirty="0">
                <a:solidFill>
                  <a:srgbClr val="391909"/>
                </a:solidFill>
              </a:rPr>
              <a:t>Les solutions cibles retenues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</a:rPr>
              <a:t>Périmètres CVS, SVN, VSS, TFS, </a:t>
            </a:r>
            <a:r>
              <a:rPr lang="fr-FR" sz="1600" dirty="0" err="1">
                <a:solidFill>
                  <a:srgbClr val="391909"/>
                </a:solidFill>
              </a:rPr>
              <a:t>Clear</a:t>
            </a:r>
            <a:r>
              <a:rPr lang="fr-FR" sz="1600" dirty="0">
                <a:solidFill>
                  <a:srgbClr val="391909"/>
                </a:solidFill>
              </a:rPr>
              <a:t> Case hors 8X </a:t>
            </a:r>
            <a:r>
              <a:rPr lang="fr-FR" sz="1600" dirty="0">
                <a:solidFill>
                  <a:srgbClr val="391909"/>
                </a:solidFill>
                <a:sym typeface="Wingdings"/>
              </a:rPr>
              <a:t></a:t>
            </a:r>
            <a:br>
              <a:rPr lang="fr-FR" sz="1600" dirty="0">
                <a:solidFill>
                  <a:srgbClr val="391909"/>
                </a:solidFill>
                <a:sym typeface="Wingdings"/>
              </a:rPr>
            </a:br>
            <a:endParaRPr lang="fr-FR" sz="1600" dirty="0">
              <a:solidFill>
                <a:srgbClr val="391909"/>
              </a:solidFill>
              <a:sym typeface="Wingding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  <a:sym typeface="Wingdings"/>
              </a:rPr>
              <a:t>Périmètres z/OS  inchangé </a:t>
            </a:r>
            <a:br>
              <a:rPr lang="fr-FR" sz="1600" dirty="0">
                <a:solidFill>
                  <a:srgbClr val="391909"/>
                </a:solidFill>
                <a:sym typeface="Wingdings"/>
              </a:rPr>
            </a:br>
            <a:endParaRPr lang="fr-FR" sz="1600" dirty="0">
              <a:solidFill>
                <a:srgbClr val="391909"/>
              </a:solidFill>
              <a:sym typeface="Wingding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  <a:sym typeface="Wingdings"/>
              </a:rPr>
              <a:t>Périmètre </a:t>
            </a:r>
            <a:r>
              <a:rPr lang="fr-FR" sz="1600" dirty="0" err="1">
                <a:solidFill>
                  <a:srgbClr val="391909"/>
                </a:solidFill>
                <a:sym typeface="Wingdings"/>
              </a:rPr>
              <a:t>Clear</a:t>
            </a:r>
            <a:r>
              <a:rPr lang="fr-FR" sz="1600" dirty="0">
                <a:solidFill>
                  <a:srgbClr val="391909"/>
                </a:solidFill>
                <a:sym typeface="Wingdings"/>
              </a:rPr>
              <a:t> Case 8X (y compris le workflow de déploiement)  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fr-FR" sz="1600" dirty="0">
              <a:solidFill>
                <a:srgbClr val="391909"/>
              </a:solidFill>
              <a:sym typeface="Wingdings"/>
            </a:endParaRPr>
          </a:p>
          <a:p>
            <a:pPr>
              <a:defRPr/>
            </a:pPr>
            <a:r>
              <a:rPr lang="fr-FR" sz="1600" u="sng" dirty="0">
                <a:solidFill>
                  <a:srgbClr val="391909"/>
                </a:solidFill>
              </a:rPr>
              <a:t>Principaux acteurs projets </a:t>
            </a:r>
            <a:r>
              <a:rPr lang="fr-FR" sz="1600" dirty="0">
                <a:solidFill>
                  <a:srgbClr val="391909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</a:rPr>
              <a:t>Pilotage et suivi : Jérôme </a:t>
            </a:r>
            <a:r>
              <a:rPr lang="fr-FR" sz="1600" dirty="0" err="1">
                <a:solidFill>
                  <a:srgbClr val="391909"/>
                </a:solidFill>
              </a:rPr>
              <a:t>Dellière</a:t>
            </a:r>
            <a:r>
              <a:rPr lang="fr-FR" sz="1600" dirty="0">
                <a:solidFill>
                  <a:srgbClr val="391909"/>
                </a:solidFill>
              </a:rPr>
              <a:t> – Fabrice </a:t>
            </a:r>
            <a:r>
              <a:rPr lang="fr-FR" sz="1600" dirty="0" err="1">
                <a:solidFill>
                  <a:srgbClr val="391909"/>
                </a:solidFill>
              </a:rPr>
              <a:t>Herbeaux</a:t>
            </a:r>
            <a:endParaRPr lang="fr-FR" sz="1600" dirty="0">
              <a:solidFill>
                <a:srgbClr val="39190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</a:rPr>
              <a:t>Expertise technique : Frédéric </a:t>
            </a:r>
            <a:r>
              <a:rPr lang="fr-FR" sz="1600" dirty="0" err="1">
                <a:solidFill>
                  <a:srgbClr val="391909"/>
                </a:solidFill>
              </a:rPr>
              <a:t>Hénouille</a:t>
            </a:r>
            <a:r>
              <a:rPr lang="fr-FR" sz="1600" dirty="0">
                <a:solidFill>
                  <a:srgbClr val="391909"/>
                </a:solidFill>
              </a:rPr>
              <a:t> – Thomas Clavier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</a:rPr>
              <a:t>Conduite du changement : Antoine Delahaye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391909"/>
                </a:solidFill>
              </a:rPr>
              <a:t>Contributeurs : Laurent Lacroix (SVN), Loïc </a:t>
            </a:r>
            <a:r>
              <a:rPr lang="fr-FR" sz="1600" dirty="0" err="1">
                <a:solidFill>
                  <a:srgbClr val="391909"/>
                </a:solidFill>
              </a:rPr>
              <a:t>Rainot</a:t>
            </a:r>
            <a:r>
              <a:rPr lang="fr-FR" sz="1600" dirty="0">
                <a:solidFill>
                  <a:srgbClr val="391909"/>
                </a:solidFill>
              </a:rPr>
              <a:t> (CVS), Antoine Mollard (GIT), Stéphane Lemaitre (VSS &amp; TFS)</a:t>
            </a:r>
          </a:p>
          <a:p>
            <a:pPr>
              <a:defRPr/>
            </a:pPr>
            <a:endParaRPr lang="fr-FR" sz="1600" dirty="0">
              <a:solidFill>
                <a:srgbClr val="391909"/>
              </a:solidFill>
            </a:endParaRPr>
          </a:p>
          <a:p>
            <a:pPr>
              <a:defRPr/>
            </a:pPr>
            <a:r>
              <a:rPr lang="fr-FR" sz="1600" u="sng" dirty="0">
                <a:solidFill>
                  <a:srgbClr val="391909"/>
                </a:solidFill>
              </a:rPr>
              <a:t>Nombre de collaborateurs impactés </a:t>
            </a:r>
            <a:r>
              <a:rPr lang="fr-FR" sz="1600" dirty="0">
                <a:solidFill>
                  <a:srgbClr val="391909"/>
                </a:solidFill>
              </a:rPr>
              <a:t>: 500</a:t>
            </a:r>
          </a:p>
          <a:p>
            <a:pPr>
              <a:defRPr/>
            </a:pPr>
            <a:endParaRPr lang="fr-FR" sz="1600" dirty="0">
              <a:solidFill>
                <a:srgbClr val="391909"/>
              </a:solidFill>
            </a:endParaRPr>
          </a:p>
          <a:p>
            <a:pPr>
              <a:defRPr/>
            </a:pPr>
            <a:r>
              <a:rPr lang="fr-FR" sz="1600" u="sng" dirty="0">
                <a:solidFill>
                  <a:srgbClr val="391909"/>
                </a:solidFill>
              </a:rPr>
              <a:t>Durée du projet</a:t>
            </a:r>
            <a:r>
              <a:rPr lang="fr-FR" sz="1600" dirty="0">
                <a:solidFill>
                  <a:srgbClr val="391909"/>
                </a:solidFill>
              </a:rPr>
              <a:t> : 12 mois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fr-FR" sz="1600" dirty="0">
              <a:solidFill>
                <a:srgbClr val="391909"/>
              </a:solidFill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60663"/>
            <a:ext cx="11287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259013"/>
            <a:ext cx="5032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257550"/>
            <a:ext cx="98583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5429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73789" cy="1143000"/>
          </a:xfrm>
        </p:spPr>
        <p:txBody>
          <a:bodyPr/>
          <a:lstStyle/>
          <a:p>
            <a:r>
              <a:rPr lang="fr-FR" altLang="fr-FR" dirty="0" smtClean="0"/>
              <a:t>TP 06 – Fusion de branches locales et distantes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Effectuer plusieurs commits sur la branche créée précédemment.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Pousser cette branche sur le serveur GitLab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Fusionner cette branche avec la branche master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Récupérer les branches des autres participants 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Fusionner la nouvelle branche avec la branche </a:t>
            </a:r>
            <a:r>
              <a:rPr lang="fr-FR" dirty="0" err="1" smtClean="0"/>
              <a:t>origin</a:t>
            </a:r>
            <a:r>
              <a:rPr lang="fr-FR" dirty="0" smtClean="0"/>
              <a:t> (serveur)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6ED-13DE-46A8-9047-25C340A6A949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40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3446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73789" cy="1143000"/>
          </a:xfrm>
        </p:spPr>
        <p:txBody>
          <a:bodyPr/>
          <a:lstStyle/>
          <a:p>
            <a:r>
              <a:rPr lang="fr-FR" altLang="fr-FR" dirty="0" smtClean="0"/>
              <a:t>TP 07 – Tags : Manipulation et partage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114800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Placer un tag sur un commit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Pousser ce tag sur le serveur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Récupérer et lister les tags des participants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 indent="0">
              <a:buNone/>
            </a:pPr>
            <a:r>
              <a:rPr lang="fr-FR" sz="1600" dirty="0" smtClean="0"/>
              <a:t>Règle de nommage à respecter pour Hawaii : </a:t>
            </a:r>
            <a:r>
              <a:rPr lang="fr-FR" sz="1600" dirty="0" err="1" smtClean="0"/>
              <a:t>vX.Y.Z.SUFFIXE</a:t>
            </a:r>
            <a:endParaRPr lang="fr-FR" sz="1600" dirty="0"/>
          </a:p>
          <a:p>
            <a:pPr lvl="1" indent="0">
              <a:buNone/>
            </a:pPr>
            <a:r>
              <a:rPr lang="fr-FR" sz="1600" dirty="0" smtClean="0"/>
              <a:t>Exemples </a:t>
            </a:r>
            <a:r>
              <a:rPr lang="fr-FR" sz="1600" dirty="0"/>
              <a:t>:</a:t>
            </a:r>
          </a:p>
          <a:p>
            <a:pPr lvl="2" indent="0">
              <a:buNone/>
            </a:pPr>
            <a:r>
              <a:rPr lang="fr-FR" dirty="0"/>
              <a:t>v4.5.67</a:t>
            </a:r>
          </a:p>
          <a:p>
            <a:pPr lvl="2" indent="0">
              <a:buNone/>
            </a:pPr>
            <a:r>
              <a:rPr lang="fr-FR" dirty="0"/>
              <a:t>v2.2</a:t>
            </a:r>
          </a:p>
          <a:p>
            <a:pPr lvl="2" indent="0">
              <a:buNone/>
            </a:pPr>
            <a:r>
              <a:rPr lang="fr-FR" dirty="0"/>
              <a:t>v2.3.4.RC1</a:t>
            </a:r>
          </a:p>
          <a:p>
            <a:pPr lvl="2" indent="0">
              <a:buNone/>
            </a:pPr>
            <a:r>
              <a:rPr lang="fr-FR" dirty="0"/>
              <a:t>v2.3.4.RELEASE</a:t>
            </a:r>
          </a:p>
          <a:p>
            <a:pPr lvl="1" indent="0">
              <a:buNone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7185-71D0-4764-9890-F102037F112A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41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7452320" y="4906094"/>
            <a:ext cx="792088" cy="79208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tag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Flow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615-7C7C-4A71-BB10-E321CD87443C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42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  <p:pic>
        <p:nvPicPr>
          <p:cNvPr id="1027" name="Picture 3" descr="C:\Users\andl\Desktop\git\Images\gitflow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57965" cy="43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259632" y="1556792"/>
            <a:ext cx="792088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15108" y="3645024"/>
            <a:ext cx="792088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243827" y="4281330"/>
            <a:ext cx="908366" cy="6991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342846" y="2204864"/>
            <a:ext cx="792088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15109" y="2852936"/>
            <a:ext cx="907639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8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TP 08 – Visualiser l’historique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114800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Afficher l’historique des commits.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Afficher la différence entre deux commits.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Identifier l’auteur des différentes parties de son article.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Expérimenter l’affichage de l’historique avec Git </a:t>
            </a:r>
            <a:r>
              <a:rPr lang="fr-FR" dirty="0" err="1" smtClean="0"/>
              <a:t>Bash</a:t>
            </a:r>
            <a:r>
              <a:rPr lang="fr-FR" dirty="0" smtClean="0"/>
              <a:t>, </a:t>
            </a:r>
            <a:r>
              <a:rPr lang="fr-FR" dirty="0" err="1" smtClean="0"/>
              <a:t>Gitk</a:t>
            </a:r>
            <a:r>
              <a:rPr lang="fr-FR" dirty="0" smtClean="0"/>
              <a:t> et le plugin Eclipse.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475-3CAB-40AF-946F-8D9B3A12CC6E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43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372200" y="4442420"/>
            <a:ext cx="2232248" cy="151216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blame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diff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log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317805" cy="608112"/>
          </a:xfrm>
        </p:spPr>
        <p:txBody>
          <a:bodyPr/>
          <a:lstStyle/>
          <a:p>
            <a:r>
              <a:rPr lang="fr-FR" altLang="fr-FR" dirty="0" smtClean="0"/>
              <a:t>TP 09 – Remonter le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628800"/>
            <a:ext cx="8001000" cy="4162400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Se positionner dans sa branche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Repositionner </a:t>
            </a:r>
            <a:r>
              <a:rPr lang="fr-FR" dirty="0"/>
              <a:t>HEAD dans un état </a:t>
            </a:r>
            <a:r>
              <a:rPr lang="fr-FR" dirty="0" smtClean="0"/>
              <a:t>antérieur (commit, tag)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Prendre </a:t>
            </a:r>
            <a:r>
              <a:rPr lang="fr-FR" dirty="0"/>
              <a:t>un commit quelconque et </a:t>
            </a:r>
            <a:r>
              <a:rPr lang="fr-FR" dirty="0" smtClean="0"/>
              <a:t>l’appliquer </a:t>
            </a:r>
            <a:r>
              <a:rPr lang="fr-FR" dirty="0"/>
              <a:t>localement</a:t>
            </a: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Choisir un commit, puis </a:t>
            </a:r>
            <a:r>
              <a:rPr lang="fr-FR" dirty="0" smtClean="0"/>
              <a:t>annuler tous </a:t>
            </a:r>
            <a:r>
              <a:rPr lang="fr-FR" dirty="0" smtClean="0"/>
              <a:t>les commits postérieurs à celui-ci.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D8BC-0763-41B6-968A-E057DE96173A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44</a:t>
            </a:fld>
            <a:r>
              <a:rPr lang="fr-FR" altLang="fr-FR" dirty="0"/>
              <a:t>/54</a:t>
            </a:r>
          </a:p>
        </p:txBody>
      </p:sp>
      <p:sp>
        <p:nvSpPr>
          <p:cNvPr id="7" name="Parchemin horizontal 6"/>
          <p:cNvSpPr/>
          <p:nvPr/>
        </p:nvSpPr>
        <p:spPr>
          <a:xfrm>
            <a:off x="6156176" y="4755604"/>
            <a:ext cx="2304256" cy="1008112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cherry-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pick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revert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73789" cy="1143000"/>
          </a:xfrm>
        </p:spPr>
        <p:txBody>
          <a:bodyPr/>
          <a:lstStyle/>
          <a:p>
            <a:r>
              <a:rPr lang="fr-FR" altLang="fr-FR" dirty="0" smtClean="0"/>
              <a:t>TP 10 – </a:t>
            </a:r>
            <a:r>
              <a:rPr lang="fr-FR" altLang="fr-FR" dirty="0" err="1" smtClean="0"/>
              <a:t>Rebase</a:t>
            </a:r>
            <a:r>
              <a:rPr lang="fr-FR" altLang="fr-FR" dirty="0" smtClean="0"/>
              <a:t> de branche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378424"/>
          </a:xfrm>
        </p:spPr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Créer une branche locale de type </a:t>
            </a:r>
            <a:r>
              <a:rPr lang="fr-FR" dirty="0" err="1" smtClean="0"/>
              <a:t>feature</a:t>
            </a:r>
            <a:r>
              <a:rPr lang="fr-FR" dirty="0" smtClean="0"/>
              <a:t> à votre nom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Effectuer plusieurs commits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Réappliquer les commits dans master via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6673-2606-410A-82C1-3FE6DC796529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45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804248" y="4869160"/>
            <a:ext cx="1440160" cy="864096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73789" cy="1143000"/>
          </a:xfrm>
        </p:spPr>
        <p:txBody>
          <a:bodyPr/>
          <a:lstStyle/>
          <a:p>
            <a:r>
              <a:rPr lang="fr-FR" altLang="fr-FR" dirty="0" smtClean="0"/>
              <a:t>TP 11 – Mettre de côté ses développements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Effectuer de nouvelles modifications (sans commit) sur sa branche.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Suite à une alerte, mettre de côté son travail et basculer sur la branche master pour y effectuer une modification (sur le même fichier).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Une fois la modification urgente livrée (commit), reprendre son travail mis de côté.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27E9-44D3-4862-89F2-1DEE8F10B69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46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516216" y="4581128"/>
            <a:ext cx="1944216" cy="1152128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stash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stash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 pop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101782" cy="1143000"/>
          </a:xfrm>
        </p:spPr>
        <p:txBody>
          <a:bodyPr/>
          <a:lstStyle/>
          <a:p>
            <a:r>
              <a:rPr lang="fr-FR" altLang="fr-FR" dirty="0" smtClean="0"/>
              <a:t>TP 12 – Réécrire l’histoire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Fusionner deux commits en un seul.</a:t>
            </a:r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r>
              <a:rPr lang="fr-FR" dirty="0" smtClean="0"/>
              <a:t>Changer le commentaire d’un commit</a:t>
            </a: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547688" lvl="1" indent="-34290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59B-1A35-4B9F-807E-EFCA0F37A57F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47</a:t>
            </a:fld>
            <a:r>
              <a:rPr lang="fr-FR" altLang="fr-FR" dirty="0"/>
              <a:t>/54</a:t>
            </a:r>
          </a:p>
        </p:txBody>
      </p:sp>
      <p:sp>
        <p:nvSpPr>
          <p:cNvPr id="6" name="Parchemin horizontal 5"/>
          <p:cNvSpPr/>
          <p:nvPr/>
        </p:nvSpPr>
        <p:spPr>
          <a:xfrm>
            <a:off x="6588224" y="4653136"/>
            <a:ext cx="1800200" cy="936104"/>
          </a:xfrm>
          <a:prstGeom prst="horizontalScroll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rebase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 –i</a:t>
            </a: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squash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39E-5E0F-4C9D-A53C-DBB073FEEDEA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pPr algn="ctr"/>
            <a:r>
              <a:rPr lang="fr-FR" altLang="fr-FR" sz="7200" dirty="0" smtClean="0">
                <a:solidFill>
                  <a:srgbClr val="FFFFFF"/>
                </a:solidFill>
              </a:rPr>
              <a:t>Annexe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48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7893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6085558" cy="1143000"/>
          </a:xfrm>
        </p:spPr>
        <p:txBody>
          <a:bodyPr/>
          <a:lstStyle/>
          <a:p>
            <a:r>
              <a:rPr lang="fr-FR" altLang="fr-FR" dirty="0"/>
              <a:t>Impact sur vos pratiques de développement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C6EE-64BA-41A1-88E3-CCD903365F1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92220" y="679350"/>
            <a:ext cx="8001000" cy="4114800"/>
          </a:xfrm>
        </p:spPr>
        <p:txBody>
          <a:bodyPr/>
          <a:lstStyle/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rgbClr val="00B0F0"/>
                </a:solidFill>
              </a:rPr>
              <a:t>Cloudbees</a:t>
            </a:r>
            <a:r>
              <a:rPr lang="fr-FR" sz="1400" dirty="0">
                <a:solidFill>
                  <a:srgbClr val="00B0F0"/>
                </a:solidFill>
              </a:rPr>
              <a:t> = Jenkins Entreprise : </a:t>
            </a:r>
            <a:r>
              <a:rPr lang="fr-FR" sz="1200" dirty="0">
                <a:solidFill>
                  <a:schemeClr val="tx1"/>
                </a:solidFill>
              </a:rPr>
              <a:t>Ferme de slave, </a:t>
            </a:r>
            <a:r>
              <a:rPr lang="fr-FR" sz="1200" dirty="0" smtClean="0">
                <a:solidFill>
                  <a:schemeClr val="tx1"/>
                </a:solidFill>
              </a:rPr>
              <a:t>Performance</a:t>
            </a:r>
          </a:p>
          <a:p>
            <a:r>
              <a:rPr lang="fr-FR" sz="1400" dirty="0" smtClean="0">
                <a:solidFill>
                  <a:srgbClr val="00B0F0"/>
                </a:solidFill>
              </a:rPr>
              <a:t>Impact </a:t>
            </a:r>
            <a:r>
              <a:rPr lang="fr-FR" sz="1400" dirty="0">
                <a:solidFill>
                  <a:srgbClr val="00B0F0"/>
                </a:solidFill>
              </a:rPr>
              <a:t>sur les projets :  </a:t>
            </a:r>
            <a:r>
              <a:rPr lang="fr-FR" sz="1200" dirty="0">
                <a:solidFill>
                  <a:schemeClr val="tx1"/>
                </a:solidFill>
              </a:rPr>
              <a:t>Test unitaires =&gt; domaine </a:t>
            </a:r>
            <a:r>
              <a:rPr lang="fr-FR" sz="1200" dirty="0" smtClean="0">
                <a:solidFill>
                  <a:schemeClr val="tx1"/>
                </a:solidFill>
              </a:rPr>
              <a:t>obligatoire </a:t>
            </a:r>
            <a:r>
              <a:rPr lang="fr-FR" sz="1200" dirty="0">
                <a:solidFill>
                  <a:schemeClr val="tx1"/>
                </a:solidFill>
              </a:rPr>
              <a:t>(Ex : m</a:t>
            </a:r>
            <a:r>
              <a:rPr lang="fr-FR" sz="1200" i="1" dirty="0">
                <a:solidFill>
                  <a:schemeClr val="tx1"/>
                </a:solidFill>
              </a:rPr>
              <a:t>vslpe0.gie.root.ad, esvets01.gie.root.ad)</a:t>
            </a:r>
          </a:p>
          <a:p>
            <a:r>
              <a:rPr lang="fr-FR" sz="1400" dirty="0">
                <a:solidFill>
                  <a:srgbClr val="00B0F0"/>
                </a:solidFill>
              </a:rPr>
              <a:t>Migration des projets dans </a:t>
            </a:r>
            <a:r>
              <a:rPr lang="fr-FR" sz="1400" dirty="0" err="1">
                <a:solidFill>
                  <a:srgbClr val="00B0F0"/>
                </a:solidFill>
              </a:rPr>
              <a:t>Cloudbees</a:t>
            </a:r>
            <a:r>
              <a:rPr lang="fr-FR" sz="1400" dirty="0">
                <a:solidFill>
                  <a:srgbClr val="00B0F0"/>
                </a:solidFill>
              </a:rPr>
              <a:t> </a:t>
            </a:r>
            <a:r>
              <a:rPr lang="fr-FR" sz="1200" dirty="0">
                <a:solidFill>
                  <a:srgbClr val="00B0F0"/>
                </a:solidFill>
              </a:rPr>
              <a:t>: </a:t>
            </a:r>
            <a:r>
              <a:rPr lang="fr-FR" sz="1200" dirty="0">
                <a:solidFill>
                  <a:schemeClr val="tx1"/>
                </a:solidFill>
              </a:rPr>
              <a:t>Création </a:t>
            </a:r>
            <a:r>
              <a:rPr lang="fr-FR" sz="1200" dirty="0" err="1">
                <a:solidFill>
                  <a:schemeClr val="tx1"/>
                </a:solidFill>
              </a:rPr>
              <a:t>folder</a:t>
            </a:r>
            <a:r>
              <a:rPr lang="fr-FR" sz="1200" dirty="0">
                <a:solidFill>
                  <a:schemeClr val="tx1"/>
                </a:solidFill>
              </a:rPr>
              <a:t> (</a:t>
            </a:r>
            <a:r>
              <a:rPr lang="fr-FR" sz="1200" dirty="0" err="1">
                <a:solidFill>
                  <a:schemeClr val="tx1"/>
                </a:solidFill>
              </a:rPr>
              <a:t>cassini</a:t>
            </a:r>
            <a:r>
              <a:rPr lang="fr-FR" sz="1200" dirty="0">
                <a:solidFill>
                  <a:schemeClr val="tx1"/>
                </a:solidFill>
              </a:rPr>
              <a:t>) à demander ,  Projet </a:t>
            </a:r>
            <a:r>
              <a:rPr lang="fr-FR" sz="1200" dirty="0" err="1">
                <a:solidFill>
                  <a:schemeClr val="tx1"/>
                </a:solidFill>
              </a:rPr>
              <a:t>Modele</a:t>
            </a:r>
            <a:r>
              <a:rPr lang="fr-FR" sz="1200" dirty="0">
                <a:solidFill>
                  <a:schemeClr val="tx1"/>
                </a:solidFill>
              </a:rPr>
              <a:t>  </a:t>
            </a:r>
            <a:endParaRPr lang="fr-FR" sz="1200" i="1" dirty="0">
              <a:solidFill>
                <a:schemeClr val="tx1"/>
              </a:solidFill>
            </a:endParaRPr>
          </a:p>
          <a:p>
            <a:endParaRPr lang="fr-FR" sz="2400" i="1" dirty="0" smtClean="0"/>
          </a:p>
          <a:p>
            <a:endParaRPr lang="fr-FR" sz="2400" i="1" dirty="0"/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49</a:t>
            </a:fld>
            <a:r>
              <a:rPr lang="fr-FR" altLang="fr-FR" dirty="0"/>
              <a:t>/54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1190893" y="1448047"/>
            <a:ext cx="6965156" cy="3229579"/>
            <a:chOff x="377143" y="1422817"/>
            <a:chExt cx="8622565" cy="3677338"/>
          </a:xfrm>
        </p:grpSpPr>
        <p:sp>
          <p:nvSpPr>
            <p:cNvPr id="6" name="Rectangle 5"/>
            <p:cNvSpPr/>
            <p:nvPr/>
          </p:nvSpPr>
          <p:spPr bwMode="auto">
            <a:xfrm>
              <a:off x="377143" y="3496092"/>
              <a:ext cx="2057400" cy="1357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>
                <a:ea typeface="+mn-ea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949393" y="1995905"/>
              <a:ext cx="1643063" cy="19288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ea typeface="+mn-ea"/>
              </a:endParaRPr>
            </a:p>
          </p:txBody>
        </p:sp>
        <p:pic>
          <p:nvPicPr>
            <p:cNvPr id="9" name="Image 9" descr="dat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456" y="2424530"/>
              <a:ext cx="642937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5" descr="dat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36" y="3705734"/>
              <a:ext cx="642937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377143" y="4434305"/>
              <a:ext cx="949325" cy="665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1000" b="1" dirty="0" smtClean="0">
                  <a:latin typeface="+mn-lt"/>
                  <a:ea typeface="+mn-ea"/>
                </a:rPr>
                <a:t>SVN</a:t>
              </a:r>
              <a:endParaRPr lang="fr-FR" sz="1000" b="1" dirty="0"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fr-FR" sz="1000" b="1" dirty="0">
                  <a:solidFill>
                    <a:srgbClr val="FF0000"/>
                  </a:solidFill>
                </a:rPr>
                <a:t>Lecture</a:t>
              </a:r>
            </a:p>
            <a:p>
              <a:pPr algn="ctr">
                <a:defRPr/>
              </a:pPr>
              <a:endParaRPr lang="fr-FR" sz="1200" b="1" dirty="0">
                <a:latin typeface="+mn-lt"/>
                <a:ea typeface="+mn-ea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412892" y="1424405"/>
              <a:ext cx="88517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 smtClean="0">
                  <a:latin typeface="+mn-lt"/>
                  <a:ea typeface="+mn-ea"/>
                </a:rPr>
                <a:t>download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sp>
          <p:nvSpPr>
            <p:cNvPr id="13" name="ZoneTexte 29"/>
            <p:cNvSpPr txBox="1">
              <a:spLocks noChangeArrowheads="1"/>
            </p:cNvSpPr>
            <p:nvPr/>
          </p:nvSpPr>
          <p:spPr bwMode="auto">
            <a:xfrm>
              <a:off x="869268" y="4853405"/>
              <a:ext cx="11811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altLang="fr-FR" sz="1000" b="1" dirty="0">
                  <a:latin typeface="Tahoma" panose="020B0604030504040204" pitchFamily="34" charset="0"/>
                </a:rPr>
                <a:t>Dépôts Sources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316106" y="3678655"/>
              <a:ext cx="876300" cy="24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Artifactory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7143" y="1422817"/>
              <a:ext cx="2268538" cy="1357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ea typeface="+mn-ea"/>
              </a:endParaRPr>
            </a:p>
          </p:txBody>
        </p:sp>
        <p:pic>
          <p:nvPicPr>
            <p:cNvPr id="16" name="Image 22" descr="data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331" y="1565692"/>
              <a:ext cx="357187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ZoneTexte 16"/>
            <p:cNvSpPr txBox="1"/>
            <p:nvPr/>
          </p:nvSpPr>
          <p:spPr>
            <a:xfrm>
              <a:off x="1626506" y="1922880"/>
              <a:ext cx="808037" cy="508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900" b="1" dirty="0">
                  <a:latin typeface="+mn-lt"/>
                  <a:ea typeface="+mn-ea"/>
                </a:rPr>
                <a:t>MAVEN</a:t>
              </a:r>
            </a:p>
            <a:p>
              <a:pPr algn="ctr">
                <a:defRPr/>
              </a:pPr>
              <a:r>
                <a:rPr lang="fr-FR" sz="900" b="1" dirty="0" err="1">
                  <a:latin typeface="+mn-lt"/>
                  <a:ea typeface="+mn-ea"/>
                </a:rPr>
                <a:t>Repository</a:t>
              </a:r>
              <a:endParaRPr lang="fr-FR" sz="900" b="1" dirty="0"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fr-FR" sz="900" b="1" dirty="0">
                  <a:latin typeface="+mn-lt"/>
                  <a:ea typeface="+mn-ea"/>
                </a:rPr>
                <a:t>local</a:t>
              </a:r>
            </a:p>
          </p:txBody>
        </p:sp>
        <p:pic>
          <p:nvPicPr>
            <p:cNvPr id="18" name="Image 34" descr="data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706" y="2924592"/>
              <a:ext cx="357187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Image 35" descr="data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331" y="3210342"/>
              <a:ext cx="357187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Image 36" descr="data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956" y="2924592"/>
              <a:ext cx="357187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Connecteur droit avec flèche 20" descr="Test"/>
            <p:cNvCxnSpPr>
              <a:cxnSpLocks noChangeShapeType="1"/>
            </p:cNvCxnSpPr>
            <p:nvPr/>
          </p:nvCxnSpPr>
          <p:spPr bwMode="auto">
            <a:xfrm rot="5400000">
              <a:off x="356505" y="3159543"/>
              <a:ext cx="6127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cxnSp>
          <p:nvCxnSpPr>
            <p:cNvPr id="22" name="Connecteur droit avec flèche 21"/>
            <p:cNvCxnSpPr>
              <a:cxnSpLocks noChangeShapeType="1"/>
            </p:cNvCxnSpPr>
            <p:nvPr/>
          </p:nvCxnSpPr>
          <p:spPr bwMode="auto">
            <a:xfrm rot="5400000" flipH="1" flipV="1">
              <a:off x="1592375" y="3138111"/>
              <a:ext cx="571500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sp>
          <p:nvSpPr>
            <p:cNvPr id="23" name="ZoneTexte 22"/>
            <p:cNvSpPr txBox="1"/>
            <p:nvPr/>
          </p:nvSpPr>
          <p:spPr>
            <a:xfrm>
              <a:off x="7010387" y="1995905"/>
              <a:ext cx="14702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Maven</a:t>
              </a:r>
              <a:r>
                <a:rPr lang="fr-FR" sz="1000" b="1" dirty="0">
                  <a:latin typeface="+mn-lt"/>
                  <a:ea typeface="+mn-ea"/>
                </a:rPr>
                <a:t> </a:t>
              </a:r>
              <a:r>
                <a:rPr lang="fr-FR" sz="1000" b="1" dirty="0" err="1">
                  <a:latin typeface="+mn-lt"/>
                  <a:ea typeface="+mn-ea"/>
                </a:rPr>
                <a:t>Repository</a:t>
              </a:r>
              <a:endParaRPr lang="fr-FR" sz="1000" b="1" dirty="0"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fr-FR" sz="1000" b="1" dirty="0" err="1" smtClean="0">
                  <a:latin typeface="+mn-lt"/>
                  <a:ea typeface="+mn-ea"/>
                </a:rPr>
                <a:t>miror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cxnSp>
          <p:nvCxnSpPr>
            <p:cNvPr id="24" name="Forme 44"/>
            <p:cNvCxnSpPr>
              <a:cxnSpLocks noChangeShapeType="1"/>
              <a:endCxn id="23" idx="0"/>
            </p:cNvCxnSpPr>
            <p:nvPr/>
          </p:nvCxnSpPr>
          <p:spPr bwMode="auto">
            <a:xfrm>
              <a:off x="2234518" y="1745080"/>
              <a:ext cx="5511007" cy="25082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prstDash val="sysDash"/>
              <a:miter lim="800000"/>
              <a:headEnd type="arrow" w="med" len="med"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grpSp>
          <p:nvGrpSpPr>
            <p:cNvPr id="25" name="Groupe 123"/>
            <p:cNvGrpSpPr>
              <a:grpSpLocks/>
            </p:cNvGrpSpPr>
            <p:nvPr/>
          </p:nvGrpSpPr>
          <p:grpSpPr bwMode="auto">
            <a:xfrm>
              <a:off x="2889005" y="2084000"/>
              <a:ext cx="1001713" cy="806190"/>
              <a:chOff x="935620" y="4740293"/>
              <a:chExt cx="1002198" cy="806350"/>
            </a:xfrm>
          </p:grpSpPr>
          <p:pic>
            <p:nvPicPr>
              <p:cNvPr id="26" name="Image 20" descr="user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4149" y="4740293"/>
                <a:ext cx="571503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ZoneTexte 48"/>
              <p:cNvSpPr txBox="1">
                <a:spLocks noChangeArrowheads="1"/>
              </p:cNvSpPr>
              <p:nvPr/>
            </p:nvSpPr>
            <p:spPr bwMode="auto">
              <a:xfrm>
                <a:off x="935620" y="5300531"/>
                <a:ext cx="1002198" cy="2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fr-FR" altLang="fr-FR" sz="1000" b="1" dirty="0">
                    <a:latin typeface="Tahoma" panose="020B0604030504040204" pitchFamily="34" charset="0"/>
                  </a:rPr>
                  <a:t>Développeur</a:t>
                </a:r>
              </a:p>
            </p:txBody>
          </p:sp>
        </p:grpSp>
        <p:pic>
          <p:nvPicPr>
            <p:cNvPr id="28" name="Image 45" descr="user_headse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768" y="4496217"/>
              <a:ext cx="500063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ZoneTexte 49"/>
            <p:cNvSpPr txBox="1">
              <a:spLocks noChangeArrowheads="1"/>
            </p:cNvSpPr>
            <p:nvPr/>
          </p:nvSpPr>
          <p:spPr bwMode="auto">
            <a:xfrm>
              <a:off x="8035982" y="4567655"/>
              <a:ext cx="9637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fr-FR" altLang="fr-FR" sz="1000" b="1" dirty="0" smtClean="0">
                  <a:latin typeface="Tahoma" panose="020B0604030504040204" pitchFamily="34" charset="0"/>
                </a:rPr>
                <a:t>Equipe SILA</a:t>
              </a:r>
              <a:endParaRPr lang="fr-FR" altLang="fr-FR" sz="1000" b="1" dirty="0">
                <a:latin typeface="Tahoma" panose="020B0604030504040204" pitchFamily="34" charset="0"/>
              </a:endParaRPr>
            </a:p>
          </p:txBody>
        </p:sp>
        <p:cxnSp>
          <p:nvCxnSpPr>
            <p:cNvPr id="30" name="Connecteur droit avec flèche 29"/>
            <p:cNvCxnSpPr>
              <a:cxnSpLocks noChangeShapeType="1"/>
            </p:cNvCxnSpPr>
            <p:nvPr/>
          </p:nvCxnSpPr>
          <p:spPr bwMode="auto">
            <a:xfrm rot="10800000">
              <a:off x="5660342" y="2973011"/>
              <a:ext cx="1143000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cxnSp>
          <p:nvCxnSpPr>
            <p:cNvPr id="31" name="Connecteur droit avec flèche 30"/>
            <p:cNvCxnSpPr>
              <a:cxnSpLocks noChangeShapeType="1"/>
            </p:cNvCxnSpPr>
            <p:nvPr/>
          </p:nvCxnSpPr>
          <p:spPr bwMode="auto">
            <a:xfrm>
              <a:off x="5674006" y="3296395"/>
              <a:ext cx="112933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sp>
          <p:nvSpPr>
            <p:cNvPr id="32" name="ZoneTexte 31"/>
            <p:cNvSpPr txBox="1"/>
            <p:nvPr/>
          </p:nvSpPr>
          <p:spPr>
            <a:xfrm>
              <a:off x="5846080" y="2657098"/>
              <a:ext cx="812800" cy="2460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download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972851" y="3337342"/>
              <a:ext cx="612775" cy="24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deploy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cxnSp>
          <p:nvCxnSpPr>
            <p:cNvPr id="34" name="Connecteur droit avec flèche 33"/>
            <p:cNvCxnSpPr>
              <a:cxnSpLocks noChangeShapeType="1"/>
            </p:cNvCxnSpPr>
            <p:nvPr/>
          </p:nvCxnSpPr>
          <p:spPr bwMode="auto">
            <a:xfrm rot="5400000" flipH="1" flipV="1">
              <a:off x="7664562" y="4209674"/>
              <a:ext cx="428625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sp>
          <p:nvSpPr>
            <p:cNvPr id="35" name="ZoneTexte 34"/>
            <p:cNvSpPr txBox="1"/>
            <p:nvPr/>
          </p:nvSpPr>
          <p:spPr>
            <a:xfrm>
              <a:off x="8009669" y="4115551"/>
              <a:ext cx="812801" cy="24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download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cxnSp>
          <p:nvCxnSpPr>
            <p:cNvPr id="36" name="Connecteur droit avec flèche 35"/>
            <p:cNvCxnSpPr>
              <a:cxnSpLocks noChangeShapeType="1"/>
            </p:cNvCxnSpPr>
            <p:nvPr/>
          </p:nvCxnSpPr>
          <p:spPr bwMode="auto">
            <a:xfrm>
              <a:off x="3237366" y="2924592"/>
              <a:ext cx="741506" cy="442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/>
          </p:spPr>
        </p:cxnSp>
        <p:sp>
          <p:nvSpPr>
            <p:cNvPr id="37" name="ZoneTexte 36"/>
            <p:cNvSpPr txBox="1"/>
            <p:nvPr/>
          </p:nvSpPr>
          <p:spPr>
            <a:xfrm>
              <a:off x="815408" y="3044326"/>
              <a:ext cx="676275" cy="24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checkin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56817" y="3035718"/>
              <a:ext cx="768351" cy="24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1000" b="1" dirty="0" err="1">
                  <a:latin typeface="+mn-lt"/>
                  <a:ea typeface="+mn-ea"/>
                </a:rPr>
                <a:t>checkout</a:t>
              </a:r>
              <a:endParaRPr lang="fr-FR" sz="1000" b="1" dirty="0">
                <a:latin typeface="+mn-lt"/>
                <a:ea typeface="+mn-ea"/>
              </a:endParaRPr>
            </a:p>
          </p:txBody>
        </p:sp>
        <p:grpSp>
          <p:nvGrpSpPr>
            <p:cNvPr id="39" name="Groupe 38"/>
            <p:cNvGrpSpPr/>
            <p:nvPr/>
          </p:nvGrpSpPr>
          <p:grpSpPr>
            <a:xfrm>
              <a:off x="4294238" y="2376728"/>
              <a:ext cx="1379768" cy="1743730"/>
              <a:chOff x="5253565" y="3118652"/>
              <a:chExt cx="1379768" cy="174373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253565" y="3118652"/>
                <a:ext cx="1330008" cy="174373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5281086" y="3194441"/>
                <a:ext cx="1352247" cy="1602992"/>
                <a:chOff x="5304674" y="3038877"/>
                <a:chExt cx="1352247" cy="1602992"/>
              </a:xfrm>
            </p:grpSpPr>
            <p:pic>
              <p:nvPicPr>
                <p:cNvPr id="42" name="Image 24" descr="server128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4674" y="3628369"/>
                  <a:ext cx="642937" cy="64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ZoneTexte 42"/>
                <p:cNvSpPr txBox="1"/>
                <p:nvPr/>
              </p:nvSpPr>
              <p:spPr>
                <a:xfrm>
                  <a:off x="5505669" y="3038877"/>
                  <a:ext cx="1151252" cy="6308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fr-FR" sz="1000" b="1" dirty="0" smtClean="0"/>
                    <a:t>Jenkins Entreprise</a:t>
                  </a:r>
                </a:p>
                <a:p>
                  <a:pPr algn="r">
                    <a:defRPr/>
                  </a:pPr>
                  <a:r>
                    <a:rPr lang="fr-FR" sz="1000" b="1" dirty="0" smtClean="0"/>
                    <a:t>Cloudbees</a:t>
                  </a:r>
                  <a:endParaRPr lang="fr-FR" sz="1000" b="1" dirty="0"/>
                </a:p>
              </p:txBody>
            </p:sp>
            <p:pic>
              <p:nvPicPr>
                <p:cNvPr id="44" name="Picture 4" descr="Jenkins logo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24152" y="3168051"/>
                  <a:ext cx="352425" cy="342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Image 24" descr="server128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8974" y="3724347"/>
                  <a:ext cx="642937" cy="64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Image 24" descr="server128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1374" y="3876747"/>
                  <a:ext cx="642937" cy="64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Image 24" descr="server128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3293" y="3998931"/>
                  <a:ext cx="642937" cy="64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8" name="Rectangle 47"/>
            <p:cNvSpPr/>
            <p:nvPr/>
          </p:nvSpPr>
          <p:spPr>
            <a:xfrm>
              <a:off x="1401399" y="3659533"/>
              <a:ext cx="935828" cy="11224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1421974" y="4371842"/>
              <a:ext cx="1117374" cy="455583"/>
              <a:chOff x="4108492" y="631031"/>
              <a:chExt cx="1117374" cy="455583"/>
            </a:xfrm>
          </p:grpSpPr>
          <p:sp>
            <p:nvSpPr>
              <p:cNvPr id="50" name="ZoneTexte 49"/>
              <p:cNvSpPr txBox="1"/>
              <p:nvPr/>
            </p:nvSpPr>
            <p:spPr>
              <a:xfrm>
                <a:off x="4293474" y="631031"/>
                <a:ext cx="932392" cy="455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fr-FR" sz="900" b="1" dirty="0" smtClean="0">
                    <a:latin typeface="+mn-lt"/>
                    <a:ea typeface="+mn-ea"/>
                  </a:rPr>
                  <a:t>GitLab</a:t>
                </a:r>
              </a:p>
              <a:p>
                <a:pPr algn="ctr">
                  <a:defRPr/>
                </a:pPr>
                <a:r>
                  <a:rPr lang="fr-FR" sz="1100" b="1" dirty="0" smtClean="0"/>
                  <a:t>EE</a:t>
                </a:r>
                <a:endParaRPr lang="fr-FR" sz="1100" b="1" dirty="0">
                  <a:latin typeface="+mn-lt"/>
                  <a:ea typeface="+mn-ea"/>
                </a:endParaRPr>
              </a:p>
            </p:txBody>
          </p:sp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8492" y="647722"/>
                <a:ext cx="361950" cy="371475"/>
              </a:xfrm>
              <a:prstGeom prst="rect">
                <a:avLst/>
              </a:prstGeom>
            </p:spPr>
          </p:pic>
        </p:grpSp>
        <p:pic>
          <p:nvPicPr>
            <p:cNvPr id="52" name="Image 12" descr="dat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273" y="3720631"/>
              <a:ext cx="642937" cy="6429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</p:pic>
        <p:grpSp>
          <p:nvGrpSpPr>
            <p:cNvPr id="53" name="Groupe 52"/>
            <p:cNvGrpSpPr/>
            <p:nvPr/>
          </p:nvGrpSpPr>
          <p:grpSpPr>
            <a:xfrm>
              <a:off x="482549" y="1489729"/>
              <a:ext cx="1040723" cy="1193800"/>
              <a:chOff x="2098185" y="1441074"/>
              <a:chExt cx="1040723" cy="1193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098185" y="1441074"/>
                <a:ext cx="1040723" cy="11938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5" name="Image 19" descr="workplace2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63" y="1602999"/>
                <a:ext cx="642937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6" name="Groupe 55"/>
              <p:cNvGrpSpPr/>
              <p:nvPr/>
            </p:nvGrpSpPr>
            <p:grpSpPr>
              <a:xfrm>
                <a:off x="2175602" y="2203807"/>
                <a:ext cx="931717" cy="400110"/>
                <a:chOff x="3716503" y="741688"/>
                <a:chExt cx="931717" cy="400110"/>
              </a:xfrm>
            </p:grpSpPr>
            <p:pic>
              <p:nvPicPr>
                <p:cNvPr id="57" name="Picture 6" descr="Eclipse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6503" y="801914"/>
                  <a:ext cx="328321" cy="3283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ZoneTexte 57"/>
                <p:cNvSpPr txBox="1"/>
                <p:nvPr/>
              </p:nvSpPr>
              <p:spPr>
                <a:xfrm>
                  <a:off x="4099673" y="741688"/>
                  <a:ext cx="548547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fr-FR" sz="1000" b="1" dirty="0" smtClean="0">
                      <a:latin typeface="+mn-lt"/>
                      <a:ea typeface="+mn-ea"/>
                    </a:rPr>
                    <a:t>Eclipse</a:t>
                  </a:r>
                </a:p>
                <a:p>
                  <a:pPr algn="r">
                    <a:defRPr/>
                  </a:pPr>
                  <a:r>
                    <a:rPr lang="fr-FR" sz="1000" b="1" dirty="0" smtClean="0"/>
                    <a:t>Néon</a:t>
                  </a:r>
                  <a:endParaRPr lang="fr-FR" sz="1000" b="1" dirty="0">
                    <a:latin typeface="+mn-lt"/>
                    <a:ea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460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1D86-69E7-4453-82D3-11720CE02037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r>
              <a:rPr lang="fr-FR" altLang="fr-FR" sz="7200" dirty="0" smtClean="0">
                <a:solidFill>
                  <a:srgbClr val="FFFFFF"/>
                </a:solidFill>
              </a:rPr>
              <a:t>Votre présentation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5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729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389814" cy="1143000"/>
          </a:xfrm>
        </p:spPr>
        <p:txBody>
          <a:bodyPr/>
          <a:lstStyle/>
          <a:p>
            <a:r>
              <a:rPr lang="fr-FR" dirty="0"/>
              <a:t>Hawaii – Fabrication avec gestionnaire de sources </a:t>
            </a:r>
            <a:r>
              <a:rPr lang="fr-FR" dirty="0" smtClean="0"/>
              <a:t>Git (1/2)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C6EE-64BA-41A1-88E3-CCD903365F1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92220" y="679350"/>
            <a:ext cx="8001000" cy="4114800"/>
          </a:xfrm>
        </p:spPr>
        <p:txBody>
          <a:bodyPr/>
          <a:lstStyle/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sz="2400" i="1" dirty="0"/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50</a:t>
            </a:fld>
            <a:r>
              <a:rPr lang="fr-FR" altLang="fr-FR" dirty="0"/>
              <a:t>/54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604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1/ Déclarer une nouvelle fiche d’architecture, et y référencer les éléments du projet stocké dans votre repo Git :</a:t>
            </a:r>
          </a:p>
        </p:txBody>
      </p:sp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8713"/>
            <a:ext cx="5040560" cy="3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228600"/>
            <a:ext cx="8389814" cy="1143000"/>
          </a:xfrm>
        </p:spPr>
        <p:txBody>
          <a:bodyPr/>
          <a:lstStyle/>
          <a:p>
            <a:r>
              <a:rPr lang="fr-FR" dirty="0"/>
              <a:t>Hawaii – Fabrication avec gestionnaire de sources </a:t>
            </a:r>
            <a:r>
              <a:rPr lang="fr-FR" dirty="0" smtClean="0"/>
              <a:t>Git (2/2)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C6EE-64BA-41A1-88E3-CCD903365F1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92220" y="679350"/>
            <a:ext cx="8001000" cy="4114800"/>
          </a:xfrm>
        </p:spPr>
        <p:txBody>
          <a:bodyPr/>
          <a:lstStyle/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sz="2400" i="1" dirty="0"/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51</a:t>
            </a:fld>
            <a:r>
              <a:rPr lang="fr-FR" altLang="fr-FR" dirty="0"/>
              <a:t>/54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2/ Demander la Fabrication :</a:t>
            </a:r>
          </a:p>
          <a:p>
            <a:r>
              <a:rPr lang="fr-FR" sz="1600" dirty="0"/>
              <a:t>     </a:t>
            </a:r>
            <a:r>
              <a:rPr lang="fr-FR" sz="1400" dirty="0"/>
              <a:t>Step1 : sélectionner cette nouvelle fiche d’architecture</a:t>
            </a:r>
          </a:p>
          <a:p>
            <a:r>
              <a:rPr lang="fr-FR" sz="1600" dirty="0"/>
              <a:t>     </a:t>
            </a:r>
            <a:r>
              <a:rPr lang="fr-FR" sz="1400" dirty="0"/>
              <a:t>Step2 : sélectionner le tag issu de Git pour créer la version </a:t>
            </a:r>
            <a:r>
              <a:rPr lang="fr-FR" sz="1400" dirty="0" smtClean="0"/>
              <a:t>fonctionnelle</a:t>
            </a:r>
            <a:endParaRPr lang="fr-FR" sz="1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03" y="2492896"/>
            <a:ext cx="5400600" cy="34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5589240"/>
            <a:ext cx="55446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de la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C6EE-64BA-41A1-88E3-CCD903365F1D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67544" y="1124744"/>
            <a:ext cx="8001000" cy="4114800"/>
          </a:xfrm>
        </p:spPr>
        <p:txBody>
          <a:bodyPr/>
          <a:lstStyle/>
          <a:p>
            <a:r>
              <a:rPr lang="fr-FR" dirty="0" smtClean="0"/>
              <a:t>Matin: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9h30 : Présentation du projet et expression des attentes utilisateur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10h00 : Présentation de Git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11h00 :TP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12h00 : Pause déjeuner</a:t>
            </a:r>
            <a:endParaRPr lang="fr-FR" dirty="0" smtClean="0"/>
          </a:p>
          <a:p>
            <a:r>
              <a:rPr lang="fr-FR" dirty="0" smtClean="0"/>
              <a:t>Après-midi: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</a:rPr>
              <a:t>14h00 : TP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</a:rPr>
              <a:t>16h30 – 17h00 : Collecte / Restitution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52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930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39E-5E0F-4C9D-A53C-DBB073FEEDEA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pPr algn="ctr"/>
            <a:r>
              <a:rPr lang="fr-FR" altLang="fr-FR" sz="7200" dirty="0" smtClean="0">
                <a:solidFill>
                  <a:srgbClr val="FFFFFF"/>
                </a:solidFill>
              </a:rPr>
              <a:t>Qui contacter en cas de problème ? 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17-68D9-44B5-A219-83DCFE177200}" type="slidenum">
              <a:rPr lang="fr-FR" altLang="fr-FR" smtClean="0"/>
              <a:pPr/>
              <a:t>53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0971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D1A-00EB-4788-B988-E9774BFF7C53}" type="datetime1">
              <a:rPr lang="fr-FR" altLang="fr-FR" smtClean="0"/>
              <a:t>19/10/2016</a:t>
            </a:fld>
            <a:endParaRPr lang="fr-FR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67544" y="1124744"/>
            <a:ext cx="8001000" cy="4114800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fr-FR" dirty="0" smtClean="0">
                <a:solidFill>
                  <a:schemeClr val="tx1"/>
                </a:solidFill>
              </a:rPr>
              <a:t>En cas de problème bloquant, merci de créer une fiche « </a:t>
            </a:r>
            <a:r>
              <a:rPr lang="fr-FR" dirty="0" err="1" smtClean="0">
                <a:solidFill>
                  <a:schemeClr val="tx1"/>
                </a:solidFill>
              </a:rPr>
              <a:t>departement_technique</a:t>
            </a:r>
            <a:r>
              <a:rPr lang="fr-FR" dirty="0" smtClean="0">
                <a:solidFill>
                  <a:schemeClr val="tx1"/>
                </a:solidFill>
              </a:rPr>
              <a:t> » sous ClearQuest afin qu’elle parvienne au C2T.</a:t>
            </a:r>
          </a:p>
          <a:p>
            <a:pPr marL="912813" lvl="2" indent="-342900">
              <a:buBlip>
                <a:blip r:embed="rId2"/>
              </a:buBlip>
            </a:pPr>
            <a:r>
              <a:rPr lang="fr-FR" dirty="0" smtClean="0"/>
              <a:t>Précisez :</a:t>
            </a:r>
          </a:p>
          <a:p>
            <a:pPr marL="1331913" lvl="3" indent="-342900">
              <a:buBlip>
                <a:blip r:embed="rId2"/>
              </a:buBlip>
            </a:pPr>
            <a:r>
              <a:rPr lang="fr-FR" dirty="0" smtClean="0"/>
              <a:t>le projet d’origine du problème</a:t>
            </a:r>
          </a:p>
          <a:p>
            <a:pPr marL="1331913" lvl="3" indent="-342900">
              <a:buBlip>
                <a:blip r:embed="rId2"/>
              </a:buBlip>
            </a:pPr>
            <a:r>
              <a:rPr lang="fr-FR" dirty="0" smtClean="0"/>
              <a:t>Le type de problème (sur quelle action)</a:t>
            </a:r>
          </a:p>
          <a:p>
            <a:pPr marL="1331913" lvl="3" indent="-342900">
              <a:buBlip>
                <a:blip r:embed="rId2"/>
              </a:buBlip>
            </a:pPr>
            <a:r>
              <a:rPr lang="fr-FR" dirty="0" smtClean="0">
                <a:solidFill>
                  <a:schemeClr val="tx1"/>
                </a:solidFill>
              </a:rPr>
              <a:t>Une capture d’écran si possible</a:t>
            </a:r>
          </a:p>
          <a:p>
            <a:pPr marL="1331913" lvl="3" indent="-342900">
              <a:buBlip>
                <a:blip r:embed="rId2"/>
              </a:buBlip>
            </a:pPr>
            <a:r>
              <a:rPr lang="fr-FR" dirty="0" smtClean="0"/>
              <a:t>Ainsi qu’un numéro en cas de besoin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URL </a:t>
            </a:r>
            <a:r>
              <a:rPr lang="fr-FR" dirty="0" err="1" smtClean="0">
                <a:solidFill>
                  <a:schemeClr val="tx1"/>
                </a:solidFill>
              </a:rPr>
              <a:t>ClearQuest</a:t>
            </a:r>
            <a:r>
              <a:rPr lang="fr-FR" dirty="0" smtClean="0">
                <a:solidFill>
                  <a:schemeClr val="tx1"/>
                </a:solidFill>
              </a:rPr>
              <a:t> Web : </a:t>
            </a:r>
            <a:r>
              <a:rPr lang="fr-FR" dirty="0" smtClean="0">
                <a:hlinkClick r:id="rId3"/>
              </a:rPr>
              <a:t>http://wpmmi126.ressources.racine.local/cqweb</a:t>
            </a:r>
            <a:endParaRPr lang="fr-FR" dirty="0" smtClean="0"/>
          </a:p>
          <a:p>
            <a:pPr marL="1331913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Schéma : </a:t>
            </a:r>
            <a:r>
              <a:rPr lang="fr-FR" b="1" dirty="0" smtClean="0"/>
              <a:t>LM</a:t>
            </a:r>
            <a:r>
              <a:rPr lang="fr-FR" dirty="0" smtClean="0"/>
              <a:t> </a:t>
            </a:r>
          </a:p>
          <a:p>
            <a:pPr marL="1331913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Base : </a:t>
            </a:r>
            <a:r>
              <a:rPr lang="fr-FR" b="1" dirty="0" smtClean="0"/>
              <a:t>CQPRD</a:t>
            </a:r>
            <a:r>
              <a:rPr lang="fr-FR" dirty="0" smtClean="0"/>
              <a:t> </a:t>
            </a:r>
          </a:p>
          <a:p>
            <a:pPr marL="1331913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Type de fiche : </a:t>
            </a:r>
            <a:r>
              <a:rPr lang="fr-FR" b="1" dirty="0" smtClean="0"/>
              <a:t>Département technique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54</a:t>
            </a:fld>
            <a:r>
              <a:rPr lang="fr-FR" altLang="fr-FR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9465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0433-669B-439C-BA36-522A42E47B67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3074" name="Picture 2" descr="C:\Users\andl\Downloads\13704235213_14e51ae51b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6</a:t>
            </a:fld>
            <a:r>
              <a:rPr lang="fr-FR" altLang="fr-FR" smtClean="0"/>
              <a:t>/total</a:t>
            </a: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9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8765-4F88-4E55-BF58-27785AF54913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4675"/>
            <a:ext cx="8001000" cy="5192713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 anchor="ctr" anchorCtr="1"/>
          <a:lstStyle/>
          <a:p>
            <a:r>
              <a:rPr lang="fr-FR" altLang="fr-FR" sz="7200" dirty="0" smtClean="0">
                <a:solidFill>
                  <a:srgbClr val="FFFFFF"/>
                </a:solidFill>
              </a:rPr>
              <a:t>GIT : Les bases</a:t>
            </a:r>
            <a:endParaRPr lang="fr-FR" altLang="fr-FR" sz="7200" dirty="0">
              <a:solidFill>
                <a:srgbClr val="FFFFFF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232277" y="6392863"/>
            <a:ext cx="1300163" cy="323850"/>
          </a:xfrm>
        </p:spPr>
        <p:txBody>
          <a:bodyPr/>
          <a:lstStyle/>
          <a:p>
            <a:fld id="{17F61F17-68D9-44B5-A219-83DCFE177200}" type="slidenum">
              <a:rPr lang="fr-FR" altLang="fr-FR" smtClean="0"/>
              <a:pPr/>
              <a:t>7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57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 de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84784"/>
            <a:ext cx="8001000" cy="4114800"/>
          </a:xfrm>
        </p:spPr>
        <p:txBody>
          <a:bodyPr/>
          <a:lstStyle/>
          <a:p>
            <a:r>
              <a:rPr lang="fr-FR" dirty="0" smtClean="0"/>
              <a:t>Qu’est-ce que Git ?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Git </a:t>
            </a:r>
            <a:r>
              <a:rPr lang="fr-FR" dirty="0">
                <a:solidFill>
                  <a:schemeClr val="tx1"/>
                </a:solidFill>
              </a:rPr>
              <a:t>est un logiciel de gestion de versions décentralisé.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B150-D098-47B9-B5D8-115C42538C8F}" type="datetime1">
              <a:rPr lang="fr-FR" altLang="fr-FR" smtClean="0"/>
              <a:t>17/10/2016</a:t>
            </a:fld>
            <a:endParaRPr lang="fr-FR" alt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462064" cy="26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560" y="537321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Il est le plus utilisé au monde !</a:t>
            </a:r>
            <a:endParaRPr lang="fr-FR" sz="2000" dirty="0"/>
          </a:p>
        </p:txBody>
      </p:sp>
      <p:sp>
        <p:nvSpPr>
          <p:cNvPr id="6" name="Nuage 5"/>
          <p:cNvSpPr/>
          <p:nvPr/>
        </p:nvSpPr>
        <p:spPr>
          <a:xfrm>
            <a:off x="5292080" y="5033211"/>
            <a:ext cx="3672408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>
                <a:solidFill>
                  <a:schemeClr val="tx1"/>
                </a:solidFill>
              </a:rPr>
              <a:t>Popularité de Git dans les  recherches </a:t>
            </a:r>
            <a:r>
              <a:rPr lang="fr-FR" sz="1800" dirty="0" err="1" smtClean="0">
                <a:solidFill>
                  <a:schemeClr val="tx1"/>
                </a:solidFill>
              </a:rPr>
              <a:t>google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8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6761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 de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Git ?</a:t>
            </a:r>
            <a:endParaRPr lang="fr-FR" dirty="0"/>
          </a:p>
          <a:p>
            <a:r>
              <a:rPr lang="fr-FR" dirty="0" smtClean="0"/>
              <a:t>Avantages par rapport aux autres SCM (</a:t>
            </a:r>
            <a:r>
              <a:rPr lang="fr-FR" sz="1400" dirty="0" smtClean="0">
                <a:hlinkClick r:id="rId3"/>
              </a:rPr>
              <a:t>Software </a:t>
            </a:r>
            <a:r>
              <a:rPr lang="fr-FR" sz="1400" dirty="0">
                <a:hlinkClick r:id="rId3"/>
              </a:rPr>
              <a:t>Configuration </a:t>
            </a:r>
            <a:r>
              <a:rPr lang="fr-FR" sz="1400" dirty="0" smtClean="0">
                <a:hlinkClick r:id="rId3"/>
              </a:rPr>
              <a:t>Management</a:t>
            </a:r>
            <a:r>
              <a:rPr lang="fr-FR" dirty="0"/>
              <a:t>)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pPr marL="912813" lvl="2" indent="-342900">
              <a:buFont typeface="Arial" charset="0"/>
              <a:buChar char="•"/>
            </a:pP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Décentralisé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/>
              <a:t>-&gt; la plupart des actions se font en local </a:t>
            </a:r>
          </a:p>
          <a:p>
            <a:pPr marL="1751013" lvl="4" indent="-342900">
              <a:buFont typeface="Arial" charset="0"/>
              <a:buChar char="•"/>
            </a:pPr>
            <a:r>
              <a:rPr lang="fr-FR" dirty="0"/>
              <a:t>U</a:t>
            </a:r>
            <a:r>
              <a:rPr lang="fr-FR" dirty="0" smtClean="0"/>
              <a:t>ne connexion est nécessaire pour une minorité d’action (communication avec le serveur)   </a:t>
            </a:r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Sécurité des transactions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12813" lvl="2" indent="-342900">
              <a:buFont typeface="Arial" charset="0"/>
              <a:buChar char="•"/>
            </a:pP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Très utilisé </a:t>
            </a:r>
            <a:r>
              <a:rPr lang="fr-FR" dirty="0"/>
              <a:t>-&gt; nombreux plugins et très documenté </a:t>
            </a:r>
            <a:r>
              <a:rPr lang="fr-FR" dirty="0" smtClean="0"/>
              <a:t>!</a:t>
            </a:r>
          </a:p>
          <a:p>
            <a:pPr marL="912813" lvl="2" indent="-342900">
              <a:buFont typeface="Arial" charset="0"/>
              <a:buChar char="•"/>
            </a:pP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Intégration native </a:t>
            </a:r>
            <a:r>
              <a:rPr lang="fr-FR" dirty="0" smtClean="0"/>
              <a:t>dans beaucoup d’outils (RTC, Eclipse, Visual Studio…)</a:t>
            </a:r>
          </a:p>
          <a:p>
            <a:pPr marL="912813" lvl="2" indent="-342900">
              <a:buFont typeface="Arial" charset="0"/>
              <a:buChar char="•"/>
            </a:pPr>
            <a:endParaRPr lang="fr-FR" dirty="0" smtClean="0"/>
          </a:p>
          <a:p>
            <a:pPr marL="342900" indent="-34290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7FB9-DBAF-4C32-8132-D37738BBBB1F}" type="datetime1">
              <a:rPr lang="fr-FR" altLang="fr-FR" smtClean="0"/>
              <a:t>17/10/2016</a:t>
            </a:fld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2C09-B0BE-48F6-B742-7A89FF08F63B}" type="slidenum">
              <a:rPr lang="fr-FR" altLang="fr-FR" smtClean="0"/>
              <a:pPr/>
              <a:t>9</a:t>
            </a:fld>
            <a:r>
              <a:rPr lang="fr-FR" altLang="fr-FR" dirty="0" smtClean="0"/>
              <a:t>/54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85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_Bleu">
  <a:themeElements>
    <a:clrScheme name="Present_Bleu 1">
      <a:dk1>
        <a:srgbClr val="391909"/>
      </a:dk1>
      <a:lt1>
        <a:srgbClr val="FFFFFF"/>
      </a:lt1>
      <a:dk2>
        <a:srgbClr val="00B9E4"/>
      </a:dk2>
      <a:lt2>
        <a:srgbClr val="D7D1CE"/>
      </a:lt2>
      <a:accent1>
        <a:srgbClr val="99E3F4"/>
      </a:accent1>
      <a:accent2>
        <a:srgbClr val="61473A"/>
      </a:accent2>
      <a:accent3>
        <a:srgbClr val="FFFFFF"/>
      </a:accent3>
      <a:accent4>
        <a:srgbClr val="2F1406"/>
      </a:accent4>
      <a:accent5>
        <a:srgbClr val="CAEFF8"/>
      </a:accent5>
      <a:accent6>
        <a:srgbClr val="573F34"/>
      </a:accent6>
      <a:hlink>
        <a:srgbClr val="33C7E9"/>
      </a:hlink>
      <a:folHlink>
        <a:srgbClr val="88756B"/>
      </a:folHlink>
    </a:clrScheme>
    <a:fontScheme name="Present_Ble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_Bleu 1">
        <a:dk1>
          <a:srgbClr val="391909"/>
        </a:dk1>
        <a:lt1>
          <a:srgbClr val="FFFFFF"/>
        </a:lt1>
        <a:dk2>
          <a:srgbClr val="00B9E4"/>
        </a:dk2>
        <a:lt2>
          <a:srgbClr val="D7D1CE"/>
        </a:lt2>
        <a:accent1>
          <a:srgbClr val="99E3F4"/>
        </a:accent1>
        <a:accent2>
          <a:srgbClr val="61473A"/>
        </a:accent2>
        <a:accent3>
          <a:srgbClr val="FFFFFF"/>
        </a:accent3>
        <a:accent4>
          <a:srgbClr val="2F1406"/>
        </a:accent4>
        <a:accent5>
          <a:srgbClr val="CAEFF8"/>
        </a:accent5>
        <a:accent6>
          <a:srgbClr val="573F34"/>
        </a:accent6>
        <a:hlink>
          <a:srgbClr val="33C7E9"/>
        </a:hlink>
        <a:folHlink>
          <a:srgbClr val="8875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Present_Bleu</Template>
  <TotalTime>22673</TotalTime>
  <Words>2454</Words>
  <Application>Microsoft Office PowerPoint</Application>
  <PresentationFormat>Affichage à l'écran (4:3)</PresentationFormat>
  <Paragraphs>700</Paragraphs>
  <Slides>54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Present_Bleu</vt:lpstr>
      <vt:lpstr>Convergence des outils de versioning - Mise en œuvre de GIT</vt:lpstr>
      <vt:lpstr>Programme de la formation</vt:lpstr>
      <vt:lpstr>Le projet de convergence</vt:lpstr>
      <vt:lpstr>Présentation PowerPoint</vt:lpstr>
      <vt:lpstr>Votre présentation</vt:lpstr>
      <vt:lpstr>Présentation PowerPoint</vt:lpstr>
      <vt:lpstr>GIT : Les bases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Pratique de Git</vt:lpstr>
      <vt:lpstr>Comparatif des commandes</vt:lpstr>
      <vt:lpstr>Parallèle entre CVS, SVN et GIT </vt:lpstr>
      <vt:lpstr>Programme de la formation</vt:lpstr>
      <vt:lpstr>Partie TP</vt:lpstr>
      <vt:lpstr>TP – Sujet</vt:lpstr>
      <vt:lpstr>TP 00 – Configuration  </vt:lpstr>
      <vt:lpstr>TP 01 – Les débuts</vt:lpstr>
      <vt:lpstr>TP 02 – Gestion des conflits</vt:lpstr>
      <vt:lpstr>TP 03 – Ignorer des fichiers</vt:lpstr>
      <vt:lpstr>TP 04 – Manipulation des zones de travail Git </vt:lpstr>
      <vt:lpstr>TP 05 – Manipulation des branches</vt:lpstr>
      <vt:lpstr>TP 06 – Fusion de branches locales et distantes</vt:lpstr>
      <vt:lpstr>TP 07 – Tags : Manipulation et partage</vt:lpstr>
      <vt:lpstr>Git Flow</vt:lpstr>
      <vt:lpstr>TP 08 – Visualiser l’historique</vt:lpstr>
      <vt:lpstr>TP 09 – Remonter le temps</vt:lpstr>
      <vt:lpstr>TP 10 – Rebase de branche</vt:lpstr>
      <vt:lpstr>TP 11 – Mettre de côté ses développements</vt:lpstr>
      <vt:lpstr>TP 12 – Réécrire l’histoire !</vt:lpstr>
      <vt:lpstr>Annexe</vt:lpstr>
      <vt:lpstr>Impact sur vos pratiques de développement</vt:lpstr>
      <vt:lpstr>Hawaii – Fabrication avec gestionnaire de sources Git (1/2)</vt:lpstr>
      <vt:lpstr>Hawaii – Fabrication avec gestionnaire de sources Git (2/2)</vt:lpstr>
      <vt:lpstr>Programme de la formation</vt:lpstr>
      <vt:lpstr>Qui contacter en cas de problème ? </vt:lpstr>
      <vt:lpstr>Contact</vt:lpstr>
    </vt:vector>
  </TitlesOfParts>
  <Company>AG2RLM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DELAHAYE Antoine (EXTERNE)</dc:creator>
  <cp:lastModifiedBy>HERBEAUX Fabrice (EXTERNE)</cp:lastModifiedBy>
  <cp:revision>299</cp:revision>
  <cp:lastPrinted>2016-10-18T13:17:57Z</cp:lastPrinted>
  <dcterms:created xsi:type="dcterms:W3CDTF">2016-09-26T07:20:30Z</dcterms:created>
  <dcterms:modified xsi:type="dcterms:W3CDTF">2016-10-19T17:21:08Z</dcterms:modified>
</cp:coreProperties>
</file>