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ro-M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12/19/2023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61779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5456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3242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5015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917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2539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5776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9557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4087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2379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12/19/2023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428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12/19/2023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61879065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1084728" y="2754999"/>
            <a:ext cx="4348578" cy="2005262"/>
          </a:xfrm>
        </p:spPr>
        <p:txBody>
          <a:bodyPr>
            <a:normAutofit/>
          </a:bodyPr>
          <a:lstStyle/>
          <a:p>
            <a:r>
              <a:rPr lang="ro-MD"/>
              <a:t>Rata de absolvire în universități</a:t>
            </a:r>
          </a:p>
        </p:txBody>
      </p:sp>
      <p:sp>
        <p:nvSpPr>
          <p:cNvPr id="3" name="Подзаголовок 2">
            <a:extLst>
              <a:ext uri="{FF2B5EF4-FFF2-40B4-BE49-F238E27FC236}">
                <a16:creationId xmlns:a16="http://schemas.microsoft.com/office/drawing/2014/main" id="{97A5FC68-683B-61B3-12C3-C9AA2E32C51A}"/>
              </a:ext>
            </a:extLst>
          </p:cNvPr>
          <p:cNvSpPr>
            <a:spLocks noGrp="1"/>
          </p:cNvSpPr>
          <p:nvPr>
            <p:ph type="subTitle" idx="1"/>
          </p:nvPr>
        </p:nvSpPr>
        <p:spPr>
          <a:xfrm>
            <a:off x="1084728" y="4902489"/>
            <a:ext cx="4348578" cy="985075"/>
          </a:xfrm>
        </p:spPr>
        <p:txBody>
          <a:bodyPr>
            <a:normAutofit fontScale="92500"/>
          </a:bodyPr>
          <a:lstStyle/>
          <a:p>
            <a:pPr algn="ctr"/>
            <a:r>
              <a:rPr lang="ro-MD"/>
              <a:t>A efectuat: Percemble Uliana,MI-212</a:t>
            </a:r>
          </a:p>
          <a:p>
            <a:pPr algn="ctr"/>
            <a:r>
              <a:rPr lang="ro-MD"/>
              <a:t>A verificat: Munteanu Viorel, dr.conf.univ.</a:t>
            </a:r>
          </a:p>
          <a:p>
            <a:endParaRPr lang="ro-MD"/>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17655" r="31374" b="-2"/>
          <a:stretch/>
        </p:blipFill>
        <p:spPr>
          <a:xfrm>
            <a:off x="6967903" y="-14"/>
            <a:ext cx="5236733" cy="6858000"/>
          </a:xfrm>
          <a:prstGeom prst="rect">
            <a:avLst/>
          </a:prstGeom>
        </p:spPr>
      </p:pic>
      <p:pic>
        <p:nvPicPr>
          <p:cNvPr id="1026" name="Picture 2" descr="Penguin PNG image transparent image download, size: 756x732px">
            <a:extLst>
              <a:ext uri="{FF2B5EF4-FFF2-40B4-BE49-F238E27FC236}">
                <a16:creationId xmlns:a16="http://schemas.microsoft.com/office/drawing/2014/main" id="{BEB77959-7F2F-E75A-8EFF-EE546468C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544" y="2024743"/>
            <a:ext cx="5157665" cy="499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48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sp>
        <p:nvSpPr>
          <p:cNvPr id="7" name="Заголовок 6">
            <a:extLst>
              <a:ext uri="{FF2B5EF4-FFF2-40B4-BE49-F238E27FC236}">
                <a16:creationId xmlns:a16="http://schemas.microsoft.com/office/drawing/2014/main" id="{0325E640-AE55-D96E-0DCA-8AE5C10E386C}"/>
              </a:ext>
            </a:extLst>
          </p:cNvPr>
          <p:cNvSpPr>
            <a:spLocks noGrp="1"/>
          </p:cNvSpPr>
          <p:nvPr>
            <p:ph type="ctrTitle"/>
          </p:nvPr>
        </p:nvSpPr>
        <p:spPr>
          <a:xfrm>
            <a:off x="-751" y="-2040978"/>
            <a:ext cx="9144000" cy="3162300"/>
          </a:xfrm>
        </p:spPr>
        <p:txBody>
          <a:bodyPr/>
          <a:lstStyle/>
          <a:p>
            <a:r>
              <a:rPr lang="en-US"/>
              <a:t>Concluzie</a:t>
            </a:r>
            <a:endParaRPr lang="ro-MD"/>
          </a:p>
        </p:txBody>
      </p:sp>
      <p:sp>
        <p:nvSpPr>
          <p:cNvPr id="8" name="TextBox 7">
            <a:extLst>
              <a:ext uri="{FF2B5EF4-FFF2-40B4-BE49-F238E27FC236}">
                <a16:creationId xmlns:a16="http://schemas.microsoft.com/office/drawing/2014/main" id="{617135FC-DE75-1A35-8A7F-A1FA5339A1CD}"/>
              </a:ext>
            </a:extLst>
          </p:cNvPr>
          <p:cNvSpPr txBox="1"/>
          <p:nvPr/>
        </p:nvSpPr>
        <p:spPr>
          <a:xfrm>
            <a:off x="4357361" y="1660604"/>
            <a:ext cx="4497355" cy="3416320"/>
          </a:xfrm>
          <a:prstGeom prst="rect">
            <a:avLst/>
          </a:prstGeom>
          <a:noFill/>
        </p:spPr>
        <p:txBody>
          <a:bodyPr wrap="square" rtlCol="0">
            <a:spAutoFit/>
          </a:bodyPr>
          <a:lstStyle/>
          <a:p>
            <a:r>
              <a:rPr lang="ro-MD" sz="1800" b="0"/>
              <a:t>Aceste descoperiri sugerează că universitățile care pot atrage și susține un corp studențesc angajat - manifestat prin donații ale absolvenților - și care își pot pune în valoare programele prin taxe de școlarizare reflectând calitatea, au tendința de a vedea rezultate mai bune în privința ratei de absolvire. Aceasta ar putea fi reflectarea unei combinații de învățământ de calitate, servicii studențești robuste și o comunitate de absolvenți activă și implicată.</a:t>
            </a:r>
            <a:endParaRPr lang="ro-MD"/>
          </a:p>
        </p:txBody>
      </p:sp>
      <p:sp>
        <p:nvSpPr>
          <p:cNvPr id="9" name="TextBox 8">
            <a:extLst>
              <a:ext uri="{FF2B5EF4-FFF2-40B4-BE49-F238E27FC236}">
                <a16:creationId xmlns:a16="http://schemas.microsoft.com/office/drawing/2014/main" id="{E74A4D27-E9A4-14F0-ED36-CC5C9F376388}"/>
              </a:ext>
            </a:extLst>
          </p:cNvPr>
          <p:cNvSpPr txBox="1"/>
          <p:nvPr/>
        </p:nvSpPr>
        <p:spPr>
          <a:xfrm>
            <a:off x="256574" y="1609236"/>
            <a:ext cx="3844213" cy="3693319"/>
          </a:xfrm>
          <a:prstGeom prst="rect">
            <a:avLst/>
          </a:prstGeom>
          <a:noFill/>
        </p:spPr>
        <p:txBody>
          <a:bodyPr wrap="square" rtlCol="0">
            <a:spAutoFit/>
          </a:bodyPr>
          <a:lstStyle/>
          <a:p>
            <a:r>
              <a:rPr lang="ro-MD" sz="1800" kern="0">
                <a:solidFill>
                  <a:srgbClr val="000000"/>
                </a:solidFill>
                <a:effectLst/>
                <a:latin typeface="Avenir Next LT Pro Light (Основной текст)"/>
                <a:ea typeface="Calibri" panose="020F0502020204030204" pitchFamily="34" charset="0"/>
              </a:rPr>
              <a:t>Utilizând un model de regresie liniară riguros, am descoperit că taxa de școlarizare pentru studenții din afara statului și procentul de absolvenți donatori au o asociere pozitivă și puternică cu ratele de absolvire. Mai mult, numărul de acceptări a arătat o corelație pozitivă mai modestă, indicând că aceste variabile, colectiv, pot oferi un cadru de predicție valoros pentru determinarea succesului academic.</a:t>
            </a:r>
            <a:endParaRPr lang="ro-MD">
              <a:latin typeface="Avenir Next LT Pro Light (Основной текст)"/>
            </a:endParaRPr>
          </a:p>
        </p:txBody>
      </p:sp>
    </p:spTree>
    <p:extLst>
      <p:ext uri="{BB962C8B-B14F-4D97-AF65-F5344CB8AC3E}">
        <p14:creationId xmlns:p14="http://schemas.microsoft.com/office/powerpoint/2010/main" val="288882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t="4655" b="10978"/>
          <a:stretch/>
        </p:blipFill>
        <p:spPr>
          <a:xfrm>
            <a:off x="1" y="10"/>
            <a:ext cx="12192000" cy="6865939"/>
          </a:xfrm>
          <a:prstGeom prst="rect">
            <a:avLst/>
          </a:prstGeom>
        </p:spPr>
      </p:pic>
      <p:sp>
        <p:nvSpPr>
          <p:cNvPr id="20" name="Rectangle 19">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75095" y="-478377"/>
            <a:ext cx="6865949" cy="781613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122703" y="-1541193"/>
            <a:ext cx="5563722" cy="3429627"/>
          </a:xfrm>
        </p:spPr>
        <p:txBody>
          <a:bodyPr>
            <a:normAutofit/>
          </a:bodyPr>
          <a:lstStyle/>
          <a:p>
            <a:r>
              <a:rPr lang="ro-MD" sz="4400">
                <a:solidFill>
                  <a:srgbClr val="FFFFFF"/>
                </a:solidFill>
              </a:rPr>
              <a:t>Introducere</a:t>
            </a:r>
          </a:p>
        </p:txBody>
      </p:sp>
      <p:sp>
        <p:nvSpPr>
          <p:cNvPr id="3" name="Подзаголовок 2">
            <a:extLst>
              <a:ext uri="{FF2B5EF4-FFF2-40B4-BE49-F238E27FC236}">
                <a16:creationId xmlns:a16="http://schemas.microsoft.com/office/drawing/2014/main" id="{97A5FC68-683B-61B3-12C3-C9AA2E32C51A}"/>
              </a:ext>
            </a:extLst>
          </p:cNvPr>
          <p:cNvSpPr>
            <a:spLocks noGrp="1"/>
          </p:cNvSpPr>
          <p:nvPr>
            <p:ph type="subTitle" idx="1"/>
          </p:nvPr>
        </p:nvSpPr>
        <p:spPr>
          <a:xfrm>
            <a:off x="122702" y="2283514"/>
            <a:ext cx="8144997" cy="2345635"/>
          </a:xfrm>
        </p:spPr>
        <p:txBody>
          <a:bodyPr>
            <a:noAutofit/>
          </a:bodyPr>
          <a:lstStyle/>
          <a:p>
            <a:pPr>
              <a:lnSpc>
                <a:spcPct val="110000"/>
              </a:lnSpc>
            </a:pPr>
            <a:r>
              <a:rPr lang="ro-MD" b="0" i="0">
                <a:solidFill>
                  <a:srgbClr val="FFFFFF"/>
                </a:solidFill>
                <a:effectLst/>
                <a:latin typeface="Söhne"/>
              </a:rPr>
              <a:t>Rata de absolvire în universități reprezintă unul dintre indicatorii esențiali ai sistemului de învățământ superior din întreaga lume. Această temă are o importanță deosebită, deoarece reflectă nu doar succesul academic al studenților, ci și eficiența și calitatea instituțiilor de învățământ superior. Rata de absolvire măsoară proporția de studenți care finalizează cu succes programele lor de studii și obțin diplomele universitare, ceea ce poate avea un impact semnificativ asupra viitorului lor profesional și personal.</a:t>
            </a:r>
            <a:endParaRPr lang="en-US">
              <a:solidFill>
                <a:srgbClr val="FFFFFF"/>
              </a:solidFill>
            </a:endParaRPr>
          </a:p>
        </p:txBody>
      </p:sp>
      <p:sp>
        <p:nvSpPr>
          <p:cNvPr id="22" name="Freeform: Shape 21">
            <a:extLst>
              <a:ext uri="{FF2B5EF4-FFF2-40B4-BE49-F238E27FC236}">
                <a16:creationId xmlns:a16="http://schemas.microsoft.com/office/drawing/2014/main" id="{C9A21EE5-D6CA-4092-BBB2-74B2C7CB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5"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10053"/>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47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1077361" y="720435"/>
            <a:ext cx="6397165" cy="1507375"/>
          </a:xfrm>
        </p:spPr>
        <p:txBody>
          <a:bodyPr vert="horz" lIns="91440" tIns="45720" rIns="91440" bIns="45720" rtlCol="0" anchor="b">
            <a:normAutofit/>
          </a:bodyPr>
          <a:lstStyle/>
          <a:p>
            <a:r>
              <a:rPr lang="en-US" b="1" kern="1200">
                <a:solidFill>
                  <a:schemeClr val="tx1"/>
                </a:solidFill>
                <a:effectLst/>
                <a:latin typeface="+mj-lt"/>
                <a:ea typeface="+mj-ea"/>
                <a:cs typeface="+mj-cs"/>
              </a:rPr>
              <a:t>Scopuri</a:t>
            </a:r>
          </a:p>
        </p:txBody>
      </p:sp>
      <p:sp>
        <p:nvSpPr>
          <p:cNvPr id="3" name="Подзаголовок 2">
            <a:extLst>
              <a:ext uri="{FF2B5EF4-FFF2-40B4-BE49-F238E27FC236}">
                <a16:creationId xmlns:a16="http://schemas.microsoft.com/office/drawing/2014/main" id="{97A5FC68-683B-61B3-12C3-C9AA2E32C51A}"/>
              </a:ext>
            </a:extLst>
          </p:cNvPr>
          <p:cNvSpPr>
            <a:spLocks noGrp="1"/>
          </p:cNvSpPr>
          <p:nvPr>
            <p:ph type="subTitle" idx="1"/>
          </p:nvPr>
        </p:nvSpPr>
        <p:spPr>
          <a:xfrm>
            <a:off x="1077361" y="2427316"/>
            <a:ext cx="6397165" cy="3513514"/>
          </a:xfrm>
        </p:spPr>
        <p:txBody>
          <a:bodyPr vert="horz" lIns="91440" tIns="45720" rIns="91440" bIns="45720" rtlCol="0">
            <a:normAutofit/>
          </a:bodyPr>
          <a:lstStyle/>
          <a:p>
            <a:r>
              <a:rPr lang="en-US"/>
              <a:t>Să evidenție</a:t>
            </a:r>
            <a:r>
              <a:rPr lang="ro-MD"/>
              <a:t>z</a:t>
            </a:r>
            <a:r>
              <a:rPr lang="en-US"/>
              <a:t> importanța ratei de absolvire în universități în contextul societății contemporane.</a:t>
            </a:r>
          </a:p>
          <a:p>
            <a:r>
              <a:rPr lang="en-US"/>
              <a:t>Să analizez factorii care influențează rata de absolvire și să ofere perspective asupra tendințelor actuale.</a:t>
            </a:r>
          </a:p>
          <a:p>
            <a:r>
              <a:rPr lang="en-US"/>
              <a:t>Să explorez modalitățile prin care instituțiile de învățământ superior și guvernele pot contribui la creșterea ratei de absolvire și la îmbunătățirea calității educației superioare.</a:t>
            </a:r>
          </a:p>
          <a:p>
            <a:endParaRPr lang="en-US"/>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spTree>
    <p:extLst>
      <p:ext uri="{BB962C8B-B14F-4D97-AF65-F5344CB8AC3E}">
        <p14:creationId xmlns:p14="http://schemas.microsoft.com/office/powerpoint/2010/main" val="25696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1077361" y="720435"/>
            <a:ext cx="6397165" cy="1507375"/>
          </a:xfrm>
        </p:spPr>
        <p:txBody>
          <a:bodyPr vert="horz" lIns="91440" tIns="45720" rIns="91440" bIns="45720" rtlCol="0" anchor="b">
            <a:normAutofit/>
          </a:bodyPr>
          <a:lstStyle/>
          <a:p>
            <a:r>
              <a:rPr lang="en-US" b="1" kern="1200">
                <a:solidFill>
                  <a:schemeClr val="tx1"/>
                </a:solidFill>
                <a:effectLst/>
                <a:latin typeface="+mj-lt"/>
                <a:ea typeface="+mj-ea"/>
                <a:cs typeface="+mj-cs"/>
              </a:rPr>
              <a:t>S</a:t>
            </a:r>
            <a:r>
              <a:rPr lang="ro-MD"/>
              <a:t>etul de date</a:t>
            </a:r>
            <a:endParaRPr lang="en-US" b="1" kern="1200">
              <a:solidFill>
                <a:schemeClr val="tx1"/>
              </a:solidFill>
              <a:effectLst/>
              <a:latin typeface="+mj-lt"/>
              <a:ea typeface="+mj-ea"/>
              <a:cs typeface="+mj-cs"/>
            </a:endParaRPr>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8" name="Рисунок 7">
            <a:extLst>
              <a:ext uri="{FF2B5EF4-FFF2-40B4-BE49-F238E27FC236}">
                <a16:creationId xmlns:a16="http://schemas.microsoft.com/office/drawing/2014/main" id="{55369892-B91B-E7B2-11AB-80CA6CDC02D6}"/>
              </a:ext>
            </a:extLst>
          </p:cNvPr>
          <p:cNvPicPr>
            <a:picLocks noChangeAspect="1"/>
          </p:cNvPicPr>
          <p:nvPr/>
        </p:nvPicPr>
        <p:blipFill>
          <a:blip r:embed="rId3"/>
          <a:stretch>
            <a:fillRect/>
          </a:stretch>
        </p:blipFill>
        <p:spPr>
          <a:xfrm>
            <a:off x="193907" y="2563989"/>
            <a:ext cx="9289585" cy="3254022"/>
          </a:xfrm>
          <a:prstGeom prst="rect">
            <a:avLst/>
          </a:prstGeom>
        </p:spPr>
      </p:pic>
    </p:spTree>
    <p:extLst>
      <p:ext uri="{BB962C8B-B14F-4D97-AF65-F5344CB8AC3E}">
        <p14:creationId xmlns:p14="http://schemas.microsoft.com/office/powerpoint/2010/main" val="390913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891449" y="5159066"/>
            <a:ext cx="6397165" cy="1507375"/>
          </a:xfrm>
        </p:spPr>
        <p:txBody>
          <a:bodyPr vert="horz" lIns="91440" tIns="45720" rIns="91440" bIns="45720" rtlCol="0" anchor="b">
            <a:noAutofit/>
          </a:bodyPr>
          <a:lstStyle/>
          <a:p>
            <a:r>
              <a:rPr lang="ro-MD" sz="2000" b="0"/>
              <a:t>Am creat o histogramă pentru a ilustra distribuția numărului de aplicații primite de către universități. Este evident că un număr mare de aplicații poate sugera o competiție crescută pentru admiterea la universitate, ceea ce ar putea influența ratele de admitere și, implicit, ratele de absolvire. </a:t>
            </a:r>
            <a:endParaRPr lang="en-US" sz="2000" b="0" kern="1200">
              <a:solidFill>
                <a:schemeClr val="tx1"/>
              </a:solidFill>
              <a:effectLst/>
            </a:endParaRPr>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3" name="Рисунок 2">
            <a:extLst>
              <a:ext uri="{FF2B5EF4-FFF2-40B4-BE49-F238E27FC236}">
                <a16:creationId xmlns:a16="http://schemas.microsoft.com/office/drawing/2014/main" id="{0136C84F-8D76-47FB-5CA9-F4AE28112705}"/>
              </a:ext>
            </a:extLst>
          </p:cNvPr>
          <p:cNvPicPr>
            <a:picLocks noChangeAspect="1"/>
          </p:cNvPicPr>
          <p:nvPr/>
        </p:nvPicPr>
        <p:blipFill>
          <a:blip r:embed="rId3"/>
          <a:stretch>
            <a:fillRect/>
          </a:stretch>
        </p:blipFill>
        <p:spPr>
          <a:xfrm>
            <a:off x="322359" y="271172"/>
            <a:ext cx="4445681" cy="3001082"/>
          </a:xfrm>
          <a:prstGeom prst="rect">
            <a:avLst/>
          </a:prstGeom>
        </p:spPr>
      </p:pic>
    </p:spTree>
    <p:extLst>
      <p:ext uri="{BB962C8B-B14F-4D97-AF65-F5344CB8AC3E}">
        <p14:creationId xmlns:p14="http://schemas.microsoft.com/office/powerpoint/2010/main" val="1581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518224" y="4757851"/>
            <a:ext cx="7599409" cy="1372362"/>
          </a:xfrm>
        </p:spPr>
        <p:txBody>
          <a:bodyPr vert="horz" lIns="91440" tIns="45720" rIns="91440" bIns="45720" rtlCol="0" anchor="b">
            <a:noAutofit/>
          </a:bodyPr>
          <a:lstStyle/>
          <a:p>
            <a:r>
              <a:rPr lang="ro-MD" sz="2400" b="0"/>
              <a:t>Următoarea este o  diagramă cu bare poate fi utilizată pentru a prezenta distribuția universităților în funcție de statutul lor (private sau publice). </a:t>
            </a:r>
            <a:endParaRPr lang="en-US" sz="1600" b="0" kern="1200">
              <a:solidFill>
                <a:schemeClr val="tx1"/>
              </a:solidFill>
              <a:effectLst/>
            </a:endParaRPr>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5" name="Рисунок 4">
            <a:extLst>
              <a:ext uri="{FF2B5EF4-FFF2-40B4-BE49-F238E27FC236}">
                <a16:creationId xmlns:a16="http://schemas.microsoft.com/office/drawing/2014/main" id="{9CE8FAEC-A2A6-0D4B-DDFB-851B951E76EA}"/>
              </a:ext>
            </a:extLst>
          </p:cNvPr>
          <p:cNvPicPr>
            <a:picLocks noChangeAspect="1"/>
          </p:cNvPicPr>
          <p:nvPr/>
        </p:nvPicPr>
        <p:blipFill>
          <a:blip r:embed="rId3"/>
          <a:stretch>
            <a:fillRect/>
          </a:stretch>
        </p:blipFill>
        <p:spPr>
          <a:xfrm>
            <a:off x="294367" y="477577"/>
            <a:ext cx="3680473" cy="2536985"/>
          </a:xfrm>
          <a:prstGeom prst="rect">
            <a:avLst/>
          </a:prstGeom>
        </p:spPr>
      </p:pic>
    </p:spTree>
    <p:extLst>
      <p:ext uri="{BB962C8B-B14F-4D97-AF65-F5344CB8AC3E}">
        <p14:creationId xmlns:p14="http://schemas.microsoft.com/office/powerpoint/2010/main" val="61492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295469" y="4226006"/>
            <a:ext cx="7599409" cy="1372362"/>
          </a:xfrm>
        </p:spPr>
        <p:txBody>
          <a:bodyPr vert="horz" lIns="91440" tIns="45720" rIns="91440" bIns="45720" rtlCol="0" anchor="b">
            <a:noAutofit/>
          </a:bodyPr>
          <a:lstStyle/>
          <a:p>
            <a:r>
              <a:rPr lang="ro-MD" sz="2800" b="0"/>
              <a:t>Graficul afișează o diagramă de dispersie, unde fiecare punct reprezintă o instituție, cu numărul de acceptări pe axa orizontală și rata de absolvire pe axa verticală.</a:t>
            </a:r>
            <a:r>
              <a:rPr lang="ro-MD"/>
              <a:t> </a:t>
            </a:r>
            <a:r>
              <a:rPr lang="ro-MD" sz="2800" b="0"/>
              <a:t>În acest segment, rata de absolvire variază semnificativ, de la sub 25% la 100%, ceea ce sugerează că pentru instituțiile cu un număr mai redus de acceptări, rata de absolvire nu este consistent asociată cu numărul de acceptări.</a:t>
            </a:r>
            <a:br>
              <a:rPr lang="ro-MD" sz="1800" b="0"/>
            </a:br>
            <a:endParaRPr lang="ro-MD" sz="1800" b="0"/>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3" name="Рисунок 2">
            <a:extLst>
              <a:ext uri="{FF2B5EF4-FFF2-40B4-BE49-F238E27FC236}">
                <a16:creationId xmlns:a16="http://schemas.microsoft.com/office/drawing/2014/main" id="{A97DC355-A1E7-ECCA-C443-3DFF3CFB2606}"/>
              </a:ext>
            </a:extLst>
          </p:cNvPr>
          <p:cNvPicPr>
            <a:picLocks noChangeAspect="1"/>
          </p:cNvPicPr>
          <p:nvPr/>
        </p:nvPicPr>
        <p:blipFill>
          <a:blip r:embed="rId3"/>
          <a:stretch>
            <a:fillRect/>
          </a:stretch>
        </p:blipFill>
        <p:spPr>
          <a:xfrm>
            <a:off x="7745557" y="1591604"/>
            <a:ext cx="4318925" cy="2941486"/>
          </a:xfrm>
          <a:prstGeom prst="rect">
            <a:avLst/>
          </a:prstGeom>
        </p:spPr>
      </p:pic>
    </p:spTree>
    <p:extLst>
      <p:ext uri="{BB962C8B-B14F-4D97-AF65-F5344CB8AC3E}">
        <p14:creationId xmlns:p14="http://schemas.microsoft.com/office/powerpoint/2010/main" val="31280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295469" y="4226006"/>
            <a:ext cx="7599409" cy="1372362"/>
          </a:xfrm>
        </p:spPr>
        <p:txBody>
          <a:bodyPr vert="horz" lIns="91440" tIns="45720" rIns="91440" bIns="45720" rtlCol="0" anchor="b">
            <a:noAutofit/>
          </a:bodyPr>
          <a:lstStyle/>
          <a:p>
            <a:r>
              <a:rPr lang="ro-MD" sz="2800" b="0"/>
              <a:t>Axa x este etichetată "Taxa de Școlarizare Out-of-State", sugerând că fiecare punct reprezintă taxa anuală percepută de o instituție studenților care nu sunt rezidenți ai statului. Axa y arată "Rata de Absolvire (%)", oferind informații despre procentajul de studenți care finalizează programele de studiu la aceste colegii și universități.</a:t>
            </a:r>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5" name="Рисунок 4">
            <a:extLst>
              <a:ext uri="{FF2B5EF4-FFF2-40B4-BE49-F238E27FC236}">
                <a16:creationId xmlns:a16="http://schemas.microsoft.com/office/drawing/2014/main" id="{17108497-DC87-9BD6-FE39-45260842240D}"/>
              </a:ext>
            </a:extLst>
          </p:cNvPr>
          <p:cNvPicPr>
            <a:picLocks noChangeAspect="1"/>
          </p:cNvPicPr>
          <p:nvPr/>
        </p:nvPicPr>
        <p:blipFill>
          <a:blip r:embed="rId3"/>
          <a:stretch>
            <a:fillRect/>
          </a:stretch>
        </p:blipFill>
        <p:spPr>
          <a:xfrm>
            <a:off x="7599511" y="1544152"/>
            <a:ext cx="4592489" cy="3122688"/>
          </a:xfrm>
          <a:prstGeom prst="rect">
            <a:avLst/>
          </a:prstGeom>
        </p:spPr>
      </p:pic>
    </p:spTree>
    <p:extLst>
      <p:ext uri="{BB962C8B-B14F-4D97-AF65-F5344CB8AC3E}">
        <p14:creationId xmlns:p14="http://schemas.microsoft.com/office/powerpoint/2010/main" val="26133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A1C1AA5-BEF4-4730-A041-61B3320D83F5}"/>
              </a:ext>
            </a:extLst>
          </p:cNvPr>
          <p:cNvSpPr>
            <a:spLocks noGrp="1"/>
          </p:cNvSpPr>
          <p:nvPr>
            <p:ph type="ctrTitle"/>
          </p:nvPr>
        </p:nvSpPr>
        <p:spPr>
          <a:xfrm>
            <a:off x="295469" y="3156174"/>
            <a:ext cx="7599409" cy="1372362"/>
          </a:xfrm>
        </p:spPr>
        <p:txBody>
          <a:bodyPr vert="horz" lIns="91440" tIns="45720" rIns="91440" bIns="45720" rtlCol="0" anchor="b">
            <a:noAutofit/>
          </a:bodyPr>
          <a:lstStyle/>
          <a:p>
            <a:r>
              <a:rPr lang="ro-MD" sz="2800" b="0"/>
              <a:t>Pentru a investiga factorii care contribuie la succesul studenților în cadrul instituțiilor de învățământ superior, am dezvoltat un model de regresie liniară utilizând setul de date College. Modelul nostru a vizat să evalueze impactul a trei variabile cheie asupra ratei de absolvire a studenților:</a:t>
            </a:r>
            <a:endParaRPr lang="ro-MD" sz="2400" b="0"/>
          </a:p>
        </p:txBody>
      </p:sp>
      <p:sp>
        <p:nvSpPr>
          <p:cNvPr id="42" name="Rectangle 4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Цветные шаблоны на небо">
            <a:extLst>
              <a:ext uri="{FF2B5EF4-FFF2-40B4-BE49-F238E27FC236}">
                <a16:creationId xmlns:a16="http://schemas.microsoft.com/office/drawing/2014/main" id="{8ED9161F-ECA5-9978-D831-8477A77CA4E4}"/>
              </a:ext>
            </a:extLst>
          </p:cNvPr>
          <p:cNvPicPr>
            <a:picLocks noChangeAspect="1"/>
          </p:cNvPicPr>
          <p:nvPr/>
        </p:nvPicPr>
        <p:blipFill rotWithShape="1">
          <a:blip r:embed="rId2"/>
          <a:srcRect l="9589" r="23002"/>
          <a:stretch/>
        </p:blipFill>
        <p:spPr>
          <a:xfrm>
            <a:off x="8696640" y="3396062"/>
            <a:ext cx="3496111" cy="3461938"/>
          </a:xfrm>
          <a:prstGeom prst="rect">
            <a:avLst/>
          </a:prstGeom>
        </p:spPr>
      </p:pic>
      <p:pic>
        <p:nvPicPr>
          <p:cNvPr id="3" name="Рисунок 2">
            <a:extLst>
              <a:ext uri="{FF2B5EF4-FFF2-40B4-BE49-F238E27FC236}">
                <a16:creationId xmlns:a16="http://schemas.microsoft.com/office/drawing/2014/main" id="{153983A7-6016-53F2-E2A9-D2DDAA950B01}"/>
              </a:ext>
            </a:extLst>
          </p:cNvPr>
          <p:cNvPicPr>
            <a:picLocks noChangeAspect="1"/>
          </p:cNvPicPr>
          <p:nvPr/>
        </p:nvPicPr>
        <p:blipFill>
          <a:blip r:embed="rId3"/>
          <a:stretch>
            <a:fillRect/>
          </a:stretch>
        </p:blipFill>
        <p:spPr>
          <a:xfrm>
            <a:off x="7805511" y="195036"/>
            <a:ext cx="4132616" cy="2771338"/>
          </a:xfrm>
          <a:prstGeom prst="rect">
            <a:avLst/>
          </a:prstGeom>
        </p:spPr>
      </p:pic>
      <p:pic>
        <p:nvPicPr>
          <p:cNvPr id="6" name="Рисунок 5">
            <a:extLst>
              <a:ext uri="{FF2B5EF4-FFF2-40B4-BE49-F238E27FC236}">
                <a16:creationId xmlns:a16="http://schemas.microsoft.com/office/drawing/2014/main" id="{B7D55392-AF00-A013-F78E-FB6CC891FE53}"/>
              </a:ext>
            </a:extLst>
          </p:cNvPr>
          <p:cNvPicPr>
            <a:picLocks noChangeAspect="1"/>
          </p:cNvPicPr>
          <p:nvPr/>
        </p:nvPicPr>
        <p:blipFill>
          <a:blip r:embed="rId4"/>
          <a:stretch>
            <a:fillRect/>
          </a:stretch>
        </p:blipFill>
        <p:spPr>
          <a:xfrm>
            <a:off x="7746999" y="3591099"/>
            <a:ext cx="4249640" cy="2880101"/>
          </a:xfrm>
          <a:prstGeom prst="rect">
            <a:avLst/>
          </a:prstGeom>
        </p:spPr>
      </p:pic>
    </p:spTree>
    <p:extLst>
      <p:ext uri="{BB962C8B-B14F-4D97-AF65-F5344CB8AC3E}">
        <p14:creationId xmlns:p14="http://schemas.microsoft.com/office/powerpoint/2010/main" val="340890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ocks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49</TotalTime>
  <Words>556</Words>
  <Application>Microsoft Office PowerPoint</Application>
  <PresentationFormat>Широкоэкранный</PresentationFormat>
  <Paragraphs>18</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Avenir Next LT Pro</vt:lpstr>
      <vt:lpstr>Avenir Next LT Pro Light</vt:lpstr>
      <vt:lpstr>Avenir Next LT Pro Light (Основной текст)</vt:lpstr>
      <vt:lpstr>Söhne</vt:lpstr>
      <vt:lpstr>BlocksVTI</vt:lpstr>
      <vt:lpstr>Rata de absolvire în universități</vt:lpstr>
      <vt:lpstr>Introducere</vt:lpstr>
      <vt:lpstr>Scopuri</vt:lpstr>
      <vt:lpstr>Setul de date</vt:lpstr>
      <vt:lpstr>Am creat o histogramă pentru a ilustra distribuția numărului de aplicații primite de către universități. Este evident că un număr mare de aplicații poate sugera o competiție crescută pentru admiterea la universitate, ceea ce ar putea influența ratele de admitere și, implicit, ratele de absolvire. </vt:lpstr>
      <vt:lpstr>Următoarea este o  diagramă cu bare poate fi utilizată pentru a prezenta distribuția universităților în funcție de statutul lor (private sau publice). </vt:lpstr>
      <vt:lpstr>Graficul afișează o diagramă de dispersie, unde fiecare punct reprezintă o instituție, cu numărul de acceptări pe axa orizontală și rata de absolvire pe axa verticală. În acest segment, rata de absolvire variază semnificativ, de la sub 25% la 100%, ceea ce sugerează că pentru instituțiile cu un număr mai redus de acceptări, rata de absolvire nu este consistent asociată cu numărul de acceptări. </vt:lpstr>
      <vt:lpstr>Axa x este etichetată "Taxa de Școlarizare Out-of-State", sugerând că fiecare punct reprezintă taxa anuală percepută de o instituție studenților care nu sunt rezidenți ai statului. Axa y arată "Rata de Absolvire (%)", oferind informații despre procentajul de studenți care finalizează programele de studiu la aceste colegii și universități.</vt:lpstr>
      <vt:lpstr>Pentru a investiga factorii care contribuie la succesul studenților în cadrul instituțiilor de învățământ superior, am dezvoltat un model de regresie liniară utilizând setul de date College. Modelul nostru a vizat să evalueze impactul a trei variabile cheie asupra ratei de absolvire a studenților:</vt:lpstr>
      <vt:lpstr>Concluzie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Rata de absolvire în universități</dc:title>
  <dc:creator>Uliana Percemble</dc:creator>
  <cp:lastModifiedBy>Beth Wilcox</cp:lastModifiedBy>
  <cp:revision>8</cp:revision>
  <dcterms:created xsi:type="dcterms:W3CDTF">2023-12-14T14:13:40Z</dcterms:created>
  <dcterms:modified xsi:type="dcterms:W3CDTF">2023-12-19T13:03:59Z</dcterms:modified>
</cp:coreProperties>
</file>