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9"/>
  </p:notesMasterIdLst>
  <p:handoutMasterIdLst>
    <p:handoutMasterId r:id="rId10"/>
  </p:handoutMasterIdLst>
  <p:sldIdLst>
    <p:sldId id="308" r:id="rId5"/>
    <p:sldId id="309" r:id="rId6"/>
    <p:sldId id="294" r:id="rId7"/>
    <p:sldId id="310" r:id="rId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618" y="1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en-US" noProof="0" dirty="0"/>
            <a:t>Data Collection</a:t>
          </a:r>
          <a:endParaRPr lang="en-GB" noProof="0" dirty="0"/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n-GB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n-GB" noProof="0" dirty="0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en-GB" b="0" i="0" u="none" noProof="0" dirty="0"/>
            <a:t>Gather CLIP and RNA-</a:t>
          </a:r>
          <a:r>
            <a:rPr lang="en-GB" b="0" i="0" u="none" noProof="0" dirty="0" err="1"/>
            <a:t>Seq</a:t>
          </a:r>
          <a:r>
            <a:rPr lang="en-GB" b="0" i="0" u="none" noProof="0" dirty="0"/>
            <a:t> data from many studies, upload to Flow, and uniformly analyse</a:t>
          </a:r>
          <a:endParaRPr lang="en-GB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n-GB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n-GB" noProof="0" dirty="0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n-US" noProof="0" dirty="0"/>
            <a:t>Exploratory Analysis</a:t>
          </a:r>
          <a:endParaRPr lang="en-GB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n-GB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n-GB" noProof="0" dirty="0"/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en-GB" b="0" i="0" u="none" noProof="0" dirty="0"/>
            <a:t>Use </a:t>
          </a:r>
          <a:r>
            <a:rPr lang="en-GB" b="0" i="0" u="none" noProof="0" dirty="0" err="1"/>
            <a:t>VastDB</a:t>
          </a:r>
          <a:r>
            <a:rPr lang="en-GB" b="0" i="0" u="none" noProof="0" dirty="0"/>
            <a:t> expression data from 145 cell lines and tissue types to probe all IR events</a:t>
          </a:r>
          <a:endParaRPr lang="en-GB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en-GB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en-GB" noProof="0" dirty="0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en-US" noProof="0" dirty="0"/>
            <a:t>Prediction</a:t>
          </a:r>
          <a:endParaRPr lang="en-GB" noProof="0" dirty="0"/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en-GB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en-GB" noProof="0" dirty="0"/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en-US" noProof="0" dirty="0"/>
            <a:t>Feed IR events to </a:t>
          </a:r>
          <a:r>
            <a:rPr lang="en-US" noProof="0" dirty="0" err="1"/>
            <a:t>RBPnet</a:t>
          </a:r>
          <a:r>
            <a:rPr lang="en-US" noProof="0" dirty="0"/>
            <a:t> to predict binding over introns + 50 </a:t>
          </a:r>
          <a:r>
            <a:rPr lang="en-US" noProof="0" dirty="0" err="1"/>
            <a:t>nt</a:t>
          </a:r>
          <a:r>
            <a:rPr lang="en-US" noProof="0" dirty="0"/>
            <a:t> flanks, look for correlation with splicing score (PSI), cryptic splice sites from </a:t>
          </a:r>
          <a:r>
            <a:rPr lang="en-US" noProof="0" dirty="0" err="1"/>
            <a:t>SpliceAI</a:t>
          </a:r>
          <a:endParaRPr lang="en-GB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en-GB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en-GB" noProof="0" dirty="0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noProof="0" dirty="0"/>
            <a:t>Calculate</a:t>
          </a:r>
          <a:endParaRPr lang="en-GB" noProof="0" dirty="0"/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en-GB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en-GB" noProof="0" dirty="0"/>
        </a:p>
      </dgm:t>
    </dgm:pt>
    <dgm:pt modelId="{F757DBC8-3670-4122-937A-47DB91C0F3FE}">
      <dgm:prSet phldrT="[Text]"/>
      <dgm:spPr/>
      <dgm:t>
        <a:bodyPr rtlCol="0"/>
        <a:lstStyle/>
        <a:p>
          <a:pPr rtl="0"/>
          <a:r>
            <a:rPr lang="en-US" noProof="0" dirty="0"/>
            <a:t>Calculate an “intron retention propensity” score for all human introns</a:t>
          </a:r>
          <a:endParaRPr lang="en-GB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en-GB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en-GB" noProof="0" dirty="0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en-US" noProof="0" dirty="0"/>
            <a:t>Model</a:t>
          </a:r>
          <a:endParaRPr lang="en-GB" noProof="0" dirty="0"/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en-GB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en-GB" noProof="0" dirty="0"/>
        </a:p>
      </dgm:t>
    </dgm:pt>
    <dgm:pt modelId="{EE155DB2-6788-4019-961C-F8B89C275CE8}">
      <dgm:prSet phldrT="[Text]"/>
      <dgm:spPr/>
      <dgm:t>
        <a:bodyPr rtlCol="0"/>
        <a:lstStyle/>
        <a:p>
          <a:pPr rtl="0"/>
          <a:r>
            <a:rPr lang="en-GB" b="0" i="0" u="none" noProof="0" dirty="0"/>
            <a:t>Build Machine Learning model with </a:t>
          </a:r>
          <a:r>
            <a:rPr lang="en-GB" b="0" i="0" u="none" noProof="0" dirty="0" err="1"/>
            <a:t>tidymodels</a:t>
          </a:r>
          <a:r>
            <a:rPr lang="en-GB" b="0" i="0" u="none" noProof="0" dirty="0"/>
            <a:t> R package, testing for</a:t>
          </a:r>
          <a:r>
            <a:rPr lang="en-GB" dirty="0"/>
            <a:t> optimised hyperparameter search from mixed feature types </a:t>
          </a:r>
          <a:endParaRPr lang="en-GB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en-GB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en-GB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Data Collection</a:t>
          </a:r>
          <a:endParaRPr lang="en-GB" sz="1300" kern="1200" noProof="0" dirty="0"/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none" kern="1200" noProof="0" dirty="0"/>
            <a:t>Gather CLIP and RNA-</a:t>
          </a:r>
          <a:r>
            <a:rPr lang="en-GB" sz="1200" b="0" i="0" u="none" kern="1200" noProof="0" dirty="0" err="1"/>
            <a:t>Seq</a:t>
          </a:r>
          <a:r>
            <a:rPr lang="en-GB" sz="1200" b="0" i="0" u="none" kern="1200" noProof="0" dirty="0"/>
            <a:t> data from many studies, upload to Flow, and uniformly analyse</a:t>
          </a:r>
          <a:endParaRPr lang="en-GB" sz="1200" kern="1200" noProof="0" dirty="0"/>
        </a:p>
      </dsp:txBody>
      <dsp:txXfrm>
        <a:off x="166970" y="982941"/>
        <a:ext cx="1675110" cy="1790777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Exploratory Analysis</a:t>
          </a:r>
          <a:endParaRPr lang="en-GB" sz="1300" kern="1200" noProof="0" dirty="0"/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none" kern="1200" noProof="0" dirty="0"/>
            <a:t>Use </a:t>
          </a:r>
          <a:r>
            <a:rPr lang="en-GB" sz="1200" b="0" i="0" u="none" kern="1200" noProof="0" dirty="0" err="1"/>
            <a:t>VastDB</a:t>
          </a:r>
          <a:r>
            <a:rPr lang="en-GB" sz="1200" b="0" i="0" u="none" kern="1200" noProof="0" dirty="0"/>
            <a:t> expression data from 145 cell lines and tissue types to probe all IR events</a:t>
          </a:r>
          <a:endParaRPr lang="en-GB" sz="1200" kern="1200" noProof="0" dirty="0"/>
        </a:p>
      </dsp:txBody>
      <dsp:txXfrm>
        <a:off x="2126766" y="982941"/>
        <a:ext cx="1675110" cy="1790777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Prediction</a:t>
          </a:r>
          <a:endParaRPr lang="en-GB" sz="1300" kern="1200" noProof="0" dirty="0"/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Feed IR events to </a:t>
          </a:r>
          <a:r>
            <a:rPr lang="en-US" sz="1200" kern="1200" noProof="0" dirty="0" err="1"/>
            <a:t>RBPnet</a:t>
          </a:r>
          <a:r>
            <a:rPr lang="en-US" sz="1200" kern="1200" noProof="0" dirty="0"/>
            <a:t> to predict binding over introns + 50 </a:t>
          </a:r>
          <a:r>
            <a:rPr lang="en-US" sz="1200" kern="1200" noProof="0" dirty="0" err="1"/>
            <a:t>nt</a:t>
          </a:r>
          <a:r>
            <a:rPr lang="en-US" sz="1200" kern="1200" noProof="0" dirty="0"/>
            <a:t> flanks, look for correlation with splicing score (PSI), cryptic splice sites from </a:t>
          </a:r>
          <a:r>
            <a:rPr lang="en-US" sz="1200" kern="1200" noProof="0" dirty="0" err="1"/>
            <a:t>SpliceAI</a:t>
          </a:r>
          <a:endParaRPr lang="en-GB" sz="120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Calculate</a:t>
          </a:r>
          <a:endParaRPr lang="en-GB" sz="1300" kern="1200" noProof="0" dirty="0"/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Calculate an “intron retention propensity” score for all human introns</a:t>
          </a:r>
          <a:endParaRPr lang="en-GB" sz="12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Model</a:t>
          </a:r>
          <a:endParaRPr lang="en-GB" sz="1300" kern="1200" noProof="0" dirty="0"/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none" kern="1200" noProof="0" dirty="0"/>
            <a:t>Build Machine Learning model with </a:t>
          </a:r>
          <a:r>
            <a:rPr lang="en-GB" sz="1200" b="0" i="0" u="none" kern="1200" noProof="0" dirty="0" err="1"/>
            <a:t>tidymodels</a:t>
          </a:r>
          <a:r>
            <a:rPr lang="en-GB" sz="1200" b="0" i="0" u="none" kern="1200" noProof="0" dirty="0"/>
            <a:t> R package, testing for</a:t>
          </a:r>
          <a:r>
            <a:rPr lang="en-GB" sz="1200" kern="1200" dirty="0"/>
            <a:t> optimised hyperparameter search from mixed feature types </a:t>
          </a:r>
          <a:endParaRPr lang="en-GB" sz="120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30/05/2025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30/05/2025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1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30/5/2025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Intron Retention Propensity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1</a:t>
            </a:fld>
            <a:endParaRPr lang="en-GB"/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240116"/>
              </p:ext>
            </p:extLst>
          </p:nvPr>
        </p:nvGraphicFramePr>
        <p:xfrm>
          <a:off x="838200" y="16814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82" y="578485"/>
            <a:ext cx="9552317" cy="1392555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/>
              <a:t>Investigation</a:t>
            </a:r>
            <a:r>
              <a:rPr lang="en-GB" sz="2400" dirty="0"/>
              <a:t> of </a:t>
            </a:r>
            <a:r>
              <a:rPr lang="en-GB" sz="2400" i="1" dirty="0"/>
              <a:t>cis </a:t>
            </a:r>
            <a:r>
              <a:rPr lang="en-GB" sz="2400" dirty="0"/>
              <a:t>and </a:t>
            </a:r>
            <a:r>
              <a:rPr lang="en-GB" sz="2400" i="1" dirty="0"/>
              <a:t>trans </a:t>
            </a:r>
            <a:r>
              <a:rPr lang="en-GB" sz="2400" dirty="0"/>
              <a:t>features associated with intron retention (IR)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FC6D9-02CA-34ED-0E62-56B0F6AB624E}"/>
              </a:ext>
            </a:extLst>
          </p:cNvPr>
          <p:cNvSpPr txBox="1"/>
          <p:nvPr/>
        </p:nvSpPr>
        <p:spPr>
          <a:xfrm>
            <a:off x="2557780" y="6213475"/>
            <a:ext cx="70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https://github.com/ulelab/intron_retention_propensity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EFD3F-48E4-3C57-2B71-4B1E7F82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2</a:t>
            </a:fld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D7CC8C-9577-7D8F-FF54-24882F23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192965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660941-6427-E6BF-A7B9-432966067F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41" y="1027906"/>
            <a:ext cx="6161437" cy="440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7889608F-A19B-559D-D4AF-263F9B640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7002"/>
            <a:ext cx="4426739" cy="273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7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3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10" name="Content Placeholder 9" descr="A screen shot of a chart&#10;&#10;AI-generated content may be incorrect.">
            <a:extLst>
              <a:ext uri="{FF2B5EF4-FFF2-40B4-BE49-F238E27FC236}">
                <a16:creationId xmlns:a16="http://schemas.microsoft.com/office/drawing/2014/main" id="{FB3A463A-CB06-0BFF-082E-CB364B0E3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5017" y="68262"/>
            <a:ext cx="8961965" cy="6721475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93C7E-5AE4-A9E5-62B0-4A23C5D1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4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24E32-2D44-E7B4-1921-3500449A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96" y="0"/>
            <a:ext cx="9156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960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{CB9CF55A-F376-498C-94E1-44C610B3BEA5}tf89338750_win32</Template>
  <TotalTime>160</TotalTime>
  <Words>135</Words>
  <Application>Microsoft Office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GradientUnivers</vt:lpstr>
      <vt:lpstr>Investigation of cis and trans features associated with intron retention (IR)</vt:lpstr>
      <vt:lpstr>192965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Jones</dc:creator>
  <cp:lastModifiedBy>Michael Jones</cp:lastModifiedBy>
  <cp:revision>4</cp:revision>
  <dcterms:created xsi:type="dcterms:W3CDTF">2025-05-27T14:54:24Z</dcterms:created>
  <dcterms:modified xsi:type="dcterms:W3CDTF">2025-05-30T11:43:20Z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