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 Black"/>
      <p:bold r:id="rId18"/>
      <p:boldItalic r:id="rId19"/>
    </p:embeddedFon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6.xml"/><Relationship Id="rId22" Type="http://schemas.openxmlformats.org/officeDocument/2006/relationships/font" Target="fonts/Roboto-italic.fntdata"/><Relationship Id="rId10" Type="http://schemas.openxmlformats.org/officeDocument/2006/relationships/slide" Target="slides/slide5.xml"/><Relationship Id="rId21" Type="http://schemas.openxmlformats.org/officeDocument/2006/relationships/font" Target="fonts/Robo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Black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Black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aaae7071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g7aaae7071c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b779e0f37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b779e0f37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Home, olahraga → tambah masukan berupa time now; olahraga scoreboard selain ngambil dari match, dia juga ngebongkar nambahin picture dari team, ternyata kalo jadi foreign key bisa langsung diakses dari fungsi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b779e0f37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7b779e0f37_0_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7b779e0f37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7b779e0f37_0_7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7aaae7071c_0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g7aaae7071c_0_38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aaae7071c_0_4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aaae7071c_0_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b779e0f3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7b779e0f3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Header, berita, link headline di kanan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b779e0f3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b779e0f3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Header, berita, link headline di kanan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b779e0f37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b779e0f3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Header, berita, link headline di kanan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b779e0f37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7b779e0f3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Home, olahraga → tambah masukan berupa time now; olahraga scoreboard selain ngambil dari match, dia juga ngebongkar nambahin picture dari team, ternyata kalo jadi foreign key bisa langsung diakses dari fungsi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b779e0f37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b779e0f37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Home, olahraga → tambah masukan berupa time now; olahraga scoreboard selain ngambil dari match, dia juga ngebongkar nambahin picture dari team, ternyata kalo jadi foreign key bisa langsung diakses dari fungsi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b779e0f37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b779e0f37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Home, olahraga → tambah masukan berupa time now; olahraga scoreboard selain ngambil dari match, dia juga ngebongkar nambahin picture dari team, ternyata kalo jadi foreign key bisa langsung diakses dari fungsi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5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6.jpg"/><Relationship Id="rId6" Type="http://schemas.openxmlformats.org/officeDocument/2006/relationships/image" Target="../media/image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4.png"/><Relationship Id="rId6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9355F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8730" y="1909202"/>
            <a:ext cx="2611720" cy="1325096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3144521" y="2249436"/>
            <a:ext cx="5810700" cy="85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5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Django Pair Project</a:t>
            </a:r>
            <a:endParaRPr b="1" sz="3500">
              <a:solidFill>
                <a:schemeClr val="lt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77519" y="51933"/>
            <a:ext cx="1071554" cy="7578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-8129" y="-621936"/>
            <a:ext cx="1587502" cy="8054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20531" y="189692"/>
            <a:ext cx="947849" cy="51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355F"/>
              </a:buClr>
              <a:buSzPts val="2700"/>
              <a:buFont typeface="Roboto Black"/>
              <a:buNone/>
            </a:pPr>
            <a:r>
              <a:rPr b="1" lang="en" sz="2700">
                <a:solidFill>
                  <a:srgbClr val="19355F"/>
                </a:solidFill>
                <a:latin typeface="Roboto"/>
                <a:ea typeface="Roboto"/>
                <a:cs typeface="Roboto"/>
                <a:sym typeface="Roboto"/>
              </a:rPr>
              <a:t>Dan Lain-lain</a:t>
            </a:r>
            <a:endParaRPr b="1" sz="2700">
              <a:solidFill>
                <a:srgbClr val="19355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" name="Google Shape;13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Pengakuan Dosa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Roboto"/>
              <a:buChar char="-"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Saya (Fadhil) tidur duluan, juga pertama kali menginap di kantor/kampus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9355F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1" name="Google Shape;14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8730" y="1909202"/>
            <a:ext cx="2611720" cy="1325096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3"/>
          <p:cNvSpPr txBox="1"/>
          <p:nvPr/>
        </p:nvSpPr>
        <p:spPr>
          <a:xfrm>
            <a:off x="3144521" y="2249436"/>
            <a:ext cx="5810700" cy="85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5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DEMO</a:t>
            </a:r>
            <a:endParaRPr b="1" sz="3500">
              <a:solidFill>
                <a:schemeClr val="lt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pic>
        <p:nvPicPr>
          <p:cNvPr id="143" name="Google Shape;14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77519" y="51933"/>
            <a:ext cx="1071554" cy="7578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9355F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9" name="Google Shape;14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8730" y="1909202"/>
            <a:ext cx="2611720" cy="1325096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4"/>
          <p:cNvSpPr txBox="1"/>
          <p:nvPr/>
        </p:nvSpPr>
        <p:spPr>
          <a:xfrm>
            <a:off x="3144521" y="2249436"/>
            <a:ext cx="5810700" cy="85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5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M</a:t>
            </a:r>
            <a:r>
              <a:rPr b="1" lang="en" sz="30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OHON</a:t>
            </a:r>
            <a:r>
              <a:rPr b="1" lang="en" sz="35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 D</a:t>
            </a:r>
            <a:r>
              <a:rPr b="1" lang="en" sz="30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IMAAFKAN</a:t>
            </a:r>
            <a:endParaRPr b="1" sz="3000">
              <a:solidFill>
                <a:schemeClr val="lt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pic>
        <p:nvPicPr>
          <p:cNvPr id="151" name="Google Shape;15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77519" y="51933"/>
            <a:ext cx="1071554" cy="757828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4"/>
          <p:cNvSpPr txBox="1"/>
          <p:nvPr/>
        </p:nvSpPr>
        <p:spPr>
          <a:xfrm>
            <a:off x="4013200" y="3022600"/>
            <a:ext cx="3429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DAN  TERIMA  KASIH</a:t>
            </a:r>
            <a:endParaRPr sz="2400"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3335900" y="1264143"/>
            <a:ext cx="5489700" cy="34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355F"/>
              </a:buClr>
              <a:buSzPts val="1800"/>
              <a:buFont typeface="Muli"/>
              <a:buChar char="●"/>
            </a:pPr>
            <a:r>
              <a:rPr lang="en" sz="1800">
                <a:solidFill>
                  <a:srgbClr val="19355F"/>
                </a:solidFill>
              </a:rPr>
              <a:t>Team List</a:t>
            </a:r>
            <a:endParaRPr sz="1800">
              <a:solidFill>
                <a:srgbClr val="19355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355F"/>
              </a:buClr>
              <a:buSzPts val="1800"/>
              <a:buChar char="●"/>
            </a:pPr>
            <a:r>
              <a:rPr lang="en" sz="1800">
                <a:solidFill>
                  <a:srgbClr val="19355F"/>
                </a:solidFill>
              </a:rPr>
              <a:t>Analisis Project</a:t>
            </a:r>
            <a:endParaRPr sz="1800">
              <a:solidFill>
                <a:srgbClr val="19355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355F"/>
              </a:buClr>
              <a:buSzPts val="1800"/>
              <a:buChar char="●"/>
            </a:pPr>
            <a:r>
              <a:rPr lang="en" sz="1800">
                <a:solidFill>
                  <a:srgbClr val="19355F"/>
                </a:solidFill>
              </a:rPr>
              <a:t>Database Model</a:t>
            </a:r>
            <a:endParaRPr sz="1800">
              <a:solidFill>
                <a:srgbClr val="19355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355F"/>
              </a:buClr>
              <a:buSzPts val="1800"/>
              <a:buChar char="●"/>
            </a:pPr>
            <a:r>
              <a:rPr lang="en" sz="1800">
                <a:solidFill>
                  <a:srgbClr val="19355F"/>
                </a:solidFill>
              </a:rPr>
              <a:t>Views &amp; URL</a:t>
            </a:r>
            <a:endParaRPr sz="1800">
              <a:solidFill>
                <a:srgbClr val="19355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355F"/>
              </a:buClr>
              <a:buSzPts val="1800"/>
              <a:buChar char="●"/>
            </a:pPr>
            <a:r>
              <a:rPr lang="en" sz="1800">
                <a:solidFill>
                  <a:srgbClr val="19355F"/>
                </a:solidFill>
              </a:rPr>
              <a:t>Extra Preparation</a:t>
            </a:r>
            <a:endParaRPr sz="1800">
              <a:solidFill>
                <a:srgbClr val="19355F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355F"/>
              </a:buClr>
              <a:buSzPts val="1800"/>
              <a:buChar char="○"/>
            </a:pPr>
            <a:r>
              <a:rPr lang="en" sz="1800">
                <a:solidFill>
                  <a:srgbClr val="19355F"/>
                </a:solidFill>
              </a:rPr>
              <a:t>Tantangan Mengerjakan Project</a:t>
            </a:r>
            <a:endParaRPr sz="1800">
              <a:solidFill>
                <a:srgbClr val="19355F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355F"/>
              </a:buClr>
              <a:buSzPts val="1800"/>
              <a:buChar char="○"/>
            </a:pPr>
            <a:r>
              <a:rPr lang="en" sz="1800">
                <a:solidFill>
                  <a:srgbClr val="19355F"/>
                </a:solidFill>
              </a:rPr>
              <a:t>Cerita Sukses</a:t>
            </a:r>
            <a:endParaRPr sz="1800">
              <a:solidFill>
                <a:srgbClr val="19355F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355F"/>
              </a:buClr>
              <a:buSzPts val="1800"/>
              <a:buChar char="○"/>
            </a:pPr>
            <a:r>
              <a:rPr lang="en" sz="1800">
                <a:solidFill>
                  <a:srgbClr val="19355F"/>
                </a:solidFill>
              </a:rPr>
              <a:t>Dan lain-lain</a:t>
            </a:r>
            <a:endParaRPr sz="1800">
              <a:solidFill>
                <a:srgbClr val="19355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355F"/>
              </a:buClr>
              <a:buSzPts val="1800"/>
              <a:buChar char="●"/>
            </a:pPr>
            <a:r>
              <a:rPr lang="en" sz="1800">
                <a:solidFill>
                  <a:srgbClr val="19355F"/>
                </a:solidFill>
              </a:rPr>
              <a:t>Demo Aplikasi</a:t>
            </a:r>
            <a:endParaRPr sz="1800">
              <a:solidFill>
                <a:srgbClr val="19355F"/>
              </a:solidFill>
            </a:endParaRPr>
          </a:p>
        </p:txBody>
      </p:sp>
      <p:cxnSp>
        <p:nvCxnSpPr>
          <p:cNvPr id="63" name="Google Shape;63;p14"/>
          <p:cNvCxnSpPr/>
          <p:nvPr/>
        </p:nvCxnSpPr>
        <p:spPr>
          <a:xfrm>
            <a:off x="3563950" y="1267001"/>
            <a:ext cx="0" cy="1601100"/>
          </a:xfrm>
          <a:prstGeom prst="straightConnector1">
            <a:avLst/>
          </a:prstGeom>
          <a:noFill/>
          <a:ln cap="flat" cmpd="sng" w="28575">
            <a:solidFill>
              <a:srgbClr val="19355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73231" y="-49444"/>
            <a:ext cx="3200906" cy="524923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4331" y="265892"/>
            <a:ext cx="947849" cy="5124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302054" y="1235888"/>
            <a:ext cx="27255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ED7D31"/>
                </a:solidFill>
                <a:latin typeface="Roboto Black"/>
                <a:ea typeface="Roboto Black"/>
                <a:cs typeface="Roboto Black"/>
                <a:sym typeface="Roboto Black"/>
              </a:rPr>
              <a:t>OUTLINE</a:t>
            </a:r>
            <a:endParaRPr b="1" sz="2700">
              <a:solidFill>
                <a:srgbClr val="ED7D3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09832" y="891146"/>
            <a:ext cx="692900" cy="69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-8129" y="-621936"/>
            <a:ext cx="1587502" cy="805443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20531" y="189692"/>
            <a:ext cx="947849" cy="5124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>
            <p:ph idx="4294967295" type="ctrTitle"/>
          </p:nvPr>
        </p:nvSpPr>
        <p:spPr>
          <a:xfrm>
            <a:off x="1666658" y="851685"/>
            <a:ext cx="58107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355F"/>
              </a:buClr>
              <a:buSzPts val="2700"/>
              <a:buFont typeface="Roboto Black"/>
              <a:buNone/>
            </a:pPr>
            <a:r>
              <a:rPr b="1" lang="en" sz="2700">
                <a:solidFill>
                  <a:srgbClr val="19355F"/>
                </a:solidFill>
                <a:latin typeface="Roboto"/>
                <a:ea typeface="Roboto"/>
                <a:cs typeface="Roboto"/>
                <a:sym typeface="Roboto"/>
              </a:rPr>
              <a:t>Tim 1 ulfadhil / Undian 6 ESPN</a:t>
            </a:r>
            <a:endParaRPr b="1" sz="2700">
              <a:solidFill>
                <a:srgbClr val="F4752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83200" y="2056975"/>
            <a:ext cx="1816200" cy="181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 rotWithShape="1">
          <a:blip r:embed="rId6">
            <a:alphaModFix/>
          </a:blip>
          <a:srcRect b="39919" l="21759" r="63702" t="30164"/>
          <a:stretch/>
        </p:blipFill>
        <p:spPr>
          <a:xfrm>
            <a:off x="1549399" y="2056975"/>
            <a:ext cx="1816202" cy="181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-8129" y="-621936"/>
            <a:ext cx="1587502" cy="8054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20531" y="189692"/>
            <a:ext cx="947849" cy="5124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>
            <p:ph idx="4294967295" type="ctrTitle"/>
          </p:nvPr>
        </p:nvSpPr>
        <p:spPr>
          <a:xfrm>
            <a:off x="1666658" y="851685"/>
            <a:ext cx="58107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355F"/>
              </a:buClr>
              <a:buSzPts val="2700"/>
              <a:buFont typeface="Roboto Black"/>
              <a:buNone/>
            </a:pPr>
            <a:r>
              <a:rPr b="1" lang="en" sz="2700">
                <a:solidFill>
                  <a:srgbClr val="19355F"/>
                </a:solidFill>
                <a:latin typeface="Roboto"/>
                <a:ea typeface="Roboto"/>
                <a:cs typeface="Roboto"/>
                <a:sym typeface="Roboto"/>
              </a:rPr>
              <a:t>Analisis Project</a:t>
            </a:r>
            <a:endParaRPr b="1" sz="2700">
              <a:solidFill>
                <a:srgbClr val="19355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4" name="Google Shape;84;p16"/>
          <p:cNvPicPr preferRelativeResize="0"/>
          <p:nvPr/>
        </p:nvPicPr>
        <p:blipFill rotWithShape="1">
          <a:blip r:embed="rId5">
            <a:alphaModFix/>
          </a:blip>
          <a:srcRect b="0" l="4652" r="0" t="10801"/>
          <a:stretch/>
        </p:blipFill>
        <p:spPr>
          <a:xfrm>
            <a:off x="218929" y="1892300"/>
            <a:ext cx="4251474" cy="2236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 rotWithShape="1">
          <a:blip r:embed="rId6">
            <a:alphaModFix/>
          </a:blip>
          <a:srcRect b="0" l="4652" r="0" t="15009"/>
          <a:stretch/>
        </p:blipFill>
        <p:spPr>
          <a:xfrm>
            <a:off x="4673600" y="1966577"/>
            <a:ext cx="4165600" cy="2087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-8129" y="-621936"/>
            <a:ext cx="1587502" cy="8054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20531" y="189692"/>
            <a:ext cx="947849" cy="5124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/>
          <p:nvPr>
            <p:ph idx="4294967295" type="ctrTitle"/>
          </p:nvPr>
        </p:nvSpPr>
        <p:spPr>
          <a:xfrm>
            <a:off x="1666658" y="851685"/>
            <a:ext cx="58107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355F"/>
              </a:buClr>
              <a:buSzPts val="2700"/>
              <a:buFont typeface="Roboto Black"/>
              <a:buNone/>
            </a:pPr>
            <a:r>
              <a:rPr b="1" lang="en" sz="2700">
                <a:solidFill>
                  <a:srgbClr val="19355F"/>
                </a:solidFill>
                <a:latin typeface="Roboto"/>
                <a:ea typeface="Roboto"/>
                <a:cs typeface="Roboto"/>
                <a:sym typeface="Roboto"/>
              </a:rPr>
              <a:t>Analisis Project (2)</a:t>
            </a:r>
            <a:endParaRPr b="1" sz="2700">
              <a:solidFill>
                <a:srgbClr val="19355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3" name="Google Shape;93;p17"/>
          <p:cNvPicPr preferRelativeResize="0"/>
          <p:nvPr/>
        </p:nvPicPr>
        <p:blipFill rotWithShape="1">
          <a:blip r:embed="rId5">
            <a:alphaModFix/>
          </a:blip>
          <a:srcRect b="0" l="4652" r="0" t="10801"/>
          <a:stretch/>
        </p:blipFill>
        <p:spPr>
          <a:xfrm>
            <a:off x="382900" y="2019300"/>
            <a:ext cx="4051300" cy="2130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 rotWithShape="1">
          <a:blip r:embed="rId6">
            <a:alphaModFix/>
          </a:blip>
          <a:srcRect b="0" l="4278" r="0" t="11300"/>
          <a:stretch/>
        </p:blipFill>
        <p:spPr>
          <a:xfrm>
            <a:off x="4635500" y="1986299"/>
            <a:ext cx="4216401" cy="2196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-8129" y="-621936"/>
            <a:ext cx="1587502" cy="8054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20531" y="189692"/>
            <a:ext cx="947849" cy="51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8"/>
          <p:cNvSpPr txBox="1"/>
          <p:nvPr>
            <p:ph idx="4294967295" type="ctrTitle"/>
          </p:nvPr>
        </p:nvSpPr>
        <p:spPr>
          <a:xfrm>
            <a:off x="1666658" y="851685"/>
            <a:ext cx="58107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355F"/>
              </a:buClr>
              <a:buSzPts val="2700"/>
              <a:buFont typeface="Roboto Black"/>
              <a:buNone/>
            </a:pPr>
            <a:r>
              <a:rPr b="1" lang="en" sz="2700">
                <a:solidFill>
                  <a:srgbClr val="19355F"/>
                </a:solidFill>
                <a:latin typeface="Roboto"/>
                <a:ea typeface="Roboto"/>
                <a:cs typeface="Roboto"/>
                <a:sym typeface="Roboto"/>
              </a:rPr>
              <a:t>Database Model</a:t>
            </a:r>
            <a:endParaRPr b="1" sz="2700">
              <a:solidFill>
                <a:srgbClr val="19355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" name="Google Shape;102;p18"/>
          <p:cNvPicPr preferRelativeResize="0"/>
          <p:nvPr/>
        </p:nvPicPr>
        <p:blipFill rotWithShape="1">
          <a:blip r:embed="rId5">
            <a:alphaModFix/>
          </a:blip>
          <a:srcRect b="32734" l="24727" r="23874" t="3603"/>
          <a:stretch/>
        </p:blipFill>
        <p:spPr>
          <a:xfrm>
            <a:off x="2565400" y="1524000"/>
            <a:ext cx="3530600" cy="33779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-8129" y="-621936"/>
            <a:ext cx="1587502" cy="8054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20531" y="189692"/>
            <a:ext cx="947849" cy="51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355F"/>
              </a:buClr>
              <a:buSzPts val="2700"/>
              <a:buFont typeface="Roboto Black"/>
              <a:buNone/>
            </a:pPr>
            <a:r>
              <a:rPr b="1" lang="en" sz="2700">
                <a:solidFill>
                  <a:srgbClr val="19355F"/>
                </a:solidFill>
                <a:latin typeface="Roboto"/>
                <a:ea typeface="Roboto"/>
                <a:cs typeface="Roboto"/>
                <a:sym typeface="Roboto"/>
              </a:rPr>
              <a:t>Views &amp; URL</a:t>
            </a:r>
            <a:endParaRPr b="1" sz="2700">
              <a:solidFill>
                <a:srgbClr val="19355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Views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Roboto"/>
              <a:buChar char="-"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Home/Display Berita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-"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Scores/Hasil Pertandingan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-"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News/Display Berita Satuan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URL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Roboto"/>
              <a:buChar char="-"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‘ ’ -- Home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-"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‘olahraga’ -- Home u/ per olahraga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-"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‘olahraga/scoreboard’ -- Hasil pertandingan per olahraga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-8129" y="-621936"/>
            <a:ext cx="1587502" cy="8054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20531" y="189692"/>
            <a:ext cx="947849" cy="51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355F"/>
              </a:buClr>
              <a:buSzPts val="2700"/>
              <a:buFont typeface="Roboto Black"/>
              <a:buNone/>
            </a:pPr>
            <a:r>
              <a:rPr b="1" lang="en" sz="2700">
                <a:solidFill>
                  <a:srgbClr val="19355F"/>
                </a:solidFill>
                <a:latin typeface="Roboto"/>
                <a:ea typeface="Roboto"/>
                <a:cs typeface="Roboto"/>
                <a:sym typeface="Roboto"/>
              </a:rPr>
              <a:t>Extras - Error</a:t>
            </a:r>
            <a:endParaRPr b="1" sz="2700">
              <a:solidFill>
                <a:srgbClr val="19355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Views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Roboto"/>
              <a:buChar char="-"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Mba Ulfa buat mockup tapi ndak ke-render, urutan entry urls.py berpengaruh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Deployment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Roboto"/>
              <a:buChar char="-"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Gagal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Fitur Tidak Jadi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Roboto"/>
              <a:buChar char="-"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Upload, Per-Tim/Detail Table, Login, Video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-8129" y="-621936"/>
            <a:ext cx="1587502" cy="8054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20531" y="189692"/>
            <a:ext cx="947849" cy="51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355F"/>
              </a:buClr>
              <a:buSzPts val="2700"/>
              <a:buFont typeface="Roboto Black"/>
              <a:buNone/>
            </a:pPr>
            <a:r>
              <a:rPr b="1" lang="en" sz="2700">
                <a:solidFill>
                  <a:srgbClr val="19355F"/>
                </a:solidFill>
                <a:latin typeface="Roboto"/>
                <a:ea typeface="Roboto"/>
                <a:cs typeface="Roboto"/>
                <a:sym typeface="Roboto"/>
              </a:rPr>
              <a:t>Cerita Sukses</a:t>
            </a:r>
            <a:endParaRPr b="1" sz="2700">
              <a:solidFill>
                <a:srgbClr val="19355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Google Shape;12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Roboto"/>
                <a:ea typeface="Roboto"/>
                <a:cs typeface="Roboto"/>
                <a:sym typeface="Roboto"/>
              </a:rPr>
              <a:t>Views</a:t>
            </a:r>
            <a:endParaRPr b="1" sz="1400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b="1" lang="en" sz="1400">
                <a:latin typeface="Roboto"/>
                <a:ea typeface="Roboto"/>
                <a:cs typeface="Roboto"/>
                <a:sym typeface="Roboto"/>
              </a:rPr>
              <a:t>Memecahkan masalah yang tadi</a:t>
            </a:r>
            <a:endParaRPr b="1"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>
                <a:latin typeface="Roboto"/>
                <a:ea typeface="Roboto"/>
                <a:cs typeface="Roboto"/>
                <a:sym typeface="Roboto"/>
              </a:rPr>
              <a:t>Waktu -- timesince</a:t>
            </a:r>
            <a:endParaRPr b="1" sz="1400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b="1" lang="en" sz="1400">
                <a:latin typeface="Roboto"/>
                <a:ea typeface="Roboto"/>
                <a:cs typeface="Roboto"/>
                <a:sym typeface="Roboto"/>
              </a:rPr>
              <a:t>Menampilkan sudah berapa lama sejak artikel di-posting</a:t>
            </a:r>
            <a:endParaRPr b="1"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>
                <a:latin typeface="Roboto"/>
                <a:ea typeface="Roboto"/>
                <a:cs typeface="Roboto"/>
                <a:sym typeface="Roboto"/>
              </a:rPr>
              <a:t>Tampilan Gambar Skor</a:t>
            </a:r>
            <a:endParaRPr b="1" sz="1400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b="1" lang="en" sz="1400">
                <a:latin typeface="Roboto"/>
                <a:ea typeface="Roboto"/>
                <a:cs typeface="Roboto"/>
                <a:sym typeface="Roboto"/>
              </a:rPr>
              <a:t>Menampilkan data dari dua table yang berbeda pada satu view</a:t>
            </a:r>
            <a:endParaRPr b="1"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>
                <a:latin typeface="Roboto"/>
                <a:ea typeface="Roboto"/>
                <a:cs typeface="Roboto"/>
                <a:sym typeface="Roboto"/>
              </a:rPr>
              <a:t>Deploy</a:t>
            </a:r>
            <a:endParaRPr b="1" sz="1400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b="1" lang="en" sz="1400">
                <a:latin typeface="Roboto"/>
                <a:ea typeface="Roboto"/>
                <a:cs typeface="Roboto"/>
                <a:sym typeface="Roboto"/>
              </a:rPr>
              <a:t>Ternyata kalau Mba Ulfah bisa</a:t>
            </a:r>
            <a:endParaRPr b="1" sz="1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