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174A9F-038C-8E4F-BF77-AF0B363FC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FEDBD96-DED4-964E-9302-D5E830987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A681269-1EC7-3342-A6E1-4D2F3282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DF520EC-5A7B-CE48-9A15-DFAA4859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9EC25A-B443-964A-AB38-71391289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882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0EE431-FB83-2449-99E7-1F6799E7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55E926D-BF45-F044-A309-DB6A7ED50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3841EC7-91E5-964E-81BB-F7532FA3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16B045-F0DE-7940-A44C-98CD6824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49BF0A5-A584-7E4A-8ECF-79D07CD0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113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E01A839-9B02-B545-BD5C-42BE4B5F3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26E50CC-EBF6-EA4A-824B-1C6FB324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B53166-BB09-8D46-8A6C-FEB6B9D1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3CD44A7-ED6F-2A42-81F0-46DB0138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E42787-E2D4-1140-AC80-4AFB7963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29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467BBC-2DC7-EB4E-A72B-D98048EE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84C051C-4904-D848-92A5-1ECF8ABB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A21419D-DF6B-6142-9EA0-9F003D7B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D920FA-6723-D045-8402-887A978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AD711E3-D919-1944-8B46-21EF0A78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61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08C251-729F-274D-B540-5ACA2AAB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6855DDD-A795-B847-9F78-A5041C07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B639078-4208-FD4D-9076-3BFEE024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5E54CD-0AD9-7F4B-B8BD-0A85F81F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50E1773-75E4-FD46-A8BE-06387E99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15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6064A5-07EF-1F44-A6A1-72281A1F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049815-38D7-764E-B6A9-201A5C821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CB02B84-96D7-2448-825A-CE9C48C3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4AF32A5-AA4D-664C-80B7-84228A2A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2300ED1-E5D9-B047-8338-B2E50F34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F6A710-D8E6-854A-83A8-7A3172C0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218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C5B89A-6B59-8B43-9898-783027F7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6ADD9C4-1FA3-4947-B1CE-6B50948C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4E96006-013C-604D-8C67-B181C9135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CBFADE7-C095-ED4A-BD45-4038B995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D2816B3-C03B-2542-AEF7-97685E80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1016819-9E0C-784C-9A6E-119C68C2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1A08A17-8FA7-5141-96E6-71805B56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B2B6A18-C680-F940-A1F0-86C0CBC7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621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250D59-A1E2-1B43-A19E-038C0080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EF241E3-4CA3-9844-A9A7-EFD217A7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4AEC9DD-81C8-3044-B8CA-82706FFD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DB2C0FD-4B89-5541-9128-9146917E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085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BF9DE80-8E93-F542-AA08-DD019762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5FD9FCE-F849-8246-8729-5A82FA45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EB40FA5-95C8-CA45-9D44-026C373A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38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3A5E4E-56EC-1D4D-B5E1-E6A75BE2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EC1212-4F08-604C-AEAF-6EE34A15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6F952B4-9308-4242-A120-89F7B145D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1C8D40-C75F-4F41-B5DA-27CDEE2B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A56926-0103-1C43-BFD4-7F1F58AB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EC43062-7658-7745-80D7-2D2624DD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06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77EB0C-EE9E-854D-B5C7-87A8AD84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894CDF5-686B-D841-8686-7937260F0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BA3B164-B34C-1A45-88D1-E5031647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1CE3846-34A0-4542-A7D7-AC88A36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CE749E7-7044-3143-B204-26F613AC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8783C44-2F1D-9A46-828C-7EE0F668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10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2F2F5EB-A073-D943-A330-9999E00A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ED20CC4-C1BC-7349-88DB-8BFAA918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20E2A47-9421-984E-AC4B-E13BD607A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73D1-7619-0649-A83E-AF94ABC3ABE1}" type="datetimeFigureOut">
              <a:rPr lang="sv-SE" smtClean="0"/>
              <a:t>2019-01-28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AA0326A-B6CB-2042-AF74-ED31AA8F0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9287B8-3D31-DE4D-90D3-75DFF7DC8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3324-70ED-F04D-BA9B-2F03B66490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372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&#10;&#10;Automatiskt genererad beskrivning">
            <a:extLst>
              <a:ext uri="{FF2B5EF4-FFF2-40B4-BE49-F238E27FC236}">
                <a16:creationId xmlns:a16="http://schemas.microsoft.com/office/drawing/2014/main" id="{F6C388E3-D805-684F-A043-9221881E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63062"/>
            <a:ext cx="6558456" cy="4918842"/>
          </a:xfrm>
          <a:prstGeom prst="rect">
            <a:avLst/>
          </a:prstGeom>
        </p:spPr>
      </p:pic>
      <p:pic>
        <p:nvPicPr>
          <p:cNvPr id="7" name="Bildobjekt 6" descr="En bild som visar karta&#10;&#10;&#10;&#10;Automatiskt genererad beskrivning">
            <a:extLst>
              <a:ext uri="{FF2B5EF4-FFF2-40B4-BE49-F238E27FC236}">
                <a16:creationId xmlns:a16="http://schemas.microsoft.com/office/drawing/2014/main" id="{6737A4E4-376C-E448-87F3-06394778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939" y="210206"/>
            <a:ext cx="4398260" cy="2932173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CDCEA765-7C5F-014C-ABE4-B7F67644B11F}"/>
              </a:ext>
            </a:extLst>
          </p:cNvPr>
          <p:cNvSpPr txBox="1"/>
          <p:nvPr/>
        </p:nvSpPr>
        <p:spPr>
          <a:xfrm>
            <a:off x="2992822" y="478061"/>
            <a:ext cx="389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Varje häst tilldelas en sannolikhet för vinst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255F0F0-1FC3-A34A-A70D-927CF6943C1E}"/>
              </a:ext>
            </a:extLst>
          </p:cNvPr>
          <p:cNvSpPr txBox="1"/>
          <p:nvPr/>
        </p:nvSpPr>
        <p:spPr>
          <a:xfrm>
            <a:off x="1686910" y="4939863"/>
            <a:ext cx="3899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Om vi stället sätter alla hästar över 0.131 som vinnare får vi följande resultat:</a:t>
            </a:r>
          </a:p>
          <a:p>
            <a:r>
              <a:rPr lang="sv-SE" sz="1200" dirty="0"/>
              <a:t>Precision - 27% </a:t>
            </a:r>
          </a:p>
          <a:p>
            <a:r>
              <a:rPr lang="sv-SE" sz="1200" dirty="0" err="1"/>
              <a:t>True</a:t>
            </a:r>
            <a:r>
              <a:rPr lang="sv-SE" sz="1200" dirty="0"/>
              <a:t> positive rate – 60% </a:t>
            </a:r>
          </a:p>
          <a:p>
            <a:endParaRPr lang="sv-SE" sz="1200" dirty="0"/>
          </a:p>
          <a:p>
            <a:endParaRPr lang="sv-SE" sz="1200" dirty="0"/>
          </a:p>
        </p:txBody>
      </p:sp>
      <p:cxnSp>
        <p:nvCxnSpPr>
          <p:cNvPr id="11" name="Rak pil 10">
            <a:extLst>
              <a:ext uri="{FF2B5EF4-FFF2-40B4-BE49-F238E27FC236}">
                <a16:creationId xmlns:a16="http://schemas.microsoft.com/office/drawing/2014/main" id="{062F5C3C-B200-3940-83A5-4291B3024C02}"/>
              </a:ext>
            </a:extLst>
          </p:cNvPr>
          <p:cNvCxnSpPr/>
          <p:nvPr/>
        </p:nvCxnSpPr>
        <p:spPr>
          <a:xfrm>
            <a:off x="4277711" y="2942897"/>
            <a:ext cx="2795751" cy="112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155AE005-1D98-AE4D-B6F8-B389667EF7A9}"/>
              </a:ext>
            </a:extLst>
          </p:cNvPr>
          <p:cNvSpPr txBox="1"/>
          <p:nvPr/>
        </p:nvSpPr>
        <p:spPr>
          <a:xfrm>
            <a:off x="1686910" y="2311382"/>
            <a:ext cx="3899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Sedan delar vi in alla hästar i 10 </a:t>
            </a:r>
            <a:r>
              <a:rPr lang="sv-SE" sz="1200" dirty="0" err="1"/>
              <a:t>decentiler</a:t>
            </a:r>
            <a:r>
              <a:rPr lang="sv-SE" sz="1200" dirty="0"/>
              <a:t>. Om vi sätter att alla hästar över score 0.174 är vinnare kommer ca 38% (precision) av dessa hästar att vara faktiska vinnare.  Vi denna score fångar vi 42% av alla vinnare som finns i loppen – </a:t>
            </a:r>
            <a:r>
              <a:rPr lang="sv-SE" sz="1200" dirty="0" err="1"/>
              <a:t>True</a:t>
            </a:r>
            <a:r>
              <a:rPr lang="sv-SE" sz="1200" dirty="0"/>
              <a:t> positive rate </a:t>
            </a:r>
          </a:p>
        </p:txBody>
      </p:sp>
      <p:cxnSp>
        <p:nvCxnSpPr>
          <p:cNvPr id="14" name="Rak pil 13">
            <a:extLst>
              <a:ext uri="{FF2B5EF4-FFF2-40B4-BE49-F238E27FC236}">
                <a16:creationId xmlns:a16="http://schemas.microsoft.com/office/drawing/2014/main" id="{33FCF377-A9E3-EF4A-B600-008A1686DC73}"/>
              </a:ext>
            </a:extLst>
          </p:cNvPr>
          <p:cNvCxnSpPr/>
          <p:nvPr/>
        </p:nvCxnSpPr>
        <p:spPr>
          <a:xfrm flipV="1">
            <a:off x="5586248" y="4067503"/>
            <a:ext cx="898635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>
            <a:extLst>
              <a:ext uri="{FF2B5EF4-FFF2-40B4-BE49-F238E27FC236}">
                <a16:creationId xmlns:a16="http://schemas.microsoft.com/office/drawing/2014/main" id="{8E06FD34-658B-2449-A028-3DA08316FA51}"/>
              </a:ext>
            </a:extLst>
          </p:cNvPr>
          <p:cNvSpPr txBox="1"/>
          <p:nvPr/>
        </p:nvSpPr>
        <p:spPr>
          <a:xfrm>
            <a:off x="7714594" y="4067503"/>
            <a:ext cx="3899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Exempel: Om en V75 omgång innehåller 80 hästar så kommer en </a:t>
            </a:r>
            <a:r>
              <a:rPr lang="sv-SE" sz="1200" dirty="0" err="1"/>
              <a:t>cut</a:t>
            </a:r>
            <a:r>
              <a:rPr lang="sv-SE" sz="1200" dirty="0"/>
              <a:t>-off på 0.131 identifiera 16 hästar som vinnare.  Av dessa kommer 4,3 vara faktiska vinnare.</a:t>
            </a:r>
          </a:p>
          <a:p>
            <a:r>
              <a:rPr lang="sv-SE" sz="1200" dirty="0"/>
              <a:t>27% av 16 eller 60% av 7.</a:t>
            </a:r>
          </a:p>
          <a:p>
            <a:endParaRPr lang="sv-SE" sz="1200" dirty="0"/>
          </a:p>
          <a:p>
            <a:r>
              <a:rPr lang="sv-SE" sz="1200" dirty="0"/>
              <a:t>Väljer vi istället den översta </a:t>
            </a:r>
            <a:r>
              <a:rPr lang="sv-SE" sz="1200" dirty="0" err="1"/>
              <a:t>decentilen</a:t>
            </a:r>
            <a:r>
              <a:rPr lang="sv-SE" sz="1200" dirty="0"/>
              <a:t>, alla över score 0.174 kommer vi </a:t>
            </a:r>
            <a:r>
              <a:rPr lang="sv-SE" sz="1200"/>
              <a:t>hitta 3 vinnare</a:t>
            </a:r>
            <a:r>
              <a:rPr lang="sv-SE" sz="1200" dirty="0"/>
              <a:t>.</a:t>
            </a:r>
          </a:p>
          <a:p>
            <a:r>
              <a:rPr lang="sv-SE" sz="1200" dirty="0"/>
              <a:t>38% av 8 eller 42% av 7.</a:t>
            </a:r>
          </a:p>
          <a:p>
            <a:endParaRPr lang="sv-SE" sz="1200" dirty="0"/>
          </a:p>
          <a:p>
            <a:endParaRPr lang="sv-SE" sz="1200" dirty="0"/>
          </a:p>
        </p:txBody>
      </p:sp>
      <p:cxnSp>
        <p:nvCxnSpPr>
          <p:cNvPr id="17" name="Rak pil 16">
            <a:extLst>
              <a:ext uri="{FF2B5EF4-FFF2-40B4-BE49-F238E27FC236}">
                <a16:creationId xmlns:a16="http://schemas.microsoft.com/office/drawing/2014/main" id="{21AA38B5-A380-174A-BC1C-FDE8CCC0FF0E}"/>
              </a:ext>
            </a:extLst>
          </p:cNvPr>
          <p:cNvCxnSpPr/>
          <p:nvPr/>
        </p:nvCxnSpPr>
        <p:spPr>
          <a:xfrm flipV="1">
            <a:off x="5586248" y="4524703"/>
            <a:ext cx="1970691" cy="53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9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152</Words>
  <Application>Microsoft Macintosh PowerPoint</Application>
  <PresentationFormat>Bredbild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Ulf Holmström</dc:creator>
  <cp:lastModifiedBy>Ulf Holmström</cp:lastModifiedBy>
  <cp:revision>4</cp:revision>
  <dcterms:created xsi:type="dcterms:W3CDTF">2019-01-28T18:55:40Z</dcterms:created>
  <dcterms:modified xsi:type="dcterms:W3CDTF">2019-01-28T19:22:53Z</dcterms:modified>
</cp:coreProperties>
</file>