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F9197B3-9A36-430E-B220-F1C2A0A754E8}">
  <a:tblStyle styleId="{CF9197B3-9A36-430E-B220-F1C2A0A754E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Shape 21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Show error for each line. 49</a:t>
            </a:r>
            <a:endParaRPr b="0" i="0" sz="1200" u="none" cap="none" strike="noStrike">
              <a:solidFill>
                <a:schemeClr val="dk1"/>
              </a:solidFill>
              <a:latin typeface="Calibri"/>
              <a:ea typeface="Calibri"/>
              <a:cs typeface="Calibri"/>
              <a:sym typeface="Calibri"/>
            </a:endParaRPr>
          </a:p>
        </p:txBody>
      </p:sp>
      <p:sp>
        <p:nvSpPr>
          <p:cNvPr id="217" name="Shape 21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Shape 23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Would choose middel 9+9 &lt; 49</a:t>
            </a:r>
            <a:endParaRPr b="0" i="0" sz="1200" u="none" cap="none" strike="noStrike">
              <a:solidFill>
                <a:schemeClr val="dk1"/>
              </a:solidFill>
              <a:latin typeface="Calibri"/>
              <a:ea typeface="Calibri"/>
              <a:cs typeface="Calibri"/>
              <a:sym typeface="Calibri"/>
            </a:endParaRPr>
          </a:p>
        </p:txBody>
      </p:sp>
      <p:sp>
        <p:nvSpPr>
          <p:cNvPr id="234" name="Shape 23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Shape 25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Would choose middel 9+9 &lt; 49</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NOW TRY absolute value, less good results, multiple tied best lines, etc.</a:t>
            </a:r>
            <a:endParaRPr b="0" i="0" sz="1200" u="none" cap="none" strike="noStrike">
              <a:solidFill>
                <a:schemeClr val="dk1"/>
              </a:solidFill>
              <a:latin typeface="Calibri"/>
              <a:ea typeface="Calibri"/>
              <a:cs typeface="Calibri"/>
              <a:sym typeface="Calibri"/>
            </a:endParaRPr>
          </a:p>
        </p:txBody>
      </p:sp>
      <p:sp>
        <p:nvSpPr>
          <p:cNvPr id="254" name="Shape 25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Shape 27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Would choose middel 9+9 &lt; 49</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NOW TRY absolute value, less good results, multiple tied best lines, etc.</a:t>
            </a:r>
            <a:endParaRPr b="0" i="0" sz="1200" u="none" cap="none" strike="noStrike">
              <a:solidFill>
                <a:schemeClr val="dk1"/>
              </a:solidFill>
              <a:latin typeface="Calibri"/>
              <a:ea typeface="Calibri"/>
              <a:cs typeface="Calibri"/>
              <a:sym typeface="Calibri"/>
            </a:endParaRPr>
          </a:p>
        </p:txBody>
      </p:sp>
      <p:sp>
        <p:nvSpPr>
          <p:cNvPr id="279" name="Shape 27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Shape 31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Standard LR gives same line for each</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If Gaussian error is #4 likely?, But in actual data set with human error, etc.?</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Some approaches fit bottom two, but which is best?  Noise vs exception</a:t>
            </a:r>
            <a:endParaRPr b="0" i="0" sz="1200" u="none" cap="none" strike="noStrike">
              <a:solidFill>
                <a:schemeClr val="dk1"/>
              </a:solidFill>
              <a:latin typeface="Calibri"/>
              <a:ea typeface="Calibri"/>
              <a:cs typeface="Calibri"/>
              <a:sym typeface="Calibri"/>
            </a:endParaRPr>
          </a:p>
        </p:txBody>
      </p:sp>
      <p:sp>
        <p:nvSpPr>
          <p:cNvPr id="312" name="Shape 31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 name="Shape 3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Shape 34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looking down on data for perceptron view.  Now flip it on its side for delta rule view</a:t>
            </a:r>
            <a:endParaRPr b="0" i="0" sz="1200" u="none" cap="none" strike="noStrike">
              <a:solidFill>
                <a:schemeClr val="dk1"/>
              </a:solidFill>
              <a:latin typeface="Calibri"/>
              <a:ea typeface="Calibri"/>
              <a:cs typeface="Calibri"/>
              <a:sym typeface="Calibri"/>
            </a:endParaRPr>
          </a:p>
        </p:txBody>
      </p:sp>
      <p:sp>
        <p:nvSpPr>
          <p:cNvPr id="342" name="Shape 34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 name="Shape 3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 name="Shape 4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5" name="Shape 4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5" name="Shape 9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Shape 50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9" name="Shape 5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Shape 56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66" name="Shape 5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67" name="Shape 56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Logistic Regression will put a 3-d sigmoidal to fit the points with the decision boundary being the line going through the .5 of the sigmoidal – skip?</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Shape 61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5" name="Shape 6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2" name="Shape 6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Shape 63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2" name="Shape 6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Shape 63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0" name="Shape 6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Shape 64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0" name="Shape 6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Shape 6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58" name="Shape 65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If just 1/0 we would divide at about 35</a:t>
            </a:r>
            <a:endParaRPr/>
          </a:p>
          <a:p>
            <a:pPr indent="0" lvl="0" marL="0" marR="0" rtl="0" algn="l">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Go to next slide after probability column and then come back</a:t>
            </a:r>
            <a:endParaRPr/>
          </a:p>
        </p:txBody>
      </p:sp>
      <p:sp>
        <p:nvSpPr>
          <p:cNvPr id="659" name="Shape 65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Shape 7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08" name="Shape 70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If just 1/0 we would divide at about 35</a:t>
            </a:r>
            <a:endParaRPr/>
          </a:p>
          <a:p>
            <a:pPr indent="0" lvl="0" marL="0" marR="0" rtl="0" algn="l">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Go to next slide after probability column and then come back</a:t>
            </a:r>
            <a:endParaRPr/>
          </a:p>
        </p:txBody>
      </p:sp>
      <p:sp>
        <p:nvSpPr>
          <p:cNvPr id="709" name="Shape 70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Shape 75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0" name="Shape 7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15" name="Shape 1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6" name="Shape 11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Show generalization</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8" name="Shape 788"/>
        <p:cNvGrpSpPr/>
        <p:nvPr/>
      </p:nvGrpSpPr>
      <p:grpSpPr>
        <a:xfrm>
          <a:off x="0" y="0"/>
          <a:ext cx="0" cy="0"/>
          <a:chOff x="0" y="0"/>
          <a:chExt cx="0" cy="0"/>
        </a:xfrm>
      </p:grpSpPr>
      <p:sp>
        <p:nvSpPr>
          <p:cNvPr id="789" name="Shape 7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90" name="Shape 79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explain odds with the 40 dosage – ration of wins/losses</a:t>
            </a:r>
            <a:endParaRPr/>
          </a:p>
          <a:p>
            <a:pPr indent="0" lvl="0" marL="0" marR="0" rtl="0" algn="l">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mid sigmoid runs through .5 prob = 0 logit = ln(1) </a:t>
            </a:r>
            <a:endParaRPr b="0" i="0" sz="12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791" name="Shape 79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8" name="Shape 838"/>
        <p:cNvGrpSpPr/>
        <p:nvPr/>
      </p:nvGrpSpPr>
      <p:grpSpPr>
        <a:xfrm>
          <a:off x="0" y="0"/>
          <a:ext cx="0" cy="0"/>
          <a:chOff x="0" y="0"/>
          <a:chExt cx="0" cy="0"/>
        </a:xfrm>
      </p:grpSpPr>
      <p:sp>
        <p:nvSpPr>
          <p:cNvPr id="839" name="Shape 8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40" name="Shape 84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yellow point is a generalization example</a:t>
            </a:r>
            <a:endParaRPr/>
          </a:p>
        </p:txBody>
      </p:sp>
      <p:sp>
        <p:nvSpPr>
          <p:cNvPr id="841" name="Shape 84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Shape 87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3" name="Shape 8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Shape 88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1" name="Shape 8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37" name="Shape 1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38" name="Shape 13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Shape 16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Hyperplane for multiple linear regression</a:t>
            </a:r>
            <a:endParaRPr b="0" i="0" sz="1200" u="none" cap="none" strike="noStrike">
              <a:solidFill>
                <a:schemeClr val="dk1"/>
              </a:solidFill>
              <a:latin typeface="Calibri"/>
              <a:ea typeface="Calibri"/>
              <a:cs typeface="Calibri"/>
              <a:sym typeface="Calibri"/>
            </a:endParaRPr>
          </a:p>
        </p:txBody>
      </p:sp>
      <p:sp>
        <p:nvSpPr>
          <p:cNvPr id="163" name="Shape 16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Shape 18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Note target really is the point being regressed to each time. Now makes better sense since net is the output and we want to minimize error of the target.</a:t>
            </a:r>
            <a:endParaRPr b="0" i="0" sz="1200" u="none" cap="none" strike="noStrike">
              <a:solidFill>
                <a:schemeClr val="dk1"/>
              </a:solidFill>
              <a:latin typeface="Calibri"/>
              <a:ea typeface="Calibri"/>
              <a:cs typeface="Calibri"/>
              <a:sym typeface="Calibri"/>
            </a:endParaRPr>
          </a:p>
        </p:txBody>
      </p:sp>
      <p:sp>
        <p:nvSpPr>
          <p:cNvPr id="183" name="Shape 18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93" name="Shape 19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Dependent (output) variable rain.  Independent (input) variable: Clouds, umbrella open, etc.  Open-Umbrella is correlate, not causal.</a:t>
            </a:r>
            <a:endParaRPr/>
          </a:p>
        </p:txBody>
      </p:sp>
      <p:sp>
        <p:nvSpPr>
          <p:cNvPr id="194" name="Shape 19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Shape 20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Would choose middel 9+9 &lt; 49</a:t>
            </a:r>
            <a:endParaRPr b="0" i="0" sz="1200" u="none" cap="none" strike="noStrike">
              <a:solidFill>
                <a:schemeClr val="dk1"/>
              </a:solidFill>
              <a:latin typeface="Calibri"/>
              <a:ea typeface="Calibri"/>
              <a:cs typeface="Calibri"/>
              <a:sym typeface="Calibri"/>
            </a:endParaRPr>
          </a:p>
        </p:txBody>
      </p:sp>
      <p:sp>
        <p:nvSpPr>
          <p:cNvPr id="203" name="Shape 20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Shape 17"/>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Shape 1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Shape 7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Shape 74"/>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Shape 80"/>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Shape 2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
        <p:nvSpPr>
          <p:cNvPr id="28" name="Shape 2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Shape 3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Shape 3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Shape 3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Shape 39"/>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Shape 4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Shape 4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Shape 5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Shape 5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Shape 6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Shape 6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jpg"/><Relationship Id="rId4"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Application of supervised learning</a:t>
            </a:r>
            <a:endParaRPr b="0" i="0" sz="4400" u="none" cap="none" strike="noStrike">
              <a:solidFill>
                <a:schemeClr val="dk1"/>
              </a:solidFill>
              <a:latin typeface="Calibri"/>
              <a:ea typeface="Calibri"/>
              <a:cs typeface="Calibri"/>
              <a:sym typeface="Calibri"/>
            </a:endParaRPr>
          </a:p>
        </p:txBody>
      </p:sp>
      <p:sp>
        <p:nvSpPr>
          <p:cNvPr id="89" name="Shape 8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Regression</a:t>
            </a:r>
            <a:endParaRPr b="0" i="0" sz="3200" u="none" cap="none" strike="noStrike">
              <a:solidFill>
                <a:srgbClr val="888888"/>
              </a:solidFill>
              <a:latin typeface="Calibri"/>
              <a:ea typeface="Calibri"/>
              <a:cs typeface="Calibri"/>
              <a:sym typeface="Calibri"/>
            </a:endParaRPr>
          </a:p>
        </p:txBody>
      </p:sp>
      <p:sp>
        <p:nvSpPr>
          <p:cNvPr id="90" name="Shape 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CSE222- Regression</a:t>
            </a:r>
            <a:endParaRPr b="0" i="0" sz="1200" u="none" cap="none" strike="noStrike">
              <a:solidFill>
                <a:srgbClr val="888888"/>
              </a:solidFill>
              <a:latin typeface="Calibri"/>
              <a:ea typeface="Calibri"/>
              <a:cs typeface="Calibri"/>
              <a:sym typeface="Calibri"/>
            </a:endParaRPr>
          </a:p>
        </p:txBody>
      </p:sp>
      <p:sp>
        <p:nvSpPr>
          <p:cNvPr id="91" name="Shape 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SSE and Linear Regression</a:t>
            </a:r>
            <a:endParaRPr b="0" i="0" sz="4400" u="none" cap="none" strike="noStrike">
              <a:solidFill>
                <a:schemeClr val="dk1"/>
              </a:solidFill>
              <a:latin typeface="Calibri"/>
              <a:ea typeface="Calibri"/>
              <a:cs typeface="Calibri"/>
              <a:sym typeface="Calibri"/>
            </a:endParaRPr>
          </a:p>
        </p:txBody>
      </p:sp>
      <p:sp>
        <p:nvSpPr>
          <p:cNvPr id="220" name="Shape 220"/>
          <p:cNvSpPr txBox="1"/>
          <p:nvPr>
            <p:ph idx="1" type="body"/>
          </p:nvPr>
        </p:nvSpPr>
        <p:spPr>
          <a:xfrm>
            <a:off x="381000" y="1447800"/>
            <a:ext cx="51054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40"/>
              <a:buFont typeface="Noto Sans Symbols"/>
              <a:buChar char="●"/>
            </a:pPr>
            <a:r>
              <a:rPr b="0" i="0" lang="en-US" sz="2240" u="none" cap="none" strike="noStrike">
                <a:solidFill>
                  <a:schemeClr val="dk1"/>
                </a:solidFill>
                <a:latin typeface="Calibri"/>
                <a:ea typeface="Calibri"/>
                <a:cs typeface="Calibri"/>
                <a:sym typeface="Calibri"/>
              </a:rPr>
              <a:t>SSE chooses to square the difference of the predicted vs actual. Why square?</a:t>
            </a:r>
            <a:endParaRPr/>
          </a:p>
          <a:p>
            <a:pPr indent="-342900" lvl="0" marL="342900" marR="0" rtl="0" algn="l">
              <a:lnSpc>
                <a:spcPct val="80000"/>
              </a:lnSpc>
              <a:spcBef>
                <a:spcPts val="448"/>
              </a:spcBef>
              <a:spcAft>
                <a:spcPts val="0"/>
              </a:spcAft>
              <a:buClr>
                <a:schemeClr val="dk1"/>
              </a:buClr>
              <a:buSzPts val="2240"/>
              <a:buFont typeface="Noto Sans Symbols"/>
              <a:buChar char="●"/>
            </a:pPr>
            <a:r>
              <a:rPr b="0" i="0" lang="en-US" sz="2240" u="none" cap="none" strike="noStrike">
                <a:solidFill>
                  <a:schemeClr val="dk1"/>
                </a:solidFill>
                <a:latin typeface="Calibri"/>
                <a:ea typeface="Calibri"/>
                <a:cs typeface="Calibri"/>
                <a:sym typeface="Calibri"/>
              </a:rPr>
              <a:t>Don't want residues to cancel each other</a:t>
            </a:r>
            <a:endParaRPr/>
          </a:p>
          <a:p>
            <a:pPr indent="-342900" lvl="0" marL="342900" marR="0" rtl="0" algn="l">
              <a:lnSpc>
                <a:spcPct val="80000"/>
              </a:lnSpc>
              <a:spcBef>
                <a:spcPts val="448"/>
              </a:spcBef>
              <a:spcAft>
                <a:spcPts val="0"/>
              </a:spcAft>
              <a:buClr>
                <a:schemeClr val="dk1"/>
              </a:buClr>
              <a:buSzPts val="2240"/>
              <a:buFont typeface="Noto Sans Symbols"/>
              <a:buChar char="●"/>
            </a:pPr>
            <a:r>
              <a:rPr b="0" i="0" lang="en-US" sz="2240" u="none" cap="none" strike="noStrike">
                <a:solidFill>
                  <a:schemeClr val="dk1"/>
                </a:solidFill>
                <a:latin typeface="Calibri"/>
                <a:ea typeface="Calibri"/>
                <a:cs typeface="Calibri"/>
                <a:sym typeface="Calibri"/>
              </a:rPr>
              <a:t>Could use absolute or other distances to solve problem</a:t>
            </a:r>
            <a:endParaRPr/>
          </a:p>
          <a:p>
            <a:pPr indent="-285750" lvl="1" marL="742950" marR="0" rtl="0" algn="l">
              <a:lnSpc>
                <a:spcPct val="80000"/>
              </a:lnSpc>
              <a:spcBef>
                <a:spcPts val="392"/>
              </a:spcBef>
              <a:spcAft>
                <a:spcPts val="0"/>
              </a:spcAft>
              <a:buClr>
                <a:schemeClr val="dk1"/>
              </a:buClr>
              <a:buSzPts val="1540"/>
              <a:buFont typeface="Arial"/>
              <a:buChar char="–"/>
            </a:pPr>
            <a:r>
              <a:rPr b="0" i="0" lang="en-US" sz="1540" u="none" cap="none" strike="noStrike">
                <a:solidFill>
                  <a:schemeClr val="dk1"/>
                </a:solidFill>
                <a:latin typeface="Noto Sans Symbols"/>
                <a:ea typeface="Noto Sans Symbols"/>
                <a:cs typeface="Noto Sans Symbols"/>
                <a:sym typeface="Noto Sans Symbols"/>
              </a:rPr>
              <a:t>Σ</a:t>
            </a:r>
            <a:r>
              <a:rPr b="0" i="0" lang="en-US" sz="1960" u="none" cap="none" strike="noStrike">
                <a:solidFill>
                  <a:schemeClr val="dk1"/>
                </a:solidFill>
                <a:latin typeface="Calibri"/>
                <a:ea typeface="Calibri"/>
                <a:cs typeface="Calibri"/>
                <a:sym typeface="Calibri"/>
              </a:rPr>
              <a:t> |</a:t>
            </a:r>
            <a:r>
              <a:rPr b="0" i="1" lang="en-US" sz="1960" u="none" cap="none" strike="noStrike">
                <a:solidFill>
                  <a:schemeClr val="dk1"/>
                </a:solidFill>
                <a:latin typeface="Calibri"/>
                <a:ea typeface="Calibri"/>
                <a:cs typeface="Calibri"/>
                <a:sym typeface="Calibri"/>
              </a:rPr>
              <a:t>predicted</a:t>
            </a:r>
            <a:r>
              <a:rPr b="0" baseline="-25000" i="1" lang="en-US" sz="1960" u="none" cap="none" strike="noStrike">
                <a:solidFill>
                  <a:schemeClr val="dk1"/>
                </a:solidFill>
                <a:latin typeface="Calibri"/>
                <a:ea typeface="Calibri"/>
                <a:cs typeface="Calibri"/>
                <a:sym typeface="Calibri"/>
              </a:rPr>
              <a:t>i</a:t>
            </a:r>
            <a:r>
              <a:rPr b="0" i="1" lang="en-US" sz="1960" u="none" cap="none" strike="noStrike">
                <a:solidFill>
                  <a:schemeClr val="dk1"/>
                </a:solidFill>
                <a:latin typeface="Calibri"/>
                <a:ea typeface="Calibri"/>
                <a:cs typeface="Calibri"/>
                <a:sym typeface="Calibri"/>
              </a:rPr>
              <a:t> – actual</a:t>
            </a:r>
            <a:r>
              <a:rPr b="0" baseline="-25000" i="1" lang="en-US" sz="1960" u="none" cap="none" strike="noStrike">
                <a:solidFill>
                  <a:schemeClr val="dk1"/>
                </a:solidFill>
                <a:latin typeface="Calibri"/>
                <a:ea typeface="Calibri"/>
                <a:cs typeface="Calibri"/>
                <a:sym typeface="Calibri"/>
              </a:rPr>
              <a:t>i</a:t>
            </a:r>
            <a:r>
              <a:rPr b="0" i="0" lang="en-US" sz="1960" u="none" cap="none" strike="noStrike">
                <a:solidFill>
                  <a:schemeClr val="dk1"/>
                </a:solidFill>
                <a:latin typeface="Calibri"/>
                <a:ea typeface="Calibri"/>
                <a:cs typeface="Calibri"/>
                <a:sym typeface="Calibri"/>
              </a:rPr>
              <a:t>|</a:t>
            </a:r>
            <a:r>
              <a:rPr b="0" baseline="30000" i="0" lang="en-US" sz="1960" u="none" cap="none" strike="noStrike">
                <a:solidFill>
                  <a:schemeClr val="dk1"/>
                </a:solidFill>
                <a:latin typeface="Calibri"/>
                <a:ea typeface="Calibri"/>
                <a:cs typeface="Calibri"/>
                <a:sym typeface="Calibri"/>
              </a:rPr>
              <a:t> </a:t>
            </a:r>
            <a:r>
              <a:rPr b="0" i="0" lang="en-US" sz="1960" u="none" cap="none" strike="noStrike">
                <a:solidFill>
                  <a:schemeClr val="dk1"/>
                </a:solidFill>
                <a:latin typeface="Calibri"/>
                <a:ea typeface="Calibri"/>
                <a:cs typeface="Calibri"/>
                <a:sym typeface="Calibri"/>
              </a:rPr>
              <a:t>:</a:t>
            </a:r>
            <a:endParaRPr/>
          </a:p>
          <a:p>
            <a:pPr indent="-342900" lvl="0" marL="342900" marR="0" rtl="0" algn="l">
              <a:lnSpc>
                <a:spcPct val="80000"/>
              </a:lnSpc>
              <a:spcBef>
                <a:spcPts val="448"/>
              </a:spcBef>
              <a:spcAft>
                <a:spcPts val="0"/>
              </a:spcAft>
              <a:buClr>
                <a:schemeClr val="dk1"/>
              </a:buClr>
              <a:buSzPts val="2240"/>
              <a:buFont typeface="Noto Sans Symbols"/>
              <a:buChar char="●"/>
            </a:pPr>
            <a:r>
              <a:rPr b="0" i="0" lang="en-US" sz="2240" u="none" cap="none" strike="noStrike">
                <a:solidFill>
                  <a:schemeClr val="dk1"/>
                </a:solidFill>
                <a:latin typeface="Calibri"/>
                <a:ea typeface="Calibri"/>
                <a:cs typeface="Calibri"/>
                <a:sym typeface="Calibri"/>
              </a:rPr>
              <a:t>SSE leads to a parabolic error surface which is good for gradient descent</a:t>
            </a:r>
            <a:endParaRPr/>
          </a:p>
          <a:p>
            <a:pPr indent="-342900" lvl="0" marL="342900" marR="0" rtl="0" algn="l">
              <a:lnSpc>
                <a:spcPct val="80000"/>
              </a:lnSpc>
              <a:spcBef>
                <a:spcPts val="448"/>
              </a:spcBef>
              <a:spcAft>
                <a:spcPts val="0"/>
              </a:spcAft>
              <a:buClr>
                <a:schemeClr val="dk1"/>
              </a:buClr>
              <a:buSzPts val="2240"/>
              <a:buFont typeface="Noto Sans Symbols"/>
              <a:buChar char="●"/>
            </a:pPr>
            <a:r>
              <a:rPr b="0" i="0" lang="en-US" sz="2240" u="none" cap="none" strike="noStrike">
                <a:solidFill>
                  <a:schemeClr val="dk1"/>
                </a:solidFill>
                <a:latin typeface="Calibri"/>
                <a:ea typeface="Calibri"/>
                <a:cs typeface="Calibri"/>
                <a:sym typeface="Calibri"/>
              </a:rPr>
              <a:t>Which line would least squares choose?</a:t>
            </a:r>
            <a:endParaRPr/>
          </a:p>
          <a:p>
            <a:pPr indent="-285750" lvl="1" marL="742950" marR="0" rtl="0" algn="l">
              <a:lnSpc>
                <a:spcPct val="80000"/>
              </a:lnSpc>
              <a:spcBef>
                <a:spcPts val="392"/>
              </a:spcBef>
              <a:spcAft>
                <a:spcPts val="0"/>
              </a:spcAft>
              <a:buClr>
                <a:schemeClr val="dk1"/>
              </a:buClr>
              <a:buSzPts val="1960"/>
              <a:buFont typeface="Arial"/>
              <a:buChar char="–"/>
            </a:pPr>
            <a:r>
              <a:rPr b="0" i="0" lang="en-US" sz="1960" u="none" cap="none" strike="noStrike">
                <a:solidFill>
                  <a:schemeClr val="dk1"/>
                </a:solidFill>
                <a:latin typeface="Calibri"/>
                <a:ea typeface="Calibri"/>
                <a:cs typeface="Calibri"/>
                <a:sym typeface="Calibri"/>
              </a:rPr>
              <a:t>There is always one “best” fit</a:t>
            </a:r>
            <a:endParaRPr/>
          </a:p>
          <a:p>
            <a:pPr indent="-200660" lvl="0" marL="342900" marR="0" rtl="0" algn="l">
              <a:lnSpc>
                <a:spcPct val="80000"/>
              </a:lnSpc>
              <a:spcBef>
                <a:spcPts val="448"/>
              </a:spcBef>
              <a:spcAft>
                <a:spcPts val="0"/>
              </a:spcAft>
              <a:buClr>
                <a:schemeClr val="dk1"/>
              </a:buClr>
              <a:buSzPts val="2240"/>
              <a:buFont typeface="Noto Sans Symbols"/>
              <a:buNone/>
            </a:pPr>
            <a:r>
              <a:t/>
            </a:r>
            <a:endParaRPr b="0" i="0" sz="2240" u="none" cap="none" strike="noStrike">
              <a:solidFill>
                <a:schemeClr val="dk1"/>
              </a:solidFill>
              <a:latin typeface="Calibri"/>
              <a:ea typeface="Calibri"/>
              <a:cs typeface="Calibri"/>
              <a:sym typeface="Calibri"/>
            </a:endParaRPr>
          </a:p>
          <a:p>
            <a:pPr indent="-200660" lvl="0" marL="342900" marR="0" rtl="0" algn="l">
              <a:lnSpc>
                <a:spcPct val="80000"/>
              </a:lnSpc>
              <a:spcBef>
                <a:spcPts val="448"/>
              </a:spcBef>
              <a:spcAft>
                <a:spcPts val="0"/>
              </a:spcAft>
              <a:buClr>
                <a:schemeClr val="dk1"/>
              </a:buClr>
              <a:buSzPts val="2240"/>
              <a:buFont typeface="Noto Sans Symbols"/>
              <a:buNone/>
            </a:pPr>
            <a:r>
              <a:t/>
            </a:r>
            <a:endParaRPr b="0" i="0" sz="2240" u="none" cap="none" strike="noStrike">
              <a:solidFill>
                <a:schemeClr val="dk1"/>
              </a:solidFill>
              <a:latin typeface="Calibri"/>
              <a:ea typeface="Calibri"/>
              <a:cs typeface="Calibri"/>
              <a:sym typeface="Calibri"/>
            </a:endParaRPr>
          </a:p>
          <a:p>
            <a:pPr indent="-342900" lvl="0" marL="342900" marR="0" rtl="0" algn="l">
              <a:lnSpc>
                <a:spcPct val="80000"/>
              </a:lnSpc>
              <a:spcBef>
                <a:spcPts val="448"/>
              </a:spcBef>
              <a:spcAft>
                <a:spcPts val="0"/>
              </a:spcAft>
              <a:buClr>
                <a:schemeClr val="dk1"/>
              </a:buClr>
              <a:buSzPts val="2240"/>
              <a:buFont typeface="Noto Sans Symbols"/>
              <a:buNone/>
            </a:pPr>
            <a:r>
              <a:t/>
            </a:r>
            <a:endParaRPr b="0" i="0" sz="2240" u="none" cap="none" strike="noStrike">
              <a:solidFill>
                <a:schemeClr val="dk1"/>
              </a:solidFill>
              <a:latin typeface="Calibri"/>
              <a:ea typeface="Calibri"/>
              <a:cs typeface="Calibri"/>
              <a:sym typeface="Calibri"/>
            </a:endParaRPr>
          </a:p>
        </p:txBody>
      </p:sp>
      <p:sp>
        <p:nvSpPr>
          <p:cNvPr id="221" name="Shape 2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222" name="Shape 222"/>
          <p:cNvSpPr txBox="1"/>
          <p:nvPr>
            <p:ph idx="12" type="sldNum"/>
          </p:nvPr>
        </p:nvSpPr>
        <p:spPr>
          <a:xfrm>
            <a:off x="6602413"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cxnSp>
        <p:nvCxnSpPr>
          <p:cNvPr id="223" name="Shape 223"/>
          <p:cNvCxnSpPr/>
          <p:nvPr/>
        </p:nvCxnSpPr>
        <p:spPr>
          <a:xfrm>
            <a:off x="5638800" y="2795588"/>
            <a:ext cx="0" cy="1547812"/>
          </a:xfrm>
          <a:prstGeom prst="straightConnector1">
            <a:avLst/>
          </a:prstGeom>
          <a:noFill/>
          <a:ln cap="flat" cmpd="sng" w="9525">
            <a:solidFill>
              <a:schemeClr val="dk1"/>
            </a:solidFill>
            <a:prstDash val="solid"/>
            <a:round/>
            <a:headEnd len="med" w="med" type="none"/>
            <a:tailEnd len="med" w="med" type="none"/>
          </a:ln>
        </p:spPr>
      </p:cxnSp>
      <p:cxnSp>
        <p:nvCxnSpPr>
          <p:cNvPr id="224" name="Shape 224"/>
          <p:cNvCxnSpPr/>
          <p:nvPr/>
        </p:nvCxnSpPr>
        <p:spPr>
          <a:xfrm>
            <a:off x="5638800" y="4343400"/>
            <a:ext cx="2971800" cy="0"/>
          </a:xfrm>
          <a:prstGeom prst="straightConnector1">
            <a:avLst/>
          </a:prstGeom>
          <a:noFill/>
          <a:ln cap="flat" cmpd="sng" w="9525">
            <a:solidFill>
              <a:schemeClr val="dk1"/>
            </a:solidFill>
            <a:prstDash val="solid"/>
            <a:round/>
            <a:headEnd len="med" w="med" type="none"/>
            <a:tailEnd len="med" w="med" type="none"/>
          </a:ln>
        </p:spPr>
      </p:cxnSp>
      <p:cxnSp>
        <p:nvCxnSpPr>
          <p:cNvPr id="225" name="Shape 225"/>
          <p:cNvCxnSpPr/>
          <p:nvPr/>
        </p:nvCxnSpPr>
        <p:spPr>
          <a:xfrm flipH="1" rot="10800000">
            <a:off x="5886987" y="1600200"/>
            <a:ext cx="2497969" cy="2569114"/>
          </a:xfrm>
          <a:prstGeom prst="straightConnector1">
            <a:avLst/>
          </a:prstGeom>
          <a:noFill/>
          <a:ln cap="flat" cmpd="sng" w="19050">
            <a:solidFill>
              <a:srgbClr val="FF6600"/>
            </a:solidFill>
            <a:prstDash val="solid"/>
            <a:round/>
            <a:headEnd len="med" w="med" type="none"/>
            <a:tailEnd len="med" w="med" type="none"/>
          </a:ln>
        </p:spPr>
      </p:cxnSp>
      <p:cxnSp>
        <p:nvCxnSpPr>
          <p:cNvPr id="226" name="Shape 226"/>
          <p:cNvCxnSpPr>
            <a:stCxn id="227" idx="0"/>
          </p:cNvCxnSpPr>
          <p:nvPr/>
        </p:nvCxnSpPr>
        <p:spPr>
          <a:xfrm rot="10800000">
            <a:off x="8320662" y="1676414"/>
            <a:ext cx="0" cy="1801800"/>
          </a:xfrm>
          <a:prstGeom prst="straightConnector1">
            <a:avLst/>
          </a:prstGeom>
          <a:solidFill>
            <a:schemeClr val="accent1"/>
          </a:solidFill>
          <a:ln cap="flat" cmpd="sng" w="9525">
            <a:solidFill>
              <a:srgbClr val="FF6600"/>
            </a:solidFill>
            <a:prstDash val="solid"/>
            <a:round/>
            <a:headEnd len="sm" w="sm" type="none"/>
            <a:tailEnd len="sm" w="sm" type="none"/>
          </a:ln>
        </p:spPr>
      </p:cxnSp>
      <p:sp>
        <p:nvSpPr>
          <p:cNvPr id="228" name="Shape 228"/>
          <p:cNvSpPr txBox="1"/>
          <p:nvPr/>
        </p:nvSpPr>
        <p:spPr>
          <a:xfrm>
            <a:off x="7696200" y="2494274"/>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6600"/>
                </a:solidFill>
                <a:latin typeface="Calibri"/>
                <a:ea typeface="Calibri"/>
                <a:cs typeface="Calibri"/>
                <a:sym typeface="Calibri"/>
              </a:rPr>
              <a:t>7</a:t>
            </a:r>
            <a:endParaRPr sz="1800">
              <a:solidFill>
                <a:srgbClr val="FF6600"/>
              </a:solidFill>
              <a:latin typeface="Calibri"/>
              <a:ea typeface="Calibri"/>
              <a:cs typeface="Calibri"/>
              <a:sym typeface="Calibri"/>
            </a:endParaRPr>
          </a:p>
        </p:txBody>
      </p:sp>
      <p:sp>
        <p:nvSpPr>
          <p:cNvPr id="229" name="Shape 229"/>
          <p:cNvSpPr/>
          <p:nvPr/>
        </p:nvSpPr>
        <p:spPr>
          <a:xfrm>
            <a:off x="6019800" y="3910013"/>
            <a:ext cx="128588"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Shape 227"/>
          <p:cNvSpPr/>
          <p:nvPr/>
        </p:nvSpPr>
        <p:spPr>
          <a:xfrm>
            <a:off x="8256368" y="3478214"/>
            <a:ext cx="128588"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Shape 230"/>
          <p:cNvSpPr/>
          <p:nvPr/>
        </p:nvSpPr>
        <p:spPr>
          <a:xfrm>
            <a:off x="7250113" y="2601913"/>
            <a:ext cx="130175" cy="130175"/>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SSE and Linear Regression</a:t>
            </a:r>
            <a:endParaRPr b="0" i="0" sz="4400" u="none" cap="none" strike="noStrike">
              <a:solidFill>
                <a:schemeClr val="dk1"/>
              </a:solidFill>
              <a:latin typeface="Calibri"/>
              <a:ea typeface="Calibri"/>
              <a:cs typeface="Calibri"/>
              <a:sym typeface="Calibri"/>
            </a:endParaRPr>
          </a:p>
        </p:txBody>
      </p:sp>
      <p:sp>
        <p:nvSpPr>
          <p:cNvPr id="237" name="Shape 237"/>
          <p:cNvSpPr txBox="1"/>
          <p:nvPr>
            <p:ph idx="1" type="body"/>
          </p:nvPr>
        </p:nvSpPr>
        <p:spPr>
          <a:xfrm>
            <a:off x="381000" y="1447800"/>
            <a:ext cx="51054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40"/>
              <a:buFont typeface="Noto Sans Symbols"/>
              <a:buChar char="●"/>
            </a:pPr>
            <a:r>
              <a:rPr b="0" i="0" lang="en-US" sz="2240" u="none" cap="none" strike="noStrike">
                <a:solidFill>
                  <a:schemeClr val="dk1"/>
                </a:solidFill>
                <a:latin typeface="Calibri"/>
                <a:ea typeface="Calibri"/>
                <a:cs typeface="Calibri"/>
                <a:sym typeface="Calibri"/>
              </a:rPr>
              <a:t>SSE chooses to square the difference of the predicted vs actual. Why square?</a:t>
            </a:r>
            <a:endParaRPr/>
          </a:p>
          <a:p>
            <a:pPr indent="-342900" lvl="0" marL="342900" marR="0" rtl="0" algn="l">
              <a:lnSpc>
                <a:spcPct val="80000"/>
              </a:lnSpc>
              <a:spcBef>
                <a:spcPts val="448"/>
              </a:spcBef>
              <a:spcAft>
                <a:spcPts val="0"/>
              </a:spcAft>
              <a:buClr>
                <a:schemeClr val="dk1"/>
              </a:buClr>
              <a:buSzPts val="2240"/>
              <a:buFont typeface="Noto Sans Symbols"/>
              <a:buChar char="●"/>
            </a:pPr>
            <a:r>
              <a:rPr b="0" i="0" lang="en-US" sz="2240" u="none" cap="none" strike="noStrike">
                <a:solidFill>
                  <a:schemeClr val="dk1"/>
                </a:solidFill>
                <a:latin typeface="Calibri"/>
                <a:ea typeface="Calibri"/>
                <a:cs typeface="Calibri"/>
                <a:sym typeface="Calibri"/>
              </a:rPr>
              <a:t>Don't want residues to cancel each other</a:t>
            </a:r>
            <a:endParaRPr/>
          </a:p>
          <a:p>
            <a:pPr indent="-342900" lvl="0" marL="342900" marR="0" rtl="0" algn="l">
              <a:lnSpc>
                <a:spcPct val="80000"/>
              </a:lnSpc>
              <a:spcBef>
                <a:spcPts val="448"/>
              </a:spcBef>
              <a:spcAft>
                <a:spcPts val="0"/>
              </a:spcAft>
              <a:buClr>
                <a:schemeClr val="dk1"/>
              </a:buClr>
              <a:buSzPts val="2240"/>
              <a:buFont typeface="Noto Sans Symbols"/>
              <a:buChar char="●"/>
            </a:pPr>
            <a:r>
              <a:rPr b="0" i="0" lang="en-US" sz="2240" u="none" cap="none" strike="noStrike">
                <a:solidFill>
                  <a:schemeClr val="dk1"/>
                </a:solidFill>
                <a:latin typeface="Calibri"/>
                <a:ea typeface="Calibri"/>
                <a:cs typeface="Calibri"/>
                <a:sym typeface="Calibri"/>
              </a:rPr>
              <a:t>Could use absolute or other distances to solve problem</a:t>
            </a:r>
            <a:endParaRPr/>
          </a:p>
          <a:p>
            <a:pPr indent="-285750" lvl="1" marL="742950" marR="0" rtl="0" algn="l">
              <a:lnSpc>
                <a:spcPct val="80000"/>
              </a:lnSpc>
              <a:spcBef>
                <a:spcPts val="392"/>
              </a:spcBef>
              <a:spcAft>
                <a:spcPts val="0"/>
              </a:spcAft>
              <a:buClr>
                <a:schemeClr val="dk1"/>
              </a:buClr>
              <a:buSzPts val="1540"/>
              <a:buFont typeface="Arial"/>
              <a:buChar char="–"/>
            </a:pPr>
            <a:r>
              <a:rPr b="0" i="0" lang="en-US" sz="1540" u="none" cap="none" strike="noStrike">
                <a:solidFill>
                  <a:schemeClr val="dk1"/>
                </a:solidFill>
                <a:latin typeface="Noto Sans Symbols"/>
                <a:ea typeface="Noto Sans Symbols"/>
                <a:cs typeface="Noto Sans Symbols"/>
                <a:sym typeface="Noto Sans Symbols"/>
              </a:rPr>
              <a:t>Σ</a:t>
            </a:r>
            <a:r>
              <a:rPr b="0" i="0" lang="en-US" sz="1960" u="none" cap="none" strike="noStrike">
                <a:solidFill>
                  <a:schemeClr val="dk1"/>
                </a:solidFill>
                <a:latin typeface="Calibri"/>
                <a:ea typeface="Calibri"/>
                <a:cs typeface="Calibri"/>
                <a:sym typeface="Calibri"/>
              </a:rPr>
              <a:t> |</a:t>
            </a:r>
            <a:r>
              <a:rPr b="0" i="1" lang="en-US" sz="1960" u="none" cap="none" strike="noStrike">
                <a:solidFill>
                  <a:schemeClr val="dk1"/>
                </a:solidFill>
                <a:latin typeface="Calibri"/>
                <a:ea typeface="Calibri"/>
                <a:cs typeface="Calibri"/>
                <a:sym typeface="Calibri"/>
              </a:rPr>
              <a:t>predicted</a:t>
            </a:r>
            <a:r>
              <a:rPr b="0" baseline="-25000" i="1" lang="en-US" sz="1960" u="none" cap="none" strike="noStrike">
                <a:solidFill>
                  <a:schemeClr val="dk1"/>
                </a:solidFill>
                <a:latin typeface="Calibri"/>
                <a:ea typeface="Calibri"/>
                <a:cs typeface="Calibri"/>
                <a:sym typeface="Calibri"/>
              </a:rPr>
              <a:t>i</a:t>
            </a:r>
            <a:r>
              <a:rPr b="0" i="1" lang="en-US" sz="1960" u="none" cap="none" strike="noStrike">
                <a:solidFill>
                  <a:schemeClr val="dk1"/>
                </a:solidFill>
                <a:latin typeface="Calibri"/>
                <a:ea typeface="Calibri"/>
                <a:cs typeface="Calibri"/>
                <a:sym typeface="Calibri"/>
              </a:rPr>
              <a:t> – actual</a:t>
            </a:r>
            <a:r>
              <a:rPr b="0" baseline="-25000" i="1" lang="en-US" sz="1960" u="none" cap="none" strike="noStrike">
                <a:solidFill>
                  <a:schemeClr val="dk1"/>
                </a:solidFill>
                <a:latin typeface="Calibri"/>
                <a:ea typeface="Calibri"/>
                <a:cs typeface="Calibri"/>
                <a:sym typeface="Calibri"/>
              </a:rPr>
              <a:t>i</a:t>
            </a:r>
            <a:r>
              <a:rPr b="0" i="0" lang="en-US" sz="1960" u="none" cap="none" strike="noStrike">
                <a:solidFill>
                  <a:schemeClr val="dk1"/>
                </a:solidFill>
                <a:latin typeface="Calibri"/>
                <a:ea typeface="Calibri"/>
                <a:cs typeface="Calibri"/>
                <a:sym typeface="Calibri"/>
              </a:rPr>
              <a:t>|</a:t>
            </a:r>
            <a:r>
              <a:rPr b="0" baseline="30000" i="0" lang="en-US" sz="1960" u="none" cap="none" strike="noStrike">
                <a:solidFill>
                  <a:schemeClr val="dk1"/>
                </a:solidFill>
                <a:latin typeface="Calibri"/>
                <a:ea typeface="Calibri"/>
                <a:cs typeface="Calibri"/>
                <a:sym typeface="Calibri"/>
              </a:rPr>
              <a:t> </a:t>
            </a:r>
            <a:r>
              <a:rPr b="0" i="0" lang="en-US" sz="1960" u="none" cap="none" strike="noStrike">
                <a:solidFill>
                  <a:schemeClr val="dk1"/>
                </a:solidFill>
                <a:latin typeface="Calibri"/>
                <a:ea typeface="Calibri"/>
                <a:cs typeface="Calibri"/>
                <a:sym typeface="Calibri"/>
              </a:rPr>
              <a:t>:</a:t>
            </a:r>
            <a:endParaRPr/>
          </a:p>
          <a:p>
            <a:pPr indent="-342900" lvl="0" marL="342900" marR="0" rtl="0" algn="l">
              <a:lnSpc>
                <a:spcPct val="80000"/>
              </a:lnSpc>
              <a:spcBef>
                <a:spcPts val="448"/>
              </a:spcBef>
              <a:spcAft>
                <a:spcPts val="0"/>
              </a:spcAft>
              <a:buClr>
                <a:schemeClr val="dk1"/>
              </a:buClr>
              <a:buSzPts val="2240"/>
              <a:buFont typeface="Noto Sans Symbols"/>
              <a:buChar char="●"/>
            </a:pPr>
            <a:r>
              <a:rPr b="0" i="0" lang="en-US" sz="2240" u="none" cap="none" strike="noStrike">
                <a:solidFill>
                  <a:schemeClr val="dk1"/>
                </a:solidFill>
                <a:latin typeface="Calibri"/>
                <a:ea typeface="Calibri"/>
                <a:cs typeface="Calibri"/>
                <a:sym typeface="Calibri"/>
              </a:rPr>
              <a:t>SSE leads to a parabolic error surface which is good for gradient descent</a:t>
            </a:r>
            <a:endParaRPr/>
          </a:p>
          <a:p>
            <a:pPr indent="-342900" lvl="0" marL="342900" marR="0" rtl="0" algn="l">
              <a:lnSpc>
                <a:spcPct val="80000"/>
              </a:lnSpc>
              <a:spcBef>
                <a:spcPts val="448"/>
              </a:spcBef>
              <a:spcAft>
                <a:spcPts val="0"/>
              </a:spcAft>
              <a:buClr>
                <a:schemeClr val="dk1"/>
              </a:buClr>
              <a:buSzPts val="2240"/>
              <a:buFont typeface="Noto Sans Symbols"/>
              <a:buChar char="●"/>
            </a:pPr>
            <a:r>
              <a:rPr b="0" i="0" lang="en-US" sz="2240" u="none" cap="none" strike="noStrike">
                <a:solidFill>
                  <a:schemeClr val="dk1"/>
                </a:solidFill>
                <a:latin typeface="Calibri"/>
                <a:ea typeface="Calibri"/>
                <a:cs typeface="Calibri"/>
                <a:sym typeface="Calibri"/>
              </a:rPr>
              <a:t>Which line would least squares choose?</a:t>
            </a:r>
            <a:endParaRPr/>
          </a:p>
          <a:p>
            <a:pPr indent="-285750" lvl="1" marL="742950" marR="0" rtl="0" algn="l">
              <a:lnSpc>
                <a:spcPct val="80000"/>
              </a:lnSpc>
              <a:spcBef>
                <a:spcPts val="392"/>
              </a:spcBef>
              <a:spcAft>
                <a:spcPts val="0"/>
              </a:spcAft>
              <a:buClr>
                <a:schemeClr val="dk1"/>
              </a:buClr>
              <a:buSzPts val="1960"/>
              <a:buFont typeface="Arial"/>
              <a:buChar char="–"/>
            </a:pPr>
            <a:r>
              <a:rPr b="0" i="0" lang="en-US" sz="1960" u="none" cap="none" strike="noStrike">
                <a:solidFill>
                  <a:schemeClr val="dk1"/>
                </a:solidFill>
                <a:latin typeface="Calibri"/>
                <a:ea typeface="Calibri"/>
                <a:cs typeface="Calibri"/>
                <a:sym typeface="Calibri"/>
              </a:rPr>
              <a:t>There is always one “best” fit</a:t>
            </a:r>
            <a:endParaRPr/>
          </a:p>
          <a:p>
            <a:pPr indent="-200660" lvl="0" marL="342900" marR="0" rtl="0" algn="l">
              <a:lnSpc>
                <a:spcPct val="80000"/>
              </a:lnSpc>
              <a:spcBef>
                <a:spcPts val="448"/>
              </a:spcBef>
              <a:spcAft>
                <a:spcPts val="0"/>
              </a:spcAft>
              <a:buClr>
                <a:schemeClr val="dk1"/>
              </a:buClr>
              <a:buSzPts val="2240"/>
              <a:buFont typeface="Noto Sans Symbols"/>
              <a:buNone/>
            </a:pPr>
            <a:r>
              <a:t/>
            </a:r>
            <a:endParaRPr b="0" i="0" sz="2240" u="none" cap="none" strike="noStrike">
              <a:solidFill>
                <a:schemeClr val="dk1"/>
              </a:solidFill>
              <a:latin typeface="Calibri"/>
              <a:ea typeface="Calibri"/>
              <a:cs typeface="Calibri"/>
              <a:sym typeface="Calibri"/>
            </a:endParaRPr>
          </a:p>
          <a:p>
            <a:pPr indent="-200660" lvl="0" marL="342900" marR="0" rtl="0" algn="l">
              <a:lnSpc>
                <a:spcPct val="80000"/>
              </a:lnSpc>
              <a:spcBef>
                <a:spcPts val="448"/>
              </a:spcBef>
              <a:spcAft>
                <a:spcPts val="0"/>
              </a:spcAft>
              <a:buClr>
                <a:schemeClr val="dk1"/>
              </a:buClr>
              <a:buSzPts val="2240"/>
              <a:buFont typeface="Noto Sans Symbols"/>
              <a:buNone/>
            </a:pPr>
            <a:r>
              <a:t/>
            </a:r>
            <a:endParaRPr b="0" i="0" sz="2240" u="none" cap="none" strike="noStrike">
              <a:solidFill>
                <a:schemeClr val="dk1"/>
              </a:solidFill>
              <a:latin typeface="Calibri"/>
              <a:ea typeface="Calibri"/>
              <a:cs typeface="Calibri"/>
              <a:sym typeface="Calibri"/>
            </a:endParaRPr>
          </a:p>
          <a:p>
            <a:pPr indent="-342900" lvl="0" marL="342900" marR="0" rtl="0" algn="l">
              <a:lnSpc>
                <a:spcPct val="80000"/>
              </a:lnSpc>
              <a:spcBef>
                <a:spcPts val="448"/>
              </a:spcBef>
              <a:spcAft>
                <a:spcPts val="0"/>
              </a:spcAft>
              <a:buClr>
                <a:schemeClr val="dk1"/>
              </a:buClr>
              <a:buSzPts val="2240"/>
              <a:buFont typeface="Noto Sans Symbols"/>
              <a:buNone/>
            </a:pPr>
            <a:r>
              <a:t/>
            </a:r>
            <a:endParaRPr b="0" i="0" sz="2240" u="none" cap="none" strike="noStrike">
              <a:solidFill>
                <a:schemeClr val="dk1"/>
              </a:solidFill>
              <a:latin typeface="Calibri"/>
              <a:ea typeface="Calibri"/>
              <a:cs typeface="Calibri"/>
              <a:sym typeface="Calibri"/>
            </a:endParaRPr>
          </a:p>
        </p:txBody>
      </p:sp>
      <p:sp>
        <p:nvSpPr>
          <p:cNvPr id="238" name="Shape 2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239" name="Shape 239"/>
          <p:cNvSpPr txBox="1"/>
          <p:nvPr>
            <p:ph idx="12" type="sldNum"/>
          </p:nvPr>
        </p:nvSpPr>
        <p:spPr>
          <a:xfrm>
            <a:off x="6602413"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cxnSp>
        <p:nvCxnSpPr>
          <p:cNvPr id="240" name="Shape 240"/>
          <p:cNvCxnSpPr/>
          <p:nvPr/>
        </p:nvCxnSpPr>
        <p:spPr>
          <a:xfrm>
            <a:off x="5638800" y="2795588"/>
            <a:ext cx="0" cy="1547812"/>
          </a:xfrm>
          <a:prstGeom prst="straightConnector1">
            <a:avLst/>
          </a:prstGeom>
          <a:noFill/>
          <a:ln cap="flat" cmpd="sng" w="9525">
            <a:solidFill>
              <a:schemeClr val="dk1"/>
            </a:solidFill>
            <a:prstDash val="solid"/>
            <a:round/>
            <a:headEnd len="med" w="med" type="none"/>
            <a:tailEnd len="med" w="med" type="none"/>
          </a:ln>
        </p:spPr>
      </p:cxnSp>
      <p:cxnSp>
        <p:nvCxnSpPr>
          <p:cNvPr id="241" name="Shape 241"/>
          <p:cNvCxnSpPr/>
          <p:nvPr/>
        </p:nvCxnSpPr>
        <p:spPr>
          <a:xfrm>
            <a:off x="5638800" y="4343400"/>
            <a:ext cx="2971800" cy="0"/>
          </a:xfrm>
          <a:prstGeom prst="straightConnector1">
            <a:avLst/>
          </a:prstGeom>
          <a:noFill/>
          <a:ln cap="flat" cmpd="sng" w="9525">
            <a:solidFill>
              <a:schemeClr val="dk1"/>
            </a:solidFill>
            <a:prstDash val="solid"/>
            <a:round/>
            <a:headEnd len="med" w="med" type="none"/>
            <a:tailEnd len="med" w="med" type="none"/>
          </a:ln>
        </p:spPr>
      </p:cxnSp>
      <p:cxnSp>
        <p:nvCxnSpPr>
          <p:cNvPr id="242" name="Shape 242"/>
          <p:cNvCxnSpPr/>
          <p:nvPr/>
        </p:nvCxnSpPr>
        <p:spPr>
          <a:xfrm flipH="1" rot="10800000">
            <a:off x="5886987" y="1600200"/>
            <a:ext cx="2497969" cy="2569114"/>
          </a:xfrm>
          <a:prstGeom prst="straightConnector1">
            <a:avLst/>
          </a:prstGeom>
          <a:noFill/>
          <a:ln cap="flat" cmpd="sng" w="19050">
            <a:solidFill>
              <a:srgbClr val="FF6600"/>
            </a:solidFill>
            <a:prstDash val="solid"/>
            <a:round/>
            <a:headEnd len="med" w="med" type="none"/>
            <a:tailEnd len="med" w="med" type="none"/>
          </a:ln>
        </p:spPr>
      </p:cxnSp>
      <p:cxnSp>
        <p:nvCxnSpPr>
          <p:cNvPr id="243" name="Shape 243"/>
          <p:cNvCxnSpPr>
            <a:stCxn id="244" idx="0"/>
          </p:cNvCxnSpPr>
          <p:nvPr/>
        </p:nvCxnSpPr>
        <p:spPr>
          <a:xfrm rot="10800000">
            <a:off x="8305662" y="1676414"/>
            <a:ext cx="15000" cy="1801800"/>
          </a:xfrm>
          <a:prstGeom prst="straightConnector1">
            <a:avLst/>
          </a:prstGeom>
          <a:solidFill>
            <a:schemeClr val="accent1"/>
          </a:solidFill>
          <a:ln cap="flat" cmpd="sng" w="9525">
            <a:solidFill>
              <a:srgbClr val="FF6600"/>
            </a:solidFill>
            <a:prstDash val="solid"/>
            <a:round/>
            <a:headEnd len="sm" w="sm" type="none"/>
            <a:tailEnd len="sm" w="sm" type="none"/>
          </a:ln>
        </p:spPr>
      </p:cxnSp>
      <p:sp>
        <p:nvSpPr>
          <p:cNvPr id="245" name="Shape 245"/>
          <p:cNvSpPr txBox="1"/>
          <p:nvPr/>
        </p:nvSpPr>
        <p:spPr>
          <a:xfrm>
            <a:off x="7940074" y="2494274"/>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6600"/>
                </a:solidFill>
                <a:latin typeface="Calibri"/>
                <a:ea typeface="Calibri"/>
                <a:cs typeface="Calibri"/>
                <a:sym typeface="Calibri"/>
              </a:rPr>
              <a:t>7</a:t>
            </a:r>
            <a:endParaRPr sz="1800">
              <a:solidFill>
                <a:srgbClr val="FF6600"/>
              </a:solidFill>
              <a:latin typeface="Calibri"/>
              <a:ea typeface="Calibri"/>
              <a:cs typeface="Calibri"/>
              <a:sym typeface="Calibri"/>
            </a:endParaRPr>
          </a:p>
        </p:txBody>
      </p:sp>
      <p:cxnSp>
        <p:nvCxnSpPr>
          <p:cNvPr id="246" name="Shape 246"/>
          <p:cNvCxnSpPr/>
          <p:nvPr/>
        </p:nvCxnSpPr>
        <p:spPr>
          <a:xfrm flipH="1" rot="10800000">
            <a:off x="5836856" y="3478215"/>
            <a:ext cx="2773744" cy="535430"/>
          </a:xfrm>
          <a:prstGeom prst="straightConnector1">
            <a:avLst/>
          </a:prstGeom>
          <a:noFill/>
          <a:ln cap="flat" cmpd="sng" w="19050">
            <a:solidFill>
              <a:srgbClr val="FF0000"/>
            </a:solidFill>
            <a:prstDash val="solid"/>
            <a:round/>
            <a:headEnd len="med" w="med" type="none"/>
            <a:tailEnd len="med" w="med" type="none"/>
          </a:ln>
        </p:spPr>
      </p:cxnSp>
      <p:cxnSp>
        <p:nvCxnSpPr>
          <p:cNvPr id="247" name="Shape 247"/>
          <p:cNvCxnSpPr>
            <a:endCxn id="248" idx="4"/>
          </p:cNvCxnSpPr>
          <p:nvPr/>
        </p:nvCxnSpPr>
        <p:spPr>
          <a:xfrm rot="10800000">
            <a:off x="7315201" y="2732088"/>
            <a:ext cx="0" cy="1001700"/>
          </a:xfrm>
          <a:prstGeom prst="straightConnector1">
            <a:avLst/>
          </a:prstGeom>
          <a:solidFill>
            <a:schemeClr val="accent1"/>
          </a:solidFill>
          <a:ln cap="flat" cmpd="sng" w="9525">
            <a:solidFill>
              <a:srgbClr val="FF0000"/>
            </a:solidFill>
            <a:prstDash val="solid"/>
            <a:round/>
            <a:headEnd len="sm" w="sm" type="none"/>
            <a:tailEnd len="sm" w="sm" type="none"/>
          </a:ln>
        </p:spPr>
      </p:cxnSp>
      <p:sp>
        <p:nvSpPr>
          <p:cNvPr id="249" name="Shape 249"/>
          <p:cNvSpPr txBox="1"/>
          <p:nvPr/>
        </p:nvSpPr>
        <p:spPr>
          <a:xfrm>
            <a:off x="7100094" y="2980192"/>
            <a:ext cx="300038"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5</a:t>
            </a:r>
            <a:endParaRPr sz="1800">
              <a:solidFill>
                <a:srgbClr val="FF0000"/>
              </a:solidFill>
              <a:latin typeface="Calibri"/>
              <a:ea typeface="Calibri"/>
              <a:cs typeface="Calibri"/>
              <a:sym typeface="Calibri"/>
            </a:endParaRPr>
          </a:p>
        </p:txBody>
      </p:sp>
      <p:sp>
        <p:nvSpPr>
          <p:cNvPr id="250" name="Shape 250"/>
          <p:cNvSpPr/>
          <p:nvPr/>
        </p:nvSpPr>
        <p:spPr>
          <a:xfrm>
            <a:off x="6019800" y="3910013"/>
            <a:ext cx="128588"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Shape 244"/>
          <p:cNvSpPr/>
          <p:nvPr/>
        </p:nvSpPr>
        <p:spPr>
          <a:xfrm>
            <a:off x="8256368" y="3478214"/>
            <a:ext cx="128588"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Shape 248"/>
          <p:cNvSpPr/>
          <p:nvPr/>
        </p:nvSpPr>
        <p:spPr>
          <a:xfrm>
            <a:off x="7250113" y="2601913"/>
            <a:ext cx="130175" cy="130175"/>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SSE and Linear Regression</a:t>
            </a:r>
            <a:endParaRPr b="0" i="0" sz="4400" u="none" cap="none" strike="noStrike">
              <a:solidFill>
                <a:schemeClr val="dk1"/>
              </a:solidFill>
              <a:latin typeface="Calibri"/>
              <a:ea typeface="Calibri"/>
              <a:cs typeface="Calibri"/>
              <a:sym typeface="Calibri"/>
            </a:endParaRPr>
          </a:p>
        </p:txBody>
      </p:sp>
      <p:sp>
        <p:nvSpPr>
          <p:cNvPr id="257" name="Shape 257"/>
          <p:cNvSpPr txBox="1"/>
          <p:nvPr>
            <p:ph idx="1" type="body"/>
          </p:nvPr>
        </p:nvSpPr>
        <p:spPr>
          <a:xfrm>
            <a:off x="381000" y="1447800"/>
            <a:ext cx="51054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SSE chooses to square the difference of the predicted vs actual. Why square?</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Don't want residues to cancel each other</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Could use absolute or other distances to solve problem</a:t>
            </a:r>
            <a:endParaRPr/>
          </a:p>
          <a:p>
            <a:pPr indent="-285750" lvl="1" marL="742950" marR="0" rtl="0" algn="l">
              <a:lnSpc>
                <a:spcPct val="80000"/>
              </a:lnSpc>
              <a:spcBef>
                <a:spcPts val="350"/>
              </a:spcBef>
              <a:spcAft>
                <a:spcPts val="0"/>
              </a:spcAft>
              <a:buClr>
                <a:schemeClr val="dk1"/>
              </a:buClr>
              <a:buSzPts val="1375"/>
              <a:buFont typeface="Arial"/>
              <a:buChar char="–"/>
            </a:pPr>
            <a:r>
              <a:rPr b="0" i="0" lang="en-US" sz="1375" u="none" cap="none" strike="noStrike">
                <a:solidFill>
                  <a:schemeClr val="dk1"/>
                </a:solidFill>
                <a:latin typeface="Noto Sans Symbols"/>
                <a:ea typeface="Noto Sans Symbols"/>
                <a:cs typeface="Noto Sans Symbols"/>
                <a:sym typeface="Noto Sans Symbols"/>
              </a:rPr>
              <a:t>Σ</a:t>
            </a:r>
            <a:r>
              <a:rPr b="0" i="0" lang="en-US" sz="1750" u="none" cap="none" strike="noStrike">
                <a:solidFill>
                  <a:schemeClr val="dk1"/>
                </a:solidFill>
                <a:latin typeface="Calibri"/>
                <a:ea typeface="Calibri"/>
                <a:cs typeface="Calibri"/>
                <a:sym typeface="Calibri"/>
              </a:rPr>
              <a:t> |</a:t>
            </a:r>
            <a:r>
              <a:rPr b="0" i="1" lang="en-US" sz="1750" u="none" cap="none" strike="noStrike">
                <a:solidFill>
                  <a:schemeClr val="dk1"/>
                </a:solidFill>
                <a:latin typeface="Calibri"/>
                <a:ea typeface="Calibri"/>
                <a:cs typeface="Calibri"/>
                <a:sym typeface="Calibri"/>
              </a:rPr>
              <a:t>predicted</a:t>
            </a:r>
            <a:r>
              <a:rPr b="0" baseline="-25000" i="1" lang="en-US" sz="1750" u="none" cap="none" strike="noStrike">
                <a:solidFill>
                  <a:schemeClr val="dk1"/>
                </a:solidFill>
                <a:latin typeface="Calibri"/>
                <a:ea typeface="Calibri"/>
                <a:cs typeface="Calibri"/>
                <a:sym typeface="Calibri"/>
              </a:rPr>
              <a:t>i</a:t>
            </a:r>
            <a:r>
              <a:rPr b="0" i="1" lang="en-US" sz="1750" u="none" cap="none" strike="noStrike">
                <a:solidFill>
                  <a:schemeClr val="dk1"/>
                </a:solidFill>
                <a:latin typeface="Calibri"/>
                <a:ea typeface="Calibri"/>
                <a:cs typeface="Calibri"/>
                <a:sym typeface="Calibri"/>
              </a:rPr>
              <a:t> – actual</a:t>
            </a:r>
            <a:r>
              <a:rPr b="0" baseline="-25000" i="1" lang="en-US" sz="1750" u="none" cap="none" strike="noStrike">
                <a:solidFill>
                  <a:schemeClr val="dk1"/>
                </a:solidFill>
                <a:latin typeface="Calibri"/>
                <a:ea typeface="Calibri"/>
                <a:cs typeface="Calibri"/>
                <a:sym typeface="Calibri"/>
              </a:rPr>
              <a:t>i</a:t>
            </a:r>
            <a:r>
              <a:rPr b="0" i="0" lang="en-US" sz="1750" u="none" cap="none" strike="noStrike">
                <a:solidFill>
                  <a:schemeClr val="dk1"/>
                </a:solidFill>
                <a:latin typeface="Calibri"/>
                <a:ea typeface="Calibri"/>
                <a:cs typeface="Calibri"/>
                <a:sym typeface="Calibri"/>
              </a:rPr>
              <a:t>|</a:t>
            </a:r>
            <a:r>
              <a:rPr b="0" baseline="30000" i="0" lang="en-US" sz="1750" u="none" cap="none" strike="noStrike">
                <a:solidFill>
                  <a:schemeClr val="dk1"/>
                </a:solidFill>
                <a:latin typeface="Calibri"/>
                <a:ea typeface="Calibri"/>
                <a:cs typeface="Calibri"/>
                <a:sym typeface="Calibri"/>
              </a:rPr>
              <a:t> </a:t>
            </a:r>
            <a:r>
              <a:rPr b="0" i="0" lang="en-US" sz="1750" u="none" cap="none" strike="noStrike">
                <a:solidFill>
                  <a:schemeClr val="dk1"/>
                </a:solidFill>
                <a:latin typeface="Calibri"/>
                <a:ea typeface="Calibri"/>
                <a:cs typeface="Calibri"/>
                <a:sym typeface="Calibri"/>
              </a:rPr>
              <a:t>:</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SSE leads to a parabolic error surface which is good for gradient descent</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Which line would least squares choose?</a:t>
            </a:r>
            <a:endParaRPr/>
          </a:p>
          <a:p>
            <a:pPr indent="-285750" lvl="1" marL="742950" marR="0" rtl="0" algn="l">
              <a:lnSpc>
                <a:spcPct val="80000"/>
              </a:lnSpc>
              <a:spcBef>
                <a:spcPts val="350"/>
              </a:spcBef>
              <a:spcAft>
                <a:spcPts val="0"/>
              </a:spcAft>
              <a:buClr>
                <a:schemeClr val="dk1"/>
              </a:buClr>
              <a:buSzPts val="1750"/>
              <a:buFont typeface="Arial"/>
              <a:buChar char="–"/>
            </a:pPr>
            <a:r>
              <a:rPr b="0" i="0" lang="en-US" sz="1750" u="none" cap="none" strike="noStrike">
                <a:solidFill>
                  <a:schemeClr val="dk1"/>
                </a:solidFill>
                <a:latin typeface="Calibri"/>
                <a:ea typeface="Calibri"/>
                <a:cs typeface="Calibri"/>
                <a:sym typeface="Calibri"/>
              </a:rPr>
              <a:t>There is always one “best” fit</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Note that the squared error causes the model to be more highly influenced by outliers</a:t>
            </a:r>
            <a:endParaRPr/>
          </a:p>
          <a:p>
            <a:pPr indent="-285750" lvl="1" marL="742950" marR="0" rtl="0" algn="l">
              <a:lnSpc>
                <a:spcPct val="80000"/>
              </a:lnSpc>
              <a:spcBef>
                <a:spcPts val="350"/>
              </a:spcBef>
              <a:spcAft>
                <a:spcPts val="0"/>
              </a:spcAft>
              <a:buClr>
                <a:schemeClr val="dk1"/>
              </a:buClr>
              <a:buSzPts val="1750"/>
              <a:buFont typeface="Arial"/>
              <a:buChar char="–"/>
            </a:pPr>
            <a:r>
              <a:rPr b="0" i="0" lang="en-US" sz="1750" u="none" cap="none" strike="noStrike">
                <a:solidFill>
                  <a:schemeClr val="dk1"/>
                </a:solidFill>
                <a:latin typeface="Calibri"/>
                <a:ea typeface="Calibri"/>
                <a:cs typeface="Calibri"/>
                <a:sym typeface="Calibri"/>
              </a:rPr>
              <a:t>Though best fit assuming Gaussian noise error from true surface</a:t>
            </a:r>
            <a:endParaRPr/>
          </a:p>
          <a:p>
            <a:pPr indent="-215900" lvl="0" marL="342900" marR="0" rtl="0" algn="l">
              <a:lnSpc>
                <a:spcPct val="80000"/>
              </a:lnSpc>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215900" lvl="0" marL="342900" marR="0" rtl="0" algn="l">
              <a:lnSpc>
                <a:spcPct val="80000"/>
              </a:lnSpc>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80000"/>
              </a:lnSpc>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p:txBody>
      </p:sp>
      <p:sp>
        <p:nvSpPr>
          <p:cNvPr id="258" name="Shape 2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259" name="Shape 259"/>
          <p:cNvSpPr txBox="1"/>
          <p:nvPr>
            <p:ph idx="12" type="sldNum"/>
          </p:nvPr>
        </p:nvSpPr>
        <p:spPr>
          <a:xfrm>
            <a:off x="6602413"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cxnSp>
        <p:nvCxnSpPr>
          <p:cNvPr id="260" name="Shape 260"/>
          <p:cNvCxnSpPr/>
          <p:nvPr/>
        </p:nvCxnSpPr>
        <p:spPr>
          <a:xfrm>
            <a:off x="5638800" y="2795588"/>
            <a:ext cx="0" cy="1547812"/>
          </a:xfrm>
          <a:prstGeom prst="straightConnector1">
            <a:avLst/>
          </a:prstGeom>
          <a:noFill/>
          <a:ln cap="flat" cmpd="sng" w="9525">
            <a:solidFill>
              <a:schemeClr val="dk1"/>
            </a:solidFill>
            <a:prstDash val="solid"/>
            <a:round/>
            <a:headEnd len="med" w="med" type="none"/>
            <a:tailEnd len="med" w="med" type="none"/>
          </a:ln>
        </p:spPr>
      </p:cxnSp>
      <p:cxnSp>
        <p:nvCxnSpPr>
          <p:cNvPr id="261" name="Shape 261"/>
          <p:cNvCxnSpPr/>
          <p:nvPr/>
        </p:nvCxnSpPr>
        <p:spPr>
          <a:xfrm>
            <a:off x="5638800" y="4343400"/>
            <a:ext cx="2971800" cy="0"/>
          </a:xfrm>
          <a:prstGeom prst="straightConnector1">
            <a:avLst/>
          </a:prstGeom>
          <a:noFill/>
          <a:ln cap="flat" cmpd="sng" w="9525">
            <a:solidFill>
              <a:schemeClr val="dk1"/>
            </a:solidFill>
            <a:prstDash val="solid"/>
            <a:round/>
            <a:headEnd len="med" w="med" type="none"/>
            <a:tailEnd len="med" w="med" type="none"/>
          </a:ln>
        </p:spPr>
      </p:cxnSp>
      <p:cxnSp>
        <p:nvCxnSpPr>
          <p:cNvPr id="262" name="Shape 262"/>
          <p:cNvCxnSpPr/>
          <p:nvPr/>
        </p:nvCxnSpPr>
        <p:spPr>
          <a:xfrm flipH="1" rot="10800000">
            <a:off x="5867400" y="2778125"/>
            <a:ext cx="2517556" cy="1309688"/>
          </a:xfrm>
          <a:prstGeom prst="straightConnector1">
            <a:avLst/>
          </a:prstGeom>
          <a:noFill/>
          <a:ln cap="flat" cmpd="sng" w="19050">
            <a:solidFill>
              <a:srgbClr val="FFFF00"/>
            </a:solidFill>
            <a:prstDash val="solid"/>
            <a:round/>
            <a:headEnd len="med" w="med" type="none"/>
            <a:tailEnd len="med" w="med" type="none"/>
          </a:ln>
        </p:spPr>
      </p:cxnSp>
      <p:cxnSp>
        <p:nvCxnSpPr>
          <p:cNvPr id="263" name="Shape 263"/>
          <p:cNvCxnSpPr/>
          <p:nvPr/>
        </p:nvCxnSpPr>
        <p:spPr>
          <a:xfrm>
            <a:off x="7361224" y="2725724"/>
            <a:ext cx="543" cy="584743"/>
          </a:xfrm>
          <a:prstGeom prst="straightConnector1">
            <a:avLst/>
          </a:prstGeom>
          <a:noFill/>
          <a:ln cap="flat" cmpd="sng" w="9525">
            <a:solidFill>
              <a:srgbClr val="FFFF00"/>
            </a:solidFill>
            <a:prstDash val="solid"/>
            <a:round/>
            <a:headEnd len="med" w="med" type="none"/>
            <a:tailEnd len="med" w="med" type="none"/>
          </a:ln>
        </p:spPr>
      </p:cxnSp>
      <p:sp>
        <p:nvSpPr>
          <p:cNvPr id="264" name="Shape 264"/>
          <p:cNvSpPr txBox="1"/>
          <p:nvPr/>
        </p:nvSpPr>
        <p:spPr>
          <a:xfrm>
            <a:off x="7522634" y="2804678"/>
            <a:ext cx="300038"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3</a:t>
            </a:r>
            <a:endParaRPr/>
          </a:p>
        </p:txBody>
      </p:sp>
      <p:cxnSp>
        <p:nvCxnSpPr>
          <p:cNvPr id="265" name="Shape 265"/>
          <p:cNvCxnSpPr/>
          <p:nvPr/>
        </p:nvCxnSpPr>
        <p:spPr>
          <a:xfrm flipH="1" rot="10800000">
            <a:off x="5886987" y="1600200"/>
            <a:ext cx="2497969" cy="2569114"/>
          </a:xfrm>
          <a:prstGeom prst="straightConnector1">
            <a:avLst/>
          </a:prstGeom>
          <a:noFill/>
          <a:ln cap="flat" cmpd="sng" w="19050">
            <a:solidFill>
              <a:srgbClr val="FF6600"/>
            </a:solidFill>
            <a:prstDash val="solid"/>
            <a:round/>
            <a:headEnd len="med" w="med" type="none"/>
            <a:tailEnd len="med" w="med" type="none"/>
          </a:ln>
        </p:spPr>
      </p:cxnSp>
      <p:cxnSp>
        <p:nvCxnSpPr>
          <p:cNvPr id="266" name="Shape 266"/>
          <p:cNvCxnSpPr>
            <a:endCxn id="267" idx="1"/>
          </p:cNvCxnSpPr>
          <p:nvPr/>
        </p:nvCxnSpPr>
        <p:spPr>
          <a:xfrm>
            <a:off x="8275199" y="2840645"/>
            <a:ext cx="0" cy="656400"/>
          </a:xfrm>
          <a:prstGeom prst="straightConnector1">
            <a:avLst/>
          </a:prstGeom>
          <a:noFill/>
          <a:ln cap="flat" cmpd="sng" w="9525">
            <a:solidFill>
              <a:srgbClr val="FFFF00"/>
            </a:solidFill>
            <a:prstDash val="solid"/>
            <a:round/>
            <a:headEnd len="med" w="med" type="none"/>
            <a:tailEnd len="med" w="med" type="none"/>
          </a:ln>
        </p:spPr>
      </p:cxnSp>
      <p:sp>
        <p:nvSpPr>
          <p:cNvPr id="268" name="Shape 268"/>
          <p:cNvSpPr txBox="1"/>
          <p:nvPr/>
        </p:nvSpPr>
        <p:spPr>
          <a:xfrm>
            <a:off x="8275199" y="2973123"/>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3</a:t>
            </a:r>
            <a:endParaRPr sz="1800">
              <a:solidFill>
                <a:srgbClr val="FFFF00"/>
              </a:solidFill>
              <a:latin typeface="Calibri"/>
              <a:ea typeface="Calibri"/>
              <a:cs typeface="Calibri"/>
              <a:sym typeface="Calibri"/>
            </a:endParaRPr>
          </a:p>
        </p:txBody>
      </p:sp>
      <p:cxnSp>
        <p:nvCxnSpPr>
          <p:cNvPr id="269" name="Shape 269"/>
          <p:cNvCxnSpPr>
            <a:stCxn id="267" idx="0"/>
          </p:cNvCxnSpPr>
          <p:nvPr/>
        </p:nvCxnSpPr>
        <p:spPr>
          <a:xfrm rot="10800000">
            <a:off x="8304762" y="1676414"/>
            <a:ext cx="15900" cy="1801800"/>
          </a:xfrm>
          <a:prstGeom prst="straightConnector1">
            <a:avLst/>
          </a:prstGeom>
          <a:solidFill>
            <a:schemeClr val="accent1"/>
          </a:solidFill>
          <a:ln cap="flat" cmpd="sng" w="9525">
            <a:solidFill>
              <a:srgbClr val="FF6600"/>
            </a:solidFill>
            <a:prstDash val="solid"/>
            <a:round/>
            <a:headEnd len="sm" w="sm" type="none"/>
            <a:tailEnd len="sm" w="sm" type="none"/>
          </a:ln>
        </p:spPr>
      </p:cxnSp>
      <p:sp>
        <p:nvSpPr>
          <p:cNvPr id="270" name="Shape 270"/>
          <p:cNvSpPr txBox="1"/>
          <p:nvPr/>
        </p:nvSpPr>
        <p:spPr>
          <a:xfrm>
            <a:off x="7696200" y="2494274"/>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6600"/>
                </a:solidFill>
                <a:latin typeface="Calibri"/>
                <a:ea typeface="Calibri"/>
                <a:cs typeface="Calibri"/>
                <a:sym typeface="Calibri"/>
              </a:rPr>
              <a:t>7</a:t>
            </a:r>
            <a:endParaRPr sz="1800">
              <a:solidFill>
                <a:srgbClr val="FF6600"/>
              </a:solidFill>
              <a:latin typeface="Calibri"/>
              <a:ea typeface="Calibri"/>
              <a:cs typeface="Calibri"/>
              <a:sym typeface="Calibri"/>
            </a:endParaRPr>
          </a:p>
        </p:txBody>
      </p:sp>
      <p:cxnSp>
        <p:nvCxnSpPr>
          <p:cNvPr id="271" name="Shape 271"/>
          <p:cNvCxnSpPr/>
          <p:nvPr/>
        </p:nvCxnSpPr>
        <p:spPr>
          <a:xfrm flipH="1" rot="10800000">
            <a:off x="5836856" y="3478215"/>
            <a:ext cx="2773744" cy="535430"/>
          </a:xfrm>
          <a:prstGeom prst="straightConnector1">
            <a:avLst/>
          </a:prstGeom>
          <a:noFill/>
          <a:ln cap="flat" cmpd="sng" w="19050">
            <a:solidFill>
              <a:srgbClr val="FF0000"/>
            </a:solidFill>
            <a:prstDash val="solid"/>
            <a:round/>
            <a:headEnd len="med" w="med" type="none"/>
            <a:tailEnd len="med" w="med" type="none"/>
          </a:ln>
        </p:spPr>
      </p:cxnSp>
      <p:cxnSp>
        <p:nvCxnSpPr>
          <p:cNvPr id="272" name="Shape 272"/>
          <p:cNvCxnSpPr>
            <a:endCxn id="273" idx="4"/>
          </p:cNvCxnSpPr>
          <p:nvPr/>
        </p:nvCxnSpPr>
        <p:spPr>
          <a:xfrm rot="10800000">
            <a:off x="7315201" y="2732088"/>
            <a:ext cx="0" cy="1001700"/>
          </a:xfrm>
          <a:prstGeom prst="straightConnector1">
            <a:avLst/>
          </a:prstGeom>
          <a:solidFill>
            <a:schemeClr val="accent1"/>
          </a:solidFill>
          <a:ln cap="flat" cmpd="sng" w="9525">
            <a:solidFill>
              <a:srgbClr val="FF0000"/>
            </a:solidFill>
            <a:prstDash val="solid"/>
            <a:round/>
            <a:headEnd len="sm" w="sm" type="none"/>
            <a:tailEnd len="sm" w="sm" type="none"/>
          </a:ln>
        </p:spPr>
      </p:cxnSp>
      <p:sp>
        <p:nvSpPr>
          <p:cNvPr id="274" name="Shape 274"/>
          <p:cNvSpPr txBox="1"/>
          <p:nvPr/>
        </p:nvSpPr>
        <p:spPr>
          <a:xfrm>
            <a:off x="7100094" y="2980192"/>
            <a:ext cx="300038"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5</a:t>
            </a:r>
            <a:endParaRPr sz="1800">
              <a:solidFill>
                <a:srgbClr val="FF0000"/>
              </a:solidFill>
              <a:latin typeface="Calibri"/>
              <a:ea typeface="Calibri"/>
              <a:cs typeface="Calibri"/>
              <a:sym typeface="Calibri"/>
            </a:endParaRPr>
          </a:p>
        </p:txBody>
      </p:sp>
      <p:sp>
        <p:nvSpPr>
          <p:cNvPr id="275" name="Shape 275"/>
          <p:cNvSpPr/>
          <p:nvPr/>
        </p:nvSpPr>
        <p:spPr>
          <a:xfrm>
            <a:off x="6019800" y="3910013"/>
            <a:ext cx="128588"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Shape 267"/>
          <p:cNvSpPr/>
          <p:nvPr/>
        </p:nvSpPr>
        <p:spPr>
          <a:xfrm>
            <a:off x="8256368" y="3478214"/>
            <a:ext cx="128588"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Shape 273"/>
          <p:cNvSpPr/>
          <p:nvPr/>
        </p:nvSpPr>
        <p:spPr>
          <a:xfrm>
            <a:off x="7250113" y="2601913"/>
            <a:ext cx="130175" cy="130175"/>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SSE and Linear Regression Generalization</a:t>
            </a:r>
            <a:endParaRPr b="0" i="0" sz="3959" u="none" cap="none" strike="noStrike">
              <a:solidFill>
                <a:schemeClr val="dk1"/>
              </a:solidFill>
              <a:latin typeface="Calibri"/>
              <a:ea typeface="Calibri"/>
              <a:cs typeface="Calibri"/>
              <a:sym typeface="Calibri"/>
            </a:endParaRPr>
          </a:p>
        </p:txBody>
      </p:sp>
      <p:sp>
        <p:nvSpPr>
          <p:cNvPr id="282" name="Shape 282"/>
          <p:cNvSpPr txBox="1"/>
          <p:nvPr>
            <p:ph idx="1" type="body"/>
          </p:nvPr>
        </p:nvSpPr>
        <p:spPr>
          <a:xfrm>
            <a:off x="685800" y="1447800"/>
            <a:ext cx="3276600" cy="4648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In generalization all </a:t>
            </a:r>
            <a:r>
              <a:rPr b="0" i="1" lang="en-US" sz="3200" u="none" cap="none" strike="noStrike">
                <a:solidFill>
                  <a:schemeClr val="dk1"/>
                </a:solidFill>
                <a:latin typeface="Calibri"/>
                <a:ea typeface="Calibri"/>
                <a:cs typeface="Calibri"/>
                <a:sym typeface="Calibri"/>
              </a:rPr>
              <a:t>x</a:t>
            </a:r>
            <a:r>
              <a:rPr b="0" i="0" lang="en-US" sz="3200" u="none" cap="none" strike="noStrike">
                <a:solidFill>
                  <a:schemeClr val="dk1"/>
                </a:solidFill>
                <a:latin typeface="Calibri"/>
                <a:ea typeface="Calibri"/>
                <a:cs typeface="Calibri"/>
                <a:sym typeface="Calibri"/>
              </a:rPr>
              <a:t> values map to a </a:t>
            </a:r>
            <a:r>
              <a:rPr b="0" i="1" lang="en-US" sz="3200" u="none" cap="none" strike="noStrike">
                <a:solidFill>
                  <a:schemeClr val="dk1"/>
                </a:solidFill>
                <a:latin typeface="Calibri"/>
                <a:ea typeface="Calibri"/>
                <a:cs typeface="Calibri"/>
                <a:sym typeface="Calibri"/>
              </a:rPr>
              <a:t>y </a:t>
            </a:r>
            <a:r>
              <a:rPr b="0" i="0" lang="en-US" sz="3200" u="none" cap="none" strike="noStrike">
                <a:solidFill>
                  <a:schemeClr val="dk1"/>
                </a:solidFill>
                <a:latin typeface="Calibri"/>
                <a:ea typeface="Calibri"/>
                <a:cs typeface="Calibri"/>
                <a:sym typeface="Calibri"/>
              </a:rPr>
              <a:t>value on the chosen regression line</a:t>
            </a:r>
            <a:endParaRPr b="0" i="0" sz="3200" u="none" cap="none" strike="noStrike">
              <a:solidFill>
                <a:schemeClr val="dk1"/>
              </a:solidFill>
              <a:latin typeface="Calibri"/>
              <a:ea typeface="Calibri"/>
              <a:cs typeface="Calibri"/>
              <a:sym typeface="Calibri"/>
            </a:endParaRPr>
          </a:p>
        </p:txBody>
      </p:sp>
      <p:sp>
        <p:nvSpPr>
          <p:cNvPr id="283" name="Shape 2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284" name="Shape 284"/>
          <p:cNvSpPr txBox="1"/>
          <p:nvPr>
            <p:ph idx="12" type="sldNum"/>
          </p:nvPr>
        </p:nvSpPr>
        <p:spPr>
          <a:xfrm>
            <a:off x="6602413"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cxnSp>
        <p:nvCxnSpPr>
          <p:cNvPr id="285" name="Shape 285"/>
          <p:cNvCxnSpPr/>
          <p:nvPr/>
        </p:nvCxnSpPr>
        <p:spPr>
          <a:xfrm>
            <a:off x="5638800" y="2795588"/>
            <a:ext cx="0" cy="1547812"/>
          </a:xfrm>
          <a:prstGeom prst="straightConnector1">
            <a:avLst/>
          </a:prstGeom>
          <a:noFill/>
          <a:ln cap="flat" cmpd="sng" w="9525">
            <a:solidFill>
              <a:schemeClr val="dk1"/>
            </a:solidFill>
            <a:prstDash val="solid"/>
            <a:round/>
            <a:headEnd len="med" w="med" type="none"/>
            <a:tailEnd len="med" w="med" type="none"/>
          </a:ln>
        </p:spPr>
      </p:cxnSp>
      <p:cxnSp>
        <p:nvCxnSpPr>
          <p:cNvPr id="286" name="Shape 286"/>
          <p:cNvCxnSpPr/>
          <p:nvPr/>
        </p:nvCxnSpPr>
        <p:spPr>
          <a:xfrm>
            <a:off x="5638800" y="4343400"/>
            <a:ext cx="2971800" cy="0"/>
          </a:xfrm>
          <a:prstGeom prst="straightConnector1">
            <a:avLst/>
          </a:prstGeom>
          <a:noFill/>
          <a:ln cap="flat" cmpd="sng" w="9525">
            <a:solidFill>
              <a:schemeClr val="dk1"/>
            </a:solidFill>
            <a:prstDash val="solid"/>
            <a:round/>
            <a:headEnd len="med" w="med" type="none"/>
            <a:tailEnd len="med" w="med" type="none"/>
          </a:ln>
        </p:spPr>
      </p:cxnSp>
      <p:cxnSp>
        <p:nvCxnSpPr>
          <p:cNvPr id="287" name="Shape 287"/>
          <p:cNvCxnSpPr/>
          <p:nvPr/>
        </p:nvCxnSpPr>
        <p:spPr>
          <a:xfrm flipH="1" rot="10800000">
            <a:off x="5867400" y="2778125"/>
            <a:ext cx="2517556" cy="1309688"/>
          </a:xfrm>
          <a:prstGeom prst="straightConnector1">
            <a:avLst/>
          </a:prstGeom>
          <a:noFill/>
          <a:ln cap="flat" cmpd="sng" w="19050">
            <a:solidFill>
              <a:srgbClr val="FFFF00"/>
            </a:solidFill>
            <a:prstDash val="solid"/>
            <a:round/>
            <a:headEnd len="med" w="med" type="none"/>
            <a:tailEnd len="med" w="med" type="none"/>
          </a:ln>
        </p:spPr>
      </p:cxnSp>
      <p:cxnSp>
        <p:nvCxnSpPr>
          <p:cNvPr id="288" name="Shape 288"/>
          <p:cNvCxnSpPr/>
          <p:nvPr/>
        </p:nvCxnSpPr>
        <p:spPr>
          <a:xfrm>
            <a:off x="7361224" y="2725724"/>
            <a:ext cx="9009" cy="576276"/>
          </a:xfrm>
          <a:prstGeom prst="straightConnector1">
            <a:avLst/>
          </a:prstGeom>
          <a:noFill/>
          <a:ln cap="flat" cmpd="sng" w="9525">
            <a:solidFill>
              <a:srgbClr val="FFFF00"/>
            </a:solidFill>
            <a:prstDash val="solid"/>
            <a:round/>
            <a:headEnd len="med" w="med" type="none"/>
            <a:tailEnd len="med" w="med" type="none"/>
          </a:ln>
        </p:spPr>
      </p:cxnSp>
      <p:sp>
        <p:nvSpPr>
          <p:cNvPr id="289" name="Shape 289"/>
          <p:cNvSpPr txBox="1"/>
          <p:nvPr/>
        </p:nvSpPr>
        <p:spPr>
          <a:xfrm>
            <a:off x="7522634" y="2804678"/>
            <a:ext cx="300038"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3</a:t>
            </a:r>
            <a:endParaRPr/>
          </a:p>
        </p:txBody>
      </p:sp>
      <p:cxnSp>
        <p:nvCxnSpPr>
          <p:cNvPr id="290" name="Shape 290"/>
          <p:cNvCxnSpPr/>
          <p:nvPr/>
        </p:nvCxnSpPr>
        <p:spPr>
          <a:xfrm flipH="1" rot="10800000">
            <a:off x="5886987" y="1600200"/>
            <a:ext cx="2486550" cy="2569114"/>
          </a:xfrm>
          <a:prstGeom prst="straightConnector1">
            <a:avLst/>
          </a:prstGeom>
          <a:noFill/>
          <a:ln cap="flat" cmpd="sng" w="19050">
            <a:solidFill>
              <a:srgbClr val="FF6600"/>
            </a:solidFill>
            <a:prstDash val="solid"/>
            <a:round/>
            <a:headEnd len="med" w="med" type="none"/>
            <a:tailEnd len="med" w="med" type="none"/>
          </a:ln>
        </p:spPr>
      </p:cxnSp>
      <p:cxnSp>
        <p:nvCxnSpPr>
          <p:cNvPr id="291" name="Shape 291"/>
          <p:cNvCxnSpPr/>
          <p:nvPr/>
        </p:nvCxnSpPr>
        <p:spPr>
          <a:xfrm>
            <a:off x="8304686" y="2804678"/>
            <a:ext cx="0" cy="673536"/>
          </a:xfrm>
          <a:prstGeom prst="straightConnector1">
            <a:avLst/>
          </a:prstGeom>
          <a:noFill/>
          <a:ln cap="flat" cmpd="sng" w="9525">
            <a:solidFill>
              <a:srgbClr val="FFFF00"/>
            </a:solidFill>
            <a:prstDash val="solid"/>
            <a:round/>
            <a:headEnd len="med" w="med" type="none"/>
            <a:tailEnd len="med" w="med" type="none"/>
          </a:ln>
        </p:spPr>
      </p:cxnSp>
      <p:sp>
        <p:nvSpPr>
          <p:cNvPr id="292" name="Shape 292"/>
          <p:cNvSpPr txBox="1"/>
          <p:nvPr/>
        </p:nvSpPr>
        <p:spPr>
          <a:xfrm>
            <a:off x="8275199" y="2973123"/>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3</a:t>
            </a:r>
            <a:endParaRPr sz="1800">
              <a:solidFill>
                <a:srgbClr val="FFFF00"/>
              </a:solidFill>
              <a:latin typeface="Calibri"/>
              <a:ea typeface="Calibri"/>
              <a:cs typeface="Calibri"/>
              <a:sym typeface="Calibri"/>
            </a:endParaRPr>
          </a:p>
        </p:txBody>
      </p:sp>
      <p:cxnSp>
        <p:nvCxnSpPr>
          <p:cNvPr id="293" name="Shape 293"/>
          <p:cNvCxnSpPr/>
          <p:nvPr/>
        </p:nvCxnSpPr>
        <p:spPr>
          <a:xfrm flipH="1" rot="10800000">
            <a:off x="8275202" y="1697567"/>
            <a:ext cx="965" cy="1780649"/>
          </a:xfrm>
          <a:prstGeom prst="straightConnector1">
            <a:avLst/>
          </a:prstGeom>
          <a:solidFill>
            <a:schemeClr val="accent1"/>
          </a:solidFill>
          <a:ln cap="flat" cmpd="sng" w="9525">
            <a:solidFill>
              <a:srgbClr val="FF6600"/>
            </a:solidFill>
            <a:prstDash val="solid"/>
            <a:round/>
            <a:headEnd len="sm" w="sm" type="none"/>
            <a:tailEnd len="sm" w="sm" type="none"/>
          </a:ln>
        </p:spPr>
      </p:cxnSp>
      <p:sp>
        <p:nvSpPr>
          <p:cNvPr id="294" name="Shape 294"/>
          <p:cNvSpPr txBox="1"/>
          <p:nvPr/>
        </p:nvSpPr>
        <p:spPr>
          <a:xfrm>
            <a:off x="7696200" y="2494274"/>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6600"/>
                </a:solidFill>
                <a:latin typeface="Calibri"/>
                <a:ea typeface="Calibri"/>
                <a:cs typeface="Calibri"/>
                <a:sym typeface="Calibri"/>
              </a:rPr>
              <a:t>7</a:t>
            </a:r>
            <a:endParaRPr sz="1800">
              <a:solidFill>
                <a:srgbClr val="FF6600"/>
              </a:solidFill>
              <a:latin typeface="Calibri"/>
              <a:ea typeface="Calibri"/>
              <a:cs typeface="Calibri"/>
              <a:sym typeface="Calibri"/>
            </a:endParaRPr>
          </a:p>
        </p:txBody>
      </p:sp>
      <p:cxnSp>
        <p:nvCxnSpPr>
          <p:cNvPr id="295" name="Shape 295"/>
          <p:cNvCxnSpPr/>
          <p:nvPr/>
        </p:nvCxnSpPr>
        <p:spPr>
          <a:xfrm flipH="1" rot="10800000">
            <a:off x="5836856" y="3478215"/>
            <a:ext cx="2773744" cy="535430"/>
          </a:xfrm>
          <a:prstGeom prst="straightConnector1">
            <a:avLst/>
          </a:prstGeom>
          <a:noFill/>
          <a:ln cap="flat" cmpd="sng" w="19050">
            <a:solidFill>
              <a:srgbClr val="FF0000"/>
            </a:solidFill>
            <a:prstDash val="solid"/>
            <a:round/>
            <a:headEnd len="med" w="med" type="none"/>
            <a:tailEnd len="med" w="med" type="none"/>
          </a:ln>
        </p:spPr>
      </p:cxnSp>
      <p:cxnSp>
        <p:nvCxnSpPr>
          <p:cNvPr id="296" name="Shape 296"/>
          <p:cNvCxnSpPr>
            <a:endCxn id="297" idx="4"/>
          </p:cNvCxnSpPr>
          <p:nvPr/>
        </p:nvCxnSpPr>
        <p:spPr>
          <a:xfrm rot="10800000">
            <a:off x="7315201" y="2732088"/>
            <a:ext cx="21300" cy="980400"/>
          </a:xfrm>
          <a:prstGeom prst="straightConnector1">
            <a:avLst/>
          </a:prstGeom>
          <a:solidFill>
            <a:schemeClr val="accent1"/>
          </a:solidFill>
          <a:ln cap="flat" cmpd="sng" w="9525">
            <a:solidFill>
              <a:srgbClr val="FF0000"/>
            </a:solidFill>
            <a:prstDash val="solid"/>
            <a:round/>
            <a:headEnd len="sm" w="sm" type="none"/>
            <a:tailEnd len="sm" w="sm" type="none"/>
          </a:ln>
        </p:spPr>
      </p:cxnSp>
      <p:sp>
        <p:nvSpPr>
          <p:cNvPr id="298" name="Shape 298"/>
          <p:cNvSpPr txBox="1"/>
          <p:nvPr/>
        </p:nvSpPr>
        <p:spPr>
          <a:xfrm>
            <a:off x="7061186" y="2937451"/>
            <a:ext cx="300038"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5</a:t>
            </a:r>
            <a:endParaRPr sz="1800">
              <a:solidFill>
                <a:srgbClr val="FF0000"/>
              </a:solidFill>
              <a:latin typeface="Calibri"/>
              <a:ea typeface="Calibri"/>
              <a:cs typeface="Calibri"/>
              <a:sym typeface="Calibri"/>
            </a:endParaRPr>
          </a:p>
        </p:txBody>
      </p:sp>
      <p:sp>
        <p:nvSpPr>
          <p:cNvPr id="299" name="Shape 299"/>
          <p:cNvSpPr/>
          <p:nvPr/>
        </p:nvSpPr>
        <p:spPr>
          <a:xfrm>
            <a:off x="6019800" y="3910013"/>
            <a:ext cx="128588"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Shape 300"/>
          <p:cNvSpPr/>
          <p:nvPr/>
        </p:nvSpPr>
        <p:spPr>
          <a:xfrm>
            <a:off x="8256368" y="3478214"/>
            <a:ext cx="128588"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Shape 297"/>
          <p:cNvSpPr/>
          <p:nvPr/>
        </p:nvSpPr>
        <p:spPr>
          <a:xfrm>
            <a:off x="7250113" y="2601913"/>
            <a:ext cx="130175" cy="130175"/>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Shape 301"/>
          <p:cNvSpPr txBox="1"/>
          <p:nvPr/>
        </p:nvSpPr>
        <p:spPr>
          <a:xfrm>
            <a:off x="6887633" y="4627033"/>
            <a:ext cx="1485904"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x – Input Value</a:t>
            </a:r>
            <a:endParaRPr sz="1600">
              <a:solidFill>
                <a:schemeClr val="dk1"/>
              </a:solidFill>
              <a:latin typeface="Calibri"/>
              <a:ea typeface="Calibri"/>
              <a:cs typeface="Calibri"/>
              <a:sym typeface="Calibri"/>
            </a:endParaRPr>
          </a:p>
        </p:txBody>
      </p:sp>
      <p:sp>
        <p:nvSpPr>
          <p:cNvPr id="302" name="Shape 302"/>
          <p:cNvSpPr txBox="1"/>
          <p:nvPr/>
        </p:nvSpPr>
        <p:spPr>
          <a:xfrm>
            <a:off x="3962400" y="3180803"/>
            <a:ext cx="1485904"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y – Input Value</a:t>
            </a:r>
            <a:endParaRPr sz="1600">
              <a:solidFill>
                <a:schemeClr val="dk1"/>
              </a:solidFill>
              <a:latin typeface="Calibri"/>
              <a:ea typeface="Calibri"/>
              <a:cs typeface="Calibri"/>
              <a:sym typeface="Calibri"/>
            </a:endParaRPr>
          </a:p>
        </p:txBody>
      </p:sp>
      <p:sp>
        <p:nvSpPr>
          <p:cNvPr id="303" name="Shape 303"/>
          <p:cNvSpPr txBox="1"/>
          <p:nvPr/>
        </p:nvSpPr>
        <p:spPr>
          <a:xfrm>
            <a:off x="5655732" y="4445000"/>
            <a:ext cx="3107268"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0	1	2	3</a:t>
            </a:r>
            <a:endParaRPr sz="1200">
              <a:solidFill>
                <a:schemeClr val="dk1"/>
              </a:solidFill>
              <a:latin typeface="Calibri"/>
              <a:ea typeface="Calibri"/>
              <a:cs typeface="Calibri"/>
              <a:sym typeface="Calibri"/>
            </a:endParaRPr>
          </a:p>
        </p:txBody>
      </p:sp>
      <p:sp>
        <p:nvSpPr>
          <p:cNvPr id="304" name="Shape 304"/>
          <p:cNvSpPr/>
          <p:nvPr/>
        </p:nvSpPr>
        <p:spPr>
          <a:xfrm>
            <a:off x="6654800" y="4305300"/>
            <a:ext cx="76200" cy="76200"/>
          </a:xfrm>
          <a:prstGeom prst="ellipse">
            <a:avLst/>
          </a:prstGeom>
          <a:solidFill>
            <a:schemeClr val="accent1"/>
          </a:solidFill>
          <a:ln cap="flat" cmpd="sng" w="9525">
            <a:solidFill>
              <a:srgbClr val="66FF6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5" name="Shape 305"/>
          <p:cNvSpPr/>
          <p:nvPr/>
        </p:nvSpPr>
        <p:spPr>
          <a:xfrm>
            <a:off x="7260168" y="4305300"/>
            <a:ext cx="76200" cy="76200"/>
          </a:xfrm>
          <a:prstGeom prst="ellipse">
            <a:avLst/>
          </a:prstGeom>
          <a:solidFill>
            <a:schemeClr val="accent1"/>
          </a:solidFill>
          <a:ln cap="flat" cmpd="sng" w="9525">
            <a:solidFill>
              <a:srgbClr val="66FF6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306" name="Shape 306"/>
          <p:cNvCxnSpPr>
            <a:stCxn id="304" idx="0"/>
          </p:cNvCxnSpPr>
          <p:nvPr/>
        </p:nvCxnSpPr>
        <p:spPr>
          <a:xfrm rot="10800000">
            <a:off x="6688700" y="3670200"/>
            <a:ext cx="4200" cy="635100"/>
          </a:xfrm>
          <a:prstGeom prst="straightConnector1">
            <a:avLst/>
          </a:prstGeom>
          <a:solidFill>
            <a:schemeClr val="accent1"/>
          </a:solidFill>
          <a:ln cap="flat" cmpd="sng" w="9525">
            <a:solidFill>
              <a:srgbClr val="66FF66"/>
            </a:solidFill>
            <a:prstDash val="solid"/>
            <a:round/>
            <a:headEnd len="sm" w="sm" type="none"/>
            <a:tailEnd len="sm" w="sm" type="none"/>
          </a:ln>
        </p:spPr>
      </p:cxnSp>
      <p:cxnSp>
        <p:nvCxnSpPr>
          <p:cNvPr id="307" name="Shape 307"/>
          <p:cNvCxnSpPr/>
          <p:nvPr/>
        </p:nvCxnSpPr>
        <p:spPr>
          <a:xfrm rot="10800000">
            <a:off x="7289800" y="3348567"/>
            <a:ext cx="8468" cy="944033"/>
          </a:xfrm>
          <a:prstGeom prst="straightConnector1">
            <a:avLst/>
          </a:prstGeom>
          <a:solidFill>
            <a:schemeClr val="accent1"/>
          </a:solidFill>
          <a:ln cap="flat" cmpd="sng" w="9525">
            <a:solidFill>
              <a:srgbClr val="66FF66"/>
            </a:solidFill>
            <a:prstDash val="solid"/>
            <a:round/>
            <a:headEnd len="sm" w="sm" type="none"/>
            <a:tailEnd len="sm" w="sm" type="none"/>
          </a:ln>
        </p:spPr>
      </p:cxnSp>
      <p:sp>
        <p:nvSpPr>
          <p:cNvPr id="308" name="Shape 308"/>
          <p:cNvSpPr txBox="1"/>
          <p:nvPr/>
        </p:nvSpPr>
        <p:spPr>
          <a:xfrm>
            <a:off x="5368723" y="3410234"/>
            <a:ext cx="26161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685800" y="0"/>
            <a:ext cx="77724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Anscombe's Quartet</a:t>
            </a:r>
            <a:endParaRPr b="0" i="0" sz="4400" u="none" cap="none" strike="noStrike">
              <a:solidFill>
                <a:schemeClr val="dk1"/>
              </a:solidFill>
              <a:latin typeface="Calibri"/>
              <a:ea typeface="Calibri"/>
              <a:cs typeface="Calibri"/>
              <a:sym typeface="Calibri"/>
            </a:endParaRPr>
          </a:p>
        </p:txBody>
      </p:sp>
      <p:sp>
        <p:nvSpPr>
          <p:cNvPr id="315" name="Shape 315"/>
          <p:cNvSpPr txBox="1"/>
          <p:nvPr>
            <p:ph idx="1" type="body"/>
          </p:nvPr>
        </p:nvSpPr>
        <p:spPr>
          <a:xfrm>
            <a:off x="533400" y="5791200"/>
            <a:ext cx="7924800" cy="38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What lines "really" best fit each case? – different approaches</a:t>
            </a:r>
            <a:endParaRPr b="0" i="0" sz="2240" u="none" cap="none" strike="noStrike">
              <a:solidFill>
                <a:schemeClr val="dk1"/>
              </a:solidFill>
              <a:latin typeface="Calibri"/>
              <a:ea typeface="Calibri"/>
              <a:cs typeface="Calibri"/>
              <a:sym typeface="Calibri"/>
            </a:endParaRPr>
          </a:p>
        </p:txBody>
      </p:sp>
      <p:sp>
        <p:nvSpPr>
          <p:cNvPr id="316" name="Shape 3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317" name="Shape 3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pic>
        <p:nvPicPr>
          <p:cNvPr id="318" name="Shape 318"/>
          <p:cNvPicPr preferRelativeResize="0"/>
          <p:nvPr/>
        </p:nvPicPr>
        <p:blipFill rotWithShape="1">
          <a:blip r:embed="rId3">
            <a:alphaModFix/>
          </a:blip>
          <a:srcRect b="0" l="0" r="0" t="0"/>
          <a:stretch/>
        </p:blipFill>
        <p:spPr>
          <a:xfrm>
            <a:off x="1066800" y="762000"/>
            <a:ext cx="6808788" cy="495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685800" y="76200"/>
            <a:ext cx="77724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Non-Linear Tasks</a:t>
            </a:r>
            <a:endParaRPr b="0" i="0" sz="4400" u="none" cap="none" strike="noStrike">
              <a:solidFill>
                <a:schemeClr val="dk1"/>
              </a:solidFill>
              <a:latin typeface="Calibri"/>
              <a:ea typeface="Calibri"/>
              <a:cs typeface="Calibri"/>
              <a:sym typeface="Calibri"/>
            </a:endParaRPr>
          </a:p>
        </p:txBody>
      </p:sp>
      <p:sp>
        <p:nvSpPr>
          <p:cNvPr id="324" name="Shape 324"/>
          <p:cNvSpPr txBox="1"/>
          <p:nvPr>
            <p:ph idx="1" type="body"/>
          </p:nvPr>
        </p:nvSpPr>
        <p:spPr>
          <a:xfrm>
            <a:off x="533400" y="862013"/>
            <a:ext cx="8077200" cy="37099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Linear Regression will not generalize well to the task below</a:t>
            </a:r>
            <a:endParaRPr/>
          </a:p>
          <a:p>
            <a:pPr indent="-342900" lvl="0" marL="342900" marR="0" rtl="0" algn="l">
              <a:lnSpc>
                <a:spcPct val="80000"/>
              </a:lnSpc>
              <a:spcBef>
                <a:spcPts val="448"/>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Needs a non-linear surface</a:t>
            </a:r>
            <a:endParaRPr/>
          </a:p>
          <a:p>
            <a:pPr indent="-342900" lvl="0" marL="342900" marR="0" rtl="0" algn="l">
              <a:lnSpc>
                <a:spcPct val="80000"/>
              </a:lnSpc>
              <a:spcBef>
                <a:spcPts val="448"/>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Could do a feature pre-process as with the quadric machine</a:t>
            </a:r>
            <a:endParaRPr/>
          </a:p>
          <a:p>
            <a:pPr indent="-285750" lvl="1" marL="742950" marR="0" rtl="0" algn="l">
              <a:lnSpc>
                <a:spcPct val="80000"/>
              </a:lnSpc>
              <a:spcBef>
                <a:spcPts val="392"/>
              </a:spcBef>
              <a:spcAft>
                <a:spcPts val="0"/>
              </a:spcAft>
              <a:buClr>
                <a:schemeClr val="dk1"/>
              </a:buClr>
              <a:buSzPts val="1960"/>
              <a:buFont typeface="Arial"/>
              <a:buChar char="–"/>
            </a:pPr>
            <a:r>
              <a:rPr b="0" i="0" lang="en-US" sz="1960" u="none" cap="none" strike="noStrike">
                <a:solidFill>
                  <a:schemeClr val="dk1"/>
                </a:solidFill>
                <a:latin typeface="Calibri"/>
                <a:ea typeface="Calibri"/>
                <a:cs typeface="Calibri"/>
                <a:sym typeface="Calibri"/>
              </a:rPr>
              <a:t>For example, we could use an arbitrary polynomial in </a:t>
            </a:r>
            <a:r>
              <a:rPr b="0" i="1" lang="en-US" sz="1960" u="none" cap="none" strike="noStrike">
                <a:solidFill>
                  <a:schemeClr val="dk1"/>
                </a:solidFill>
                <a:latin typeface="Calibri"/>
                <a:ea typeface="Calibri"/>
                <a:cs typeface="Calibri"/>
                <a:sym typeface="Calibri"/>
              </a:rPr>
              <a:t>x</a:t>
            </a:r>
            <a:endParaRPr b="0" i="1" sz="1960" u="none" cap="none" strike="noStrike">
              <a:solidFill>
                <a:schemeClr val="dk1"/>
              </a:solidFill>
              <a:latin typeface="Calibri"/>
              <a:ea typeface="Calibri"/>
              <a:cs typeface="Calibri"/>
              <a:sym typeface="Calibri"/>
            </a:endParaRPr>
          </a:p>
          <a:p>
            <a:pPr indent="-285750" lvl="1" marL="742950" marR="0" rtl="0" algn="l">
              <a:lnSpc>
                <a:spcPct val="80000"/>
              </a:lnSpc>
              <a:spcBef>
                <a:spcPts val="392"/>
              </a:spcBef>
              <a:spcAft>
                <a:spcPts val="0"/>
              </a:spcAft>
              <a:buClr>
                <a:schemeClr val="dk1"/>
              </a:buClr>
              <a:buSzPts val="1960"/>
              <a:buFont typeface="Arial"/>
              <a:buChar char="–"/>
            </a:pPr>
            <a:r>
              <a:rPr b="0" i="0" lang="en-US" sz="1960" u="none" cap="none" strike="noStrike">
                <a:solidFill>
                  <a:schemeClr val="dk1"/>
                </a:solidFill>
                <a:latin typeface="Calibri"/>
                <a:ea typeface="Calibri"/>
                <a:cs typeface="Calibri"/>
                <a:sym typeface="Calibri"/>
              </a:rPr>
              <a:t>Thus it is still linear in the coefficients, and can be solved with delta rule, etc.</a:t>
            </a:r>
            <a:endParaRPr/>
          </a:p>
          <a:p>
            <a:pPr indent="-161290" lvl="1" marL="742950" marR="0" rtl="0" algn="l">
              <a:lnSpc>
                <a:spcPct val="80000"/>
              </a:lnSpc>
              <a:spcBef>
                <a:spcPts val="392"/>
              </a:spcBef>
              <a:spcAft>
                <a:spcPts val="0"/>
              </a:spcAft>
              <a:buClr>
                <a:schemeClr val="dk1"/>
              </a:buClr>
              <a:buSzPts val="1960"/>
              <a:buFont typeface="Arial"/>
              <a:buNone/>
            </a:pPr>
            <a:r>
              <a:t/>
            </a:r>
            <a:endParaRPr b="0" i="1" sz="1960" u="none" cap="none" strike="noStrike">
              <a:solidFill>
                <a:schemeClr val="dk1"/>
              </a:solidFill>
              <a:latin typeface="Calibri"/>
              <a:ea typeface="Calibri"/>
              <a:cs typeface="Calibri"/>
              <a:sym typeface="Calibri"/>
            </a:endParaRPr>
          </a:p>
          <a:p>
            <a:pPr indent="-161290" lvl="1" marL="742950" marR="0" rtl="0" algn="l">
              <a:lnSpc>
                <a:spcPct val="80000"/>
              </a:lnSpc>
              <a:spcBef>
                <a:spcPts val="392"/>
              </a:spcBef>
              <a:spcAft>
                <a:spcPts val="0"/>
              </a:spcAft>
              <a:buClr>
                <a:schemeClr val="dk1"/>
              </a:buClr>
              <a:buSzPts val="1960"/>
              <a:buFont typeface="Arial"/>
              <a:buNone/>
            </a:pPr>
            <a:r>
              <a:t/>
            </a:r>
            <a:endParaRPr b="0" i="1" sz="1960" u="none" cap="none" strike="noStrike">
              <a:solidFill>
                <a:schemeClr val="dk1"/>
              </a:solidFill>
              <a:latin typeface="Calibri"/>
              <a:ea typeface="Calibri"/>
              <a:cs typeface="Calibri"/>
              <a:sym typeface="Calibri"/>
            </a:endParaRPr>
          </a:p>
          <a:p>
            <a:pPr indent="-285750" lvl="1" marL="742950" marR="0" rtl="0" algn="l">
              <a:lnSpc>
                <a:spcPct val="80000"/>
              </a:lnSpc>
              <a:spcBef>
                <a:spcPts val="392"/>
              </a:spcBef>
              <a:spcAft>
                <a:spcPts val="0"/>
              </a:spcAft>
              <a:buClr>
                <a:schemeClr val="dk1"/>
              </a:buClr>
              <a:buSzPts val="1960"/>
              <a:buFont typeface="Arial"/>
              <a:buChar char="–"/>
            </a:pPr>
            <a:r>
              <a:rPr b="0" i="0" lang="en-US" sz="1960" u="none" cap="none" strike="noStrike">
                <a:solidFill>
                  <a:schemeClr val="dk1"/>
                </a:solidFill>
                <a:latin typeface="Calibri"/>
                <a:ea typeface="Calibri"/>
                <a:cs typeface="Calibri"/>
                <a:sym typeface="Calibri"/>
              </a:rPr>
              <a:t>What order polynomial should we use? – Overfit issues occur as we'll discuss later</a:t>
            </a:r>
            <a:endParaRPr/>
          </a:p>
        </p:txBody>
      </p:sp>
      <p:sp>
        <p:nvSpPr>
          <p:cNvPr id="325" name="Shape 3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326" name="Shape 3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cxnSp>
        <p:nvCxnSpPr>
          <p:cNvPr id="327" name="Shape 327"/>
          <p:cNvCxnSpPr/>
          <p:nvPr/>
        </p:nvCxnSpPr>
        <p:spPr>
          <a:xfrm>
            <a:off x="3124200" y="4648200"/>
            <a:ext cx="0" cy="1547813"/>
          </a:xfrm>
          <a:prstGeom prst="straightConnector1">
            <a:avLst/>
          </a:prstGeom>
          <a:noFill/>
          <a:ln cap="flat" cmpd="sng" w="9525">
            <a:solidFill>
              <a:schemeClr val="dk1"/>
            </a:solidFill>
            <a:prstDash val="solid"/>
            <a:round/>
            <a:headEnd len="med" w="med" type="none"/>
            <a:tailEnd len="med" w="med" type="none"/>
          </a:ln>
        </p:spPr>
      </p:cxnSp>
      <p:cxnSp>
        <p:nvCxnSpPr>
          <p:cNvPr id="328" name="Shape 328"/>
          <p:cNvCxnSpPr/>
          <p:nvPr/>
        </p:nvCxnSpPr>
        <p:spPr>
          <a:xfrm>
            <a:off x="3124200" y="6196013"/>
            <a:ext cx="2971800" cy="0"/>
          </a:xfrm>
          <a:prstGeom prst="straightConnector1">
            <a:avLst/>
          </a:prstGeom>
          <a:noFill/>
          <a:ln cap="flat" cmpd="sng" w="9525">
            <a:solidFill>
              <a:schemeClr val="dk1"/>
            </a:solidFill>
            <a:prstDash val="solid"/>
            <a:round/>
            <a:headEnd len="med" w="med" type="none"/>
            <a:tailEnd len="med" w="med" type="none"/>
          </a:ln>
        </p:spPr>
      </p:cxnSp>
      <p:sp>
        <p:nvSpPr>
          <p:cNvPr id="329" name="Shape 329"/>
          <p:cNvSpPr/>
          <p:nvPr/>
        </p:nvSpPr>
        <p:spPr>
          <a:xfrm>
            <a:off x="3762375" y="5634038"/>
            <a:ext cx="128588"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Shape 330"/>
          <p:cNvSpPr/>
          <p:nvPr/>
        </p:nvSpPr>
        <p:spPr>
          <a:xfrm>
            <a:off x="3505200" y="5011738"/>
            <a:ext cx="128588"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Shape 331"/>
          <p:cNvSpPr/>
          <p:nvPr/>
        </p:nvSpPr>
        <p:spPr>
          <a:xfrm>
            <a:off x="3633788" y="5345113"/>
            <a:ext cx="128587" cy="130175"/>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Shape 332"/>
          <p:cNvSpPr/>
          <p:nvPr/>
        </p:nvSpPr>
        <p:spPr>
          <a:xfrm>
            <a:off x="5497513" y="4948238"/>
            <a:ext cx="130175"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Shape 333"/>
          <p:cNvSpPr/>
          <p:nvPr/>
        </p:nvSpPr>
        <p:spPr>
          <a:xfrm>
            <a:off x="4214813" y="5738813"/>
            <a:ext cx="128587"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Shape 334"/>
          <p:cNvSpPr/>
          <p:nvPr/>
        </p:nvSpPr>
        <p:spPr>
          <a:xfrm>
            <a:off x="4735513" y="5475288"/>
            <a:ext cx="130175"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Shape 335"/>
          <p:cNvSpPr/>
          <p:nvPr/>
        </p:nvSpPr>
        <p:spPr>
          <a:xfrm>
            <a:off x="5192713" y="5205413"/>
            <a:ext cx="130175"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Shape 336"/>
          <p:cNvSpPr/>
          <p:nvPr/>
        </p:nvSpPr>
        <p:spPr>
          <a:xfrm>
            <a:off x="3200400" y="4819650"/>
            <a:ext cx="128588" cy="128588"/>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37" name="Shape 337"/>
          <p:cNvCxnSpPr/>
          <p:nvPr/>
        </p:nvCxnSpPr>
        <p:spPr>
          <a:xfrm>
            <a:off x="2971800" y="5334000"/>
            <a:ext cx="3124200" cy="11113"/>
          </a:xfrm>
          <a:prstGeom prst="straightConnector1">
            <a:avLst/>
          </a:prstGeom>
          <a:noFill/>
          <a:ln cap="flat" cmpd="sng" w="9525">
            <a:solidFill>
              <a:schemeClr val="dk1"/>
            </a:solidFill>
            <a:prstDash val="solid"/>
            <a:round/>
            <a:headEnd len="med" w="med" type="none"/>
            <a:tailEnd len="med" w="med" type="none"/>
          </a:ln>
        </p:spPr>
      </p:cxnSp>
      <p:pic>
        <p:nvPicPr>
          <p:cNvPr id="338" name="Shape 338"/>
          <p:cNvPicPr preferRelativeResize="0"/>
          <p:nvPr/>
        </p:nvPicPr>
        <p:blipFill rotWithShape="1">
          <a:blip r:embed="rId3">
            <a:alphaModFix/>
          </a:blip>
          <a:srcRect b="0" l="0" r="0" t="0"/>
          <a:stretch/>
        </p:blipFill>
        <p:spPr>
          <a:xfrm>
            <a:off x="2436813" y="3352800"/>
            <a:ext cx="4040187" cy="422275"/>
          </a:xfrm>
          <a:prstGeom prst="rect">
            <a:avLst/>
          </a:prstGeom>
          <a:solidFill>
            <a:schemeClr val="accent1"/>
          </a:solid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304800" y="381000"/>
            <a:ext cx="85344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Delta rule natural for regression, not classification</a:t>
            </a:r>
            <a:endParaRPr b="0" i="0" sz="3959" u="none" cap="none" strike="noStrike">
              <a:solidFill>
                <a:schemeClr val="dk1"/>
              </a:solidFill>
              <a:latin typeface="Calibri"/>
              <a:ea typeface="Calibri"/>
              <a:cs typeface="Calibri"/>
              <a:sym typeface="Calibri"/>
            </a:endParaRPr>
          </a:p>
        </p:txBody>
      </p:sp>
      <p:sp>
        <p:nvSpPr>
          <p:cNvPr id="345" name="Shape 345"/>
          <p:cNvSpPr txBox="1"/>
          <p:nvPr>
            <p:ph idx="1" type="body"/>
          </p:nvPr>
        </p:nvSpPr>
        <p:spPr>
          <a:xfrm>
            <a:off x="685800" y="1863726"/>
            <a:ext cx="7772400" cy="29479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First consider the one dimensional case</a:t>
            </a:r>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decision surface for the perceptron would be any (first) point that divides instances</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Delta rule will try to fit a line through the target values which minimizes SSE and the decision point will be where the line crosses .5 for 0/1 targets. Looking down on data for perceptron view.  Now flip it on its side for delta rule view.</a:t>
            </a:r>
            <a:endParaRPr b="0" i="0" sz="1800" u="none" cap="none" strike="noStrike">
              <a:solidFill>
                <a:schemeClr val="dk1"/>
              </a:solidFill>
              <a:latin typeface="Calibri"/>
              <a:ea typeface="Calibri"/>
              <a:cs typeface="Calibri"/>
              <a:sym typeface="Calibri"/>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Will converge to the one optimal line (and dividing point) for this objective</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6" name="Shape 3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347" name="Shape 3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cxnSp>
        <p:nvCxnSpPr>
          <p:cNvPr id="348" name="Shape 348"/>
          <p:cNvCxnSpPr/>
          <p:nvPr/>
        </p:nvCxnSpPr>
        <p:spPr>
          <a:xfrm>
            <a:off x="2590800" y="3238500"/>
            <a:ext cx="4191000" cy="1588"/>
          </a:xfrm>
          <a:prstGeom prst="straightConnector1">
            <a:avLst/>
          </a:prstGeom>
          <a:noFill/>
          <a:ln cap="flat" cmpd="sng" w="9525">
            <a:solidFill>
              <a:schemeClr val="dk1"/>
            </a:solidFill>
            <a:prstDash val="solid"/>
            <a:round/>
            <a:headEnd len="med" w="med" type="none"/>
            <a:tailEnd len="med" w="med" type="none"/>
          </a:ln>
        </p:spPr>
      </p:cxnSp>
      <p:sp>
        <p:nvSpPr>
          <p:cNvPr id="349" name="Shape 349"/>
          <p:cNvSpPr txBox="1"/>
          <p:nvPr/>
        </p:nvSpPr>
        <p:spPr>
          <a:xfrm>
            <a:off x="4056063" y="3200400"/>
            <a:ext cx="365125"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x</a:t>
            </a:r>
            <a:endParaRPr/>
          </a:p>
        </p:txBody>
      </p:sp>
      <p:sp>
        <p:nvSpPr>
          <p:cNvPr id="350" name="Shape 350"/>
          <p:cNvSpPr/>
          <p:nvPr/>
        </p:nvSpPr>
        <p:spPr>
          <a:xfrm>
            <a:off x="4648200" y="3201988"/>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Shape 351"/>
          <p:cNvSpPr/>
          <p:nvPr/>
        </p:nvSpPr>
        <p:spPr>
          <a:xfrm>
            <a:off x="5410200" y="32004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Shape 352"/>
          <p:cNvSpPr/>
          <p:nvPr/>
        </p:nvSpPr>
        <p:spPr>
          <a:xfrm>
            <a:off x="5181600" y="32004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Shape 353"/>
          <p:cNvSpPr/>
          <p:nvPr/>
        </p:nvSpPr>
        <p:spPr>
          <a:xfrm>
            <a:off x="4267200" y="32004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Shape 354"/>
          <p:cNvSpPr/>
          <p:nvPr/>
        </p:nvSpPr>
        <p:spPr>
          <a:xfrm>
            <a:off x="2819400" y="3200400"/>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Shape 355"/>
          <p:cNvSpPr/>
          <p:nvPr/>
        </p:nvSpPr>
        <p:spPr>
          <a:xfrm>
            <a:off x="3733800" y="3200400"/>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Shape 356"/>
          <p:cNvSpPr/>
          <p:nvPr/>
        </p:nvSpPr>
        <p:spPr>
          <a:xfrm>
            <a:off x="3314700" y="32019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Shape 357"/>
          <p:cNvSpPr/>
          <p:nvPr/>
        </p:nvSpPr>
        <p:spPr>
          <a:xfrm>
            <a:off x="3581400" y="3200400"/>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58" name="Shape 358"/>
          <p:cNvCxnSpPr/>
          <p:nvPr/>
        </p:nvCxnSpPr>
        <p:spPr>
          <a:xfrm>
            <a:off x="2590800" y="5802313"/>
            <a:ext cx="4191000" cy="1587"/>
          </a:xfrm>
          <a:prstGeom prst="straightConnector1">
            <a:avLst/>
          </a:prstGeom>
          <a:noFill/>
          <a:ln cap="flat" cmpd="sng" w="9525">
            <a:solidFill>
              <a:schemeClr val="dk1"/>
            </a:solidFill>
            <a:prstDash val="solid"/>
            <a:round/>
            <a:headEnd len="med" w="med" type="none"/>
            <a:tailEnd len="med" w="med" type="none"/>
          </a:ln>
        </p:spPr>
      </p:cxnSp>
      <p:sp>
        <p:nvSpPr>
          <p:cNvPr id="359" name="Shape 359"/>
          <p:cNvSpPr txBox="1"/>
          <p:nvPr/>
        </p:nvSpPr>
        <p:spPr>
          <a:xfrm>
            <a:off x="4206875" y="5726113"/>
            <a:ext cx="365125"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x</a:t>
            </a:r>
            <a:endParaRPr/>
          </a:p>
        </p:txBody>
      </p:sp>
      <p:sp>
        <p:nvSpPr>
          <p:cNvPr id="360" name="Shape 360"/>
          <p:cNvSpPr/>
          <p:nvPr/>
        </p:nvSpPr>
        <p:spPr>
          <a:xfrm>
            <a:off x="4648200" y="5192713"/>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Shape 361"/>
          <p:cNvSpPr/>
          <p:nvPr/>
        </p:nvSpPr>
        <p:spPr>
          <a:xfrm>
            <a:off x="5410200" y="5191125"/>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Shape 362"/>
          <p:cNvSpPr/>
          <p:nvPr/>
        </p:nvSpPr>
        <p:spPr>
          <a:xfrm>
            <a:off x="5181600" y="5191125"/>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Shape 363"/>
          <p:cNvSpPr/>
          <p:nvPr/>
        </p:nvSpPr>
        <p:spPr>
          <a:xfrm>
            <a:off x="4267200" y="5191125"/>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Shape 364"/>
          <p:cNvSpPr/>
          <p:nvPr/>
        </p:nvSpPr>
        <p:spPr>
          <a:xfrm>
            <a:off x="2819400" y="5764213"/>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Shape 365"/>
          <p:cNvSpPr/>
          <p:nvPr/>
        </p:nvSpPr>
        <p:spPr>
          <a:xfrm>
            <a:off x="3733800" y="5764213"/>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Shape 366"/>
          <p:cNvSpPr/>
          <p:nvPr/>
        </p:nvSpPr>
        <p:spPr>
          <a:xfrm>
            <a:off x="3314700" y="5765800"/>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Shape 367"/>
          <p:cNvSpPr/>
          <p:nvPr/>
        </p:nvSpPr>
        <p:spPr>
          <a:xfrm>
            <a:off x="3581400" y="5764213"/>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68" name="Shape 368"/>
          <p:cNvCxnSpPr/>
          <p:nvPr/>
        </p:nvCxnSpPr>
        <p:spPr>
          <a:xfrm rot="-5400000">
            <a:off x="2247107" y="5460206"/>
            <a:ext cx="687388" cy="3175"/>
          </a:xfrm>
          <a:prstGeom prst="straightConnector1">
            <a:avLst/>
          </a:prstGeom>
          <a:noFill/>
          <a:ln cap="flat" cmpd="sng" w="9525">
            <a:solidFill>
              <a:schemeClr val="dk1"/>
            </a:solidFill>
            <a:prstDash val="solid"/>
            <a:round/>
            <a:headEnd len="med" w="med" type="none"/>
            <a:tailEnd len="med" w="med" type="none"/>
          </a:ln>
        </p:spPr>
      </p:cxnSp>
      <p:sp>
        <p:nvSpPr>
          <p:cNvPr id="369" name="Shape 369"/>
          <p:cNvSpPr txBox="1"/>
          <p:nvPr/>
        </p:nvSpPr>
        <p:spPr>
          <a:xfrm>
            <a:off x="2057400" y="5268913"/>
            <a:ext cx="352425"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z</a:t>
            </a:r>
            <a:endParaRPr/>
          </a:p>
        </p:txBody>
      </p:sp>
      <p:sp>
        <p:nvSpPr>
          <p:cNvPr id="370" name="Shape 370"/>
          <p:cNvSpPr txBox="1"/>
          <p:nvPr/>
        </p:nvSpPr>
        <p:spPr>
          <a:xfrm>
            <a:off x="2366963" y="5586413"/>
            <a:ext cx="300037"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371" name="Shape 371"/>
          <p:cNvSpPr txBox="1"/>
          <p:nvPr/>
        </p:nvSpPr>
        <p:spPr>
          <a:xfrm>
            <a:off x="2366963" y="5053013"/>
            <a:ext cx="300037"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372" name="Shape 372"/>
          <p:cNvCxnSpPr/>
          <p:nvPr/>
        </p:nvCxnSpPr>
        <p:spPr>
          <a:xfrm flipH="1">
            <a:off x="2057400" y="4953000"/>
            <a:ext cx="3962400" cy="1143000"/>
          </a:xfrm>
          <a:prstGeom prst="straightConnector1">
            <a:avLst/>
          </a:prstGeom>
          <a:noFill/>
          <a:ln cap="flat" cmpd="sng" w="9525">
            <a:solidFill>
              <a:schemeClr val="dk1"/>
            </a:solidFill>
            <a:prstDash val="solid"/>
            <a:round/>
            <a:headEnd len="med" w="med" type="none"/>
            <a:tailEnd len="med" w="med" type="none"/>
          </a:ln>
        </p:spPr>
      </p:cxnSp>
      <p:sp>
        <p:nvSpPr>
          <p:cNvPr id="373" name="Shape 373"/>
          <p:cNvSpPr/>
          <p:nvPr/>
        </p:nvSpPr>
        <p:spPr>
          <a:xfrm>
            <a:off x="4010025" y="5484813"/>
            <a:ext cx="76200" cy="76200"/>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74" name="Shape 374"/>
          <p:cNvPicPr preferRelativeResize="0"/>
          <p:nvPr/>
        </p:nvPicPr>
        <p:blipFill rotWithShape="1">
          <a:blip r:embed="rId3">
            <a:alphaModFix/>
          </a:blip>
          <a:srcRect b="0" l="0" r="0" t="0"/>
          <a:stretch/>
        </p:blipFill>
        <p:spPr>
          <a:xfrm>
            <a:off x="3605213" y="1338263"/>
            <a:ext cx="2006600" cy="406400"/>
          </a:xfrm>
          <a:prstGeom prst="rect">
            <a:avLst/>
          </a:prstGeom>
          <a:solidFill>
            <a:schemeClr val="accent1"/>
          </a:solidFill>
          <a:ln cap="flat" cmpd="sng" w="9525">
            <a:solidFill>
              <a:schemeClr val="dk1"/>
            </a:solidFill>
            <a:prstDash val="solid"/>
            <a:miter lim="800000"/>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Delta Rule for Classification?</a:t>
            </a:r>
            <a:endParaRPr b="0" i="0" sz="4400" u="none" cap="none" strike="noStrike">
              <a:solidFill>
                <a:schemeClr val="dk1"/>
              </a:solidFill>
              <a:latin typeface="Calibri"/>
              <a:ea typeface="Calibri"/>
              <a:cs typeface="Calibri"/>
              <a:sym typeface="Calibri"/>
            </a:endParaRPr>
          </a:p>
        </p:txBody>
      </p:sp>
      <p:sp>
        <p:nvSpPr>
          <p:cNvPr id="380" name="Shape 380"/>
          <p:cNvSpPr txBox="1"/>
          <p:nvPr>
            <p:ph idx="1" type="body"/>
          </p:nvPr>
        </p:nvSpPr>
        <p:spPr>
          <a:xfrm>
            <a:off x="762000" y="4343400"/>
            <a:ext cx="7772400" cy="135731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What would happen in this adjusted case for perceptron and delta rule and where would the decision point (i.e. .5 crossing) be?</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1" name="Shape 3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382" name="Shape 3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cxnSp>
        <p:nvCxnSpPr>
          <p:cNvPr id="383" name="Shape 383"/>
          <p:cNvCxnSpPr/>
          <p:nvPr/>
        </p:nvCxnSpPr>
        <p:spPr>
          <a:xfrm>
            <a:off x="2667000" y="2198688"/>
            <a:ext cx="4191000" cy="1587"/>
          </a:xfrm>
          <a:prstGeom prst="straightConnector1">
            <a:avLst/>
          </a:prstGeom>
          <a:noFill/>
          <a:ln cap="flat" cmpd="sng" w="9525">
            <a:solidFill>
              <a:schemeClr val="dk1"/>
            </a:solidFill>
            <a:prstDash val="solid"/>
            <a:round/>
            <a:headEnd len="med" w="med" type="none"/>
            <a:tailEnd len="med" w="med" type="none"/>
          </a:ln>
        </p:spPr>
      </p:cxnSp>
      <p:sp>
        <p:nvSpPr>
          <p:cNvPr id="384" name="Shape 384"/>
          <p:cNvSpPr txBox="1"/>
          <p:nvPr/>
        </p:nvSpPr>
        <p:spPr>
          <a:xfrm>
            <a:off x="4283075" y="2122488"/>
            <a:ext cx="36512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x</a:t>
            </a:r>
            <a:endParaRPr/>
          </a:p>
        </p:txBody>
      </p:sp>
      <p:sp>
        <p:nvSpPr>
          <p:cNvPr id="385" name="Shape 385"/>
          <p:cNvSpPr/>
          <p:nvPr/>
        </p:nvSpPr>
        <p:spPr>
          <a:xfrm>
            <a:off x="4724400" y="1589088"/>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Shape 386"/>
          <p:cNvSpPr/>
          <p:nvPr/>
        </p:nvSpPr>
        <p:spPr>
          <a:xfrm>
            <a:off x="5486400" y="15875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Shape 387"/>
          <p:cNvSpPr/>
          <p:nvPr/>
        </p:nvSpPr>
        <p:spPr>
          <a:xfrm>
            <a:off x="5257800" y="15875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Shape 388"/>
          <p:cNvSpPr/>
          <p:nvPr/>
        </p:nvSpPr>
        <p:spPr>
          <a:xfrm>
            <a:off x="4343400" y="15875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Shape 389"/>
          <p:cNvSpPr/>
          <p:nvPr/>
        </p:nvSpPr>
        <p:spPr>
          <a:xfrm>
            <a:off x="2895600" y="21605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Shape 390"/>
          <p:cNvSpPr/>
          <p:nvPr/>
        </p:nvSpPr>
        <p:spPr>
          <a:xfrm>
            <a:off x="3810000" y="21605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Shape 391"/>
          <p:cNvSpPr/>
          <p:nvPr/>
        </p:nvSpPr>
        <p:spPr>
          <a:xfrm>
            <a:off x="3390900" y="2162175"/>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Shape 392"/>
          <p:cNvSpPr/>
          <p:nvPr/>
        </p:nvSpPr>
        <p:spPr>
          <a:xfrm>
            <a:off x="3657600" y="21605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93" name="Shape 393"/>
          <p:cNvCxnSpPr/>
          <p:nvPr/>
        </p:nvCxnSpPr>
        <p:spPr>
          <a:xfrm rot="-5400000">
            <a:off x="2323307" y="1854994"/>
            <a:ext cx="687387" cy="3175"/>
          </a:xfrm>
          <a:prstGeom prst="straightConnector1">
            <a:avLst/>
          </a:prstGeom>
          <a:noFill/>
          <a:ln cap="flat" cmpd="sng" w="9525">
            <a:solidFill>
              <a:schemeClr val="dk1"/>
            </a:solidFill>
            <a:prstDash val="solid"/>
            <a:round/>
            <a:headEnd len="med" w="med" type="none"/>
            <a:tailEnd len="med" w="med" type="none"/>
          </a:ln>
        </p:spPr>
      </p:cxnSp>
      <p:sp>
        <p:nvSpPr>
          <p:cNvPr id="394" name="Shape 394"/>
          <p:cNvSpPr txBox="1"/>
          <p:nvPr/>
        </p:nvSpPr>
        <p:spPr>
          <a:xfrm>
            <a:off x="2133600" y="1665288"/>
            <a:ext cx="35242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z</a:t>
            </a:r>
            <a:endParaRPr/>
          </a:p>
        </p:txBody>
      </p:sp>
      <p:sp>
        <p:nvSpPr>
          <p:cNvPr id="395" name="Shape 395"/>
          <p:cNvSpPr txBox="1"/>
          <p:nvPr/>
        </p:nvSpPr>
        <p:spPr>
          <a:xfrm>
            <a:off x="2443163" y="1981200"/>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396" name="Shape 396"/>
          <p:cNvSpPr txBox="1"/>
          <p:nvPr/>
        </p:nvSpPr>
        <p:spPr>
          <a:xfrm>
            <a:off x="2443163" y="1447800"/>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397" name="Shape 397"/>
          <p:cNvCxnSpPr/>
          <p:nvPr/>
        </p:nvCxnSpPr>
        <p:spPr>
          <a:xfrm>
            <a:off x="2667000" y="3760788"/>
            <a:ext cx="4191000" cy="1587"/>
          </a:xfrm>
          <a:prstGeom prst="straightConnector1">
            <a:avLst/>
          </a:prstGeom>
          <a:noFill/>
          <a:ln cap="flat" cmpd="sng" w="9525">
            <a:solidFill>
              <a:schemeClr val="dk1"/>
            </a:solidFill>
            <a:prstDash val="solid"/>
            <a:round/>
            <a:headEnd len="med" w="med" type="none"/>
            <a:tailEnd len="med" w="med" type="none"/>
          </a:ln>
        </p:spPr>
      </p:cxnSp>
      <p:sp>
        <p:nvSpPr>
          <p:cNvPr id="398" name="Shape 398"/>
          <p:cNvSpPr txBox="1"/>
          <p:nvPr/>
        </p:nvSpPr>
        <p:spPr>
          <a:xfrm>
            <a:off x="4283075" y="3684588"/>
            <a:ext cx="36512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x</a:t>
            </a:r>
            <a:endParaRPr/>
          </a:p>
        </p:txBody>
      </p:sp>
      <p:sp>
        <p:nvSpPr>
          <p:cNvPr id="399" name="Shape 399"/>
          <p:cNvSpPr/>
          <p:nvPr/>
        </p:nvSpPr>
        <p:spPr>
          <a:xfrm>
            <a:off x="4724400" y="3151188"/>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Shape 400"/>
          <p:cNvSpPr/>
          <p:nvPr/>
        </p:nvSpPr>
        <p:spPr>
          <a:xfrm>
            <a:off x="7543800" y="3151188"/>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 name="Shape 401"/>
          <p:cNvSpPr/>
          <p:nvPr/>
        </p:nvSpPr>
        <p:spPr>
          <a:xfrm>
            <a:off x="6858000" y="31496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Shape 402"/>
          <p:cNvSpPr/>
          <p:nvPr/>
        </p:nvSpPr>
        <p:spPr>
          <a:xfrm>
            <a:off x="4343400" y="31496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Shape 403"/>
          <p:cNvSpPr/>
          <p:nvPr/>
        </p:nvSpPr>
        <p:spPr>
          <a:xfrm>
            <a:off x="2895600" y="37226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Shape 404"/>
          <p:cNvSpPr/>
          <p:nvPr/>
        </p:nvSpPr>
        <p:spPr>
          <a:xfrm>
            <a:off x="3810000" y="37226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Shape 405"/>
          <p:cNvSpPr/>
          <p:nvPr/>
        </p:nvSpPr>
        <p:spPr>
          <a:xfrm>
            <a:off x="3390900" y="3724275"/>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Shape 406"/>
          <p:cNvSpPr/>
          <p:nvPr/>
        </p:nvSpPr>
        <p:spPr>
          <a:xfrm>
            <a:off x="3657600" y="37226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07" name="Shape 407"/>
          <p:cNvCxnSpPr/>
          <p:nvPr/>
        </p:nvCxnSpPr>
        <p:spPr>
          <a:xfrm rot="-5400000">
            <a:off x="2324100" y="3417888"/>
            <a:ext cx="687387" cy="1588"/>
          </a:xfrm>
          <a:prstGeom prst="straightConnector1">
            <a:avLst/>
          </a:prstGeom>
          <a:noFill/>
          <a:ln cap="flat" cmpd="sng" w="9525">
            <a:solidFill>
              <a:schemeClr val="dk1"/>
            </a:solidFill>
            <a:prstDash val="solid"/>
            <a:round/>
            <a:headEnd len="med" w="med" type="none"/>
            <a:tailEnd len="med" w="med" type="none"/>
          </a:ln>
        </p:spPr>
      </p:cxnSp>
      <p:sp>
        <p:nvSpPr>
          <p:cNvPr id="408" name="Shape 408"/>
          <p:cNvSpPr txBox="1"/>
          <p:nvPr/>
        </p:nvSpPr>
        <p:spPr>
          <a:xfrm>
            <a:off x="2133600" y="3227388"/>
            <a:ext cx="35242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z</a:t>
            </a:r>
            <a:endParaRPr/>
          </a:p>
        </p:txBody>
      </p:sp>
      <p:sp>
        <p:nvSpPr>
          <p:cNvPr id="409" name="Shape 409"/>
          <p:cNvSpPr txBox="1"/>
          <p:nvPr/>
        </p:nvSpPr>
        <p:spPr>
          <a:xfrm>
            <a:off x="2443163" y="3543300"/>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410" name="Shape 410"/>
          <p:cNvSpPr txBox="1"/>
          <p:nvPr/>
        </p:nvSpPr>
        <p:spPr>
          <a:xfrm>
            <a:off x="2443163" y="3009900"/>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411" name="Shape 411"/>
          <p:cNvCxnSpPr/>
          <p:nvPr/>
        </p:nvCxnSpPr>
        <p:spPr>
          <a:xfrm flipH="1">
            <a:off x="2181225" y="1347788"/>
            <a:ext cx="3962400" cy="1143000"/>
          </a:xfrm>
          <a:prstGeom prst="straightConnector1">
            <a:avLst/>
          </a:prstGeom>
          <a:noFill/>
          <a:ln cap="flat" cmpd="sng" w="9525">
            <a:solidFill>
              <a:schemeClr val="dk1"/>
            </a:solidFill>
            <a:prstDash val="solid"/>
            <a:round/>
            <a:headEnd len="med" w="med" type="none"/>
            <a:tailEnd len="med" w="med" type="none"/>
          </a:ln>
        </p:spPr>
      </p:cxnSp>
      <p:sp>
        <p:nvSpPr>
          <p:cNvPr id="412" name="Shape 412"/>
          <p:cNvSpPr/>
          <p:nvPr/>
        </p:nvSpPr>
        <p:spPr>
          <a:xfrm>
            <a:off x="4132263" y="1879600"/>
            <a:ext cx="76200" cy="76200"/>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Delta Rule for Classification?</a:t>
            </a:r>
            <a:endParaRPr b="0" i="0" sz="4400" u="none" cap="none" strike="noStrike">
              <a:solidFill>
                <a:schemeClr val="dk1"/>
              </a:solidFill>
              <a:latin typeface="Calibri"/>
              <a:ea typeface="Calibri"/>
              <a:cs typeface="Calibri"/>
              <a:sym typeface="Calibri"/>
            </a:endParaRPr>
          </a:p>
        </p:txBody>
      </p:sp>
      <p:sp>
        <p:nvSpPr>
          <p:cNvPr id="418" name="Shape 418"/>
          <p:cNvSpPr txBox="1"/>
          <p:nvPr>
            <p:ph idx="1" type="body"/>
          </p:nvPr>
        </p:nvSpPr>
        <p:spPr>
          <a:xfrm>
            <a:off x="762000" y="4343400"/>
            <a:ext cx="7772400" cy="135731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Leads to misclassifications even though the data is linearly separable</a:t>
            </a:r>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For Delta rule the objective function is to minimize the regression line SSE, not maximize classification</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9" name="Shape 4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420" name="Shape 4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cxnSp>
        <p:nvCxnSpPr>
          <p:cNvPr id="421" name="Shape 421"/>
          <p:cNvCxnSpPr/>
          <p:nvPr/>
        </p:nvCxnSpPr>
        <p:spPr>
          <a:xfrm>
            <a:off x="2667000" y="2198688"/>
            <a:ext cx="4191000" cy="1587"/>
          </a:xfrm>
          <a:prstGeom prst="straightConnector1">
            <a:avLst/>
          </a:prstGeom>
          <a:noFill/>
          <a:ln cap="flat" cmpd="sng" w="9525">
            <a:solidFill>
              <a:schemeClr val="dk1"/>
            </a:solidFill>
            <a:prstDash val="solid"/>
            <a:round/>
            <a:headEnd len="med" w="med" type="none"/>
            <a:tailEnd len="med" w="med" type="none"/>
          </a:ln>
        </p:spPr>
      </p:cxnSp>
      <p:sp>
        <p:nvSpPr>
          <p:cNvPr id="422" name="Shape 422"/>
          <p:cNvSpPr txBox="1"/>
          <p:nvPr/>
        </p:nvSpPr>
        <p:spPr>
          <a:xfrm>
            <a:off x="4283075" y="2122488"/>
            <a:ext cx="36512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x</a:t>
            </a:r>
            <a:endParaRPr/>
          </a:p>
        </p:txBody>
      </p:sp>
      <p:sp>
        <p:nvSpPr>
          <p:cNvPr id="423" name="Shape 423"/>
          <p:cNvSpPr/>
          <p:nvPr/>
        </p:nvSpPr>
        <p:spPr>
          <a:xfrm>
            <a:off x="4724400" y="1589088"/>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 name="Shape 424"/>
          <p:cNvSpPr/>
          <p:nvPr/>
        </p:nvSpPr>
        <p:spPr>
          <a:xfrm>
            <a:off x="5486400" y="15875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Shape 425"/>
          <p:cNvSpPr/>
          <p:nvPr/>
        </p:nvSpPr>
        <p:spPr>
          <a:xfrm>
            <a:off x="5257800" y="15875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 name="Shape 426"/>
          <p:cNvSpPr/>
          <p:nvPr/>
        </p:nvSpPr>
        <p:spPr>
          <a:xfrm>
            <a:off x="4343400" y="15875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Shape 427"/>
          <p:cNvSpPr/>
          <p:nvPr/>
        </p:nvSpPr>
        <p:spPr>
          <a:xfrm>
            <a:off x="2895600" y="21605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 name="Shape 428"/>
          <p:cNvSpPr/>
          <p:nvPr/>
        </p:nvSpPr>
        <p:spPr>
          <a:xfrm>
            <a:off x="3810000" y="21605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Shape 429"/>
          <p:cNvSpPr/>
          <p:nvPr/>
        </p:nvSpPr>
        <p:spPr>
          <a:xfrm>
            <a:off x="3390900" y="2162175"/>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Shape 430"/>
          <p:cNvSpPr/>
          <p:nvPr/>
        </p:nvSpPr>
        <p:spPr>
          <a:xfrm>
            <a:off x="3657600" y="21605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31" name="Shape 431"/>
          <p:cNvCxnSpPr/>
          <p:nvPr/>
        </p:nvCxnSpPr>
        <p:spPr>
          <a:xfrm rot="-5400000">
            <a:off x="2323307" y="1854994"/>
            <a:ext cx="687387" cy="3175"/>
          </a:xfrm>
          <a:prstGeom prst="straightConnector1">
            <a:avLst/>
          </a:prstGeom>
          <a:noFill/>
          <a:ln cap="flat" cmpd="sng" w="9525">
            <a:solidFill>
              <a:schemeClr val="dk1"/>
            </a:solidFill>
            <a:prstDash val="solid"/>
            <a:round/>
            <a:headEnd len="med" w="med" type="none"/>
            <a:tailEnd len="med" w="med" type="none"/>
          </a:ln>
        </p:spPr>
      </p:cxnSp>
      <p:sp>
        <p:nvSpPr>
          <p:cNvPr id="432" name="Shape 432"/>
          <p:cNvSpPr txBox="1"/>
          <p:nvPr/>
        </p:nvSpPr>
        <p:spPr>
          <a:xfrm>
            <a:off x="2133600" y="1665288"/>
            <a:ext cx="35242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z</a:t>
            </a:r>
            <a:endParaRPr/>
          </a:p>
        </p:txBody>
      </p:sp>
      <p:sp>
        <p:nvSpPr>
          <p:cNvPr id="433" name="Shape 433"/>
          <p:cNvSpPr txBox="1"/>
          <p:nvPr/>
        </p:nvSpPr>
        <p:spPr>
          <a:xfrm>
            <a:off x="2443163" y="1981200"/>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434" name="Shape 434"/>
          <p:cNvSpPr txBox="1"/>
          <p:nvPr/>
        </p:nvSpPr>
        <p:spPr>
          <a:xfrm>
            <a:off x="2443163" y="1447800"/>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435" name="Shape 435"/>
          <p:cNvCxnSpPr/>
          <p:nvPr/>
        </p:nvCxnSpPr>
        <p:spPr>
          <a:xfrm flipH="1">
            <a:off x="2181225" y="2757488"/>
            <a:ext cx="5819775" cy="1357312"/>
          </a:xfrm>
          <a:prstGeom prst="straightConnector1">
            <a:avLst/>
          </a:prstGeom>
          <a:noFill/>
          <a:ln cap="flat" cmpd="sng" w="9525">
            <a:solidFill>
              <a:schemeClr val="dk1"/>
            </a:solidFill>
            <a:prstDash val="solid"/>
            <a:round/>
            <a:headEnd len="med" w="med" type="none"/>
            <a:tailEnd len="med" w="med" type="none"/>
          </a:ln>
        </p:spPr>
      </p:cxnSp>
      <p:sp>
        <p:nvSpPr>
          <p:cNvPr id="436" name="Shape 436"/>
          <p:cNvSpPr/>
          <p:nvPr/>
        </p:nvSpPr>
        <p:spPr>
          <a:xfrm>
            <a:off x="4876800" y="3427413"/>
            <a:ext cx="76200" cy="76200"/>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37" name="Shape 437"/>
          <p:cNvCxnSpPr/>
          <p:nvPr/>
        </p:nvCxnSpPr>
        <p:spPr>
          <a:xfrm>
            <a:off x="2667000" y="3760788"/>
            <a:ext cx="4191000" cy="1587"/>
          </a:xfrm>
          <a:prstGeom prst="straightConnector1">
            <a:avLst/>
          </a:prstGeom>
          <a:noFill/>
          <a:ln cap="flat" cmpd="sng" w="9525">
            <a:solidFill>
              <a:schemeClr val="dk1"/>
            </a:solidFill>
            <a:prstDash val="solid"/>
            <a:round/>
            <a:headEnd len="med" w="med" type="none"/>
            <a:tailEnd len="med" w="med" type="none"/>
          </a:ln>
        </p:spPr>
      </p:cxnSp>
      <p:sp>
        <p:nvSpPr>
          <p:cNvPr id="438" name="Shape 438"/>
          <p:cNvSpPr txBox="1"/>
          <p:nvPr/>
        </p:nvSpPr>
        <p:spPr>
          <a:xfrm>
            <a:off x="4283075" y="3684588"/>
            <a:ext cx="36512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x</a:t>
            </a:r>
            <a:endParaRPr/>
          </a:p>
        </p:txBody>
      </p:sp>
      <p:sp>
        <p:nvSpPr>
          <p:cNvPr id="439" name="Shape 439"/>
          <p:cNvSpPr/>
          <p:nvPr/>
        </p:nvSpPr>
        <p:spPr>
          <a:xfrm>
            <a:off x="4724400" y="3151188"/>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Shape 440"/>
          <p:cNvSpPr/>
          <p:nvPr/>
        </p:nvSpPr>
        <p:spPr>
          <a:xfrm>
            <a:off x="7543800" y="3151188"/>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Shape 441"/>
          <p:cNvSpPr/>
          <p:nvPr/>
        </p:nvSpPr>
        <p:spPr>
          <a:xfrm>
            <a:off x="6858000" y="31496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Shape 442"/>
          <p:cNvSpPr/>
          <p:nvPr/>
        </p:nvSpPr>
        <p:spPr>
          <a:xfrm>
            <a:off x="4343400" y="31496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Shape 443"/>
          <p:cNvSpPr/>
          <p:nvPr/>
        </p:nvSpPr>
        <p:spPr>
          <a:xfrm>
            <a:off x="2895600" y="37226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Shape 444"/>
          <p:cNvSpPr/>
          <p:nvPr/>
        </p:nvSpPr>
        <p:spPr>
          <a:xfrm>
            <a:off x="3810000" y="37226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Shape 445"/>
          <p:cNvSpPr/>
          <p:nvPr/>
        </p:nvSpPr>
        <p:spPr>
          <a:xfrm>
            <a:off x="3390900" y="3724275"/>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 name="Shape 446"/>
          <p:cNvSpPr/>
          <p:nvPr/>
        </p:nvSpPr>
        <p:spPr>
          <a:xfrm>
            <a:off x="3657600" y="37226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47" name="Shape 447"/>
          <p:cNvCxnSpPr/>
          <p:nvPr/>
        </p:nvCxnSpPr>
        <p:spPr>
          <a:xfrm rot="-5400000">
            <a:off x="2324100" y="3417888"/>
            <a:ext cx="687387" cy="1588"/>
          </a:xfrm>
          <a:prstGeom prst="straightConnector1">
            <a:avLst/>
          </a:prstGeom>
          <a:noFill/>
          <a:ln cap="flat" cmpd="sng" w="9525">
            <a:solidFill>
              <a:schemeClr val="dk1"/>
            </a:solidFill>
            <a:prstDash val="solid"/>
            <a:round/>
            <a:headEnd len="med" w="med" type="none"/>
            <a:tailEnd len="med" w="med" type="none"/>
          </a:ln>
        </p:spPr>
      </p:cxnSp>
      <p:sp>
        <p:nvSpPr>
          <p:cNvPr id="448" name="Shape 448"/>
          <p:cNvSpPr txBox="1"/>
          <p:nvPr/>
        </p:nvSpPr>
        <p:spPr>
          <a:xfrm>
            <a:off x="2133600" y="3227388"/>
            <a:ext cx="35242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z</a:t>
            </a:r>
            <a:endParaRPr/>
          </a:p>
        </p:txBody>
      </p:sp>
      <p:sp>
        <p:nvSpPr>
          <p:cNvPr id="449" name="Shape 449"/>
          <p:cNvSpPr txBox="1"/>
          <p:nvPr/>
        </p:nvSpPr>
        <p:spPr>
          <a:xfrm>
            <a:off x="2443163" y="3543300"/>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450" name="Shape 450"/>
          <p:cNvSpPr txBox="1"/>
          <p:nvPr/>
        </p:nvSpPr>
        <p:spPr>
          <a:xfrm>
            <a:off x="2443163" y="3009900"/>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451" name="Shape 451"/>
          <p:cNvCxnSpPr/>
          <p:nvPr/>
        </p:nvCxnSpPr>
        <p:spPr>
          <a:xfrm flipH="1">
            <a:off x="2181225" y="1347788"/>
            <a:ext cx="3962400" cy="1143000"/>
          </a:xfrm>
          <a:prstGeom prst="straightConnector1">
            <a:avLst/>
          </a:prstGeom>
          <a:noFill/>
          <a:ln cap="flat" cmpd="sng" w="9525">
            <a:solidFill>
              <a:schemeClr val="dk1"/>
            </a:solidFill>
            <a:prstDash val="solid"/>
            <a:round/>
            <a:headEnd len="med" w="med" type="none"/>
            <a:tailEnd len="med" w="med" type="none"/>
          </a:ln>
        </p:spPr>
      </p:cxnSp>
      <p:sp>
        <p:nvSpPr>
          <p:cNvPr id="452" name="Shape 452"/>
          <p:cNvSpPr/>
          <p:nvPr/>
        </p:nvSpPr>
        <p:spPr>
          <a:xfrm>
            <a:off x="4132263" y="1879600"/>
            <a:ext cx="76200" cy="76200"/>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Delta Rule for Classification?</a:t>
            </a:r>
            <a:endParaRPr b="0" i="0" sz="4400" u="none" cap="none" strike="noStrike">
              <a:solidFill>
                <a:schemeClr val="dk1"/>
              </a:solidFill>
              <a:latin typeface="Calibri"/>
              <a:ea typeface="Calibri"/>
              <a:cs typeface="Calibri"/>
              <a:sym typeface="Calibri"/>
            </a:endParaRPr>
          </a:p>
        </p:txBody>
      </p:sp>
      <p:sp>
        <p:nvSpPr>
          <p:cNvPr id="458" name="Shape 458"/>
          <p:cNvSpPr txBox="1"/>
          <p:nvPr>
            <p:ph idx="1" type="body"/>
          </p:nvPr>
        </p:nvSpPr>
        <p:spPr>
          <a:xfrm>
            <a:off x="762000" y="5638800"/>
            <a:ext cx="77724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What would happen if we were doing a regression fit with a sigmoid/logistic curve rather than a line?</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9" name="Shape 4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460" name="Shape 4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cxnSp>
        <p:nvCxnSpPr>
          <p:cNvPr id="461" name="Shape 461"/>
          <p:cNvCxnSpPr/>
          <p:nvPr/>
        </p:nvCxnSpPr>
        <p:spPr>
          <a:xfrm>
            <a:off x="2667000" y="2198688"/>
            <a:ext cx="4191000" cy="1587"/>
          </a:xfrm>
          <a:prstGeom prst="straightConnector1">
            <a:avLst/>
          </a:prstGeom>
          <a:noFill/>
          <a:ln cap="flat" cmpd="sng" w="9525">
            <a:solidFill>
              <a:schemeClr val="dk1"/>
            </a:solidFill>
            <a:prstDash val="solid"/>
            <a:round/>
            <a:headEnd len="med" w="med" type="none"/>
            <a:tailEnd len="med" w="med" type="none"/>
          </a:ln>
        </p:spPr>
      </p:cxnSp>
      <p:sp>
        <p:nvSpPr>
          <p:cNvPr id="462" name="Shape 462"/>
          <p:cNvSpPr txBox="1"/>
          <p:nvPr/>
        </p:nvSpPr>
        <p:spPr>
          <a:xfrm>
            <a:off x="4283075" y="2122488"/>
            <a:ext cx="36512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x</a:t>
            </a:r>
            <a:endParaRPr/>
          </a:p>
        </p:txBody>
      </p:sp>
      <p:sp>
        <p:nvSpPr>
          <p:cNvPr id="463" name="Shape 463"/>
          <p:cNvSpPr/>
          <p:nvPr/>
        </p:nvSpPr>
        <p:spPr>
          <a:xfrm>
            <a:off x="4724400" y="1589088"/>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Shape 464"/>
          <p:cNvSpPr/>
          <p:nvPr/>
        </p:nvSpPr>
        <p:spPr>
          <a:xfrm>
            <a:off x="5486400" y="15875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 name="Shape 465"/>
          <p:cNvSpPr/>
          <p:nvPr/>
        </p:nvSpPr>
        <p:spPr>
          <a:xfrm>
            <a:off x="5257800" y="15875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Shape 466"/>
          <p:cNvSpPr/>
          <p:nvPr/>
        </p:nvSpPr>
        <p:spPr>
          <a:xfrm>
            <a:off x="4343400" y="15875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Shape 467"/>
          <p:cNvSpPr/>
          <p:nvPr/>
        </p:nvSpPr>
        <p:spPr>
          <a:xfrm>
            <a:off x="2895600" y="21605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Shape 468"/>
          <p:cNvSpPr/>
          <p:nvPr/>
        </p:nvSpPr>
        <p:spPr>
          <a:xfrm>
            <a:off x="3810000" y="21605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 name="Shape 469"/>
          <p:cNvSpPr/>
          <p:nvPr/>
        </p:nvSpPr>
        <p:spPr>
          <a:xfrm>
            <a:off x="3390900" y="2162175"/>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Shape 470"/>
          <p:cNvSpPr/>
          <p:nvPr/>
        </p:nvSpPr>
        <p:spPr>
          <a:xfrm>
            <a:off x="3657600" y="21605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71" name="Shape 471"/>
          <p:cNvCxnSpPr/>
          <p:nvPr/>
        </p:nvCxnSpPr>
        <p:spPr>
          <a:xfrm rot="-5400000">
            <a:off x="2323307" y="1854994"/>
            <a:ext cx="687387" cy="3175"/>
          </a:xfrm>
          <a:prstGeom prst="straightConnector1">
            <a:avLst/>
          </a:prstGeom>
          <a:noFill/>
          <a:ln cap="flat" cmpd="sng" w="9525">
            <a:solidFill>
              <a:schemeClr val="dk1"/>
            </a:solidFill>
            <a:prstDash val="solid"/>
            <a:round/>
            <a:headEnd len="med" w="med" type="none"/>
            <a:tailEnd len="med" w="med" type="none"/>
          </a:ln>
        </p:spPr>
      </p:cxnSp>
      <p:sp>
        <p:nvSpPr>
          <p:cNvPr id="472" name="Shape 472"/>
          <p:cNvSpPr txBox="1"/>
          <p:nvPr/>
        </p:nvSpPr>
        <p:spPr>
          <a:xfrm>
            <a:off x="2133600" y="1665288"/>
            <a:ext cx="35242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z</a:t>
            </a:r>
            <a:endParaRPr/>
          </a:p>
        </p:txBody>
      </p:sp>
      <p:sp>
        <p:nvSpPr>
          <p:cNvPr id="473" name="Shape 473"/>
          <p:cNvSpPr txBox="1"/>
          <p:nvPr/>
        </p:nvSpPr>
        <p:spPr>
          <a:xfrm>
            <a:off x="2443163" y="1981200"/>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474" name="Shape 474"/>
          <p:cNvSpPr txBox="1"/>
          <p:nvPr/>
        </p:nvSpPr>
        <p:spPr>
          <a:xfrm>
            <a:off x="2443163" y="1447800"/>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475" name="Shape 475"/>
          <p:cNvCxnSpPr/>
          <p:nvPr/>
        </p:nvCxnSpPr>
        <p:spPr>
          <a:xfrm flipH="1">
            <a:off x="2181225" y="2757488"/>
            <a:ext cx="5819775" cy="1357312"/>
          </a:xfrm>
          <a:prstGeom prst="straightConnector1">
            <a:avLst/>
          </a:prstGeom>
          <a:noFill/>
          <a:ln cap="flat" cmpd="sng" w="9525">
            <a:solidFill>
              <a:schemeClr val="dk1"/>
            </a:solidFill>
            <a:prstDash val="solid"/>
            <a:round/>
            <a:headEnd len="med" w="med" type="none"/>
            <a:tailEnd len="med" w="med" type="none"/>
          </a:ln>
        </p:spPr>
      </p:cxnSp>
      <p:sp>
        <p:nvSpPr>
          <p:cNvPr id="476" name="Shape 476"/>
          <p:cNvSpPr/>
          <p:nvPr/>
        </p:nvSpPr>
        <p:spPr>
          <a:xfrm>
            <a:off x="4876800" y="3427413"/>
            <a:ext cx="76200" cy="76200"/>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77" name="Shape 477"/>
          <p:cNvCxnSpPr/>
          <p:nvPr/>
        </p:nvCxnSpPr>
        <p:spPr>
          <a:xfrm>
            <a:off x="2667000" y="3760788"/>
            <a:ext cx="4191000" cy="1587"/>
          </a:xfrm>
          <a:prstGeom prst="straightConnector1">
            <a:avLst/>
          </a:prstGeom>
          <a:noFill/>
          <a:ln cap="flat" cmpd="sng" w="9525">
            <a:solidFill>
              <a:schemeClr val="dk1"/>
            </a:solidFill>
            <a:prstDash val="solid"/>
            <a:round/>
            <a:headEnd len="med" w="med" type="none"/>
            <a:tailEnd len="med" w="med" type="none"/>
          </a:ln>
        </p:spPr>
      </p:cxnSp>
      <p:sp>
        <p:nvSpPr>
          <p:cNvPr id="478" name="Shape 478"/>
          <p:cNvSpPr txBox="1"/>
          <p:nvPr/>
        </p:nvSpPr>
        <p:spPr>
          <a:xfrm>
            <a:off x="4283075" y="3684588"/>
            <a:ext cx="36512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x</a:t>
            </a:r>
            <a:endParaRPr/>
          </a:p>
        </p:txBody>
      </p:sp>
      <p:sp>
        <p:nvSpPr>
          <p:cNvPr id="479" name="Shape 479"/>
          <p:cNvSpPr/>
          <p:nvPr/>
        </p:nvSpPr>
        <p:spPr>
          <a:xfrm>
            <a:off x="4724400" y="3151188"/>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Shape 480"/>
          <p:cNvSpPr/>
          <p:nvPr/>
        </p:nvSpPr>
        <p:spPr>
          <a:xfrm>
            <a:off x="7543800" y="3151188"/>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Shape 481"/>
          <p:cNvSpPr/>
          <p:nvPr/>
        </p:nvSpPr>
        <p:spPr>
          <a:xfrm>
            <a:off x="6858000" y="31496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 name="Shape 482"/>
          <p:cNvSpPr/>
          <p:nvPr/>
        </p:nvSpPr>
        <p:spPr>
          <a:xfrm>
            <a:off x="4343400" y="31496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 name="Shape 483"/>
          <p:cNvSpPr/>
          <p:nvPr/>
        </p:nvSpPr>
        <p:spPr>
          <a:xfrm>
            <a:off x="2895600" y="37226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Shape 484"/>
          <p:cNvSpPr/>
          <p:nvPr/>
        </p:nvSpPr>
        <p:spPr>
          <a:xfrm>
            <a:off x="3810000" y="37226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 name="Shape 485"/>
          <p:cNvSpPr/>
          <p:nvPr/>
        </p:nvSpPr>
        <p:spPr>
          <a:xfrm>
            <a:off x="3390900" y="3724275"/>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Shape 486"/>
          <p:cNvSpPr/>
          <p:nvPr/>
        </p:nvSpPr>
        <p:spPr>
          <a:xfrm>
            <a:off x="3657600" y="37226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87" name="Shape 487"/>
          <p:cNvCxnSpPr/>
          <p:nvPr/>
        </p:nvCxnSpPr>
        <p:spPr>
          <a:xfrm rot="-5400000">
            <a:off x="2324100" y="3417888"/>
            <a:ext cx="687387" cy="1588"/>
          </a:xfrm>
          <a:prstGeom prst="straightConnector1">
            <a:avLst/>
          </a:prstGeom>
          <a:noFill/>
          <a:ln cap="flat" cmpd="sng" w="9525">
            <a:solidFill>
              <a:schemeClr val="dk1"/>
            </a:solidFill>
            <a:prstDash val="solid"/>
            <a:round/>
            <a:headEnd len="med" w="med" type="none"/>
            <a:tailEnd len="med" w="med" type="none"/>
          </a:ln>
        </p:spPr>
      </p:cxnSp>
      <p:sp>
        <p:nvSpPr>
          <p:cNvPr id="488" name="Shape 488"/>
          <p:cNvSpPr txBox="1"/>
          <p:nvPr/>
        </p:nvSpPr>
        <p:spPr>
          <a:xfrm>
            <a:off x="2133600" y="3227388"/>
            <a:ext cx="35242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z</a:t>
            </a:r>
            <a:endParaRPr/>
          </a:p>
        </p:txBody>
      </p:sp>
      <p:sp>
        <p:nvSpPr>
          <p:cNvPr id="489" name="Shape 489"/>
          <p:cNvSpPr txBox="1"/>
          <p:nvPr/>
        </p:nvSpPr>
        <p:spPr>
          <a:xfrm>
            <a:off x="2443163" y="3543300"/>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490" name="Shape 490"/>
          <p:cNvSpPr txBox="1"/>
          <p:nvPr/>
        </p:nvSpPr>
        <p:spPr>
          <a:xfrm>
            <a:off x="2443163" y="3009900"/>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491" name="Shape 491"/>
          <p:cNvCxnSpPr/>
          <p:nvPr/>
        </p:nvCxnSpPr>
        <p:spPr>
          <a:xfrm>
            <a:off x="2667000" y="5345113"/>
            <a:ext cx="4191000" cy="1587"/>
          </a:xfrm>
          <a:prstGeom prst="straightConnector1">
            <a:avLst/>
          </a:prstGeom>
          <a:noFill/>
          <a:ln cap="flat" cmpd="sng" w="9525">
            <a:solidFill>
              <a:schemeClr val="dk1"/>
            </a:solidFill>
            <a:prstDash val="solid"/>
            <a:round/>
            <a:headEnd len="med" w="med" type="none"/>
            <a:tailEnd len="med" w="med" type="none"/>
          </a:ln>
        </p:spPr>
      </p:cxnSp>
      <p:sp>
        <p:nvSpPr>
          <p:cNvPr id="492" name="Shape 492"/>
          <p:cNvSpPr txBox="1"/>
          <p:nvPr/>
        </p:nvSpPr>
        <p:spPr>
          <a:xfrm>
            <a:off x="4283075" y="5268913"/>
            <a:ext cx="365125"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x</a:t>
            </a:r>
            <a:endParaRPr/>
          </a:p>
        </p:txBody>
      </p:sp>
      <p:sp>
        <p:nvSpPr>
          <p:cNvPr id="493" name="Shape 493"/>
          <p:cNvSpPr/>
          <p:nvPr/>
        </p:nvSpPr>
        <p:spPr>
          <a:xfrm>
            <a:off x="4724400" y="4735513"/>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Shape 494"/>
          <p:cNvSpPr/>
          <p:nvPr/>
        </p:nvSpPr>
        <p:spPr>
          <a:xfrm>
            <a:off x="7543800" y="4735513"/>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Shape 495"/>
          <p:cNvSpPr/>
          <p:nvPr/>
        </p:nvSpPr>
        <p:spPr>
          <a:xfrm>
            <a:off x="6858000" y="4733925"/>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Shape 496"/>
          <p:cNvSpPr/>
          <p:nvPr/>
        </p:nvSpPr>
        <p:spPr>
          <a:xfrm>
            <a:off x="4343400" y="4733925"/>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 name="Shape 497"/>
          <p:cNvSpPr/>
          <p:nvPr/>
        </p:nvSpPr>
        <p:spPr>
          <a:xfrm>
            <a:off x="2895600" y="5307013"/>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 name="Shape 498"/>
          <p:cNvSpPr/>
          <p:nvPr/>
        </p:nvSpPr>
        <p:spPr>
          <a:xfrm>
            <a:off x="3810000" y="5307013"/>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 name="Shape 499"/>
          <p:cNvSpPr/>
          <p:nvPr/>
        </p:nvSpPr>
        <p:spPr>
          <a:xfrm>
            <a:off x="3390900" y="5308600"/>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Shape 500"/>
          <p:cNvSpPr/>
          <p:nvPr/>
        </p:nvSpPr>
        <p:spPr>
          <a:xfrm>
            <a:off x="3657600" y="5307013"/>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01" name="Shape 501"/>
          <p:cNvCxnSpPr/>
          <p:nvPr/>
        </p:nvCxnSpPr>
        <p:spPr>
          <a:xfrm rot="-5400000">
            <a:off x="2323307" y="5003006"/>
            <a:ext cx="687388" cy="3175"/>
          </a:xfrm>
          <a:prstGeom prst="straightConnector1">
            <a:avLst/>
          </a:prstGeom>
          <a:noFill/>
          <a:ln cap="flat" cmpd="sng" w="9525">
            <a:solidFill>
              <a:schemeClr val="dk1"/>
            </a:solidFill>
            <a:prstDash val="solid"/>
            <a:round/>
            <a:headEnd len="med" w="med" type="none"/>
            <a:tailEnd len="med" w="med" type="none"/>
          </a:ln>
        </p:spPr>
      </p:cxnSp>
      <p:sp>
        <p:nvSpPr>
          <p:cNvPr id="502" name="Shape 502"/>
          <p:cNvSpPr txBox="1"/>
          <p:nvPr/>
        </p:nvSpPr>
        <p:spPr>
          <a:xfrm>
            <a:off x="2133600" y="4811713"/>
            <a:ext cx="352425"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z</a:t>
            </a:r>
            <a:endParaRPr/>
          </a:p>
        </p:txBody>
      </p:sp>
      <p:sp>
        <p:nvSpPr>
          <p:cNvPr id="503" name="Shape 503"/>
          <p:cNvSpPr txBox="1"/>
          <p:nvPr/>
        </p:nvSpPr>
        <p:spPr>
          <a:xfrm>
            <a:off x="2443163" y="5129213"/>
            <a:ext cx="300037"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504" name="Shape 504"/>
          <p:cNvSpPr txBox="1"/>
          <p:nvPr/>
        </p:nvSpPr>
        <p:spPr>
          <a:xfrm>
            <a:off x="2443163" y="4595813"/>
            <a:ext cx="300037"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505" name="Shape 505"/>
          <p:cNvCxnSpPr/>
          <p:nvPr/>
        </p:nvCxnSpPr>
        <p:spPr>
          <a:xfrm flipH="1">
            <a:off x="2181225" y="1347788"/>
            <a:ext cx="3962400" cy="1143000"/>
          </a:xfrm>
          <a:prstGeom prst="straightConnector1">
            <a:avLst/>
          </a:prstGeom>
          <a:noFill/>
          <a:ln cap="flat" cmpd="sng" w="9525">
            <a:solidFill>
              <a:schemeClr val="dk1"/>
            </a:solidFill>
            <a:prstDash val="solid"/>
            <a:round/>
            <a:headEnd len="med" w="med" type="none"/>
            <a:tailEnd len="med" w="med" type="none"/>
          </a:ln>
        </p:spPr>
      </p:cxnSp>
      <p:sp>
        <p:nvSpPr>
          <p:cNvPr id="506" name="Shape 506"/>
          <p:cNvSpPr/>
          <p:nvPr/>
        </p:nvSpPr>
        <p:spPr>
          <a:xfrm>
            <a:off x="4132263" y="1879600"/>
            <a:ext cx="76200" cy="76200"/>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Regression</a:t>
            </a:r>
            <a:endParaRPr b="0" i="0" sz="4400" u="none" cap="none" strike="noStrike">
              <a:solidFill>
                <a:schemeClr val="dk1"/>
              </a:solidFill>
              <a:latin typeface="Calibri"/>
              <a:ea typeface="Calibri"/>
              <a:cs typeface="Calibri"/>
              <a:sym typeface="Calibri"/>
            </a:endParaRPr>
          </a:p>
        </p:txBody>
      </p:sp>
      <p:sp>
        <p:nvSpPr>
          <p:cNvPr id="98" name="Shape 98"/>
          <p:cNvSpPr txBox="1"/>
          <p:nvPr>
            <p:ph idx="1" type="body"/>
          </p:nvPr>
        </p:nvSpPr>
        <p:spPr>
          <a:xfrm>
            <a:off x="685800" y="1066800"/>
            <a:ext cx="7772400" cy="2895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For classification the output(s) is nominal</a:t>
            </a:r>
            <a:endParaRPr/>
          </a:p>
          <a:p>
            <a:pPr indent="-342900" lvl="0" marL="342900" marR="0" rtl="0" algn="l">
              <a:lnSpc>
                <a:spcPct val="8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In regression the output is continuous</a:t>
            </a:r>
            <a:endParaRPr/>
          </a:p>
          <a:p>
            <a:pPr indent="-285750" lvl="1" marL="742950" marR="0" rtl="0" algn="l">
              <a:lnSpc>
                <a:spcPct val="8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Function Approximation</a:t>
            </a:r>
            <a:endParaRPr/>
          </a:p>
          <a:p>
            <a:pPr indent="-342900" lvl="0" marL="342900" marR="0" rtl="0" algn="l">
              <a:lnSpc>
                <a:spcPct val="8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Many models could be used – Simplest is linear regression</a:t>
            </a:r>
            <a:endParaRPr/>
          </a:p>
          <a:p>
            <a:pPr indent="-285750" lvl="1" marL="742950" marR="0" rtl="0" algn="l">
              <a:lnSpc>
                <a:spcPct val="8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Fit data with the best hyper-plane which "goes through" the points</a:t>
            </a:r>
            <a:endParaRPr/>
          </a:p>
          <a:p>
            <a:pPr indent="-121284" lvl="1" marL="742950" marR="0" rtl="0" algn="l">
              <a:lnSpc>
                <a:spcPct val="80000"/>
              </a:lnSpc>
              <a:spcBef>
                <a:spcPts val="518"/>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p:txBody>
      </p:sp>
      <p:sp>
        <p:nvSpPr>
          <p:cNvPr id="99" name="Shape 9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Times New Roman"/>
                <a:ea typeface="Times New Roman"/>
                <a:cs typeface="Times New Roman"/>
                <a:sym typeface="Times New Roman"/>
              </a:rPr>
              <a:t>CSE222- Regression</a:t>
            </a:r>
            <a:endParaRPr b="0" i="0" sz="1200" u="none" cap="none" strike="noStrike">
              <a:solidFill>
                <a:srgbClr val="888888"/>
              </a:solidFill>
              <a:latin typeface="Times New Roman"/>
              <a:ea typeface="Times New Roman"/>
              <a:cs typeface="Times New Roman"/>
              <a:sym typeface="Times New Roman"/>
            </a:endParaRPr>
          </a:p>
        </p:txBody>
      </p:sp>
      <p:sp>
        <p:nvSpPr>
          <p:cNvPr id="100" name="Shape 10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Times New Roman"/>
                <a:ea typeface="Times New Roman"/>
                <a:cs typeface="Times New Roman"/>
                <a:sym typeface="Times New Roman"/>
              </a:rPr>
              <a:t>‹#›</a:t>
            </a:fld>
            <a:endParaRPr b="0" i="0" sz="1200" u="none" cap="none" strike="noStrike">
              <a:solidFill>
                <a:srgbClr val="888888"/>
              </a:solidFill>
              <a:latin typeface="Times New Roman"/>
              <a:ea typeface="Times New Roman"/>
              <a:cs typeface="Times New Roman"/>
              <a:sym typeface="Times New Roman"/>
            </a:endParaRPr>
          </a:p>
        </p:txBody>
      </p:sp>
      <p:cxnSp>
        <p:nvCxnSpPr>
          <p:cNvPr id="101" name="Shape 101"/>
          <p:cNvCxnSpPr/>
          <p:nvPr/>
        </p:nvCxnSpPr>
        <p:spPr>
          <a:xfrm>
            <a:off x="3230563" y="4284663"/>
            <a:ext cx="0" cy="1547812"/>
          </a:xfrm>
          <a:prstGeom prst="straightConnector1">
            <a:avLst/>
          </a:prstGeom>
          <a:noFill/>
          <a:ln cap="flat" cmpd="sng" w="9525">
            <a:solidFill>
              <a:schemeClr val="dk1"/>
            </a:solidFill>
            <a:prstDash val="solid"/>
            <a:round/>
            <a:headEnd len="med" w="med" type="none"/>
            <a:tailEnd len="med" w="med" type="none"/>
          </a:ln>
        </p:spPr>
      </p:cxnSp>
      <p:cxnSp>
        <p:nvCxnSpPr>
          <p:cNvPr id="102" name="Shape 102"/>
          <p:cNvCxnSpPr/>
          <p:nvPr/>
        </p:nvCxnSpPr>
        <p:spPr>
          <a:xfrm>
            <a:off x="3230563" y="5832475"/>
            <a:ext cx="2971800" cy="0"/>
          </a:xfrm>
          <a:prstGeom prst="straightConnector1">
            <a:avLst/>
          </a:prstGeom>
          <a:noFill/>
          <a:ln cap="flat" cmpd="sng" w="9525">
            <a:solidFill>
              <a:schemeClr val="dk1"/>
            </a:solidFill>
            <a:prstDash val="solid"/>
            <a:round/>
            <a:headEnd len="med" w="med" type="none"/>
            <a:tailEnd len="med" w="med" type="none"/>
          </a:ln>
        </p:spPr>
      </p:cxnSp>
      <p:sp>
        <p:nvSpPr>
          <p:cNvPr id="103" name="Shape 103"/>
          <p:cNvSpPr/>
          <p:nvPr/>
        </p:nvSpPr>
        <p:spPr>
          <a:xfrm>
            <a:off x="3611563" y="5399088"/>
            <a:ext cx="128587"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Shape 104"/>
          <p:cNvSpPr/>
          <p:nvPr/>
        </p:nvSpPr>
        <p:spPr>
          <a:xfrm>
            <a:off x="4449763" y="4852988"/>
            <a:ext cx="128587" cy="130175"/>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Shape 105"/>
          <p:cNvSpPr/>
          <p:nvPr/>
        </p:nvSpPr>
        <p:spPr>
          <a:xfrm>
            <a:off x="3740150" y="4983163"/>
            <a:ext cx="128588"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Shape 106"/>
          <p:cNvSpPr/>
          <p:nvPr/>
        </p:nvSpPr>
        <p:spPr>
          <a:xfrm>
            <a:off x="4906963" y="4395788"/>
            <a:ext cx="128587" cy="130175"/>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Shape 107"/>
          <p:cNvSpPr/>
          <p:nvPr/>
        </p:nvSpPr>
        <p:spPr>
          <a:xfrm>
            <a:off x="4321175" y="5375275"/>
            <a:ext cx="128588" cy="128588"/>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Shape 108"/>
          <p:cNvSpPr/>
          <p:nvPr/>
        </p:nvSpPr>
        <p:spPr>
          <a:xfrm>
            <a:off x="4754563" y="5005388"/>
            <a:ext cx="128587" cy="130175"/>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Shape 109"/>
          <p:cNvSpPr/>
          <p:nvPr/>
        </p:nvSpPr>
        <p:spPr>
          <a:xfrm>
            <a:off x="5364163" y="4776788"/>
            <a:ext cx="128587" cy="130175"/>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Shape 110"/>
          <p:cNvSpPr/>
          <p:nvPr/>
        </p:nvSpPr>
        <p:spPr>
          <a:xfrm>
            <a:off x="5668963" y="4267200"/>
            <a:ext cx="128587" cy="128588"/>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Shape 111"/>
          <p:cNvSpPr txBox="1"/>
          <p:nvPr/>
        </p:nvSpPr>
        <p:spPr>
          <a:xfrm>
            <a:off x="2024063" y="4419600"/>
            <a:ext cx="1133475" cy="12001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y</a:t>
            </a:r>
            <a:endParaRPr i="1"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dependent</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variable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(output)</a:t>
            </a:r>
            <a:endParaRPr/>
          </a:p>
        </p:txBody>
      </p:sp>
      <p:sp>
        <p:nvSpPr>
          <p:cNvPr id="112" name="Shape 112"/>
          <p:cNvSpPr txBox="1"/>
          <p:nvPr/>
        </p:nvSpPr>
        <p:spPr>
          <a:xfrm>
            <a:off x="2881313" y="5800725"/>
            <a:ext cx="3748087" cy="368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x – </a:t>
            </a:r>
            <a:r>
              <a:rPr lang="en-US" sz="1800">
                <a:solidFill>
                  <a:schemeClr val="dk1"/>
                </a:solidFill>
                <a:latin typeface="Calibri"/>
                <a:ea typeface="Calibri"/>
                <a:cs typeface="Calibri"/>
                <a:sym typeface="Calibri"/>
              </a:rPr>
              <a:t>independent variable (input)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Shape 5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Delta Rule for Classification?</a:t>
            </a:r>
            <a:endParaRPr b="0" i="0" sz="4400" u="none" cap="none" strike="noStrike">
              <a:solidFill>
                <a:schemeClr val="dk1"/>
              </a:solidFill>
              <a:latin typeface="Calibri"/>
              <a:ea typeface="Calibri"/>
              <a:cs typeface="Calibri"/>
              <a:sym typeface="Calibri"/>
            </a:endParaRPr>
          </a:p>
        </p:txBody>
      </p:sp>
      <p:sp>
        <p:nvSpPr>
          <p:cNvPr id="512" name="Shape 512"/>
          <p:cNvSpPr txBox="1"/>
          <p:nvPr>
            <p:ph idx="1" type="body"/>
          </p:nvPr>
        </p:nvSpPr>
        <p:spPr>
          <a:xfrm>
            <a:off x="762000" y="5638800"/>
            <a:ext cx="77724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Sigmoid fits many decision cases quite well!  This is basically what logistic regression does.</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3" name="Shape 5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514" name="Shape 5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cxnSp>
        <p:nvCxnSpPr>
          <p:cNvPr id="515" name="Shape 515"/>
          <p:cNvCxnSpPr/>
          <p:nvPr/>
        </p:nvCxnSpPr>
        <p:spPr>
          <a:xfrm>
            <a:off x="2667000" y="2198688"/>
            <a:ext cx="4191000" cy="1587"/>
          </a:xfrm>
          <a:prstGeom prst="straightConnector1">
            <a:avLst/>
          </a:prstGeom>
          <a:noFill/>
          <a:ln cap="flat" cmpd="sng" w="9525">
            <a:solidFill>
              <a:schemeClr val="dk1"/>
            </a:solidFill>
            <a:prstDash val="solid"/>
            <a:round/>
            <a:headEnd len="med" w="med" type="none"/>
            <a:tailEnd len="med" w="med" type="none"/>
          </a:ln>
        </p:spPr>
      </p:cxnSp>
      <p:sp>
        <p:nvSpPr>
          <p:cNvPr id="516" name="Shape 516"/>
          <p:cNvSpPr txBox="1"/>
          <p:nvPr/>
        </p:nvSpPr>
        <p:spPr>
          <a:xfrm>
            <a:off x="4283075" y="2122488"/>
            <a:ext cx="36512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x</a:t>
            </a:r>
            <a:endParaRPr/>
          </a:p>
        </p:txBody>
      </p:sp>
      <p:sp>
        <p:nvSpPr>
          <p:cNvPr id="517" name="Shape 517"/>
          <p:cNvSpPr/>
          <p:nvPr/>
        </p:nvSpPr>
        <p:spPr>
          <a:xfrm>
            <a:off x="4724400" y="1589088"/>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 name="Shape 518"/>
          <p:cNvSpPr/>
          <p:nvPr/>
        </p:nvSpPr>
        <p:spPr>
          <a:xfrm>
            <a:off x="5486400" y="15875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 name="Shape 519"/>
          <p:cNvSpPr/>
          <p:nvPr/>
        </p:nvSpPr>
        <p:spPr>
          <a:xfrm>
            <a:off x="5257800" y="15875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Shape 520"/>
          <p:cNvSpPr/>
          <p:nvPr/>
        </p:nvSpPr>
        <p:spPr>
          <a:xfrm>
            <a:off x="4343400" y="15875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Shape 521"/>
          <p:cNvSpPr/>
          <p:nvPr/>
        </p:nvSpPr>
        <p:spPr>
          <a:xfrm>
            <a:off x="2895600" y="21605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Shape 522"/>
          <p:cNvSpPr/>
          <p:nvPr/>
        </p:nvSpPr>
        <p:spPr>
          <a:xfrm>
            <a:off x="3810000" y="21605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 name="Shape 523"/>
          <p:cNvSpPr/>
          <p:nvPr/>
        </p:nvSpPr>
        <p:spPr>
          <a:xfrm>
            <a:off x="3390900" y="2162175"/>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Shape 524"/>
          <p:cNvSpPr/>
          <p:nvPr/>
        </p:nvSpPr>
        <p:spPr>
          <a:xfrm>
            <a:off x="3657600" y="21605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25" name="Shape 525"/>
          <p:cNvCxnSpPr/>
          <p:nvPr/>
        </p:nvCxnSpPr>
        <p:spPr>
          <a:xfrm rot="-5400000">
            <a:off x="2323307" y="1854994"/>
            <a:ext cx="687387" cy="3175"/>
          </a:xfrm>
          <a:prstGeom prst="straightConnector1">
            <a:avLst/>
          </a:prstGeom>
          <a:noFill/>
          <a:ln cap="flat" cmpd="sng" w="9525">
            <a:solidFill>
              <a:schemeClr val="dk1"/>
            </a:solidFill>
            <a:prstDash val="solid"/>
            <a:round/>
            <a:headEnd len="med" w="med" type="none"/>
            <a:tailEnd len="med" w="med" type="none"/>
          </a:ln>
        </p:spPr>
      </p:cxnSp>
      <p:sp>
        <p:nvSpPr>
          <p:cNvPr id="526" name="Shape 526"/>
          <p:cNvSpPr txBox="1"/>
          <p:nvPr/>
        </p:nvSpPr>
        <p:spPr>
          <a:xfrm>
            <a:off x="2133600" y="1665288"/>
            <a:ext cx="35242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z</a:t>
            </a:r>
            <a:endParaRPr/>
          </a:p>
        </p:txBody>
      </p:sp>
      <p:sp>
        <p:nvSpPr>
          <p:cNvPr id="527" name="Shape 527"/>
          <p:cNvSpPr txBox="1"/>
          <p:nvPr/>
        </p:nvSpPr>
        <p:spPr>
          <a:xfrm>
            <a:off x="2443163" y="1981200"/>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528" name="Shape 528"/>
          <p:cNvSpPr txBox="1"/>
          <p:nvPr/>
        </p:nvSpPr>
        <p:spPr>
          <a:xfrm>
            <a:off x="2443163" y="1447800"/>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529" name="Shape 529"/>
          <p:cNvCxnSpPr/>
          <p:nvPr/>
        </p:nvCxnSpPr>
        <p:spPr>
          <a:xfrm flipH="1">
            <a:off x="2181225" y="2757488"/>
            <a:ext cx="5819775" cy="1357312"/>
          </a:xfrm>
          <a:prstGeom prst="straightConnector1">
            <a:avLst/>
          </a:prstGeom>
          <a:noFill/>
          <a:ln cap="flat" cmpd="sng" w="9525">
            <a:solidFill>
              <a:schemeClr val="dk1"/>
            </a:solidFill>
            <a:prstDash val="solid"/>
            <a:round/>
            <a:headEnd len="med" w="med" type="none"/>
            <a:tailEnd len="med" w="med" type="none"/>
          </a:ln>
        </p:spPr>
      </p:cxnSp>
      <p:sp>
        <p:nvSpPr>
          <p:cNvPr id="530" name="Shape 530"/>
          <p:cNvSpPr/>
          <p:nvPr/>
        </p:nvSpPr>
        <p:spPr>
          <a:xfrm>
            <a:off x="4876800" y="3427413"/>
            <a:ext cx="76200" cy="76200"/>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31" name="Shape 531"/>
          <p:cNvCxnSpPr/>
          <p:nvPr/>
        </p:nvCxnSpPr>
        <p:spPr>
          <a:xfrm>
            <a:off x="2667000" y="3760788"/>
            <a:ext cx="4191000" cy="1587"/>
          </a:xfrm>
          <a:prstGeom prst="straightConnector1">
            <a:avLst/>
          </a:prstGeom>
          <a:noFill/>
          <a:ln cap="flat" cmpd="sng" w="9525">
            <a:solidFill>
              <a:schemeClr val="dk1"/>
            </a:solidFill>
            <a:prstDash val="solid"/>
            <a:round/>
            <a:headEnd len="med" w="med" type="none"/>
            <a:tailEnd len="med" w="med" type="none"/>
          </a:ln>
        </p:spPr>
      </p:cxnSp>
      <p:sp>
        <p:nvSpPr>
          <p:cNvPr id="532" name="Shape 532"/>
          <p:cNvSpPr txBox="1"/>
          <p:nvPr/>
        </p:nvSpPr>
        <p:spPr>
          <a:xfrm>
            <a:off x="4283075" y="3684588"/>
            <a:ext cx="36512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x</a:t>
            </a:r>
            <a:endParaRPr/>
          </a:p>
        </p:txBody>
      </p:sp>
      <p:sp>
        <p:nvSpPr>
          <p:cNvPr id="533" name="Shape 533"/>
          <p:cNvSpPr/>
          <p:nvPr/>
        </p:nvSpPr>
        <p:spPr>
          <a:xfrm>
            <a:off x="4724400" y="3151188"/>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 name="Shape 534"/>
          <p:cNvSpPr/>
          <p:nvPr/>
        </p:nvSpPr>
        <p:spPr>
          <a:xfrm>
            <a:off x="7543800" y="3151188"/>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 name="Shape 535"/>
          <p:cNvSpPr/>
          <p:nvPr/>
        </p:nvSpPr>
        <p:spPr>
          <a:xfrm>
            <a:off x="6858000" y="31496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 name="Shape 536"/>
          <p:cNvSpPr/>
          <p:nvPr/>
        </p:nvSpPr>
        <p:spPr>
          <a:xfrm>
            <a:off x="4343400" y="3149600"/>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 name="Shape 537"/>
          <p:cNvSpPr/>
          <p:nvPr/>
        </p:nvSpPr>
        <p:spPr>
          <a:xfrm>
            <a:off x="2895600" y="37226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 name="Shape 538"/>
          <p:cNvSpPr/>
          <p:nvPr/>
        </p:nvSpPr>
        <p:spPr>
          <a:xfrm>
            <a:off x="3810000" y="37226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 name="Shape 539"/>
          <p:cNvSpPr/>
          <p:nvPr/>
        </p:nvSpPr>
        <p:spPr>
          <a:xfrm>
            <a:off x="3390900" y="3724275"/>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 name="Shape 540"/>
          <p:cNvSpPr/>
          <p:nvPr/>
        </p:nvSpPr>
        <p:spPr>
          <a:xfrm>
            <a:off x="3657600" y="3722688"/>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41" name="Shape 541"/>
          <p:cNvCxnSpPr/>
          <p:nvPr/>
        </p:nvCxnSpPr>
        <p:spPr>
          <a:xfrm rot="-5400000">
            <a:off x="2324100" y="3417888"/>
            <a:ext cx="687387" cy="1588"/>
          </a:xfrm>
          <a:prstGeom prst="straightConnector1">
            <a:avLst/>
          </a:prstGeom>
          <a:noFill/>
          <a:ln cap="flat" cmpd="sng" w="9525">
            <a:solidFill>
              <a:schemeClr val="dk1"/>
            </a:solidFill>
            <a:prstDash val="solid"/>
            <a:round/>
            <a:headEnd len="med" w="med" type="none"/>
            <a:tailEnd len="med" w="med" type="none"/>
          </a:ln>
        </p:spPr>
      </p:cxnSp>
      <p:sp>
        <p:nvSpPr>
          <p:cNvPr id="542" name="Shape 542"/>
          <p:cNvSpPr txBox="1"/>
          <p:nvPr/>
        </p:nvSpPr>
        <p:spPr>
          <a:xfrm>
            <a:off x="2133600" y="3227388"/>
            <a:ext cx="35242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z</a:t>
            </a:r>
            <a:endParaRPr/>
          </a:p>
        </p:txBody>
      </p:sp>
      <p:sp>
        <p:nvSpPr>
          <p:cNvPr id="543" name="Shape 543"/>
          <p:cNvSpPr txBox="1"/>
          <p:nvPr/>
        </p:nvSpPr>
        <p:spPr>
          <a:xfrm>
            <a:off x="2443163" y="3543300"/>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544" name="Shape 544"/>
          <p:cNvSpPr txBox="1"/>
          <p:nvPr/>
        </p:nvSpPr>
        <p:spPr>
          <a:xfrm>
            <a:off x="2443163" y="3009900"/>
            <a:ext cx="30003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545" name="Shape 545"/>
          <p:cNvCxnSpPr/>
          <p:nvPr/>
        </p:nvCxnSpPr>
        <p:spPr>
          <a:xfrm>
            <a:off x="2667000" y="5345113"/>
            <a:ext cx="4191000" cy="1587"/>
          </a:xfrm>
          <a:prstGeom prst="straightConnector1">
            <a:avLst/>
          </a:prstGeom>
          <a:noFill/>
          <a:ln cap="flat" cmpd="sng" w="9525">
            <a:solidFill>
              <a:schemeClr val="dk1"/>
            </a:solidFill>
            <a:prstDash val="solid"/>
            <a:round/>
            <a:headEnd len="med" w="med" type="none"/>
            <a:tailEnd len="med" w="med" type="none"/>
          </a:ln>
        </p:spPr>
      </p:cxnSp>
      <p:sp>
        <p:nvSpPr>
          <p:cNvPr id="546" name="Shape 546"/>
          <p:cNvSpPr txBox="1"/>
          <p:nvPr/>
        </p:nvSpPr>
        <p:spPr>
          <a:xfrm>
            <a:off x="4283075" y="5268913"/>
            <a:ext cx="365125"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x</a:t>
            </a:r>
            <a:endParaRPr/>
          </a:p>
        </p:txBody>
      </p:sp>
      <p:sp>
        <p:nvSpPr>
          <p:cNvPr id="547" name="Shape 547"/>
          <p:cNvSpPr/>
          <p:nvPr/>
        </p:nvSpPr>
        <p:spPr>
          <a:xfrm>
            <a:off x="4724400" y="4735513"/>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Shape 548"/>
          <p:cNvSpPr/>
          <p:nvPr/>
        </p:nvSpPr>
        <p:spPr>
          <a:xfrm>
            <a:off x="7543800" y="4735513"/>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Shape 549"/>
          <p:cNvSpPr/>
          <p:nvPr/>
        </p:nvSpPr>
        <p:spPr>
          <a:xfrm>
            <a:off x="6858000" y="4733925"/>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Shape 550"/>
          <p:cNvSpPr/>
          <p:nvPr/>
        </p:nvSpPr>
        <p:spPr>
          <a:xfrm>
            <a:off x="4343400" y="4733925"/>
            <a:ext cx="76200" cy="76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Shape 551"/>
          <p:cNvSpPr/>
          <p:nvPr/>
        </p:nvSpPr>
        <p:spPr>
          <a:xfrm>
            <a:off x="2895600" y="5307013"/>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Shape 552"/>
          <p:cNvSpPr/>
          <p:nvPr/>
        </p:nvSpPr>
        <p:spPr>
          <a:xfrm>
            <a:off x="3810000" y="5307013"/>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Shape 553"/>
          <p:cNvSpPr/>
          <p:nvPr/>
        </p:nvSpPr>
        <p:spPr>
          <a:xfrm>
            <a:off x="3390900" y="5308600"/>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Shape 554"/>
          <p:cNvSpPr/>
          <p:nvPr/>
        </p:nvSpPr>
        <p:spPr>
          <a:xfrm>
            <a:off x="3657600" y="5307013"/>
            <a:ext cx="76200" cy="76200"/>
          </a:xfrm>
          <a:prstGeom prst="ellipse">
            <a:avLst/>
          </a:prstGeom>
          <a:solidFill>
            <a:srgbClr val="FF66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55" name="Shape 555"/>
          <p:cNvCxnSpPr/>
          <p:nvPr/>
        </p:nvCxnSpPr>
        <p:spPr>
          <a:xfrm rot="-5400000">
            <a:off x="2323307" y="5003006"/>
            <a:ext cx="687388" cy="3175"/>
          </a:xfrm>
          <a:prstGeom prst="straightConnector1">
            <a:avLst/>
          </a:prstGeom>
          <a:noFill/>
          <a:ln cap="flat" cmpd="sng" w="9525">
            <a:solidFill>
              <a:schemeClr val="dk1"/>
            </a:solidFill>
            <a:prstDash val="solid"/>
            <a:round/>
            <a:headEnd len="med" w="med" type="none"/>
            <a:tailEnd len="med" w="med" type="none"/>
          </a:ln>
        </p:spPr>
      </p:cxnSp>
      <p:sp>
        <p:nvSpPr>
          <p:cNvPr id="556" name="Shape 556"/>
          <p:cNvSpPr txBox="1"/>
          <p:nvPr/>
        </p:nvSpPr>
        <p:spPr>
          <a:xfrm>
            <a:off x="2133600" y="4811713"/>
            <a:ext cx="352425"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z</a:t>
            </a:r>
            <a:endParaRPr/>
          </a:p>
        </p:txBody>
      </p:sp>
      <p:sp>
        <p:nvSpPr>
          <p:cNvPr id="557" name="Shape 557"/>
          <p:cNvSpPr txBox="1"/>
          <p:nvPr/>
        </p:nvSpPr>
        <p:spPr>
          <a:xfrm>
            <a:off x="2443163" y="5129213"/>
            <a:ext cx="300037"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558" name="Shape 558"/>
          <p:cNvSpPr txBox="1"/>
          <p:nvPr/>
        </p:nvSpPr>
        <p:spPr>
          <a:xfrm>
            <a:off x="2443163" y="4595813"/>
            <a:ext cx="300037"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559" name="Shape 559"/>
          <p:cNvCxnSpPr/>
          <p:nvPr/>
        </p:nvCxnSpPr>
        <p:spPr>
          <a:xfrm flipH="1">
            <a:off x="2181225" y="1347788"/>
            <a:ext cx="3962400" cy="1143000"/>
          </a:xfrm>
          <a:prstGeom prst="straightConnector1">
            <a:avLst/>
          </a:prstGeom>
          <a:noFill/>
          <a:ln cap="flat" cmpd="sng" w="9525">
            <a:solidFill>
              <a:schemeClr val="dk1"/>
            </a:solidFill>
            <a:prstDash val="solid"/>
            <a:round/>
            <a:headEnd len="med" w="med" type="none"/>
            <a:tailEnd len="med" w="med" type="none"/>
          </a:ln>
        </p:spPr>
      </p:cxnSp>
      <p:sp>
        <p:nvSpPr>
          <p:cNvPr id="560" name="Shape 560"/>
          <p:cNvSpPr/>
          <p:nvPr/>
        </p:nvSpPr>
        <p:spPr>
          <a:xfrm>
            <a:off x="4132263" y="1879600"/>
            <a:ext cx="76200" cy="76200"/>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61" name="Shape 561"/>
          <p:cNvCxnSpPr/>
          <p:nvPr/>
        </p:nvCxnSpPr>
        <p:spPr>
          <a:xfrm flipH="1" rot="10800000">
            <a:off x="3059112" y="4735513"/>
            <a:ext cx="1981200" cy="609600"/>
          </a:xfrm>
          <a:prstGeom prst="curvedConnector3">
            <a:avLst>
              <a:gd fmla="val 50000" name="adj1"/>
            </a:avLst>
          </a:prstGeom>
          <a:noFill/>
          <a:ln cap="flat" cmpd="sng" w="9525">
            <a:solidFill>
              <a:schemeClr val="dk1"/>
            </a:solidFill>
            <a:prstDash val="solid"/>
            <a:round/>
            <a:headEnd len="med" w="med" type="none"/>
            <a:tailEnd len="med" w="med" type="none"/>
          </a:ln>
        </p:spPr>
      </p:cxnSp>
      <p:cxnSp>
        <p:nvCxnSpPr>
          <p:cNvPr id="562" name="Shape 562"/>
          <p:cNvCxnSpPr/>
          <p:nvPr/>
        </p:nvCxnSpPr>
        <p:spPr>
          <a:xfrm>
            <a:off x="5040312" y="4733925"/>
            <a:ext cx="2655888" cy="4763"/>
          </a:xfrm>
          <a:prstGeom prst="straightConnector1">
            <a:avLst/>
          </a:prstGeom>
          <a:noFill/>
          <a:ln cap="flat" cmpd="sng" w="9525">
            <a:solidFill>
              <a:schemeClr val="dk1"/>
            </a:solidFill>
            <a:prstDash val="solid"/>
            <a:round/>
            <a:headEnd len="med" w="med" type="none"/>
            <a:tailEnd len="med" w="med" type="none"/>
          </a:ln>
        </p:spPr>
      </p:cxnSp>
      <p:sp>
        <p:nvSpPr>
          <p:cNvPr id="563" name="Shape 563"/>
          <p:cNvSpPr/>
          <p:nvPr/>
        </p:nvSpPr>
        <p:spPr>
          <a:xfrm>
            <a:off x="4016043" y="4986338"/>
            <a:ext cx="76200" cy="76200"/>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Shape 5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grpSp>
        <p:nvGrpSpPr>
          <p:cNvPr id="570" name="Shape 570"/>
          <p:cNvGrpSpPr/>
          <p:nvPr/>
        </p:nvGrpSpPr>
        <p:grpSpPr>
          <a:xfrm>
            <a:off x="4214813" y="2362200"/>
            <a:ext cx="2033587" cy="2057400"/>
            <a:chOff x="1680" y="1584"/>
            <a:chExt cx="1281" cy="1296"/>
          </a:xfrm>
        </p:grpSpPr>
        <p:cxnSp>
          <p:nvCxnSpPr>
            <p:cNvPr id="571" name="Shape 571"/>
            <p:cNvCxnSpPr/>
            <p:nvPr/>
          </p:nvCxnSpPr>
          <p:spPr>
            <a:xfrm flipH="1" rot="10800000">
              <a:off x="1824" y="1584"/>
              <a:ext cx="897" cy="1296"/>
            </a:xfrm>
            <a:prstGeom prst="straightConnector1">
              <a:avLst/>
            </a:prstGeom>
            <a:noFill/>
            <a:ln cap="flat" cmpd="sng" w="9525">
              <a:solidFill>
                <a:schemeClr val="dk1"/>
              </a:solidFill>
              <a:prstDash val="solid"/>
              <a:round/>
              <a:headEnd len="med" w="med" type="none"/>
              <a:tailEnd len="med" w="med" type="none"/>
            </a:ln>
          </p:spPr>
        </p:cxnSp>
        <p:sp>
          <p:nvSpPr>
            <p:cNvPr id="572" name="Shape 572"/>
            <p:cNvSpPr/>
            <p:nvPr/>
          </p:nvSpPr>
          <p:spPr>
            <a:xfrm>
              <a:off x="2688" y="1776"/>
              <a:ext cx="81" cy="81"/>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Shape 573"/>
            <p:cNvSpPr/>
            <p:nvPr/>
          </p:nvSpPr>
          <p:spPr>
            <a:xfrm>
              <a:off x="2304" y="2256"/>
              <a:ext cx="81" cy="81"/>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Shape 574"/>
            <p:cNvSpPr/>
            <p:nvPr/>
          </p:nvSpPr>
          <p:spPr>
            <a:xfrm>
              <a:off x="2544" y="2112"/>
              <a:ext cx="81" cy="81"/>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Shape 575"/>
            <p:cNvSpPr/>
            <p:nvPr/>
          </p:nvSpPr>
          <p:spPr>
            <a:xfrm>
              <a:off x="2592" y="1968"/>
              <a:ext cx="81" cy="81"/>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Shape 576"/>
            <p:cNvSpPr/>
            <p:nvPr/>
          </p:nvSpPr>
          <p:spPr>
            <a:xfrm>
              <a:off x="2304" y="2640"/>
              <a:ext cx="81" cy="81"/>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Shape 577"/>
            <p:cNvSpPr/>
            <p:nvPr/>
          </p:nvSpPr>
          <p:spPr>
            <a:xfrm>
              <a:off x="2496" y="2352"/>
              <a:ext cx="81" cy="81"/>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8" name="Shape 578"/>
            <p:cNvSpPr/>
            <p:nvPr/>
          </p:nvSpPr>
          <p:spPr>
            <a:xfrm>
              <a:off x="2880" y="2208"/>
              <a:ext cx="81" cy="81"/>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9" name="Shape 579"/>
            <p:cNvSpPr/>
            <p:nvPr/>
          </p:nvSpPr>
          <p:spPr>
            <a:xfrm>
              <a:off x="2688" y="2544"/>
              <a:ext cx="81" cy="81"/>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Shape 580"/>
            <p:cNvSpPr/>
            <p:nvPr/>
          </p:nvSpPr>
          <p:spPr>
            <a:xfrm>
              <a:off x="1920" y="2112"/>
              <a:ext cx="81" cy="81"/>
            </a:xfrm>
            <a:prstGeom prst="flowChartSummingJunction">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Shape 581"/>
            <p:cNvSpPr/>
            <p:nvPr/>
          </p:nvSpPr>
          <p:spPr>
            <a:xfrm>
              <a:off x="2064" y="1728"/>
              <a:ext cx="81" cy="81"/>
            </a:xfrm>
            <a:prstGeom prst="flowChartSummingJunction">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Shape 582"/>
            <p:cNvSpPr/>
            <p:nvPr/>
          </p:nvSpPr>
          <p:spPr>
            <a:xfrm>
              <a:off x="1680" y="2352"/>
              <a:ext cx="81" cy="81"/>
            </a:xfrm>
            <a:prstGeom prst="flowChartSummingJunction">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Shape 583"/>
            <p:cNvSpPr/>
            <p:nvPr/>
          </p:nvSpPr>
          <p:spPr>
            <a:xfrm>
              <a:off x="2208" y="2016"/>
              <a:ext cx="81" cy="81"/>
            </a:xfrm>
            <a:prstGeom prst="flowChartSummingJunction">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Shape 584"/>
            <p:cNvSpPr/>
            <p:nvPr/>
          </p:nvSpPr>
          <p:spPr>
            <a:xfrm>
              <a:off x="1776" y="1968"/>
              <a:ext cx="81" cy="81"/>
            </a:xfrm>
            <a:prstGeom prst="flowChartSummingJunction">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 name="Shape 585"/>
            <p:cNvSpPr/>
            <p:nvPr/>
          </p:nvSpPr>
          <p:spPr>
            <a:xfrm>
              <a:off x="2304" y="1680"/>
              <a:ext cx="81" cy="81"/>
            </a:xfrm>
            <a:prstGeom prst="flowChartSummingJunction">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Shape 586"/>
            <p:cNvSpPr/>
            <p:nvPr/>
          </p:nvSpPr>
          <p:spPr>
            <a:xfrm>
              <a:off x="2016" y="1968"/>
              <a:ext cx="81" cy="81"/>
            </a:xfrm>
            <a:prstGeom prst="flowChartSummingJunction">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87" name="Shape 587"/>
          <p:cNvGrpSpPr/>
          <p:nvPr/>
        </p:nvGrpSpPr>
        <p:grpSpPr>
          <a:xfrm>
            <a:off x="1828800" y="4741863"/>
            <a:ext cx="5486400" cy="1887537"/>
            <a:chOff x="992" y="1628"/>
            <a:chExt cx="3456" cy="1189"/>
          </a:xfrm>
        </p:grpSpPr>
        <p:grpSp>
          <p:nvGrpSpPr>
            <p:cNvPr id="588" name="Shape 588"/>
            <p:cNvGrpSpPr/>
            <p:nvPr/>
          </p:nvGrpSpPr>
          <p:grpSpPr>
            <a:xfrm>
              <a:off x="992" y="1628"/>
              <a:ext cx="3456" cy="1008"/>
              <a:chOff x="1104" y="1344"/>
              <a:chExt cx="3456" cy="1008"/>
            </a:xfrm>
          </p:grpSpPr>
          <p:cxnSp>
            <p:nvCxnSpPr>
              <p:cNvPr id="589" name="Shape 589"/>
              <p:cNvCxnSpPr/>
              <p:nvPr/>
            </p:nvCxnSpPr>
            <p:spPr>
              <a:xfrm>
                <a:off x="1104" y="1920"/>
                <a:ext cx="912" cy="0"/>
              </a:xfrm>
              <a:prstGeom prst="straightConnector1">
                <a:avLst/>
              </a:prstGeom>
              <a:noFill/>
              <a:ln cap="flat" cmpd="sng" w="9525">
                <a:solidFill>
                  <a:schemeClr val="dk1"/>
                </a:solidFill>
                <a:prstDash val="solid"/>
                <a:round/>
                <a:headEnd len="med" w="med" type="none"/>
                <a:tailEnd len="med" w="med" type="none"/>
              </a:ln>
            </p:spPr>
          </p:cxnSp>
          <p:cxnSp>
            <p:nvCxnSpPr>
              <p:cNvPr id="590" name="Shape 590"/>
              <p:cNvCxnSpPr/>
              <p:nvPr/>
            </p:nvCxnSpPr>
            <p:spPr>
              <a:xfrm flipH="1" rot="10800000">
                <a:off x="1104" y="1344"/>
                <a:ext cx="1632" cy="576"/>
              </a:xfrm>
              <a:prstGeom prst="straightConnector1">
                <a:avLst/>
              </a:prstGeom>
              <a:noFill/>
              <a:ln cap="flat" cmpd="sng" w="9525">
                <a:solidFill>
                  <a:schemeClr val="dk1"/>
                </a:solidFill>
                <a:prstDash val="solid"/>
                <a:round/>
                <a:headEnd len="med" w="med" type="none"/>
                <a:tailEnd len="med" w="med" type="none"/>
              </a:ln>
            </p:spPr>
          </p:cxnSp>
          <p:cxnSp>
            <p:nvCxnSpPr>
              <p:cNvPr id="591" name="Shape 591"/>
              <p:cNvCxnSpPr/>
              <p:nvPr/>
            </p:nvCxnSpPr>
            <p:spPr>
              <a:xfrm flipH="1" rot="10800000">
                <a:off x="2016" y="1344"/>
                <a:ext cx="1632" cy="576"/>
              </a:xfrm>
              <a:prstGeom prst="straightConnector1">
                <a:avLst/>
              </a:prstGeom>
              <a:noFill/>
              <a:ln cap="flat" cmpd="sng" w="9525">
                <a:solidFill>
                  <a:schemeClr val="dk1"/>
                </a:solidFill>
                <a:prstDash val="solid"/>
                <a:round/>
                <a:headEnd len="med" w="med" type="none"/>
                <a:tailEnd len="med" w="med" type="none"/>
              </a:ln>
            </p:spPr>
          </p:cxnSp>
          <p:cxnSp>
            <p:nvCxnSpPr>
              <p:cNvPr id="592" name="Shape 592"/>
              <p:cNvCxnSpPr/>
              <p:nvPr/>
            </p:nvCxnSpPr>
            <p:spPr>
              <a:xfrm>
                <a:off x="2736" y="1344"/>
                <a:ext cx="912" cy="0"/>
              </a:xfrm>
              <a:prstGeom prst="straightConnector1">
                <a:avLst/>
              </a:prstGeom>
              <a:noFill/>
              <a:ln cap="flat" cmpd="sng" w="9525">
                <a:solidFill>
                  <a:schemeClr val="dk1"/>
                </a:solidFill>
                <a:prstDash val="solid"/>
                <a:round/>
                <a:headEnd len="med" w="med" type="none"/>
                <a:tailEnd len="med" w="med" type="none"/>
              </a:ln>
            </p:spPr>
          </p:cxnSp>
          <p:cxnSp>
            <p:nvCxnSpPr>
              <p:cNvPr id="593" name="Shape 593"/>
              <p:cNvCxnSpPr/>
              <p:nvPr/>
            </p:nvCxnSpPr>
            <p:spPr>
              <a:xfrm>
                <a:off x="2016" y="2352"/>
                <a:ext cx="912" cy="0"/>
              </a:xfrm>
              <a:prstGeom prst="straightConnector1">
                <a:avLst/>
              </a:prstGeom>
              <a:noFill/>
              <a:ln cap="flat" cmpd="sng" w="9525">
                <a:solidFill>
                  <a:schemeClr val="dk1"/>
                </a:solidFill>
                <a:prstDash val="solid"/>
                <a:round/>
                <a:headEnd len="med" w="med" type="none"/>
                <a:tailEnd len="med" w="med" type="none"/>
              </a:ln>
            </p:spPr>
          </p:cxnSp>
          <p:cxnSp>
            <p:nvCxnSpPr>
              <p:cNvPr id="594" name="Shape 594"/>
              <p:cNvCxnSpPr/>
              <p:nvPr/>
            </p:nvCxnSpPr>
            <p:spPr>
              <a:xfrm flipH="1" rot="10800000">
                <a:off x="2016" y="1776"/>
                <a:ext cx="1632" cy="576"/>
              </a:xfrm>
              <a:prstGeom prst="straightConnector1">
                <a:avLst/>
              </a:prstGeom>
              <a:noFill/>
              <a:ln cap="flat" cmpd="sng" w="9525">
                <a:solidFill>
                  <a:schemeClr val="dk1"/>
                </a:solidFill>
                <a:prstDash val="solid"/>
                <a:round/>
                <a:headEnd len="med" w="med" type="none"/>
                <a:tailEnd len="med" w="med" type="none"/>
              </a:ln>
            </p:spPr>
          </p:cxnSp>
          <p:cxnSp>
            <p:nvCxnSpPr>
              <p:cNvPr id="595" name="Shape 595"/>
              <p:cNvCxnSpPr/>
              <p:nvPr/>
            </p:nvCxnSpPr>
            <p:spPr>
              <a:xfrm flipH="1" rot="10800000">
                <a:off x="2928" y="1776"/>
                <a:ext cx="1632" cy="576"/>
              </a:xfrm>
              <a:prstGeom prst="straightConnector1">
                <a:avLst/>
              </a:prstGeom>
              <a:noFill/>
              <a:ln cap="flat" cmpd="sng" w="9525">
                <a:solidFill>
                  <a:schemeClr val="dk1"/>
                </a:solidFill>
                <a:prstDash val="solid"/>
                <a:round/>
                <a:headEnd len="med" w="med" type="none"/>
                <a:tailEnd len="med" w="med" type="none"/>
              </a:ln>
            </p:spPr>
          </p:cxnSp>
          <p:cxnSp>
            <p:nvCxnSpPr>
              <p:cNvPr id="596" name="Shape 596"/>
              <p:cNvCxnSpPr/>
              <p:nvPr/>
            </p:nvCxnSpPr>
            <p:spPr>
              <a:xfrm>
                <a:off x="3648" y="1776"/>
                <a:ext cx="912" cy="0"/>
              </a:xfrm>
              <a:prstGeom prst="straightConnector1">
                <a:avLst/>
              </a:prstGeom>
              <a:noFill/>
              <a:ln cap="flat" cmpd="sng" w="9525">
                <a:solidFill>
                  <a:schemeClr val="dk1"/>
                </a:solidFill>
                <a:prstDash val="solid"/>
                <a:round/>
                <a:headEnd len="med" w="med" type="none"/>
                <a:tailEnd len="med" w="med" type="none"/>
              </a:ln>
            </p:spPr>
          </p:cxnSp>
          <p:cxnSp>
            <p:nvCxnSpPr>
              <p:cNvPr id="597" name="Shape 597"/>
              <p:cNvCxnSpPr/>
              <p:nvPr/>
            </p:nvCxnSpPr>
            <p:spPr>
              <a:xfrm>
                <a:off x="2016" y="1920"/>
                <a:ext cx="0" cy="432"/>
              </a:xfrm>
              <a:prstGeom prst="straightConnector1">
                <a:avLst/>
              </a:prstGeom>
              <a:noFill/>
              <a:ln cap="flat" cmpd="sng" w="9525">
                <a:solidFill>
                  <a:schemeClr val="dk1"/>
                </a:solidFill>
                <a:prstDash val="solid"/>
                <a:round/>
                <a:headEnd len="med" w="med" type="none"/>
                <a:tailEnd len="med" w="med" type="none"/>
              </a:ln>
            </p:spPr>
          </p:cxnSp>
          <p:cxnSp>
            <p:nvCxnSpPr>
              <p:cNvPr id="598" name="Shape 598"/>
              <p:cNvCxnSpPr/>
              <p:nvPr/>
            </p:nvCxnSpPr>
            <p:spPr>
              <a:xfrm>
                <a:off x="3648" y="1344"/>
                <a:ext cx="0" cy="432"/>
              </a:xfrm>
              <a:prstGeom prst="straightConnector1">
                <a:avLst/>
              </a:prstGeom>
              <a:noFill/>
              <a:ln cap="flat" cmpd="sng" w="9525">
                <a:solidFill>
                  <a:schemeClr val="dk1"/>
                </a:solidFill>
                <a:prstDash val="solid"/>
                <a:round/>
                <a:headEnd len="med" w="med" type="none"/>
                <a:tailEnd len="med" w="med" type="none"/>
              </a:ln>
            </p:spPr>
          </p:cxnSp>
        </p:grpSp>
        <p:sp>
          <p:nvSpPr>
            <p:cNvPr id="599" name="Shape 599"/>
            <p:cNvSpPr/>
            <p:nvPr/>
          </p:nvSpPr>
          <p:spPr>
            <a:xfrm>
              <a:off x="1099" y="2229"/>
              <a:ext cx="164" cy="1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1</a:t>
              </a:r>
              <a:endParaRPr/>
            </a:p>
          </p:txBody>
        </p:sp>
        <p:sp>
          <p:nvSpPr>
            <p:cNvPr id="600" name="Shape 600"/>
            <p:cNvSpPr/>
            <p:nvPr/>
          </p:nvSpPr>
          <p:spPr>
            <a:xfrm>
              <a:off x="2124" y="2644"/>
              <a:ext cx="164" cy="1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0</a:t>
              </a:r>
              <a:endParaRPr/>
            </a:p>
          </p:txBody>
        </p:sp>
      </p:grpSp>
      <p:sp>
        <p:nvSpPr>
          <p:cNvPr id="601" name="Shape 601"/>
          <p:cNvSpPr txBox="1"/>
          <p:nvPr/>
        </p:nvSpPr>
        <p:spPr>
          <a:xfrm>
            <a:off x="609600" y="228600"/>
            <a:ext cx="8077200"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Observation: Consider the 2 input perceptron case without a bias weight.  Note that the output </a:t>
            </a:r>
            <a:r>
              <a:rPr i="1" lang="en-US" sz="1800">
                <a:solidFill>
                  <a:schemeClr val="dk1"/>
                </a:solidFill>
                <a:latin typeface="Calibri"/>
                <a:ea typeface="Calibri"/>
                <a:cs typeface="Calibri"/>
                <a:sym typeface="Calibri"/>
              </a:rPr>
              <a:t>z</a:t>
            </a:r>
            <a:r>
              <a:rPr lang="en-US" sz="1800">
                <a:solidFill>
                  <a:schemeClr val="dk1"/>
                </a:solidFill>
                <a:latin typeface="Calibri"/>
                <a:ea typeface="Calibri"/>
                <a:cs typeface="Calibri"/>
                <a:sym typeface="Calibri"/>
              </a:rPr>
              <a:t> is a function of 2 input variables for the 2 input case (</a:t>
            </a:r>
            <a:r>
              <a:rPr i="1" lang="en-US" sz="1800">
                <a:solidFill>
                  <a:schemeClr val="dk1"/>
                </a:solidFill>
                <a:latin typeface="Calibri"/>
                <a:ea typeface="Calibri"/>
                <a:cs typeface="Calibri"/>
                <a:sym typeface="Calibri"/>
              </a:rPr>
              <a:t>x</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a:t>
            </a:r>
            <a:r>
              <a:rPr i="1" lang="en-US" sz="1800">
                <a:solidFill>
                  <a:schemeClr val="dk1"/>
                </a:solidFill>
                <a:latin typeface="Calibri"/>
                <a:ea typeface="Calibri"/>
                <a:cs typeface="Calibri"/>
                <a:sym typeface="Calibri"/>
              </a:rPr>
              <a:t>x</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and thus we really have a 3-</a:t>
            </a:r>
            <a:r>
              <a:rPr i="1" lang="en-US" sz="1800">
                <a:solidFill>
                  <a:schemeClr val="dk1"/>
                </a:solidFill>
                <a:latin typeface="Calibri"/>
                <a:ea typeface="Calibri"/>
                <a:cs typeface="Calibri"/>
                <a:sym typeface="Calibri"/>
              </a:rPr>
              <a:t>d</a:t>
            </a:r>
            <a:r>
              <a:rPr lang="en-US" sz="1800">
                <a:solidFill>
                  <a:schemeClr val="dk1"/>
                </a:solidFill>
                <a:latin typeface="Calibri"/>
                <a:ea typeface="Calibri"/>
                <a:cs typeface="Calibri"/>
                <a:sym typeface="Calibri"/>
              </a:rPr>
              <a:t> decision surface (i.e. a plane accounting for the two input variables and the 3</a:t>
            </a:r>
            <a:r>
              <a:rPr baseline="30000" lang="en-US" sz="1800">
                <a:solidFill>
                  <a:schemeClr val="dk1"/>
                </a:solidFill>
                <a:latin typeface="Calibri"/>
                <a:ea typeface="Calibri"/>
                <a:cs typeface="Calibri"/>
                <a:sym typeface="Calibri"/>
              </a:rPr>
              <a:t>rd</a:t>
            </a:r>
            <a:r>
              <a:rPr lang="en-US" sz="1800">
                <a:solidFill>
                  <a:schemeClr val="dk1"/>
                </a:solidFill>
                <a:latin typeface="Calibri"/>
                <a:ea typeface="Calibri"/>
                <a:cs typeface="Calibri"/>
                <a:sym typeface="Calibri"/>
              </a:rPr>
              <a:t> dimension for the output), yet the decision boundary is still a line in the 2-</a:t>
            </a:r>
            <a:r>
              <a:rPr i="1" lang="en-US" sz="1800">
                <a:solidFill>
                  <a:schemeClr val="dk1"/>
                </a:solidFill>
                <a:latin typeface="Calibri"/>
                <a:ea typeface="Calibri"/>
                <a:cs typeface="Calibri"/>
                <a:sym typeface="Calibri"/>
              </a:rPr>
              <a:t>d</a:t>
            </a:r>
            <a:r>
              <a:rPr lang="en-US" sz="1800">
                <a:solidFill>
                  <a:schemeClr val="dk1"/>
                </a:solidFill>
                <a:latin typeface="Calibri"/>
                <a:ea typeface="Calibri"/>
                <a:cs typeface="Calibri"/>
                <a:sym typeface="Calibri"/>
              </a:rPr>
              <a:t> input space when we represent the outputs with different colors, symbols, etc.  The Delta rule would fit a regression plane to these points with the decision line being that line where the plane went through .5.  What would logistic regression do?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Shape 602"/>
          <p:cNvSpPr txBox="1"/>
          <p:nvPr/>
        </p:nvSpPr>
        <p:spPr>
          <a:xfrm>
            <a:off x="4140200" y="2870200"/>
            <a:ext cx="184150" cy="461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03" name="Shape 603"/>
          <p:cNvPicPr preferRelativeResize="0"/>
          <p:nvPr/>
        </p:nvPicPr>
        <p:blipFill rotWithShape="1">
          <a:blip r:embed="rId3">
            <a:alphaModFix/>
          </a:blip>
          <a:srcRect b="0" l="0" r="0" t="0"/>
          <a:stretch/>
        </p:blipFill>
        <p:spPr>
          <a:xfrm>
            <a:off x="1089468" y="2573338"/>
            <a:ext cx="2522537" cy="1517650"/>
          </a:xfrm>
          <a:prstGeom prst="rect">
            <a:avLst/>
          </a:prstGeom>
          <a:solidFill>
            <a:schemeClr val="accent1"/>
          </a:solidFill>
          <a:ln>
            <a:noFill/>
          </a:ln>
        </p:spPr>
      </p:pic>
      <p:sp>
        <p:nvSpPr>
          <p:cNvPr id="604" name="Shape 604"/>
          <p:cNvSpPr/>
          <p:nvPr/>
        </p:nvSpPr>
        <p:spPr>
          <a:xfrm>
            <a:off x="2971800" y="5264150"/>
            <a:ext cx="215900" cy="120650"/>
          </a:xfrm>
          <a:prstGeom prst="flowChartSummingJunction">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Shape 605"/>
          <p:cNvSpPr/>
          <p:nvPr/>
        </p:nvSpPr>
        <p:spPr>
          <a:xfrm>
            <a:off x="3625850" y="5143500"/>
            <a:ext cx="215900" cy="120650"/>
          </a:xfrm>
          <a:prstGeom prst="flowChartSummingJunction">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Shape 606"/>
          <p:cNvSpPr/>
          <p:nvPr/>
        </p:nvSpPr>
        <p:spPr>
          <a:xfrm>
            <a:off x="4259263" y="4876800"/>
            <a:ext cx="215900" cy="120650"/>
          </a:xfrm>
          <a:prstGeom prst="flowChartSummingJunction">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Shape 607"/>
          <p:cNvSpPr/>
          <p:nvPr/>
        </p:nvSpPr>
        <p:spPr>
          <a:xfrm>
            <a:off x="4108450" y="5083175"/>
            <a:ext cx="215900" cy="120650"/>
          </a:xfrm>
          <a:prstGeom prst="flowChartSummingJunction">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Shape 608"/>
          <p:cNvSpPr/>
          <p:nvPr/>
        </p:nvSpPr>
        <p:spPr>
          <a:xfrm>
            <a:off x="4475163" y="5970588"/>
            <a:ext cx="215900" cy="120650"/>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Shape 609"/>
          <p:cNvSpPr/>
          <p:nvPr/>
        </p:nvSpPr>
        <p:spPr>
          <a:xfrm>
            <a:off x="5268913" y="5716588"/>
            <a:ext cx="215900" cy="120650"/>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0" name="Shape 610"/>
          <p:cNvSpPr/>
          <p:nvPr/>
        </p:nvSpPr>
        <p:spPr>
          <a:xfrm>
            <a:off x="5053013" y="6002338"/>
            <a:ext cx="215900" cy="120650"/>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1" name="Shape 611"/>
          <p:cNvSpPr/>
          <p:nvPr/>
        </p:nvSpPr>
        <p:spPr>
          <a:xfrm>
            <a:off x="5859463" y="5656263"/>
            <a:ext cx="215900" cy="120650"/>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2" name="Shape 6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CSE222- Regression</a:t>
            </a:r>
            <a:endParaRPr sz="1200">
              <a:solidFill>
                <a:srgbClr val="888888"/>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Shape 6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618" name="Shape 6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pic>
        <p:nvPicPr>
          <p:cNvPr id="619" name="Shape 619"/>
          <p:cNvPicPr preferRelativeResize="0"/>
          <p:nvPr/>
        </p:nvPicPr>
        <p:blipFill rotWithShape="1">
          <a:blip r:embed="rId3">
            <a:alphaModFix/>
          </a:blip>
          <a:srcRect b="0" l="0" r="0" t="0"/>
          <a:stretch/>
        </p:blipFill>
        <p:spPr>
          <a:xfrm>
            <a:off x="1395413" y="990600"/>
            <a:ext cx="6453187" cy="4784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Linear Regression Homework	</a:t>
            </a:r>
            <a:endParaRPr b="0" i="0" sz="4400" u="none" cap="none" strike="noStrike">
              <a:solidFill>
                <a:schemeClr val="dk1"/>
              </a:solidFill>
              <a:latin typeface="Calibri"/>
              <a:ea typeface="Calibri"/>
              <a:cs typeface="Calibri"/>
              <a:sym typeface="Calibri"/>
            </a:endParaRPr>
          </a:p>
        </p:txBody>
      </p:sp>
      <p:sp>
        <p:nvSpPr>
          <p:cNvPr id="625" name="Shape 625"/>
          <p:cNvSpPr txBox="1"/>
          <p:nvPr>
            <p:ph idx="1" type="body"/>
          </p:nvPr>
        </p:nvSpPr>
        <p:spPr>
          <a:xfrm>
            <a:off x="685800" y="2057400"/>
            <a:ext cx="7772400" cy="2590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Assume we start with all weights as 0 (don’t forget the bias)</a:t>
            </a:r>
            <a:endParaRPr/>
          </a:p>
          <a:p>
            <a:pPr indent="-342900" lvl="0" marL="342900" marR="0" rtl="0" algn="l">
              <a:lnSpc>
                <a:spcPct val="80000"/>
              </a:lnSpc>
              <a:spcBef>
                <a:spcPts val="448"/>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Remember for regression we use an output node which is not thresholded (just does a linear sum) and iteratively apply the delta rule – </a:t>
            </a:r>
            <a:r>
              <a:rPr b="0" i="1" lang="en-US" sz="2240" u="none" cap="none" strike="noStrike">
                <a:solidFill>
                  <a:schemeClr val="dk1"/>
                </a:solidFill>
                <a:latin typeface="Calibri"/>
                <a:ea typeface="Calibri"/>
                <a:cs typeface="Calibri"/>
                <a:sym typeface="Calibri"/>
              </a:rPr>
              <a:t>thus the net is the output</a:t>
            </a:r>
            <a:endParaRPr b="0" i="0" sz="2240" u="none" cap="none" strike="noStrike">
              <a:solidFill>
                <a:schemeClr val="dk1"/>
              </a:solidFill>
              <a:latin typeface="Calibri"/>
              <a:ea typeface="Calibri"/>
              <a:cs typeface="Calibri"/>
              <a:sym typeface="Calibri"/>
            </a:endParaRPr>
          </a:p>
          <a:p>
            <a:pPr indent="-342900" lvl="0" marL="342900" marR="0" rtl="0" algn="l">
              <a:lnSpc>
                <a:spcPct val="80000"/>
              </a:lnSpc>
              <a:spcBef>
                <a:spcPts val="448"/>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What are the new weights after one iteration through the following training set using the delta rule with a learning rate </a:t>
            </a:r>
            <a:r>
              <a:rPr b="0" i="1" lang="en-US" sz="2240" u="none" cap="none" strike="noStrike">
                <a:solidFill>
                  <a:schemeClr val="dk1"/>
                </a:solidFill>
                <a:latin typeface="Calibri"/>
                <a:ea typeface="Calibri"/>
                <a:cs typeface="Calibri"/>
                <a:sym typeface="Calibri"/>
              </a:rPr>
              <a:t>c</a:t>
            </a:r>
            <a:r>
              <a:rPr b="0" i="0" lang="en-US" sz="2240" u="none" cap="none" strike="noStrike">
                <a:solidFill>
                  <a:schemeClr val="dk1"/>
                </a:solidFill>
                <a:latin typeface="Calibri"/>
                <a:ea typeface="Calibri"/>
                <a:cs typeface="Calibri"/>
                <a:sym typeface="Calibri"/>
              </a:rPr>
              <a:t> = .2</a:t>
            </a:r>
            <a:endParaRPr/>
          </a:p>
          <a:p>
            <a:pPr indent="-200660" lvl="0" marL="342900" marR="0" rtl="0" algn="l">
              <a:lnSpc>
                <a:spcPct val="80000"/>
              </a:lnSpc>
              <a:spcBef>
                <a:spcPts val="448"/>
              </a:spcBef>
              <a:spcAft>
                <a:spcPts val="0"/>
              </a:spcAft>
              <a:buClr>
                <a:schemeClr val="dk1"/>
              </a:buClr>
              <a:buSzPts val="2240"/>
              <a:buFont typeface="Arial"/>
              <a:buNone/>
            </a:pPr>
            <a:r>
              <a:t/>
            </a:r>
            <a:endParaRPr b="0" i="0" sz="2240" u="none" cap="none" strike="noStrike">
              <a:solidFill>
                <a:schemeClr val="dk1"/>
              </a:solidFill>
              <a:latin typeface="Calibri"/>
              <a:ea typeface="Calibri"/>
              <a:cs typeface="Calibri"/>
              <a:sym typeface="Calibri"/>
            </a:endParaRPr>
          </a:p>
        </p:txBody>
      </p:sp>
      <p:sp>
        <p:nvSpPr>
          <p:cNvPr id="626" name="Shape 6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CSE222- Regression</a:t>
            </a:r>
            <a:endParaRPr sz="1200">
              <a:solidFill>
                <a:srgbClr val="888888"/>
              </a:solidFill>
              <a:latin typeface="Calibri"/>
              <a:ea typeface="Calibri"/>
              <a:cs typeface="Calibri"/>
              <a:sym typeface="Calibri"/>
            </a:endParaRPr>
          </a:p>
        </p:txBody>
      </p:sp>
      <p:sp>
        <p:nvSpPr>
          <p:cNvPr id="627" name="Shape 6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aphicFrame>
        <p:nvGraphicFramePr>
          <p:cNvPr id="628" name="Shape 628"/>
          <p:cNvGraphicFramePr/>
          <p:nvPr/>
        </p:nvGraphicFramePr>
        <p:xfrm>
          <a:off x="3352800" y="4687377"/>
          <a:ext cx="3000000" cy="3000000"/>
        </p:xfrm>
        <a:graphic>
          <a:graphicData uri="http://schemas.openxmlformats.org/drawingml/2006/table">
            <a:tbl>
              <a:tblPr bandRow="1" firstRow="1">
                <a:noFill/>
                <a:tableStyleId>{CF9197B3-9A36-430E-B220-F1C2A0A754E8}</a:tableStyleId>
              </a:tblPr>
              <a:tblGrid>
                <a:gridCol w="742125"/>
                <a:gridCol w="742125"/>
                <a:gridCol w="954150"/>
              </a:tblGrid>
              <a:tr h="367425">
                <a:tc>
                  <a:txBody>
                    <a:bodyPr>
                      <a:noAutofit/>
                    </a:bodyPr>
                    <a:lstStyle/>
                    <a:p>
                      <a:pPr indent="0" lvl="0" marL="0" marR="0" rtl="0" algn="l">
                        <a:spcBef>
                          <a:spcPts val="0"/>
                        </a:spcBef>
                        <a:spcAft>
                          <a:spcPts val="0"/>
                        </a:spcAft>
                        <a:buNone/>
                      </a:pPr>
                      <a:r>
                        <a:rPr b="0" lang="en-US" sz="1600" u="none" cap="none" strike="noStrike"/>
                        <a:t>x</a:t>
                      </a:r>
                      <a:endParaRPr b="0" sz="1600"/>
                    </a:p>
                  </a:txBody>
                  <a:tcPr marT="45725" marB="45725" marR="91450" marL="91450"/>
                </a:tc>
                <a:tc>
                  <a:txBody>
                    <a:bodyPr>
                      <a:noAutofit/>
                    </a:bodyPr>
                    <a:lstStyle/>
                    <a:p>
                      <a:pPr indent="0" lvl="0" marL="0" marR="0" rtl="0" algn="l">
                        <a:spcBef>
                          <a:spcPts val="0"/>
                        </a:spcBef>
                        <a:spcAft>
                          <a:spcPts val="0"/>
                        </a:spcAft>
                        <a:buNone/>
                      </a:pPr>
                      <a:r>
                        <a:rPr b="0" lang="en-US" sz="1600"/>
                        <a:t>y</a:t>
                      </a:r>
                      <a:endParaRPr b="0" sz="1600"/>
                    </a:p>
                  </a:txBody>
                  <a:tcPr marT="45725" marB="45725" marR="91450" marL="91450"/>
                </a:tc>
                <a:tc>
                  <a:txBody>
                    <a:bodyPr>
                      <a:noAutofit/>
                    </a:bodyPr>
                    <a:lstStyle/>
                    <a:p>
                      <a:pPr indent="0" lvl="0" marL="0" marR="0" rtl="0" algn="l">
                        <a:spcBef>
                          <a:spcPts val="0"/>
                        </a:spcBef>
                        <a:spcAft>
                          <a:spcPts val="0"/>
                        </a:spcAft>
                        <a:buNone/>
                      </a:pPr>
                      <a:r>
                        <a:rPr b="0" lang="en-US" sz="1600"/>
                        <a:t>Target</a:t>
                      </a:r>
                      <a:endParaRPr b="0" sz="1600"/>
                    </a:p>
                  </a:txBody>
                  <a:tcPr marT="45725" marB="45725" marR="91450" marL="91450"/>
                </a:tc>
              </a:tr>
              <a:tr h="367425">
                <a:tc>
                  <a:txBody>
                    <a:bodyPr>
                      <a:noAutofit/>
                    </a:bodyPr>
                    <a:lstStyle/>
                    <a:p>
                      <a:pPr indent="0" lvl="0" marL="0" marR="0" rtl="0" algn="l">
                        <a:spcBef>
                          <a:spcPts val="0"/>
                        </a:spcBef>
                        <a:spcAft>
                          <a:spcPts val="0"/>
                        </a:spcAft>
                        <a:buNone/>
                      </a:pPr>
                      <a:r>
                        <a:rPr lang="en-US" sz="1600"/>
                        <a:t>.3</a:t>
                      </a:r>
                      <a:endParaRPr/>
                    </a:p>
                  </a:txBody>
                  <a:tcPr marT="45725" marB="45725" marR="91450" marL="91450"/>
                </a:tc>
                <a:tc>
                  <a:txBody>
                    <a:bodyPr>
                      <a:noAutofit/>
                    </a:bodyPr>
                    <a:lstStyle/>
                    <a:p>
                      <a:pPr indent="0" lvl="0" marL="0" marR="0" rtl="0" algn="l">
                        <a:spcBef>
                          <a:spcPts val="0"/>
                        </a:spcBef>
                        <a:spcAft>
                          <a:spcPts val="0"/>
                        </a:spcAft>
                        <a:buNone/>
                      </a:pPr>
                      <a:r>
                        <a:rPr lang="en-US" sz="1600"/>
                        <a:t>.8</a:t>
                      </a:r>
                      <a:endParaRPr/>
                    </a:p>
                  </a:txBody>
                  <a:tcPr marT="45725" marB="45725" marR="91450" marL="91450"/>
                </a:tc>
                <a:tc>
                  <a:txBody>
                    <a:bodyPr>
                      <a:noAutofit/>
                    </a:bodyPr>
                    <a:lstStyle/>
                    <a:p>
                      <a:pPr indent="0" lvl="0" marL="0" marR="0" rtl="0" algn="l">
                        <a:spcBef>
                          <a:spcPts val="0"/>
                        </a:spcBef>
                        <a:spcAft>
                          <a:spcPts val="0"/>
                        </a:spcAft>
                        <a:buNone/>
                      </a:pPr>
                      <a:r>
                        <a:rPr lang="en-US" sz="1600"/>
                        <a:t>.7</a:t>
                      </a:r>
                      <a:endParaRPr sz="1600"/>
                    </a:p>
                  </a:txBody>
                  <a:tcPr marT="45725" marB="45725" marR="91450" marL="91450"/>
                </a:tc>
              </a:tr>
              <a:tr h="367425">
                <a:tc>
                  <a:txBody>
                    <a:bodyPr>
                      <a:noAutofit/>
                    </a:bodyPr>
                    <a:lstStyle/>
                    <a:p>
                      <a:pPr indent="0" lvl="0" marL="0" marR="0" rtl="0" algn="l">
                        <a:spcBef>
                          <a:spcPts val="0"/>
                        </a:spcBef>
                        <a:spcAft>
                          <a:spcPts val="0"/>
                        </a:spcAft>
                        <a:buNone/>
                      </a:pPr>
                      <a:r>
                        <a:rPr lang="en-US" sz="1600"/>
                        <a:t>-.3</a:t>
                      </a:r>
                      <a:endParaRPr sz="1600"/>
                    </a:p>
                  </a:txBody>
                  <a:tcPr marT="45725" marB="45725" marR="91450" marL="91450"/>
                </a:tc>
                <a:tc>
                  <a:txBody>
                    <a:bodyPr>
                      <a:noAutofit/>
                    </a:bodyPr>
                    <a:lstStyle/>
                    <a:p>
                      <a:pPr indent="0" lvl="0" marL="0" marR="0" rtl="0" algn="l">
                        <a:spcBef>
                          <a:spcPts val="0"/>
                        </a:spcBef>
                        <a:spcAft>
                          <a:spcPts val="0"/>
                        </a:spcAft>
                        <a:buNone/>
                      </a:pPr>
                      <a:r>
                        <a:rPr lang="en-US" sz="1600"/>
                        <a:t>1.6</a:t>
                      </a:r>
                      <a:endParaRPr sz="1600"/>
                    </a:p>
                  </a:txBody>
                  <a:tcPr marT="45725" marB="45725" marR="91450" marL="91450"/>
                </a:tc>
                <a:tc>
                  <a:txBody>
                    <a:bodyPr>
                      <a:noAutofit/>
                    </a:bodyPr>
                    <a:lstStyle/>
                    <a:p>
                      <a:pPr indent="0" lvl="0" marL="0" marR="0" rtl="0" algn="l">
                        <a:spcBef>
                          <a:spcPts val="0"/>
                        </a:spcBef>
                        <a:spcAft>
                          <a:spcPts val="0"/>
                        </a:spcAft>
                        <a:buNone/>
                      </a:pPr>
                      <a:r>
                        <a:rPr lang="en-US" sz="1600"/>
                        <a:t>-.1</a:t>
                      </a:r>
                      <a:endParaRPr sz="1600"/>
                    </a:p>
                  </a:txBody>
                  <a:tcPr marT="45725" marB="45725" marR="91450" marL="91450"/>
                </a:tc>
              </a:tr>
              <a:tr h="367425">
                <a:tc>
                  <a:txBody>
                    <a:bodyPr>
                      <a:noAutofit/>
                    </a:bodyPr>
                    <a:lstStyle/>
                    <a:p>
                      <a:pPr indent="0" lvl="0" marL="0" marR="0" rtl="0" algn="l">
                        <a:spcBef>
                          <a:spcPts val="0"/>
                        </a:spcBef>
                        <a:spcAft>
                          <a:spcPts val="0"/>
                        </a:spcAft>
                        <a:buNone/>
                      </a:pPr>
                      <a:r>
                        <a:rPr lang="en-US" sz="1600"/>
                        <a:t>.9</a:t>
                      </a:r>
                      <a:endParaRPr sz="1600"/>
                    </a:p>
                  </a:txBody>
                  <a:tcPr marT="45725" marB="45725" marR="91450" marL="91450"/>
                </a:tc>
                <a:tc>
                  <a:txBody>
                    <a:bodyPr>
                      <a:noAutofit/>
                    </a:bodyPr>
                    <a:lstStyle/>
                    <a:p>
                      <a:pPr indent="0" lvl="0" marL="0" marR="0" rtl="0" algn="l">
                        <a:spcBef>
                          <a:spcPts val="0"/>
                        </a:spcBef>
                        <a:spcAft>
                          <a:spcPts val="0"/>
                        </a:spcAft>
                        <a:buNone/>
                      </a:pPr>
                      <a:r>
                        <a:rPr lang="en-US" sz="1600"/>
                        <a:t>0</a:t>
                      </a:r>
                      <a:endParaRPr sz="1600"/>
                    </a:p>
                  </a:txBody>
                  <a:tcPr marT="45725" marB="45725" marR="91450" marL="91450"/>
                </a:tc>
                <a:tc>
                  <a:txBody>
                    <a:bodyPr>
                      <a:noAutofit/>
                    </a:bodyPr>
                    <a:lstStyle/>
                    <a:p>
                      <a:pPr indent="0" lvl="0" marL="0" marR="0" rtl="0" algn="l">
                        <a:spcBef>
                          <a:spcPts val="0"/>
                        </a:spcBef>
                        <a:spcAft>
                          <a:spcPts val="0"/>
                        </a:spcAft>
                        <a:buNone/>
                      </a:pPr>
                      <a:r>
                        <a:rPr lang="en-US" sz="1600"/>
                        <a:t>1.3</a:t>
                      </a:r>
                      <a:endParaRPr sz="1600"/>
                    </a:p>
                  </a:txBody>
                  <a:tcPr marT="45725" marB="45725" marR="91450" marL="91450"/>
                </a:tc>
              </a:tr>
            </a:tbl>
          </a:graphicData>
        </a:graphic>
      </p:graphicFrame>
      <p:pic>
        <p:nvPicPr>
          <p:cNvPr id="629" name="Shape 629"/>
          <p:cNvPicPr preferRelativeResize="0"/>
          <p:nvPr/>
        </p:nvPicPr>
        <p:blipFill rotWithShape="1">
          <a:blip r:embed="rId3">
            <a:alphaModFix/>
          </a:blip>
          <a:srcRect b="0" l="0" r="0" t="0"/>
          <a:stretch/>
        </p:blipFill>
        <p:spPr>
          <a:xfrm>
            <a:off x="3605213" y="1338263"/>
            <a:ext cx="2006600" cy="406400"/>
          </a:xfrm>
          <a:prstGeom prst="rect">
            <a:avLst/>
          </a:prstGeom>
          <a:solidFill>
            <a:schemeClr val="accent1"/>
          </a:solidFill>
          <a:ln cap="flat" cmpd="sng" w="9525">
            <a:solidFill>
              <a:schemeClr val="dk1"/>
            </a:solidFill>
            <a:prstDash val="solid"/>
            <a:miter lim="800000"/>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Shape 6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Logistic Regression</a:t>
            </a:r>
            <a:endParaRPr b="0" i="0" sz="4400" u="none" cap="none" strike="noStrike">
              <a:solidFill>
                <a:schemeClr val="dk1"/>
              </a:solidFill>
              <a:latin typeface="Calibri"/>
              <a:ea typeface="Calibri"/>
              <a:cs typeface="Calibri"/>
              <a:sym typeface="Calibri"/>
            </a:endParaRPr>
          </a:p>
        </p:txBody>
      </p:sp>
      <p:sp>
        <p:nvSpPr>
          <p:cNvPr id="635" name="Shape 635"/>
          <p:cNvSpPr txBox="1"/>
          <p:nvPr>
            <p:ph idx="1" type="body"/>
          </p:nvPr>
        </p:nvSpPr>
        <p:spPr>
          <a:xfrm>
            <a:off x="685800" y="1295400"/>
            <a:ext cx="77724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720"/>
              <a:buFont typeface="Noto Sans Symbols"/>
              <a:buChar char="●"/>
            </a:pPr>
            <a:r>
              <a:rPr b="0" i="0" lang="en-US" sz="2720" u="none" cap="none" strike="noStrike">
                <a:solidFill>
                  <a:schemeClr val="dk1"/>
                </a:solidFill>
                <a:latin typeface="Calibri"/>
                <a:ea typeface="Calibri"/>
                <a:cs typeface="Calibri"/>
                <a:sym typeface="Calibri"/>
              </a:rPr>
              <a:t>One commonly used algorithm is Logistic Regression</a:t>
            </a:r>
            <a:endParaRPr/>
          </a:p>
          <a:p>
            <a:pPr indent="-342900" lvl="0" marL="342900" marR="0" rtl="0" algn="l">
              <a:lnSpc>
                <a:spcPct val="80000"/>
              </a:lnSpc>
              <a:spcBef>
                <a:spcPts val="544"/>
              </a:spcBef>
              <a:spcAft>
                <a:spcPts val="0"/>
              </a:spcAft>
              <a:buClr>
                <a:schemeClr val="dk1"/>
              </a:buClr>
              <a:buSzPts val="2720"/>
              <a:buFont typeface="Noto Sans Symbols"/>
              <a:buChar char="●"/>
            </a:pPr>
            <a:r>
              <a:rPr b="0" i="0" lang="en-US" sz="2720" u="none" cap="none" strike="noStrike">
                <a:solidFill>
                  <a:schemeClr val="dk1"/>
                </a:solidFill>
                <a:latin typeface="Calibri"/>
                <a:ea typeface="Calibri"/>
                <a:cs typeface="Calibri"/>
                <a:sym typeface="Calibri"/>
              </a:rPr>
              <a:t>Assumes that the dependent (output) variable is binary which is often the case in medical and other studies. (Does person have disease or not, survive or not, accepted or not, etc.)</a:t>
            </a:r>
            <a:endParaRPr/>
          </a:p>
          <a:p>
            <a:pPr indent="-342900" lvl="0" marL="342900" marR="0" rtl="0" algn="l">
              <a:lnSpc>
                <a:spcPct val="80000"/>
              </a:lnSpc>
              <a:spcBef>
                <a:spcPts val="544"/>
              </a:spcBef>
              <a:spcAft>
                <a:spcPts val="0"/>
              </a:spcAft>
              <a:buClr>
                <a:schemeClr val="dk1"/>
              </a:buClr>
              <a:buSzPts val="2720"/>
              <a:buFont typeface="Noto Sans Symbols"/>
              <a:buChar char="●"/>
            </a:pPr>
            <a:r>
              <a:rPr b="0" i="0" lang="en-US" sz="2720" u="none" cap="none" strike="noStrike">
                <a:solidFill>
                  <a:schemeClr val="dk1"/>
                </a:solidFill>
                <a:latin typeface="Calibri"/>
                <a:ea typeface="Calibri"/>
                <a:cs typeface="Calibri"/>
                <a:sym typeface="Calibri"/>
              </a:rPr>
              <a:t>Like Quadric, Logistic Regression does a particular non-linear transform on the data after which it just does linear regression on the transformed data</a:t>
            </a:r>
            <a:endParaRPr/>
          </a:p>
          <a:p>
            <a:pPr indent="-342900" lvl="0" marL="342900" marR="0" rtl="0" algn="l">
              <a:lnSpc>
                <a:spcPct val="80000"/>
              </a:lnSpc>
              <a:spcBef>
                <a:spcPts val="544"/>
              </a:spcBef>
              <a:spcAft>
                <a:spcPts val="0"/>
              </a:spcAft>
              <a:buClr>
                <a:schemeClr val="dk1"/>
              </a:buClr>
              <a:buSzPts val="2720"/>
              <a:buFont typeface="Noto Sans Symbols"/>
              <a:buChar char="●"/>
            </a:pPr>
            <a:r>
              <a:rPr b="0" i="0" lang="en-US" sz="2720" u="none" cap="none" strike="noStrike">
                <a:solidFill>
                  <a:schemeClr val="dk1"/>
                </a:solidFill>
                <a:latin typeface="Calibri"/>
                <a:ea typeface="Calibri"/>
                <a:cs typeface="Calibri"/>
                <a:sym typeface="Calibri"/>
              </a:rPr>
              <a:t>Logistic regression fits the data with a sigmoidal/logistic curve rather than a line and outputs an approximation of the probability of the output given the input</a:t>
            </a:r>
            <a:endParaRPr/>
          </a:p>
        </p:txBody>
      </p:sp>
      <p:sp>
        <p:nvSpPr>
          <p:cNvPr id="636" name="Shape 6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637" name="Shape 6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Shape 642"/>
          <p:cNvSpPr txBox="1"/>
          <p:nvPr>
            <p:ph type="title"/>
          </p:nvPr>
        </p:nvSpPr>
        <p:spPr>
          <a:xfrm>
            <a:off x="685800" y="76200"/>
            <a:ext cx="77724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Logistic Regression Example</a:t>
            </a:r>
            <a:endParaRPr b="0" i="0" sz="4400" u="none" cap="none" strike="noStrike">
              <a:solidFill>
                <a:schemeClr val="dk1"/>
              </a:solidFill>
              <a:latin typeface="Calibri"/>
              <a:ea typeface="Calibri"/>
              <a:cs typeface="Calibri"/>
              <a:sym typeface="Calibri"/>
            </a:endParaRPr>
          </a:p>
        </p:txBody>
      </p:sp>
      <p:sp>
        <p:nvSpPr>
          <p:cNvPr id="643" name="Shape 643"/>
          <p:cNvSpPr txBox="1"/>
          <p:nvPr>
            <p:ph idx="1" type="body"/>
          </p:nvPr>
        </p:nvSpPr>
        <p:spPr>
          <a:xfrm>
            <a:off x="685800" y="914400"/>
            <a:ext cx="7772400" cy="182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Age (X axis, input variable) – Data is fictional</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Heart Failure (Y axis, 1 or 0, output variable)</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Could use value of regression line as a probability approximation</a:t>
            </a:r>
            <a:endParaRPr/>
          </a:p>
          <a:p>
            <a:pPr indent="-285750" lvl="1" marL="742950" marR="0" rtl="0" algn="l">
              <a:lnSpc>
                <a:spcPct val="80000"/>
              </a:lnSpc>
              <a:spcBef>
                <a:spcPts val="350"/>
              </a:spcBef>
              <a:spcAft>
                <a:spcPts val="0"/>
              </a:spcAft>
              <a:buClr>
                <a:schemeClr val="dk1"/>
              </a:buClr>
              <a:buSzPts val="1750"/>
              <a:buFont typeface="Arial"/>
              <a:buChar char="–"/>
            </a:pPr>
            <a:r>
              <a:rPr b="0" i="0" lang="en-US" sz="1750" u="none" cap="none" strike="noStrike">
                <a:solidFill>
                  <a:schemeClr val="dk1"/>
                </a:solidFill>
                <a:latin typeface="Calibri"/>
                <a:ea typeface="Calibri"/>
                <a:cs typeface="Calibri"/>
                <a:sym typeface="Calibri"/>
              </a:rPr>
              <a:t>Extrapolates outside 0-1 and not as good empirically</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Sigmoidal curve to the right gives empirically good probability approximation and is bounded between 0 and 1</a:t>
            </a:r>
            <a:endParaRPr b="0" i="0" sz="2000" u="none" cap="none" strike="noStrike">
              <a:solidFill>
                <a:schemeClr val="dk1"/>
              </a:solidFill>
              <a:latin typeface="Calibri"/>
              <a:ea typeface="Calibri"/>
              <a:cs typeface="Calibri"/>
              <a:sym typeface="Calibri"/>
            </a:endParaRPr>
          </a:p>
        </p:txBody>
      </p:sp>
      <p:sp>
        <p:nvSpPr>
          <p:cNvPr id="644" name="Shape 6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645" name="Shape 6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pic>
        <p:nvPicPr>
          <p:cNvPr descr="log003" id="646" name="Shape 646"/>
          <p:cNvPicPr preferRelativeResize="0"/>
          <p:nvPr/>
        </p:nvPicPr>
        <p:blipFill rotWithShape="1">
          <a:blip r:embed="rId3">
            <a:alphaModFix/>
          </a:blip>
          <a:srcRect b="14135" l="9036" r="2480" t="8418"/>
          <a:stretch/>
        </p:blipFill>
        <p:spPr>
          <a:xfrm>
            <a:off x="685800" y="2895600"/>
            <a:ext cx="3757613" cy="3200400"/>
          </a:xfrm>
          <a:prstGeom prst="rect">
            <a:avLst/>
          </a:prstGeom>
          <a:noFill/>
          <a:ln>
            <a:noFill/>
          </a:ln>
        </p:spPr>
      </p:pic>
      <p:pic>
        <p:nvPicPr>
          <p:cNvPr descr="log002" id="647" name="Shape 647"/>
          <p:cNvPicPr preferRelativeResize="0"/>
          <p:nvPr/>
        </p:nvPicPr>
        <p:blipFill rotWithShape="1">
          <a:blip r:embed="rId4">
            <a:alphaModFix/>
          </a:blip>
          <a:srcRect b="14782" l="6557" r="11475" t="12173"/>
          <a:stretch/>
        </p:blipFill>
        <p:spPr>
          <a:xfrm>
            <a:off x="4800600" y="2895600"/>
            <a:ext cx="3810000" cy="3200400"/>
          </a:xfrm>
          <a:prstGeom prst="rect">
            <a:avLst/>
          </a:prstGeom>
          <a:noFill/>
          <a:ln cap="flat" cmpd="sng" w="12700">
            <a:solidFill>
              <a:schemeClr val="dk2"/>
            </a:solidFill>
            <a:prstDash val="solid"/>
            <a:miter lim="800000"/>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Shape 6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Logistic Regression Approach</a:t>
            </a:r>
            <a:endParaRPr b="0" i="0" sz="4400" u="none" cap="none" strike="noStrike">
              <a:solidFill>
                <a:schemeClr val="dk1"/>
              </a:solidFill>
              <a:latin typeface="Calibri"/>
              <a:ea typeface="Calibri"/>
              <a:cs typeface="Calibri"/>
              <a:sym typeface="Calibri"/>
            </a:endParaRPr>
          </a:p>
        </p:txBody>
      </p:sp>
      <p:sp>
        <p:nvSpPr>
          <p:cNvPr id="653" name="Shape 6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457200" lvl="0" marL="457200" marR="0" rtl="0" algn="ctr">
              <a:lnSpc>
                <a:spcPct val="80000"/>
              </a:lnSpc>
              <a:spcBef>
                <a:spcPts val="0"/>
              </a:spcBef>
              <a:spcAft>
                <a:spcPts val="0"/>
              </a:spcAft>
              <a:buClr>
                <a:schemeClr val="dk1"/>
              </a:buClr>
              <a:buSzPts val="2720"/>
              <a:buFont typeface="Noto Sans Symbols"/>
              <a:buNone/>
            </a:pPr>
            <a:r>
              <a:rPr b="0" i="0" lang="en-US" sz="2720" u="none" cap="none" strike="noStrike">
                <a:solidFill>
                  <a:schemeClr val="dk1"/>
                </a:solidFill>
                <a:latin typeface="Calibri"/>
                <a:ea typeface="Calibri"/>
                <a:cs typeface="Calibri"/>
                <a:sym typeface="Calibri"/>
              </a:rPr>
              <a:t>Learning</a:t>
            </a:r>
            <a:endParaRPr/>
          </a:p>
          <a:p>
            <a:pPr indent="-457200" lvl="0" marL="457200" marR="0" rtl="0" algn="l">
              <a:lnSpc>
                <a:spcPct val="80000"/>
              </a:lnSpc>
              <a:spcBef>
                <a:spcPts val="544"/>
              </a:spcBef>
              <a:spcAft>
                <a:spcPts val="0"/>
              </a:spcAft>
              <a:buClr>
                <a:schemeClr val="dk1"/>
              </a:buClr>
              <a:buSzPts val="2720"/>
              <a:buFont typeface="Arial"/>
              <a:buAutoNum type="arabicPeriod"/>
            </a:pPr>
            <a:r>
              <a:rPr b="0" i="0" lang="en-US" sz="2720" u="none" cap="none" strike="noStrike">
                <a:solidFill>
                  <a:schemeClr val="dk1"/>
                </a:solidFill>
                <a:latin typeface="Calibri"/>
                <a:ea typeface="Calibri"/>
                <a:cs typeface="Calibri"/>
                <a:sym typeface="Calibri"/>
              </a:rPr>
              <a:t>Transform initial input probabilities into log odds (logit)</a:t>
            </a:r>
            <a:endParaRPr/>
          </a:p>
          <a:p>
            <a:pPr indent="-457200" lvl="0" marL="457200" marR="0" rtl="0" algn="l">
              <a:lnSpc>
                <a:spcPct val="80000"/>
              </a:lnSpc>
              <a:spcBef>
                <a:spcPts val="544"/>
              </a:spcBef>
              <a:spcAft>
                <a:spcPts val="0"/>
              </a:spcAft>
              <a:buClr>
                <a:schemeClr val="dk1"/>
              </a:buClr>
              <a:buSzPts val="2720"/>
              <a:buFont typeface="Arial"/>
              <a:buAutoNum type="arabicPeriod"/>
            </a:pPr>
            <a:r>
              <a:rPr b="0" i="0" lang="en-US" sz="2720" u="none" cap="none" strike="noStrike">
                <a:solidFill>
                  <a:schemeClr val="dk1"/>
                </a:solidFill>
                <a:latin typeface="Calibri"/>
                <a:ea typeface="Calibri"/>
                <a:cs typeface="Calibri"/>
                <a:sym typeface="Calibri"/>
              </a:rPr>
              <a:t>Do a standard linear regression on the logit values</a:t>
            </a:r>
            <a:endParaRPr/>
          </a:p>
          <a:p>
            <a:pPr indent="-457200" lvl="1" marL="857250" marR="0" rtl="0" algn="l">
              <a:lnSpc>
                <a:spcPct val="80000"/>
              </a:lnSpc>
              <a:spcBef>
                <a:spcPts val="476"/>
              </a:spcBef>
              <a:spcAft>
                <a:spcPts val="0"/>
              </a:spcAft>
              <a:buClr>
                <a:schemeClr val="dk1"/>
              </a:buClr>
              <a:buSzPts val="2380"/>
              <a:buFont typeface="Arial"/>
              <a:buChar char="–"/>
            </a:pPr>
            <a:r>
              <a:rPr b="0" i="0" lang="en-US" sz="2380" u="none" cap="none" strike="noStrike">
                <a:solidFill>
                  <a:schemeClr val="dk1"/>
                </a:solidFill>
                <a:latin typeface="Calibri"/>
                <a:ea typeface="Calibri"/>
                <a:cs typeface="Calibri"/>
                <a:sym typeface="Calibri"/>
              </a:rPr>
              <a:t>This effectively fits a logistic curve to the data, while still just doing a linear regression with the transformed input (ala quadric machine, etc.)</a:t>
            </a:r>
            <a:endParaRPr/>
          </a:p>
          <a:p>
            <a:pPr indent="-457200" lvl="0" marL="457200" marR="0" rtl="0" algn="ctr">
              <a:lnSpc>
                <a:spcPct val="80000"/>
              </a:lnSpc>
              <a:spcBef>
                <a:spcPts val="544"/>
              </a:spcBef>
              <a:spcAft>
                <a:spcPts val="0"/>
              </a:spcAft>
              <a:buClr>
                <a:schemeClr val="dk1"/>
              </a:buClr>
              <a:buSzPts val="2720"/>
              <a:buFont typeface="Noto Sans Symbols"/>
              <a:buNone/>
            </a:pPr>
            <a:r>
              <a:t/>
            </a:r>
            <a:endParaRPr b="0" i="0" sz="2720" u="none" cap="none" strike="noStrike">
              <a:solidFill>
                <a:schemeClr val="dk1"/>
              </a:solidFill>
              <a:latin typeface="Calibri"/>
              <a:ea typeface="Calibri"/>
              <a:cs typeface="Calibri"/>
              <a:sym typeface="Calibri"/>
            </a:endParaRPr>
          </a:p>
          <a:p>
            <a:pPr indent="-457200" lvl="0" marL="457200" marR="0" rtl="0" algn="ctr">
              <a:lnSpc>
                <a:spcPct val="80000"/>
              </a:lnSpc>
              <a:spcBef>
                <a:spcPts val="544"/>
              </a:spcBef>
              <a:spcAft>
                <a:spcPts val="0"/>
              </a:spcAft>
              <a:buClr>
                <a:schemeClr val="dk1"/>
              </a:buClr>
              <a:buSzPts val="2720"/>
              <a:buFont typeface="Noto Sans Symbols"/>
              <a:buNone/>
            </a:pPr>
            <a:r>
              <a:rPr b="0" i="0" lang="en-US" sz="2720" u="none" cap="none" strike="noStrike">
                <a:solidFill>
                  <a:schemeClr val="dk1"/>
                </a:solidFill>
                <a:latin typeface="Calibri"/>
                <a:ea typeface="Calibri"/>
                <a:cs typeface="Calibri"/>
                <a:sym typeface="Calibri"/>
              </a:rPr>
              <a:t>Generalization</a:t>
            </a:r>
            <a:endParaRPr/>
          </a:p>
          <a:p>
            <a:pPr indent="-457200" lvl="0" marL="457200" marR="0" rtl="0" algn="l">
              <a:lnSpc>
                <a:spcPct val="80000"/>
              </a:lnSpc>
              <a:spcBef>
                <a:spcPts val="544"/>
              </a:spcBef>
              <a:spcAft>
                <a:spcPts val="0"/>
              </a:spcAft>
              <a:buClr>
                <a:schemeClr val="dk1"/>
              </a:buClr>
              <a:buSzPts val="2720"/>
              <a:buFont typeface="Arial"/>
              <a:buAutoNum type="arabicPeriod"/>
            </a:pPr>
            <a:r>
              <a:rPr b="0" i="0" lang="en-US" sz="2720" u="none" cap="none" strike="noStrike">
                <a:solidFill>
                  <a:schemeClr val="dk1"/>
                </a:solidFill>
                <a:latin typeface="Calibri"/>
                <a:ea typeface="Calibri"/>
                <a:cs typeface="Calibri"/>
                <a:sym typeface="Calibri"/>
              </a:rPr>
              <a:t>Find the value for the new input on the logit line</a:t>
            </a:r>
            <a:endParaRPr/>
          </a:p>
          <a:p>
            <a:pPr indent="-457200" lvl="0" marL="457200" marR="0" rtl="0" algn="l">
              <a:lnSpc>
                <a:spcPct val="80000"/>
              </a:lnSpc>
              <a:spcBef>
                <a:spcPts val="544"/>
              </a:spcBef>
              <a:spcAft>
                <a:spcPts val="0"/>
              </a:spcAft>
              <a:buClr>
                <a:schemeClr val="dk1"/>
              </a:buClr>
              <a:buSzPts val="2720"/>
              <a:buFont typeface="Arial"/>
              <a:buAutoNum type="arabicPeriod"/>
            </a:pPr>
            <a:r>
              <a:rPr b="0" i="0" lang="en-US" sz="2720" u="none" cap="none" strike="noStrike">
                <a:solidFill>
                  <a:schemeClr val="dk1"/>
                </a:solidFill>
                <a:latin typeface="Calibri"/>
                <a:ea typeface="Calibri"/>
                <a:cs typeface="Calibri"/>
                <a:sym typeface="Calibri"/>
              </a:rPr>
              <a:t>Transform that logit value back into a probability</a:t>
            </a:r>
            <a:endParaRPr/>
          </a:p>
        </p:txBody>
      </p:sp>
      <p:sp>
        <p:nvSpPr>
          <p:cNvPr id="654" name="Shape 6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655" name="Shape 6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Shape 6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Non-Linear Pre-Process to Logit (Log Odds)</a:t>
            </a:r>
            <a:endParaRPr b="0" i="0" sz="3959" u="none" cap="none" strike="noStrike">
              <a:solidFill>
                <a:schemeClr val="dk1"/>
              </a:solidFill>
              <a:latin typeface="Calibri"/>
              <a:ea typeface="Calibri"/>
              <a:cs typeface="Calibri"/>
              <a:sym typeface="Calibri"/>
            </a:endParaRPr>
          </a:p>
        </p:txBody>
      </p:sp>
      <p:sp>
        <p:nvSpPr>
          <p:cNvPr id="662" name="Shape 6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663" name="Shape 6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graphicFrame>
        <p:nvGraphicFramePr>
          <p:cNvPr id="664" name="Shape 664"/>
          <p:cNvGraphicFramePr/>
          <p:nvPr/>
        </p:nvGraphicFramePr>
        <p:xfrm>
          <a:off x="990600" y="1397000"/>
          <a:ext cx="3000000" cy="3000000"/>
        </p:xfrm>
        <a:graphic>
          <a:graphicData uri="http://schemas.openxmlformats.org/drawingml/2006/table">
            <a:tbl>
              <a:tblPr bandRow="1" firstRow="1">
                <a:noFill/>
                <a:tableStyleId>{CF9197B3-9A36-430E-B220-F1C2A0A754E8}</a:tableStyleId>
              </a:tblPr>
              <a:tblGrid>
                <a:gridCol w="1447800"/>
                <a:gridCol w="838200"/>
                <a:gridCol w="990600"/>
                <a:gridCol w="1524000"/>
              </a:tblGrid>
              <a:tr h="1041400">
                <a:tc>
                  <a:txBody>
                    <a:bodyPr>
                      <a:noAutofit/>
                    </a:bodyPr>
                    <a:lstStyle/>
                    <a:p>
                      <a:pPr indent="0" lvl="0" marL="0" marR="0" rtl="0" algn="l">
                        <a:spcBef>
                          <a:spcPts val="0"/>
                        </a:spcBef>
                        <a:spcAft>
                          <a:spcPts val="0"/>
                        </a:spcAft>
                        <a:buNone/>
                      </a:pPr>
                      <a:r>
                        <a:rPr b="0" lang="en-US" sz="1800">
                          <a:solidFill>
                            <a:srgbClr val="FFFF00"/>
                          </a:solidFill>
                        </a:rPr>
                        <a:t>Medication Dosage</a:t>
                      </a:r>
                      <a:endParaRPr b="0" sz="1800">
                        <a:solidFill>
                          <a:srgbClr val="FFFF00"/>
                        </a:solidFill>
                      </a:endParaRPr>
                    </a:p>
                  </a:txBody>
                  <a:tcPr marT="45725" marB="45725" marR="91450" marL="91450"/>
                </a:tc>
                <a:tc>
                  <a:txBody>
                    <a:bodyPr>
                      <a:noAutofit/>
                    </a:bodyPr>
                    <a:lstStyle/>
                    <a:p>
                      <a:pPr indent="0" lvl="0" marL="0" marR="0" rtl="0" algn="l">
                        <a:spcBef>
                          <a:spcPts val="0"/>
                        </a:spcBef>
                        <a:spcAft>
                          <a:spcPts val="0"/>
                        </a:spcAft>
                        <a:buNone/>
                      </a:pPr>
                      <a:r>
                        <a:rPr b="0" lang="en-US" sz="1800">
                          <a:solidFill>
                            <a:srgbClr val="FFFF00"/>
                          </a:solidFill>
                        </a:rPr>
                        <a:t>#</a:t>
                      </a:r>
                      <a:endParaRPr/>
                    </a:p>
                    <a:p>
                      <a:pPr indent="0" lvl="0" marL="0" marR="0" rtl="0" algn="l">
                        <a:spcBef>
                          <a:spcPts val="0"/>
                        </a:spcBef>
                        <a:spcAft>
                          <a:spcPts val="0"/>
                        </a:spcAft>
                        <a:buNone/>
                      </a:pPr>
                      <a:r>
                        <a:rPr b="0" lang="en-US" sz="1800">
                          <a:solidFill>
                            <a:srgbClr val="FFFF00"/>
                          </a:solidFill>
                        </a:rPr>
                        <a:t>Cured</a:t>
                      </a:r>
                      <a:endParaRPr b="0" sz="1800">
                        <a:solidFill>
                          <a:srgbClr val="FFFF00"/>
                        </a:solidFill>
                      </a:endParaRPr>
                    </a:p>
                  </a:txBody>
                  <a:tcPr marT="45725" marB="45725" marR="91450" marL="91450"/>
                </a:tc>
                <a:tc>
                  <a:txBody>
                    <a:bodyPr>
                      <a:noAutofit/>
                    </a:bodyPr>
                    <a:lstStyle/>
                    <a:p>
                      <a:pPr indent="0" lvl="0" marL="0" marR="0" rtl="0" algn="l">
                        <a:spcBef>
                          <a:spcPts val="0"/>
                        </a:spcBef>
                        <a:spcAft>
                          <a:spcPts val="0"/>
                        </a:spcAft>
                        <a:buNone/>
                      </a:pPr>
                      <a:r>
                        <a:rPr b="0" lang="en-US" sz="1800">
                          <a:solidFill>
                            <a:srgbClr val="FFFF00"/>
                          </a:solidFill>
                        </a:rPr>
                        <a:t>Total</a:t>
                      </a:r>
                      <a:endParaRPr/>
                    </a:p>
                    <a:p>
                      <a:pPr indent="0" lvl="0" marL="0" marR="0" rtl="0" algn="l">
                        <a:spcBef>
                          <a:spcPts val="0"/>
                        </a:spcBef>
                        <a:spcAft>
                          <a:spcPts val="0"/>
                        </a:spcAft>
                        <a:buNone/>
                      </a:pPr>
                      <a:r>
                        <a:rPr b="0" lang="en-US" sz="1800">
                          <a:solidFill>
                            <a:srgbClr val="FFFF00"/>
                          </a:solidFill>
                        </a:rPr>
                        <a:t>Patients</a:t>
                      </a:r>
                      <a:endParaRPr b="0" sz="1800">
                        <a:solidFill>
                          <a:srgbClr val="FFFF00"/>
                        </a:solidFill>
                      </a:endParaRPr>
                    </a:p>
                  </a:txBody>
                  <a:tcPr marT="45725" marB="45725" marR="91450" marL="91450"/>
                </a:tc>
                <a:tc>
                  <a:txBody>
                    <a:bodyPr>
                      <a:noAutofit/>
                    </a:bodyPr>
                    <a:lstStyle/>
                    <a:p>
                      <a:pPr indent="0" lvl="0" marL="0" marR="0" rtl="0" algn="l">
                        <a:spcBef>
                          <a:spcPts val="0"/>
                        </a:spcBef>
                        <a:spcAft>
                          <a:spcPts val="0"/>
                        </a:spcAft>
                        <a:buNone/>
                      </a:pPr>
                      <a:r>
                        <a:rPr b="0" lang="en-US" sz="1800">
                          <a:solidFill>
                            <a:srgbClr val="FFFF00"/>
                          </a:solidFill>
                        </a:rPr>
                        <a:t>Probability:</a:t>
                      </a:r>
                      <a:endParaRPr/>
                    </a:p>
                    <a:p>
                      <a:pPr indent="0" lvl="0" marL="0" marR="0" rtl="0" algn="l">
                        <a:spcBef>
                          <a:spcPts val="0"/>
                        </a:spcBef>
                        <a:spcAft>
                          <a:spcPts val="0"/>
                        </a:spcAft>
                        <a:buNone/>
                      </a:pPr>
                      <a:r>
                        <a:rPr b="0" lang="en-US" sz="1800">
                          <a:solidFill>
                            <a:srgbClr val="FFFF00"/>
                          </a:solidFill>
                        </a:rPr>
                        <a:t># Cured/Total Patients</a:t>
                      </a:r>
                      <a:endParaRPr b="0" sz="1800">
                        <a:solidFill>
                          <a:srgbClr val="FFFF00"/>
                        </a:solidFill>
                      </a:endParaRPr>
                    </a:p>
                  </a:txBody>
                  <a:tcPr marT="45725" marB="45725" marR="91450" marL="91450"/>
                </a:tc>
              </a:tr>
              <a:tr h="370850">
                <a:tc>
                  <a:txBody>
                    <a:bodyPr>
                      <a:noAutofit/>
                    </a:bodyPr>
                    <a:lstStyle/>
                    <a:p>
                      <a:pPr indent="0" lvl="0" marL="0" marR="0" rtl="0" algn="l">
                        <a:spcBef>
                          <a:spcPts val="0"/>
                        </a:spcBef>
                        <a:spcAft>
                          <a:spcPts val="0"/>
                        </a:spcAft>
                        <a:buNone/>
                      </a:pPr>
                      <a:r>
                        <a:rPr lang="en-US" sz="1800">
                          <a:solidFill>
                            <a:schemeClr val="lt2"/>
                          </a:solidFill>
                        </a:rPr>
                        <a:t>20</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1</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5</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.20</a:t>
                      </a:r>
                      <a:endParaRPr sz="1800">
                        <a:solidFill>
                          <a:schemeClr val="lt2"/>
                        </a:solidFill>
                      </a:endParaRPr>
                    </a:p>
                  </a:txBody>
                  <a:tcPr marT="45725" marB="45725" marR="91450" marL="91450"/>
                </a:tc>
              </a:tr>
              <a:tr h="370850">
                <a:tc>
                  <a:txBody>
                    <a:bodyPr>
                      <a:noAutofit/>
                    </a:bodyPr>
                    <a:lstStyle/>
                    <a:p>
                      <a:pPr indent="0" lvl="0" marL="0" marR="0" rtl="0" algn="l">
                        <a:spcBef>
                          <a:spcPts val="0"/>
                        </a:spcBef>
                        <a:spcAft>
                          <a:spcPts val="0"/>
                        </a:spcAft>
                        <a:buNone/>
                      </a:pPr>
                      <a:r>
                        <a:rPr lang="en-US" sz="1800">
                          <a:solidFill>
                            <a:schemeClr val="lt2"/>
                          </a:solidFill>
                        </a:rPr>
                        <a:t>30</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2</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6</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.33</a:t>
                      </a:r>
                      <a:endParaRPr sz="1800">
                        <a:solidFill>
                          <a:schemeClr val="lt2"/>
                        </a:solidFill>
                      </a:endParaRPr>
                    </a:p>
                  </a:txBody>
                  <a:tcPr marT="45725" marB="45725" marR="91450" marL="91450"/>
                </a:tc>
              </a:tr>
              <a:tr h="370850">
                <a:tc>
                  <a:txBody>
                    <a:bodyPr>
                      <a:noAutofit/>
                    </a:bodyPr>
                    <a:lstStyle/>
                    <a:p>
                      <a:pPr indent="0" lvl="0" marL="0" marR="0" rtl="0" algn="l">
                        <a:spcBef>
                          <a:spcPts val="0"/>
                        </a:spcBef>
                        <a:spcAft>
                          <a:spcPts val="0"/>
                        </a:spcAft>
                        <a:buNone/>
                      </a:pPr>
                      <a:r>
                        <a:rPr lang="en-US" sz="1800">
                          <a:solidFill>
                            <a:schemeClr val="lt2"/>
                          </a:solidFill>
                        </a:rPr>
                        <a:t>40</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4</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6</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.67</a:t>
                      </a:r>
                      <a:endParaRPr sz="1800">
                        <a:solidFill>
                          <a:schemeClr val="lt2"/>
                        </a:solidFill>
                      </a:endParaRPr>
                    </a:p>
                  </a:txBody>
                  <a:tcPr marT="45725" marB="45725" marR="91450" marL="91450"/>
                </a:tc>
              </a:tr>
              <a:tr h="370850">
                <a:tc>
                  <a:txBody>
                    <a:bodyPr>
                      <a:noAutofit/>
                    </a:bodyPr>
                    <a:lstStyle/>
                    <a:p>
                      <a:pPr indent="0" lvl="0" marL="0" marR="0" rtl="0" algn="l">
                        <a:spcBef>
                          <a:spcPts val="0"/>
                        </a:spcBef>
                        <a:spcAft>
                          <a:spcPts val="0"/>
                        </a:spcAft>
                        <a:buNone/>
                      </a:pPr>
                      <a:r>
                        <a:rPr lang="en-US" sz="1800">
                          <a:solidFill>
                            <a:schemeClr val="lt2"/>
                          </a:solidFill>
                        </a:rPr>
                        <a:t>50</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6</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7</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.86</a:t>
                      </a:r>
                      <a:endParaRPr sz="1800">
                        <a:solidFill>
                          <a:schemeClr val="lt2"/>
                        </a:solidFill>
                      </a:endParaRPr>
                    </a:p>
                  </a:txBody>
                  <a:tcPr marT="45725" marB="45725" marR="91450" marL="91450"/>
                </a:tc>
              </a:tr>
            </a:tbl>
          </a:graphicData>
        </a:graphic>
      </p:graphicFrame>
      <p:cxnSp>
        <p:nvCxnSpPr>
          <p:cNvPr id="665" name="Shape 665"/>
          <p:cNvCxnSpPr/>
          <p:nvPr/>
        </p:nvCxnSpPr>
        <p:spPr>
          <a:xfrm>
            <a:off x="1905000" y="4724400"/>
            <a:ext cx="0" cy="1247775"/>
          </a:xfrm>
          <a:prstGeom prst="straightConnector1">
            <a:avLst/>
          </a:prstGeom>
          <a:noFill/>
          <a:ln cap="flat" cmpd="sng" w="9525">
            <a:solidFill>
              <a:schemeClr val="dk1"/>
            </a:solidFill>
            <a:prstDash val="solid"/>
            <a:round/>
            <a:headEnd len="med" w="med" type="none"/>
            <a:tailEnd len="med" w="med" type="none"/>
          </a:ln>
        </p:spPr>
      </p:cxnSp>
      <p:cxnSp>
        <p:nvCxnSpPr>
          <p:cNvPr id="666" name="Shape 666"/>
          <p:cNvCxnSpPr/>
          <p:nvPr/>
        </p:nvCxnSpPr>
        <p:spPr>
          <a:xfrm>
            <a:off x="1905000" y="5972175"/>
            <a:ext cx="2667000" cy="0"/>
          </a:xfrm>
          <a:prstGeom prst="straightConnector1">
            <a:avLst/>
          </a:prstGeom>
          <a:noFill/>
          <a:ln cap="flat" cmpd="sng" w="9525">
            <a:solidFill>
              <a:schemeClr val="dk1"/>
            </a:solidFill>
            <a:prstDash val="solid"/>
            <a:round/>
            <a:headEnd len="med" w="med" type="none"/>
            <a:tailEnd len="med" w="med" type="none"/>
          </a:ln>
        </p:spPr>
      </p:cxnSp>
      <p:sp>
        <p:nvSpPr>
          <p:cNvPr id="667" name="Shape 667"/>
          <p:cNvSpPr txBox="1"/>
          <p:nvPr/>
        </p:nvSpPr>
        <p:spPr>
          <a:xfrm>
            <a:off x="1828800" y="6030913"/>
            <a:ext cx="2976563"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0   10   20   30   40   50   60</a:t>
            </a:r>
            <a:endParaRPr/>
          </a:p>
        </p:txBody>
      </p:sp>
      <p:cxnSp>
        <p:nvCxnSpPr>
          <p:cNvPr id="668" name="Shape 668"/>
          <p:cNvCxnSpPr>
            <a:endCxn id="665" idx="0"/>
          </p:cNvCxnSpPr>
          <p:nvPr/>
        </p:nvCxnSpPr>
        <p:spPr>
          <a:xfrm>
            <a:off x="1676400" y="4724400"/>
            <a:ext cx="228600" cy="1500"/>
          </a:xfrm>
          <a:prstGeom prst="straightConnector1">
            <a:avLst/>
          </a:prstGeom>
          <a:noFill/>
          <a:ln cap="flat" cmpd="sng" w="9525">
            <a:solidFill>
              <a:schemeClr val="dk1"/>
            </a:solidFill>
            <a:prstDash val="solid"/>
            <a:round/>
            <a:headEnd len="med" w="med" type="none"/>
            <a:tailEnd len="med" w="med" type="none"/>
          </a:ln>
        </p:spPr>
      </p:cxnSp>
      <p:cxnSp>
        <p:nvCxnSpPr>
          <p:cNvPr id="669" name="Shape 669"/>
          <p:cNvCxnSpPr/>
          <p:nvPr/>
        </p:nvCxnSpPr>
        <p:spPr>
          <a:xfrm>
            <a:off x="1676400" y="5865813"/>
            <a:ext cx="228600" cy="1587"/>
          </a:xfrm>
          <a:prstGeom prst="straightConnector1">
            <a:avLst/>
          </a:prstGeom>
          <a:noFill/>
          <a:ln cap="flat" cmpd="sng" w="9525">
            <a:solidFill>
              <a:schemeClr val="dk1"/>
            </a:solidFill>
            <a:prstDash val="solid"/>
            <a:round/>
            <a:headEnd len="med" w="med" type="none"/>
            <a:tailEnd len="med" w="med" type="none"/>
          </a:ln>
        </p:spPr>
      </p:cxnSp>
      <p:sp>
        <p:nvSpPr>
          <p:cNvPr id="670" name="Shape 670"/>
          <p:cNvSpPr txBox="1"/>
          <p:nvPr/>
        </p:nvSpPr>
        <p:spPr>
          <a:xfrm>
            <a:off x="914400" y="4540250"/>
            <a:ext cx="7620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Cured</a:t>
            </a:r>
            <a:endParaRPr/>
          </a:p>
        </p:txBody>
      </p:sp>
      <p:sp>
        <p:nvSpPr>
          <p:cNvPr id="671" name="Shape 671"/>
          <p:cNvSpPr txBox="1"/>
          <p:nvPr/>
        </p:nvSpPr>
        <p:spPr>
          <a:xfrm>
            <a:off x="533400" y="5578475"/>
            <a:ext cx="11430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Not Cured</a:t>
            </a:r>
            <a:endParaRPr/>
          </a:p>
        </p:txBody>
      </p:sp>
      <p:sp>
        <p:nvSpPr>
          <p:cNvPr id="672" name="Shape 672"/>
          <p:cNvSpPr/>
          <p:nvPr/>
        </p:nvSpPr>
        <p:spPr>
          <a:xfrm>
            <a:off x="2697163" y="58023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3" name="Shape 673"/>
          <p:cNvSpPr/>
          <p:nvPr/>
        </p:nvSpPr>
        <p:spPr>
          <a:xfrm>
            <a:off x="2697163" y="57261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4" name="Shape 674"/>
          <p:cNvSpPr/>
          <p:nvPr/>
        </p:nvSpPr>
        <p:spPr>
          <a:xfrm>
            <a:off x="2697163" y="47244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5" name="Shape 675"/>
          <p:cNvSpPr/>
          <p:nvPr/>
        </p:nvSpPr>
        <p:spPr>
          <a:xfrm>
            <a:off x="2697163" y="56499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6" name="Shape 676"/>
          <p:cNvSpPr/>
          <p:nvPr/>
        </p:nvSpPr>
        <p:spPr>
          <a:xfrm>
            <a:off x="2697163" y="55737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7" name="Shape 677"/>
          <p:cNvSpPr/>
          <p:nvPr/>
        </p:nvSpPr>
        <p:spPr>
          <a:xfrm>
            <a:off x="3078163" y="48006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8" name="Shape 678"/>
          <p:cNvSpPr/>
          <p:nvPr/>
        </p:nvSpPr>
        <p:spPr>
          <a:xfrm>
            <a:off x="3916363" y="50292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9" name="Shape 679"/>
          <p:cNvSpPr/>
          <p:nvPr/>
        </p:nvSpPr>
        <p:spPr>
          <a:xfrm>
            <a:off x="3078163" y="58023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0" name="Shape 680"/>
          <p:cNvSpPr/>
          <p:nvPr/>
        </p:nvSpPr>
        <p:spPr>
          <a:xfrm>
            <a:off x="3078163" y="57261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1" name="Shape 681"/>
          <p:cNvSpPr/>
          <p:nvPr/>
        </p:nvSpPr>
        <p:spPr>
          <a:xfrm>
            <a:off x="3078163" y="47244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2" name="Shape 682"/>
          <p:cNvSpPr/>
          <p:nvPr/>
        </p:nvSpPr>
        <p:spPr>
          <a:xfrm>
            <a:off x="3078163" y="56499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3" name="Shape 683"/>
          <p:cNvSpPr/>
          <p:nvPr/>
        </p:nvSpPr>
        <p:spPr>
          <a:xfrm>
            <a:off x="3078163" y="55737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4" name="Shape 684"/>
          <p:cNvSpPr/>
          <p:nvPr/>
        </p:nvSpPr>
        <p:spPr>
          <a:xfrm>
            <a:off x="3505200" y="4800600"/>
            <a:ext cx="46038"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5" name="Shape 685"/>
          <p:cNvSpPr/>
          <p:nvPr/>
        </p:nvSpPr>
        <p:spPr>
          <a:xfrm>
            <a:off x="3505200" y="5802313"/>
            <a:ext cx="46038"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6" name="Shape 686"/>
          <p:cNvSpPr/>
          <p:nvPr/>
        </p:nvSpPr>
        <p:spPr>
          <a:xfrm>
            <a:off x="3505200" y="5726113"/>
            <a:ext cx="46038"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7" name="Shape 687"/>
          <p:cNvSpPr/>
          <p:nvPr/>
        </p:nvSpPr>
        <p:spPr>
          <a:xfrm>
            <a:off x="3505200" y="4724400"/>
            <a:ext cx="46038"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8" name="Shape 688"/>
          <p:cNvSpPr/>
          <p:nvPr/>
        </p:nvSpPr>
        <p:spPr>
          <a:xfrm>
            <a:off x="3505200" y="4953000"/>
            <a:ext cx="46038"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9" name="Shape 689"/>
          <p:cNvSpPr/>
          <p:nvPr/>
        </p:nvSpPr>
        <p:spPr>
          <a:xfrm>
            <a:off x="3505200" y="4876800"/>
            <a:ext cx="46038"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0" name="Shape 690"/>
          <p:cNvSpPr/>
          <p:nvPr/>
        </p:nvSpPr>
        <p:spPr>
          <a:xfrm>
            <a:off x="3916363" y="48006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1" name="Shape 691"/>
          <p:cNvSpPr/>
          <p:nvPr/>
        </p:nvSpPr>
        <p:spPr>
          <a:xfrm>
            <a:off x="3916363" y="58023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2" name="Shape 692"/>
          <p:cNvSpPr/>
          <p:nvPr/>
        </p:nvSpPr>
        <p:spPr>
          <a:xfrm>
            <a:off x="3916363" y="51054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3" name="Shape 693"/>
          <p:cNvSpPr/>
          <p:nvPr/>
        </p:nvSpPr>
        <p:spPr>
          <a:xfrm>
            <a:off x="3916363" y="47244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4" name="Shape 694"/>
          <p:cNvSpPr/>
          <p:nvPr/>
        </p:nvSpPr>
        <p:spPr>
          <a:xfrm>
            <a:off x="3916363" y="49530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5" name="Shape 695"/>
          <p:cNvSpPr/>
          <p:nvPr/>
        </p:nvSpPr>
        <p:spPr>
          <a:xfrm>
            <a:off x="3916363" y="48768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96" name="Shape 696"/>
          <p:cNvCxnSpPr/>
          <p:nvPr/>
        </p:nvCxnSpPr>
        <p:spPr>
          <a:xfrm>
            <a:off x="5867400" y="4724400"/>
            <a:ext cx="0" cy="1247775"/>
          </a:xfrm>
          <a:prstGeom prst="straightConnector1">
            <a:avLst/>
          </a:prstGeom>
          <a:noFill/>
          <a:ln cap="flat" cmpd="sng" w="9525">
            <a:solidFill>
              <a:schemeClr val="dk1"/>
            </a:solidFill>
            <a:prstDash val="solid"/>
            <a:round/>
            <a:headEnd len="med" w="med" type="none"/>
            <a:tailEnd len="med" w="med" type="none"/>
          </a:ln>
        </p:spPr>
      </p:cxnSp>
      <p:cxnSp>
        <p:nvCxnSpPr>
          <p:cNvPr id="697" name="Shape 697"/>
          <p:cNvCxnSpPr/>
          <p:nvPr/>
        </p:nvCxnSpPr>
        <p:spPr>
          <a:xfrm>
            <a:off x="5867400" y="5972175"/>
            <a:ext cx="2438400" cy="0"/>
          </a:xfrm>
          <a:prstGeom prst="straightConnector1">
            <a:avLst/>
          </a:prstGeom>
          <a:noFill/>
          <a:ln cap="flat" cmpd="sng" w="9525">
            <a:solidFill>
              <a:schemeClr val="dk1"/>
            </a:solidFill>
            <a:prstDash val="solid"/>
            <a:round/>
            <a:headEnd len="med" w="med" type="none"/>
            <a:tailEnd len="med" w="med" type="none"/>
          </a:ln>
        </p:spPr>
      </p:cxnSp>
      <p:sp>
        <p:nvSpPr>
          <p:cNvPr id="698" name="Shape 698"/>
          <p:cNvSpPr txBox="1"/>
          <p:nvPr/>
        </p:nvSpPr>
        <p:spPr>
          <a:xfrm>
            <a:off x="5791200" y="6030913"/>
            <a:ext cx="2976563"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0   10   20   30   40   50   60</a:t>
            </a:r>
            <a:endParaRPr/>
          </a:p>
        </p:txBody>
      </p:sp>
      <p:sp>
        <p:nvSpPr>
          <p:cNvPr id="699" name="Shape 699"/>
          <p:cNvSpPr txBox="1"/>
          <p:nvPr/>
        </p:nvSpPr>
        <p:spPr>
          <a:xfrm>
            <a:off x="4953000" y="4953000"/>
            <a:ext cx="762000" cy="646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prob.</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Cured</a:t>
            </a:r>
            <a:endParaRPr/>
          </a:p>
        </p:txBody>
      </p:sp>
      <p:sp>
        <p:nvSpPr>
          <p:cNvPr id="700" name="Shape 700"/>
          <p:cNvSpPr/>
          <p:nvPr/>
        </p:nvSpPr>
        <p:spPr>
          <a:xfrm>
            <a:off x="7467600" y="5181600"/>
            <a:ext cx="46038"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1" name="Shape 701"/>
          <p:cNvSpPr/>
          <p:nvPr/>
        </p:nvSpPr>
        <p:spPr>
          <a:xfrm>
            <a:off x="6659563" y="57261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2" name="Shape 702"/>
          <p:cNvSpPr/>
          <p:nvPr/>
        </p:nvSpPr>
        <p:spPr>
          <a:xfrm>
            <a:off x="7848600" y="4964113"/>
            <a:ext cx="46038"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3" name="Shape 703"/>
          <p:cNvSpPr/>
          <p:nvPr/>
        </p:nvSpPr>
        <p:spPr>
          <a:xfrm>
            <a:off x="7040563" y="55737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4" name="Shape 704"/>
          <p:cNvSpPr txBox="1"/>
          <p:nvPr/>
        </p:nvSpPr>
        <p:spPr>
          <a:xfrm>
            <a:off x="5486400" y="5662613"/>
            <a:ext cx="3048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705" name="Shape 705"/>
          <p:cNvSpPr txBox="1"/>
          <p:nvPr/>
        </p:nvSpPr>
        <p:spPr>
          <a:xfrm>
            <a:off x="5486400" y="4648200"/>
            <a:ext cx="304800"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Shape 7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Non-Linear Pre-Process to Logit (Log Odds)</a:t>
            </a:r>
            <a:endParaRPr b="0" i="0" sz="3959" u="none" cap="none" strike="noStrike">
              <a:solidFill>
                <a:schemeClr val="dk1"/>
              </a:solidFill>
              <a:latin typeface="Calibri"/>
              <a:ea typeface="Calibri"/>
              <a:cs typeface="Calibri"/>
              <a:sym typeface="Calibri"/>
            </a:endParaRPr>
          </a:p>
        </p:txBody>
      </p:sp>
      <p:sp>
        <p:nvSpPr>
          <p:cNvPr id="712" name="Shape 7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713" name="Shape 7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graphicFrame>
        <p:nvGraphicFramePr>
          <p:cNvPr id="714" name="Shape 714"/>
          <p:cNvGraphicFramePr/>
          <p:nvPr/>
        </p:nvGraphicFramePr>
        <p:xfrm>
          <a:off x="990600" y="1397000"/>
          <a:ext cx="3000000" cy="3000000"/>
        </p:xfrm>
        <a:graphic>
          <a:graphicData uri="http://schemas.openxmlformats.org/drawingml/2006/table">
            <a:tbl>
              <a:tblPr bandRow="1" firstRow="1">
                <a:noFill/>
                <a:tableStyleId>{CF9197B3-9A36-430E-B220-F1C2A0A754E8}</a:tableStyleId>
              </a:tblPr>
              <a:tblGrid>
                <a:gridCol w="1447800"/>
                <a:gridCol w="838200"/>
                <a:gridCol w="990600"/>
                <a:gridCol w="1524000"/>
              </a:tblGrid>
              <a:tr h="1041400">
                <a:tc>
                  <a:txBody>
                    <a:bodyPr>
                      <a:noAutofit/>
                    </a:bodyPr>
                    <a:lstStyle/>
                    <a:p>
                      <a:pPr indent="0" lvl="0" marL="0" marR="0" rtl="0" algn="l">
                        <a:spcBef>
                          <a:spcPts val="0"/>
                        </a:spcBef>
                        <a:spcAft>
                          <a:spcPts val="0"/>
                        </a:spcAft>
                        <a:buNone/>
                      </a:pPr>
                      <a:r>
                        <a:rPr b="0" lang="en-US" sz="1800">
                          <a:solidFill>
                            <a:srgbClr val="FFFF00"/>
                          </a:solidFill>
                        </a:rPr>
                        <a:t>Medication Dosage</a:t>
                      </a:r>
                      <a:endParaRPr b="0" sz="1800">
                        <a:solidFill>
                          <a:srgbClr val="FFFF00"/>
                        </a:solidFill>
                      </a:endParaRPr>
                    </a:p>
                  </a:txBody>
                  <a:tcPr marT="45725" marB="45725" marR="91450" marL="91450"/>
                </a:tc>
                <a:tc>
                  <a:txBody>
                    <a:bodyPr>
                      <a:noAutofit/>
                    </a:bodyPr>
                    <a:lstStyle/>
                    <a:p>
                      <a:pPr indent="0" lvl="0" marL="0" marR="0" rtl="0" algn="l">
                        <a:spcBef>
                          <a:spcPts val="0"/>
                        </a:spcBef>
                        <a:spcAft>
                          <a:spcPts val="0"/>
                        </a:spcAft>
                        <a:buNone/>
                      </a:pPr>
                      <a:r>
                        <a:rPr b="0" lang="en-US" sz="1800">
                          <a:solidFill>
                            <a:srgbClr val="FFFF00"/>
                          </a:solidFill>
                        </a:rPr>
                        <a:t>#</a:t>
                      </a:r>
                      <a:endParaRPr/>
                    </a:p>
                    <a:p>
                      <a:pPr indent="0" lvl="0" marL="0" marR="0" rtl="0" algn="l">
                        <a:spcBef>
                          <a:spcPts val="0"/>
                        </a:spcBef>
                        <a:spcAft>
                          <a:spcPts val="0"/>
                        </a:spcAft>
                        <a:buNone/>
                      </a:pPr>
                      <a:r>
                        <a:rPr b="0" lang="en-US" sz="1800">
                          <a:solidFill>
                            <a:srgbClr val="FFFF00"/>
                          </a:solidFill>
                        </a:rPr>
                        <a:t>Cured</a:t>
                      </a:r>
                      <a:endParaRPr b="0" sz="1800">
                        <a:solidFill>
                          <a:srgbClr val="FFFF00"/>
                        </a:solidFill>
                      </a:endParaRPr>
                    </a:p>
                  </a:txBody>
                  <a:tcPr marT="45725" marB="45725" marR="91450" marL="91450"/>
                </a:tc>
                <a:tc>
                  <a:txBody>
                    <a:bodyPr>
                      <a:noAutofit/>
                    </a:bodyPr>
                    <a:lstStyle/>
                    <a:p>
                      <a:pPr indent="0" lvl="0" marL="0" marR="0" rtl="0" algn="l">
                        <a:spcBef>
                          <a:spcPts val="0"/>
                        </a:spcBef>
                        <a:spcAft>
                          <a:spcPts val="0"/>
                        </a:spcAft>
                        <a:buNone/>
                      </a:pPr>
                      <a:r>
                        <a:rPr b="0" lang="en-US" sz="1800">
                          <a:solidFill>
                            <a:srgbClr val="FFFF00"/>
                          </a:solidFill>
                        </a:rPr>
                        <a:t>Total</a:t>
                      </a:r>
                      <a:endParaRPr/>
                    </a:p>
                    <a:p>
                      <a:pPr indent="0" lvl="0" marL="0" marR="0" rtl="0" algn="l">
                        <a:spcBef>
                          <a:spcPts val="0"/>
                        </a:spcBef>
                        <a:spcAft>
                          <a:spcPts val="0"/>
                        </a:spcAft>
                        <a:buNone/>
                      </a:pPr>
                      <a:r>
                        <a:rPr b="0" lang="en-US" sz="1800">
                          <a:solidFill>
                            <a:srgbClr val="FFFF00"/>
                          </a:solidFill>
                        </a:rPr>
                        <a:t>Patients</a:t>
                      </a:r>
                      <a:endParaRPr b="0" sz="1800">
                        <a:solidFill>
                          <a:srgbClr val="FFFF00"/>
                        </a:solidFill>
                      </a:endParaRPr>
                    </a:p>
                  </a:txBody>
                  <a:tcPr marT="45725" marB="45725" marR="91450" marL="91450"/>
                </a:tc>
                <a:tc>
                  <a:txBody>
                    <a:bodyPr>
                      <a:noAutofit/>
                    </a:bodyPr>
                    <a:lstStyle/>
                    <a:p>
                      <a:pPr indent="0" lvl="0" marL="0" marR="0" rtl="0" algn="l">
                        <a:spcBef>
                          <a:spcPts val="0"/>
                        </a:spcBef>
                        <a:spcAft>
                          <a:spcPts val="0"/>
                        </a:spcAft>
                        <a:buNone/>
                      </a:pPr>
                      <a:r>
                        <a:rPr b="0" lang="en-US" sz="1800">
                          <a:solidFill>
                            <a:srgbClr val="FFFF00"/>
                          </a:solidFill>
                        </a:rPr>
                        <a:t>Probability:</a:t>
                      </a:r>
                      <a:endParaRPr/>
                    </a:p>
                    <a:p>
                      <a:pPr indent="0" lvl="0" marL="0" marR="0" rtl="0" algn="l">
                        <a:spcBef>
                          <a:spcPts val="0"/>
                        </a:spcBef>
                        <a:spcAft>
                          <a:spcPts val="0"/>
                        </a:spcAft>
                        <a:buNone/>
                      </a:pPr>
                      <a:r>
                        <a:rPr b="0" lang="en-US" sz="1800">
                          <a:solidFill>
                            <a:srgbClr val="FFFF00"/>
                          </a:solidFill>
                        </a:rPr>
                        <a:t># Cured/Total Patients</a:t>
                      </a:r>
                      <a:endParaRPr b="0" sz="1800">
                        <a:solidFill>
                          <a:srgbClr val="FFFF00"/>
                        </a:solidFill>
                      </a:endParaRPr>
                    </a:p>
                  </a:txBody>
                  <a:tcPr marT="45725" marB="45725" marR="91450" marL="91450"/>
                </a:tc>
              </a:tr>
              <a:tr h="370850">
                <a:tc>
                  <a:txBody>
                    <a:bodyPr>
                      <a:noAutofit/>
                    </a:bodyPr>
                    <a:lstStyle/>
                    <a:p>
                      <a:pPr indent="0" lvl="0" marL="0" marR="0" rtl="0" algn="l">
                        <a:spcBef>
                          <a:spcPts val="0"/>
                        </a:spcBef>
                        <a:spcAft>
                          <a:spcPts val="0"/>
                        </a:spcAft>
                        <a:buNone/>
                      </a:pPr>
                      <a:r>
                        <a:rPr lang="en-US" sz="1800">
                          <a:solidFill>
                            <a:schemeClr val="lt2"/>
                          </a:solidFill>
                        </a:rPr>
                        <a:t>20</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1</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5</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.20</a:t>
                      </a:r>
                      <a:endParaRPr sz="1800">
                        <a:solidFill>
                          <a:schemeClr val="lt2"/>
                        </a:solidFill>
                      </a:endParaRPr>
                    </a:p>
                  </a:txBody>
                  <a:tcPr marT="45725" marB="45725" marR="91450" marL="91450"/>
                </a:tc>
              </a:tr>
              <a:tr h="370850">
                <a:tc>
                  <a:txBody>
                    <a:bodyPr>
                      <a:noAutofit/>
                    </a:bodyPr>
                    <a:lstStyle/>
                    <a:p>
                      <a:pPr indent="0" lvl="0" marL="0" marR="0" rtl="0" algn="l">
                        <a:spcBef>
                          <a:spcPts val="0"/>
                        </a:spcBef>
                        <a:spcAft>
                          <a:spcPts val="0"/>
                        </a:spcAft>
                        <a:buNone/>
                      </a:pPr>
                      <a:r>
                        <a:rPr lang="en-US" sz="1800">
                          <a:solidFill>
                            <a:schemeClr val="lt2"/>
                          </a:solidFill>
                        </a:rPr>
                        <a:t>30</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2</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6</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.33</a:t>
                      </a:r>
                      <a:endParaRPr sz="1800">
                        <a:solidFill>
                          <a:schemeClr val="lt2"/>
                        </a:solidFill>
                      </a:endParaRPr>
                    </a:p>
                  </a:txBody>
                  <a:tcPr marT="45725" marB="45725" marR="91450" marL="91450"/>
                </a:tc>
              </a:tr>
              <a:tr h="370850">
                <a:tc>
                  <a:txBody>
                    <a:bodyPr>
                      <a:noAutofit/>
                    </a:bodyPr>
                    <a:lstStyle/>
                    <a:p>
                      <a:pPr indent="0" lvl="0" marL="0" marR="0" rtl="0" algn="l">
                        <a:spcBef>
                          <a:spcPts val="0"/>
                        </a:spcBef>
                        <a:spcAft>
                          <a:spcPts val="0"/>
                        </a:spcAft>
                        <a:buNone/>
                      </a:pPr>
                      <a:r>
                        <a:rPr lang="en-US" sz="1800">
                          <a:solidFill>
                            <a:schemeClr val="lt2"/>
                          </a:solidFill>
                        </a:rPr>
                        <a:t>40</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4</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6</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.67</a:t>
                      </a:r>
                      <a:endParaRPr sz="1800">
                        <a:solidFill>
                          <a:schemeClr val="lt2"/>
                        </a:solidFill>
                      </a:endParaRPr>
                    </a:p>
                  </a:txBody>
                  <a:tcPr marT="45725" marB="45725" marR="91450" marL="91450"/>
                </a:tc>
              </a:tr>
              <a:tr h="370850">
                <a:tc>
                  <a:txBody>
                    <a:bodyPr>
                      <a:noAutofit/>
                    </a:bodyPr>
                    <a:lstStyle/>
                    <a:p>
                      <a:pPr indent="0" lvl="0" marL="0" marR="0" rtl="0" algn="l">
                        <a:spcBef>
                          <a:spcPts val="0"/>
                        </a:spcBef>
                        <a:spcAft>
                          <a:spcPts val="0"/>
                        </a:spcAft>
                        <a:buNone/>
                      </a:pPr>
                      <a:r>
                        <a:rPr lang="en-US" sz="1800">
                          <a:solidFill>
                            <a:schemeClr val="lt2"/>
                          </a:solidFill>
                        </a:rPr>
                        <a:t>50</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6</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7</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.86</a:t>
                      </a:r>
                      <a:endParaRPr sz="1800">
                        <a:solidFill>
                          <a:schemeClr val="lt2"/>
                        </a:solidFill>
                      </a:endParaRPr>
                    </a:p>
                  </a:txBody>
                  <a:tcPr marT="45725" marB="45725" marR="91450" marL="91450"/>
                </a:tc>
              </a:tr>
            </a:tbl>
          </a:graphicData>
        </a:graphic>
      </p:graphicFrame>
      <p:cxnSp>
        <p:nvCxnSpPr>
          <p:cNvPr id="715" name="Shape 715"/>
          <p:cNvCxnSpPr/>
          <p:nvPr/>
        </p:nvCxnSpPr>
        <p:spPr>
          <a:xfrm>
            <a:off x="1905000" y="4724400"/>
            <a:ext cx="0" cy="1247775"/>
          </a:xfrm>
          <a:prstGeom prst="straightConnector1">
            <a:avLst/>
          </a:prstGeom>
          <a:noFill/>
          <a:ln cap="flat" cmpd="sng" w="9525">
            <a:solidFill>
              <a:schemeClr val="dk1"/>
            </a:solidFill>
            <a:prstDash val="solid"/>
            <a:round/>
            <a:headEnd len="med" w="med" type="none"/>
            <a:tailEnd len="med" w="med" type="none"/>
          </a:ln>
        </p:spPr>
      </p:cxnSp>
      <p:cxnSp>
        <p:nvCxnSpPr>
          <p:cNvPr id="716" name="Shape 716"/>
          <p:cNvCxnSpPr/>
          <p:nvPr/>
        </p:nvCxnSpPr>
        <p:spPr>
          <a:xfrm>
            <a:off x="1905000" y="5972175"/>
            <a:ext cx="2667000" cy="0"/>
          </a:xfrm>
          <a:prstGeom prst="straightConnector1">
            <a:avLst/>
          </a:prstGeom>
          <a:noFill/>
          <a:ln cap="flat" cmpd="sng" w="9525">
            <a:solidFill>
              <a:schemeClr val="dk1"/>
            </a:solidFill>
            <a:prstDash val="solid"/>
            <a:round/>
            <a:headEnd len="med" w="med" type="none"/>
            <a:tailEnd len="med" w="med" type="none"/>
          </a:ln>
        </p:spPr>
      </p:cxnSp>
      <p:sp>
        <p:nvSpPr>
          <p:cNvPr id="717" name="Shape 717"/>
          <p:cNvSpPr txBox="1"/>
          <p:nvPr/>
        </p:nvSpPr>
        <p:spPr>
          <a:xfrm>
            <a:off x="1828800" y="6030913"/>
            <a:ext cx="2976563"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0   10   20   30   40   50   60</a:t>
            </a:r>
            <a:endParaRPr/>
          </a:p>
        </p:txBody>
      </p:sp>
      <p:cxnSp>
        <p:nvCxnSpPr>
          <p:cNvPr id="718" name="Shape 718"/>
          <p:cNvCxnSpPr>
            <a:endCxn id="715" idx="0"/>
          </p:cNvCxnSpPr>
          <p:nvPr/>
        </p:nvCxnSpPr>
        <p:spPr>
          <a:xfrm>
            <a:off x="1676400" y="4724400"/>
            <a:ext cx="228600" cy="1500"/>
          </a:xfrm>
          <a:prstGeom prst="straightConnector1">
            <a:avLst/>
          </a:prstGeom>
          <a:noFill/>
          <a:ln cap="flat" cmpd="sng" w="9525">
            <a:solidFill>
              <a:schemeClr val="dk1"/>
            </a:solidFill>
            <a:prstDash val="solid"/>
            <a:round/>
            <a:headEnd len="med" w="med" type="none"/>
            <a:tailEnd len="med" w="med" type="none"/>
          </a:ln>
        </p:spPr>
      </p:cxnSp>
      <p:cxnSp>
        <p:nvCxnSpPr>
          <p:cNvPr id="719" name="Shape 719"/>
          <p:cNvCxnSpPr/>
          <p:nvPr/>
        </p:nvCxnSpPr>
        <p:spPr>
          <a:xfrm>
            <a:off x="1676400" y="5865813"/>
            <a:ext cx="228600" cy="1587"/>
          </a:xfrm>
          <a:prstGeom prst="straightConnector1">
            <a:avLst/>
          </a:prstGeom>
          <a:noFill/>
          <a:ln cap="flat" cmpd="sng" w="9525">
            <a:solidFill>
              <a:schemeClr val="dk1"/>
            </a:solidFill>
            <a:prstDash val="solid"/>
            <a:round/>
            <a:headEnd len="med" w="med" type="none"/>
            <a:tailEnd len="med" w="med" type="none"/>
          </a:ln>
        </p:spPr>
      </p:cxnSp>
      <p:sp>
        <p:nvSpPr>
          <p:cNvPr id="720" name="Shape 720"/>
          <p:cNvSpPr txBox="1"/>
          <p:nvPr/>
        </p:nvSpPr>
        <p:spPr>
          <a:xfrm>
            <a:off x="914400" y="4540250"/>
            <a:ext cx="7620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Cured</a:t>
            </a:r>
            <a:endParaRPr/>
          </a:p>
        </p:txBody>
      </p:sp>
      <p:sp>
        <p:nvSpPr>
          <p:cNvPr id="721" name="Shape 721"/>
          <p:cNvSpPr txBox="1"/>
          <p:nvPr/>
        </p:nvSpPr>
        <p:spPr>
          <a:xfrm>
            <a:off x="533400" y="5578475"/>
            <a:ext cx="11430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Not Cured</a:t>
            </a:r>
            <a:endParaRPr/>
          </a:p>
        </p:txBody>
      </p:sp>
      <p:sp>
        <p:nvSpPr>
          <p:cNvPr id="722" name="Shape 722"/>
          <p:cNvSpPr/>
          <p:nvPr/>
        </p:nvSpPr>
        <p:spPr>
          <a:xfrm>
            <a:off x="2697163" y="58023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3" name="Shape 723"/>
          <p:cNvSpPr/>
          <p:nvPr/>
        </p:nvSpPr>
        <p:spPr>
          <a:xfrm>
            <a:off x="2697163" y="57261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4" name="Shape 724"/>
          <p:cNvSpPr/>
          <p:nvPr/>
        </p:nvSpPr>
        <p:spPr>
          <a:xfrm>
            <a:off x="2697163" y="47244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5" name="Shape 725"/>
          <p:cNvSpPr/>
          <p:nvPr/>
        </p:nvSpPr>
        <p:spPr>
          <a:xfrm>
            <a:off x="2697163" y="56499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6" name="Shape 726"/>
          <p:cNvSpPr/>
          <p:nvPr/>
        </p:nvSpPr>
        <p:spPr>
          <a:xfrm>
            <a:off x="2697163" y="55737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7" name="Shape 727"/>
          <p:cNvSpPr/>
          <p:nvPr/>
        </p:nvSpPr>
        <p:spPr>
          <a:xfrm>
            <a:off x="3078163" y="48006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8" name="Shape 728"/>
          <p:cNvSpPr/>
          <p:nvPr/>
        </p:nvSpPr>
        <p:spPr>
          <a:xfrm>
            <a:off x="3916363" y="50292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9" name="Shape 729"/>
          <p:cNvSpPr/>
          <p:nvPr/>
        </p:nvSpPr>
        <p:spPr>
          <a:xfrm>
            <a:off x="3078163" y="58023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0" name="Shape 730"/>
          <p:cNvSpPr/>
          <p:nvPr/>
        </p:nvSpPr>
        <p:spPr>
          <a:xfrm>
            <a:off x="3078163" y="57261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1" name="Shape 731"/>
          <p:cNvSpPr/>
          <p:nvPr/>
        </p:nvSpPr>
        <p:spPr>
          <a:xfrm>
            <a:off x="3078163" y="47244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2" name="Shape 732"/>
          <p:cNvSpPr/>
          <p:nvPr/>
        </p:nvSpPr>
        <p:spPr>
          <a:xfrm>
            <a:off x="3078163" y="56499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Shape 733"/>
          <p:cNvSpPr/>
          <p:nvPr/>
        </p:nvSpPr>
        <p:spPr>
          <a:xfrm>
            <a:off x="3078163" y="55737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4" name="Shape 734"/>
          <p:cNvSpPr/>
          <p:nvPr/>
        </p:nvSpPr>
        <p:spPr>
          <a:xfrm>
            <a:off x="3505200" y="4800600"/>
            <a:ext cx="46038"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5" name="Shape 735"/>
          <p:cNvSpPr/>
          <p:nvPr/>
        </p:nvSpPr>
        <p:spPr>
          <a:xfrm>
            <a:off x="3505200" y="5802313"/>
            <a:ext cx="46038"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6" name="Shape 736"/>
          <p:cNvSpPr/>
          <p:nvPr/>
        </p:nvSpPr>
        <p:spPr>
          <a:xfrm>
            <a:off x="3505200" y="5726113"/>
            <a:ext cx="46038"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7" name="Shape 737"/>
          <p:cNvSpPr/>
          <p:nvPr/>
        </p:nvSpPr>
        <p:spPr>
          <a:xfrm>
            <a:off x="3505200" y="4724400"/>
            <a:ext cx="46038"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8" name="Shape 738"/>
          <p:cNvSpPr/>
          <p:nvPr/>
        </p:nvSpPr>
        <p:spPr>
          <a:xfrm>
            <a:off x="3505200" y="4953000"/>
            <a:ext cx="46038"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9" name="Shape 739"/>
          <p:cNvSpPr/>
          <p:nvPr/>
        </p:nvSpPr>
        <p:spPr>
          <a:xfrm>
            <a:off x="3505200" y="4876800"/>
            <a:ext cx="46038"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0" name="Shape 740"/>
          <p:cNvSpPr/>
          <p:nvPr/>
        </p:nvSpPr>
        <p:spPr>
          <a:xfrm>
            <a:off x="3916363" y="48006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1" name="Shape 741"/>
          <p:cNvSpPr/>
          <p:nvPr/>
        </p:nvSpPr>
        <p:spPr>
          <a:xfrm>
            <a:off x="3916363" y="58023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2" name="Shape 742"/>
          <p:cNvSpPr/>
          <p:nvPr/>
        </p:nvSpPr>
        <p:spPr>
          <a:xfrm>
            <a:off x="3916363" y="51054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3" name="Shape 743"/>
          <p:cNvSpPr/>
          <p:nvPr/>
        </p:nvSpPr>
        <p:spPr>
          <a:xfrm>
            <a:off x="3916363" y="47244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4" name="Shape 744"/>
          <p:cNvSpPr/>
          <p:nvPr/>
        </p:nvSpPr>
        <p:spPr>
          <a:xfrm>
            <a:off x="3916363" y="49530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5" name="Shape 745"/>
          <p:cNvSpPr/>
          <p:nvPr/>
        </p:nvSpPr>
        <p:spPr>
          <a:xfrm>
            <a:off x="3916363" y="48768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46" name="Shape 746"/>
          <p:cNvCxnSpPr/>
          <p:nvPr/>
        </p:nvCxnSpPr>
        <p:spPr>
          <a:xfrm>
            <a:off x="5867400" y="4724400"/>
            <a:ext cx="0" cy="1247775"/>
          </a:xfrm>
          <a:prstGeom prst="straightConnector1">
            <a:avLst/>
          </a:prstGeom>
          <a:noFill/>
          <a:ln cap="flat" cmpd="sng" w="9525">
            <a:solidFill>
              <a:schemeClr val="dk1"/>
            </a:solidFill>
            <a:prstDash val="solid"/>
            <a:round/>
            <a:headEnd len="med" w="med" type="none"/>
            <a:tailEnd len="med" w="med" type="none"/>
          </a:ln>
        </p:spPr>
      </p:cxnSp>
      <p:cxnSp>
        <p:nvCxnSpPr>
          <p:cNvPr id="747" name="Shape 747"/>
          <p:cNvCxnSpPr/>
          <p:nvPr/>
        </p:nvCxnSpPr>
        <p:spPr>
          <a:xfrm>
            <a:off x="5867400" y="5972175"/>
            <a:ext cx="2438400" cy="0"/>
          </a:xfrm>
          <a:prstGeom prst="straightConnector1">
            <a:avLst/>
          </a:prstGeom>
          <a:noFill/>
          <a:ln cap="flat" cmpd="sng" w="9525">
            <a:solidFill>
              <a:schemeClr val="dk1"/>
            </a:solidFill>
            <a:prstDash val="solid"/>
            <a:round/>
            <a:headEnd len="med" w="med" type="none"/>
            <a:tailEnd len="med" w="med" type="none"/>
          </a:ln>
        </p:spPr>
      </p:cxnSp>
      <p:sp>
        <p:nvSpPr>
          <p:cNvPr id="748" name="Shape 748"/>
          <p:cNvSpPr txBox="1"/>
          <p:nvPr/>
        </p:nvSpPr>
        <p:spPr>
          <a:xfrm>
            <a:off x="5791200" y="6030913"/>
            <a:ext cx="2976563"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0   10   20   30   40   50   60</a:t>
            </a:r>
            <a:endParaRPr/>
          </a:p>
        </p:txBody>
      </p:sp>
      <p:sp>
        <p:nvSpPr>
          <p:cNvPr id="749" name="Shape 749"/>
          <p:cNvSpPr txBox="1"/>
          <p:nvPr/>
        </p:nvSpPr>
        <p:spPr>
          <a:xfrm>
            <a:off x="4953000" y="4953000"/>
            <a:ext cx="762000" cy="646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prob.</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Cured</a:t>
            </a:r>
            <a:endParaRPr/>
          </a:p>
        </p:txBody>
      </p:sp>
      <p:sp>
        <p:nvSpPr>
          <p:cNvPr id="750" name="Shape 750"/>
          <p:cNvSpPr/>
          <p:nvPr/>
        </p:nvSpPr>
        <p:spPr>
          <a:xfrm>
            <a:off x="7467600" y="5181600"/>
            <a:ext cx="46038"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1" name="Shape 751"/>
          <p:cNvSpPr/>
          <p:nvPr/>
        </p:nvSpPr>
        <p:spPr>
          <a:xfrm>
            <a:off x="6659563" y="57261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2" name="Shape 752"/>
          <p:cNvSpPr/>
          <p:nvPr/>
        </p:nvSpPr>
        <p:spPr>
          <a:xfrm>
            <a:off x="7848600" y="4964113"/>
            <a:ext cx="46038"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3" name="Shape 753"/>
          <p:cNvSpPr/>
          <p:nvPr/>
        </p:nvSpPr>
        <p:spPr>
          <a:xfrm>
            <a:off x="7040563" y="55737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4" name="Shape 754"/>
          <p:cNvSpPr txBox="1"/>
          <p:nvPr/>
        </p:nvSpPr>
        <p:spPr>
          <a:xfrm>
            <a:off x="5486400" y="5662613"/>
            <a:ext cx="3048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755" name="Shape 755"/>
          <p:cNvSpPr txBox="1"/>
          <p:nvPr/>
        </p:nvSpPr>
        <p:spPr>
          <a:xfrm>
            <a:off x="5486400" y="4648200"/>
            <a:ext cx="304800"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756" name="Shape 756"/>
          <p:cNvCxnSpPr/>
          <p:nvPr/>
        </p:nvCxnSpPr>
        <p:spPr>
          <a:xfrm flipH="1">
            <a:off x="6400800" y="4675540"/>
            <a:ext cx="1744662" cy="1358900"/>
          </a:xfrm>
          <a:prstGeom prst="straightConnector1">
            <a:avLst/>
          </a:prstGeom>
          <a:noFill/>
          <a:ln cap="flat" cmpd="sng" w="9525">
            <a:solidFill>
              <a:schemeClr val="dk1"/>
            </a:solidFill>
            <a:prstDash val="solid"/>
            <a:round/>
            <a:headEnd len="med" w="med" type="none"/>
            <a:tailEnd len="med" w="med" type="none"/>
          </a:ln>
        </p:spPr>
      </p:cxnSp>
      <p:cxnSp>
        <p:nvCxnSpPr>
          <p:cNvPr id="757" name="Shape 757"/>
          <p:cNvCxnSpPr/>
          <p:nvPr/>
        </p:nvCxnSpPr>
        <p:spPr>
          <a:xfrm flipH="1">
            <a:off x="2438400" y="4648200"/>
            <a:ext cx="1744662" cy="13589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Shape 7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Logistic Regression Approach</a:t>
            </a:r>
            <a:endParaRPr b="0" i="0" sz="4400" u="none" cap="none" strike="noStrike">
              <a:solidFill>
                <a:schemeClr val="dk1"/>
              </a:solidFill>
              <a:latin typeface="Calibri"/>
              <a:ea typeface="Calibri"/>
              <a:cs typeface="Calibri"/>
              <a:sym typeface="Calibri"/>
            </a:endParaRPr>
          </a:p>
        </p:txBody>
      </p:sp>
      <p:sp>
        <p:nvSpPr>
          <p:cNvPr id="763" name="Shape 763"/>
          <p:cNvSpPr txBox="1"/>
          <p:nvPr>
            <p:ph idx="1" type="body"/>
          </p:nvPr>
        </p:nvSpPr>
        <p:spPr>
          <a:xfrm>
            <a:off x="685800" y="1447800"/>
            <a:ext cx="7772400" cy="236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80"/>
              <a:buFont typeface="Noto Sans Symbols"/>
              <a:buChar char="●"/>
            </a:pPr>
            <a:r>
              <a:rPr b="0" i="0" lang="en-US" sz="2480" u="none" cap="none" strike="noStrike">
                <a:solidFill>
                  <a:schemeClr val="dk1"/>
                </a:solidFill>
                <a:latin typeface="Calibri"/>
                <a:ea typeface="Calibri"/>
                <a:cs typeface="Calibri"/>
                <a:sym typeface="Calibri"/>
              </a:rPr>
              <a:t>Could use linear regression with the probability points, but that would not extrapolate well</a:t>
            </a:r>
            <a:endParaRPr/>
          </a:p>
          <a:p>
            <a:pPr indent="-342900" lvl="0" marL="342900" marR="0" rtl="0" algn="l">
              <a:lnSpc>
                <a:spcPct val="80000"/>
              </a:lnSpc>
              <a:spcBef>
                <a:spcPts val="496"/>
              </a:spcBef>
              <a:spcAft>
                <a:spcPts val="0"/>
              </a:spcAft>
              <a:buClr>
                <a:schemeClr val="dk1"/>
              </a:buClr>
              <a:buSzPts val="2480"/>
              <a:buFont typeface="Noto Sans Symbols"/>
              <a:buChar char="●"/>
            </a:pPr>
            <a:r>
              <a:rPr b="0" i="0" lang="en-US" sz="2480" u="none" cap="none" strike="noStrike">
                <a:solidFill>
                  <a:schemeClr val="dk1"/>
                </a:solidFill>
                <a:latin typeface="Calibri"/>
                <a:ea typeface="Calibri"/>
                <a:cs typeface="Calibri"/>
                <a:sym typeface="Calibri"/>
              </a:rPr>
              <a:t>Logistic version is better but how do we get it?</a:t>
            </a:r>
            <a:endParaRPr/>
          </a:p>
          <a:p>
            <a:pPr indent="-342900" lvl="0" marL="342900" marR="0" rtl="0" algn="l">
              <a:lnSpc>
                <a:spcPct val="80000"/>
              </a:lnSpc>
              <a:spcBef>
                <a:spcPts val="496"/>
              </a:spcBef>
              <a:spcAft>
                <a:spcPts val="0"/>
              </a:spcAft>
              <a:buClr>
                <a:schemeClr val="dk1"/>
              </a:buClr>
              <a:buSzPts val="2480"/>
              <a:buFont typeface="Noto Sans Symbols"/>
              <a:buChar char="●"/>
            </a:pPr>
            <a:r>
              <a:rPr b="0" i="0" lang="en-US" sz="2480" u="none" cap="none" strike="noStrike">
                <a:solidFill>
                  <a:schemeClr val="dk1"/>
                </a:solidFill>
                <a:latin typeface="Calibri"/>
                <a:ea typeface="Calibri"/>
                <a:cs typeface="Calibri"/>
                <a:sym typeface="Calibri"/>
              </a:rPr>
              <a:t>Similar to Quadric we do a non-linear pre-process of the input and then do linear regression on the transformed values – do a linear regression on the log odds - Logit</a:t>
            </a:r>
            <a:endParaRPr b="0" i="0" sz="2480" u="none" cap="none" strike="noStrike">
              <a:solidFill>
                <a:schemeClr val="dk1"/>
              </a:solidFill>
              <a:latin typeface="Calibri"/>
              <a:ea typeface="Calibri"/>
              <a:cs typeface="Calibri"/>
              <a:sym typeface="Calibri"/>
            </a:endParaRPr>
          </a:p>
        </p:txBody>
      </p:sp>
      <p:sp>
        <p:nvSpPr>
          <p:cNvPr id="764" name="Shape 7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765" name="Shape 7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cxnSp>
        <p:nvCxnSpPr>
          <p:cNvPr id="766" name="Shape 766"/>
          <p:cNvCxnSpPr/>
          <p:nvPr/>
        </p:nvCxnSpPr>
        <p:spPr>
          <a:xfrm>
            <a:off x="1371600" y="4038600"/>
            <a:ext cx="0" cy="1247775"/>
          </a:xfrm>
          <a:prstGeom prst="straightConnector1">
            <a:avLst/>
          </a:prstGeom>
          <a:noFill/>
          <a:ln cap="flat" cmpd="sng" w="9525">
            <a:solidFill>
              <a:schemeClr val="dk1"/>
            </a:solidFill>
            <a:prstDash val="solid"/>
            <a:round/>
            <a:headEnd len="med" w="med" type="none"/>
            <a:tailEnd len="med" w="med" type="none"/>
          </a:ln>
        </p:spPr>
      </p:cxnSp>
      <p:cxnSp>
        <p:nvCxnSpPr>
          <p:cNvPr id="767" name="Shape 767"/>
          <p:cNvCxnSpPr/>
          <p:nvPr/>
        </p:nvCxnSpPr>
        <p:spPr>
          <a:xfrm>
            <a:off x="1371600" y="5286375"/>
            <a:ext cx="2438400" cy="0"/>
          </a:xfrm>
          <a:prstGeom prst="straightConnector1">
            <a:avLst/>
          </a:prstGeom>
          <a:noFill/>
          <a:ln cap="flat" cmpd="sng" w="9525">
            <a:solidFill>
              <a:schemeClr val="dk1"/>
            </a:solidFill>
            <a:prstDash val="solid"/>
            <a:round/>
            <a:headEnd len="med" w="med" type="none"/>
            <a:tailEnd len="med" w="med" type="none"/>
          </a:ln>
        </p:spPr>
      </p:cxnSp>
      <p:sp>
        <p:nvSpPr>
          <p:cNvPr id="768" name="Shape 768"/>
          <p:cNvSpPr txBox="1"/>
          <p:nvPr/>
        </p:nvSpPr>
        <p:spPr>
          <a:xfrm>
            <a:off x="1295400" y="5345113"/>
            <a:ext cx="2976563"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0   10   20   30   40   50   60</a:t>
            </a:r>
            <a:endParaRPr/>
          </a:p>
        </p:txBody>
      </p:sp>
      <p:sp>
        <p:nvSpPr>
          <p:cNvPr id="769" name="Shape 769"/>
          <p:cNvSpPr txBox="1"/>
          <p:nvPr/>
        </p:nvSpPr>
        <p:spPr>
          <a:xfrm>
            <a:off x="457200" y="4267200"/>
            <a:ext cx="762000" cy="646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prob.</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Cured</a:t>
            </a:r>
            <a:endParaRPr/>
          </a:p>
        </p:txBody>
      </p:sp>
      <p:sp>
        <p:nvSpPr>
          <p:cNvPr id="770" name="Shape 770"/>
          <p:cNvSpPr/>
          <p:nvPr/>
        </p:nvSpPr>
        <p:spPr>
          <a:xfrm>
            <a:off x="2971800" y="4495800"/>
            <a:ext cx="46038"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1" name="Shape 771"/>
          <p:cNvSpPr/>
          <p:nvPr/>
        </p:nvSpPr>
        <p:spPr>
          <a:xfrm>
            <a:off x="2163763" y="50403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2" name="Shape 772"/>
          <p:cNvSpPr/>
          <p:nvPr/>
        </p:nvSpPr>
        <p:spPr>
          <a:xfrm>
            <a:off x="3352800" y="4278313"/>
            <a:ext cx="46038"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3" name="Shape 773"/>
          <p:cNvSpPr/>
          <p:nvPr/>
        </p:nvSpPr>
        <p:spPr>
          <a:xfrm>
            <a:off x="2544763" y="48879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4" name="Shape 774"/>
          <p:cNvSpPr txBox="1"/>
          <p:nvPr/>
        </p:nvSpPr>
        <p:spPr>
          <a:xfrm>
            <a:off x="990600" y="4976813"/>
            <a:ext cx="3048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775" name="Shape 775"/>
          <p:cNvSpPr txBox="1"/>
          <p:nvPr/>
        </p:nvSpPr>
        <p:spPr>
          <a:xfrm>
            <a:off x="990600" y="3962400"/>
            <a:ext cx="304800"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776" name="Shape 776"/>
          <p:cNvCxnSpPr/>
          <p:nvPr/>
        </p:nvCxnSpPr>
        <p:spPr>
          <a:xfrm>
            <a:off x="5634038" y="4038600"/>
            <a:ext cx="0" cy="1247775"/>
          </a:xfrm>
          <a:prstGeom prst="straightConnector1">
            <a:avLst/>
          </a:prstGeom>
          <a:noFill/>
          <a:ln cap="flat" cmpd="sng" w="9525">
            <a:solidFill>
              <a:schemeClr val="dk1"/>
            </a:solidFill>
            <a:prstDash val="solid"/>
            <a:round/>
            <a:headEnd len="med" w="med" type="none"/>
            <a:tailEnd len="med" w="med" type="none"/>
          </a:ln>
        </p:spPr>
      </p:cxnSp>
      <p:cxnSp>
        <p:nvCxnSpPr>
          <p:cNvPr id="777" name="Shape 777"/>
          <p:cNvCxnSpPr/>
          <p:nvPr/>
        </p:nvCxnSpPr>
        <p:spPr>
          <a:xfrm>
            <a:off x="5634038" y="5286375"/>
            <a:ext cx="2438400" cy="0"/>
          </a:xfrm>
          <a:prstGeom prst="straightConnector1">
            <a:avLst/>
          </a:prstGeom>
          <a:noFill/>
          <a:ln cap="flat" cmpd="sng" w="9525">
            <a:solidFill>
              <a:schemeClr val="dk1"/>
            </a:solidFill>
            <a:prstDash val="solid"/>
            <a:round/>
            <a:headEnd len="med" w="med" type="none"/>
            <a:tailEnd len="med" w="med" type="none"/>
          </a:ln>
        </p:spPr>
      </p:cxnSp>
      <p:sp>
        <p:nvSpPr>
          <p:cNvPr id="778" name="Shape 778"/>
          <p:cNvSpPr txBox="1"/>
          <p:nvPr/>
        </p:nvSpPr>
        <p:spPr>
          <a:xfrm>
            <a:off x="5557838" y="5345113"/>
            <a:ext cx="2976562"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0   10   20   30   40   50   60</a:t>
            </a:r>
            <a:endParaRPr/>
          </a:p>
        </p:txBody>
      </p:sp>
      <p:sp>
        <p:nvSpPr>
          <p:cNvPr id="779" name="Shape 779"/>
          <p:cNvSpPr txBox="1"/>
          <p:nvPr/>
        </p:nvSpPr>
        <p:spPr>
          <a:xfrm>
            <a:off x="4719638" y="4267200"/>
            <a:ext cx="762000" cy="646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prob.</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Cured</a:t>
            </a:r>
            <a:endParaRPr/>
          </a:p>
        </p:txBody>
      </p:sp>
      <p:sp>
        <p:nvSpPr>
          <p:cNvPr id="780" name="Shape 780"/>
          <p:cNvSpPr/>
          <p:nvPr/>
        </p:nvSpPr>
        <p:spPr>
          <a:xfrm>
            <a:off x="7234238" y="44958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1" name="Shape 781"/>
          <p:cNvSpPr/>
          <p:nvPr/>
        </p:nvSpPr>
        <p:spPr>
          <a:xfrm>
            <a:off x="6426200" y="5040313"/>
            <a:ext cx="46038"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2" name="Shape 782"/>
          <p:cNvSpPr/>
          <p:nvPr/>
        </p:nvSpPr>
        <p:spPr>
          <a:xfrm>
            <a:off x="7615238" y="42783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3" name="Shape 783"/>
          <p:cNvSpPr/>
          <p:nvPr/>
        </p:nvSpPr>
        <p:spPr>
          <a:xfrm>
            <a:off x="6807200" y="4887913"/>
            <a:ext cx="46038"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4" name="Shape 784"/>
          <p:cNvSpPr txBox="1"/>
          <p:nvPr/>
        </p:nvSpPr>
        <p:spPr>
          <a:xfrm>
            <a:off x="5253038" y="4976813"/>
            <a:ext cx="3048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785" name="Shape 785"/>
          <p:cNvSpPr txBox="1"/>
          <p:nvPr/>
        </p:nvSpPr>
        <p:spPr>
          <a:xfrm>
            <a:off x="5253038" y="3962400"/>
            <a:ext cx="304800"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786" name="Shape 786"/>
          <p:cNvCxnSpPr/>
          <p:nvPr/>
        </p:nvCxnSpPr>
        <p:spPr>
          <a:xfrm flipH="1">
            <a:off x="1912938" y="4038600"/>
            <a:ext cx="1744662" cy="1358900"/>
          </a:xfrm>
          <a:prstGeom prst="straightConnector1">
            <a:avLst/>
          </a:prstGeom>
          <a:noFill/>
          <a:ln cap="flat" cmpd="sng" w="9525">
            <a:solidFill>
              <a:schemeClr val="dk1"/>
            </a:solidFill>
            <a:prstDash val="solid"/>
            <a:round/>
            <a:headEnd len="med" w="med" type="none"/>
            <a:tailEnd len="med" w="med" type="none"/>
          </a:ln>
        </p:spPr>
      </p:cxnSp>
      <p:cxnSp>
        <p:nvCxnSpPr>
          <p:cNvPr id="787" name="Shape 787"/>
          <p:cNvCxnSpPr/>
          <p:nvPr/>
        </p:nvCxnSpPr>
        <p:spPr>
          <a:xfrm flipH="1" rot="10800000">
            <a:off x="5967413" y="4278275"/>
            <a:ext cx="2105100" cy="919200"/>
          </a:xfrm>
          <a:prstGeom prst="curvedConnector3">
            <a:avLst>
              <a:gd fmla="val 47220"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Regression</a:t>
            </a:r>
            <a:endParaRPr b="0" i="0" sz="4400" u="none" cap="none" strike="noStrike">
              <a:solidFill>
                <a:schemeClr val="dk1"/>
              </a:solidFill>
              <a:latin typeface="Calibri"/>
              <a:ea typeface="Calibri"/>
              <a:cs typeface="Calibri"/>
              <a:sym typeface="Calibri"/>
            </a:endParaRPr>
          </a:p>
        </p:txBody>
      </p:sp>
      <p:sp>
        <p:nvSpPr>
          <p:cNvPr id="119" name="Shape 119"/>
          <p:cNvSpPr txBox="1"/>
          <p:nvPr>
            <p:ph idx="1" type="body"/>
          </p:nvPr>
        </p:nvSpPr>
        <p:spPr>
          <a:xfrm>
            <a:off x="685800" y="1066800"/>
            <a:ext cx="7772400" cy="297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For classification the output(s) is nominal</a:t>
            </a:r>
            <a:endParaRPr/>
          </a:p>
          <a:p>
            <a:pPr indent="-342900" lvl="0" marL="342900" marR="0" rtl="0" algn="l">
              <a:lnSpc>
                <a:spcPct val="8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In regression the output is continuous</a:t>
            </a:r>
            <a:endParaRPr/>
          </a:p>
          <a:p>
            <a:pPr indent="-285750" lvl="1" marL="742950" marR="0" rtl="0" algn="l">
              <a:lnSpc>
                <a:spcPct val="8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Function Approximation</a:t>
            </a:r>
            <a:endParaRPr/>
          </a:p>
          <a:p>
            <a:pPr indent="-342900" lvl="0" marL="342900" marR="0" rtl="0" algn="l">
              <a:lnSpc>
                <a:spcPct val="8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Many models could be used – Simplest is linear regression</a:t>
            </a:r>
            <a:endParaRPr/>
          </a:p>
          <a:p>
            <a:pPr indent="-285750" lvl="1" marL="742950" marR="0" rtl="0" algn="l">
              <a:lnSpc>
                <a:spcPct val="8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Fit data with the best hyper-plane which "goes through" the points</a:t>
            </a:r>
            <a:endParaRPr/>
          </a:p>
          <a:p>
            <a:pPr indent="-121284" lvl="1" marL="742950" marR="0" rtl="0" algn="l">
              <a:lnSpc>
                <a:spcPct val="80000"/>
              </a:lnSpc>
              <a:spcBef>
                <a:spcPts val="518"/>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p:txBody>
      </p:sp>
      <p:sp>
        <p:nvSpPr>
          <p:cNvPr id="120" name="Shape 1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121" name="Shape 1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cxnSp>
        <p:nvCxnSpPr>
          <p:cNvPr id="122" name="Shape 122"/>
          <p:cNvCxnSpPr/>
          <p:nvPr/>
        </p:nvCxnSpPr>
        <p:spPr>
          <a:xfrm>
            <a:off x="3230563" y="4284663"/>
            <a:ext cx="0" cy="1547812"/>
          </a:xfrm>
          <a:prstGeom prst="straightConnector1">
            <a:avLst/>
          </a:prstGeom>
          <a:noFill/>
          <a:ln cap="flat" cmpd="sng" w="9525">
            <a:solidFill>
              <a:schemeClr val="dk1"/>
            </a:solidFill>
            <a:prstDash val="solid"/>
            <a:round/>
            <a:headEnd len="med" w="med" type="none"/>
            <a:tailEnd len="med" w="med" type="none"/>
          </a:ln>
        </p:spPr>
      </p:cxnSp>
      <p:cxnSp>
        <p:nvCxnSpPr>
          <p:cNvPr id="123" name="Shape 123"/>
          <p:cNvCxnSpPr/>
          <p:nvPr/>
        </p:nvCxnSpPr>
        <p:spPr>
          <a:xfrm>
            <a:off x="3230563" y="5832475"/>
            <a:ext cx="2971800" cy="0"/>
          </a:xfrm>
          <a:prstGeom prst="straightConnector1">
            <a:avLst/>
          </a:prstGeom>
          <a:noFill/>
          <a:ln cap="flat" cmpd="sng" w="9525">
            <a:solidFill>
              <a:schemeClr val="dk1"/>
            </a:solidFill>
            <a:prstDash val="solid"/>
            <a:round/>
            <a:headEnd len="med" w="med" type="none"/>
            <a:tailEnd len="med" w="med" type="none"/>
          </a:ln>
        </p:spPr>
      </p:cxnSp>
      <p:sp>
        <p:nvSpPr>
          <p:cNvPr id="124" name="Shape 124"/>
          <p:cNvSpPr/>
          <p:nvPr/>
        </p:nvSpPr>
        <p:spPr>
          <a:xfrm>
            <a:off x="3611563" y="5399088"/>
            <a:ext cx="128587"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Shape 125"/>
          <p:cNvSpPr/>
          <p:nvPr/>
        </p:nvSpPr>
        <p:spPr>
          <a:xfrm>
            <a:off x="4449763" y="4852988"/>
            <a:ext cx="128587" cy="130175"/>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Shape 126"/>
          <p:cNvSpPr/>
          <p:nvPr/>
        </p:nvSpPr>
        <p:spPr>
          <a:xfrm>
            <a:off x="3740150" y="4983163"/>
            <a:ext cx="128588"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Shape 127"/>
          <p:cNvSpPr/>
          <p:nvPr/>
        </p:nvSpPr>
        <p:spPr>
          <a:xfrm>
            <a:off x="4906963" y="4395788"/>
            <a:ext cx="128587" cy="130175"/>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Shape 128"/>
          <p:cNvSpPr/>
          <p:nvPr/>
        </p:nvSpPr>
        <p:spPr>
          <a:xfrm>
            <a:off x="4321175" y="5375275"/>
            <a:ext cx="128588" cy="128588"/>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Shape 129"/>
          <p:cNvSpPr/>
          <p:nvPr/>
        </p:nvSpPr>
        <p:spPr>
          <a:xfrm>
            <a:off x="4754563" y="5005388"/>
            <a:ext cx="128587" cy="130175"/>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Shape 130"/>
          <p:cNvSpPr/>
          <p:nvPr/>
        </p:nvSpPr>
        <p:spPr>
          <a:xfrm>
            <a:off x="5364163" y="4776788"/>
            <a:ext cx="128587" cy="130175"/>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Shape 131"/>
          <p:cNvSpPr/>
          <p:nvPr/>
        </p:nvSpPr>
        <p:spPr>
          <a:xfrm>
            <a:off x="5668963" y="4267200"/>
            <a:ext cx="128587" cy="128588"/>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32" name="Shape 132"/>
          <p:cNvCxnSpPr/>
          <p:nvPr/>
        </p:nvCxnSpPr>
        <p:spPr>
          <a:xfrm flipH="1" rot="10800000">
            <a:off x="3382963" y="4191000"/>
            <a:ext cx="2743200" cy="1524000"/>
          </a:xfrm>
          <a:prstGeom prst="straightConnector1">
            <a:avLst/>
          </a:prstGeom>
          <a:noFill/>
          <a:ln cap="flat" cmpd="sng" w="19050">
            <a:solidFill>
              <a:schemeClr val="dk1"/>
            </a:solidFill>
            <a:prstDash val="solid"/>
            <a:round/>
            <a:headEnd len="med" w="med" type="none"/>
            <a:tailEnd len="med" w="med" type="none"/>
          </a:ln>
        </p:spPr>
      </p:cxnSp>
      <p:sp>
        <p:nvSpPr>
          <p:cNvPr id="133" name="Shape 133"/>
          <p:cNvSpPr txBox="1"/>
          <p:nvPr/>
        </p:nvSpPr>
        <p:spPr>
          <a:xfrm>
            <a:off x="2024063" y="4419600"/>
            <a:ext cx="1133475" cy="12001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y</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dependent</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variable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(output)</a:t>
            </a:r>
            <a:endParaRPr/>
          </a:p>
        </p:txBody>
      </p:sp>
      <p:sp>
        <p:nvSpPr>
          <p:cNvPr id="134" name="Shape 134"/>
          <p:cNvSpPr txBox="1"/>
          <p:nvPr/>
        </p:nvSpPr>
        <p:spPr>
          <a:xfrm>
            <a:off x="2881313" y="5800725"/>
            <a:ext cx="3748087" cy="368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x – </a:t>
            </a:r>
            <a:r>
              <a:rPr lang="en-US" sz="1800">
                <a:solidFill>
                  <a:schemeClr val="dk1"/>
                </a:solidFill>
                <a:latin typeface="Calibri"/>
                <a:ea typeface="Calibri"/>
                <a:cs typeface="Calibri"/>
                <a:sym typeface="Calibri"/>
              </a:rPr>
              <a:t>independent variable (input)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Shape 7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Non-Linear Pre-Process to Logit (Log Odds)</a:t>
            </a:r>
            <a:endParaRPr b="0" i="0" sz="3959" u="none" cap="none" strike="noStrike">
              <a:solidFill>
                <a:schemeClr val="dk1"/>
              </a:solidFill>
              <a:latin typeface="Calibri"/>
              <a:ea typeface="Calibri"/>
              <a:cs typeface="Calibri"/>
              <a:sym typeface="Calibri"/>
            </a:endParaRPr>
          </a:p>
        </p:txBody>
      </p:sp>
      <p:sp>
        <p:nvSpPr>
          <p:cNvPr id="794" name="Shape 79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795" name="Shape 79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graphicFrame>
        <p:nvGraphicFramePr>
          <p:cNvPr id="796" name="Shape 796"/>
          <p:cNvGraphicFramePr/>
          <p:nvPr/>
        </p:nvGraphicFramePr>
        <p:xfrm>
          <a:off x="990600" y="1397000"/>
          <a:ext cx="3000000" cy="3000000"/>
        </p:xfrm>
        <a:graphic>
          <a:graphicData uri="http://schemas.openxmlformats.org/drawingml/2006/table">
            <a:tbl>
              <a:tblPr bandRow="1" firstRow="1">
                <a:noFill/>
                <a:tableStyleId>{CF9197B3-9A36-430E-B220-F1C2A0A754E8}</a:tableStyleId>
              </a:tblPr>
              <a:tblGrid>
                <a:gridCol w="1447800"/>
                <a:gridCol w="838200"/>
                <a:gridCol w="990600"/>
                <a:gridCol w="1524000"/>
                <a:gridCol w="1066800"/>
                <a:gridCol w="1219200"/>
              </a:tblGrid>
              <a:tr h="1041400">
                <a:tc>
                  <a:txBody>
                    <a:bodyPr>
                      <a:noAutofit/>
                    </a:bodyPr>
                    <a:lstStyle/>
                    <a:p>
                      <a:pPr indent="0" lvl="0" marL="0" marR="0" rtl="0" algn="l">
                        <a:spcBef>
                          <a:spcPts val="0"/>
                        </a:spcBef>
                        <a:spcAft>
                          <a:spcPts val="0"/>
                        </a:spcAft>
                        <a:buNone/>
                      </a:pPr>
                      <a:r>
                        <a:rPr b="0" lang="en-US" sz="1800">
                          <a:solidFill>
                            <a:srgbClr val="FFFF00"/>
                          </a:solidFill>
                        </a:rPr>
                        <a:t>Medication Dosage</a:t>
                      </a:r>
                      <a:endParaRPr b="0" sz="1800">
                        <a:solidFill>
                          <a:srgbClr val="FFFF00"/>
                        </a:solidFill>
                      </a:endParaRPr>
                    </a:p>
                  </a:txBody>
                  <a:tcPr marT="45725" marB="45725" marR="91450" marL="91450"/>
                </a:tc>
                <a:tc>
                  <a:txBody>
                    <a:bodyPr>
                      <a:noAutofit/>
                    </a:bodyPr>
                    <a:lstStyle/>
                    <a:p>
                      <a:pPr indent="0" lvl="0" marL="0" marR="0" rtl="0" algn="l">
                        <a:spcBef>
                          <a:spcPts val="0"/>
                        </a:spcBef>
                        <a:spcAft>
                          <a:spcPts val="0"/>
                        </a:spcAft>
                        <a:buNone/>
                      </a:pPr>
                      <a:r>
                        <a:rPr b="0" lang="en-US" sz="1800">
                          <a:solidFill>
                            <a:srgbClr val="FFFF00"/>
                          </a:solidFill>
                        </a:rPr>
                        <a:t>#</a:t>
                      </a:r>
                      <a:endParaRPr/>
                    </a:p>
                    <a:p>
                      <a:pPr indent="0" lvl="0" marL="0" marR="0" rtl="0" algn="l">
                        <a:spcBef>
                          <a:spcPts val="0"/>
                        </a:spcBef>
                        <a:spcAft>
                          <a:spcPts val="0"/>
                        </a:spcAft>
                        <a:buNone/>
                      </a:pPr>
                      <a:r>
                        <a:rPr b="0" lang="en-US" sz="1800">
                          <a:solidFill>
                            <a:srgbClr val="FFFF00"/>
                          </a:solidFill>
                        </a:rPr>
                        <a:t>Cured</a:t>
                      </a:r>
                      <a:endParaRPr b="0" sz="1800">
                        <a:solidFill>
                          <a:srgbClr val="FFFF00"/>
                        </a:solidFill>
                      </a:endParaRPr>
                    </a:p>
                  </a:txBody>
                  <a:tcPr marT="45725" marB="45725" marR="91450" marL="91450"/>
                </a:tc>
                <a:tc>
                  <a:txBody>
                    <a:bodyPr>
                      <a:noAutofit/>
                    </a:bodyPr>
                    <a:lstStyle/>
                    <a:p>
                      <a:pPr indent="0" lvl="0" marL="0" marR="0" rtl="0" algn="l">
                        <a:spcBef>
                          <a:spcPts val="0"/>
                        </a:spcBef>
                        <a:spcAft>
                          <a:spcPts val="0"/>
                        </a:spcAft>
                        <a:buNone/>
                      </a:pPr>
                      <a:r>
                        <a:rPr b="0" lang="en-US" sz="1800">
                          <a:solidFill>
                            <a:srgbClr val="FFFF00"/>
                          </a:solidFill>
                        </a:rPr>
                        <a:t>Total</a:t>
                      </a:r>
                      <a:endParaRPr/>
                    </a:p>
                    <a:p>
                      <a:pPr indent="0" lvl="0" marL="0" marR="0" rtl="0" algn="l">
                        <a:spcBef>
                          <a:spcPts val="0"/>
                        </a:spcBef>
                        <a:spcAft>
                          <a:spcPts val="0"/>
                        </a:spcAft>
                        <a:buNone/>
                      </a:pPr>
                      <a:r>
                        <a:rPr b="0" lang="en-US" sz="1800">
                          <a:solidFill>
                            <a:srgbClr val="FFFF00"/>
                          </a:solidFill>
                        </a:rPr>
                        <a:t>Patients</a:t>
                      </a:r>
                      <a:endParaRPr b="0" sz="1800">
                        <a:solidFill>
                          <a:srgbClr val="FFFF00"/>
                        </a:solidFill>
                      </a:endParaRPr>
                    </a:p>
                  </a:txBody>
                  <a:tcPr marT="45725" marB="45725" marR="91450" marL="91450"/>
                </a:tc>
                <a:tc>
                  <a:txBody>
                    <a:bodyPr>
                      <a:noAutofit/>
                    </a:bodyPr>
                    <a:lstStyle/>
                    <a:p>
                      <a:pPr indent="0" lvl="0" marL="0" marR="0" rtl="0" algn="l">
                        <a:spcBef>
                          <a:spcPts val="0"/>
                        </a:spcBef>
                        <a:spcAft>
                          <a:spcPts val="0"/>
                        </a:spcAft>
                        <a:buNone/>
                      </a:pPr>
                      <a:r>
                        <a:rPr b="0" lang="en-US" sz="1800">
                          <a:solidFill>
                            <a:srgbClr val="FFFF00"/>
                          </a:solidFill>
                        </a:rPr>
                        <a:t>Probability:</a:t>
                      </a:r>
                      <a:endParaRPr/>
                    </a:p>
                    <a:p>
                      <a:pPr indent="0" lvl="0" marL="0" marR="0" rtl="0" algn="l">
                        <a:spcBef>
                          <a:spcPts val="0"/>
                        </a:spcBef>
                        <a:spcAft>
                          <a:spcPts val="0"/>
                        </a:spcAft>
                        <a:buNone/>
                      </a:pPr>
                      <a:r>
                        <a:rPr b="0" lang="en-US" sz="1800">
                          <a:solidFill>
                            <a:srgbClr val="FFFF00"/>
                          </a:solidFill>
                        </a:rPr>
                        <a:t># Cured/Total Patients</a:t>
                      </a:r>
                      <a:endParaRPr b="0" sz="1800">
                        <a:solidFill>
                          <a:srgbClr val="FFFF00"/>
                        </a:solidFill>
                      </a:endParaRPr>
                    </a:p>
                  </a:txBody>
                  <a:tcPr marT="45725" marB="45725" marR="91450" marL="91450"/>
                </a:tc>
                <a:tc>
                  <a:txBody>
                    <a:bodyPr>
                      <a:noAutofit/>
                    </a:bodyPr>
                    <a:lstStyle/>
                    <a:p>
                      <a:pPr indent="0" lvl="0" marL="0" marR="0" rtl="0" algn="l">
                        <a:spcBef>
                          <a:spcPts val="0"/>
                        </a:spcBef>
                        <a:spcAft>
                          <a:spcPts val="0"/>
                        </a:spcAft>
                        <a:buNone/>
                      </a:pPr>
                      <a:r>
                        <a:rPr b="0" lang="en-US" sz="1800">
                          <a:solidFill>
                            <a:srgbClr val="FFFF00"/>
                          </a:solidFill>
                        </a:rPr>
                        <a:t>Odds:</a:t>
                      </a:r>
                      <a:endParaRPr/>
                    </a:p>
                    <a:p>
                      <a:pPr indent="0" lvl="0" marL="0" marR="0" rtl="0" algn="l">
                        <a:spcBef>
                          <a:spcPts val="0"/>
                        </a:spcBef>
                        <a:spcAft>
                          <a:spcPts val="0"/>
                        </a:spcAft>
                        <a:buNone/>
                      </a:pPr>
                      <a:r>
                        <a:rPr b="0" i="1" lang="en-US" sz="1800">
                          <a:solidFill>
                            <a:srgbClr val="FFFF00"/>
                          </a:solidFill>
                        </a:rPr>
                        <a:t>p/</a:t>
                      </a:r>
                      <a:r>
                        <a:rPr b="0" lang="en-US" sz="1800">
                          <a:solidFill>
                            <a:srgbClr val="FFFF00"/>
                          </a:solidFill>
                        </a:rPr>
                        <a:t>(1-</a:t>
                      </a:r>
                      <a:r>
                        <a:rPr b="0" i="1" lang="en-US" sz="1800">
                          <a:solidFill>
                            <a:srgbClr val="FFFF00"/>
                          </a:solidFill>
                        </a:rPr>
                        <a:t>p</a:t>
                      </a:r>
                      <a:r>
                        <a:rPr b="0" lang="en-US" sz="1800">
                          <a:solidFill>
                            <a:srgbClr val="FFFF00"/>
                          </a:solidFill>
                        </a:rPr>
                        <a:t>) =</a:t>
                      </a:r>
                      <a:endParaRPr/>
                    </a:p>
                    <a:p>
                      <a:pPr indent="0" lvl="0" marL="0" marR="0" rtl="0" algn="l">
                        <a:spcBef>
                          <a:spcPts val="0"/>
                        </a:spcBef>
                        <a:spcAft>
                          <a:spcPts val="0"/>
                        </a:spcAft>
                        <a:buNone/>
                      </a:pPr>
                      <a:r>
                        <a:rPr b="0" lang="en-US" sz="1800">
                          <a:solidFill>
                            <a:srgbClr val="FFFF00"/>
                          </a:solidFill>
                        </a:rPr>
                        <a:t># cured/</a:t>
                      </a:r>
                      <a:endParaRPr/>
                    </a:p>
                    <a:p>
                      <a:pPr indent="0" lvl="0" marL="0" marR="0" rtl="0" algn="l">
                        <a:spcBef>
                          <a:spcPts val="0"/>
                        </a:spcBef>
                        <a:spcAft>
                          <a:spcPts val="0"/>
                        </a:spcAft>
                        <a:buNone/>
                      </a:pPr>
                      <a:r>
                        <a:rPr b="0" lang="en-US" sz="1800">
                          <a:solidFill>
                            <a:srgbClr val="FFFF00"/>
                          </a:solidFill>
                        </a:rPr>
                        <a:t>#</a:t>
                      </a:r>
                      <a:r>
                        <a:rPr b="0" lang="en-US" sz="1800">
                          <a:solidFill>
                            <a:srgbClr val="FFFF00"/>
                          </a:solidFill>
                        </a:rPr>
                        <a:t> not cured</a:t>
                      </a:r>
                      <a:endParaRPr b="0" sz="1800">
                        <a:solidFill>
                          <a:srgbClr val="FFFF00"/>
                        </a:solidFill>
                      </a:endParaRPr>
                    </a:p>
                  </a:txBody>
                  <a:tcPr marT="45725" marB="45725" marR="91450" marL="91450"/>
                </a:tc>
                <a:tc>
                  <a:txBody>
                    <a:bodyPr>
                      <a:noAutofit/>
                    </a:bodyPr>
                    <a:lstStyle/>
                    <a:p>
                      <a:pPr indent="0" lvl="0" marL="0" marR="0" rtl="0" algn="l">
                        <a:spcBef>
                          <a:spcPts val="0"/>
                        </a:spcBef>
                        <a:spcAft>
                          <a:spcPts val="0"/>
                        </a:spcAft>
                        <a:buNone/>
                      </a:pPr>
                      <a:r>
                        <a:rPr b="0" lang="en-US" sz="1800">
                          <a:solidFill>
                            <a:srgbClr val="FFFF00"/>
                          </a:solidFill>
                        </a:rPr>
                        <a:t>Logit</a:t>
                      </a:r>
                      <a:endParaRPr b="0" sz="1800">
                        <a:solidFill>
                          <a:srgbClr val="FFFF00"/>
                        </a:solidFill>
                      </a:endParaRPr>
                    </a:p>
                    <a:p>
                      <a:pPr indent="0" lvl="0" marL="0" marR="0" rtl="0" algn="l">
                        <a:spcBef>
                          <a:spcPts val="0"/>
                        </a:spcBef>
                        <a:spcAft>
                          <a:spcPts val="0"/>
                        </a:spcAft>
                        <a:buNone/>
                      </a:pPr>
                      <a:r>
                        <a:rPr b="0" lang="en-US" sz="1800">
                          <a:solidFill>
                            <a:srgbClr val="FFFF00"/>
                          </a:solidFill>
                        </a:rPr>
                        <a:t>Log Odds:</a:t>
                      </a:r>
                      <a:endParaRPr/>
                    </a:p>
                    <a:p>
                      <a:pPr indent="0" lvl="0" marL="0" marR="0" rtl="0" algn="l">
                        <a:spcBef>
                          <a:spcPts val="0"/>
                        </a:spcBef>
                        <a:spcAft>
                          <a:spcPts val="0"/>
                        </a:spcAft>
                        <a:buNone/>
                      </a:pPr>
                      <a:r>
                        <a:t/>
                      </a:r>
                      <a:endParaRPr b="0" sz="1800">
                        <a:solidFill>
                          <a:srgbClr val="FFFF00"/>
                        </a:solidFill>
                      </a:endParaRPr>
                    </a:p>
                    <a:p>
                      <a:pPr indent="0" lvl="0" marL="0" marR="0" rtl="0" algn="l">
                        <a:spcBef>
                          <a:spcPts val="0"/>
                        </a:spcBef>
                        <a:spcAft>
                          <a:spcPts val="0"/>
                        </a:spcAft>
                        <a:buNone/>
                      </a:pPr>
                      <a:r>
                        <a:rPr b="0" lang="en-US" sz="1800">
                          <a:solidFill>
                            <a:srgbClr val="FFFF00"/>
                          </a:solidFill>
                        </a:rPr>
                        <a:t>ln(Odds)</a:t>
                      </a:r>
                      <a:endParaRPr b="0" sz="1800">
                        <a:solidFill>
                          <a:srgbClr val="FFFF00"/>
                        </a:solidFill>
                      </a:endParaRPr>
                    </a:p>
                  </a:txBody>
                  <a:tcPr marT="45725" marB="45725" marR="91450" marL="91450"/>
                </a:tc>
              </a:tr>
              <a:tr h="370850">
                <a:tc>
                  <a:txBody>
                    <a:bodyPr>
                      <a:noAutofit/>
                    </a:bodyPr>
                    <a:lstStyle/>
                    <a:p>
                      <a:pPr indent="0" lvl="0" marL="0" marR="0" rtl="0" algn="l">
                        <a:spcBef>
                          <a:spcPts val="0"/>
                        </a:spcBef>
                        <a:spcAft>
                          <a:spcPts val="0"/>
                        </a:spcAft>
                        <a:buNone/>
                      </a:pPr>
                      <a:r>
                        <a:rPr lang="en-US" sz="1800">
                          <a:solidFill>
                            <a:schemeClr val="lt2"/>
                          </a:solidFill>
                        </a:rPr>
                        <a:t>20</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1</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5</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.20</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.25</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-1.39</a:t>
                      </a:r>
                      <a:endParaRPr sz="1800">
                        <a:solidFill>
                          <a:schemeClr val="lt2"/>
                        </a:solidFill>
                      </a:endParaRPr>
                    </a:p>
                  </a:txBody>
                  <a:tcPr marT="45725" marB="45725" marR="91450" marL="91450"/>
                </a:tc>
              </a:tr>
              <a:tr h="370850">
                <a:tc>
                  <a:txBody>
                    <a:bodyPr>
                      <a:noAutofit/>
                    </a:bodyPr>
                    <a:lstStyle/>
                    <a:p>
                      <a:pPr indent="0" lvl="0" marL="0" marR="0" rtl="0" algn="l">
                        <a:spcBef>
                          <a:spcPts val="0"/>
                        </a:spcBef>
                        <a:spcAft>
                          <a:spcPts val="0"/>
                        </a:spcAft>
                        <a:buNone/>
                      </a:pPr>
                      <a:r>
                        <a:rPr lang="en-US" sz="1800">
                          <a:solidFill>
                            <a:schemeClr val="lt2"/>
                          </a:solidFill>
                        </a:rPr>
                        <a:t>30</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2</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6</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.33</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.50</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-0.69</a:t>
                      </a:r>
                      <a:endParaRPr sz="1800">
                        <a:solidFill>
                          <a:schemeClr val="lt2"/>
                        </a:solidFill>
                      </a:endParaRPr>
                    </a:p>
                  </a:txBody>
                  <a:tcPr marT="45725" marB="45725" marR="91450" marL="91450"/>
                </a:tc>
              </a:tr>
              <a:tr h="370850">
                <a:tc>
                  <a:txBody>
                    <a:bodyPr>
                      <a:noAutofit/>
                    </a:bodyPr>
                    <a:lstStyle/>
                    <a:p>
                      <a:pPr indent="0" lvl="0" marL="0" marR="0" rtl="0" algn="l">
                        <a:spcBef>
                          <a:spcPts val="0"/>
                        </a:spcBef>
                        <a:spcAft>
                          <a:spcPts val="0"/>
                        </a:spcAft>
                        <a:buNone/>
                      </a:pPr>
                      <a:r>
                        <a:rPr lang="en-US" sz="1800">
                          <a:solidFill>
                            <a:schemeClr val="lt2"/>
                          </a:solidFill>
                        </a:rPr>
                        <a:t>40</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4</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6</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.67</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2.0</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0.69</a:t>
                      </a:r>
                      <a:endParaRPr sz="1800">
                        <a:solidFill>
                          <a:schemeClr val="lt2"/>
                        </a:solidFill>
                      </a:endParaRPr>
                    </a:p>
                  </a:txBody>
                  <a:tcPr marT="45725" marB="45725" marR="91450" marL="91450"/>
                </a:tc>
              </a:tr>
              <a:tr h="370850">
                <a:tc>
                  <a:txBody>
                    <a:bodyPr>
                      <a:noAutofit/>
                    </a:bodyPr>
                    <a:lstStyle/>
                    <a:p>
                      <a:pPr indent="0" lvl="0" marL="0" marR="0" rtl="0" algn="l">
                        <a:spcBef>
                          <a:spcPts val="0"/>
                        </a:spcBef>
                        <a:spcAft>
                          <a:spcPts val="0"/>
                        </a:spcAft>
                        <a:buNone/>
                      </a:pPr>
                      <a:r>
                        <a:rPr lang="en-US" sz="1800">
                          <a:solidFill>
                            <a:schemeClr val="lt2"/>
                          </a:solidFill>
                        </a:rPr>
                        <a:t>50</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6</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7</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.86</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6.0</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1.79</a:t>
                      </a:r>
                      <a:endParaRPr sz="1800">
                        <a:solidFill>
                          <a:schemeClr val="lt2"/>
                        </a:solidFill>
                      </a:endParaRPr>
                    </a:p>
                  </a:txBody>
                  <a:tcPr marT="45725" marB="45725" marR="91450" marL="91450"/>
                </a:tc>
              </a:tr>
            </a:tbl>
          </a:graphicData>
        </a:graphic>
      </p:graphicFrame>
      <p:cxnSp>
        <p:nvCxnSpPr>
          <p:cNvPr id="797" name="Shape 797"/>
          <p:cNvCxnSpPr/>
          <p:nvPr/>
        </p:nvCxnSpPr>
        <p:spPr>
          <a:xfrm>
            <a:off x="1905000" y="4724400"/>
            <a:ext cx="0" cy="1247775"/>
          </a:xfrm>
          <a:prstGeom prst="straightConnector1">
            <a:avLst/>
          </a:prstGeom>
          <a:noFill/>
          <a:ln cap="flat" cmpd="sng" w="9525">
            <a:solidFill>
              <a:schemeClr val="dk1"/>
            </a:solidFill>
            <a:prstDash val="solid"/>
            <a:round/>
            <a:headEnd len="med" w="med" type="none"/>
            <a:tailEnd len="med" w="med" type="none"/>
          </a:ln>
        </p:spPr>
      </p:cxnSp>
      <p:cxnSp>
        <p:nvCxnSpPr>
          <p:cNvPr id="798" name="Shape 798"/>
          <p:cNvCxnSpPr/>
          <p:nvPr/>
        </p:nvCxnSpPr>
        <p:spPr>
          <a:xfrm>
            <a:off x="1905000" y="5972175"/>
            <a:ext cx="2667000" cy="0"/>
          </a:xfrm>
          <a:prstGeom prst="straightConnector1">
            <a:avLst/>
          </a:prstGeom>
          <a:noFill/>
          <a:ln cap="flat" cmpd="sng" w="9525">
            <a:solidFill>
              <a:schemeClr val="dk1"/>
            </a:solidFill>
            <a:prstDash val="solid"/>
            <a:round/>
            <a:headEnd len="med" w="med" type="none"/>
            <a:tailEnd len="med" w="med" type="none"/>
          </a:ln>
        </p:spPr>
      </p:cxnSp>
      <p:sp>
        <p:nvSpPr>
          <p:cNvPr id="799" name="Shape 799"/>
          <p:cNvSpPr txBox="1"/>
          <p:nvPr/>
        </p:nvSpPr>
        <p:spPr>
          <a:xfrm>
            <a:off x="1828800" y="6030913"/>
            <a:ext cx="2976563"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0   10   20   30   40   50   60</a:t>
            </a:r>
            <a:endParaRPr/>
          </a:p>
        </p:txBody>
      </p:sp>
      <p:cxnSp>
        <p:nvCxnSpPr>
          <p:cNvPr id="800" name="Shape 800"/>
          <p:cNvCxnSpPr>
            <a:endCxn id="797" idx="0"/>
          </p:cNvCxnSpPr>
          <p:nvPr/>
        </p:nvCxnSpPr>
        <p:spPr>
          <a:xfrm>
            <a:off x="1676400" y="4724400"/>
            <a:ext cx="228600" cy="1500"/>
          </a:xfrm>
          <a:prstGeom prst="straightConnector1">
            <a:avLst/>
          </a:prstGeom>
          <a:noFill/>
          <a:ln cap="flat" cmpd="sng" w="9525">
            <a:solidFill>
              <a:schemeClr val="dk1"/>
            </a:solidFill>
            <a:prstDash val="solid"/>
            <a:round/>
            <a:headEnd len="med" w="med" type="none"/>
            <a:tailEnd len="med" w="med" type="none"/>
          </a:ln>
        </p:spPr>
      </p:cxnSp>
      <p:cxnSp>
        <p:nvCxnSpPr>
          <p:cNvPr id="801" name="Shape 801"/>
          <p:cNvCxnSpPr/>
          <p:nvPr/>
        </p:nvCxnSpPr>
        <p:spPr>
          <a:xfrm>
            <a:off x="1676400" y="5865813"/>
            <a:ext cx="228600" cy="1587"/>
          </a:xfrm>
          <a:prstGeom prst="straightConnector1">
            <a:avLst/>
          </a:prstGeom>
          <a:noFill/>
          <a:ln cap="flat" cmpd="sng" w="9525">
            <a:solidFill>
              <a:schemeClr val="dk1"/>
            </a:solidFill>
            <a:prstDash val="solid"/>
            <a:round/>
            <a:headEnd len="med" w="med" type="none"/>
            <a:tailEnd len="med" w="med" type="none"/>
          </a:ln>
        </p:spPr>
      </p:cxnSp>
      <p:sp>
        <p:nvSpPr>
          <p:cNvPr id="802" name="Shape 802"/>
          <p:cNvSpPr txBox="1"/>
          <p:nvPr/>
        </p:nvSpPr>
        <p:spPr>
          <a:xfrm>
            <a:off x="914400" y="4540250"/>
            <a:ext cx="7620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Cured</a:t>
            </a:r>
            <a:endParaRPr/>
          </a:p>
        </p:txBody>
      </p:sp>
      <p:sp>
        <p:nvSpPr>
          <p:cNvPr id="803" name="Shape 803"/>
          <p:cNvSpPr txBox="1"/>
          <p:nvPr/>
        </p:nvSpPr>
        <p:spPr>
          <a:xfrm>
            <a:off x="533400" y="5578475"/>
            <a:ext cx="11430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Not Cured</a:t>
            </a:r>
            <a:endParaRPr/>
          </a:p>
        </p:txBody>
      </p:sp>
      <p:sp>
        <p:nvSpPr>
          <p:cNvPr id="804" name="Shape 804"/>
          <p:cNvSpPr/>
          <p:nvPr/>
        </p:nvSpPr>
        <p:spPr>
          <a:xfrm>
            <a:off x="2697163" y="58023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5" name="Shape 805"/>
          <p:cNvSpPr/>
          <p:nvPr/>
        </p:nvSpPr>
        <p:spPr>
          <a:xfrm>
            <a:off x="2697163" y="57261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6" name="Shape 806"/>
          <p:cNvSpPr/>
          <p:nvPr/>
        </p:nvSpPr>
        <p:spPr>
          <a:xfrm>
            <a:off x="2697163" y="47244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7" name="Shape 807"/>
          <p:cNvSpPr/>
          <p:nvPr/>
        </p:nvSpPr>
        <p:spPr>
          <a:xfrm>
            <a:off x="2697163" y="56499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8" name="Shape 808"/>
          <p:cNvSpPr/>
          <p:nvPr/>
        </p:nvSpPr>
        <p:spPr>
          <a:xfrm>
            <a:off x="2697163" y="55737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9" name="Shape 809"/>
          <p:cNvSpPr/>
          <p:nvPr/>
        </p:nvSpPr>
        <p:spPr>
          <a:xfrm>
            <a:off x="3078163" y="48006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0" name="Shape 810"/>
          <p:cNvSpPr/>
          <p:nvPr/>
        </p:nvSpPr>
        <p:spPr>
          <a:xfrm>
            <a:off x="3916363" y="50292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1" name="Shape 811"/>
          <p:cNvSpPr/>
          <p:nvPr/>
        </p:nvSpPr>
        <p:spPr>
          <a:xfrm>
            <a:off x="3078163" y="58023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2" name="Shape 812"/>
          <p:cNvSpPr/>
          <p:nvPr/>
        </p:nvSpPr>
        <p:spPr>
          <a:xfrm>
            <a:off x="3078163" y="57261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3" name="Shape 813"/>
          <p:cNvSpPr/>
          <p:nvPr/>
        </p:nvSpPr>
        <p:spPr>
          <a:xfrm>
            <a:off x="3078163" y="47244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4" name="Shape 814"/>
          <p:cNvSpPr/>
          <p:nvPr/>
        </p:nvSpPr>
        <p:spPr>
          <a:xfrm>
            <a:off x="3078163" y="56499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5" name="Shape 815"/>
          <p:cNvSpPr/>
          <p:nvPr/>
        </p:nvSpPr>
        <p:spPr>
          <a:xfrm>
            <a:off x="3078163" y="55737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6" name="Shape 816"/>
          <p:cNvSpPr/>
          <p:nvPr/>
        </p:nvSpPr>
        <p:spPr>
          <a:xfrm>
            <a:off x="3505200" y="4800600"/>
            <a:ext cx="46038"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7" name="Shape 817"/>
          <p:cNvSpPr/>
          <p:nvPr/>
        </p:nvSpPr>
        <p:spPr>
          <a:xfrm>
            <a:off x="3505200" y="5802313"/>
            <a:ext cx="46038"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8" name="Shape 818"/>
          <p:cNvSpPr/>
          <p:nvPr/>
        </p:nvSpPr>
        <p:spPr>
          <a:xfrm>
            <a:off x="3505200" y="5726113"/>
            <a:ext cx="46038"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9" name="Shape 819"/>
          <p:cNvSpPr/>
          <p:nvPr/>
        </p:nvSpPr>
        <p:spPr>
          <a:xfrm>
            <a:off x="3505200" y="4724400"/>
            <a:ext cx="46038"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0" name="Shape 820"/>
          <p:cNvSpPr/>
          <p:nvPr/>
        </p:nvSpPr>
        <p:spPr>
          <a:xfrm>
            <a:off x="3505200" y="4953000"/>
            <a:ext cx="46038"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1" name="Shape 821"/>
          <p:cNvSpPr/>
          <p:nvPr/>
        </p:nvSpPr>
        <p:spPr>
          <a:xfrm>
            <a:off x="3505200" y="4876800"/>
            <a:ext cx="46038"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2" name="Shape 822"/>
          <p:cNvSpPr/>
          <p:nvPr/>
        </p:nvSpPr>
        <p:spPr>
          <a:xfrm>
            <a:off x="3916363" y="48006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3" name="Shape 823"/>
          <p:cNvSpPr/>
          <p:nvPr/>
        </p:nvSpPr>
        <p:spPr>
          <a:xfrm>
            <a:off x="3916363" y="58023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4" name="Shape 824"/>
          <p:cNvSpPr/>
          <p:nvPr/>
        </p:nvSpPr>
        <p:spPr>
          <a:xfrm>
            <a:off x="3916363" y="51054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5" name="Shape 825"/>
          <p:cNvSpPr/>
          <p:nvPr/>
        </p:nvSpPr>
        <p:spPr>
          <a:xfrm>
            <a:off x="3916363" y="47244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6" name="Shape 826"/>
          <p:cNvSpPr/>
          <p:nvPr/>
        </p:nvSpPr>
        <p:spPr>
          <a:xfrm>
            <a:off x="3916363" y="49530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7" name="Shape 827"/>
          <p:cNvSpPr/>
          <p:nvPr/>
        </p:nvSpPr>
        <p:spPr>
          <a:xfrm>
            <a:off x="3916363" y="487680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828" name="Shape 828"/>
          <p:cNvCxnSpPr/>
          <p:nvPr/>
        </p:nvCxnSpPr>
        <p:spPr>
          <a:xfrm>
            <a:off x="5867400" y="4724400"/>
            <a:ext cx="0" cy="1247775"/>
          </a:xfrm>
          <a:prstGeom prst="straightConnector1">
            <a:avLst/>
          </a:prstGeom>
          <a:noFill/>
          <a:ln cap="flat" cmpd="sng" w="9525">
            <a:solidFill>
              <a:schemeClr val="dk1"/>
            </a:solidFill>
            <a:prstDash val="solid"/>
            <a:round/>
            <a:headEnd len="med" w="med" type="none"/>
            <a:tailEnd len="med" w="med" type="none"/>
          </a:ln>
        </p:spPr>
      </p:cxnSp>
      <p:cxnSp>
        <p:nvCxnSpPr>
          <p:cNvPr id="829" name="Shape 829"/>
          <p:cNvCxnSpPr/>
          <p:nvPr/>
        </p:nvCxnSpPr>
        <p:spPr>
          <a:xfrm>
            <a:off x="5867400" y="5972175"/>
            <a:ext cx="2438400" cy="0"/>
          </a:xfrm>
          <a:prstGeom prst="straightConnector1">
            <a:avLst/>
          </a:prstGeom>
          <a:noFill/>
          <a:ln cap="flat" cmpd="sng" w="9525">
            <a:solidFill>
              <a:schemeClr val="dk1"/>
            </a:solidFill>
            <a:prstDash val="solid"/>
            <a:round/>
            <a:headEnd len="med" w="med" type="none"/>
            <a:tailEnd len="med" w="med" type="none"/>
          </a:ln>
        </p:spPr>
      </p:cxnSp>
      <p:sp>
        <p:nvSpPr>
          <p:cNvPr id="830" name="Shape 830"/>
          <p:cNvSpPr txBox="1"/>
          <p:nvPr/>
        </p:nvSpPr>
        <p:spPr>
          <a:xfrm>
            <a:off x="5791200" y="6030913"/>
            <a:ext cx="2976563"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0   10   20   30   40   50   60</a:t>
            </a:r>
            <a:endParaRPr/>
          </a:p>
        </p:txBody>
      </p:sp>
      <p:sp>
        <p:nvSpPr>
          <p:cNvPr id="831" name="Shape 831"/>
          <p:cNvSpPr txBox="1"/>
          <p:nvPr/>
        </p:nvSpPr>
        <p:spPr>
          <a:xfrm>
            <a:off x="4953000" y="4953000"/>
            <a:ext cx="762000" cy="646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prob.</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Cured</a:t>
            </a:r>
            <a:endParaRPr/>
          </a:p>
        </p:txBody>
      </p:sp>
      <p:sp>
        <p:nvSpPr>
          <p:cNvPr id="832" name="Shape 832"/>
          <p:cNvSpPr/>
          <p:nvPr/>
        </p:nvSpPr>
        <p:spPr>
          <a:xfrm>
            <a:off x="7467600" y="5181600"/>
            <a:ext cx="46038"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3" name="Shape 833"/>
          <p:cNvSpPr/>
          <p:nvPr/>
        </p:nvSpPr>
        <p:spPr>
          <a:xfrm>
            <a:off x="6659563" y="57261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4" name="Shape 834"/>
          <p:cNvSpPr/>
          <p:nvPr/>
        </p:nvSpPr>
        <p:spPr>
          <a:xfrm>
            <a:off x="7848600" y="4964113"/>
            <a:ext cx="46038"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5" name="Shape 835"/>
          <p:cNvSpPr/>
          <p:nvPr/>
        </p:nvSpPr>
        <p:spPr>
          <a:xfrm>
            <a:off x="7040563" y="55737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6" name="Shape 836"/>
          <p:cNvSpPr txBox="1"/>
          <p:nvPr/>
        </p:nvSpPr>
        <p:spPr>
          <a:xfrm>
            <a:off x="5486400" y="5662613"/>
            <a:ext cx="3048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837" name="Shape 837"/>
          <p:cNvSpPr txBox="1"/>
          <p:nvPr/>
        </p:nvSpPr>
        <p:spPr>
          <a:xfrm>
            <a:off x="5486400" y="4648200"/>
            <a:ext cx="304800"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Shape 843"/>
          <p:cNvSpPr txBox="1"/>
          <p:nvPr>
            <p:ph type="title"/>
          </p:nvPr>
        </p:nvSpPr>
        <p:spPr>
          <a:xfrm>
            <a:off x="685800" y="76200"/>
            <a:ext cx="77724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Regression of Log Odds</a:t>
            </a:r>
            <a:endParaRPr b="0" i="0" sz="3959" u="none" cap="none" strike="noStrike">
              <a:solidFill>
                <a:schemeClr val="dk1"/>
              </a:solidFill>
              <a:latin typeface="Calibri"/>
              <a:ea typeface="Calibri"/>
              <a:cs typeface="Calibri"/>
              <a:sym typeface="Calibri"/>
            </a:endParaRPr>
          </a:p>
        </p:txBody>
      </p:sp>
      <p:sp>
        <p:nvSpPr>
          <p:cNvPr id="844" name="Shape 8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845" name="Shape 8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graphicFrame>
        <p:nvGraphicFramePr>
          <p:cNvPr id="846" name="Shape 846"/>
          <p:cNvGraphicFramePr/>
          <p:nvPr/>
        </p:nvGraphicFramePr>
        <p:xfrm>
          <a:off x="76200" y="762001"/>
          <a:ext cx="3000000" cy="3000000"/>
        </p:xfrm>
        <a:graphic>
          <a:graphicData uri="http://schemas.openxmlformats.org/drawingml/2006/table">
            <a:tbl>
              <a:tblPr bandRow="1" firstRow="1">
                <a:noFill/>
                <a:tableStyleId>{CF9197B3-9A36-430E-B220-F1C2A0A754E8}</a:tableStyleId>
              </a:tblPr>
              <a:tblGrid>
                <a:gridCol w="1003600"/>
                <a:gridCol w="672800"/>
                <a:gridCol w="762000"/>
                <a:gridCol w="1143000"/>
                <a:gridCol w="1035200"/>
                <a:gridCol w="869800"/>
              </a:tblGrid>
              <a:tr h="1066800">
                <a:tc>
                  <a:txBody>
                    <a:bodyPr>
                      <a:noAutofit/>
                    </a:bodyPr>
                    <a:lstStyle/>
                    <a:p>
                      <a:pPr indent="0" lvl="0" marL="0" marR="0" rtl="0" algn="l">
                        <a:spcBef>
                          <a:spcPts val="0"/>
                        </a:spcBef>
                        <a:spcAft>
                          <a:spcPts val="0"/>
                        </a:spcAft>
                        <a:buNone/>
                      </a:pPr>
                      <a:r>
                        <a:rPr b="0" lang="en-US" sz="1400">
                          <a:solidFill>
                            <a:srgbClr val="FFFF00"/>
                          </a:solidFill>
                        </a:rPr>
                        <a:t>Medication Dosage</a:t>
                      </a:r>
                      <a:endParaRPr b="0" sz="1400">
                        <a:solidFill>
                          <a:srgbClr val="FFFF00"/>
                        </a:solidFill>
                      </a:endParaRPr>
                    </a:p>
                  </a:txBody>
                  <a:tcPr marT="45725" marB="45725" marR="91450" marL="91450"/>
                </a:tc>
                <a:tc>
                  <a:txBody>
                    <a:bodyPr>
                      <a:noAutofit/>
                    </a:bodyPr>
                    <a:lstStyle/>
                    <a:p>
                      <a:pPr indent="0" lvl="0" marL="0" marR="0" rtl="0" algn="l">
                        <a:spcBef>
                          <a:spcPts val="0"/>
                        </a:spcBef>
                        <a:spcAft>
                          <a:spcPts val="0"/>
                        </a:spcAft>
                        <a:buNone/>
                      </a:pPr>
                      <a:r>
                        <a:rPr b="0" lang="en-US" sz="1400">
                          <a:solidFill>
                            <a:srgbClr val="FFFF00"/>
                          </a:solidFill>
                        </a:rPr>
                        <a:t>#</a:t>
                      </a:r>
                      <a:endParaRPr/>
                    </a:p>
                    <a:p>
                      <a:pPr indent="0" lvl="0" marL="0" marR="0" rtl="0" algn="l">
                        <a:spcBef>
                          <a:spcPts val="0"/>
                        </a:spcBef>
                        <a:spcAft>
                          <a:spcPts val="0"/>
                        </a:spcAft>
                        <a:buNone/>
                      </a:pPr>
                      <a:r>
                        <a:rPr b="0" lang="en-US" sz="1400">
                          <a:solidFill>
                            <a:srgbClr val="FFFF00"/>
                          </a:solidFill>
                        </a:rPr>
                        <a:t>Cured</a:t>
                      </a:r>
                      <a:endParaRPr b="0" sz="1400">
                        <a:solidFill>
                          <a:srgbClr val="FFFF00"/>
                        </a:solidFill>
                      </a:endParaRPr>
                    </a:p>
                  </a:txBody>
                  <a:tcPr marT="45725" marB="45725" marR="91450" marL="91450"/>
                </a:tc>
                <a:tc>
                  <a:txBody>
                    <a:bodyPr>
                      <a:noAutofit/>
                    </a:bodyPr>
                    <a:lstStyle/>
                    <a:p>
                      <a:pPr indent="0" lvl="0" marL="0" marR="0" rtl="0" algn="l">
                        <a:spcBef>
                          <a:spcPts val="0"/>
                        </a:spcBef>
                        <a:spcAft>
                          <a:spcPts val="0"/>
                        </a:spcAft>
                        <a:buNone/>
                      </a:pPr>
                      <a:r>
                        <a:rPr b="0" lang="en-US" sz="1400">
                          <a:solidFill>
                            <a:srgbClr val="FFFF00"/>
                          </a:solidFill>
                        </a:rPr>
                        <a:t>Total</a:t>
                      </a:r>
                      <a:endParaRPr/>
                    </a:p>
                    <a:p>
                      <a:pPr indent="0" lvl="0" marL="0" marR="0" rtl="0" algn="l">
                        <a:spcBef>
                          <a:spcPts val="0"/>
                        </a:spcBef>
                        <a:spcAft>
                          <a:spcPts val="0"/>
                        </a:spcAft>
                        <a:buNone/>
                      </a:pPr>
                      <a:r>
                        <a:rPr b="0" lang="en-US" sz="1400">
                          <a:solidFill>
                            <a:srgbClr val="FFFF00"/>
                          </a:solidFill>
                        </a:rPr>
                        <a:t>Patients</a:t>
                      </a:r>
                      <a:endParaRPr b="0" sz="1400">
                        <a:solidFill>
                          <a:srgbClr val="FFFF00"/>
                        </a:solidFill>
                      </a:endParaRPr>
                    </a:p>
                  </a:txBody>
                  <a:tcPr marT="45725" marB="45725" marR="91450" marL="91450"/>
                </a:tc>
                <a:tc>
                  <a:txBody>
                    <a:bodyPr>
                      <a:noAutofit/>
                    </a:bodyPr>
                    <a:lstStyle/>
                    <a:p>
                      <a:pPr indent="0" lvl="0" marL="0" marR="0" rtl="0" algn="l">
                        <a:spcBef>
                          <a:spcPts val="0"/>
                        </a:spcBef>
                        <a:spcAft>
                          <a:spcPts val="0"/>
                        </a:spcAft>
                        <a:buNone/>
                      </a:pPr>
                      <a:r>
                        <a:rPr b="0" lang="en-US" sz="1400">
                          <a:solidFill>
                            <a:srgbClr val="FFFF00"/>
                          </a:solidFill>
                        </a:rPr>
                        <a:t>Probability:</a:t>
                      </a:r>
                      <a:endParaRPr/>
                    </a:p>
                    <a:p>
                      <a:pPr indent="0" lvl="0" marL="0" marR="0" rtl="0" algn="l">
                        <a:spcBef>
                          <a:spcPts val="0"/>
                        </a:spcBef>
                        <a:spcAft>
                          <a:spcPts val="0"/>
                        </a:spcAft>
                        <a:buNone/>
                      </a:pPr>
                      <a:r>
                        <a:rPr b="0" lang="en-US" sz="1400">
                          <a:solidFill>
                            <a:srgbClr val="FFFF00"/>
                          </a:solidFill>
                        </a:rPr>
                        <a:t># Cured/Total Patients</a:t>
                      </a:r>
                      <a:endParaRPr b="0" sz="1400">
                        <a:solidFill>
                          <a:srgbClr val="FFFF00"/>
                        </a:solidFill>
                      </a:endParaRPr>
                    </a:p>
                  </a:txBody>
                  <a:tcPr marT="45725" marB="45725" marR="91450" marL="91450"/>
                </a:tc>
                <a:tc>
                  <a:txBody>
                    <a:bodyPr>
                      <a:noAutofit/>
                    </a:bodyPr>
                    <a:lstStyle/>
                    <a:p>
                      <a:pPr indent="0" lvl="0" marL="0" marR="0" rtl="0" algn="l">
                        <a:spcBef>
                          <a:spcPts val="0"/>
                        </a:spcBef>
                        <a:spcAft>
                          <a:spcPts val="0"/>
                        </a:spcAft>
                        <a:buNone/>
                      </a:pPr>
                      <a:r>
                        <a:rPr b="0" lang="en-US" sz="1400">
                          <a:solidFill>
                            <a:srgbClr val="FFFF00"/>
                          </a:solidFill>
                        </a:rPr>
                        <a:t>Odds:</a:t>
                      </a:r>
                      <a:endParaRPr/>
                    </a:p>
                    <a:p>
                      <a:pPr indent="0" lvl="0" marL="0" marR="0" rtl="0" algn="l">
                        <a:spcBef>
                          <a:spcPts val="0"/>
                        </a:spcBef>
                        <a:spcAft>
                          <a:spcPts val="0"/>
                        </a:spcAft>
                        <a:buNone/>
                      </a:pPr>
                      <a:r>
                        <a:rPr b="0" i="1" lang="en-US" sz="1400">
                          <a:solidFill>
                            <a:srgbClr val="FFFF00"/>
                          </a:solidFill>
                        </a:rPr>
                        <a:t>p/</a:t>
                      </a:r>
                      <a:r>
                        <a:rPr b="0" lang="en-US" sz="1400">
                          <a:solidFill>
                            <a:srgbClr val="FFFF00"/>
                          </a:solidFill>
                        </a:rPr>
                        <a:t>(1-</a:t>
                      </a:r>
                      <a:r>
                        <a:rPr b="0" i="1" lang="en-US" sz="1400">
                          <a:solidFill>
                            <a:srgbClr val="FFFF00"/>
                          </a:solidFill>
                        </a:rPr>
                        <a:t>p</a:t>
                      </a:r>
                      <a:r>
                        <a:rPr b="0" lang="en-US" sz="1400">
                          <a:solidFill>
                            <a:srgbClr val="FFFF00"/>
                          </a:solidFill>
                        </a:rPr>
                        <a:t>) =</a:t>
                      </a:r>
                      <a:endParaRPr/>
                    </a:p>
                    <a:p>
                      <a:pPr indent="0" lvl="0" marL="0" marR="0" rtl="0" algn="l">
                        <a:spcBef>
                          <a:spcPts val="0"/>
                        </a:spcBef>
                        <a:spcAft>
                          <a:spcPts val="0"/>
                        </a:spcAft>
                        <a:buNone/>
                      </a:pPr>
                      <a:r>
                        <a:rPr b="0" lang="en-US" sz="1400">
                          <a:solidFill>
                            <a:srgbClr val="FFFF00"/>
                          </a:solidFill>
                        </a:rPr>
                        <a:t># cured/</a:t>
                      </a:r>
                      <a:endParaRPr/>
                    </a:p>
                    <a:p>
                      <a:pPr indent="0" lvl="0" marL="0" marR="0" rtl="0" algn="l">
                        <a:spcBef>
                          <a:spcPts val="0"/>
                        </a:spcBef>
                        <a:spcAft>
                          <a:spcPts val="0"/>
                        </a:spcAft>
                        <a:buNone/>
                      </a:pPr>
                      <a:r>
                        <a:rPr b="0" lang="en-US" sz="1400">
                          <a:solidFill>
                            <a:srgbClr val="FFFF00"/>
                          </a:solidFill>
                        </a:rPr>
                        <a:t>#</a:t>
                      </a:r>
                      <a:r>
                        <a:rPr b="0" lang="en-US" sz="1400">
                          <a:solidFill>
                            <a:srgbClr val="FFFF00"/>
                          </a:solidFill>
                        </a:rPr>
                        <a:t> not cured</a:t>
                      </a:r>
                      <a:endParaRPr b="0" sz="1400">
                        <a:solidFill>
                          <a:srgbClr val="FFFF00"/>
                        </a:solidFill>
                      </a:endParaRPr>
                    </a:p>
                  </a:txBody>
                  <a:tcPr marT="45725" marB="45725" marR="91450" marL="91450"/>
                </a:tc>
                <a:tc>
                  <a:txBody>
                    <a:bodyPr>
                      <a:noAutofit/>
                    </a:bodyPr>
                    <a:lstStyle/>
                    <a:p>
                      <a:pPr indent="0" lvl="0" marL="0" marR="0" rtl="0" algn="l">
                        <a:spcBef>
                          <a:spcPts val="0"/>
                        </a:spcBef>
                        <a:spcAft>
                          <a:spcPts val="0"/>
                        </a:spcAft>
                        <a:buNone/>
                      </a:pPr>
                      <a:r>
                        <a:rPr b="0" lang="en-US" sz="1400">
                          <a:solidFill>
                            <a:srgbClr val="FFFF00"/>
                          </a:solidFill>
                        </a:rPr>
                        <a:t>Log Odds:</a:t>
                      </a:r>
                      <a:endParaRPr/>
                    </a:p>
                    <a:p>
                      <a:pPr indent="0" lvl="0" marL="0" marR="0" rtl="0" algn="l">
                        <a:spcBef>
                          <a:spcPts val="0"/>
                        </a:spcBef>
                        <a:spcAft>
                          <a:spcPts val="0"/>
                        </a:spcAft>
                        <a:buNone/>
                      </a:pPr>
                      <a:r>
                        <a:t/>
                      </a:r>
                      <a:endParaRPr b="0" sz="1400">
                        <a:solidFill>
                          <a:srgbClr val="FFFF00"/>
                        </a:solidFill>
                      </a:endParaRPr>
                    </a:p>
                    <a:p>
                      <a:pPr indent="0" lvl="0" marL="0" marR="0" rtl="0" algn="l">
                        <a:spcBef>
                          <a:spcPts val="0"/>
                        </a:spcBef>
                        <a:spcAft>
                          <a:spcPts val="0"/>
                        </a:spcAft>
                        <a:buNone/>
                      </a:pPr>
                      <a:r>
                        <a:rPr b="0" lang="en-US" sz="1400">
                          <a:solidFill>
                            <a:srgbClr val="FFFF00"/>
                          </a:solidFill>
                        </a:rPr>
                        <a:t>ln(Odds)</a:t>
                      </a:r>
                      <a:endParaRPr b="0" sz="1400">
                        <a:solidFill>
                          <a:srgbClr val="FFFF00"/>
                        </a:solidFill>
                      </a:endParaRPr>
                    </a:p>
                  </a:txBody>
                  <a:tcPr marT="45725" marB="45725" marR="91450" marL="91450"/>
                </a:tc>
              </a:tr>
              <a:tr h="316500">
                <a:tc>
                  <a:txBody>
                    <a:bodyPr>
                      <a:noAutofit/>
                    </a:bodyPr>
                    <a:lstStyle/>
                    <a:p>
                      <a:pPr indent="0" lvl="0" marL="0" marR="0" rtl="0" algn="l">
                        <a:spcBef>
                          <a:spcPts val="0"/>
                        </a:spcBef>
                        <a:spcAft>
                          <a:spcPts val="0"/>
                        </a:spcAft>
                        <a:buNone/>
                      </a:pPr>
                      <a:r>
                        <a:rPr lang="en-US" sz="1800">
                          <a:solidFill>
                            <a:schemeClr val="lt2"/>
                          </a:solidFill>
                        </a:rPr>
                        <a:t>20</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1</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5</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.20</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.25</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-1.39</a:t>
                      </a:r>
                      <a:endParaRPr sz="1800">
                        <a:solidFill>
                          <a:schemeClr val="lt2"/>
                        </a:solidFill>
                      </a:endParaRPr>
                    </a:p>
                  </a:txBody>
                  <a:tcPr marT="45725" marB="45725" marR="91450" marL="91450"/>
                </a:tc>
              </a:tr>
              <a:tr h="316500">
                <a:tc>
                  <a:txBody>
                    <a:bodyPr>
                      <a:noAutofit/>
                    </a:bodyPr>
                    <a:lstStyle/>
                    <a:p>
                      <a:pPr indent="0" lvl="0" marL="0" marR="0" rtl="0" algn="l">
                        <a:spcBef>
                          <a:spcPts val="0"/>
                        </a:spcBef>
                        <a:spcAft>
                          <a:spcPts val="0"/>
                        </a:spcAft>
                        <a:buNone/>
                      </a:pPr>
                      <a:r>
                        <a:rPr lang="en-US" sz="1800">
                          <a:solidFill>
                            <a:schemeClr val="lt2"/>
                          </a:solidFill>
                        </a:rPr>
                        <a:t>30</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2</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6</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.33</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.50</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-0.69</a:t>
                      </a:r>
                      <a:endParaRPr sz="1800">
                        <a:solidFill>
                          <a:schemeClr val="lt2"/>
                        </a:solidFill>
                      </a:endParaRPr>
                    </a:p>
                  </a:txBody>
                  <a:tcPr marT="45725" marB="45725" marR="91450" marL="91450"/>
                </a:tc>
              </a:tr>
              <a:tr h="316500">
                <a:tc>
                  <a:txBody>
                    <a:bodyPr>
                      <a:noAutofit/>
                    </a:bodyPr>
                    <a:lstStyle/>
                    <a:p>
                      <a:pPr indent="0" lvl="0" marL="0" marR="0" rtl="0" algn="l">
                        <a:spcBef>
                          <a:spcPts val="0"/>
                        </a:spcBef>
                        <a:spcAft>
                          <a:spcPts val="0"/>
                        </a:spcAft>
                        <a:buNone/>
                      </a:pPr>
                      <a:r>
                        <a:rPr lang="en-US" sz="1800">
                          <a:solidFill>
                            <a:schemeClr val="lt2"/>
                          </a:solidFill>
                        </a:rPr>
                        <a:t>40</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4</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6</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.67</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2.0</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0.69</a:t>
                      </a:r>
                      <a:endParaRPr sz="1800">
                        <a:solidFill>
                          <a:schemeClr val="lt2"/>
                        </a:solidFill>
                      </a:endParaRPr>
                    </a:p>
                  </a:txBody>
                  <a:tcPr marT="45725" marB="45725" marR="91450" marL="91450"/>
                </a:tc>
              </a:tr>
              <a:tr h="316500">
                <a:tc>
                  <a:txBody>
                    <a:bodyPr>
                      <a:noAutofit/>
                    </a:bodyPr>
                    <a:lstStyle/>
                    <a:p>
                      <a:pPr indent="0" lvl="0" marL="0" marR="0" rtl="0" algn="l">
                        <a:spcBef>
                          <a:spcPts val="0"/>
                        </a:spcBef>
                        <a:spcAft>
                          <a:spcPts val="0"/>
                        </a:spcAft>
                        <a:buNone/>
                      </a:pPr>
                      <a:r>
                        <a:rPr lang="en-US" sz="1800">
                          <a:solidFill>
                            <a:schemeClr val="lt2"/>
                          </a:solidFill>
                        </a:rPr>
                        <a:t>50</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6</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7</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.86</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6.0</a:t>
                      </a:r>
                      <a:endParaRPr sz="1800">
                        <a:solidFill>
                          <a:schemeClr val="lt2"/>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chemeClr val="lt2"/>
                          </a:solidFill>
                        </a:rPr>
                        <a:t>1.79</a:t>
                      </a:r>
                      <a:endParaRPr sz="1800">
                        <a:solidFill>
                          <a:schemeClr val="lt2"/>
                        </a:solidFill>
                      </a:endParaRPr>
                    </a:p>
                  </a:txBody>
                  <a:tcPr marT="45725" marB="45725" marR="91450" marL="91450"/>
                </a:tc>
              </a:tr>
            </a:tbl>
          </a:graphicData>
        </a:graphic>
      </p:graphicFrame>
      <p:sp>
        <p:nvSpPr>
          <p:cNvPr id="847" name="Shape 847"/>
          <p:cNvSpPr txBox="1"/>
          <p:nvPr/>
        </p:nvSpPr>
        <p:spPr>
          <a:xfrm>
            <a:off x="6167438" y="2176463"/>
            <a:ext cx="2824162"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0   10   20   30   40   50   60</a:t>
            </a:r>
            <a:endParaRPr/>
          </a:p>
        </p:txBody>
      </p:sp>
      <p:sp>
        <p:nvSpPr>
          <p:cNvPr id="848" name="Shape 848"/>
          <p:cNvSpPr txBox="1"/>
          <p:nvPr/>
        </p:nvSpPr>
        <p:spPr>
          <a:xfrm>
            <a:off x="5715000" y="685800"/>
            <a:ext cx="4572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849" name="Shape 849"/>
          <p:cNvSpPr txBox="1"/>
          <p:nvPr/>
        </p:nvSpPr>
        <p:spPr>
          <a:xfrm>
            <a:off x="5715000" y="1724025"/>
            <a:ext cx="4572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cxnSp>
        <p:nvCxnSpPr>
          <p:cNvPr id="850" name="Shape 850"/>
          <p:cNvCxnSpPr/>
          <p:nvPr/>
        </p:nvCxnSpPr>
        <p:spPr>
          <a:xfrm>
            <a:off x="6248400" y="831850"/>
            <a:ext cx="0" cy="1247775"/>
          </a:xfrm>
          <a:prstGeom prst="straightConnector1">
            <a:avLst/>
          </a:prstGeom>
          <a:noFill/>
          <a:ln cap="flat" cmpd="sng" w="9525">
            <a:solidFill>
              <a:schemeClr val="dk1"/>
            </a:solidFill>
            <a:prstDash val="solid"/>
            <a:round/>
            <a:headEnd len="med" w="med" type="none"/>
            <a:tailEnd len="med" w="med" type="none"/>
          </a:ln>
        </p:spPr>
      </p:cxnSp>
      <p:cxnSp>
        <p:nvCxnSpPr>
          <p:cNvPr id="851" name="Shape 851"/>
          <p:cNvCxnSpPr/>
          <p:nvPr/>
        </p:nvCxnSpPr>
        <p:spPr>
          <a:xfrm>
            <a:off x="6248400" y="1412875"/>
            <a:ext cx="2438400" cy="0"/>
          </a:xfrm>
          <a:prstGeom prst="straightConnector1">
            <a:avLst/>
          </a:prstGeom>
          <a:noFill/>
          <a:ln cap="flat" cmpd="sng" w="9525">
            <a:solidFill>
              <a:schemeClr val="dk1"/>
            </a:solidFill>
            <a:prstDash val="solid"/>
            <a:round/>
            <a:headEnd len="med" w="med" type="none"/>
            <a:tailEnd len="med" w="med" type="none"/>
          </a:ln>
        </p:spPr>
      </p:cxnSp>
      <p:sp>
        <p:nvSpPr>
          <p:cNvPr id="852" name="Shape 852"/>
          <p:cNvSpPr/>
          <p:nvPr/>
        </p:nvSpPr>
        <p:spPr>
          <a:xfrm>
            <a:off x="7772400" y="1212850"/>
            <a:ext cx="46038"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3" name="Shape 853"/>
          <p:cNvSpPr/>
          <p:nvPr/>
        </p:nvSpPr>
        <p:spPr>
          <a:xfrm>
            <a:off x="7040563" y="1792288"/>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4" name="Shape 854"/>
          <p:cNvSpPr/>
          <p:nvPr/>
        </p:nvSpPr>
        <p:spPr>
          <a:xfrm>
            <a:off x="8183563" y="908050"/>
            <a:ext cx="46037"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5" name="Shape 855"/>
          <p:cNvSpPr/>
          <p:nvPr/>
        </p:nvSpPr>
        <p:spPr>
          <a:xfrm>
            <a:off x="7421563" y="15859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6" name="Shape 856"/>
          <p:cNvSpPr txBox="1"/>
          <p:nvPr/>
        </p:nvSpPr>
        <p:spPr>
          <a:xfrm>
            <a:off x="5791200" y="1208088"/>
            <a:ext cx="3048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cxnSp>
        <p:nvCxnSpPr>
          <p:cNvPr id="857" name="Shape 857"/>
          <p:cNvCxnSpPr/>
          <p:nvPr/>
        </p:nvCxnSpPr>
        <p:spPr>
          <a:xfrm flipH="1">
            <a:off x="6667500" y="862013"/>
            <a:ext cx="1619250" cy="1344612"/>
          </a:xfrm>
          <a:prstGeom prst="straightConnector1">
            <a:avLst/>
          </a:prstGeom>
          <a:noFill/>
          <a:ln cap="flat" cmpd="sng" w="9525">
            <a:solidFill>
              <a:schemeClr val="dk1"/>
            </a:solidFill>
            <a:prstDash val="solid"/>
            <a:round/>
            <a:headEnd len="med" w="med" type="none"/>
            <a:tailEnd len="med" w="med" type="none"/>
          </a:ln>
        </p:spPr>
      </p:cxnSp>
      <p:sp>
        <p:nvSpPr>
          <p:cNvPr id="858" name="Shape 858"/>
          <p:cNvSpPr txBox="1"/>
          <p:nvPr/>
        </p:nvSpPr>
        <p:spPr>
          <a:xfrm>
            <a:off x="304800" y="3505200"/>
            <a:ext cx="8534400" cy="28622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Char char="•"/>
            </a:pPr>
            <a:r>
              <a:rPr i="1" lang="en-US" sz="2000">
                <a:solidFill>
                  <a:schemeClr val="dk1"/>
                </a:solidFill>
                <a:latin typeface="Times New Roman"/>
                <a:ea typeface="Times New Roman"/>
                <a:cs typeface="Times New Roman"/>
                <a:sym typeface="Times New Roman"/>
              </a:rPr>
              <a:t> y</a:t>
            </a:r>
            <a:r>
              <a:rPr lang="en-US" sz="2000">
                <a:solidFill>
                  <a:schemeClr val="dk1"/>
                </a:solidFill>
                <a:latin typeface="Times New Roman"/>
                <a:ea typeface="Times New Roman"/>
                <a:cs typeface="Times New Roman"/>
                <a:sym typeface="Times New Roman"/>
              </a:rPr>
              <a:t> = .11</a:t>
            </a:r>
            <a:r>
              <a:rPr i="1" lang="en-US" sz="2000">
                <a:solidFill>
                  <a:schemeClr val="dk1"/>
                </a:solidFill>
                <a:latin typeface="Times New Roman"/>
                <a:ea typeface="Times New Roman"/>
                <a:cs typeface="Times New Roman"/>
                <a:sym typeface="Times New Roman"/>
              </a:rPr>
              <a:t>x</a:t>
            </a:r>
            <a:r>
              <a:rPr lang="en-US" sz="2000">
                <a:solidFill>
                  <a:schemeClr val="dk1"/>
                </a:solidFill>
                <a:latin typeface="Times New Roman"/>
                <a:ea typeface="Times New Roman"/>
                <a:cs typeface="Times New Roman"/>
                <a:sym typeface="Times New Roman"/>
              </a:rPr>
              <a:t> – 3.8   - Logit regression equation</a:t>
            </a:r>
            <a:endParaRPr/>
          </a:p>
          <a:p>
            <a:pPr indent="0" lvl="0" marL="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 Now we have a regression line for log odds (logit)</a:t>
            </a:r>
            <a:endParaRPr/>
          </a:p>
          <a:p>
            <a:pPr indent="0" lvl="0" marL="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 To generalize, we interpolate the log odds value for the new data point</a:t>
            </a:r>
            <a:endParaRPr/>
          </a:p>
          <a:p>
            <a:pPr indent="0" lvl="0" marL="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 Then we transform that log odds point to a probability: </a:t>
            </a:r>
            <a:r>
              <a:rPr i="1" lang="en-US" sz="2000">
                <a:solidFill>
                  <a:schemeClr val="dk1"/>
                </a:solidFill>
                <a:latin typeface="Times New Roman"/>
                <a:ea typeface="Times New Roman"/>
                <a:cs typeface="Times New Roman"/>
                <a:sym typeface="Times New Roman"/>
              </a:rPr>
              <a:t>p</a:t>
            </a:r>
            <a:r>
              <a:rPr lang="en-US" sz="2000">
                <a:solidFill>
                  <a:schemeClr val="dk1"/>
                </a:solidFill>
                <a:latin typeface="Times New Roman"/>
                <a:ea typeface="Times New Roman"/>
                <a:cs typeface="Times New Roman"/>
                <a:sym typeface="Times New Roman"/>
              </a:rPr>
              <a:t> = e</a:t>
            </a:r>
            <a:r>
              <a:rPr baseline="30000" lang="en-US" sz="2000">
                <a:solidFill>
                  <a:schemeClr val="dk1"/>
                </a:solidFill>
                <a:latin typeface="Times New Roman"/>
                <a:ea typeface="Times New Roman"/>
                <a:cs typeface="Times New Roman"/>
                <a:sym typeface="Times New Roman"/>
              </a:rPr>
              <a:t>logit(</a:t>
            </a:r>
            <a:r>
              <a:rPr baseline="30000" i="1" lang="en-US" sz="2000">
                <a:solidFill>
                  <a:schemeClr val="dk1"/>
                </a:solidFill>
                <a:latin typeface="Times New Roman"/>
                <a:ea typeface="Times New Roman"/>
                <a:cs typeface="Times New Roman"/>
                <a:sym typeface="Times New Roman"/>
              </a:rPr>
              <a:t>x</a:t>
            </a:r>
            <a:r>
              <a:rPr baseline="30000" lang="en-US" sz="2000">
                <a:solidFill>
                  <a:schemeClr val="dk1"/>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/(1+e</a:t>
            </a:r>
            <a:r>
              <a:rPr baseline="30000" lang="en-US" sz="2000">
                <a:solidFill>
                  <a:schemeClr val="dk1"/>
                </a:solidFill>
                <a:latin typeface="Times New Roman"/>
                <a:ea typeface="Times New Roman"/>
                <a:cs typeface="Times New Roman"/>
                <a:sym typeface="Times New Roman"/>
              </a:rPr>
              <a:t>logit(</a:t>
            </a:r>
            <a:r>
              <a:rPr baseline="30000" i="1" lang="en-US" sz="2000">
                <a:solidFill>
                  <a:schemeClr val="dk1"/>
                </a:solidFill>
                <a:latin typeface="Times New Roman"/>
                <a:ea typeface="Times New Roman"/>
                <a:cs typeface="Times New Roman"/>
                <a:sym typeface="Times New Roman"/>
              </a:rPr>
              <a:t>x</a:t>
            </a:r>
            <a:r>
              <a:rPr baseline="30000" lang="en-US" sz="2000">
                <a:solidFill>
                  <a:schemeClr val="dk1"/>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 For example assume we want </a:t>
            </a:r>
            <a:r>
              <a:rPr i="1" lang="en-US" sz="2000">
                <a:solidFill>
                  <a:schemeClr val="dk1"/>
                </a:solidFill>
                <a:latin typeface="Times New Roman"/>
                <a:ea typeface="Times New Roman"/>
                <a:cs typeface="Times New Roman"/>
                <a:sym typeface="Times New Roman"/>
              </a:rPr>
              <a:t>p</a:t>
            </a:r>
            <a:r>
              <a:rPr lang="en-US" sz="2000">
                <a:solidFill>
                  <a:schemeClr val="dk1"/>
                </a:solidFill>
                <a:latin typeface="Times New Roman"/>
                <a:ea typeface="Times New Roman"/>
                <a:cs typeface="Times New Roman"/>
                <a:sym typeface="Times New Roman"/>
              </a:rPr>
              <a:t> for dosage = 10</a:t>
            </a:r>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Logit(10) = .11(10) – 3.8 = -2.7</a:t>
            </a:r>
            <a:endParaRPr/>
          </a:p>
          <a:p>
            <a:pPr indent="0" lvl="0" marL="0" marR="0" rtl="0" algn="ctr">
              <a:spcBef>
                <a:spcPts val="0"/>
              </a:spcBef>
              <a:spcAft>
                <a:spcPts val="0"/>
              </a:spcAft>
              <a:buNone/>
            </a:pPr>
            <a:r>
              <a:rPr i="1" lang="en-US" sz="2000">
                <a:solidFill>
                  <a:schemeClr val="dk1"/>
                </a:solidFill>
                <a:latin typeface="Times New Roman"/>
                <a:ea typeface="Times New Roman"/>
                <a:cs typeface="Times New Roman"/>
                <a:sym typeface="Times New Roman"/>
              </a:rPr>
              <a:t>p</a:t>
            </a:r>
            <a:r>
              <a:rPr lang="en-US" sz="2000">
                <a:solidFill>
                  <a:schemeClr val="dk1"/>
                </a:solidFill>
                <a:latin typeface="Times New Roman"/>
                <a:ea typeface="Times New Roman"/>
                <a:cs typeface="Times New Roman"/>
                <a:sym typeface="Times New Roman"/>
              </a:rPr>
              <a:t>(10) = e</a:t>
            </a:r>
            <a:r>
              <a:rPr baseline="30000" lang="en-US" sz="2000">
                <a:solidFill>
                  <a:schemeClr val="dk1"/>
                </a:solidFill>
                <a:latin typeface="Times New Roman"/>
                <a:ea typeface="Times New Roman"/>
                <a:cs typeface="Times New Roman"/>
                <a:sym typeface="Times New Roman"/>
              </a:rPr>
              <a:t>-2.7</a:t>
            </a:r>
            <a:r>
              <a:rPr lang="en-US" sz="2000">
                <a:solidFill>
                  <a:schemeClr val="dk1"/>
                </a:solidFill>
                <a:latin typeface="Times New Roman"/>
                <a:ea typeface="Times New Roman"/>
                <a:cs typeface="Times New Roman"/>
                <a:sym typeface="Times New Roman"/>
              </a:rPr>
              <a:t>/(1+e</a:t>
            </a:r>
            <a:r>
              <a:rPr baseline="30000" lang="en-US" sz="2000">
                <a:solidFill>
                  <a:schemeClr val="dk1"/>
                </a:solidFill>
                <a:latin typeface="Times New Roman"/>
                <a:ea typeface="Times New Roman"/>
                <a:cs typeface="Times New Roman"/>
                <a:sym typeface="Times New Roman"/>
              </a:rPr>
              <a:t>-2.7</a:t>
            </a:r>
            <a:r>
              <a:rPr lang="en-US" sz="2000">
                <a:solidFill>
                  <a:schemeClr val="dk1"/>
                </a:solidFill>
                <a:latin typeface="Times New Roman"/>
                <a:ea typeface="Times New Roman"/>
                <a:cs typeface="Times New Roman"/>
                <a:sym typeface="Times New Roman"/>
              </a:rPr>
              <a:t>) = .06    [note that we just work backwards from logit to </a:t>
            </a:r>
            <a:r>
              <a:rPr i="1" lang="en-US" sz="2000">
                <a:solidFill>
                  <a:schemeClr val="dk1"/>
                </a:solidFill>
                <a:latin typeface="Times New Roman"/>
                <a:ea typeface="Times New Roman"/>
                <a:cs typeface="Times New Roman"/>
                <a:sym typeface="Times New Roman"/>
              </a:rPr>
              <a:t>p</a:t>
            </a:r>
            <a:r>
              <a:rPr lang="en-US" sz="2000">
                <a:solidFill>
                  <a:schemeClr val="dk1"/>
                </a:solidFill>
                <a:latin typeface="Times New Roman"/>
                <a:ea typeface="Times New Roman"/>
                <a:cs typeface="Times New Roman"/>
                <a:sym typeface="Times New Roman"/>
              </a:rPr>
              <a:t>]</a:t>
            </a:r>
            <a:endParaRPr/>
          </a:p>
          <a:p>
            <a:pPr indent="-174625" lvl="0" marL="174625"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These </a:t>
            </a:r>
            <a:r>
              <a:rPr i="1" lang="en-US" sz="2000">
                <a:solidFill>
                  <a:schemeClr val="dk1"/>
                </a:solidFill>
                <a:latin typeface="Times New Roman"/>
                <a:ea typeface="Times New Roman"/>
                <a:cs typeface="Times New Roman"/>
                <a:sym typeface="Times New Roman"/>
              </a:rPr>
              <a:t>p</a:t>
            </a:r>
            <a:r>
              <a:rPr lang="en-US" sz="2000">
                <a:solidFill>
                  <a:schemeClr val="dk1"/>
                </a:solidFill>
                <a:latin typeface="Times New Roman"/>
                <a:ea typeface="Times New Roman"/>
                <a:cs typeface="Times New Roman"/>
                <a:sym typeface="Times New Roman"/>
              </a:rPr>
              <a:t> values make up the sigmoidal regression curve (which we never have to actually plot)</a:t>
            </a:r>
            <a:endParaRPr/>
          </a:p>
        </p:txBody>
      </p:sp>
      <p:cxnSp>
        <p:nvCxnSpPr>
          <p:cNvPr id="859" name="Shape 859"/>
          <p:cNvCxnSpPr/>
          <p:nvPr/>
        </p:nvCxnSpPr>
        <p:spPr>
          <a:xfrm>
            <a:off x="6248400" y="2514600"/>
            <a:ext cx="0" cy="1247775"/>
          </a:xfrm>
          <a:prstGeom prst="straightConnector1">
            <a:avLst/>
          </a:prstGeom>
          <a:noFill/>
          <a:ln cap="flat" cmpd="sng" w="9525">
            <a:solidFill>
              <a:schemeClr val="dk1"/>
            </a:solidFill>
            <a:prstDash val="solid"/>
            <a:round/>
            <a:headEnd len="med" w="med" type="none"/>
            <a:tailEnd len="med" w="med" type="none"/>
          </a:ln>
        </p:spPr>
      </p:cxnSp>
      <p:cxnSp>
        <p:nvCxnSpPr>
          <p:cNvPr id="860" name="Shape 860"/>
          <p:cNvCxnSpPr/>
          <p:nvPr/>
        </p:nvCxnSpPr>
        <p:spPr>
          <a:xfrm>
            <a:off x="6248400" y="3762375"/>
            <a:ext cx="2438400" cy="0"/>
          </a:xfrm>
          <a:prstGeom prst="straightConnector1">
            <a:avLst/>
          </a:prstGeom>
          <a:noFill/>
          <a:ln cap="flat" cmpd="sng" w="9525">
            <a:solidFill>
              <a:schemeClr val="dk1"/>
            </a:solidFill>
            <a:prstDash val="solid"/>
            <a:round/>
            <a:headEnd len="med" w="med" type="none"/>
            <a:tailEnd len="med" w="med" type="none"/>
          </a:ln>
        </p:spPr>
      </p:cxnSp>
      <p:sp>
        <p:nvSpPr>
          <p:cNvPr id="861" name="Shape 861"/>
          <p:cNvSpPr txBox="1"/>
          <p:nvPr/>
        </p:nvSpPr>
        <p:spPr>
          <a:xfrm>
            <a:off x="5638800" y="2752725"/>
            <a:ext cx="762000" cy="523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400">
                <a:solidFill>
                  <a:schemeClr val="dk1"/>
                </a:solidFill>
                <a:latin typeface="Calibri"/>
                <a:ea typeface="Calibri"/>
                <a:cs typeface="Calibri"/>
                <a:sym typeface="Calibri"/>
              </a:rPr>
              <a:t>prob.</a:t>
            </a:r>
            <a:r>
              <a:rPr lang="en-US"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Cured</a:t>
            </a:r>
            <a:endParaRPr/>
          </a:p>
        </p:txBody>
      </p:sp>
      <p:sp>
        <p:nvSpPr>
          <p:cNvPr id="862" name="Shape 862"/>
          <p:cNvSpPr/>
          <p:nvPr/>
        </p:nvSpPr>
        <p:spPr>
          <a:xfrm>
            <a:off x="7848600" y="2971800"/>
            <a:ext cx="46038" cy="6508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3" name="Shape 863"/>
          <p:cNvSpPr/>
          <p:nvPr/>
        </p:nvSpPr>
        <p:spPr>
          <a:xfrm>
            <a:off x="7040563" y="35163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4" name="Shape 864"/>
          <p:cNvSpPr/>
          <p:nvPr/>
        </p:nvSpPr>
        <p:spPr>
          <a:xfrm>
            <a:off x="8229600" y="2754313"/>
            <a:ext cx="46038"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5" name="Shape 865"/>
          <p:cNvSpPr/>
          <p:nvPr/>
        </p:nvSpPr>
        <p:spPr>
          <a:xfrm>
            <a:off x="7421563" y="3363913"/>
            <a:ext cx="46037" cy="65087"/>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6" name="Shape 866"/>
          <p:cNvSpPr txBox="1"/>
          <p:nvPr/>
        </p:nvSpPr>
        <p:spPr>
          <a:xfrm>
            <a:off x="5867400" y="3452813"/>
            <a:ext cx="3048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867" name="Shape 867"/>
          <p:cNvSpPr txBox="1"/>
          <p:nvPr/>
        </p:nvSpPr>
        <p:spPr>
          <a:xfrm>
            <a:off x="5867400" y="2438400"/>
            <a:ext cx="304800"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868" name="Shape 868"/>
          <p:cNvCxnSpPr/>
          <p:nvPr/>
        </p:nvCxnSpPr>
        <p:spPr>
          <a:xfrm flipH="1" rot="10800000">
            <a:off x="6581775" y="2754275"/>
            <a:ext cx="2105100" cy="919200"/>
          </a:xfrm>
          <a:prstGeom prst="curvedConnector3">
            <a:avLst>
              <a:gd fmla="val 47220" name="adj1"/>
            </a:avLst>
          </a:prstGeom>
          <a:noFill/>
          <a:ln cap="flat" cmpd="sng" w="9525">
            <a:solidFill>
              <a:schemeClr val="dk1"/>
            </a:solidFill>
            <a:prstDash val="solid"/>
            <a:round/>
            <a:headEnd len="med" w="med" type="none"/>
            <a:tailEnd len="med" w="med" type="none"/>
          </a:ln>
        </p:spPr>
      </p:cxnSp>
      <p:sp>
        <p:nvSpPr>
          <p:cNvPr id="869" name="Shape 869"/>
          <p:cNvSpPr/>
          <p:nvPr/>
        </p:nvSpPr>
        <p:spPr>
          <a:xfrm>
            <a:off x="6627813" y="2176463"/>
            <a:ext cx="46037" cy="65087"/>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0" name="Shape 870"/>
          <p:cNvSpPr/>
          <p:nvPr/>
        </p:nvSpPr>
        <p:spPr>
          <a:xfrm>
            <a:off x="6651625" y="3640138"/>
            <a:ext cx="46038" cy="65087"/>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4" name="Shape 874"/>
        <p:cNvGrpSpPr/>
        <p:nvPr/>
      </p:nvGrpSpPr>
      <p:grpSpPr>
        <a:xfrm>
          <a:off x="0" y="0"/>
          <a:ext cx="0" cy="0"/>
          <a:chOff x="0" y="0"/>
          <a:chExt cx="0" cy="0"/>
        </a:xfrm>
      </p:grpSpPr>
      <p:sp>
        <p:nvSpPr>
          <p:cNvPr id="875" name="Shape 8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Summary</a:t>
            </a:r>
            <a:endParaRPr b="0" i="0" sz="4400" u="none" cap="none" strike="noStrike">
              <a:solidFill>
                <a:schemeClr val="dk1"/>
              </a:solidFill>
              <a:latin typeface="Calibri"/>
              <a:ea typeface="Calibri"/>
              <a:cs typeface="Calibri"/>
              <a:sym typeface="Calibri"/>
            </a:endParaRPr>
          </a:p>
        </p:txBody>
      </p:sp>
      <p:sp>
        <p:nvSpPr>
          <p:cNvPr id="876" name="Shape 8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80"/>
              <a:buFont typeface="Arial"/>
              <a:buChar char="•"/>
            </a:pPr>
            <a:r>
              <a:rPr b="0" i="0" lang="en-US" sz="2480" u="none" cap="none" strike="noStrike">
                <a:solidFill>
                  <a:schemeClr val="dk1"/>
                </a:solidFill>
                <a:latin typeface="Calibri"/>
                <a:ea typeface="Calibri"/>
                <a:cs typeface="Calibri"/>
                <a:sym typeface="Calibri"/>
              </a:rPr>
              <a:t>Linear Regression and Logistic Regression are nice tools for many simple situations</a:t>
            </a:r>
            <a:endParaRPr/>
          </a:p>
          <a:p>
            <a:pPr indent="-285750" lvl="1" marL="742950" marR="0" rtl="0" algn="l">
              <a:lnSpc>
                <a:spcPct val="80000"/>
              </a:lnSpc>
              <a:spcBef>
                <a:spcPts val="434"/>
              </a:spcBef>
              <a:spcAft>
                <a:spcPts val="0"/>
              </a:spcAft>
              <a:buClr>
                <a:schemeClr val="dk1"/>
              </a:buClr>
              <a:buSzPts val="2170"/>
              <a:buFont typeface="Arial"/>
              <a:buChar char="–"/>
            </a:pPr>
            <a:r>
              <a:rPr b="0" i="0" lang="en-US" sz="2170" u="none" cap="none" strike="noStrike">
                <a:solidFill>
                  <a:schemeClr val="dk1"/>
                </a:solidFill>
                <a:latin typeface="Calibri"/>
                <a:ea typeface="Calibri"/>
                <a:cs typeface="Calibri"/>
                <a:sym typeface="Calibri"/>
              </a:rPr>
              <a:t>But both force us to fit the data with one shape (line or sigmoid) which will often underfit </a:t>
            </a:r>
            <a:endParaRPr/>
          </a:p>
          <a:p>
            <a:pPr indent="-342900" lvl="0" marL="342900" marR="0" rtl="0" algn="l">
              <a:lnSpc>
                <a:spcPct val="80000"/>
              </a:lnSpc>
              <a:spcBef>
                <a:spcPts val="496"/>
              </a:spcBef>
              <a:spcAft>
                <a:spcPts val="0"/>
              </a:spcAft>
              <a:buClr>
                <a:schemeClr val="dk1"/>
              </a:buClr>
              <a:buSzPts val="2480"/>
              <a:buFont typeface="Arial"/>
              <a:buChar char="•"/>
            </a:pPr>
            <a:r>
              <a:rPr b="0" i="0" lang="en-US" sz="2480" u="none" cap="none" strike="noStrike">
                <a:solidFill>
                  <a:schemeClr val="dk1"/>
                </a:solidFill>
                <a:latin typeface="Calibri"/>
                <a:ea typeface="Calibri"/>
                <a:cs typeface="Calibri"/>
                <a:sym typeface="Calibri"/>
              </a:rPr>
              <a:t>Intelligible results</a:t>
            </a:r>
            <a:endParaRPr/>
          </a:p>
          <a:p>
            <a:pPr indent="-342900" lvl="0" marL="342900" marR="0" rtl="0" algn="l">
              <a:lnSpc>
                <a:spcPct val="80000"/>
              </a:lnSpc>
              <a:spcBef>
                <a:spcPts val="496"/>
              </a:spcBef>
              <a:spcAft>
                <a:spcPts val="0"/>
              </a:spcAft>
              <a:buClr>
                <a:schemeClr val="dk1"/>
              </a:buClr>
              <a:buSzPts val="2480"/>
              <a:buFont typeface="Arial"/>
              <a:buChar char="•"/>
            </a:pPr>
            <a:r>
              <a:rPr b="0" i="0" lang="en-US" sz="2480" u="none" cap="none" strike="noStrike">
                <a:solidFill>
                  <a:schemeClr val="dk1"/>
                </a:solidFill>
                <a:latin typeface="Calibri"/>
                <a:ea typeface="Calibri"/>
                <a:cs typeface="Calibri"/>
                <a:sym typeface="Calibri"/>
              </a:rPr>
              <a:t>When problem includes more arbitrary non-linearity then we need more powerful models which we will introduce</a:t>
            </a:r>
            <a:endParaRPr/>
          </a:p>
          <a:p>
            <a:pPr indent="-285750" lvl="1" marL="742950" marR="0" rtl="0" algn="l">
              <a:lnSpc>
                <a:spcPct val="80000"/>
              </a:lnSpc>
              <a:spcBef>
                <a:spcPts val="434"/>
              </a:spcBef>
              <a:spcAft>
                <a:spcPts val="0"/>
              </a:spcAft>
              <a:buClr>
                <a:schemeClr val="dk1"/>
              </a:buClr>
              <a:buSzPts val="2170"/>
              <a:buFont typeface="Arial"/>
              <a:buChar char="–"/>
            </a:pPr>
            <a:r>
              <a:rPr b="0" i="0" lang="en-US" sz="2170" u="none" cap="none" strike="noStrike">
                <a:solidFill>
                  <a:schemeClr val="dk1"/>
                </a:solidFill>
                <a:latin typeface="Calibri"/>
                <a:ea typeface="Calibri"/>
                <a:cs typeface="Calibri"/>
                <a:sym typeface="Calibri"/>
              </a:rPr>
              <a:t>Though non-linear data transformation can help in these cases while still using a linear model for learning</a:t>
            </a:r>
            <a:endParaRPr/>
          </a:p>
          <a:p>
            <a:pPr indent="-342900" lvl="0" marL="342900" marR="0" rtl="0" algn="l">
              <a:lnSpc>
                <a:spcPct val="80000"/>
              </a:lnSpc>
              <a:spcBef>
                <a:spcPts val="496"/>
              </a:spcBef>
              <a:spcAft>
                <a:spcPts val="0"/>
              </a:spcAft>
              <a:buClr>
                <a:schemeClr val="dk1"/>
              </a:buClr>
              <a:buSzPts val="2480"/>
              <a:buFont typeface="Arial"/>
              <a:buChar char="•"/>
            </a:pPr>
            <a:r>
              <a:rPr b="0" i="0" lang="en-US" sz="2480" u="none" cap="none" strike="noStrike">
                <a:solidFill>
                  <a:schemeClr val="dk1"/>
                </a:solidFill>
                <a:latin typeface="Calibri"/>
                <a:ea typeface="Calibri"/>
                <a:cs typeface="Calibri"/>
                <a:sym typeface="Calibri"/>
              </a:rPr>
              <a:t>These models are commonly used in data mining applications and also as a "first attempt" at understanding data trends, indicators, etc.</a:t>
            </a:r>
            <a:endParaRPr/>
          </a:p>
        </p:txBody>
      </p:sp>
      <p:sp>
        <p:nvSpPr>
          <p:cNvPr id="877" name="Shape 8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878" name="Shape 8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Shape 883"/>
          <p:cNvSpPr txBox="1"/>
          <p:nvPr>
            <p:ph type="title"/>
          </p:nvPr>
        </p:nvSpPr>
        <p:spPr>
          <a:xfrm>
            <a:off x="685800" y="152400"/>
            <a:ext cx="77724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Logistic Regression Homework	</a:t>
            </a:r>
            <a:endParaRPr b="0" i="0" sz="4400" u="none" cap="none" strike="noStrike">
              <a:solidFill>
                <a:schemeClr val="dk1"/>
              </a:solidFill>
              <a:latin typeface="Calibri"/>
              <a:ea typeface="Calibri"/>
              <a:cs typeface="Calibri"/>
              <a:sym typeface="Calibri"/>
            </a:endParaRPr>
          </a:p>
        </p:txBody>
      </p:sp>
      <p:sp>
        <p:nvSpPr>
          <p:cNvPr id="884" name="Shape 884"/>
          <p:cNvSpPr txBox="1"/>
          <p:nvPr>
            <p:ph idx="1" type="body"/>
          </p:nvPr>
        </p:nvSpPr>
        <p:spPr>
          <a:xfrm>
            <a:off x="685800" y="1219200"/>
            <a:ext cx="7772400" cy="198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You don’t actually have to come up with the weights for this one, though you could do so quickly by using the closed form linear regression approach</a:t>
            </a:r>
            <a:endParaRPr/>
          </a:p>
          <a:p>
            <a:pPr indent="-342900" lvl="0" marL="34290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Sketch each step you would need to learn the weights for the following data set using logistic regression</a:t>
            </a:r>
            <a:endParaRPr/>
          </a:p>
          <a:p>
            <a:pPr indent="-342900" lvl="0" marL="34290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Sketch how you would generalize the probability of a heart attack given a new input heart rate of 60</a:t>
            </a:r>
            <a:endParaRPr/>
          </a:p>
          <a:p>
            <a:pPr indent="-215900" lvl="0" marL="342900" marR="0" rtl="0" algn="l">
              <a:lnSpc>
                <a:spcPct val="8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885" name="Shape 8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CSE222- Regression</a:t>
            </a:r>
            <a:endParaRPr sz="1200">
              <a:solidFill>
                <a:srgbClr val="888888"/>
              </a:solidFill>
              <a:latin typeface="Calibri"/>
              <a:ea typeface="Calibri"/>
              <a:cs typeface="Calibri"/>
              <a:sym typeface="Calibri"/>
            </a:endParaRPr>
          </a:p>
        </p:txBody>
      </p:sp>
      <p:sp>
        <p:nvSpPr>
          <p:cNvPr id="886" name="Shape 8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aphicFrame>
        <p:nvGraphicFramePr>
          <p:cNvPr id="887" name="Shape 887"/>
          <p:cNvGraphicFramePr/>
          <p:nvPr/>
        </p:nvGraphicFramePr>
        <p:xfrm>
          <a:off x="3581400" y="3344416"/>
          <a:ext cx="3000000" cy="3000000"/>
        </p:xfrm>
        <a:graphic>
          <a:graphicData uri="http://schemas.openxmlformats.org/drawingml/2006/table">
            <a:tbl>
              <a:tblPr bandRow="1" firstRow="1">
                <a:noFill/>
                <a:tableStyleId>{CF9197B3-9A36-430E-B220-F1C2A0A754E8}</a:tableStyleId>
              </a:tblPr>
              <a:tblGrid>
                <a:gridCol w="800100"/>
                <a:gridCol w="1028700"/>
              </a:tblGrid>
              <a:tr h="236300">
                <a:tc>
                  <a:txBody>
                    <a:bodyPr>
                      <a:noAutofit/>
                    </a:bodyPr>
                    <a:lstStyle/>
                    <a:p>
                      <a:pPr indent="0" lvl="0" marL="0" marR="0" rtl="0" algn="l">
                        <a:spcBef>
                          <a:spcPts val="0"/>
                        </a:spcBef>
                        <a:spcAft>
                          <a:spcPts val="0"/>
                        </a:spcAft>
                        <a:buNone/>
                      </a:pPr>
                      <a:r>
                        <a:rPr lang="en-US" sz="1000"/>
                        <a:t>Heart</a:t>
                      </a:r>
                      <a:r>
                        <a:rPr lang="en-US" sz="1000"/>
                        <a:t> Rate</a:t>
                      </a:r>
                      <a:endParaRPr sz="1000"/>
                    </a:p>
                  </a:txBody>
                  <a:tcPr marT="45725" marB="45725" marR="91450" marL="91450"/>
                </a:tc>
                <a:tc>
                  <a:txBody>
                    <a:bodyPr>
                      <a:noAutofit/>
                    </a:bodyPr>
                    <a:lstStyle/>
                    <a:p>
                      <a:pPr indent="0" lvl="0" marL="0" marR="0" rtl="0" algn="l">
                        <a:spcBef>
                          <a:spcPts val="0"/>
                        </a:spcBef>
                        <a:spcAft>
                          <a:spcPts val="0"/>
                        </a:spcAft>
                        <a:buNone/>
                      </a:pPr>
                      <a:r>
                        <a:rPr lang="en-US" sz="1000"/>
                        <a:t>Heart</a:t>
                      </a:r>
                      <a:r>
                        <a:rPr lang="en-US" sz="1000"/>
                        <a:t> Attack</a:t>
                      </a:r>
                      <a:endParaRPr sz="1000"/>
                    </a:p>
                  </a:txBody>
                  <a:tcPr marT="45725" marB="45725" marR="91450" marL="91450"/>
                </a:tc>
              </a:tr>
              <a:tr h="236300">
                <a:tc>
                  <a:txBody>
                    <a:bodyPr>
                      <a:noAutofit/>
                    </a:bodyPr>
                    <a:lstStyle/>
                    <a:p>
                      <a:pPr indent="0" lvl="0" marL="0" marR="0" rtl="0" algn="l">
                        <a:spcBef>
                          <a:spcPts val="0"/>
                        </a:spcBef>
                        <a:spcAft>
                          <a:spcPts val="0"/>
                        </a:spcAft>
                        <a:buNone/>
                      </a:pPr>
                      <a:r>
                        <a:rPr lang="en-US" sz="1000"/>
                        <a:t>50</a:t>
                      </a:r>
                      <a:endParaRPr/>
                    </a:p>
                  </a:txBody>
                  <a:tcPr marT="45725" marB="45725" marR="91450" marL="91450"/>
                </a:tc>
                <a:tc>
                  <a:txBody>
                    <a:bodyPr>
                      <a:noAutofit/>
                    </a:bodyPr>
                    <a:lstStyle/>
                    <a:p>
                      <a:pPr indent="0" lvl="0" marL="0" marR="0" rtl="0" algn="l">
                        <a:spcBef>
                          <a:spcPts val="0"/>
                        </a:spcBef>
                        <a:spcAft>
                          <a:spcPts val="0"/>
                        </a:spcAft>
                        <a:buNone/>
                      </a:pPr>
                      <a:r>
                        <a:rPr lang="en-US" sz="1000"/>
                        <a:t>Y</a:t>
                      </a:r>
                      <a:endParaRPr sz="1000"/>
                    </a:p>
                  </a:txBody>
                  <a:tcPr marT="45725" marB="45725" marR="91450" marL="91450"/>
                </a:tc>
              </a:tr>
              <a:tr h="236300">
                <a:tc>
                  <a:txBody>
                    <a:bodyPr>
                      <a:noAutofit/>
                    </a:bodyPr>
                    <a:lstStyle/>
                    <a:p>
                      <a:pPr indent="0" lvl="0" marL="0" marR="0" rtl="0" algn="l">
                        <a:spcBef>
                          <a:spcPts val="0"/>
                        </a:spcBef>
                        <a:spcAft>
                          <a:spcPts val="0"/>
                        </a:spcAft>
                        <a:buNone/>
                      </a:pPr>
                      <a:r>
                        <a:rPr lang="en-US" sz="1000"/>
                        <a:t>50</a:t>
                      </a:r>
                      <a:endParaRPr sz="1000"/>
                    </a:p>
                  </a:txBody>
                  <a:tcPr marT="45725" marB="45725" marR="91450" marL="91450"/>
                </a:tc>
                <a:tc>
                  <a:txBody>
                    <a:bodyPr>
                      <a:noAutofit/>
                    </a:bodyPr>
                    <a:lstStyle/>
                    <a:p>
                      <a:pPr indent="0" lvl="0" marL="0" marR="0" rtl="0" algn="l">
                        <a:spcBef>
                          <a:spcPts val="0"/>
                        </a:spcBef>
                        <a:spcAft>
                          <a:spcPts val="0"/>
                        </a:spcAft>
                        <a:buNone/>
                      </a:pPr>
                      <a:r>
                        <a:rPr lang="en-US" sz="1000"/>
                        <a:t>N</a:t>
                      </a:r>
                      <a:endParaRPr sz="1000"/>
                    </a:p>
                  </a:txBody>
                  <a:tcPr marT="45725" marB="45725" marR="91450" marL="91450"/>
                </a:tc>
              </a:tr>
              <a:tr h="236300">
                <a:tc>
                  <a:txBody>
                    <a:bodyPr>
                      <a:noAutofit/>
                    </a:bodyPr>
                    <a:lstStyle/>
                    <a:p>
                      <a:pPr indent="0" lvl="0" marL="0" marR="0" rtl="0" algn="l">
                        <a:spcBef>
                          <a:spcPts val="0"/>
                        </a:spcBef>
                        <a:spcAft>
                          <a:spcPts val="0"/>
                        </a:spcAft>
                        <a:buNone/>
                      </a:pPr>
                      <a:r>
                        <a:rPr lang="en-US" sz="1000"/>
                        <a:t>50</a:t>
                      </a:r>
                      <a:endParaRPr sz="1000"/>
                    </a:p>
                  </a:txBody>
                  <a:tcPr marT="45725" marB="45725" marR="91450" marL="91450"/>
                </a:tc>
                <a:tc>
                  <a:txBody>
                    <a:bodyPr>
                      <a:noAutofit/>
                    </a:bodyPr>
                    <a:lstStyle/>
                    <a:p>
                      <a:pPr indent="0" lvl="0" marL="0" marR="0" rtl="0" algn="l">
                        <a:spcBef>
                          <a:spcPts val="0"/>
                        </a:spcBef>
                        <a:spcAft>
                          <a:spcPts val="0"/>
                        </a:spcAft>
                        <a:buNone/>
                      </a:pPr>
                      <a:r>
                        <a:rPr lang="en-US" sz="1000"/>
                        <a:t>N</a:t>
                      </a:r>
                      <a:endParaRPr sz="1000"/>
                    </a:p>
                  </a:txBody>
                  <a:tcPr marT="45725" marB="45725" marR="91450" marL="91450"/>
                </a:tc>
              </a:tr>
              <a:tr h="236300">
                <a:tc>
                  <a:txBody>
                    <a:bodyPr>
                      <a:noAutofit/>
                    </a:bodyPr>
                    <a:lstStyle/>
                    <a:p>
                      <a:pPr indent="0" lvl="0" marL="0" marR="0" rtl="0" algn="l">
                        <a:spcBef>
                          <a:spcPts val="0"/>
                        </a:spcBef>
                        <a:spcAft>
                          <a:spcPts val="0"/>
                        </a:spcAft>
                        <a:buNone/>
                      </a:pPr>
                      <a:r>
                        <a:rPr lang="en-US" sz="1000"/>
                        <a:t>50</a:t>
                      </a:r>
                      <a:endParaRPr sz="1000"/>
                    </a:p>
                  </a:txBody>
                  <a:tcPr marT="45725" marB="45725" marR="91450" marL="91450"/>
                </a:tc>
                <a:tc>
                  <a:txBody>
                    <a:bodyPr>
                      <a:noAutofit/>
                    </a:bodyPr>
                    <a:lstStyle/>
                    <a:p>
                      <a:pPr indent="0" lvl="0" marL="0" marR="0" rtl="0" algn="l">
                        <a:spcBef>
                          <a:spcPts val="0"/>
                        </a:spcBef>
                        <a:spcAft>
                          <a:spcPts val="0"/>
                        </a:spcAft>
                        <a:buNone/>
                      </a:pPr>
                      <a:r>
                        <a:rPr lang="en-US" sz="1000"/>
                        <a:t>N</a:t>
                      </a:r>
                      <a:endParaRPr sz="1000"/>
                    </a:p>
                  </a:txBody>
                  <a:tcPr marT="45725" marB="45725" marR="91450" marL="91450"/>
                </a:tc>
              </a:tr>
              <a:tr h="236300">
                <a:tc>
                  <a:txBody>
                    <a:bodyPr>
                      <a:noAutofit/>
                    </a:bodyPr>
                    <a:lstStyle/>
                    <a:p>
                      <a:pPr indent="0" lvl="0" marL="0" marR="0" rtl="0" algn="l">
                        <a:spcBef>
                          <a:spcPts val="0"/>
                        </a:spcBef>
                        <a:spcAft>
                          <a:spcPts val="0"/>
                        </a:spcAft>
                        <a:buNone/>
                      </a:pPr>
                      <a:r>
                        <a:rPr lang="en-US" sz="1000"/>
                        <a:t>70</a:t>
                      </a:r>
                      <a:endParaRPr sz="1000"/>
                    </a:p>
                  </a:txBody>
                  <a:tcPr marT="45725" marB="45725" marR="91450" marL="91450"/>
                </a:tc>
                <a:tc>
                  <a:txBody>
                    <a:bodyPr>
                      <a:noAutofit/>
                    </a:bodyPr>
                    <a:lstStyle/>
                    <a:p>
                      <a:pPr indent="0" lvl="0" marL="0" marR="0" rtl="0" algn="l">
                        <a:spcBef>
                          <a:spcPts val="0"/>
                        </a:spcBef>
                        <a:spcAft>
                          <a:spcPts val="0"/>
                        </a:spcAft>
                        <a:buNone/>
                      </a:pPr>
                      <a:r>
                        <a:rPr lang="en-US" sz="1000"/>
                        <a:t>N</a:t>
                      </a:r>
                      <a:endParaRPr sz="1000"/>
                    </a:p>
                  </a:txBody>
                  <a:tcPr marT="45725" marB="45725" marR="91450" marL="91450"/>
                </a:tc>
              </a:tr>
              <a:tr h="236300">
                <a:tc>
                  <a:txBody>
                    <a:bodyPr>
                      <a:noAutofit/>
                    </a:bodyPr>
                    <a:lstStyle/>
                    <a:p>
                      <a:pPr indent="0" lvl="0" marL="0" marR="0" rtl="0" algn="l">
                        <a:spcBef>
                          <a:spcPts val="0"/>
                        </a:spcBef>
                        <a:spcAft>
                          <a:spcPts val="0"/>
                        </a:spcAft>
                        <a:buNone/>
                      </a:pPr>
                      <a:r>
                        <a:rPr lang="en-US" sz="1000"/>
                        <a:t>70</a:t>
                      </a:r>
                      <a:endParaRPr sz="1000"/>
                    </a:p>
                  </a:txBody>
                  <a:tcPr marT="45725" marB="45725" marR="91450" marL="91450"/>
                </a:tc>
                <a:tc>
                  <a:txBody>
                    <a:bodyPr>
                      <a:noAutofit/>
                    </a:bodyPr>
                    <a:lstStyle/>
                    <a:p>
                      <a:pPr indent="0" lvl="0" marL="0" marR="0" rtl="0" algn="l">
                        <a:spcBef>
                          <a:spcPts val="0"/>
                        </a:spcBef>
                        <a:spcAft>
                          <a:spcPts val="0"/>
                        </a:spcAft>
                        <a:buNone/>
                      </a:pPr>
                      <a:r>
                        <a:rPr lang="en-US" sz="1000"/>
                        <a:t>Y</a:t>
                      </a:r>
                      <a:endParaRPr sz="1000"/>
                    </a:p>
                  </a:txBody>
                  <a:tcPr marT="45725" marB="45725" marR="91450" marL="91450"/>
                </a:tc>
              </a:tr>
              <a:tr h="236300">
                <a:tc>
                  <a:txBody>
                    <a:bodyPr>
                      <a:noAutofit/>
                    </a:bodyPr>
                    <a:lstStyle/>
                    <a:p>
                      <a:pPr indent="0" lvl="0" marL="0" marR="0" rtl="0" algn="l">
                        <a:spcBef>
                          <a:spcPts val="0"/>
                        </a:spcBef>
                        <a:spcAft>
                          <a:spcPts val="0"/>
                        </a:spcAft>
                        <a:buNone/>
                      </a:pPr>
                      <a:r>
                        <a:rPr lang="en-US" sz="1000"/>
                        <a:t>90</a:t>
                      </a:r>
                      <a:endParaRPr sz="1000"/>
                    </a:p>
                  </a:txBody>
                  <a:tcPr marT="45725" marB="45725" marR="91450" marL="91450"/>
                </a:tc>
                <a:tc>
                  <a:txBody>
                    <a:bodyPr>
                      <a:noAutofit/>
                    </a:bodyPr>
                    <a:lstStyle/>
                    <a:p>
                      <a:pPr indent="0" lvl="0" marL="0" marR="0" rtl="0" algn="l">
                        <a:spcBef>
                          <a:spcPts val="0"/>
                        </a:spcBef>
                        <a:spcAft>
                          <a:spcPts val="0"/>
                        </a:spcAft>
                        <a:buNone/>
                      </a:pPr>
                      <a:r>
                        <a:rPr lang="en-US" sz="1000"/>
                        <a:t>Y</a:t>
                      </a:r>
                      <a:endParaRPr sz="1000"/>
                    </a:p>
                  </a:txBody>
                  <a:tcPr marT="45725" marB="45725" marR="91450" marL="91450"/>
                </a:tc>
              </a:tr>
              <a:tr h="236300">
                <a:tc>
                  <a:txBody>
                    <a:bodyPr>
                      <a:noAutofit/>
                    </a:bodyPr>
                    <a:lstStyle/>
                    <a:p>
                      <a:pPr indent="0" lvl="0" marL="0" marR="0" rtl="0" algn="l">
                        <a:spcBef>
                          <a:spcPts val="0"/>
                        </a:spcBef>
                        <a:spcAft>
                          <a:spcPts val="0"/>
                        </a:spcAft>
                        <a:buNone/>
                      </a:pPr>
                      <a:r>
                        <a:rPr lang="en-US" sz="1000"/>
                        <a:t>90</a:t>
                      </a:r>
                      <a:endParaRPr sz="1000"/>
                    </a:p>
                  </a:txBody>
                  <a:tcPr marT="45725" marB="45725" marR="91450" marL="91450"/>
                </a:tc>
                <a:tc>
                  <a:txBody>
                    <a:bodyPr>
                      <a:noAutofit/>
                    </a:bodyPr>
                    <a:lstStyle/>
                    <a:p>
                      <a:pPr indent="0" lvl="0" marL="0" marR="0" rtl="0" algn="l">
                        <a:spcBef>
                          <a:spcPts val="0"/>
                        </a:spcBef>
                        <a:spcAft>
                          <a:spcPts val="0"/>
                        </a:spcAft>
                        <a:buNone/>
                      </a:pPr>
                      <a:r>
                        <a:rPr lang="en-US" sz="1000"/>
                        <a:t>Y</a:t>
                      </a:r>
                      <a:endParaRPr sz="1000"/>
                    </a:p>
                  </a:txBody>
                  <a:tcPr marT="45725" marB="45725" marR="91450" marL="91450"/>
                </a:tc>
              </a:tr>
              <a:tr h="236300">
                <a:tc>
                  <a:txBody>
                    <a:bodyPr>
                      <a:noAutofit/>
                    </a:bodyPr>
                    <a:lstStyle/>
                    <a:p>
                      <a:pPr indent="0" lvl="0" marL="0" marR="0" rtl="0" algn="l">
                        <a:spcBef>
                          <a:spcPts val="0"/>
                        </a:spcBef>
                        <a:spcAft>
                          <a:spcPts val="0"/>
                        </a:spcAft>
                        <a:buNone/>
                      </a:pPr>
                      <a:r>
                        <a:rPr lang="en-US" sz="1000"/>
                        <a:t>90</a:t>
                      </a:r>
                      <a:endParaRPr sz="1000"/>
                    </a:p>
                  </a:txBody>
                  <a:tcPr marT="45725" marB="45725" marR="91450" marL="91450"/>
                </a:tc>
                <a:tc>
                  <a:txBody>
                    <a:bodyPr>
                      <a:noAutofit/>
                    </a:bodyPr>
                    <a:lstStyle/>
                    <a:p>
                      <a:pPr indent="0" lvl="0" marL="0" marR="0" rtl="0" algn="l">
                        <a:spcBef>
                          <a:spcPts val="0"/>
                        </a:spcBef>
                        <a:spcAft>
                          <a:spcPts val="0"/>
                        </a:spcAft>
                        <a:buNone/>
                      </a:pPr>
                      <a:r>
                        <a:rPr lang="en-US" sz="1000"/>
                        <a:t>N</a:t>
                      </a:r>
                      <a:endParaRPr sz="1000"/>
                    </a:p>
                  </a:txBody>
                  <a:tcPr marT="45725" marB="45725" marR="91450" marL="91450"/>
                </a:tc>
              </a:tr>
              <a:tr h="236300">
                <a:tc>
                  <a:txBody>
                    <a:bodyPr>
                      <a:noAutofit/>
                    </a:bodyPr>
                    <a:lstStyle/>
                    <a:p>
                      <a:pPr indent="0" lvl="0" marL="0" marR="0" rtl="0" algn="l">
                        <a:spcBef>
                          <a:spcPts val="0"/>
                        </a:spcBef>
                        <a:spcAft>
                          <a:spcPts val="0"/>
                        </a:spcAft>
                        <a:buNone/>
                      </a:pPr>
                      <a:r>
                        <a:rPr lang="en-US" sz="1000"/>
                        <a:t>90</a:t>
                      </a:r>
                      <a:endParaRPr sz="1000"/>
                    </a:p>
                  </a:txBody>
                  <a:tcPr marT="45725" marB="45725" marR="91450" marL="91450"/>
                </a:tc>
                <a:tc>
                  <a:txBody>
                    <a:bodyPr>
                      <a:noAutofit/>
                    </a:bodyPr>
                    <a:lstStyle/>
                    <a:p>
                      <a:pPr indent="0" lvl="0" marL="0" marR="0" rtl="0" algn="l">
                        <a:spcBef>
                          <a:spcPts val="0"/>
                        </a:spcBef>
                        <a:spcAft>
                          <a:spcPts val="0"/>
                        </a:spcAft>
                        <a:buNone/>
                      </a:pPr>
                      <a:r>
                        <a:rPr lang="en-US" sz="1000"/>
                        <a:t>Y</a:t>
                      </a:r>
                      <a:endParaRPr sz="1000"/>
                    </a:p>
                  </a:txBody>
                  <a:tcPr marT="45725" marB="45725" marR="91450" marL="91450"/>
                </a:tc>
              </a:tr>
              <a:tr h="236300">
                <a:tc>
                  <a:txBody>
                    <a:bodyPr>
                      <a:noAutofit/>
                    </a:bodyPr>
                    <a:lstStyle/>
                    <a:p>
                      <a:pPr indent="0" lvl="0" marL="0" marR="0" rtl="0" algn="l">
                        <a:spcBef>
                          <a:spcPts val="0"/>
                        </a:spcBef>
                        <a:spcAft>
                          <a:spcPts val="0"/>
                        </a:spcAft>
                        <a:buNone/>
                      </a:pPr>
                      <a:r>
                        <a:rPr lang="en-US" sz="1000"/>
                        <a:t>90</a:t>
                      </a:r>
                      <a:endParaRPr sz="1000"/>
                    </a:p>
                  </a:txBody>
                  <a:tcPr marT="45725" marB="45725" marR="91450" marL="91450"/>
                </a:tc>
                <a:tc>
                  <a:txBody>
                    <a:bodyPr>
                      <a:noAutofit/>
                    </a:bodyPr>
                    <a:lstStyle/>
                    <a:p>
                      <a:pPr indent="0" lvl="0" marL="0" marR="0" rtl="0" algn="l">
                        <a:spcBef>
                          <a:spcPts val="0"/>
                        </a:spcBef>
                        <a:spcAft>
                          <a:spcPts val="0"/>
                        </a:spcAft>
                        <a:buNone/>
                      </a:pPr>
                      <a:r>
                        <a:rPr lang="en-US" sz="1000"/>
                        <a:t>Y</a:t>
                      </a:r>
                      <a:endParaRPr sz="1000"/>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Regression</a:t>
            </a:r>
            <a:endParaRPr b="0" i="0" sz="4400" u="none" cap="none" strike="noStrike">
              <a:solidFill>
                <a:schemeClr val="dk1"/>
              </a:solidFill>
              <a:latin typeface="Calibri"/>
              <a:ea typeface="Calibri"/>
              <a:cs typeface="Calibri"/>
              <a:sym typeface="Calibri"/>
            </a:endParaRPr>
          </a:p>
        </p:txBody>
      </p:sp>
      <p:sp>
        <p:nvSpPr>
          <p:cNvPr id="141" name="Shape 141"/>
          <p:cNvSpPr txBox="1"/>
          <p:nvPr>
            <p:ph idx="1" type="body"/>
          </p:nvPr>
        </p:nvSpPr>
        <p:spPr>
          <a:xfrm>
            <a:off x="685800" y="1066800"/>
            <a:ext cx="7772400" cy="2895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For classification the output(s) is nominal</a:t>
            </a:r>
            <a:endParaRPr/>
          </a:p>
          <a:p>
            <a:pPr indent="-342900" lvl="0" marL="342900" marR="0" rtl="0" algn="l">
              <a:lnSpc>
                <a:spcPct val="80000"/>
              </a:lnSpc>
              <a:spcBef>
                <a:spcPts val="448"/>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In regression the output is continuous</a:t>
            </a:r>
            <a:endParaRPr/>
          </a:p>
          <a:p>
            <a:pPr indent="-285750" lvl="1" marL="742950" marR="0" rtl="0" algn="l">
              <a:lnSpc>
                <a:spcPct val="80000"/>
              </a:lnSpc>
              <a:spcBef>
                <a:spcPts val="392"/>
              </a:spcBef>
              <a:spcAft>
                <a:spcPts val="0"/>
              </a:spcAft>
              <a:buClr>
                <a:schemeClr val="dk1"/>
              </a:buClr>
              <a:buSzPts val="1960"/>
              <a:buFont typeface="Arial"/>
              <a:buChar char="–"/>
            </a:pPr>
            <a:r>
              <a:rPr b="0" i="0" lang="en-US" sz="1960" u="none" cap="none" strike="noStrike">
                <a:solidFill>
                  <a:schemeClr val="dk1"/>
                </a:solidFill>
                <a:latin typeface="Calibri"/>
                <a:ea typeface="Calibri"/>
                <a:cs typeface="Calibri"/>
                <a:sym typeface="Calibri"/>
              </a:rPr>
              <a:t>Function Approximation</a:t>
            </a:r>
            <a:endParaRPr/>
          </a:p>
          <a:p>
            <a:pPr indent="-342900" lvl="0" marL="342900" marR="0" rtl="0" algn="l">
              <a:lnSpc>
                <a:spcPct val="80000"/>
              </a:lnSpc>
              <a:spcBef>
                <a:spcPts val="448"/>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Many models could be used – Simplest is linear regression</a:t>
            </a:r>
            <a:endParaRPr/>
          </a:p>
          <a:p>
            <a:pPr indent="-285750" lvl="1" marL="742950" marR="0" rtl="0" algn="l">
              <a:lnSpc>
                <a:spcPct val="80000"/>
              </a:lnSpc>
              <a:spcBef>
                <a:spcPts val="392"/>
              </a:spcBef>
              <a:spcAft>
                <a:spcPts val="0"/>
              </a:spcAft>
              <a:buClr>
                <a:schemeClr val="dk1"/>
              </a:buClr>
              <a:buSzPts val="1960"/>
              <a:buFont typeface="Arial"/>
              <a:buChar char="–"/>
            </a:pPr>
            <a:r>
              <a:rPr b="0" i="0" lang="en-US" sz="1960" u="none" cap="none" strike="noStrike">
                <a:solidFill>
                  <a:schemeClr val="dk1"/>
                </a:solidFill>
                <a:latin typeface="Calibri"/>
                <a:ea typeface="Calibri"/>
                <a:cs typeface="Calibri"/>
                <a:sym typeface="Calibri"/>
              </a:rPr>
              <a:t>Fit data with the best hyper-plane which "goes through" the points</a:t>
            </a:r>
            <a:endParaRPr/>
          </a:p>
          <a:p>
            <a:pPr indent="-285750" lvl="1" marL="742950" marR="0" rtl="0" algn="l">
              <a:lnSpc>
                <a:spcPct val="80000"/>
              </a:lnSpc>
              <a:spcBef>
                <a:spcPts val="392"/>
              </a:spcBef>
              <a:spcAft>
                <a:spcPts val="0"/>
              </a:spcAft>
              <a:buClr>
                <a:schemeClr val="dk1"/>
              </a:buClr>
              <a:buSzPts val="1960"/>
              <a:buFont typeface="Arial"/>
              <a:buChar char="–"/>
            </a:pPr>
            <a:r>
              <a:rPr b="0" i="0" lang="en-US" sz="1960" u="none" cap="none" strike="noStrike">
                <a:solidFill>
                  <a:schemeClr val="dk1"/>
                </a:solidFill>
                <a:latin typeface="Calibri"/>
                <a:ea typeface="Calibri"/>
                <a:cs typeface="Calibri"/>
                <a:sym typeface="Calibri"/>
              </a:rPr>
              <a:t>For each point the differences between the predicted point and the actual observation is the </a:t>
            </a:r>
            <a:r>
              <a:rPr b="0" i="1" lang="en-US" sz="1960" u="none" cap="none" strike="noStrike">
                <a:solidFill>
                  <a:schemeClr val="dk1"/>
                </a:solidFill>
                <a:latin typeface="Calibri"/>
                <a:ea typeface="Calibri"/>
                <a:cs typeface="Calibri"/>
                <a:sym typeface="Calibri"/>
              </a:rPr>
              <a:t>residue</a:t>
            </a:r>
            <a:endParaRPr/>
          </a:p>
          <a:p>
            <a:pPr indent="-161290" lvl="1" marL="742950" marR="0" rtl="0" algn="l">
              <a:lnSpc>
                <a:spcPct val="80000"/>
              </a:lnSpc>
              <a:spcBef>
                <a:spcPts val="392"/>
              </a:spcBef>
              <a:spcAft>
                <a:spcPts val="0"/>
              </a:spcAft>
              <a:buClr>
                <a:schemeClr val="dk1"/>
              </a:buClr>
              <a:buSzPts val="1960"/>
              <a:buFont typeface="Arial"/>
              <a:buNone/>
            </a:pPr>
            <a:r>
              <a:t/>
            </a:r>
            <a:endParaRPr b="0" i="0" sz="1960" u="none" cap="none" strike="noStrike">
              <a:solidFill>
                <a:schemeClr val="dk1"/>
              </a:solidFill>
              <a:latin typeface="Calibri"/>
              <a:ea typeface="Calibri"/>
              <a:cs typeface="Calibri"/>
              <a:sym typeface="Calibri"/>
            </a:endParaRPr>
          </a:p>
          <a:p>
            <a:pPr indent="-161290" lvl="1" marL="742950" marR="0" rtl="0" algn="l">
              <a:lnSpc>
                <a:spcPct val="80000"/>
              </a:lnSpc>
              <a:spcBef>
                <a:spcPts val="392"/>
              </a:spcBef>
              <a:spcAft>
                <a:spcPts val="0"/>
              </a:spcAft>
              <a:buClr>
                <a:schemeClr val="dk1"/>
              </a:buClr>
              <a:buSzPts val="1960"/>
              <a:buFont typeface="Arial"/>
              <a:buNone/>
            </a:pPr>
            <a:r>
              <a:t/>
            </a:r>
            <a:endParaRPr b="0" i="0" sz="1960" u="none" cap="none" strike="noStrike">
              <a:solidFill>
                <a:schemeClr val="dk1"/>
              </a:solidFill>
              <a:latin typeface="Calibri"/>
              <a:ea typeface="Calibri"/>
              <a:cs typeface="Calibri"/>
              <a:sym typeface="Calibri"/>
            </a:endParaRPr>
          </a:p>
        </p:txBody>
      </p:sp>
      <p:sp>
        <p:nvSpPr>
          <p:cNvPr id="142" name="Shape 1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143" name="Shape 1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cxnSp>
        <p:nvCxnSpPr>
          <p:cNvPr id="144" name="Shape 144"/>
          <p:cNvCxnSpPr/>
          <p:nvPr/>
        </p:nvCxnSpPr>
        <p:spPr>
          <a:xfrm>
            <a:off x="2819400" y="4548188"/>
            <a:ext cx="0" cy="1547812"/>
          </a:xfrm>
          <a:prstGeom prst="straightConnector1">
            <a:avLst/>
          </a:prstGeom>
          <a:noFill/>
          <a:ln cap="flat" cmpd="sng" w="9525">
            <a:solidFill>
              <a:schemeClr val="dk1"/>
            </a:solidFill>
            <a:prstDash val="solid"/>
            <a:round/>
            <a:headEnd len="med" w="med" type="none"/>
            <a:tailEnd len="med" w="med" type="none"/>
          </a:ln>
        </p:spPr>
      </p:cxnSp>
      <p:cxnSp>
        <p:nvCxnSpPr>
          <p:cNvPr id="145" name="Shape 145"/>
          <p:cNvCxnSpPr/>
          <p:nvPr/>
        </p:nvCxnSpPr>
        <p:spPr>
          <a:xfrm>
            <a:off x="2819400" y="6096000"/>
            <a:ext cx="2971800" cy="0"/>
          </a:xfrm>
          <a:prstGeom prst="straightConnector1">
            <a:avLst/>
          </a:prstGeom>
          <a:noFill/>
          <a:ln cap="flat" cmpd="sng" w="9525">
            <a:solidFill>
              <a:schemeClr val="dk1"/>
            </a:solidFill>
            <a:prstDash val="solid"/>
            <a:round/>
            <a:headEnd len="med" w="med" type="none"/>
            <a:tailEnd len="med" w="med" type="none"/>
          </a:ln>
        </p:spPr>
      </p:cxnSp>
      <p:sp>
        <p:nvSpPr>
          <p:cNvPr id="146" name="Shape 146"/>
          <p:cNvSpPr/>
          <p:nvPr/>
        </p:nvSpPr>
        <p:spPr>
          <a:xfrm>
            <a:off x="3200400" y="5662613"/>
            <a:ext cx="128588"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Shape 147"/>
          <p:cNvSpPr/>
          <p:nvPr/>
        </p:nvSpPr>
        <p:spPr>
          <a:xfrm>
            <a:off x="4038600" y="5116513"/>
            <a:ext cx="128588" cy="130175"/>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Shape 148"/>
          <p:cNvSpPr/>
          <p:nvPr/>
        </p:nvSpPr>
        <p:spPr>
          <a:xfrm>
            <a:off x="3328988" y="5246688"/>
            <a:ext cx="128587"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Shape 149"/>
          <p:cNvSpPr/>
          <p:nvPr/>
        </p:nvSpPr>
        <p:spPr>
          <a:xfrm>
            <a:off x="4495800" y="4659313"/>
            <a:ext cx="128588" cy="130175"/>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Shape 150"/>
          <p:cNvSpPr/>
          <p:nvPr/>
        </p:nvSpPr>
        <p:spPr>
          <a:xfrm>
            <a:off x="3910013" y="5638800"/>
            <a:ext cx="128587" cy="128588"/>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Shape 151"/>
          <p:cNvSpPr/>
          <p:nvPr/>
        </p:nvSpPr>
        <p:spPr>
          <a:xfrm>
            <a:off x="4343400" y="5268913"/>
            <a:ext cx="128588" cy="130175"/>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Shape 152"/>
          <p:cNvSpPr/>
          <p:nvPr/>
        </p:nvSpPr>
        <p:spPr>
          <a:xfrm>
            <a:off x="4953000" y="5040313"/>
            <a:ext cx="128588" cy="130175"/>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Shape 153"/>
          <p:cNvSpPr/>
          <p:nvPr/>
        </p:nvSpPr>
        <p:spPr>
          <a:xfrm>
            <a:off x="5257800" y="4530725"/>
            <a:ext cx="128588" cy="128588"/>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54" name="Shape 154"/>
          <p:cNvCxnSpPr/>
          <p:nvPr/>
        </p:nvCxnSpPr>
        <p:spPr>
          <a:xfrm flipH="1" rot="10800000">
            <a:off x="3048000" y="4419600"/>
            <a:ext cx="2743200" cy="1524000"/>
          </a:xfrm>
          <a:prstGeom prst="straightConnector1">
            <a:avLst/>
          </a:prstGeom>
          <a:noFill/>
          <a:ln cap="flat" cmpd="sng" w="19050">
            <a:solidFill>
              <a:schemeClr val="dk1"/>
            </a:solidFill>
            <a:prstDash val="solid"/>
            <a:round/>
            <a:headEnd len="med" w="med" type="none"/>
            <a:tailEnd len="med" w="med" type="none"/>
          </a:ln>
        </p:spPr>
      </p:cxnSp>
      <p:cxnSp>
        <p:nvCxnSpPr>
          <p:cNvPr id="155" name="Shape 155"/>
          <p:cNvCxnSpPr>
            <a:stCxn id="148" idx="4"/>
          </p:cNvCxnSpPr>
          <p:nvPr/>
        </p:nvCxnSpPr>
        <p:spPr>
          <a:xfrm>
            <a:off x="3393281" y="5375275"/>
            <a:ext cx="0" cy="392100"/>
          </a:xfrm>
          <a:prstGeom prst="straightConnector1">
            <a:avLst/>
          </a:prstGeom>
          <a:noFill/>
          <a:ln cap="flat" cmpd="sng" w="12700">
            <a:solidFill>
              <a:srgbClr val="FFFF00"/>
            </a:solidFill>
            <a:prstDash val="solid"/>
            <a:round/>
            <a:headEnd len="med" w="med" type="none"/>
            <a:tailEnd len="med" w="med" type="none"/>
          </a:ln>
        </p:spPr>
      </p:cxnSp>
      <p:cxnSp>
        <p:nvCxnSpPr>
          <p:cNvPr id="156" name="Shape 156"/>
          <p:cNvCxnSpPr>
            <a:stCxn id="149" idx="4"/>
          </p:cNvCxnSpPr>
          <p:nvPr/>
        </p:nvCxnSpPr>
        <p:spPr>
          <a:xfrm>
            <a:off x="4560094" y="4789488"/>
            <a:ext cx="0" cy="327000"/>
          </a:xfrm>
          <a:prstGeom prst="straightConnector1">
            <a:avLst/>
          </a:prstGeom>
          <a:noFill/>
          <a:ln cap="flat" cmpd="sng" w="12700">
            <a:solidFill>
              <a:srgbClr val="FFFF00"/>
            </a:solidFill>
            <a:prstDash val="solid"/>
            <a:round/>
            <a:headEnd len="med" w="med" type="none"/>
            <a:tailEnd len="med" w="med" type="none"/>
          </a:ln>
        </p:spPr>
      </p:cxnSp>
      <p:cxnSp>
        <p:nvCxnSpPr>
          <p:cNvPr id="157" name="Shape 157"/>
          <p:cNvCxnSpPr>
            <a:endCxn id="150" idx="0"/>
          </p:cNvCxnSpPr>
          <p:nvPr/>
        </p:nvCxnSpPr>
        <p:spPr>
          <a:xfrm flipH="1">
            <a:off x="3974306" y="5442000"/>
            <a:ext cx="1500" cy="196800"/>
          </a:xfrm>
          <a:prstGeom prst="straightConnector1">
            <a:avLst/>
          </a:prstGeom>
          <a:noFill/>
          <a:ln cap="flat" cmpd="sng" w="12700">
            <a:solidFill>
              <a:srgbClr val="FFFF00"/>
            </a:solidFill>
            <a:prstDash val="solid"/>
            <a:round/>
            <a:headEnd len="med" w="med" type="none"/>
            <a:tailEnd len="med" w="med" type="none"/>
          </a:ln>
        </p:spPr>
      </p:cxnSp>
      <p:sp>
        <p:nvSpPr>
          <p:cNvPr id="158" name="Shape 158"/>
          <p:cNvSpPr txBox="1"/>
          <p:nvPr/>
        </p:nvSpPr>
        <p:spPr>
          <a:xfrm>
            <a:off x="2365375" y="5230813"/>
            <a:ext cx="371475"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y</a:t>
            </a:r>
            <a:endParaRPr/>
          </a:p>
        </p:txBody>
      </p:sp>
      <p:sp>
        <p:nvSpPr>
          <p:cNvPr id="159" name="Shape 159"/>
          <p:cNvSpPr txBox="1"/>
          <p:nvPr/>
        </p:nvSpPr>
        <p:spPr>
          <a:xfrm>
            <a:off x="3457575" y="6096000"/>
            <a:ext cx="373063"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Simple Linear Regression</a:t>
            </a:r>
            <a:endParaRPr b="0" i="0" sz="4400" u="none" cap="none" strike="noStrike">
              <a:solidFill>
                <a:schemeClr val="dk1"/>
              </a:solidFill>
              <a:latin typeface="Calibri"/>
              <a:ea typeface="Calibri"/>
              <a:cs typeface="Calibri"/>
              <a:sym typeface="Calibri"/>
            </a:endParaRPr>
          </a:p>
        </p:txBody>
      </p:sp>
      <p:sp>
        <p:nvSpPr>
          <p:cNvPr id="166" name="Shape 1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720"/>
              <a:buFont typeface="Arial"/>
              <a:buChar char="•"/>
            </a:pPr>
            <a:r>
              <a:rPr b="0" i="0" lang="en-US" sz="2720" u="none" cap="none" strike="noStrike">
                <a:solidFill>
                  <a:schemeClr val="dk1"/>
                </a:solidFill>
                <a:latin typeface="Calibri"/>
                <a:ea typeface="Calibri"/>
                <a:cs typeface="Calibri"/>
                <a:sym typeface="Calibri"/>
              </a:rPr>
              <a:t>For now, assume just one (input) independent variable </a:t>
            </a:r>
            <a:r>
              <a:rPr b="0" i="1" lang="en-US" sz="2720" u="none" cap="none" strike="noStrike">
                <a:solidFill>
                  <a:schemeClr val="dk1"/>
                </a:solidFill>
                <a:latin typeface="Calibri"/>
                <a:ea typeface="Calibri"/>
                <a:cs typeface="Calibri"/>
                <a:sym typeface="Calibri"/>
              </a:rPr>
              <a:t>x</a:t>
            </a:r>
            <a:r>
              <a:rPr b="0" i="0" lang="en-US" sz="2720" u="none" cap="none" strike="noStrike">
                <a:solidFill>
                  <a:schemeClr val="dk1"/>
                </a:solidFill>
                <a:latin typeface="Calibri"/>
                <a:ea typeface="Calibri"/>
                <a:cs typeface="Calibri"/>
                <a:sym typeface="Calibri"/>
              </a:rPr>
              <a:t>, and one (output) dependent variable </a:t>
            </a:r>
            <a:r>
              <a:rPr b="0" i="1" lang="en-US" sz="2720" u="none" cap="none" strike="noStrike">
                <a:solidFill>
                  <a:schemeClr val="dk1"/>
                </a:solidFill>
                <a:latin typeface="Calibri"/>
                <a:ea typeface="Calibri"/>
                <a:cs typeface="Calibri"/>
                <a:sym typeface="Calibri"/>
              </a:rPr>
              <a:t>y</a:t>
            </a:r>
            <a:endParaRPr/>
          </a:p>
          <a:p>
            <a:pPr indent="-285750" lvl="1" marL="742950" marR="0" rtl="0" algn="l">
              <a:lnSpc>
                <a:spcPct val="80000"/>
              </a:lnSpc>
              <a:spcBef>
                <a:spcPts val="476"/>
              </a:spcBef>
              <a:spcAft>
                <a:spcPts val="0"/>
              </a:spcAft>
              <a:buClr>
                <a:schemeClr val="dk1"/>
              </a:buClr>
              <a:buSzPts val="2380"/>
              <a:buFont typeface="Arial"/>
              <a:buChar char="–"/>
            </a:pPr>
            <a:r>
              <a:rPr b="0" i="0" lang="en-US" sz="2380" u="none" cap="none" strike="noStrike">
                <a:solidFill>
                  <a:schemeClr val="dk1"/>
                </a:solidFill>
                <a:latin typeface="Calibri"/>
                <a:ea typeface="Calibri"/>
                <a:cs typeface="Calibri"/>
                <a:sym typeface="Calibri"/>
              </a:rPr>
              <a:t>Multiple linear regression assumes an input vector </a:t>
            </a:r>
            <a:r>
              <a:rPr b="1" i="0" lang="en-US" sz="2380" u="none" cap="none" strike="noStrike">
                <a:solidFill>
                  <a:schemeClr val="dk1"/>
                </a:solidFill>
                <a:latin typeface="Calibri"/>
                <a:ea typeface="Calibri"/>
                <a:cs typeface="Calibri"/>
                <a:sym typeface="Calibri"/>
              </a:rPr>
              <a:t>x</a:t>
            </a:r>
            <a:endParaRPr/>
          </a:p>
          <a:p>
            <a:pPr indent="-285750" lvl="1" marL="742950" marR="0" rtl="0" algn="l">
              <a:lnSpc>
                <a:spcPct val="80000"/>
              </a:lnSpc>
              <a:spcBef>
                <a:spcPts val="476"/>
              </a:spcBef>
              <a:spcAft>
                <a:spcPts val="0"/>
              </a:spcAft>
              <a:buClr>
                <a:schemeClr val="dk1"/>
              </a:buClr>
              <a:buSzPts val="2380"/>
              <a:buFont typeface="Arial"/>
              <a:buChar char="–"/>
            </a:pPr>
            <a:r>
              <a:rPr b="0" i="0" lang="en-US" sz="2380" u="none" cap="none" strike="noStrike">
                <a:solidFill>
                  <a:schemeClr val="dk1"/>
                </a:solidFill>
                <a:latin typeface="Calibri"/>
                <a:ea typeface="Calibri"/>
                <a:cs typeface="Calibri"/>
                <a:sym typeface="Calibri"/>
              </a:rPr>
              <a:t>Multivariate linear regression assumes an output vector </a:t>
            </a:r>
            <a:r>
              <a:rPr b="1" i="0" lang="en-US" sz="2380" u="none" cap="none" strike="noStrike">
                <a:solidFill>
                  <a:schemeClr val="dk1"/>
                </a:solidFill>
                <a:latin typeface="Calibri"/>
                <a:ea typeface="Calibri"/>
                <a:cs typeface="Calibri"/>
                <a:sym typeface="Calibri"/>
              </a:rPr>
              <a:t>y</a:t>
            </a:r>
            <a:endParaRPr/>
          </a:p>
          <a:p>
            <a:pPr indent="-342900" lvl="0" marL="342900" marR="0" rtl="0" algn="l">
              <a:lnSpc>
                <a:spcPct val="80000"/>
              </a:lnSpc>
              <a:spcBef>
                <a:spcPts val="544"/>
              </a:spcBef>
              <a:spcAft>
                <a:spcPts val="0"/>
              </a:spcAft>
              <a:buClr>
                <a:schemeClr val="dk1"/>
              </a:buClr>
              <a:buSzPts val="2720"/>
              <a:buFont typeface="Arial"/>
              <a:buChar char="•"/>
            </a:pPr>
            <a:r>
              <a:rPr b="0" i="0" lang="en-US" sz="2720" u="none" cap="none" strike="noStrike">
                <a:solidFill>
                  <a:schemeClr val="dk1"/>
                </a:solidFill>
                <a:latin typeface="Calibri"/>
                <a:ea typeface="Calibri"/>
                <a:cs typeface="Calibri"/>
                <a:sym typeface="Calibri"/>
              </a:rPr>
              <a:t>We will "fit" the points with a line (i.e. hyper-plane)</a:t>
            </a:r>
            <a:endParaRPr/>
          </a:p>
          <a:p>
            <a:pPr indent="-342900" lvl="0" marL="342900" marR="0" rtl="0" algn="l">
              <a:lnSpc>
                <a:spcPct val="80000"/>
              </a:lnSpc>
              <a:spcBef>
                <a:spcPts val="544"/>
              </a:spcBef>
              <a:spcAft>
                <a:spcPts val="0"/>
              </a:spcAft>
              <a:buClr>
                <a:schemeClr val="dk1"/>
              </a:buClr>
              <a:buSzPts val="2720"/>
              <a:buFont typeface="Arial"/>
              <a:buChar char="•"/>
            </a:pPr>
            <a:r>
              <a:rPr b="0" i="0" lang="en-US" sz="2720" u="none" cap="none" strike="noStrike">
                <a:solidFill>
                  <a:schemeClr val="dk1"/>
                </a:solidFill>
                <a:latin typeface="Calibri"/>
                <a:ea typeface="Calibri"/>
                <a:cs typeface="Calibri"/>
                <a:sym typeface="Calibri"/>
              </a:rPr>
              <a:t>Which line should we use?</a:t>
            </a:r>
            <a:endParaRPr/>
          </a:p>
          <a:p>
            <a:pPr indent="-285750" lvl="1" marL="742950" marR="0" rtl="0" algn="l">
              <a:lnSpc>
                <a:spcPct val="80000"/>
              </a:lnSpc>
              <a:spcBef>
                <a:spcPts val="476"/>
              </a:spcBef>
              <a:spcAft>
                <a:spcPts val="0"/>
              </a:spcAft>
              <a:buClr>
                <a:schemeClr val="dk1"/>
              </a:buClr>
              <a:buSzPts val="2380"/>
              <a:buFont typeface="Arial"/>
              <a:buChar char="–"/>
            </a:pPr>
            <a:r>
              <a:rPr b="0" i="0" lang="en-US" sz="2380" u="none" cap="none" strike="noStrike">
                <a:solidFill>
                  <a:schemeClr val="dk1"/>
                </a:solidFill>
                <a:latin typeface="Calibri"/>
                <a:ea typeface="Calibri"/>
                <a:cs typeface="Calibri"/>
                <a:sym typeface="Calibri"/>
              </a:rPr>
              <a:t>Choose an objective function</a:t>
            </a:r>
            <a:endParaRPr/>
          </a:p>
          <a:p>
            <a:pPr indent="-285750" lvl="1" marL="742950" marR="0" rtl="0" algn="l">
              <a:lnSpc>
                <a:spcPct val="80000"/>
              </a:lnSpc>
              <a:spcBef>
                <a:spcPts val="476"/>
              </a:spcBef>
              <a:spcAft>
                <a:spcPts val="0"/>
              </a:spcAft>
              <a:buClr>
                <a:schemeClr val="dk1"/>
              </a:buClr>
              <a:buSzPts val="2380"/>
              <a:buFont typeface="Arial"/>
              <a:buChar char="–"/>
            </a:pPr>
            <a:r>
              <a:rPr b="0" i="0" lang="en-US" sz="2380" u="none" cap="none" strike="noStrike">
                <a:solidFill>
                  <a:schemeClr val="dk1"/>
                </a:solidFill>
                <a:latin typeface="Calibri"/>
                <a:ea typeface="Calibri"/>
                <a:cs typeface="Calibri"/>
                <a:sym typeface="Calibri"/>
              </a:rPr>
              <a:t>For simple linear regression we choose sum squared error (SSE)</a:t>
            </a:r>
            <a:endParaRPr/>
          </a:p>
          <a:p>
            <a:pPr indent="-228600" lvl="2" marL="1143000" marR="0" rtl="0" algn="l">
              <a:lnSpc>
                <a:spcPct val="80000"/>
              </a:lnSpc>
              <a:spcBef>
                <a:spcPts val="408"/>
              </a:spcBef>
              <a:spcAft>
                <a:spcPts val="0"/>
              </a:spcAft>
              <a:buClr>
                <a:schemeClr val="dk1"/>
              </a:buClr>
              <a:buSzPts val="1700"/>
              <a:buFont typeface="Arial"/>
              <a:buChar char="•"/>
            </a:pPr>
            <a:r>
              <a:rPr b="0" i="0" lang="en-US" sz="1700" u="none" cap="none" strike="noStrike">
                <a:solidFill>
                  <a:schemeClr val="dk1"/>
                </a:solidFill>
                <a:latin typeface="Noto Sans Symbols"/>
                <a:ea typeface="Noto Sans Symbols"/>
                <a:cs typeface="Noto Sans Symbols"/>
                <a:sym typeface="Noto Sans Symbols"/>
              </a:rPr>
              <a:t>Σ</a:t>
            </a:r>
            <a:r>
              <a:rPr b="0" i="0" lang="en-US" sz="2040" u="none" cap="none" strike="noStrike">
                <a:solidFill>
                  <a:schemeClr val="dk1"/>
                </a:solidFill>
                <a:latin typeface="Calibri"/>
                <a:ea typeface="Calibri"/>
                <a:cs typeface="Calibri"/>
                <a:sym typeface="Calibri"/>
              </a:rPr>
              <a:t> (</a:t>
            </a:r>
            <a:r>
              <a:rPr b="0" i="1" lang="en-US" sz="2040" u="none" cap="none" strike="noStrike">
                <a:solidFill>
                  <a:schemeClr val="dk1"/>
                </a:solidFill>
                <a:latin typeface="Calibri"/>
                <a:ea typeface="Calibri"/>
                <a:cs typeface="Calibri"/>
                <a:sym typeface="Calibri"/>
              </a:rPr>
              <a:t>predicted</a:t>
            </a:r>
            <a:r>
              <a:rPr b="0" baseline="-25000" i="1" lang="en-US" sz="2040" u="none" cap="none" strike="noStrike">
                <a:solidFill>
                  <a:schemeClr val="dk1"/>
                </a:solidFill>
                <a:latin typeface="Calibri"/>
                <a:ea typeface="Calibri"/>
                <a:cs typeface="Calibri"/>
                <a:sym typeface="Calibri"/>
              </a:rPr>
              <a:t>i</a:t>
            </a:r>
            <a:r>
              <a:rPr b="0" i="1" lang="en-US" sz="2040" u="none" cap="none" strike="noStrike">
                <a:solidFill>
                  <a:schemeClr val="dk1"/>
                </a:solidFill>
                <a:latin typeface="Calibri"/>
                <a:ea typeface="Calibri"/>
                <a:cs typeface="Calibri"/>
                <a:sym typeface="Calibri"/>
              </a:rPr>
              <a:t> – actual</a:t>
            </a:r>
            <a:r>
              <a:rPr b="0" baseline="-25000" i="1" lang="en-US" sz="2040" u="none" cap="none" strike="noStrike">
                <a:solidFill>
                  <a:schemeClr val="dk1"/>
                </a:solidFill>
                <a:latin typeface="Calibri"/>
                <a:ea typeface="Calibri"/>
                <a:cs typeface="Calibri"/>
                <a:sym typeface="Calibri"/>
              </a:rPr>
              <a:t>i</a:t>
            </a:r>
            <a:r>
              <a:rPr b="0" i="0" lang="en-US" sz="2040" u="none" cap="none" strike="noStrike">
                <a:solidFill>
                  <a:schemeClr val="dk1"/>
                </a:solidFill>
                <a:latin typeface="Calibri"/>
                <a:ea typeface="Calibri"/>
                <a:cs typeface="Calibri"/>
                <a:sym typeface="Calibri"/>
              </a:rPr>
              <a:t>)</a:t>
            </a:r>
            <a:r>
              <a:rPr b="0" baseline="30000" i="0" lang="en-US" sz="2040" u="none" cap="none" strike="noStrike">
                <a:solidFill>
                  <a:schemeClr val="dk1"/>
                </a:solidFill>
                <a:latin typeface="Calibri"/>
                <a:ea typeface="Calibri"/>
                <a:cs typeface="Calibri"/>
                <a:sym typeface="Calibri"/>
              </a:rPr>
              <a:t>2  </a:t>
            </a:r>
            <a:r>
              <a:rPr b="0" i="0" lang="en-US" sz="2040" u="none" cap="none" strike="noStrike">
                <a:solidFill>
                  <a:schemeClr val="dk1"/>
                </a:solidFill>
                <a:latin typeface="Calibri"/>
                <a:ea typeface="Calibri"/>
                <a:cs typeface="Calibri"/>
                <a:sym typeface="Calibri"/>
              </a:rPr>
              <a:t>=</a:t>
            </a:r>
            <a:r>
              <a:rPr b="0" baseline="30000" i="0" lang="en-US" sz="2040" u="none" cap="none" strike="noStrike">
                <a:solidFill>
                  <a:schemeClr val="dk1"/>
                </a:solidFill>
                <a:latin typeface="Calibri"/>
                <a:ea typeface="Calibri"/>
                <a:cs typeface="Calibri"/>
                <a:sym typeface="Calibri"/>
              </a:rPr>
              <a:t> </a:t>
            </a:r>
            <a:r>
              <a:rPr b="0" i="0" lang="en-US" sz="1700" u="none" cap="none" strike="noStrike">
                <a:solidFill>
                  <a:schemeClr val="dk1"/>
                </a:solidFill>
                <a:latin typeface="Noto Sans Symbols"/>
                <a:ea typeface="Noto Sans Symbols"/>
                <a:cs typeface="Noto Sans Symbols"/>
                <a:sym typeface="Noto Sans Symbols"/>
              </a:rPr>
              <a:t>Σ</a:t>
            </a:r>
            <a:r>
              <a:rPr b="0" i="0" lang="en-US" sz="2040" u="none" cap="none" strike="noStrike">
                <a:solidFill>
                  <a:schemeClr val="dk1"/>
                </a:solidFill>
                <a:latin typeface="Calibri"/>
                <a:ea typeface="Calibri"/>
                <a:cs typeface="Calibri"/>
                <a:sym typeface="Calibri"/>
              </a:rPr>
              <a:t> (</a:t>
            </a:r>
            <a:r>
              <a:rPr b="0" i="1" lang="en-US" sz="2040" u="none" cap="none" strike="noStrike">
                <a:solidFill>
                  <a:schemeClr val="dk1"/>
                </a:solidFill>
                <a:latin typeface="Calibri"/>
                <a:ea typeface="Calibri"/>
                <a:cs typeface="Calibri"/>
                <a:sym typeface="Calibri"/>
              </a:rPr>
              <a:t>residue</a:t>
            </a:r>
            <a:r>
              <a:rPr b="0" baseline="-25000" i="1" lang="en-US" sz="2040" u="none" cap="none" strike="noStrike">
                <a:solidFill>
                  <a:schemeClr val="dk1"/>
                </a:solidFill>
                <a:latin typeface="Calibri"/>
                <a:ea typeface="Calibri"/>
                <a:cs typeface="Calibri"/>
                <a:sym typeface="Calibri"/>
              </a:rPr>
              <a:t>i</a:t>
            </a:r>
            <a:r>
              <a:rPr b="0" i="0" lang="en-US" sz="2040" u="none" cap="none" strike="noStrike">
                <a:solidFill>
                  <a:schemeClr val="dk1"/>
                </a:solidFill>
                <a:latin typeface="Calibri"/>
                <a:ea typeface="Calibri"/>
                <a:cs typeface="Calibri"/>
                <a:sym typeface="Calibri"/>
              </a:rPr>
              <a:t>)</a:t>
            </a:r>
            <a:r>
              <a:rPr b="0" baseline="30000" i="0" lang="en-US" sz="2040" u="none" cap="none" strike="noStrike">
                <a:solidFill>
                  <a:schemeClr val="dk1"/>
                </a:solidFill>
                <a:latin typeface="Calibri"/>
                <a:ea typeface="Calibri"/>
                <a:cs typeface="Calibri"/>
                <a:sym typeface="Calibri"/>
              </a:rPr>
              <a:t>2</a:t>
            </a:r>
            <a:endParaRPr b="0" i="0" sz="2040" u="none" cap="none" strike="noStrike">
              <a:solidFill>
                <a:schemeClr val="dk1"/>
              </a:solidFill>
              <a:latin typeface="Calibri"/>
              <a:ea typeface="Calibri"/>
              <a:cs typeface="Calibri"/>
              <a:sym typeface="Calibri"/>
            </a:endParaRPr>
          </a:p>
          <a:p>
            <a:pPr indent="-285750" lvl="1" marL="742950" marR="0" rtl="0" algn="l">
              <a:lnSpc>
                <a:spcPct val="80000"/>
              </a:lnSpc>
              <a:spcBef>
                <a:spcPts val="476"/>
              </a:spcBef>
              <a:spcAft>
                <a:spcPts val="0"/>
              </a:spcAft>
              <a:buClr>
                <a:schemeClr val="dk1"/>
              </a:buClr>
              <a:buSzPts val="2380"/>
              <a:buFont typeface="Arial"/>
              <a:buChar char="–"/>
            </a:pPr>
            <a:r>
              <a:rPr b="0" i="0" lang="en-US" sz="2380" u="none" cap="none" strike="noStrike">
                <a:solidFill>
                  <a:schemeClr val="dk1"/>
                </a:solidFill>
                <a:latin typeface="Calibri"/>
                <a:ea typeface="Calibri"/>
                <a:cs typeface="Calibri"/>
                <a:sym typeface="Calibri"/>
              </a:rPr>
              <a:t>Thus, find the line which minimizes the sum of the squared residues (e.g. least squares)</a:t>
            </a:r>
            <a:endParaRPr/>
          </a:p>
        </p:txBody>
      </p:sp>
      <p:sp>
        <p:nvSpPr>
          <p:cNvPr id="167" name="Shape 1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168" name="Shape 1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How do we "learn" parameters</a:t>
            </a:r>
            <a:endParaRPr b="0" i="0" sz="4400" u="none" cap="none" strike="noStrike">
              <a:solidFill>
                <a:schemeClr val="dk1"/>
              </a:solidFill>
              <a:latin typeface="Calibri"/>
              <a:ea typeface="Calibri"/>
              <a:cs typeface="Calibri"/>
              <a:sym typeface="Calibri"/>
            </a:endParaRPr>
          </a:p>
        </p:txBody>
      </p:sp>
      <p:sp>
        <p:nvSpPr>
          <p:cNvPr id="174" name="Shape 1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For the 2-</a:t>
            </a:r>
            <a:r>
              <a:rPr b="0" i="1" lang="en-US" sz="2960" u="none" cap="none" strike="noStrike">
                <a:solidFill>
                  <a:schemeClr val="dk1"/>
                </a:solidFill>
                <a:latin typeface="Calibri"/>
                <a:ea typeface="Calibri"/>
                <a:cs typeface="Calibri"/>
                <a:sym typeface="Calibri"/>
              </a:rPr>
              <a:t>d</a:t>
            </a:r>
            <a:r>
              <a:rPr b="0" i="0" lang="en-US" sz="2960" u="none" cap="none" strike="noStrike">
                <a:solidFill>
                  <a:schemeClr val="dk1"/>
                </a:solidFill>
                <a:latin typeface="Calibri"/>
                <a:ea typeface="Calibri"/>
                <a:cs typeface="Calibri"/>
                <a:sym typeface="Calibri"/>
              </a:rPr>
              <a:t> problem (line) there are coefficients for the bias and the independent variable (</a:t>
            </a:r>
            <a:r>
              <a:rPr b="0" i="1" lang="en-US" sz="2960" u="none" cap="none" strike="noStrike">
                <a:solidFill>
                  <a:schemeClr val="dk1"/>
                </a:solidFill>
                <a:latin typeface="Calibri"/>
                <a:ea typeface="Calibri"/>
                <a:cs typeface="Calibri"/>
                <a:sym typeface="Calibri"/>
              </a:rPr>
              <a:t>y</a:t>
            </a:r>
            <a:r>
              <a:rPr b="0" i="0" lang="en-US" sz="2960" u="none" cap="none" strike="noStrike">
                <a:solidFill>
                  <a:schemeClr val="dk1"/>
                </a:solidFill>
                <a:latin typeface="Calibri"/>
                <a:ea typeface="Calibri"/>
                <a:cs typeface="Calibri"/>
                <a:sym typeface="Calibri"/>
              </a:rPr>
              <a:t>-intercept and slope)</a:t>
            </a:r>
            <a:endParaRPr/>
          </a:p>
          <a:p>
            <a:pPr indent="-154940" lvl="0" marL="342900" marR="0" rtl="0" algn="l">
              <a:lnSpc>
                <a:spcPct val="9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a:p>
            <a:pPr indent="-154940" lvl="0" marL="342900" marR="0" rtl="0" algn="l">
              <a:lnSpc>
                <a:spcPct val="9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To find the values for the coefficients which minimize the objective function we take the partial derivates of the objective function (SSE) with respect to the coefficients.  Set these to 0, and solve. </a:t>
            </a:r>
            <a:endParaRPr/>
          </a:p>
          <a:p>
            <a:pPr indent="-154940" lvl="0" marL="342900" marR="0" rtl="0" algn="l">
              <a:lnSpc>
                <a:spcPct val="9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a:p>
            <a:pPr indent="-154940" lvl="0" marL="342900" marR="0" rtl="0" algn="l">
              <a:lnSpc>
                <a:spcPct val="9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a:p>
            <a:pPr indent="-154940" lvl="0" marL="342900" marR="0" rtl="0" algn="l">
              <a:lnSpc>
                <a:spcPct val="9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a:p>
            <a:pPr indent="-154940" lvl="0" marL="342900" marR="0" rtl="0" algn="l">
              <a:lnSpc>
                <a:spcPct val="9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p:txBody>
      </p:sp>
      <p:sp>
        <p:nvSpPr>
          <p:cNvPr id="175" name="Shape 1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176" name="Shape 1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pic>
        <p:nvPicPr>
          <p:cNvPr id="177" name="Shape 177"/>
          <p:cNvPicPr preferRelativeResize="0"/>
          <p:nvPr/>
        </p:nvPicPr>
        <p:blipFill rotWithShape="1">
          <a:blip r:embed="rId3">
            <a:alphaModFix/>
          </a:blip>
          <a:srcRect b="0" l="0" r="0" t="0"/>
          <a:stretch/>
        </p:blipFill>
        <p:spPr>
          <a:xfrm>
            <a:off x="3352800" y="2514600"/>
            <a:ext cx="1981200" cy="477838"/>
          </a:xfrm>
          <a:prstGeom prst="rect">
            <a:avLst/>
          </a:prstGeom>
          <a:solidFill>
            <a:schemeClr val="accent1"/>
          </a:solidFill>
          <a:ln>
            <a:noFill/>
          </a:ln>
        </p:spPr>
      </p:pic>
      <p:pic>
        <p:nvPicPr>
          <p:cNvPr id="178" name="Shape 178"/>
          <p:cNvPicPr preferRelativeResize="0"/>
          <p:nvPr/>
        </p:nvPicPr>
        <p:blipFill rotWithShape="1">
          <a:blip r:embed="rId4">
            <a:alphaModFix/>
          </a:blip>
          <a:srcRect b="0" l="0" r="0" t="0"/>
          <a:stretch/>
        </p:blipFill>
        <p:spPr>
          <a:xfrm>
            <a:off x="1752600" y="4800600"/>
            <a:ext cx="2808288" cy="1165225"/>
          </a:xfrm>
          <a:prstGeom prst="rect">
            <a:avLst/>
          </a:prstGeom>
          <a:solidFill>
            <a:schemeClr val="accent1"/>
          </a:solidFill>
          <a:ln>
            <a:noFill/>
          </a:ln>
        </p:spPr>
      </p:pic>
      <p:pic>
        <p:nvPicPr>
          <p:cNvPr id="179" name="Shape 179"/>
          <p:cNvPicPr preferRelativeResize="0"/>
          <p:nvPr/>
        </p:nvPicPr>
        <p:blipFill rotWithShape="1">
          <a:blip r:embed="rId5">
            <a:alphaModFix/>
          </a:blip>
          <a:srcRect b="0" l="0" r="0" t="0"/>
          <a:stretch/>
        </p:blipFill>
        <p:spPr>
          <a:xfrm>
            <a:off x="5372100" y="4876800"/>
            <a:ext cx="2362200" cy="903288"/>
          </a:xfrm>
          <a:prstGeom prst="rect">
            <a:avLst/>
          </a:prstGeom>
          <a:solidFill>
            <a:schemeClr val="accent1"/>
          </a:solid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685800" y="228600"/>
            <a:ext cx="7772400" cy="990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Multiple Linear Regression</a:t>
            </a:r>
            <a:endParaRPr b="0" i="0" sz="4400" u="none" cap="none" strike="noStrike">
              <a:solidFill>
                <a:schemeClr val="dk1"/>
              </a:solidFill>
              <a:latin typeface="Calibri"/>
              <a:ea typeface="Calibri"/>
              <a:cs typeface="Calibri"/>
              <a:sym typeface="Calibri"/>
            </a:endParaRPr>
          </a:p>
        </p:txBody>
      </p:sp>
      <p:sp>
        <p:nvSpPr>
          <p:cNvPr id="186" name="Shape 186"/>
          <p:cNvSpPr txBox="1"/>
          <p:nvPr>
            <p:ph idx="1" type="body"/>
          </p:nvPr>
        </p:nvSpPr>
        <p:spPr>
          <a:xfrm>
            <a:off x="685800" y="1676400"/>
            <a:ext cx="7772400"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There is a closed form for finding multiple linear regression weights which requires matrix inversion, etc.</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There are also iterative techniques to find weights</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One is the delta rule.  For regression we use an output node which is not thresholded (just does a linear sum) and iteratively apply the delta rule – </a:t>
            </a:r>
            <a:r>
              <a:rPr b="0" i="1" lang="en-US" sz="2000" u="none" cap="none" strike="noStrike">
                <a:solidFill>
                  <a:schemeClr val="dk1"/>
                </a:solidFill>
                <a:latin typeface="Calibri"/>
                <a:ea typeface="Calibri"/>
                <a:cs typeface="Calibri"/>
                <a:sym typeface="Calibri"/>
              </a:rPr>
              <a:t>thus the net is the output</a:t>
            </a:r>
            <a:endParaRPr/>
          </a:p>
          <a:p>
            <a:pPr indent="-215900" lvl="0" marL="342900" marR="0" rtl="0" algn="l">
              <a:lnSpc>
                <a:spcPct val="80000"/>
              </a:lnSpc>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215900" lvl="0" marL="342900" marR="0" rtl="0" algn="l">
              <a:lnSpc>
                <a:spcPct val="80000"/>
              </a:lnSpc>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Where </a:t>
            </a:r>
            <a:r>
              <a:rPr b="0" i="1" lang="en-US" sz="2000" u="none" cap="none" strike="noStrike">
                <a:solidFill>
                  <a:schemeClr val="dk1"/>
                </a:solidFill>
                <a:latin typeface="Calibri"/>
                <a:ea typeface="Calibri"/>
                <a:cs typeface="Calibri"/>
                <a:sym typeface="Calibri"/>
              </a:rPr>
              <a:t>c</a:t>
            </a:r>
            <a:r>
              <a:rPr b="0" i="0" lang="en-US" sz="2000" u="none" cap="none" strike="noStrike">
                <a:solidFill>
                  <a:schemeClr val="dk1"/>
                </a:solidFill>
                <a:latin typeface="Calibri"/>
                <a:ea typeface="Calibri"/>
                <a:cs typeface="Calibri"/>
                <a:sym typeface="Calibri"/>
              </a:rPr>
              <a:t> is the learning rate and </a:t>
            </a:r>
            <a:r>
              <a:rPr b="0" i="1" lang="en-US" sz="2000" u="none" cap="none" strike="noStrike">
                <a:solidFill>
                  <a:schemeClr val="dk1"/>
                </a:solidFill>
                <a:latin typeface="Calibri"/>
                <a:ea typeface="Calibri"/>
                <a:cs typeface="Calibri"/>
                <a:sym typeface="Calibri"/>
              </a:rPr>
              <a:t>x</a:t>
            </a:r>
            <a:r>
              <a:rPr b="0" i="0" lang="en-US" sz="2000" u="none" cap="none" strike="noStrike">
                <a:solidFill>
                  <a:schemeClr val="dk1"/>
                </a:solidFill>
                <a:latin typeface="Calibri"/>
                <a:ea typeface="Calibri"/>
                <a:cs typeface="Calibri"/>
                <a:sym typeface="Calibri"/>
              </a:rPr>
              <a:t> is input for that weight</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Delta rule will update towards the objective of minimizing the SSE, thus solving multiple linear regression</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There are many other regression approaches that give different results by trying to better handle outliers and other statistical anomalies</a:t>
            </a:r>
            <a:endParaRPr/>
          </a:p>
          <a:p>
            <a:pPr indent="-215900" lvl="0" marL="342900" marR="0" rtl="0" algn="l">
              <a:lnSpc>
                <a:spcPct val="80000"/>
              </a:lnSpc>
              <a:spcBef>
                <a:spcPts val="40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p:txBody>
      </p:sp>
      <p:sp>
        <p:nvSpPr>
          <p:cNvPr id="187" name="Shape 18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188" name="Shape 1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pic>
        <p:nvPicPr>
          <p:cNvPr id="189" name="Shape 189"/>
          <p:cNvPicPr preferRelativeResize="0"/>
          <p:nvPr/>
        </p:nvPicPr>
        <p:blipFill rotWithShape="1">
          <a:blip r:embed="rId3">
            <a:alphaModFix/>
          </a:blip>
          <a:srcRect b="0" l="0" r="0" t="0"/>
          <a:stretch/>
        </p:blipFill>
        <p:spPr>
          <a:xfrm>
            <a:off x="2133600" y="1143000"/>
            <a:ext cx="4814888" cy="434975"/>
          </a:xfrm>
          <a:prstGeom prst="rect">
            <a:avLst/>
          </a:prstGeom>
          <a:solidFill>
            <a:schemeClr val="accent1"/>
          </a:solidFill>
          <a:ln>
            <a:noFill/>
          </a:ln>
        </p:spPr>
      </p:pic>
      <p:pic>
        <p:nvPicPr>
          <p:cNvPr id="190" name="Shape 190"/>
          <p:cNvPicPr preferRelativeResize="0"/>
          <p:nvPr/>
        </p:nvPicPr>
        <p:blipFill rotWithShape="1">
          <a:blip r:embed="rId4">
            <a:alphaModFix/>
          </a:blip>
          <a:srcRect b="0" l="0" r="0" t="0"/>
          <a:stretch/>
        </p:blipFill>
        <p:spPr>
          <a:xfrm>
            <a:off x="3429000" y="3505200"/>
            <a:ext cx="2006600" cy="406400"/>
          </a:xfrm>
          <a:prstGeom prst="rect">
            <a:avLst/>
          </a:prstGeom>
          <a:solidFill>
            <a:schemeClr val="accent1"/>
          </a:solidFill>
          <a:ln cap="flat" cmpd="sng" w="9525">
            <a:solidFill>
              <a:schemeClr val="dk1"/>
            </a:solidFill>
            <a:prstDash val="solid"/>
            <a:miter lim="800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609600" y="152400"/>
            <a:ext cx="77724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Intelligibility</a:t>
            </a:r>
            <a:endParaRPr b="0" i="0" sz="4400" u="none" cap="none" strike="noStrike">
              <a:solidFill>
                <a:schemeClr val="dk1"/>
              </a:solidFill>
              <a:latin typeface="Calibri"/>
              <a:ea typeface="Calibri"/>
              <a:cs typeface="Calibri"/>
              <a:sym typeface="Calibri"/>
            </a:endParaRPr>
          </a:p>
        </p:txBody>
      </p:sp>
      <p:sp>
        <p:nvSpPr>
          <p:cNvPr id="197" name="Shape 197"/>
          <p:cNvSpPr txBox="1"/>
          <p:nvPr>
            <p:ph idx="1" type="body"/>
          </p:nvPr>
        </p:nvSpPr>
        <p:spPr>
          <a:xfrm>
            <a:off x="685800" y="1143000"/>
            <a:ext cx="77724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40"/>
              <a:buFont typeface="Noto Sans Symbols"/>
              <a:buChar char="●"/>
            </a:pPr>
            <a:r>
              <a:rPr b="0" i="0" lang="en-US" sz="2240" u="none" cap="none" strike="noStrike">
                <a:solidFill>
                  <a:schemeClr val="dk1"/>
                </a:solidFill>
                <a:latin typeface="Calibri"/>
                <a:ea typeface="Calibri"/>
                <a:cs typeface="Calibri"/>
                <a:sym typeface="Calibri"/>
              </a:rPr>
              <a:t>One nice advantage of linear regression models (and linear classification) is the potential to look at the coefficients to give insight into which input variables are most important in predicting the output</a:t>
            </a:r>
            <a:endParaRPr/>
          </a:p>
          <a:p>
            <a:pPr indent="-342900" lvl="0" marL="342900" marR="0" rtl="0" algn="l">
              <a:lnSpc>
                <a:spcPct val="80000"/>
              </a:lnSpc>
              <a:spcBef>
                <a:spcPts val="448"/>
              </a:spcBef>
              <a:spcAft>
                <a:spcPts val="0"/>
              </a:spcAft>
              <a:buClr>
                <a:schemeClr val="dk1"/>
              </a:buClr>
              <a:buSzPts val="2240"/>
              <a:buFont typeface="Noto Sans Symbols"/>
              <a:buChar char="●"/>
            </a:pPr>
            <a:r>
              <a:rPr b="0" i="0" lang="en-US" sz="2240" u="none" cap="none" strike="noStrike">
                <a:solidFill>
                  <a:schemeClr val="dk1"/>
                </a:solidFill>
                <a:latin typeface="Calibri"/>
                <a:ea typeface="Calibri"/>
                <a:cs typeface="Calibri"/>
                <a:sym typeface="Calibri"/>
              </a:rPr>
              <a:t>The variables with the largest magnitude have the highest correlation with the output</a:t>
            </a:r>
            <a:endParaRPr/>
          </a:p>
          <a:p>
            <a:pPr indent="-285750" lvl="1" marL="742950" marR="0" rtl="0" algn="l">
              <a:lnSpc>
                <a:spcPct val="80000"/>
              </a:lnSpc>
              <a:spcBef>
                <a:spcPts val="392"/>
              </a:spcBef>
              <a:spcAft>
                <a:spcPts val="0"/>
              </a:spcAft>
              <a:buClr>
                <a:schemeClr val="dk1"/>
              </a:buClr>
              <a:buSzPts val="1960"/>
              <a:buFont typeface="Arial"/>
              <a:buChar char="–"/>
            </a:pPr>
            <a:r>
              <a:rPr b="0" i="0" lang="en-US" sz="1960" u="none" cap="none" strike="noStrike">
                <a:solidFill>
                  <a:schemeClr val="dk1"/>
                </a:solidFill>
                <a:latin typeface="Calibri"/>
                <a:ea typeface="Calibri"/>
                <a:cs typeface="Calibri"/>
                <a:sym typeface="Calibri"/>
              </a:rPr>
              <a:t>A large positive coefficient implies that the output will increase when this input is increased (positively correlated)</a:t>
            </a:r>
            <a:endParaRPr/>
          </a:p>
          <a:p>
            <a:pPr indent="-285750" lvl="1" marL="742950" marR="0" rtl="0" algn="l">
              <a:lnSpc>
                <a:spcPct val="80000"/>
              </a:lnSpc>
              <a:spcBef>
                <a:spcPts val="392"/>
              </a:spcBef>
              <a:spcAft>
                <a:spcPts val="0"/>
              </a:spcAft>
              <a:buClr>
                <a:schemeClr val="dk1"/>
              </a:buClr>
              <a:buSzPts val="1960"/>
              <a:buFont typeface="Arial"/>
              <a:buChar char="–"/>
            </a:pPr>
            <a:r>
              <a:rPr b="0" i="0" lang="en-US" sz="1960" u="none" cap="none" strike="noStrike">
                <a:solidFill>
                  <a:schemeClr val="dk1"/>
                </a:solidFill>
                <a:latin typeface="Calibri"/>
                <a:ea typeface="Calibri"/>
                <a:cs typeface="Calibri"/>
                <a:sym typeface="Calibri"/>
              </a:rPr>
              <a:t>A large negative coefficient implies that the output will decrease when this input is increased (negatively correlated)</a:t>
            </a:r>
            <a:endParaRPr/>
          </a:p>
          <a:p>
            <a:pPr indent="-285750" lvl="1" marL="742950" marR="0" rtl="0" algn="l">
              <a:lnSpc>
                <a:spcPct val="80000"/>
              </a:lnSpc>
              <a:spcBef>
                <a:spcPts val="392"/>
              </a:spcBef>
              <a:spcAft>
                <a:spcPts val="0"/>
              </a:spcAft>
              <a:buClr>
                <a:schemeClr val="dk1"/>
              </a:buClr>
              <a:buSzPts val="1960"/>
              <a:buFont typeface="Arial"/>
              <a:buChar char="–"/>
            </a:pPr>
            <a:r>
              <a:rPr b="0" i="0" lang="en-US" sz="1960" u="none" cap="none" strike="noStrike">
                <a:solidFill>
                  <a:schemeClr val="dk1"/>
                </a:solidFill>
                <a:latin typeface="Calibri"/>
                <a:ea typeface="Calibri"/>
                <a:cs typeface="Calibri"/>
                <a:sym typeface="Calibri"/>
              </a:rPr>
              <a:t>A small or 0 coefficient suggests that the input is uncorrelated with the output (at least at the 1</a:t>
            </a:r>
            <a:r>
              <a:rPr b="0" baseline="30000" i="0" lang="en-US" sz="1960" u="none" cap="none" strike="noStrike">
                <a:solidFill>
                  <a:schemeClr val="dk1"/>
                </a:solidFill>
                <a:latin typeface="Calibri"/>
                <a:ea typeface="Calibri"/>
                <a:cs typeface="Calibri"/>
                <a:sym typeface="Calibri"/>
              </a:rPr>
              <a:t>st</a:t>
            </a:r>
            <a:r>
              <a:rPr b="0" i="0" lang="en-US" sz="1960" u="none" cap="none" strike="noStrike">
                <a:solidFill>
                  <a:schemeClr val="dk1"/>
                </a:solidFill>
                <a:latin typeface="Calibri"/>
                <a:ea typeface="Calibri"/>
                <a:cs typeface="Calibri"/>
                <a:sym typeface="Calibri"/>
              </a:rPr>
              <a:t> order)</a:t>
            </a:r>
            <a:endParaRPr/>
          </a:p>
          <a:p>
            <a:pPr indent="-342900" lvl="0" marL="342900" marR="0" rtl="0" algn="l">
              <a:lnSpc>
                <a:spcPct val="80000"/>
              </a:lnSpc>
              <a:spcBef>
                <a:spcPts val="448"/>
              </a:spcBef>
              <a:spcAft>
                <a:spcPts val="0"/>
              </a:spcAft>
              <a:buClr>
                <a:schemeClr val="dk1"/>
              </a:buClr>
              <a:buSzPts val="2240"/>
              <a:buFont typeface="Noto Sans Symbols"/>
              <a:buChar char="●"/>
            </a:pPr>
            <a:r>
              <a:rPr b="0" i="0" lang="en-US" sz="2240" u="none" cap="none" strike="noStrike">
                <a:solidFill>
                  <a:schemeClr val="dk1"/>
                </a:solidFill>
                <a:latin typeface="Calibri"/>
                <a:ea typeface="Calibri"/>
                <a:cs typeface="Calibri"/>
                <a:sym typeface="Calibri"/>
              </a:rPr>
              <a:t>Linear regression can be used to find best "indicators"</a:t>
            </a:r>
            <a:endParaRPr/>
          </a:p>
          <a:p>
            <a:pPr indent="-342900" lvl="0" marL="342900" marR="0" rtl="0" algn="l">
              <a:lnSpc>
                <a:spcPct val="80000"/>
              </a:lnSpc>
              <a:spcBef>
                <a:spcPts val="448"/>
              </a:spcBef>
              <a:spcAft>
                <a:spcPts val="0"/>
              </a:spcAft>
              <a:buClr>
                <a:schemeClr val="dk1"/>
              </a:buClr>
              <a:buSzPts val="2240"/>
              <a:buFont typeface="Noto Sans Symbols"/>
              <a:buChar char="●"/>
            </a:pPr>
            <a:r>
              <a:rPr b="0" i="0" lang="en-US" sz="2240" u="none" cap="none" strike="noStrike">
                <a:solidFill>
                  <a:schemeClr val="dk1"/>
                </a:solidFill>
                <a:latin typeface="Calibri"/>
                <a:ea typeface="Calibri"/>
                <a:cs typeface="Calibri"/>
                <a:sym typeface="Calibri"/>
              </a:rPr>
              <a:t>However, be careful not to confuse correlation with causality</a:t>
            </a:r>
            <a:endParaRPr/>
          </a:p>
          <a:p>
            <a:pPr indent="-161290" lvl="1" marL="742950" marR="0" rtl="0" algn="l">
              <a:lnSpc>
                <a:spcPct val="80000"/>
              </a:lnSpc>
              <a:spcBef>
                <a:spcPts val="392"/>
              </a:spcBef>
              <a:spcAft>
                <a:spcPts val="0"/>
              </a:spcAft>
              <a:buClr>
                <a:schemeClr val="dk1"/>
              </a:buClr>
              <a:buSzPts val="1960"/>
              <a:buFont typeface="Arial"/>
              <a:buNone/>
            </a:pPr>
            <a:r>
              <a:t/>
            </a:r>
            <a:endParaRPr b="0" i="0" sz="1960" u="none" cap="none" strike="noStrike">
              <a:solidFill>
                <a:schemeClr val="dk1"/>
              </a:solidFill>
              <a:latin typeface="Calibri"/>
              <a:ea typeface="Calibri"/>
              <a:cs typeface="Calibri"/>
              <a:sym typeface="Calibri"/>
            </a:endParaRPr>
          </a:p>
        </p:txBody>
      </p:sp>
      <p:sp>
        <p:nvSpPr>
          <p:cNvPr id="198" name="Shape 19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199" name="Shape 19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SSE and Linear Regression</a:t>
            </a:r>
            <a:endParaRPr b="0" i="0" sz="4400" u="none" cap="none" strike="noStrike">
              <a:solidFill>
                <a:schemeClr val="dk1"/>
              </a:solidFill>
              <a:latin typeface="Calibri"/>
              <a:ea typeface="Calibri"/>
              <a:cs typeface="Calibri"/>
              <a:sym typeface="Calibri"/>
            </a:endParaRPr>
          </a:p>
        </p:txBody>
      </p:sp>
      <p:sp>
        <p:nvSpPr>
          <p:cNvPr id="206" name="Shape 206"/>
          <p:cNvSpPr txBox="1"/>
          <p:nvPr>
            <p:ph idx="1" type="body"/>
          </p:nvPr>
        </p:nvSpPr>
        <p:spPr>
          <a:xfrm>
            <a:off x="381000" y="1447800"/>
            <a:ext cx="51054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40"/>
              <a:buFont typeface="Noto Sans Symbols"/>
              <a:buChar char="●"/>
            </a:pPr>
            <a:r>
              <a:rPr b="0" i="0" lang="en-US" sz="2240" u="none" cap="none" strike="noStrike">
                <a:solidFill>
                  <a:schemeClr val="dk1"/>
                </a:solidFill>
                <a:latin typeface="Calibri"/>
                <a:ea typeface="Calibri"/>
                <a:cs typeface="Calibri"/>
                <a:sym typeface="Calibri"/>
              </a:rPr>
              <a:t>SSE chooses to square the difference of the predicted vs actual. Why square?</a:t>
            </a:r>
            <a:endParaRPr/>
          </a:p>
          <a:p>
            <a:pPr indent="-342900" lvl="0" marL="342900" marR="0" rtl="0" algn="l">
              <a:lnSpc>
                <a:spcPct val="80000"/>
              </a:lnSpc>
              <a:spcBef>
                <a:spcPts val="448"/>
              </a:spcBef>
              <a:spcAft>
                <a:spcPts val="0"/>
              </a:spcAft>
              <a:buClr>
                <a:schemeClr val="dk1"/>
              </a:buClr>
              <a:buSzPts val="2240"/>
              <a:buFont typeface="Noto Sans Symbols"/>
              <a:buChar char="●"/>
            </a:pPr>
            <a:r>
              <a:rPr b="0" i="0" lang="en-US" sz="2240" u="none" cap="none" strike="noStrike">
                <a:solidFill>
                  <a:schemeClr val="dk1"/>
                </a:solidFill>
                <a:latin typeface="Calibri"/>
                <a:ea typeface="Calibri"/>
                <a:cs typeface="Calibri"/>
                <a:sym typeface="Calibri"/>
              </a:rPr>
              <a:t>Don't want residues to cancel each other</a:t>
            </a:r>
            <a:endParaRPr/>
          </a:p>
          <a:p>
            <a:pPr indent="-342900" lvl="0" marL="342900" marR="0" rtl="0" algn="l">
              <a:lnSpc>
                <a:spcPct val="80000"/>
              </a:lnSpc>
              <a:spcBef>
                <a:spcPts val="448"/>
              </a:spcBef>
              <a:spcAft>
                <a:spcPts val="0"/>
              </a:spcAft>
              <a:buClr>
                <a:schemeClr val="dk1"/>
              </a:buClr>
              <a:buSzPts val="2240"/>
              <a:buFont typeface="Noto Sans Symbols"/>
              <a:buChar char="●"/>
            </a:pPr>
            <a:r>
              <a:rPr b="0" i="0" lang="en-US" sz="2240" u="none" cap="none" strike="noStrike">
                <a:solidFill>
                  <a:schemeClr val="dk1"/>
                </a:solidFill>
                <a:latin typeface="Calibri"/>
                <a:ea typeface="Calibri"/>
                <a:cs typeface="Calibri"/>
                <a:sym typeface="Calibri"/>
              </a:rPr>
              <a:t>Could use absolute or other distances to solve problem</a:t>
            </a:r>
            <a:endParaRPr/>
          </a:p>
          <a:p>
            <a:pPr indent="-285750" lvl="1" marL="742950" marR="0" rtl="0" algn="l">
              <a:lnSpc>
                <a:spcPct val="80000"/>
              </a:lnSpc>
              <a:spcBef>
                <a:spcPts val="392"/>
              </a:spcBef>
              <a:spcAft>
                <a:spcPts val="0"/>
              </a:spcAft>
              <a:buClr>
                <a:schemeClr val="dk1"/>
              </a:buClr>
              <a:buSzPts val="1540"/>
              <a:buFont typeface="Arial"/>
              <a:buChar char="–"/>
            </a:pPr>
            <a:r>
              <a:rPr b="0" i="0" lang="en-US" sz="1540" u="none" cap="none" strike="noStrike">
                <a:solidFill>
                  <a:schemeClr val="dk1"/>
                </a:solidFill>
                <a:latin typeface="Noto Sans Symbols"/>
                <a:ea typeface="Noto Sans Symbols"/>
                <a:cs typeface="Noto Sans Symbols"/>
                <a:sym typeface="Noto Sans Symbols"/>
              </a:rPr>
              <a:t>Σ</a:t>
            </a:r>
            <a:r>
              <a:rPr b="0" i="0" lang="en-US" sz="1960" u="none" cap="none" strike="noStrike">
                <a:solidFill>
                  <a:schemeClr val="dk1"/>
                </a:solidFill>
                <a:latin typeface="Calibri"/>
                <a:ea typeface="Calibri"/>
                <a:cs typeface="Calibri"/>
                <a:sym typeface="Calibri"/>
              </a:rPr>
              <a:t> |</a:t>
            </a:r>
            <a:r>
              <a:rPr b="0" i="1" lang="en-US" sz="1960" u="none" cap="none" strike="noStrike">
                <a:solidFill>
                  <a:schemeClr val="dk1"/>
                </a:solidFill>
                <a:latin typeface="Calibri"/>
                <a:ea typeface="Calibri"/>
                <a:cs typeface="Calibri"/>
                <a:sym typeface="Calibri"/>
              </a:rPr>
              <a:t>predicted</a:t>
            </a:r>
            <a:r>
              <a:rPr b="0" baseline="-25000" i="1" lang="en-US" sz="1960" u="none" cap="none" strike="noStrike">
                <a:solidFill>
                  <a:schemeClr val="dk1"/>
                </a:solidFill>
                <a:latin typeface="Calibri"/>
                <a:ea typeface="Calibri"/>
                <a:cs typeface="Calibri"/>
                <a:sym typeface="Calibri"/>
              </a:rPr>
              <a:t>i</a:t>
            </a:r>
            <a:r>
              <a:rPr b="0" i="1" lang="en-US" sz="1960" u="none" cap="none" strike="noStrike">
                <a:solidFill>
                  <a:schemeClr val="dk1"/>
                </a:solidFill>
                <a:latin typeface="Calibri"/>
                <a:ea typeface="Calibri"/>
                <a:cs typeface="Calibri"/>
                <a:sym typeface="Calibri"/>
              </a:rPr>
              <a:t> – actual</a:t>
            </a:r>
            <a:r>
              <a:rPr b="0" baseline="-25000" i="1" lang="en-US" sz="1960" u="none" cap="none" strike="noStrike">
                <a:solidFill>
                  <a:schemeClr val="dk1"/>
                </a:solidFill>
                <a:latin typeface="Calibri"/>
                <a:ea typeface="Calibri"/>
                <a:cs typeface="Calibri"/>
                <a:sym typeface="Calibri"/>
              </a:rPr>
              <a:t>i</a:t>
            </a:r>
            <a:r>
              <a:rPr b="0" i="0" lang="en-US" sz="1960" u="none" cap="none" strike="noStrike">
                <a:solidFill>
                  <a:schemeClr val="dk1"/>
                </a:solidFill>
                <a:latin typeface="Calibri"/>
                <a:ea typeface="Calibri"/>
                <a:cs typeface="Calibri"/>
                <a:sym typeface="Calibri"/>
              </a:rPr>
              <a:t>|</a:t>
            </a:r>
            <a:r>
              <a:rPr b="0" baseline="30000" i="0" lang="en-US" sz="1960" u="none" cap="none" strike="noStrike">
                <a:solidFill>
                  <a:schemeClr val="dk1"/>
                </a:solidFill>
                <a:latin typeface="Calibri"/>
                <a:ea typeface="Calibri"/>
                <a:cs typeface="Calibri"/>
                <a:sym typeface="Calibri"/>
              </a:rPr>
              <a:t> </a:t>
            </a:r>
            <a:r>
              <a:rPr b="0" i="0" lang="en-US" sz="1960" u="none" cap="none" strike="noStrike">
                <a:solidFill>
                  <a:schemeClr val="dk1"/>
                </a:solidFill>
                <a:latin typeface="Calibri"/>
                <a:ea typeface="Calibri"/>
                <a:cs typeface="Calibri"/>
                <a:sym typeface="Calibri"/>
              </a:rPr>
              <a:t>:   L1 vs L2</a:t>
            </a:r>
            <a:endParaRPr/>
          </a:p>
          <a:p>
            <a:pPr indent="-342900" lvl="0" marL="342900" marR="0" rtl="0" algn="l">
              <a:lnSpc>
                <a:spcPct val="80000"/>
              </a:lnSpc>
              <a:spcBef>
                <a:spcPts val="448"/>
              </a:spcBef>
              <a:spcAft>
                <a:spcPts val="0"/>
              </a:spcAft>
              <a:buClr>
                <a:schemeClr val="dk1"/>
              </a:buClr>
              <a:buSzPts val="2240"/>
              <a:buFont typeface="Noto Sans Symbols"/>
              <a:buChar char="●"/>
            </a:pPr>
            <a:r>
              <a:rPr b="0" i="0" lang="en-US" sz="2240" u="none" cap="none" strike="noStrike">
                <a:solidFill>
                  <a:schemeClr val="dk1"/>
                </a:solidFill>
                <a:latin typeface="Calibri"/>
                <a:ea typeface="Calibri"/>
                <a:cs typeface="Calibri"/>
                <a:sym typeface="Calibri"/>
              </a:rPr>
              <a:t>SSE leads to a parabolic error surface which is good for gradient descent</a:t>
            </a:r>
            <a:endParaRPr/>
          </a:p>
          <a:p>
            <a:pPr indent="-342900" lvl="0" marL="342900" marR="0" rtl="0" algn="l">
              <a:lnSpc>
                <a:spcPct val="80000"/>
              </a:lnSpc>
              <a:spcBef>
                <a:spcPts val="448"/>
              </a:spcBef>
              <a:spcAft>
                <a:spcPts val="0"/>
              </a:spcAft>
              <a:buClr>
                <a:schemeClr val="dk1"/>
              </a:buClr>
              <a:buSzPts val="2240"/>
              <a:buFont typeface="Noto Sans Symbols"/>
              <a:buChar char="●"/>
            </a:pPr>
            <a:r>
              <a:rPr b="0" i="0" lang="en-US" sz="2240" u="none" cap="none" strike="noStrike">
                <a:solidFill>
                  <a:schemeClr val="dk1"/>
                </a:solidFill>
                <a:latin typeface="Calibri"/>
                <a:ea typeface="Calibri"/>
                <a:cs typeface="Calibri"/>
                <a:sym typeface="Calibri"/>
              </a:rPr>
              <a:t>Which line would least squares choose?</a:t>
            </a:r>
            <a:endParaRPr/>
          </a:p>
          <a:p>
            <a:pPr indent="-285750" lvl="1" marL="742950" marR="0" rtl="0" algn="l">
              <a:lnSpc>
                <a:spcPct val="80000"/>
              </a:lnSpc>
              <a:spcBef>
                <a:spcPts val="392"/>
              </a:spcBef>
              <a:spcAft>
                <a:spcPts val="0"/>
              </a:spcAft>
              <a:buClr>
                <a:schemeClr val="dk1"/>
              </a:buClr>
              <a:buSzPts val="1960"/>
              <a:buFont typeface="Arial"/>
              <a:buChar char="–"/>
            </a:pPr>
            <a:r>
              <a:rPr b="0" i="0" lang="en-US" sz="1960" u="none" cap="none" strike="noStrike">
                <a:solidFill>
                  <a:schemeClr val="dk1"/>
                </a:solidFill>
                <a:latin typeface="Calibri"/>
                <a:ea typeface="Calibri"/>
                <a:cs typeface="Calibri"/>
                <a:sym typeface="Calibri"/>
              </a:rPr>
              <a:t>There is always one “best” fit</a:t>
            </a:r>
            <a:endParaRPr/>
          </a:p>
          <a:p>
            <a:pPr indent="-200660" lvl="0" marL="342900" marR="0" rtl="0" algn="l">
              <a:lnSpc>
                <a:spcPct val="80000"/>
              </a:lnSpc>
              <a:spcBef>
                <a:spcPts val="448"/>
              </a:spcBef>
              <a:spcAft>
                <a:spcPts val="0"/>
              </a:spcAft>
              <a:buClr>
                <a:schemeClr val="dk1"/>
              </a:buClr>
              <a:buSzPts val="2240"/>
              <a:buFont typeface="Noto Sans Symbols"/>
              <a:buNone/>
            </a:pPr>
            <a:r>
              <a:t/>
            </a:r>
            <a:endParaRPr b="0" i="0" sz="2240" u="none" cap="none" strike="noStrike">
              <a:solidFill>
                <a:schemeClr val="dk1"/>
              </a:solidFill>
              <a:latin typeface="Calibri"/>
              <a:ea typeface="Calibri"/>
              <a:cs typeface="Calibri"/>
              <a:sym typeface="Calibri"/>
            </a:endParaRPr>
          </a:p>
          <a:p>
            <a:pPr indent="-200660" lvl="0" marL="342900" marR="0" rtl="0" algn="l">
              <a:lnSpc>
                <a:spcPct val="80000"/>
              </a:lnSpc>
              <a:spcBef>
                <a:spcPts val="448"/>
              </a:spcBef>
              <a:spcAft>
                <a:spcPts val="0"/>
              </a:spcAft>
              <a:buClr>
                <a:schemeClr val="dk1"/>
              </a:buClr>
              <a:buSzPts val="2240"/>
              <a:buFont typeface="Noto Sans Symbols"/>
              <a:buNone/>
            </a:pPr>
            <a:r>
              <a:t/>
            </a:r>
            <a:endParaRPr b="0" i="0" sz="2240" u="none" cap="none" strike="noStrike">
              <a:solidFill>
                <a:schemeClr val="dk1"/>
              </a:solidFill>
              <a:latin typeface="Calibri"/>
              <a:ea typeface="Calibri"/>
              <a:cs typeface="Calibri"/>
              <a:sym typeface="Calibri"/>
            </a:endParaRPr>
          </a:p>
          <a:p>
            <a:pPr indent="-342900" lvl="0" marL="342900" marR="0" rtl="0" algn="l">
              <a:lnSpc>
                <a:spcPct val="80000"/>
              </a:lnSpc>
              <a:spcBef>
                <a:spcPts val="448"/>
              </a:spcBef>
              <a:spcAft>
                <a:spcPts val="0"/>
              </a:spcAft>
              <a:buClr>
                <a:schemeClr val="dk1"/>
              </a:buClr>
              <a:buSzPts val="2240"/>
              <a:buFont typeface="Noto Sans Symbols"/>
              <a:buNone/>
            </a:pPr>
            <a:r>
              <a:t/>
            </a:r>
            <a:endParaRPr b="0" i="0" sz="2240" u="none" cap="none" strike="noStrike">
              <a:solidFill>
                <a:schemeClr val="dk1"/>
              </a:solidFill>
              <a:latin typeface="Calibri"/>
              <a:ea typeface="Calibri"/>
              <a:cs typeface="Calibri"/>
              <a:sym typeface="Calibri"/>
            </a:endParaRPr>
          </a:p>
        </p:txBody>
      </p:sp>
      <p:sp>
        <p:nvSpPr>
          <p:cNvPr id="207" name="Shape 20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Times New Roman"/>
                <a:ea typeface="Times New Roman"/>
                <a:cs typeface="Times New Roman"/>
                <a:sym typeface="Times New Roman"/>
              </a:rPr>
              <a:t>CSE222- Regression</a:t>
            </a:r>
            <a:endParaRPr sz="1200">
              <a:solidFill>
                <a:srgbClr val="888888"/>
              </a:solidFill>
              <a:latin typeface="Times New Roman"/>
              <a:ea typeface="Times New Roman"/>
              <a:cs typeface="Times New Roman"/>
              <a:sym typeface="Times New Roman"/>
            </a:endParaRPr>
          </a:p>
        </p:txBody>
      </p:sp>
      <p:sp>
        <p:nvSpPr>
          <p:cNvPr id="208" name="Shape 208"/>
          <p:cNvSpPr txBox="1"/>
          <p:nvPr>
            <p:ph idx="12" type="sldNum"/>
          </p:nvPr>
        </p:nvSpPr>
        <p:spPr>
          <a:xfrm>
            <a:off x="6602413"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cxnSp>
        <p:nvCxnSpPr>
          <p:cNvPr id="209" name="Shape 209"/>
          <p:cNvCxnSpPr/>
          <p:nvPr/>
        </p:nvCxnSpPr>
        <p:spPr>
          <a:xfrm>
            <a:off x="5638800" y="2795588"/>
            <a:ext cx="0" cy="1547812"/>
          </a:xfrm>
          <a:prstGeom prst="straightConnector1">
            <a:avLst/>
          </a:prstGeom>
          <a:noFill/>
          <a:ln cap="flat" cmpd="sng" w="9525">
            <a:solidFill>
              <a:schemeClr val="dk1"/>
            </a:solidFill>
            <a:prstDash val="solid"/>
            <a:round/>
            <a:headEnd len="med" w="med" type="none"/>
            <a:tailEnd len="med" w="med" type="none"/>
          </a:ln>
        </p:spPr>
      </p:cxnSp>
      <p:cxnSp>
        <p:nvCxnSpPr>
          <p:cNvPr id="210" name="Shape 210"/>
          <p:cNvCxnSpPr/>
          <p:nvPr/>
        </p:nvCxnSpPr>
        <p:spPr>
          <a:xfrm>
            <a:off x="5638800" y="4343400"/>
            <a:ext cx="2971800" cy="0"/>
          </a:xfrm>
          <a:prstGeom prst="straightConnector1">
            <a:avLst/>
          </a:prstGeom>
          <a:noFill/>
          <a:ln cap="flat" cmpd="sng" w="9525">
            <a:solidFill>
              <a:schemeClr val="dk1"/>
            </a:solidFill>
            <a:prstDash val="solid"/>
            <a:round/>
            <a:headEnd len="med" w="med" type="none"/>
            <a:tailEnd len="med" w="med" type="none"/>
          </a:ln>
        </p:spPr>
      </p:cxnSp>
      <p:sp>
        <p:nvSpPr>
          <p:cNvPr id="211" name="Shape 211"/>
          <p:cNvSpPr/>
          <p:nvPr/>
        </p:nvSpPr>
        <p:spPr>
          <a:xfrm>
            <a:off x="6019800" y="3910013"/>
            <a:ext cx="128588"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Shape 212"/>
          <p:cNvSpPr/>
          <p:nvPr/>
        </p:nvSpPr>
        <p:spPr>
          <a:xfrm>
            <a:off x="8256368" y="3478214"/>
            <a:ext cx="128588" cy="128587"/>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Shape 213"/>
          <p:cNvSpPr/>
          <p:nvPr/>
        </p:nvSpPr>
        <p:spPr>
          <a:xfrm>
            <a:off x="7250113" y="2601913"/>
            <a:ext cx="130175" cy="130175"/>
          </a:xfrm>
          <a:prstGeom prst="flowChartSummingJunction">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