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4" r:id="rId2"/>
    <p:sldId id="285" r:id="rId3"/>
    <p:sldId id="286" r:id="rId4"/>
    <p:sldId id="281" r:id="rId5"/>
    <p:sldId id="287" r:id="rId6"/>
    <p:sldId id="288" r:id="rId7"/>
    <p:sldId id="283" r:id="rId8"/>
    <p:sldId id="290" r:id="rId9"/>
    <p:sldId id="289" r:id="rId10"/>
    <p:sldId id="280" r:id="rId11"/>
    <p:sldId id="291" r:id="rId12"/>
    <p:sldId id="256" r:id="rId13"/>
    <p:sldId id="257" r:id="rId14"/>
    <p:sldId id="258" r:id="rId15"/>
    <p:sldId id="259" r:id="rId16"/>
    <p:sldId id="293" r:id="rId17"/>
    <p:sldId id="268" r:id="rId18"/>
    <p:sldId id="294" r:id="rId19"/>
    <p:sldId id="278" r:id="rId20"/>
    <p:sldId id="292" r:id="rId21"/>
    <p:sldId id="260" r:id="rId22"/>
    <p:sldId id="305" r:id="rId23"/>
    <p:sldId id="295" r:id="rId24"/>
    <p:sldId id="263" r:id="rId25"/>
    <p:sldId id="296" r:id="rId26"/>
    <p:sldId id="264" r:id="rId27"/>
    <p:sldId id="267" r:id="rId28"/>
    <p:sldId id="297" r:id="rId29"/>
    <p:sldId id="298" r:id="rId30"/>
    <p:sldId id="279" r:id="rId31"/>
    <p:sldId id="299" r:id="rId32"/>
    <p:sldId id="269" r:id="rId33"/>
    <p:sldId id="270" r:id="rId34"/>
    <p:sldId id="271" r:id="rId35"/>
    <p:sldId id="275" r:id="rId36"/>
    <p:sldId id="272" r:id="rId37"/>
    <p:sldId id="274" r:id="rId38"/>
    <p:sldId id="276" r:id="rId39"/>
    <p:sldId id="261" r:id="rId40"/>
    <p:sldId id="300" r:id="rId4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98"/>
  </p:normalViewPr>
  <p:slideViewPr>
    <p:cSldViewPr snapToGrid="0">
      <p:cViewPr>
        <p:scale>
          <a:sx n="120" d="100"/>
          <a:sy n="120" d="100"/>
        </p:scale>
        <p:origin x="25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5FDA-4A02-F045-B188-5705BE173927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0D64-9C22-9C4C-94F6-96E913716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533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A0D64-9C22-9C4C-94F6-96E913716F0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410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5A0D64-9C22-9C4C-94F6-96E913716F0A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86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E7D6BB-D635-E09E-D16D-4EAE09CA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5831B2D-203E-9485-165A-A06D17657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75DBD53-E5FB-906A-AB56-60EA1260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2121445-440A-7673-A32F-18B8FB18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0F2734F-F897-A751-9429-96DEC131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01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A0211E-68A2-537A-0432-09AB34F5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7235D69-6AFD-11BB-F251-616136BA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C93865-D268-A554-78FB-85B94D50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AF77DA-AA0C-7661-B79E-6B8787DE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4055E69-85AC-E25A-C0DA-313B28FD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515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82BAFFE-3385-40B1-497F-E70E339BB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F3AA3F1-66C5-DE8B-59D4-95682400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D1EC270-C03B-49CA-1447-D06DBC72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FA8BB57-D2D5-D3FE-5420-20775D90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7E3C95-4E62-D44C-94F7-08CA100C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C5D893F-1A39-653C-72BD-87468777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757DE9-34E8-2097-DD8C-D8CA2BF0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F20BFE-9930-509C-9098-8512ADF8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9FAD0B-FDC6-F723-3867-30BF039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B041D3-5265-70F2-79A1-A99CD440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861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859D28-4D61-A091-BE78-A3AFFED9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3F6D830-C8F8-6D21-01EC-ACE8A523F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A38085-8851-0BE9-0CDD-F1A649A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24314D9-6E22-FF01-4C5E-888B95FB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14A123-B537-D517-2990-4BB919A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70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E5C5D7-9ABF-6A84-AD32-D7AADD38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C3E19EC-6CEC-8075-D9FE-7CCBA8912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63CFFF3-E8D3-9FE5-5111-BEDC40A5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1FCBC9C-FD58-4FF3-A2E7-B65D765F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D1CA02F-BAC3-308B-0061-546A3A3F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D852FF1-F2D3-70C8-A046-2AB79CE1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383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5DA2D6-CDB1-80ED-49BE-E44ACDE0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6663C38-8055-91E8-9A07-EB3ABF4D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665F6CF-EBC4-A697-9020-BB0BAFA29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7006ACE-FE01-D117-E338-91F4A20B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A0C36E3-0981-0F25-2342-7FD18806A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12DCA3B-2F32-56AC-EB77-26A29F9B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A325766-C8A0-490D-199A-32D34FEE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D057C0F-4061-89B2-D92F-626397E0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9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883EC2-12C9-B0CD-D2F9-41306177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EE7BE35-D6C9-FB7D-D724-6339C4F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E79A0C0-D4FE-5E0C-419B-F8FB3FFC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03FA8D-16DC-F506-4131-831B64F8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263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2C8C20E-9D2F-2FFB-F0CB-EC85EF93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2C8D6A5-0BFC-8B66-0ED3-D637B19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6101BBE-A962-D138-C1DC-875D6A73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63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7E1563-A2A8-DFBA-BF4A-537C34D5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78684C6-9357-1641-C4FC-892F41C7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757C9AD-4F68-F24F-0434-16C7618A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EAEDABF-9E77-812A-72D2-011AC2BE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4552E6A-DADF-2567-1E7A-CA61EEEA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20FD4A1-C73B-7886-56DE-B9519B52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32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92E6F0-95C4-D857-06A1-B671332D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C297107-3102-1AA8-204F-76901DB6C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8B7F4BB-2808-B9EB-A07B-439F3398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A7F6C76-0A15-BA38-4D1C-91102B73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1EB4729-BF6C-FD1B-F57A-57B1A168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5CF49D-9746-1F1D-4FB0-977D5ABF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283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6447546-F07E-9B3D-647A-74857EE4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B654931-1722-5E15-5104-FD191BBAE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7AD6D0-7C2E-ACDF-0F5D-36A15F6A5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9F28-BAE9-D345-9FCF-189A47ED6B12}" type="datetimeFigureOut">
              <a:rPr lang="sv-SE" smtClean="0"/>
              <a:t>2023-03-20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F201EA-AAE7-C3B9-8DA8-5D10E7070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E27EDDC-B098-9E8B-ADE2-7F5209424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94DA-B86C-C342-AD40-78F5DF5422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045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ity.org/how-secure-is-my-password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ev.azure.com/ulfmartensson0816/" TargetMode="Externa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v-se/pricing/calculator/" TargetMode="External"/><Relationship Id="rId2" Type="http://schemas.openxmlformats.org/officeDocument/2006/relationships/hyperlink" Target="https://azure.microsoft.com/sv-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zurespeed.com/Azure/Latency" TargetMode="External"/><Relationship Id="rId5" Type="http://schemas.openxmlformats.org/officeDocument/2006/relationships/hyperlink" Target="https://learn.microsoft.com/sv-se/" TargetMode="External"/><Relationship Id="rId4" Type="http://schemas.openxmlformats.org/officeDocument/2006/relationships/hyperlink" Target="https://azuremarketplace.microsoft.com/en-us/hom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fmartensso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3EEDD-63C6-4B34-7EDF-21B4276E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07844"/>
            <a:ext cx="11277600" cy="324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0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EE6432-173C-2F33-C1E2-498BE04F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 levels</a:t>
            </a:r>
          </a:p>
        </p:txBody>
      </p:sp>
      <p:pic>
        <p:nvPicPr>
          <p:cNvPr id="2050" name="Picture 2" descr="Diagram that shows the relationship of management hierarchy levels.">
            <a:extLst>
              <a:ext uri="{FF2B5EF4-FFF2-40B4-BE49-F238E27FC236}">
                <a16:creationId xmlns:a16="http://schemas.microsoft.com/office/drawing/2014/main" id="{F7D50D40-633E-8DA1-2035-21FEC2FA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4570" y="1863801"/>
            <a:ext cx="6842858" cy="44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55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Demo </a:t>
            </a:r>
            <a:r>
              <a:rPr lang="sv-SE" dirty="0" err="1"/>
              <a:t>virtual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och </a:t>
            </a:r>
            <a:r>
              <a:rPr lang="sv-SE" dirty="0" err="1"/>
              <a:t>webapp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6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33AA0AB-021C-09BE-54C4-4B1E1AB0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 </a:t>
            </a:r>
            <a:r>
              <a:rPr lang="sv-SE" dirty="0" err="1"/>
              <a:t>webshop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D28A70A-46D8-D0F5-BE77-3B73C2CFFBF9}"/>
              </a:ext>
            </a:extLst>
          </p:cNvPr>
          <p:cNvSpPr/>
          <p:nvPr/>
        </p:nvSpPr>
        <p:spPr>
          <a:xfrm>
            <a:off x="1328733" y="2746375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KundID</a:t>
            </a:r>
            <a:r>
              <a:rPr lang="sv-SE" b="1" u="sng" dirty="0"/>
              <a:t> (PK)</a:t>
            </a:r>
          </a:p>
          <a:p>
            <a:r>
              <a:rPr lang="sv-SE" dirty="0" err="1"/>
              <a:t>KundNamn</a:t>
            </a:r>
            <a:endParaRPr lang="sv-SE" dirty="0"/>
          </a:p>
          <a:p>
            <a:r>
              <a:rPr lang="sv-SE" dirty="0"/>
              <a:t>Adress</a:t>
            </a:r>
          </a:p>
          <a:p>
            <a:r>
              <a:rPr lang="sv-SE" dirty="0" err="1"/>
              <a:t>Etc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1C265AF-04BC-BC22-FF27-D21971CFFD8D}"/>
              </a:ext>
            </a:extLst>
          </p:cNvPr>
          <p:cNvSpPr/>
          <p:nvPr/>
        </p:nvSpPr>
        <p:spPr>
          <a:xfrm>
            <a:off x="8685848" y="2712973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ProduktID</a:t>
            </a:r>
            <a:r>
              <a:rPr lang="sv-SE" b="1" u="sng" dirty="0"/>
              <a:t> (PK)</a:t>
            </a:r>
          </a:p>
          <a:p>
            <a:r>
              <a:rPr lang="sv-SE" dirty="0"/>
              <a:t>Produktnamn</a:t>
            </a:r>
          </a:p>
          <a:p>
            <a:r>
              <a:rPr lang="sv-SE" dirty="0"/>
              <a:t>Pris</a:t>
            </a:r>
          </a:p>
          <a:p>
            <a:r>
              <a:rPr lang="sv-SE" dirty="0" err="1"/>
              <a:t>Etc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9725BD7-EC2F-C71D-878D-E64B4DBB16D0}"/>
              </a:ext>
            </a:extLst>
          </p:cNvPr>
          <p:cNvSpPr/>
          <p:nvPr/>
        </p:nvSpPr>
        <p:spPr>
          <a:xfrm>
            <a:off x="3772752" y="2766218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OrderID</a:t>
            </a:r>
            <a:r>
              <a:rPr lang="sv-SE" b="1" u="sng" dirty="0"/>
              <a:t> (PK)</a:t>
            </a:r>
          </a:p>
          <a:p>
            <a:r>
              <a:rPr lang="sv-SE" dirty="0"/>
              <a:t>Datum</a:t>
            </a:r>
          </a:p>
          <a:p>
            <a:r>
              <a:rPr lang="sv-SE" dirty="0" err="1"/>
              <a:t>Etc</a:t>
            </a:r>
            <a:endParaRPr lang="sv-SE" dirty="0"/>
          </a:p>
          <a:p>
            <a:r>
              <a:rPr lang="sv-SE" dirty="0" err="1"/>
              <a:t>KundID</a:t>
            </a:r>
            <a:r>
              <a:rPr lang="sv-SE" dirty="0"/>
              <a:t> (FK)</a:t>
            </a:r>
          </a:p>
        </p:txBody>
      </p:sp>
      <p:cxnSp>
        <p:nvCxnSpPr>
          <p:cNvPr id="10" name="Vinklad  9">
            <a:extLst>
              <a:ext uri="{FF2B5EF4-FFF2-40B4-BE49-F238E27FC236}">
                <a16:creationId xmlns:a16="http://schemas.microsoft.com/office/drawing/2014/main" id="{85974107-E007-C0D5-73C9-CB239028DAFA}"/>
              </a:ext>
            </a:extLst>
          </p:cNvPr>
          <p:cNvCxnSpPr/>
          <p:nvPr/>
        </p:nvCxnSpPr>
        <p:spPr>
          <a:xfrm>
            <a:off x="2780533" y="2901696"/>
            <a:ext cx="992219" cy="902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F65AB6EF-A334-EDA0-79A6-46B06E60513B}"/>
              </a:ext>
            </a:extLst>
          </p:cNvPr>
          <p:cNvSpPr/>
          <p:nvPr/>
        </p:nvSpPr>
        <p:spPr>
          <a:xfrm>
            <a:off x="6241829" y="2712972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OrderID</a:t>
            </a:r>
            <a:r>
              <a:rPr lang="sv-SE" b="1" u="sng" dirty="0"/>
              <a:t> (PK)</a:t>
            </a:r>
          </a:p>
          <a:p>
            <a:r>
              <a:rPr lang="sv-SE" b="1" u="sng" dirty="0" err="1"/>
              <a:t>ProduktID</a:t>
            </a:r>
            <a:r>
              <a:rPr lang="sv-SE" b="1" u="sng" dirty="0"/>
              <a:t> (PK)</a:t>
            </a:r>
          </a:p>
          <a:p>
            <a:r>
              <a:rPr lang="sv-SE" dirty="0"/>
              <a:t>Antal</a:t>
            </a:r>
          </a:p>
        </p:txBody>
      </p:sp>
      <p:cxnSp>
        <p:nvCxnSpPr>
          <p:cNvPr id="13" name="Vinklad  12">
            <a:extLst>
              <a:ext uri="{FF2B5EF4-FFF2-40B4-BE49-F238E27FC236}">
                <a16:creationId xmlns:a16="http://schemas.microsoft.com/office/drawing/2014/main" id="{9B1DAA91-BC62-2BD4-AA10-72EA67CAC78B}"/>
              </a:ext>
            </a:extLst>
          </p:cNvPr>
          <p:cNvCxnSpPr/>
          <p:nvPr/>
        </p:nvCxnSpPr>
        <p:spPr>
          <a:xfrm>
            <a:off x="5372100" y="2901696"/>
            <a:ext cx="86972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ad  14">
            <a:extLst>
              <a:ext uri="{FF2B5EF4-FFF2-40B4-BE49-F238E27FC236}">
                <a16:creationId xmlns:a16="http://schemas.microsoft.com/office/drawing/2014/main" id="{27020F9A-6F12-18B2-F686-559B83C43B43}"/>
              </a:ext>
            </a:extLst>
          </p:cNvPr>
          <p:cNvCxnSpPr/>
          <p:nvPr/>
        </p:nvCxnSpPr>
        <p:spPr>
          <a:xfrm rot="10800000" flipV="1">
            <a:off x="7967952" y="2901695"/>
            <a:ext cx="717897" cy="341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90C9C5B-864B-55B0-3B79-4B5C14C066FB}"/>
              </a:ext>
            </a:extLst>
          </p:cNvPr>
          <p:cNvSpPr txBox="1"/>
          <p:nvPr/>
        </p:nvSpPr>
        <p:spPr>
          <a:xfrm>
            <a:off x="3029797" y="252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22BC5258-6677-DA28-C1DB-4B1F382380AC}"/>
              </a:ext>
            </a:extLst>
          </p:cNvPr>
          <p:cNvSpPr txBox="1"/>
          <p:nvPr/>
        </p:nvSpPr>
        <p:spPr>
          <a:xfrm>
            <a:off x="3401275" y="343873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DC33D037-CE02-8CD0-FCDC-6CD05B36B800}"/>
              </a:ext>
            </a:extLst>
          </p:cNvPr>
          <p:cNvSpPr txBox="1"/>
          <p:nvPr/>
        </p:nvSpPr>
        <p:spPr>
          <a:xfrm>
            <a:off x="5431201" y="254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C49B91E7-8860-E831-39E9-53D534C4E639}"/>
              </a:ext>
            </a:extLst>
          </p:cNvPr>
          <p:cNvSpPr txBox="1"/>
          <p:nvPr/>
        </p:nvSpPr>
        <p:spPr>
          <a:xfrm>
            <a:off x="5925105" y="25815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A53D566-3BD3-76AE-09D4-DCCE806D56D6}"/>
              </a:ext>
            </a:extLst>
          </p:cNvPr>
          <p:cNvSpPr txBox="1"/>
          <p:nvPr/>
        </p:nvSpPr>
        <p:spPr>
          <a:xfrm>
            <a:off x="7945063" y="29143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E3876BF2-330E-F150-CEB7-B4096466EC29}"/>
              </a:ext>
            </a:extLst>
          </p:cNvPr>
          <p:cNvSpPr txBox="1"/>
          <p:nvPr/>
        </p:nvSpPr>
        <p:spPr>
          <a:xfrm>
            <a:off x="8355530" y="2558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07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33AA0AB-021C-09BE-54C4-4B1E1AB0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 bank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D28A70A-46D8-D0F5-BE77-3B73C2CFFBF9}"/>
              </a:ext>
            </a:extLst>
          </p:cNvPr>
          <p:cNvSpPr/>
          <p:nvPr/>
        </p:nvSpPr>
        <p:spPr>
          <a:xfrm>
            <a:off x="1328733" y="2746375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KundID</a:t>
            </a:r>
            <a:r>
              <a:rPr lang="sv-SE" b="1" u="sng" dirty="0"/>
              <a:t> (PK)</a:t>
            </a:r>
          </a:p>
          <a:p>
            <a:r>
              <a:rPr lang="sv-SE" dirty="0" err="1"/>
              <a:t>KundNamn</a:t>
            </a:r>
            <a:endParaRPr lang="sv-SE" dirty="0"/>
          </a:p>
          <a:p>
            <a:r>
              <a:rPr lang="sv-SE" dirty="0"/>
              <a:t>Adress</a:t>
            </a:r>
          </a:p>
          <a:p>
            <a:r>
              <a:rPr lang="sv-SE" dirty="0" err="1"/>
              <a:t>Etc</a:t>
            </a:r>
            <a:endParaRPr lang="sv-SE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1C265AF-04BC-BC22-FF27-D21971CFFD8D}"/>
              </a:ext>
            </a:extLst>
          </p:cNvPr>
          <p:cNvSpPr/>
          <p:nvPr/>
        </p:nvSpPr>
        <p:spPr>
          <a:xfrm>
            <a:off x="8685848" y="2712973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ProduktID</a:t>
            </a:r>
            <a:r>
              <a:rPr lang="sv-SE" b="1" u="sng" dirty="0"/>
              <a:t> (PK)</a:t>
            </a:r>
          </a:p>
          <a:p>
            <a:r>
              <a:rPr lang="sv-SE" dirty="0"/>
              <a:t>Produktnamn</a:t>
            </a:r>
          </a:p>
          <a:p>
            <a:r>
              <a:rPr lang="sv-SE" dirty="0"/>
              <a:t>Pris</a:t>
            </a:r>
          </a:p>
          <a:p>
            <a:r>
              <a:rPr lang="sv-SE" dirty="0" err="1"/>
              <a:t>Etc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9725BD7-EC2F-C71D-878D-E64B4DBB16D0}"/>
              </a:ext>
            </a:extLst>
          </p:cNvPr>
          <p:cNvSpPr/>
          <p:nvPr/>
        </p:nvSpPr>
        <p:spPr>
          <a:xfrm>
            <a:off x="3772752" y="2766218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AvtalsID</a:t>
            </a:r>
            <a:r>
              <a:rPr lang="sv-SE" b="1" u="sng" dirty="0"/>
              <a:t> (PK)</a:t>
            </a:r>
          </a:p>
          <a:p>
            <a:r>
              <a:rPr lang="sv-SE" dirty="0"/>
              <a:t>Datum</a:t>
            </a:r>
          </a:p>
          <a:p>
            <a:r>
              <a:rPr lang="sv-SE" dirty="0" err="1"/>
              <a:t>Etc</a:t>
            </a:r>
            <a:endParaRPr lang="sv-SE" dirty="0"/>
          </a:p>
          <a:p>
            <a:r>
              <a:rPr lang="sv-SE" dirty="0" err="1"/>
              <a:t>KundID</a:t>
            </a:r>
            <a:r>
              <a:rPr lang="sv-SE" dirty="0"/>
              <a:t> (FK)</a:t>
            </a:r>
          </a:p>
        </p:txBody>
      </p:sp>
      <p:cxnSp>
        <p:nvCxnSpPr>
          <p:cNvPr id="10" name="Vinklad  9">
            <a:extLst>
              <a:ext uri="{FF2B5EF4-FFF2-40B4-BE49-F238E27FC236}">
                <a16:creationId xmlns:a16="http://schemas.microsoft.com/office/drawing/2014/main" id="{85974107-E007-C0D5-73C9-CB239028DAFA}"/>
              </a:ext>
            </a:extLst>
          </p:cNvPr>
          <p:cNvCxnSpPr/>
          <p:nvPr/>
        </p:nvCxnSpPr>
        <p:spPr>
          <a:xfrm>
            <a:off x="2780533" y="2901696"/>
            <a:ext cx="992219" cy="902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F65AB6EF-A334-EDA0-79A6-46B06E60513B}"/>
              </a:ext>
            </a:extLst>
          </p:cNvPr>
          <p:cNvSpPr/>
          <p:nvPr/>
        </p:nvSpPr>
        <p:spPr>
          <a:xfrm>
            <a:off x="6241829" y="2712972"/>
            <a:ext cx="1726122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v-SE" b="1" u="sng" dirty="0" err="1"/>
              <a:t>AvtalsID</a:t>
            </a:r>
            <a:r>
              <a:rPr lang="sv-SE" b="1" u="sng" dirty="0"/>
              <a:t> (PK)</a:t>
            </a:r>
          </a:p>
          <a:p>
            <a:r>
              <a:rPr lang="sv-SE" b="1" u="sng" dirty="0" err="1"/>
              <a:t>ProduktID</a:t>
            </a:r>
            <a:r>
              <a:rPr lang="sv-SE" b="1" u="sng" dirty="0"/>
              <a:t> (PK)</a:t>
            </a:r>
          </a:p>
          <a:p>
            <a:r>
              <a:rPr lang="sv-SE" dirty="0"/>
              <a:t>Antal</a:t>
            </a:r>
          </a:p>
        </p:txBody>
      </p:sp>
      <p:cxnSp>
        <p:nvCxnSpPr>
          <p:cNvPr id="13" name="Vinklad  12">
            <a:extLst>
              <a:ext uri="{FF2B5EF4-FFF2-40B4-BE49-F238E27FC236}">
                <a16:creationId xmlns:a16="http://schemas.microsoft.com/office/drawing/2014/main" id="{9B1DAA91-BC62-2BD4-AA10-72EA67CAC78B}"/>
              </a:ext>
            </a:extLst>
          </p:cNvPr>
          <p:cNvCxnSpPr/>
          <p:nvPr/>
        </p:nvCxnSpPr>
        <p:spPr>
          <a:xfrm>
            <a:off x="5372100" y="2901696"/>
            <a:ext cx="869729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ad  14">
            <a:extLst>
              <a:ext uri="{FF2B5EF4-FFF2-40B4-BE49-F238E27FC236}">
                <a16:creationId xmlns:a16="http://schemas.microsoft.com/office/drawing/2014/main" id="{27020F9A-6F12-18B2-F686-559B83C43B43}"/>
              </a:ext>
            </a:extLst>
          </p:cNvPr>
          <p:cNvCxnSpPr/>
          <p:nvPr/>
        </p:nvCxnSpPr>
        <p:spPr>
          <a:xfrm rot="10800000" flipV="1">
            <a:off x="7967952" y="2901695"/>
            <a:ext cx="717897" cy="341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D90C9C5B-864B-55B0-3B79-4B5C14C066FB}"/>
              </a:ext>
            </a:extLst>
          </p:cNvPr>
          <p:cNvSpPr txBox="1"/>
          <p:nvPr/>
        </p:nvSpPr>
        <p:spPr>
          <a:xfrm>
            <a:off x="3029797" y="2528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22BC5258-6677-DA28-C1DB-4B1F382380AC}"/>
              </a:ext>
            </a:extLst>
          </p:cNvPr>
          <p:cNvSpPr txBox="1"/>
          <p:nvPr/>
        </p:nvSpPr>
        <p:spPr>
          <a:xfrm>
            <a:off x="3401275" y="343873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DC33D037-CE02-8CD0-FCDC-6CD05B36B800}"/>
              </a:ext>
            </a:extLst>
          </p:cNvPr>
          <p:cNvSpPr txBox="1"/>
          <p:nvPr/>
        </p:nvSpPr>
        <p:spPr>
          <a:xfrm>
            <a:off x="5431201" y="2545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C49B91E7-8860-E831-39E9-53D534C4E639}"/>
              </a:ext>
            </a:extLst>
          </p:cNvPr>
          <p:cNvSpPr txBox="1"/>
          <p:nvPr/>
        </p:nvSpPr>
        <p:spPr>
          <a:xfrm>
            <a:off x="5925105" y="258155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7A53D566-3BD3-76AE-09D4-DCCE806D56D6}"/>
              </a:ext>
            </a:extLst>
          </p:cNvPr>
          <p:cNvSpPr txBox="1"/>
          <p:nvPr/>
        </p:nvSpPr>
        <p:spPr>
          <a:xfrm>
            <a:off x="7945063" y="29143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E3876BF2-330E-F150-CEB7-B4096466EC29}"/>
              </a:ext>
            </a:extLst>
          </p:cNvPr>
          <p:cNvSpPr txBox="1"/>
          <p:nvPr/>
        </p:nvSpPr>
        <p:spPr>
          <a:xfrm>
            <a:off x="8355530" y="2558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41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A64DE5C1-C820-A6A5-F373-CCDFB396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6351"/>
            <a:ext cx="6210747" cy="3400044"/>
          </a:xfrm>
          <a:prstGeom prst="rect">
            <a:avLst/>
          </a:prstGeom>
        </p:spPr>
      </p:pic>
      <p:sp>
        <p:nvSpPr>
          <p:cNvPr id="7" name="Rubrik 6">
            <a:extLst>
              <a:ext uri="{FF2B5EF4-FFF2-40B4-BE49-F238E27FC236}">
                <a16:creationId xmlns:a16="http://schemas.microsoft.com/office/drawing/2014/main" id="{02C0F054-32A3-7C24-956D-6D3A958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 </a:t>
            </a:r>
            <a:r>
              <a:rPr lang="sv-SE" dirty="0" err="1"/>
              <a:t>config</a:t>
            </a:r>
            <a:r>
              <a:rPr lang="sv-SE" dirty="0"/>
              <a:t>-fil 1:1 relation mellan grupp i AAD och roll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3287CB0-9DCB-46C2-2170-32CAF72FA4D1}"/>
              </a:ext>
            </a:extLst>
          </p:cNvPr>
          <p:cNvSpPr txBox="1"/>
          <p:nvPr/>
        </p:nvSpPr>
        <p:spPr>
          <a:xfrm>
            <a:off x="7329488" y="2886076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Gruppnamn i </a:t>
            </a:r>
            <a:r>
              <a:rPr lang="sv-SE" dirty="0" err="1"/>
              <a:t>Azure</a:t>
            </a:r>
            <a:r>
              <a:rPr lang="sv-SE" dirty="0"/>
              <a:t> AD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DD5841C-B606-6B6D-8D00-82EB3501C716}"/>
              </a:ext>
            </a:extLst>
          </p:cNvPr>
          <p:cNvSpPr txBox="1"/>
          <p:nvPr/>
        </p:nvSpPr>
        <p:spPr>
          <a:xfrm>
            <a:off x="7329487" y="3746373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Rollnamn i din </a:t>
            </a:r>
            <a:r>
              <a:rPr lang="sv-SE" dirty="0" err="1"/>
              <a:t>app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4133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02C0F054-32A3-7C24-956D-6D3A958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 </a:t>
            </a:r>
            <a:r>
              <a:rPr lang="sv-SE" dirty="0" err="1"/>
              <a:t>config</a:t>
            </a:r>
            <a:r>
              <a:rPr lang="sv-SE" dirty="0"/>
              <a:t>-fil 1:M relation mellan grupp i AAD och roll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3287CB0-9DCB-46C2-2170-32CAF72FA4D1}"/>
              </a:ext>
            </a:extLst>
          </p:cNvPr>
          <p:cNvSpPr txBox="1"/>
          <p:nvPr/>
        </p:nvSpPr>
        <p:spPr>
          <a:xfrm>
            <a:off x="7329488" y="3700979"/>
            <a:ext cx="233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Gruppnamn i </a:t>
            </a:r>
            <a:r>
              <a:rPr lang="sv-SE" dirty="0" err="1"/>
              <a:t>Azure</a:t>
            </a:r>
            <a:r>
              <a:rPr lang="sv-SE" dirty="0"/>
              <a:t> AD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DD5841C-B606-6B6D-8D00-82EB3501C716}"/>
              </a:ext>
            </a:extLst>
          </p:cNvPr>
          <p:cNvSpPr txBox="1"/>
          <p:nvPr/>
        </p:nvSpPr>
        <p:spPr>
          <a:xfrm>
            <a:off x="7329488" y="4096656"/>
            <a:ext cx="272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Multipla rollnamn i din </a:t>
            </a:r>
            <a:r>
              <a:rPr lang="sv-SE" dirty="0" err="1"/>
              <a:t>app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F8BDE0B0-C250-C79F-14E2-AE553AA0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06" y="2087008"/>
            <a:ext cx="5929589" cy="32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 err="1"/>
              <a:t>Tenancy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948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247513-059C-5F44-163B-DF5632F5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Single</a:t>
            </a:r>
            <a:r>
              <a:rPr lang="sv-SE" dirty="0"/>
              <a:t>/multi </a:t>
            </a:r>
            <a:r>
              <a:rPr lang="sv-SE" dirty="0" err="1"/>
              <a:t>tenant</a:t>
            </a:r>
            <a:r>
              <a:rPr lang="sv-SE" dirty="0"/>
              <a:t> arkitektur</a:t>
            </a:r>
          </a:p>
        </p:txBody>
      </p:sp>
      <p:pic>
        <p:nvPicPr>
          <p:cNvPr id="1026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98310953-FAAD-28AF-2436-D2688E677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932452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Ellips 4">
            <a:extLst>
              <a:ext uri="{FF2B5EF4-FFF2-40B4-BE49-F238E27FC236}">
                <a16:creationId xmlns:a16="http://schemas.microsoft.com/office/drawing/2014/main" id="{5CF69AC1-121D-03F8-C77C-0A80CB4E20F9}"/>
              </a:ext>
            </a:extLst>
          </p:cNvPr>
          <p:cNvSpPr/>
          <p:nvPr/>
        </p:nvSpPr>
        <p:spPr>
          <a:xfrm>
            <a:off x="1003412" y="3929879"/>
            <a:ext cx="599885" cy="599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APP</a:t>
            </a:r>
          </a:p>
        </p:txBody>
      </p:sp>
      <p:sp>
        <p:nvSpPr>
          <p:cNvPr id="6" name="Magnetskiva 5">
            <a:extLst>
              <a:ext uri="{FF2B5EF4-FFF2-40B4-BE49-F238E27FC236}">
                <a16:creationId xmlns:a16="http://schemas.microsoft.com/office/drawing/2014/main" id="{058C4630-F9F3-684B-2A01-A6D96F76BBCE}"/>
              </a:ext>
            </a:extLst>
          </p:cNvPr>
          <p:cNvSpPr/>
          <p:nvPr/>
        </p:nvSpPr>
        <p:spPr>
          <a:xfrm>
            <a:off x="1039702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cxnSp>
        <p:nvCxnSpPr>
          <p:cNvPr id="8" name="Rak pil 7">
            <a:extLst>
              <a:ext uri="{FF2B5EF4-FFF2-40B4-BE49-F238E27FC236}">
                <a16:creationId xmlns:a16="http://schemas.microsoft.com/office/drawing/2014/main" id="{416DB3BD-2342-3378-976B-F95BF3C78B69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1302869" y="3498397"/>
            <a:ext cx="486" cy="4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>
            <a:extLst>
              <a:ext uri="{FF2B5EF4-FFF2-40B4-BE49-F238E27FC236}">
                <a16:creationId xmlns:a16="http://schemas.microsoft.com/office/drawing/2014/main" id="{D648A0B6-6763-7A27-68BD-4C8E7DD6BC44}"/>
              </a:ext>
            </a:extLst>
          </p:cNvPr>
          <p:cNvCxnSpPr>
            <a:stCxn id="5" idx="4"/>
            <a:endCxn id="6" idx="1"/>
          </p:cNvCxnSpPr>
          <p:nvPr/>
        </p:nvCxnSpPr>
        <p:spPr>
          <a:xfrm flipH="1">
            <a:off x="1303354" y="4529764"/>
            <a:ext cx="1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A1B6E2CC-C103-6947-44C3-432384A12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1672799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7" name="Ellips 16">
            <a:extLst>
              <a:ext uri="{FF2B5EF4-FFF2-40B4-BE49-F238E27FC236}">
                <a16:creationId xmlns:a16="http://schemas.microsoft.com/office/drawing/2014/main" id="{37EBE101-0D2B-4698-0DE5-0803098B3061}"/>
              </a:ext>
            </a:extLst>
          </p:cNvPr>
          <p:cNvSpPr/>
          <p:nvPr/>
        </p:nvSpPr>
        <p:spPr>
          <a:xfrm>
            <a:off x="1743759" y="3929879"/>
            <a:ext cx="599885" cy="599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APP</a:t>
            </a:r>
          </a:p>
        </p:txBody>
      </p:sp>
      <p:sp>
        <p:nvSpPr>
          <p:cNvPr id="18" name="Magnetskiva 17">
            <a:extLst>
              <a:ext uri="{FF2B5EF4-FFF2-40B4-BE49-F238E27FC236}">
                <a16:creationId xmlns:a16="http://schemas.microsoft.com/office/drawing/2014/main" id="{ADBAEDCB-107A-737B-5D5E-63F813AFDCE2}"/>
              </a:ext>
            </a:extLst>
          </p:cNvPr>
          <p:cNvSpPr/>
          <p:nvPr/>
        </p:nvSpPr>
        <p:spPr>
          <a:xfrm>
            <a:off x="1780049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cxnSp>
        <p:nvCxnSpPr>
          <p:cNvPr id="19" name="Rak pil 18">
            <a:extLst>
              <a:ext uri="{FF2B5EF4-FFF2-40B4-BE49-F238E27FC236}">
                <a16:creationId xmlns:a16="http://schemas.microsoft.com/office/drawing/2014/main" id="{A1D3E3E8-445B-6684-E9A2-A4F0DF704534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043216" y="3498397"/>
            <a:ext cx="486" cy="4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>
            <a:extLst>
              <a:ext uri="{FF2B5EF4-FFF2-40B4-BE49-F238E27FC236}">
                <a16:creationId xmlns:a16="http://schemas.microsoft.com/office/drawing/2014/main" id="{C61D6376-3DE5-4B9D-AAC2-E6E92C1F1E2F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flipH="1">
            <a:off x="2043701" y="4529764"/>
            <a:ext cx="1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25018D5B-4EDE-0587-9521-A4B14CEE5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2376369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" name="Ellips 21">
            <a:extLst>
              <a:ext uri="{FF2B5EF4-FFF2-40B4-BE49-F238E27FC236}">
                <a16:creationId xmlns:a16="http://schemas.microsoft.com/office/drawing/2014/main" id="{18C2A4AB-4C3E-A7F3-EBBD-1D527690338B}"/>
              </a:ext>
            </a:extLst>
          </p:cNvPr>
          <p:cNvSpPr/>
          <p:nvPr/>
        </p:nvSpPr>
        <p:spPr>
          <a:xfrm>
            <a:off x="2447329" y="3929879"/>
            <a:ext cx="599885" cy="599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APP</a:t>
            </a:r>
          </a:p>
        </p:txBody>
      </p:sp>
      <p:sp>
        <p:nvSpPr>
          <p:cNvPr id="23" name="Magnetskiva 22">
            <a:extLst>
              <a:ext uri="{FF2B5EF4-FFF2-40B4-BE49-F238E27FC236}">
                <a16:creationId xmlns:a16="http://schemas.microsoft.com/office/drawing/2014/main" id="{224B772B-7280-BD67-C3B7-15C83A4DC7E2}"/>
              </a:ext>
            </a:extLst>
          </p:cNvPr>
          <p:cNvSpPr/>
          <p:nvPr/>
        </p:nvSpPr>
        <p:spPr>
          <a:xfrm>
            <a:off x="2483619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cxnSp>
        <p:nvCxnSpPr>
          <p:cNvPr id="24" name="Rak pil 23">
            <a:extLst>
              <a:ext uri="{FF2B5EF4-FFF2-40B4-BE49-F238E27FC236}">
                <a16:creationId xmlns:a16="http://schemas.microsoft.com/office/drawing/2014/main" id="{C02240FC-9DF6-9A57-BAA3-09AE48393BA7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2746786" y="3498397"/>
            <a:ext cx="486" cy="4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pil 24">
            <a:extLst>
              <a:ext uri="{FF2B5EF4-FFF2-40B4-BE49-F238E27FC236}">
                <a16:creationId xmlns:a16="http://schemas.microsoft.com/office/drawing/2014/main" id="{CE115DDD-80FA-5569-A2AC-24C1F33147AD}"/>
              </a:ext>
            </a:extLst>
          </p:cNvPr>
          <p:cNvCxnSpPr>
            <a:stCxn id="22" idx="4"/>
            <a:endCxn id="23" idx="1"/>
          </p:cNvCxnSpPr>
          <p:nvPr/>
        </p:nvCxnSpPr>
        <p:spPr>
          <a:xfrm flipH="1">
            <a:off x="2747271" y="4529764"/>
            <a:ext cx="1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89AB9BE8-D355-2E01-60EB-D8E1E4542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5133728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8" name="Magnetskiva 27">
            <a:extLst>
              <a:ext uri="{FF2B5EF4-FFF2-40B4-BE49-F238E27FC236}">
                <a16:creationId xmlns:a16="http://schemas.microsoft.com/office/drawing/2014/main" id="{54A467D9-F990-4CF6-0B87-7A256114F357}"/>
              </a:ext>
            </a:extLst>
          </p:cNvPr>
          <p:cNvSpPr/>
          <p:nvPr/>
        </p:nvSpPr>
        <p:spPr>
          <a:xfrm>
            <a:off x="5240978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pic>
        <p:nvPicPr>
          <p:cNvPr id="31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EAFE8DAD-4593-1F7D-8336-01D0D592A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5874075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2" name="Ellips 31">
            <a:extLst>
              <a:ext uri="{FF2B5EF4-FFF2-40B4-BE49-F238E27FC236}">
                <a16:creationId xmlns:a16="http://schemas.microsoft.com/office/drawing/2014/main" id="{4567C616-F257-0AA1-09F7-4646F0A2AEC6}"/>
              </a:ext>
            </a:extLst>
          </p:cNvPr>
          <p:cNvSpPr/>
          <p:nvPr/>
        </p:nvSpPr>
        <p:spPr>
          <a:xfrm>
            <a:off x="5945035" y="3929879"/>
            <a:ext cx="599885" cy="599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APP</a:t>
            </a:r>
          </a:p>
        </p:txBody>
      </p:sp>
      <p:sp>
        <p:nvSpPr>
          <p:cNvPr id="33" name="Magnetskiva 32">
            <a:extLst>
              <a:ext uri="{FF2B5EF4-FFF2-40B4-BE49-F238E27FC236}">
                <a16:creationId xmlns:a16="http://schemas.microsoft.com/office/drawing/2014/main" id="{B87D771C-0B40-CA9C-E7CE-3B7FBF90C22D}"/>
              </a:ext>
            </a:extLst>
          </p:cNvPr>
          <p:cNvSpPr/>
          <p:nvPr/>
        </p:nvSpPr>
        <p:spPr>
          <a:xfrm>
            <a:off x="5981325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cxnSp>
        <p:nvCxnSpPr>
          <p:cNvPr id="34" name="Rak pil 33">
            <a:extLst>
              <a:ext uri="{FF2B5EF4-FFF2-40B4-BE49-F238E27FC236}">
                <a16:creationId xmlns:a16="http://schemas.microsoft.com/office/drawing/2014/main" id="{6F71368E-3F82-A234-D7CC-0D202189B6C9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6244492" y="3498397"/>
            <a:ext cx="486" cy="4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pil 34">
            <a:extLst>
              <a:ext uri="{FF2B5EF4-FFF2-40B4-BE49-F238E27FC236}">
                <a16:creationId xmlns:a16="http://schemas.microsoft.com/office/drawing/2014/main" id="{6F350C2D-13CB-B8D4-7B79-3D9A0C0A8790}"/>
              </a:ext>
            </a:extLst>
          </p:cNvPr>
          <p:cNvCxnSpPr>
            <a:stCxn id="32" idx="4"/>
            <a:endCxn id="33" idx="1"/>
          </p:cNvCxnSpPr>
          <p:nvPr/>
        </p:nvCxnSpPr>
        <p:spPr>
          <a:xfrm flipH="1">
            <a:off x="6244977" y="4529764"/>
            <a:ext cx="1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14D21F2A-86EA-6A49-E5D2-054A7CDDE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6577645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8" name="Magnetskiva 37">
            <a:extLst>
              <a:ext uri="{FF2B5EF4-FFF2-40B4-BE49-F238E27FC236}">
                <a16:creationId xmlns:a16="http://schemas.microsoft.com/office/drawing/2014/main" id="{083202FE-2645-F873-7B30-66CADBFDF1D4}"/>
              </a:ext>
            </a:extLst>
          </p:cNvPr>
          <p:cNvSpPr/>
          <p:nvPr/>
        </p:nvSpPr>
        <p:spPr>
          <a:xfrm>
            <a:off x="6684895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pic>
        <p:nvPicPr>
          <p:cNvPr id="41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7D03C12E-59C9-9841-B603-74739C0DE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7713227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46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33D85A86-8CC3-F9A0-72FA-89990FCB0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8453574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7" name="Ellips 46">
            <a:extLst>
              <a:ext uri="{FF2B5EF4-FFF2-40B4-BE49-F238E27FC236}">
                <a16:creationId xmlns:a16="http://schemas.microsoft.com/office/drawing/2014/main" id="{2A5E3EE6-4C7C-6F82-F419-17E662ABBDCB}"/>
              </a:ext>
            </a:extLst>
          </p:cNvPr>
          <p:cNvSpPr/>
          <p:nvPr/>
        </p:nvSpPr>
        <p:spPr>
          <a:xfrm>
            <a:off x="8524534" y="3929879"/>
            <a:ext cx="599885" cy="59988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APP</a:t>
            </a:r>
          </a:p>
        </p:txBody>
      </p:sp>
      <p:sp>
        <p:nvSpPr>
          <p:cNvPr id="48" name="Magnetskiva 47">
            <a:extLst>
              <a:ext uri="{FF2B5EF4-FFF2-40B4-BE49-F238E27FC236}">
                <a16:creationId xmlns:a16="http://schemas.microsoft.com/office/drawing/2014/main" id="{62C34F69-DDF4-89B3-B319-4052BBF7BA6A}"/>
              </a:ext>
            </a:extLst>
          </p:cNvPr>
          <p:cNvSpPr/>
          <p:nvPr/>
        </p:nvSpPr>
        <p:spPr>
          <a:xfrm>
            <a:off x="8560824" y="5014396"/>
            <a:ext cx="527304" cy="512064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DB</a:t>
            </a:r>
          </a:p>
        </p:txBody>
      </p:sp>
      <p:cxnSp>
        <p:nvCxnSpPr>
          <p:cNvPr id="49" name="Rak pil 48">
            <a:extLst>
              <a:ext uri="{FF2B5EF4-FFF2-40B4-BE49-F238E27FC236}">
                <a16:creationId xmlns:a16="http://schemas.microsoft.com/office/drawing/2014/main" id="{FBEACF99-529B-E6B8-E82A-361E053F7BFB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8823991" y="3498397"/>
            <a:ext cx="486" cy="43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ak pil 49">
            <a:extLst>
              <a:ext uri="{FF2B5EF4-FFF2-40B4-BE49-F238E27FC236}">
                <a16:creationId xmlns:a16="http://schemas.microsoft.com/office/drawing/2014/main" id="{71CC5164-1EFB-CFE6-9C65-432AA43A786E}"/>
              </a:ext>
            </a:extLst>
          </p:cNvPr>
          <p:cNvCxnSpPr>
            <a:stCxn id="47" idx="4"/>
            <a:endCxn id="48" idx="1"/>
          </p:cNvCxnSpPr>
          <p:nvPr/>
        </p:nvCxnSpPr>
        <p:spPr>
          <a:xfrm flipH="1">
            <a:off x="8824476" y="4529764"/>
            <a:ext cx="1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People Icon Vector Person Vector Sing Stockvektor (royaltyfri) 707883430 |  Shutterstock">
            <a:extLst>
              <a:ext uri="{FF2B5EF4-FFF2-40B4-BE49-F238E27FC236}">
                <a16:creationId xmlns:a16="http://schemas.microsoft.com/office/drawing/2014/main" id="{210ED44B-B249-4EC5-7CED-4175C3E46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 bwMode="auto">
          <a:xfrm>
            <a:off x="9157144" y="2784022"/>
            <a:ext cx="740833" cy="714375"/>
          </a:xfrm>
          <a:prstGeom prst="rect">
            <a:avLst/>
          </a:prstGeom>
          <a:solidFill>
            <a:schemeClr val="accent1"/>
          </a:solidFill>
        </p:spPr>
      </p:pic>
      <p:cxnSp>
        <p:nvCxnSpPr>
          <p:cNvPr id="57" name="Vinklad  56">
            <a:extLst>
              <a:ext uri="{FF2B5EF4-FFF2-40B4-BE49-F238E27FC236}">
                <a16:creationId xmlns:a16="http://schemas.microsoft.com/office/drawing/2014/main" id="{CD0D6323-9CE3-B646-688A-419721CD5831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rot="16200000" flipH="1">
            <a:off x="5658820" y="3343721"/>
            <a:ext cx="431482" cy="740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inklad  58">
            <a:extLst>
              <a:ext uri="{FF2B5EF4-FFF2-40B4-BE49-F238E27FC236}">
                <a16:creationId xmlns:a16="http://schemas.microsoft.com/office/drawing/2014/main" id="{FEFCD5CB-1E0F-A950-80AF-DFE1D001FA48}"/>
              </a:ext>
            </a:extLst>
          </p:cNvPr>
          <p:cNvCxnSpPr>
            <a:stCxn id="36" idx="2"/>
            <a:endCxn id="32" idx="0"/>
          </p:cNvCxnSpPr>
          <p:nvPr/>
        </p:nvCxnSpPr>
        <p:spPr>
          <a:xfrm rot="5400000">
            <a:off x="6380779" y="3362596"/>
            <a:ext cx="431482" cy="703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inklad  61">
            <a:extLst>
              <a:ext uri="{FF2B5EF4-FFF2-40B4-BE49-F238E27FC236}">
                <a16:creationId xmlns:a16="http://schemas.microsoft.com/office/drawing/2014/main" id="{CCA16A37-7026-48E8-75C0-DA9C2302D130}"/>
              </a:ext>
            </a:extLst>
          </p:cNvPr>
          <p:cNvCxnSpPr>
            <a:stCxn id="32" idx="4"/>
            <a:endCxn id="28" idx="1"/>
          </p:cNvCxnSpPr>
          <p:nvPr/>
        </p:nvCxnSpPr>
        <p:spPr>
          <a:xfrm rot="5400000">
            <a:off x="5632488" y="4401906"/>
            <a:ext cx="484632" cy="740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Vinklad  1023">
            <a:extLst>
              <a:ext uri="{FF2B5EF4-FFF2-40B4-BE49-F238E27FC236}">
                <a16:creationId xmlns:a16="http://schemas.microsoft.com/office/drawing/2014/main" id="{759732A2-33A7-A1FB-5E14-EE466AF469B1}"/>
              </a:ext>
            </a:extLst>
          </p:cNvPr>
          <p:cNvCxnSpPr>
            <a:stCxn id="32" idx="4"/>
            <a:endCxn id="38" idx="1"/>
          </p:cNvCxnSpPr>
          <p:nvPr/>
        </p:nvCxnSpPr>
        <p:spPr>
          <a:xfrm rot="16200000" flipH="1">
            <a:off x="6354446" y="4420295"/>
            <a:ext cx="484632" cy="7035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Vinklad  1026">
            <a:extLst>
              <a:ext uri="{FF2B5EF4-FFF2-40B4-BE49-F238E27FC236}">
                <a16:creationId xmlns:a16="http://schemas.microsoft.com/office/drawing/2014/main" id="{37063E4B-155B-D0C6-C0EB-A049E116FB69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 rot="16200000" flipH="1">
            <a:off x="8238319" y="3343721"/>
            <a:ext cx="431482" cy="740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Vinklad  1029">
            <a:extLst>
              <a:ext uri="{FF2B5EF4-FFF2-40B4-BE49-F238E27FC236}">
                <a16:creationId xmlns:a16="http://schemas.microsoft.com/office/drawing/2014/main" id="{83E6C69E-FFFB-CF1A-497F-5497162A358E}"/>
              </a:ext>
            </a:extLst>
          </p:cNvPr>
          <p:cNvCxnSpPr>
            <a:stCxn id="51" idx="2"/>
            <a:endCxn id="47" idx="0"/>
          </p:cNvCxnSpPr>
          <p:nvPr/>
        </p:nvCxnSpPr>
        <p:spPr>
          <a:xfrm rot="5400000">
            <a:off x="8960278" y="3362596"/>
            <a:ext cx="431482" cy="703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ruta 1030">
            <a:extLst>
              <a:ext uri="{FF2B5EF4-FFF2-40B4-BE49-F238E27FC236}">
                <a16:creationId xmlns:a16="http://schemas.microsoft.com/office/drawing/2014/main" id="{496382C3-B47E-97CE-CAA2-9A64C3D889EA}"/>
              </a:ext>
            </a:extLst>
          </p:cNvPr>
          <p:cNvSpPr txBox="1"/>
          <p:nvPr/>
        </p:nvSpPr>
        <p:spPr>
          <a:xfrm>
            <a:off x="1302868" y="1999471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tenant</a:t>
            </a:r>
            <a:endParaRPr lang="sv-SE" dirty="0"/>
          </a:p>
        </p:txBody>
      </p:sp>
      <p:sp>
        <p:nvSpPr>
          <p:cNvPr id="1032" name="textruta 1031">
            <a:extLst>
              <a:ext uri="{FF2B5EF4-FFF2-40B4-BE49-F238E27FC236}">
                <a16:creationId xmlns:a16="http://schemas.microsoft.com/office/drawing/2014/main" id="{363694AE-C4BB-35BD-A608-B8E93F25555D}"/>
              </a:ext>
            </a:extLst>
          </p:cNvPr>
          <p:cNvSpPr txBox="1"/>
          <p:nvPr/>
        </p:nvSpPr>
        <p:spPr>
          <a:xfrm>
            <a:off x="6797977" y="1962419"/>
            <a:ext cx="13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Multi </a:t>
            </a:r>
            <a:r>
              <a:rPr lang="sv-SE" dirty="0" err="1"/>
              <a:t>tenant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539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Regioner – var ligger data</a:t>
            </a:r>
          </a:p>
        </p:txBody>
      </p:sp>
    </p:spTree>
    <p:extLst>
      <p:ext uri="{BB962C8B-B14F-4D97-AF65-F5344CB8AC3E}">
        <p14:creationId xmlns:p14="http://schemas.microsoft.com/office/powerpoint/2010/main" val="120974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E27AC482-FAB9-F12B-487F-A0620635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170053"/>
            <a:ext cx="10515600" cy="1325563"/>
          </a:xfrm>
        </p:spPr>
        <p:txBody>
          <a:bodyPr/>
          <a:lstStyle/>
          <a:p>
            <a:r>
              <a:rPr lang="sv-SE" dirty="0"/>
              <a:t>Data center/regions/region pairs </a:t>
            </a:r>
            <a:r>
              <a:rPr lang="sv-SE" dirty="0" err="1"/>
              <a:t>geography</a:t>
            </a:r>
            <a:endParaRPr lang="sv-SE" dirty="0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76DC29A7-05ED-11B8-3517-5AA744EA3798}"/>
              </a:ext>
            </a:extLst>
          </p:cNvPr>
          <p:cNvSpPr/>
          <p:nvPr/>
        </p:nvSpPr>
        <p:spPr>
          <a:xfrm>
            <a:off x="2124647" y="4540377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793069CF-1A2C-5184-C025-ED285673CF21}"/>
              </a:ext>
            </a:extLst>
          </p:cNvPr>
          <p:cNvSpPr/>
          <p:nvPr/>
        </p:nvSpPr>
        <p:spPr>
          <a:xfrm>
            <a:off x="2647283" y="3749040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8BDA25B2-3908-8C6C-7640-2358F6D2623B}"/>
              </a:ext>
            </a:extLst>
          </p:cNvPr>
          <p:cNvSpPr/>
          <p:nvPr/>
        </p:nvSpPr>
        <p:spPr>
          <a:xfrm>
            <a:off x="1688974" y="3749039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9" name="Frihandsfigur 8">
            <a:extLst>
              <a:ext uri="{FF2B5EF4-FFF2-40B4-BE49-F238E27FC236}">
                <a16:creationId xmlns:a16="http://schemas.microsoft.com/office/drawing/2014/main" id="{E02884AC-99C1-D456-CC65-118BE4A90E7B}"/>
              </a:ext>
            </a:extLst>
          </p:cNvPr>
          <p:cNvSpPr/>
          <p:nvPr/>
        </p:nvSpPr>
        <p:spPr>
          <a:xfrm>
            <a:off x="1072896" y="3072384"/>
            <a:ext cx="3206496" cy="2353056"/>
          </a:xfrm>
          <a:custGeom>
            <a:avLst/>
            <a:gdLst>
              <a:gd name="connsiteX0" fmla="*/ 3060192 w 3206496"/>
              <a:gd name="connsiteY0" fmla="*/ 85344 h 2353056"/>
              <a:gd name="connsiteX1" fmla="*/ 3060192 w 3206496"/>
              <a:gd name="connsiteY1" fmla="*/ 85344 h 2353056"/>
              <a:gd name="connsiteX2" fmla="*/ 2901696 w 3206496"/>
              <a:gd name="connsiteY2" fmla="*/ 97536 h 2353056"/>
              <a:gd name="connsiteX3" fmla="*/ 1207008 w 3206496"/>
              <a:gd name="connsiteY3" fmla="*/ 60960 h 2353056"/>
              <a:gd name="connsiteX4" fmla="*/ 877824 w 3206496"/>
              <a:gd name="connsiteY4" fmla="*/ 60960 h 2353056"/>
              <a:gd name="connsiteX5" fmla="*/ 755904 w 3206496"/>
              <a:gd name="connsiteY5" fmla="*/ 158496 h 2353056"/>
              <a:gd name="connsiteX6" fmla="*/ 707136 w 3206496"/>
              <a:gd name="connsiteY6" fmla="*/ 219456 h 2353056"/>
              <a:gd name="connsiteX7" fmla="*/ 585216 w 3206496"/>
              <a:gd name="connsiteY7" fmla="*/ 390144 h 2353056"/>
              <a:gd name="connsiteX8" fmla="*/ 402336 w 3206496"/>
              <a:gd name="connsiteY8" fmla="*/ 597408 h 2353056"/>
              <a:gd name="connsiteX9" fmla="*/ 316992 w 3206496"/>
              <a:gd name="connsiteY9" fmla="*/ 694944 h 2353056"/>
              <a:gd name="connsiteX10" fmla="*/ 231648 w 3206496"/>
              <a:gd name="connsiteY10" fmla="*/ 792480 h 2353056"/>
              <a:gd name="connsiteX11" fmla="*/ 158496 w 3206496"/>
              <a:gd name="connsiteY11" fmla="*/ 853440 h 2353056"/>
              <a:gd name="connsiteX12" fmla="*/ 73152 w 3206496"/>
              <a:gd name="connsiteY12" fmla="*/ 975360 h 2353056"/>
              <a:gd name="connsiteX13" fmla="*/ 12192 w 3206496"/>
              <a:gd name="connsiteY13" fmla="*/ 1085088 h 2353056"/>
              <a:gd name="connsiteX14" fmla="*/ 0 w 3206496"/>
              <a:gd name="connsiteY14" fmla="*/ 1207008 h 2353056"/>
              <a:gd name="connsiteX15" fmla="*/ 24384 w 3206496"/>
              <a:gd name="connsiteY15" fmla="*/ 1389888 h 2353056"/>
              <a:gd name="connsiteX16" fmla="*/ 36576 w 3206496"/>
              <a:gd name="connsiteY16" fmla="*/ 1463040 h 2353056"/>
              <a:gd name="connsiteX17" fmla="*/ 60960 w 3206496"/>
              <a:gd name="connsiteY17" fmla="*/ 1584960 h 2353056"/>
              <a:gd name="connsiteX18" fmla="*/ 85344 w 3206496"/>
              <a:gd name="connsiteY18" fmla="*/ 1755648 h 2353056"/>
              <a:gd name="connsiteX19" fmla="*/ 134112 w 3206496"/>
              <a:gd name="connsiteY19" fmla="*/ 1853184 h 2353056"/>
              <a:gd name="connsiteX20" fmla="*/ 292608 w 3206496"/>
              <a:gd name="connsiteY20" fmla="*/ 2023872 h 2353056"/>
              <a:gd name="connsiteX21" fmla="*/ 597408 w 3206496"/>
              <a:gd name="connsiteY21" fmla="*/ 2157984 h 2353056"/>
              <a:gd name="connsiteX22" fmla="*/ 792480 w 3206496"/>
              <a:gd name="connsiteY22" fmla="*/ 2194560 h 2353056"/>
              <a:gd name="connsiteX23" fmla="*/ 950976 w 3206496"/>
              <a:gd name="connsiteY23" fmla="*/ 2218944 h 2353056"/>
              <a:gd name="connsiteX24" fmla="*/ 1085088 w 3206496"/>
              <a:gd name="connsiteY24" fmla="*/ 2231136 h 2353056"/>
              <a:gd name="connsiteX25" fmla="*/ 1219200 w 3206496"/>
              <a:gd name="connsiteY25" fmla="*/ 2255520 h 2353056"/>
              <a:gd name="connsiteX26" fmla="*/ 1450848 w 3206496"/>
              <a:gd name="connsiteY26" fmla="*/ 2304288 h 2353056"/>
              <a:gd name="connsiteX27" fmla="*/ 1658112 w 3206496"/>
              <a:gd name="connsiteY27" fmla="*/ 2353056 h 2353056"/>
              <a:gd name="connsiteX28" fmla="*/ 2036064 w 3206496"/>
              <a:gd name="connsiteY28" fmla="*/ 2292096 h 2353056"/>
              <a:gd name="connsiteX29" fmla="*/ 2474976 w 3206496"/>
              <a:gd name="connsiteY29" fmla="*/ 1926336 h 2353056"/>
              <a:gd name="connsiteX30" fmla="*/ 2913888 w 3206496"/>
              <a:gd name="connsiteY30" fmla="*/ 1450848 h 2353056"/>
              <a:gd name="connsiteX31" fmla="*/ 3048000 w 3206496"/>
              <a:gd name="connsiteY31" fmla="*/ 1304544 h 2353056"/>
              <a:gd name="connsiteX32" fmla="*/ 3145536 w 3206496"/>
              <a:gd name="connsiteY32" fmla="*/ 1207008 h 2353056"/>
              <a:gd name="connsiteX33" fmla="*/ 3206496 w 3206496"/>
              <a:gd name="connsiteY33" fmla="*/ 1121664 h 2353056"/>
              <a:gd name="connsiteX34" fmla="*/ 3169920 w 3206496"/>
              <a:gd name="connsiteY34" fmla="*/ 926592 h 2353056"/>
              <a:gd name="connsiteX35" fmla="*/ 3121152 w 3206496"/>
              <a:gd name="connsiteY35" fmla="*/ 768096 h 2353056"/>
              <a:gd name="connsiteX36" fmla="*/ 3084576 w 3206496"/>
              <a:gd name="connsiteY36" fmla="*/ 585216 h 2353056"/>
              <a:gd name="connsiteX37" fmla="*/ 3011424 w 3206496"/>
              <a:gd name="connsiteY37" fmla="*/ 353568 h 2353056"/>
              <a:gd name="connsiteX38" fmla="*/ 2974848 w 3206496"/>
              <a:gd name="connsiteY38" fmla="*/ 268224 h 2353056"/>
              <a:gd name="connsiteX39" fmla="*/ 2950464 w 3206496"/>
              <a:gd name="connsiteY39" fmla="*/ 195072 h 2353056"/>
              <a:gd name="connsiteX40" fmla="*/ 2901696 w 3206496"/>
              <a:gd name="connsiteY40" fmla="*/ 85344 h 2353056"/>
              <a:gd name="connsiteX41" fmla="*/ 2889504 w 3206496"/>
              <a:gd name="connsiteY41" fmla="*/ 0 h 235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06496" h="2353056">
                <a:moveTo>
                  <a:pt x="3060192" y="85344"/>
                </a:moveTo>
                <a:lnTo>
                  <a:pt x="3060192" y="85344"/>
                </a:lnTo>
                <a:cubicBezTo>
                  <a:pt x="3007360" y="89408"/>
                  <a:pt x="2954683" y="97907"/>
                  <a:pt x="2901696" y="97536"/>
                </a:cubicBezTo>
                <a:cubicBezTo>
                  <a:pt x="1410648" y="87109"/>
                  <a:pt x="1832783" y="130491"/>
                  <a:pt x="1207008" y="60960"/>
                </a:cubicBezTo>
                <a:cubicBezTo>
                  <a:pt x="1077441" y="28568"/>
                  <a:pt x="1119326" y="34126"/>
                  <a:pt x="877824" y="60960"/>
                </a:cubicBezTo>
                <a:cubicBezTo>
                  <a:pt x="835347" y="65680"/>
                  <a:pt x="771450" y="139064"/>
                  <a:pt x="755904" y="158496"/>
                </a:cubicBezTo>
                <a:cubicBezTo>
                  <a:pt x="739648" y="178816"/>
                  <a:pt x="722442" y="198411"/>
                  <a:pt x="707136" y="219456"/>
                </a:cubicBezTo>
                <a:cubicBezTo>
                  <a:pt x="638173" y="314280"/>
                  <a:pt x="672695" y="286002"/>
                  <a:pt x="585216" y="390144"/>
                </a:cubicBezTo>
                <a:cubicBezTo>
                  <a:pt x="525954" y="460694"/>
                  <a:pt x="463204" y="528239"/>
                  <a:pt x="402336" y="597408"/>
                </a:cubicBezTo>
                <a:lnTo>
                  <a:pt x="316992" y="694944"/>
                </a:lnTo>
                <a:cubicBezTo>
                  <a:pt x="288544" y="727456"/>
                  <a:pt x="264836" y="764823"/>
                  <a:pt x="231648" y="792480"/>
                </a:cubicBezTo>
                <a:cubicBezTo>
                  <a:pt x="207264" y="812800"/>
                  <a:pt x="180940" y="830996"/>
                  <a:pt x="158496" y="853440"/>
                </a:cubicBezTo>
                <a:cubicBezTo>
                  <a:pt x="108421" y="903515"/>
                  <a:pt x="110826" y="918849"/>
                  <a:pt x="73152" y="975360"/>
                </a:cubicBezTo>
                <a:cubicBezTo>
                  <a:pt x="15160" y="1062348"/>
                  <a:pt x="53045" y="982955"/>
                  <a:pt x="12192" y="1085088"/>
                </a:cubicBezTo>
                <a:cubicBezTo>
                  <a:pt x="8128" y="1125728"/>
                  <a:pt x="0" y="1166165"/>
                  <a:pt x="0" y="1207008"/>
                </a:cubicBezTo>
                <a:cubicBezTo>
                  <a:pt x="0" y="1291059"/>
                  <a:pt x="11414" y="1318554"/>
                  <a:pt x="24384" y="1389888"/>
                </a:cubicBezTo>
                <a:cubicBezTo>
                  <a:pt x="28806" y="1414210"/>
                  <a:pt x="32020" y="1438743"/>
                  <a:pt x="36576" y="1463040"/>
                </a:cubicBezTo>
                <a:cubicBezTo>
                  <a:pt x="44214" y="1503775"/>
                  <a:pt x="55099" y="1543932"/>
                  <a:pt x="60960" y="1584960"/>
                </a:cubicBezTo>
                <a:cubicBezTo>
                  <a:pt x="69088" y="1641856"/>
                  <a:pt x="70222" y="1700200"/>
                  <a:pt x="85344" y="1755648"/>
                </a:cubicBezTo>
                <a:cubicBezTo>
                  <a:pt x="94908" y="1790717"/>
                  <a:pt x="115410" y="1822015"/>
                  <a:pt x="134112" y="1853184"/>
                </a:cubicBezTo>
                <a:cubicBezTo>
                  <a:pt x="177358" y="1925260"/>
                  <a:pt x="221681" y="1975343"/>
                  <a:pt x="292608" y="2023872"/>
                </a:cubicBezTo>
                <a:cubicBezTo>
                  <a:pt x="377634" y="2082047"/>
                  <a:pt x="499930" y="2131990"/>
                  <a:pt x="597408" y="2157984"/>
                </a:cubicBezTo>
                <a:cubicBezTo>
                  <a:pt x="661331" y="2175030"/>
                  <a:pt x="727285" y="2183319"/>
                  <a:pt x="792480" y="2194560"/>
                </a:cubicBezTo>
                <a:cubicBezTo>
                  <a:pt x="845156" y="2203642"/>
                  <a:pt x="897935" y="2212314"/>
                  <a:pt x="950976" y="2218944"/>
                </a:cubicBezTo>
                <a:cubicBezTo>
                  <a:pt x="995518" y="2224512"/>
                  <a:pt x="1040611" y="2225071"/>
                  <a:pt x="1085088" y="2231136"/>
                </a:cubicBezTo>
                <a:cubicBezTo>
                  <a:pt x="1130108" y="2237275"/>
                  <a:pt x="1174566" y="2247018"/>
                  <a:pt x="1219200" y="2255520"/>
                </a:cubicBezTo>
                <a:cubicBezTo>
                  <a:pt x="1295692" y="2270090"/>
                  <a:pt x="1374947" y="2286429"/>
                  <a:pt x="1450848" y="2304288"/>
                </a:cubicBezTo>
                <a:cubicBezTo>
                  <a:pt x="1735355" y="2371231"/>
                  <a:pt x="1347270" y="2283980"/>
                  <a:pt x="1658112" y="2353056"/>
                </a:cubicBezTo>
                <a:cubicBezTo>
                  <a:pt x="1784096" y="2332736"/>
                  <a:pt x="1916278" y="2336099"/>
                  <a:pt x="2036064" y="2292096"/>
                </a:cubicBezTo>
                <a:cubicBezTo>
                  <a:pt x="2142229" y="2253097"/>
                  <a:pt x="2407205" y="1996617"/>
                  <a:pt x="2474976" y="1926336"/>
                </a:cubicBezTo>
                <a:cubicBezTo>
                  <a:pt x="2624700" y="1771067"/>
                  <a:pt x="2767713" y="1609463"/>
                  <a:pt x="2913888" y="1450848"/>
                </a:cubicBezTo>
                <a:cubicBezTo>
                  <a:pt x="2958721" y="1402199"/>
                  <a:pt x="3002434" y="1352508"/>
                  <a:pt x="3048000" y="1304544"/>
                </a:cubicBezTo>
                <a:cubicBezTo>
                  <a:pt x="3079668" y="1271209"/>
                  <a:pt x="3117949" y="1243791"/>
                  <a:pt x="3145536" y="1207008"/>
                </a:cubicBezTo>
                <a:cubicBezTo>
                  <a:pt x="3190904" y="1146518"/>
                  <a:pt x="3170840" y="1175147"/>
                  <a:pt x="3206496" y="1121664"/>
                </a:cubicBezTo>
                <a:cubicBezTo>
                  <a:pt x="3194876" y="1040323"/>
                  <a:pt x="3192883" y="1010791"/>
                  <a:pt x="3169920" y="926592"/>
                </a:cubicBezTo>
                <a:cubicBezTo>
                  <a:pt x="3155376" y="873263"/>
                  <a:pt x="3134558" y="821722"/>
                  <a:pt x="3121152" y="768096"/>
                </a:cubicBezTo>
                <a:cubicBezTo>
                  <a:pt x="3106074" y="707785"/>
                  <a:pt x="3099084" y="645667"/>
                  <a:pt x="3084576" y="585216"/>
                </a:cubicBezTo>
                <a:cubicBezTo>
                  <a:pt x="3075622" y="547909"/>
                  <a:pt x="3026251" y="393106"/>
                  <a:pt x="3011424" y="353568"/>
                </a:cubicBezTo>
                <a:cubicBezTo>
                  <a:pt x="3000557" y="324588"/>
                  <a:pt x="2985959" y="297112"/>
                  <a:pt x="2974848" y="268224"/>
                </a:cubicBezTo>
                <a:cubicBezTo>
                  <a:pt x="2965621" y="244234"/>
                  <a:pt x="2959248" y="219228"/>
                  <a:pt x="2950464" y="195072"/>
                </a:cubicBezTo>
                <a:cubicBezTo>
                  <a:pt x="2929708" y="137993"/>
                  <a:pt x="2927249" y="136450"/>
                  <a:pt x="2901696" y="85344"/>
                </a:cubicBezTo>
                <a:lnTo>
                  <a:pt x="288950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Rak 22">
            <a:extLst>
              <a:ext uri="{FF2B5EF4-FFF2-40B4-BE49-F238E27FC236}">
                <a16:creationId xmlns:a16="http://schemas.microsoft.com/office/drawing/2014/main" id="{1573162D-220E-D52C-E497-154023079AF3}"/>
              </a:ext>
            </a:extLst>
          </p:cNvPr>
          <p:cNvCxnSpPr>
            <a:stCxn id="8" idx="6"/>
            <a:endCxn id="7" idx="2"/>
          </p:cNvCxnSpPr>
          <p:nvPr/>
        </p:nvCxnSpPr>
        <p:spPr>
          <a:xfrm>
            <a:off x="2234375" y="4021740"/>
            <a:ext cx="412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ak 23">
            <a:extLst>
              <a:ext uri="{FF2B5EF4-FFF2-40B4-BE49-F238E27FC236}">
                <a16:creationId xmlns:a16="http://schemas.microsoft.com/office/drawing/2014/main" id="{B325A976-6184-0D6B-B87A-93C2975BF473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2397348" y="4294441"/>
            <a:ext cx="522636" cy="245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26">
            <a:extLst>
              <a:ext uri="{FF2B5EF4-FFF2-40B4-BE49-F238E27FC236}">
                <a16:creationId xmlns:a16="http://schemas.microsoft.com/office/drawing/2014/main" id="{C5A3DBC7-3714-9F93-B66B-F80ECC6AAE74}"/>
              </a:ext>
            </a:extLst>
          </p:cNvPr>
          <p:cNvCxnSpPr>
            <a:cxnSpLocks/>
            <a:stCxn id="6" idx="1"/>
            <a:endCxn id="8" idx="4"/>
          </p:cNvCxnSpPr>
          <p:nvPr/>
        </p:nvCxnSpPr>
        <p:spPr>
          <a:xfrm flipH="1" flipV="1">
            <a:off x="1961675" y="4294440"/>
            <a:ext cx="242844" cy="325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lips 29">
            <a:extLst>
              <a:ext uri="{FF2B5EF4-FFF2-40B4-BE49-F238E27FC236}">
                <a16:creationId xmlns:a16="http://schemas.microsoft.com/office/drawing/2014/main" id="{F728FE06-08D6-A7C7-2914-5CE0830D074C}"/>
              </a:ext>
            </a:extLst>
          </p:cNvPr>
          <p:cNvSpPr/>
          <p:nvPr/>
        </p:nvSpPr>
        <p:spPr>
          <a:xfrm>
            <a:off x="8165783" y="2963609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877595B5-E0B8-F77F-128D-D7B585239808}"/>
              </a:ext>
            </a:extLst>
          </p:cNvPr>
          <p:cNvSpPr/>
          <p:nvPr/>
        </p:nvSpPr>
        <p:spPr>
          <a:xfrm>
            <a:off x="8688419" y="2172272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1F0D73BC-2DAC-E1EA-CC0E-68DED413AE22}"/>
              </a:ext>
            </a:extLst>
          </p:cNvPr>
          <p:cNvSpPr/>
          <p:nvPr/>
        </p:nvSpPr>
        <p:spPr>
          <a:xfrm>
            <a:off x="7730110" y="2172271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33" name="Frihandsfigur 32">
            <a:extLst>
              <a:ext uri="{FF2B5EF4-FFF2-40B4-BE49-F238E27FC236}">
                <a16:creationId xmlns:a16="http://schemas.microsoft.com/office/drawing/2014/main" id="{71ACBB9B-9F8B-4B37-34C0-A60DF9887D68}"/>
              </a:ext>
            </a:extLst>
          </p:cNvPr>
          <p:cNvSpPr/>
          <p:nvPr/>
        </p:nvSpPr>
        <p:spPr>
          <a:xfrm>
            <a:off x="7114032" y="1495616"/>
            <a:ext cx="3206496" cy="2353056"/>
          </a:xfrm>
          <a:custGeom>
            <a:avLst/>
            <a:gdLst>
              <a:gd name="connsiteX0" fmla="*/ 3060192 w 3206496"/>
              <a:gd name="connsiteY0" fmla="*/ 85344 h 2353056"/>
              <a:gd name="connsiteX1" fmla="*/ 3060192 w 3206496"/>
              <a:gd name="connsiteY1" fmla="*/ 85344 h 2353056"/>
              <a:gd name="connsiteX2" fmla="*/ 2901696 w 3206496"/>
              <a:gd name="connsiteY2" fmla="*/ 97536 h 2353056"/>
              <a:gd name="connsiteX3" fmla="*/ 1207008 w 3206496"/>
              <a:gd name="connsiteY3" fmla="*/ 60960 h 2353056"/>
              <a:gd name="connsiteX4" fmla="*/ 877824 w 3206496"/>
              <a:gd name="connsiteY4" fmla="*/ 60960 h 2353056"/>
              <a:gd name="connsiteX5" fmla="*/ 755904 w 3206496"/>
              <a:gd name="connsiteY5" fmla="*/ 158496 h 2353056"/>
              <a:gd name="connsiteX6" fmla="*/ 707136 w 3206496"/>
              <a:gd name="connsiteY6" fmla="*/ 219456 h 2353056"/>
              <a:gd name="connsiteX7" fmla="*/ 585216 w 3206496"/>
              <a:gd name="connsiteY7" fmla="*/ 390144 h 2353056"/>
              <a:gd name="connsiteX8" fmla="*/ 402336 w 3206496"/>
              <a:gd name="connsiteY8" fmla="*/ 597408 h 2353056"/>
              <a:gd name="connsiteX9" fmla="*/ 316992 w 3206496"/>
              <a:gd name="connsiteY9" fmla="*/ 694944 h 2353056"/>
              <a:gd name="connsiteX10" fmla="*/ 231648 w 3206496"/>
              <a:gd name="connsiteY10" fmla="*/ 792480 h 2353056"/>
              <a:gd name="connsiteX11" fmla="*/ 158496 w 3206496"/>
              <a:gd name="connsiteY11" fmla="*/ 853440 h 2353056"/>
              <a:gd name="connsiteX12" fmla="*/ 73152 w 3206496"/>
              <a:gd name="connsiteY12" fmla="*/ 975360 h 2353056"/>
              <a:gd name="connsiteX13" fmla="*/ 12192 w 3206496"/>
              <a:gd name="connsiteY13" fmla="*/ 1085088 h 2353056"/>
              <a:gd name="connsiteX14" fmla="*/ 0 w 3206496"/>
              <a:gd name="connsiteY14" fmla="*/ 1207008 h 2353056"/>
              <a:gd name="connsiteX15" fmla="*/ 24384 w 3206496"/>
              <a:gd name="connsiteY15" fmla="*/ 1389888 h 2353056"/>
              <a:gd name="connsiteX16" fmla="*/ 36576 w 3206496"/>
              <a:gd name="connsiteY16" fmla="*/ 1463040 h 2353056"/>
              <a:gd name="connsiteX17" fmla="*/ 60960 w 3206496"/>
              <a:gd name="connsiteY17" fmla="*/ 1584960 h 2353056"/>
              <a:gd name="connsiteX18" fmla="*/ 85344 w 3206496"/>
              <a:gd name="connsiteY18" fmla="*/ 1755648 h 2353056"/>
              <a:gd name="connsiteX19" fmla="*/ 134112 w 3206496"/>
              <a:gd name="connsiteY19" fmla="*/ 1853184 h 2353056"/>
              <a:gd name="connsiteX20" fmla="*/ 292608 w 3206496"/>
              <a:gd name="connsiteY20" fmla="*/ 2023872 h 2353056"/>
              <a:gd name="connsiteX21" fmla="*/ 597408 w 3206496"/>
              <a:gd name="connsiteY21" fmla="*/ 2157984 h 2353056"/>
              <a:gd name="connsiteX22" fmla="*/ 792480 w 3206496"/>
              <a:gd name="connsiteY22" fmla="*/ 2194560 h 2353056"/>
              <a:gd name="connsiteX23" fmla="*/ 950976 w 3206496"/>
              <a:gd name="connsiteY23" fmla="*/ 2218944 h 2353056"/>
              <a:gd name="connsiteX24" fmla="*/ 1085088 w 3206496"/>
              <a:gd name="connsiteY24" fmla="*/ 2231136 h 2353056"/>
              <a:gd name="connsiteX25" fmla="*/ 1219200 w 3206496"/>
              <a:gd name="connsiteY25" fmla="*/ 2255520 h 2353056"/>
              <a:gd name="connsiteX26" fmla="*/ 1450848 w 3206496"/>
              <a:gd name="connsiteY26" fmla="*/ 2304288 h 2353056"/>
              <a:gd name="connsiteX27" fmla="*/ 1658112 w 3206496"/>
              <a:gd name="connsiteY27" fmla="*/ 2353056 h 2353056"/>
              <a:gd name="connsiteX28" fmla="*/ 2036064 w 3206496"/>
              <a:gd name="connsiteY28" fmla="*/ 2292096 h 2353056"/>
              <a:gd name="connsiteX29" fmla="*/ 2474976 w 3206496"/>
              <a:gd name="connsiteY29" fmla="*/ 1926336 h 2353056"/>
              <a:gd name="connsiteX30" fmla="*/ 2913888 w 3206496"/>
              <a:gd name="connsiteY30" fmla="*/ 1450848 h 2353056"/>
              <a:gd name="connsiteX31" fmla="*/ 3048000 w 3206496"/>
              <a:gd name="connsiteY31" fmla="*/ 1304544 h 2353056"/>
              <a:gd name="connsiteX32" fmla="*/ 3145536 w 3206496"/>
              <a:gd name="connsiteY32" fmla="*/ 1207008 h 2353056"/>
              <a:gd name="connsiteX33" fmla="*/ 3206496 w 3206496"/>
              <a:gd name="connsiteY33" fmla="*/ 1121664 h 2353056"/>
              <a:gd name="connsiteX34" fmla="*/ 3169920 w 3206496"/>
              <a:gd name="connsiteY34" fmla="*/ 926592 h 2353056"/>
              <a:gd name="connsiteX35" fmla="*/ 3121152 w 3206496"/>
              <a:gd name="connsiteY35" fmla="*/ 768096 h 2353056"/>
              <a:gd name="connsiteX36" fmla="*/ 3084576 w 3206496"/>
              <a:gd name="connsiteY36" fmla="*/ 585216 h 2353056"/>
              <a:gd name="connsiteX37" fmla="*/ 3011424 w 3206496"/>
              <a:gd name="connsiteY37" fmla="*/ 353568 h 2353056"/>
              <a:gd name="connsiteX38" fmla="*/ 2974848 w 3206496"/>
              <a:gd name="connsiteY38" fmla="*/ 268224 h 2353056"/>
              <a:gd name="connsiteX39" fmla="*/ 2950464 w 3206496"/>
              <a:gd name="connsiteY39" fmla="*/ 195072 h 2353056"/>
              <a:gd name="connsiteX40" fmla="*/ 2901696 w 3206496"/>
              <a:gd name="connsiteY40" fmla="*/ 85344 h 2353056"/>
              <a:gd name="connsiteX41" fmla="*/ 2889504 w 3206496"/>
              <a:gd name="connsiteY41" fmla="*/ 0 h 235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06496" h="2353056">
                <a:moveTo>
                  <a:pt x="3060192" y="85344"/>
                </a:moveTo>
                <a:lnTo>
                  <a:pt x="3060192" y="85344"/>
                </a:lnTo>
                <a:cubicBezTo>
                  <a:pt x="3007360" y="89408"/>
                  <a:pt x="2954683" y="97907"/>
                  <a:pt x="2901696" y="97536"/>
                </a:cubicBezTo>
                <a:cubicBezTo>
                  <a:pt x="1410648" y="87109"/>
                  <a:pt x="1832783" y="130491"/>
                  <a:pt x="1207008" y="60960"/>
                </a:cubicBezTo>
                <a:cubicBezTo>
                  <a:pt x="1077441" y="28568"/>
                  <a:pt x="1119326" y="34126"/>
                  <a:pt x="877824" y="60960"/>
                </a:cubicBezTo>
                <a:cubicBezTo>
                  <a:pt x="835347" y="65680"/>
                  <a:pt x="771450" y="139064"/>
                  <a:pt x="755904" y="158496"/>
                </a:cubicBezTo>
                <a:cubicBezTo>
                  <a:pt x="739648" y="178816"/>
                  <a:pt x="722442" y="198411"/>
                  <a:pt x="707136" y="219456"/>
                </a:cubicBezTo>
                <a:cubicBezTo>
                  <a:pt x="638173" y="314280"/>
                  <a:pt x="672695" y="286002"/>
                  <a:pt x="585216" y="390144"/>
                </a:cubicBezTo>
                <a:cubicBezTo>
                  <a:pt x="525954" y="460694"/>
                  <a:pt x="463204" y="528239"/>
                  <a:pt x="402336" y="597408"/>
                </a:cubicBezTo>
                <a:lnTo>
                  <a:pt x="316992" y="694944"/>
                </a:lnTo>
                <a:cubicBezTo>
                  <a:pt x="288544" y="727456"/>
                  <a:pt x="264836" y="764823"/>
                  <a:pt x="231648" y="792480"/>
                </a:cubicBezTo>
                <a:cubicBezTo>
                  <a:pt x="207264" y="812800"/>
                  <a:pt x="180940" y="830996"/>
                  <a:pt x="158496" y="853440"/>
                </a:cubicBezTo>
                <a:cubicBezTo>
                  <a:pt x="108421" y="903515"/>
                  <a:pt x="110826" y="918849"/>
                  <a:pt x="73152" y="975360"/>
                </a:cubicBezTo>
                <a:cubicBezTo>
                  <a:pt x="15160" y="1062348"/>
                  <a:pt x="53045" y="982955"/>
                  <a:pt x="12192" y="1085088"/>
                </a:cubicBezTo>
                <a:cubicBezTo>
                  <a:pt x="8128" y="1125728"/>
                  <a:pt x="0" y="1166165"/>
                  <a:pt x="0" y="1207008"/>
                </a:cubicBezTo>
                <a:cubicBezTo>
                  <a:pt x="0" y="1291059"/>
                  <a:pt x="11414" y="1318554"/>
                  <a:pt x="24384" y="1389888"/>
                </a:cubicBezTo>
                <a:cubicBezTo>
                  <a:pt x="28806" y="1414210"/>
                  <a:pt x="32020" y="1438743"/>
                  <a:pt x="36576" y="1463040"/>
                </a:cubicBezTo>
                <a:cubicBezTo>
                  <a:pt x="44214" y="1503775"/>
                  <a:pt x="55099" y="1543932"/>
                  <a:pt x="60960" y="1584960"/>
                </a:cubicBezTo>
                <a:cubicBezTo>
                  <a:pt x="69088" y="1641856"/>
                  <a:pt x="70222" y="1700200"/>
                  <a:pt x="85344" y="1755648"/>
                </a:cubicBezTo>
                <a:cubicBezTo>
                  <a:pt x="94908" y="1790717"/>
                  <a:pt x="115410" y="1822015"/>
                  <a:pt x="134112" y="1853184"/>
                </a:cubicBezTo>
                <a:cubicBezTo>
                  <a:pt x="177358" y="1925260"/>
                  <a:pt x="221681" y="1975343"/>
                  <a:pt x="292608" y="2023872"/>
                </a:cubicBezTo>
                <a:cubicBezTo>
                  <a:pt x="377634" y="2082047"/>
                  <a:pt x="499930" y="2131990"/>
                  <a:pt x="597408" y="2157984"/>
                </a:cubicBezTo>
                <a:cubicBezTo>
                  <a:pt x="661331" y="2175030"/>
                  <a:pt x="727285" y="2183319"/>
                  <a:pt x="792480" y="2194560"/>
                </a:cubicBezTo>
                <a:cubicBezTo>
                  <a:pt x="845156" y="2203642"/>
                  <a:pt x="897935" y="2212314"/>
                  <a:pt x="950976" y="2218944"/>
                </a:cubicBezTo>
                <a:cubicBezTo>
                  <a:pt x="995518" y="2224512"/>
                  <a:pt x="1040611" y="2225071"/>
                  <a:pt x="1085088" y="2231136"/>
                </a:cubicBezTo>
                <a:cubicBezTo>
                  <a:pt x="1130108" y="2237275"/>
                  <a:pt x="1174566" y="2247018"/>
                  <a:pt x="1219200" y="2255520"/>
                </a:cubicBezTo>
                <a:cubicBezTo>
                  <a:pt x="1295692" y="2270090"/>
                  <a:pt x="1374947" y="2286429"/>
                  <a:pt x="1450848" y="2304288"/>
                </a:cubicBezTo>
                <a:cubicBezTo>
                  <a:pt x="1735355" y="2371231"/>
                  <a:pt x="1347270" y="2283980"/>
                  <a:pt x="1658112" y="2353056"/>
                </a:cubicBezTo>
                <a:cubicBezTo>
                  <a:pt x="1784096" y="2332736"/>
                  <a:pt x="1916278" y="2336099"/>
                  <a:pt x="2036064" y="2292096"/>
                </a:cubicBezTo>
                <a:cubicBezTo>
                  <a:pt x="2142229" y="2253097"/>
                  <a:pt x="2407205" y="1996617"/>
                  <a:pt x="2474976" y="1926336"/>
                </a:cubicBezTo>
                <a:cubicBezTo>
                  <a:pt x="2624700" y="1771067"/>
                  <a:pt x="2767713" y="1609463"/>
                  <a:pt x="2913888" y="1450848"/>
                </a:cubicBezTo>
                <a:cubicBezTo>
                  <a:pt x="2958721" y="1402199"/>
                  <a:pt x="3002434" y="1352508"/>
                  <a:pt x="3048000" y="1304544"/>
                </a:cubicBezTo>
                <a:cubicBezTo>
                  <a:pt x="3079668" y="1271209"/>
                  <a:pt x="3117949" y="1243791"/>
                  <a:pt x="3145536" y="1207008"/>
                </a:cubicBezTo>
                <a:cubicBezTo>
                  <a:pt x="3190904" y="1146518"/>
                  <a:pt x="3170840" y="1175147"/>
                  <a:pt x="3206496" y="1121664"/>
                </a:cubicBezTo>
                <a:cubicBezTo>
                  <a:pt x="3194876" y="1040323"/>
                  <a:pt x="3192883" y="1010791"/>
                  <a:pt x="3169920" y="926592"/>
                </a:cubicBezTo>
                <a:cubicBezTo>
                  <a:pt x="3155376" y="873263"/>
                  <a:pt x="3134558" y="821722"/>
                  <a:pt x="3121152" y="768096"/>
                </a:cubicBezTo>
                <a:cubicBezTo>
                  <a:pt x="3106074" y="707785"/>
                  <a:pt x="3099084" y="645667"/>
                  <a:pt x="3084576" y="585216"/>
                </a:cubicBezTo>
                <a:cubicBezTo>
                  <a:pt x="3075622" y="547909"/>
                  <a:pt x="3026251" y="393106"/>
                  <a:pt x="3011424" y="353568"/>
                </a:cubicBezTo>
                <a:cubicBezTo>
                  <a:pt x="3000557" y="324588"/>
                  <a:pt x="2985959" y="297112"/>
                  <a:pt x="2974848" y="268224"/>
                </a:cubicBezTo>
                <a:cubicBezTo>
                  <a:pt x="2965621" y="244234"/>
                  <a:pt x="2959248" y="219228"/>
                  <a:pt x="2950464" y="195072"/>
                </a:cubicBezTo>
                <a:cubicBezTo>
                  <a:pt x="2929708" y="137993"/>
                  <a:pt x="2927249" y="136450"/>
                  <a:pt x="2901696" y="85344"/>
                </a:cubicBezTo>
                <a:lnTo>
                  <a:pt x="288950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4" name="Rak 33">
            <a:extLst>
              <a:ext uri="{FF2B5EF4-FFF2-40B4-BE49-F238E27FC236}">
                <a16:creationId xmlns:a16="http://schemas.microsoft.com/office/drawing/2014/main" id="{C304B5A6-7073-976D-CCD3-AB089EAB4E85}"/>
              </a:ext>
            </a:extLst>
          </p:cNvPr>
          <p:cNvCxnSpPr>
            <a:stCxn id="32" idx="6"/>
            <a:endCxn id="31" idx="2"/>
          </p:cNvCxnSpPr>
          <p:nvPr/>
        </p:nvCxnSpPr>
        <p:spPr>
          <a:xfrm>
            <a:off x="8275511" y="2444972"/>
            <a:ext cx="412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ak 34">
            <a:extLst>
              <a:ext uri="{FF2B5EF4-FFF2-40B4-BE49-F238E27FC236}">
                <a16:creationId xmlns:a16="http://schemas.microsoft.com/office/drawing/2014/main" id="{587316B0-0227-7434-8DB4-ABC3B3777EC0}"/>
              </a:ext>
            </a:extLst>
          </p:cNvPr>
          <p:cNvCxnSpPr>
            <a:cxnSpLocks/>
            <a:stCxn id="30" idx="0"/>
            <a:endCxn id="31" idx="4"/>
          </p:cNvCxnSpPr>
          <p:nvPr/>
        </p:nvCxnSpPr>
        <p:spPr>
          <a:xfrm flipV="1">
            <a:off x="8438484" y="2717673"/>
            <a:ext cx="522636" cy="245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ak 35">
            <a:extLst>
              <a:ext uri="{FF2B5EF4-FFF2-40B4-BE49-F238E27FC236}">
                <a16:creationId xmlns:a16="http://schemas.microsoft.com/office/drawing/2014/main" id="{1AF14106-8649-1E80-CC6B-59B52947BA03}"/>
              </a:ext>
            </a:extLst>
          </p:cNvPr>
          <p:cNvCxnSpPr>
            <a:cxnSpLocks/>
            <a:stCxn id="30" idx="1"/>
            <a:endCxn id="32" idx="4"/>
          </p:cNvCxnSpPr>
          <p:nvPr/>
        </p:nvCxnSpPr>
        <p:spPr>
          <a:xfrm flipH="1" flipV="1">
            <a:off x="8002811" y="2717672"/>
            <a:ext cx="242844" cy="325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 36">
            <a:extLst>
              <a:ext uri="{FF2B5EF4-FFF2-40B4-BE49-F238E27FC236}">
                <a16:creationId xmlns:a16="http://schemas.microsoft.com/office/drawing/2014/main" id="{30388B56-94D5-BD50-0ED8-EEA0DD85549C}"/>
              </a:ext>
            </a:extLst>
          </p:cNvPr>
          <p:cNvSpPr/>
          <p:nvPr/>
        </p:nvSpPr>
        <p:spPr>
          <a:xfrm>
            <a:off x="8075580" y="5685281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ED2171AF-16C4-6815-DED4-98CD3DBE6D1B}"/>
              </a:ext>
            </a:extLst>
          </p:cNvPr>
          <p:cNvSpPr/>
          <p:nvPr/>
        </p:nvSpPr>
        <p:spPr>
          <a:xfrm>
            <a:off x="8598216" y="4893944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39" name="Ellips 38">
            <a:extLst>
              <a:ext uri="{FF2B5EF4-FFF2-40B4-BE49-F238E27FC236}">
                <a16:creationId xmlns:a16="http://schemas.microsoft.com/office/drawing/2014/main" id="{BFD21BE1-120F-5A47-0761-99834773A1D6}"/>
              </a:ext>
            </a:extLst>
          </p:cNvPr>
          <p:cNvSpPr/>
          <p:nvPr/>
        </p:nvSpPr>
        <p:spPr>
          <a:xfrm>
            <a:off x="7639907" y="4893943"/>
            <a:ext cx="545401" cy="545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b="1" dirty="0"/>
              <a:t>DC</a:t>
            </a:r>
          </a:p>
        </p:txBody>
      </p:sp>
      <p:sp>
        <p:nvSpPr>
          <p:cNvPr id="40" name="Frihandsfigur 39">
            <a:extLst>
              <a:ext uri="{FF2B5EF4-FFF2-40B4-BE49-F238E27FC236}">
                <a16:creationId xmlns:a16="http://schemas.microsoft.com/office/drawing/2014/main" id="{506D6C04-D891-90F3-0B82-0E45E7DB76CC}"/>
              </a:ext>
            </a:extLst>
          </p:cNvPr>
          <p:cNvSpPr/>
          <p:nvPr/>
        </p:nvSpPr>
        <p:spPr>
          <a:xfrm>
            <a:off x="7023829" y="4217288"/>
            <a:ext cx="3206496" cy="2353056"/>
          </a:xfrm>
          <a:custGeom>
            <a:avLst/>
            <a:gdLst>
              <a:gd name="connsiteX0" fmla="*/ 3060192 w 3206496"/>
              <a:gd name="connsiteY0" fmla="*/ 85344 h 2353056"/>
              <a:gd name="connsiteX1" fmla="*/ 3060192 w 3206496"/>
              <a:gd name="connsiteY1" fmla="*/ 85344 h 2353056"/>
              <a:gd name="connsiteX2" fmla="*/ 2901696 w 3206496"/>
              <a:gd name="connsiteY2" fmla="*/ 97536 h 2353056"/>
              <a:gd name="connsiteX3" fmla="*/ 1207008 w 3206496"/>
              <a:gd name="connsiteY3" fmla="*/ 60960 h 2353056"/>
              <a:gd name="connsiteX4" fmla="*/ 877824 w 3206496"/>
              <a:gd name="connsiteY4" fmla="*/ 60960 h 2353056"/>
              <a:gd name="connsiteX5" fmla="*/ 755904 w 3206496"/>
              <a:gd name="connsiteY5" fmla="*/ 158496 h 2353056"/>
              <a:gd name="connsiteX6" fmla="*/ 707136 w 3206496"/>
              <a:gd name="connsiteY6" fmla="*/ 219456 h 2353056"/>
              <a:gd name="connsiteX7" fmla="*/ 585216 w 3206496"/>
              <a:gd name="connsiteY7" fmla="*/ 390144 h 2353056"/>
              <a:gd name="connsiteX8" fmla="*/ 402336 w 3206496"/>
              <a:gd name="connsiteY8" fmla="*/ 597408 h 2353056"/>
              <a:gd name="connsiteX9" fmla="*/ 316992 w 3206496"/>
              <a:gd name="connsiteY9" fmla="*/ 694944 h 2353056"/>
              <a:gd name="connsiteX10" fmla="*/ 231648 w 3206496"/>
              <a:gd name="connsiteY10" fmla="*/ 792480 h 2353056"/>
              <a:gd name="connsiteX11" fmla="*/ 158496 w 3206496"/>
              <a:gd name="connsiteY11" fmla="*/ 853440 h 2353056"/>
              <a:gd name="connsiteX12" fmla="*/ 73152 w 3206496"/>
              <a:gd name="connsiteY12" fmla="*/ 975360 h 2353056"/>
              <a:gd name="connsiteX13" fmla="*/ 12192 w 3206496"/>
              <a:gd name="connsiteY13" fmla="*/ 1085088 h 2353056"/>
              <a:gd name="connsiteX14" fmla="*/ 0 w 3206496"/>
              <a:gd name="connsiteY14" fmla="*/ 1207008 h 2353056"/>
              <a:gd name="connsiteX15" fmla="*/ 24384 w 3206496"/>
              <a:gd name="connsiteY15" fmla="*/ 1389888 h 2353056"/>
              <a:gd name="connsiteX16" fmla="*/ 36576 w 3206496"/>
              <a:gd name="connsiteY16" fmla="*/ 1463040 h 2353056"/>
              <a:gd name="connsiteX17" fmla="*/ 60960 w 3206496"/>
              <a:gd name="connsiteY17" fmla="*/ 1584960 h 2353056"/>
              <a:gd name="connsiteX18" fmla="*/ 85344 w 3206496"/>
              <a:gd name="connsiteY18" fmla="*/ 1755648 h 2353056"/>
              <a:gd name="connsiteX19" fmla="*/ 134112 w 3206496"/>
              <a:gd name="connsiteY19" fmla="*/ 1853184 h 2353056"/>
              <a:gd name="connsiteX20" fmla="*/ 292608 w 3206496"/>
              <a:gd name="connsiteY20" fmla="*/ 2023872 h 2353056"/>
              <a:gd name="connsiteX21" fmla="*/ 597408 w 3206496"/>
              <a:gd name="connsiteY21" fmla="*/ 2157984 h 2353056"/>
              <a:gd name="connsiteX22" fmla="*/ 792480 w 3206496"/>
              <a:gd name="connsiteY22" fmla="*/ 2194560 h 2353056"/>
              <a:gd name="connsiteX23" fmla="*/ 950976 w 3206496"/>
              <a:gd name="connsiteY23" fmla="*/ 2218944 h 2353056"/>
              <a:gd name="connsiteX24" fmla="*/ 1085088 w 3206496"/>
              <a:gd name="connsiteY24" fmla="*/ 2231136 h 2353056"/>
              <a:gd name="connsiteX25" fmla="*/ 1219200 w 3206496"/>
              <a:gd name="connsiteY25" fmla="*/ 2255520 h 2353056"/>
              <a:gd name="connsiteX26" fmla="*/ 1450848 w 3206496"/>
              <a:gd name="connsiteY26" fmla="*/ 2304288 h 2353056"/>
              <a:gd name="connsiteX27" fmla="*/ 1658112 w 3206496"/>
              <a:gd name="connsiteY27" fmla="*/ 2353056 h 2353056"/>
              <a:gd name="connsiteX28" fmla="*/ 2036064 w 3206496"/>
              <a:gd name="connsiteY28" fmla="*/ 2292096 h 2353056"/>
              <a:gd name="connsiteX29" fmla="*/ 2474976 w 3206496"/>
              <a:gd name="connsiteY29" fmla="*/ 1926336 h 2353056"/>
              <a:gd name="connsiteX30" fmla="*/ 2913888 w 3206496"/>
              <a:gd name="connsiteY30" fmla="*/ 1450848 h 2353056"/>
              <a:gd name="connsiteX31" fmla="*/ 3048000 w 3206496"/>
              <a:gd name="connsiteY31" fmla="*/ 1304544 h 2353056"/>
              <a:gd name="connsiteX32" fmla="*/ 3145536 w 3206496"/>
              <a:gd name="connsiteY32" fmla="*/ 1207008 h 2353056"/>
              <a:gd name="connsiteX33" fmla="*/ 3206496 w 3206496"/>
              <a:gd name="connsiteY33" fmla="*/ 1121664 h 2353056"/>
              <a:gd name="connsiteX34" fmla="*/ 3169920 w 3206496"/>
              <a:gd name="connsiteY34" fmla="*/ 926592 h 2353056"/>
              <a:gd name="connsiteX35" fmla="*/ 3121152 w 3206496"/>
              <a:gd name="connsiteY35" fmla="*/ 768096 h 2353056"/>
              <a:gd name="connsiteX36" fmla="*/ 3084576 w 3206496"/>
              <a:gd name="connsiteY36" fmla="*/ 585216 h 2353056"/>
              <a:gd name="connsiteX37" fmla="*/ 3011424 w 3206496"/>
              <a:gd name="connsiteY37" fmla="*/ 353568 h 2353056"/>
              <a:gd name="connsiteX38" fmla="*/ 2974848 w 3206496"/>
              <a:gd name="connsiteY38" fmla="*/ 268224 h 2353056"/>
              <a:gd name="connsiteX39" fmla="*/ 2950464 w 3206496"/>
              <a:gd name="connsiteY39" fmla="*/ 195072 h 2353056"/>
              <a:gd name="connsiteX40" fmla="*/ 2901696 w 3206496"/>
              <a:gd name="connsiteY40" fmla="*/ 85344 h 2353056"/>
              <a:gd name="connsiteX41" fmla="*/ 2889504 w 3206496"/>
              <a:gd name="connsiteY41" fmla="*/ 0 h 235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06496" h="2353056">
                <a:moveTo>
                  <a:pt x="3060192" y="85344"/>
                </a:moveTo>
                <a:lnTo>
                  <a:pt x="3060192" y="85344"/>
                </a:lnTo>
                <a:cubicBezTo>
                  <a:pt x="3007360" y="89408"/>
                  <a:pt x="2954683" y="97907"/>
                  <a:pt x="2901696" y="97536"/>
                </a:cubicBezTo>
                <a:cubicBezTo>
                  <a:pt x="1410648" y="87109"/>
                  <a:pt x="1832783" y="130491"/>
                  <a:pt x="1207008" y="60960"/>
                </a:cubicBezTo>
                <a:cubicBezTo>
                  <a:pt x="1077441" y="28568"/>
                  <a:pt x="1119326" y="34126"/>
                  <a:pt x="877824" y="60960"/>
                </a:cubicBezTo>
                <a:cubicBezTo>
                  <a:pt x="835347" y="65680"/>
                  <a:pt x="771450" y="139064"/>
                  <a:pt x="755904" y="158496"/>
                </a:cubicBezTo>
                <a:cubicBezTo>
                  <a:pt x="739648" y="178816"/>
                  <a:pt x="722442" y="198411"/>
                  <a:pt x="707136" y="219456"/>
                </a:cubicBezTo>
                <a:cubicBezTo>
                  <a:pt x="638173" y="314280"/>
                  <a:pt x="672695" y="286002"/>
                  <a:pt x="585216" y="390144"/>
                </a:cubicBezTo>
                <a:cubicBezTo>
                  <a:pt x="525954" y="460694"/>
                  <a:pt x="463204" y="528239"/>
                  <a:pt x="402336" y="597408"/>
                </a:cubicBezTo>
                <a:lnTo>
                  <a:pt x="316992" y="694944"/>
                </a:lnTo>
                <a:cubicBezTo>
                  <a:pt x="288544" y="727456"/>
                  <a:pt x="264836" y="764823"/>
                  <a:pt x="231648" y="792480"/>
                </a:cubicBezTo>
                <a:cubicBezTo>
                  <a:pt x="207264" y="812800"/>
                  <a:pt x="180940" y="830996"/>
                  <a:pt x="158496" y="853440"/>
                </a:cubicBezTo>
                <a:cubicBezTo>
                  <a:pt x="108421" y="903515"/>
                  <a:pt x="110826" y="918849"/>
                  <a:pt x="73152" y="975360"/>
                </a:cubicBezTo>
                <a:cubicBezTo>
                  <a:pt x="15160" y="1062348"/>
                  <a:pt x="53045" y="982955"/>
                  <a:pt x="12192" y="1085088"/>
                </a:cubicBezTo>
                <a:cubicBezTo>
                  <a:pt x="8128" y="1125728"/>
                  <a:pt x="0" y="1166165"/>
                  <a:pt x="0" y="1207008"/>
                </a:cubicBezTo>
                <a:cubicBezTo>
                  <a:pt x="0" y="1291059"/>
                  <a:pt x="11414" y="1318554"/>
                  <a:pt x="24384" y="1389888"/>
                </a:cubicBezTo>
                <a:cubicBezTo>
                  <a:pt x="28806" y="1414210"/>
                  <a:pt x="32020" y="1438743"/>
                  <a:pt x="36576" y="1463040"/>
                </a:cubicBezTo>
                <a:cubicBezTo>
                  <a:pt x="44214" y="1503775"/>
                  <a:pt x="55099" y="1543932"/>
                  <a:pt x="60960" y="1584960"/>
                </a:cubicBezTo>
                <a:cubicBezTo>
                  <a:pt x="69088" y="1641856"/>
                  <a:pt x="70222" y="1700200"/>
                  <a:pt x="85344" y="1755648"/>
                </a:cubicBezTo>
                <a:cubicBezTo>
                  <a:pt x="94908" y="1790717"/>
                  <a:pt x="115410" y="1822015"/>
                  <a:pt x="134112" y="1853184"/>
                </a:cubicBezTo>
                <a:cubicBezTo>
                  <a:pt x="177358" y="1925260"/>
                  <a:pt x="221681" y="1975343"/>
                  <a:pt x="292608" y="2023872"/>
                </a:cubicBezTo>
                <a:cubicBezTo>
                  <a:pt x="377634" y="2082047"/>
                  <a:pt x="499930" y="2131990"/>
                  <a:pt x="597408" y="2157984"/>
                </a:cubicBezTo>
                <a:cubicBezTo>
                  <a:pt x="661331" y="2175030"/>
                  <a:pt x="727285" y="2183319"/>
                  <a:pt x="792480" y="2194560"/>
                </a:cubicBezTo>
                <a:cubicBezTo>
                  <a:pt x="845156" y="2203642"/>
                  <a:pt x="897935" y="2212314"/>
                  <a:pt x="950976" y="2218944"/>
                </a:cubicBezTo>
                <a:cubicBezTo>
                  <a:pt x="995518" y="2224512"/>
                  <a:pt x="1040611" y="2225071"/>
                  <a:pt x="1085088" y="2231136"/>
                </a:cubicBezTo>
                <a:cubicBezTo>
                  <a:pt x="1130108" y="2237275"/>
                  <a:pt x="1174566" y="2247018"/>
                  <a:pt x="1219200" y="2255520"/>
                </a:cubicBezTo>
                <a:cubicBezTo>
                  <a:pt x="1295692" y="2270090"/>
                  <a:pt x="1374947" y="2286429"/>
                  <a:pt x="1450848" y="2304288"/>
                </a:cubicBezTo>
                <a:cubicBezTo>
                  <a:pt x="1735355" y="2371231"/>
                  <a:pt x="1347270" y="2283980"/>
                  <a:pt x="1658112" y="2353056"/>
                </a:cubicBezTo>
                <a:cubicBezTo>
                  <a:pt x="1784096" y="2332736"/>
                  <a:pt x="1916278" y="2336099"/>
                  <a:pt x="2036064" y="2292096"/>
                </a:cubicBezTo>
                <a:cubicBezTo>
                  <a:pt x="2142229" y="2253097"/>
                  <a:pt x="2407205" y="1996617"/>
                  <a:pt x="2474976" y="1926336"/>
                </a:cubicBezTo>
                <a:cubicBezTo>
                  <a:pt x="2624700" y="1771067"/>
                  <a:pt x="2767713" y="1609463"/>
                  <a:pt x="2913888" y="1450848"/>
                </a:cubicBezTo>
                <a:cubicBezTo>
                  <a:pt x="2958721" y="1402199"/>
                  <a:pt x="3002434" y="1352508"/>
                  <a:pt x="3048000" y="1304544"/>
                </a:cubicBezTo>
                <a:cubicBezTo>
                  <a:pt x="3079668" y="1271209"/>
                  <a:pt x="3117949" y="1243791"/>
                  <a:pt x="3145536" y="1207008"/>
                </a:cubicBezTo>
                <a:cubicBezTo>
                  <a:pt x="3190904" y="1146518"/>
                  <a:pt x="3170840" y="1175147"/>
                  <a:pt x="3206496" y="1121664"/>
                </a:cubicBezTo>
                <a:cubicBezTo>
                  <a:pt x="3194876" y="1040323"/>
                  <a:pt x="3192883" y="1010791"/>
                  <a:pt x="3169920" y="926592"/>
                </a:cubicBezTo>
                <a:cubicBezTo>
                  <a:pt x="3155376" y="873263"/>
                  <a:pt x="3134558" y="821722"/>
                  <a:pt x="3121152" y="768096"/>
                </a:cubicBezTo>
                <a:cubicBezTo>
                  <a:pt x="3106074" y="707785"/>
                  <a:pt x="3099084" y="645667"/>
                  <a:pt x="3084576" y="585216"/>
                </a:cubicBezTo>
                <a:cubicBezTo>
                  <a:pt x="3075622" y="547909"/>
                  <a:pt x="3026251" y="393106"/>
                  <a:pt x="3011424" y="353568"/>
                </a:cubicBezTo>
                <a:cubicBezTo>
                  <a:pt x="3000557" y="324588"/>
                  <a:pt x="2985959" y="297112"/>
                  <a:pt x="2974848" y="268224"/>
                </a:cubicBezTo>
                <a:cubicBezTo>
                  <a:pt x="2965621" y="244234"/>
                  <a:pt x="2959248" y="219228"/>
                  <a:pt x="2950464" y="195072"/>
                </a:cubicBezTo>
                <a:cubicBezTo>
                  <a:pt x="2929708" y="137993"/>
                  <a:pt x="2927249" y="136450"/>
                  <a:pt x="2901696" y="85344"/>
                </a:cubicBezTo>
                <a:lnTo>
                  <a:pt x="288950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1" name="Rak 40">
            <a:extLst>
              <a:ext uri="{FF2B5EF4-FFF2-40B4-BE49-F238E27FC236}">
                <a16:creationId xmlns:a16="http://schemas.microsoft.com/office/drawing/2014/main" id="{E52640F9-714C-6B3A-AB92-B8E07DC66B54}"/>
              </a:ext>
            </a:extLst>
          </p:cNvPr>
          <p:cNvCxnSpPr>
            <a:stCxn id="39" idx="6"/>
            <a:endCxn id="38" idx="2"/>
          </p:cNvCxnSpPr>
          <p:nvPr/>
        </p:nvCxnSpPr>
        <p:spPr>
          <a:xfrm>
            <a:off x="8185308" y="5166644"/>
            <a:ext cx="41290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ak 41">
            <a:extLst>
              <a:ext uri="{FF2B5EF4-FFF2-40B4-BE49-F238E27FC236}">
                <a16:creationId xmlns:a16="http://schemas.microsoft.com/office/drawing/2014/main" id="{4DFA4254-4E2C-F6AC-791E-6A02E37F84F6}"/>
              </a:ext>
            </a:extLst>
          </p:cNvPr>
          <p:cNvCxnSpPr>
            <a:cxnSpLocks/>
            <a:stCxn id="37" idx="0"/>
            <a:endCxn id="38" idx="4"/>
          </p:cNvCxnSpPr>
          <p:nvPr/>
        </p:nvCxnSpPr>
        <p:spPr>
          <a:xfrm flipV="1">
            <a:off x="8348281" y="5439345"/>
            <a:ext cx="522636" cy="245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42">
            <a:extLst>
              <a:ext uri="{FF2B5EF4-FFF2-40B4-BE49-F238E27FC236}">
                <a16:creationId xmlns:a16="http://schemas.microsoft.com/office/drawing/2014/main" id="{CEA571FD-6631-F656-D9B0-5970FF3AC1DF}"/>
              </a:ext>
            </a:extLst>
          </p:cNvPr>
          <p:cNvCxnSpPr>
            <a:cxnSpLocks/>
            <a:stCxn id="37" idx="1"/>
            <a:endCxn id="39" idx="4"/>
          </p:cNvCxnSpPr>
          <p:nvPr/>
        </p:nvCxnSpPr>
        <p:spPr>
          <a:xfrm flipH="1" flipV="1">
            <a:off x="7912608" y="5439344"/>
            <a:ext cx="242844" cy="3258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ak 44">
            <a:extLst>
              <a:ext uri="{FF2B5EF4-FFF2-40B4-BE49-F238E27FC236}">
                <a16:creationId xmlns:a16="http://schemas.microsoft.com/office/drawing/2014/main" id="{2010606A-65B8-265B-0158-72E58DFDE9DA}"/>
              </a:ext>
            </a:extLst>
          </p:cNvPr>
          <p:cNvCxnSpPr>
            <a:stCxn id="33" idx="27"/>
            <a:endCxn id="40" idx="3"/>
          </p:cNvCxnSpPr>
          <p:nvPr/>
        </p:nvCxnSpPr>
        <p:spPr>
          <a:xfrm flipH="1">
            <a:off x="8230837" y="3848672"/>
            <a:ext cx="541307" cy="42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ihandsfigur 45">
            <a:extLst>
              <a:ext uri="{FF2B5EF4-FFF2-40B4-BE49-F238E27FC236}">
                <a16:creationId xmlns:a16="http://schemas.microsoft.com/office/drawing/2014/main" id="{8D8F8066-7D5F-E936-FFC7-7F65886E7A79}"/>
              </a:ext>
            </a:extLst>
          </p:cNvPr>
          <p:cNvSpPr/>
          <p:nvPr/>
        </p:nvSpPr>
        <p:spPr>
          <a:xfrm>
            <a:off x="6015343" y="1158240"/>
            <a:ext cx="5542673" cy="5623319"/>
          </a:xfrm>
          <a:custGeom>
            <a:avLst/>
            <a:gdLst>
              <a:gd name="connsiteX0" fmla="*/ 2982353 w 5542673"/>
              <a:gd name="connsiteY0" fmla="*/ 73152 h 5623319"/>
              <a:gd name="connsiteX1" fmla="*/ 2982353 w 5542673"/>
              <a:gd name="connsiteY1" fmla="*/ 73152 h 5623319"/>
              <a:gd name="connsiteX2" fmla="*/ 2250833 w 5542673"/>
              <a:gd name="connsiteY2" fmla="*/ 97536 h 5623319"/>
              <a:gd name="connsiteX3" fmla="*/ 1897265 w 5542673"/>
              <a:gd name="connsiteY3" fmla="*/ 109728 h 5623319"/>
              <a:gd name="connsiteX4" fmla="*/ 1470545 w 5542673"/>
              <a:gd name="connsiteY4" fmla="*/ 121920 h 5623319"/>
              <a:gd name="connsiteX5" fmla="*/ 1226705 w 5542673"/>
              <a:gd name="connsiteY5" fmla="*/ 158496 h 5623319"/>
              <a:gd name="connsiteX6" fmla="*/ 1165745 w 5542673"/>
              <a:gd name="connsiteY6" fmla="*/ 170688 h 5623319"/>
              <a:gd name="connsiteX7" fmla="*/ 1104785 w 5542673"/>
              <a:gd name="connsiteY7" fmla="*/ 195072 h 5623319"/>
              <a:gd name="connsiteX8" fmla="*/ 1068209 w 5542673"/>
              <a:gd name="connsiteY8" fmla="*/ 207264 h 5623319"/>
              <a:gd name="connsiteX9" fmla="*/ 1043825 w 5542673"/>
              <a:gd name="connsiteY9" fmla="*/ 243840 h 5623319"/>
              <a:gd name="connsiteX10" fmla="*/ 958481 w 5542673"/>
              <a:gd name="connsiteY10" fmla="*/ 353568 h 5623319"/>
              <a:gd name="connsiteX11" fmla="*/ 836561 w 5542673"/>
              <a:gd name="connsiteY11" fmla="*/ 524256 h 5623319"/>
              <a:gd name="connsiteX12" fmla="*/ 531761 w 5542673"/>
              <a:gd name="connsiteY12" fmla="*/ 853440 h 5623319"/>
              <a:gd name="connsiteX13" fmla="*/ 482993 w 5542673"/>
              <a:gd name="connsiteY13" fmla="*/ 938784 h 5623319"/>
              <a:gd name="connsiteX14" fmla="*/ 434225 w 5542673"/>
              <a:gd name="connsiteY14" fmla="*/ 1085088 h 5623319"/>
              <a:gd name="connsiteX15" fmla="*/ 385457 w 5542673"/>
              <a:gd name="connsiteY15" fmla="*/ 1267968 h 5623319"/>
              <a:gd name="connsiteX16" fmla="*/ 348881 w 5542673"/>
              <a:gd name="connsiteY16" fmla="*/ 1511808 h 5623319"/>
              <a:gd name="connsiteX17" fmla="*/ 300113 w 5542673"/>
              <a:gd name="connsiteY17" fmla="*/ 1658112 h 5623319"/>
              <a:gd name="connsiteX18" fmla="*/ 263537 w 5542673"/>
              <a:gd name="connsiteY18" fmla="*/ 1719072 h 5623319"/>
              <a:gd name="connsiteX19" fmla="*/ 214769 w 5542673"/>
              <a:gd name="connsiteY19" fmla="*/ 1853184 h 5623319"/>
              <a:gd name="connsiteX20" fmla="*/ 190385 w 5542673"/>
              <a:gd name="connsiteY20" fmla="*/ 1938528 h 5623319"/>
              <a:gd name="connsiteX21" fmla="*/ 166001 w 5542673"/>
              <a:gd name="connsiteY21" fmla="*/ 2109216 h 5623319"/>
              <a:gd name="connsiteX22" fmla="*/ 153809 w 5542673"/>
              <a:gd name="connsiteY22" fmla="*/ 2194560 h 5623319"/>
              <a:gd name="connsiteX23" fmla="*/ 141617 w 5542673"/>
              <a:gd name="connsiteY23" fmla="*/ 2438400 h 5623319"/>
              <a:gd name="connsiteX24" fmla="*/ 105041 w 5542673"/>
              <a:gd name="connsiteY24" fmla="*/ 2596896 h 5623319"/>
              <a:gd name="connsiteX25" fmla="*/ 19697 w 5542673"/>
              <a:gd name="connsiteY25" fmla="*/ 2828544 h 5623319"/>
              <a:gd name="connsiteX26" fmla="*/ 44081 w 5542673"/>
              <a:gd name="connsiteY26" fmla="*/ 3438144 h 5623319"/>
              <a:gd name="connsiteX27" fmla="*/ 178193 w 5542673"/>
              <a:gd name="connsiteY27" fmla="*/ 3681984 h 5623319"/>
              <a:gd name="connsiteX28" fmla="*/ 300113 w 5542673"/>
              <a:gd name="connsiteY28" fmla="*/ 3913632 h 5623319"/>
              <a:gd name="connsiteX29" fmla="*/ 336689 w 5542673"/>
              <a:gd name="connsiteY29" fmla="*/ 4023360 h 5623319"/>
              <a:gd name="connsiteX30" fmla="*/ 373265 w 5542673"/>
              <a:gd name="connsiteY30" fmla="*/ 4120896 h 5623319"/>
              <a:gd name="connsiteX31" fmla="*/ 409841 w 5542673"/>
              <a:gd name="connsiteY31" fmla="*/ 4291584 h 5623319"/>
              <a:gd name="connsiteX32" fmla="*/ 397649 w 5542673"/>
              <a:gd name="connsiteY32" fmla="*/ 4425696 h 5623319"/>
              <a:gd name="connsiteX33" fmla="*/ 385457 w 5542673"/>
              <a:gd name="connsiteY33" fmla="*/ 4511040 h 5623319"/>
              <a:gd name="connsiteX34" fmla="*/ 397649 w 5542673"/>
              <a:gd name="connsiteY34" fmla="*/ 5047488 h 5623319"/>
              <a:gd name="connsiteX35" fmla="*/ 409841 w 5542673"/>
              <a:gd name="connsiteY35" fmla="*/ 5193792 h 5623319"/>
              <a:gd name="connsiteX36" fmla="*/ 458609 w 5542673"/>
              <a:gd name="connsiteY36" fmla="*/ 5291328 h 5623319"/>
              <a:gd name="connsiteX37" fmla="*/ 519569 w 5542673"/>
              <a:gd name="connsiteY37" fmla="*/ 5376672 h 5623319"/>
              <a:gd name="connsiteX38" fmla="*/ 580529 w 5542673"/>
              <a:gd name="connsiteY38" fmla="*/ 5437632 h 5623319"/>
              <a:gd name="connsiteX39" fmla="*/ 629297 w 5542673"/>
              <a:gd name="connsiteY39" fmla="*/ 5474208 h 5623319"/>
              <a:gd name="connsiteX40" fmla="*/ 799985 w 5542673"/>
              <a:gd name="connsiteY40" fmla="*/ 5510784 h 5623319"/>
              <a:gd name="connsiteX41" fmla="*/ 1251089 w 5542673"/>
              <a:gd name="connsiteY41" fmla="*/ 5474208 h 5623319"/>
              <a:gd name="connsiteX42" fmla="*/ 1385201 w 5542673"/>
              <a:gd name="connsiteY42" fmla="*/ 5462016 h 5623319"/>
              <a:gd name="connsiteX43" fmla="*/ 2360561 w 5542673"/>
              <a:gd name="connsiteY43" fmla="*/ 5474208 h 5623319"/>
              <a:gd name="connsiteX44" fmla="*/ 2421521 w 5542673"/>
              <a:gd name="connsiteY44" fmla="*/ 5486400 h 5623319"/>
              <a:gd name="connsiteX45" fmla="*/ 2506865 w 5542673"/>
              <a:gd name="connsiteY45" fmla="*/ 5498592 h 5623319"/>
              <a:gd name="connsiteX46" fmla="*/ 2604401 w 5542673"/>
              <a:gd name="connsiteY46" fmla="*/ 5522976 h 5623319"/>
              <a:gd name="connsiteX47" fmla="*/ 2701937 w 5542673"/>
              <a:gd name="connsiteY47" fmla="*/ 5535168 h 5623319"/>
              <a:gd name="connsiteX48" fmla="*/ 2884817 w 5542673"/>
              <a:gd name="connsiteY48" fmla="*/ 5559552 h 5623319"/>
              <a:gd name="connsiteX49" fmla="*/ 3128657 w 5542673"/>
              <a:gd name="connsiteY49" fmla="*/ 5583936 h 5623319"/>
              <a:gd name="connsiteX50" fmla="*/ 3140849 w 5542673"/>
              <a:gd name="connsiteY50" fmla="*/ 5620512 h 5623319"/>
              <a:gd name="connsiteX51" fmla="*/ 3665105 w 5542673"/>
              <a:gd name="connsiteY51" fmla="*/ 5608320 h 5623319"/>
              <a:gd name="connsiteX52" fmla="*/ 3799217 w 5542673"/>
              <a:gd name="connsiteY52" fmla="*/ 5583936 h 5623319"/>
              <a:gd name="connsiteX53" fmla="*/ 3908945 w 5542673"/>
              <a:gd name="connsiteY53" fmla="*/ 5571744 h 5623319"/>
              <a:gd name="connsiteX54" fmla="*/ 4177169 w 5542673"/>
              <a:gd name="connsiteY54" fmla="*/ 5498592 h 5623319"/>
              <a:gd name="connsiteX55" fmla="*/ 4225937 w 5542673"/>
              <a:gd name="connsiteY55" fmla="*/ 5486400 h 5623319"/>
              <a:gd name="connsiteX56" fmla="*/ 4323473 w 5542673"/>
              <a:gd name="connsiteY56" fmla="*/ 5449824 h 5623319"/>
              <a:gd name="connsiteX57" fmla="*/ 4360049 w 5542673"/>
              <a:gd name="connsiteY57" fmla="*/ 5437632 h 5623319"/>
              <a:gd name="connsiteX58" fmla="*/ 4396625 w 5542673"/>
              <a:gd name="connsiteY58" fmla="*/ 5413248 h 5623319"/>
              <a:gd name="connsiteX59" fmla="*/ 4616081 w 5542673"/>
              <a:gd name="connsiteY59" fmla="*/ 5279136 h 5623319"/>
              <a:gd name="connsiteX60" fmla="*/ 4701425 w 5542673"/>
              <a:gd name="connsiteY60" fmla="*/ 5193792 h 5623319"/>
              <a:gd name="connsiteX61" fmla="*/ 4945265 w 5542673"/>
              <a:gd name="connsiteY61" fmla="*/ 4852416 h 5623319"/>
              <a:gd name="connsiteX62" fmla="*/ 5213489 w 5542673"/>
              <a:gd name="connsiteY62" fmla="*/ 4181856 h 5623319"/>
              <a:gd name="connsiteX63" fmla="*/ 5493905 w 5542673"/>
              <a:gd name="connsiteY63" fmla="*/ 3121152 h 5623319"/>
              <a:gd name="connsiteX64" fmla="*/ 5542673 w 5542673"/>
              <a:gd name="connsiteY64" fmla="*/ 2731008 h 5623319"/>
              <a:gd name="connsiteX65" fmla="*/ 5506097 w 5542673"/>
              <a:gd name="connsiteY65" fmla="*/ 2340864 h 5623319"/>
              <a:gd name="connsiteX66" fmla="*/ 5481713 w 5542673"/>
              <a:gd name="connsiteY66" fmla="*/ 2279904 h 5623319"/>
              <a:gd name="connsiteX67" fmla="*/ 5469521 w 5542673"/>
              <a:gd name="connsiteY67" fmla="*/ 2206752 h 5623319"/>
              <a:gd name="connsiteX68" fmla="*/ 5396369 w 5542673"/>
              <a:gd name="connsiteY68" fmla="*/ 1962912 h 5623319"/>
              <a:gd name="connsiteX69" fmla="*/ 5262257 w 5542673"/>
              <a:gd name="connsiteY69" fmla="*/ 1365504 h 5623319"/>
              <a:gd name="connsiteX70" fmla="*/ 5201297 w 5542673"/>
              <a:gd name="connsiteY70" fmla="*/ 938784 h 5623319"/>
              <a:gd name="connsiteX71" fmla="*/ 5176913 w 5542673"/>
              <a:gd name="connsiteY71" fmla="*/ 780288 h 5623319"/>
              <a:gd name="connsiteX72" fmla="*/ 5164721 w 5542673"/>
              <a:gd name="connsiteY72" fmla="*/ 694944 h 5623319"/>
              <a:gd name="connsiteX73" fmla="*/ 5091569 w 5542673"/>
              <a:gd name="connsiteY73" fmla="*/ 536448 h 5623319"/>
              <a:gd name="connsiteX74" fmla="*/ 4969649 w 5542673"/>
              <a:gd name="connsiteY74" fmla="*/ 390144 h 5623319"/>
              <a:gd name="connsiteX75" fmla="*/ 4884305 w 5542673"/>
              <a:gd name="connsiteY75" fmla="*/ 304800 h 5623319"/>
              <a:gd name="connsiteX76" fmla="*/ 4786769 w 5542673"/>
              <a:gd name="connsiteY76" fmla="*/ 158496 h 5623319"/>
              <a:gd name="connsiteX77" fmla="*/ 4738001 w 5542673"/>
              <a:gd name="connsiteY77" fmla="*/ 121920 h 5623319"/>
              <a:gd name="connsiteX78" fmla="*/ 4652657 w 5542673"/>
              <a:gd name="connsiteY78" fmla="*/ 73152 h 5623319"/>
              <a:gd name="connsiteX79" fmla="*/ 4140593 w 5542673"/>
              <a:gd name="connsiteY79" fmla="*/ 60960 h 5623319"/>
              <a:gd name="connsiteX80" fmla="*/ 4091825 w 5542673"/>
              <a:gd name="connsiteY80" fmla="*/ 48768 h 5623319"/>
              <a:gd name="connsiteX81" fmla="*/ 3994289 w 5542673"/>
              <a:gd name="connsiteY81" fmla="*/ 12192 h 5623319"/>
              <a:gd name="connsiteX82" fmla="*/ 3823601 w 5542673"/>
              <a:gd name="connsiteY82" fmla="*/ 0 h 5623319"/>
              <a:gd name="connsiteX83" fmla="*/ 3591953 w 5542673"/>
              <a:gd name="connsiteY83" fmla="*/ 12192 h 5623319"/>
              <a:gd name="connsiteX84" fmla="*/ 3555377 w 5542673"/>
              <a:gd name="connsiteY84" fmla="*/ 24384 h 5623319"/>
              <a:gd name="connsiteX85" fmla="*/ 3506609 w 5542673"/>
              <a:gd name="connsiteY85" fmla="*/ 36576 h 5623319"/>
              <a:gd name="connsiteX86" fmla="*/ 3384689 w 5542673"/>
              <a:gd name="connsiteY86" fmla="*/ 85344 h 5623319"/>
              <a:gd name="connsiteX87" fmla="*/ 3250577 w 5542673"/>
              <a:gd name="connsiteY87" fmla="*/ 121920 h 5623319"/>
              <a:gd name="connsiteX88" fmla="*/ 3214001 w 5542673"/>
              <a:gd name="connsiteY88" fmla="*/ 134112 h 5623319"/>
              <a:gd name="connsiteX89" fmla="*/ 3140849 w 5542673"/>
              <a:gd name="connsiteY89" fmla="*/ 121920 h 5623319"/>
              <a:gd name="connsiteX90" fmla="*/ 3067697 w 5542673"/>
              <a:gd name="connsiteY90" fmla="*/ 73152 h 5623319"/>
              <a:gd name="connsiteX91" fmla="*/ 2982353 w 5542673"/>
              <a:gd name="connsiteY91" fmla="*/ 73152 h 562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542673" h="5623319">
                <a:moveTo>
                  <a:pt x="2982353" y="73152"/>
                </a:moveTo>
                <a:lnTo>
                  <a:pt x="2982353" y="73152"/>
                </a:lnTo>
                <a:cubicBezTo>
                  <a:pt x="2659268" y="109050"/>
                  <a:pt x="2950659" y="80040"/>
                  <a:pt x="2250833" y="97536"/>
                </a:cubicBezTo>
                <a:lnTo>
                  <a:pt x="1897265" y="109728"/>
                </a:lnTo>
                <a:lnTo>
                  <a:pt x="1470545" y="121920"/>
                </a:lnTo>
                <a:cubicBezTo>
                  <a:pt x="1376562" y="133668"/>
                  <a:pt x="1325940" y="138649"/>
                  <a:pt x="1226705" y="158496"/>
                </a:cubicBezTo>
                <a:cubicBezTo>
                  <a:pt x="1206385" y="162560"/>
                  <a:pt x="1185593" y="164733"/>
                  <a:pt x="1165745" y="170688"/>
                </a:cubicBezTo>
                <a:cubicBezTo>
                  <a:pt x="1144783" y="176977"/>
                  <a:pt x="1125277" y="187388"/>
                  <a:pt x="1104785" y="195072"/>
                </a:cubicBezTo>
                <a:cubicBezTo>
                  <a:pt x="1092752" y="199584"/>
                  <a:pt x="1080401" y="203200"/>
                  <a:pt x="1068209" y="207264"/>
                </a:cubicBezTo>
                <a:cubicBezTo>
                  <a:pt x="1060081" y="219456"/>
                  <a:pt x="1052617" y="232118"/>
                  <a:pt x="1043825" y="243840"/>
                </a:cubicBezTo>
                <a:cubicBezTo>
                  <a:pt x="1016023" y="280909"/>
                  <a:pt x="981470" y="313336"/>
                  <a:pt x="958481" y="353568"/>
                </a:cubicBezTo>
                <a:cubicBezTo>
                  <a:pt x="904633" y="447802"/>
                  <a:pt x="915587" y="441070"/>
                  <a:pt x="836561" y="524256"/>
                </a:cubicBezTo>
                <a:cubicBezTo>
                  <a:pt x="771689" y="592542"/>
                  <a:pt x="579644" y="769644"/>
                  <a:pt x="531761" y="853440"/>
                </a:cubicBezTo>
                <a:cubicBezTo>
                  <a:pt x="515505" y="881888"/>
                  <a:pt x="495708" y="908587"/>
                  <a:pt x="482993" y="938784"/>
                </a:cubicBezTo>
                <a:cubicBezTo>
                  <a:pt x="463045" y="986162"/>
                  <a:pt x="453317" y="1037359"/>
                  <a:pt x="434225" y="1085088"/>
                </a:cubicBezTo>
                <a:cubicBezTo>
                  <a:pt x="400506" y="1169386"/>
                  <a:pt x="402663" y="1153264"/>
                  <a:pt x="385457" y="1267968"/>
                </a:cubicBezTo>
                <a:cubicBezTo>
                  <a:pt x="373265" y="1349248"/>
                  <a:pt x="374872" y="1433836"/>
                  <a:pt x="348881" y="1511808"/>
                </a:cubicBezTo>
                <a:cubicBezTo>
                  <a:pt x="332625" y="1560576"/>
                  <a:pt x="326561" y="1614032"/>
                  <a:pt x="300113" y="1658112"/>
                </a:cubicBezTo>
                <a:cubicBezTo>
                  <a:pt x="287921" y="1678432"/>
                  <a:pt x="274135" y="1697877"/>
                  <a:pt x="263537" y="1719072"/>
                </a:cubicBezTo>
                <a:cubicBezTo>
                  <a:pt x="248510" y="1749126"/>
                  <a:pt x="223873" y="1823595"/>
                  <a:pt x="214769" y="1853184"/>
                </a:cubicBezTo>
                <a:cubicBezTo>
                  <a:pt x="206068" y="1881462"/>
                  <a:pt x="195921" y="1909464"/>
                  <a:pt x="190385" y="1938528"/>
                </a:cubicBezTo>
                <a:cubicBezTo>
                  <a:pt x="179631" y="1994987"/>
                  <a:pt x="174129" y="2052320"/>
                  <a:pt x="166001" y="2109216"/>
                </a:cubicBezTo>
                <a:lnTo>
                  <a:pt x="153809" y="2194560"/>
                </a:lnTo>
                <a:cubicBezTo>
                  <a:pt x="149745" y="2275840"/>
                  <a:pt x="147859" y="2357258"/>
                  <a:pt x="141617" y="2438400"/>
                </a:cubicBezTo>
                <a:cubicBezTo>
                  <a:pt x="137586" y="2490809"/>
                  <a:pt x="120628" y="2547537"/>
                  <a:pt x="105041" y="2596896"/>
                </a:cubicBezTo>
                <a:cubicBezTo>
                  <a:pt x="58197" y="2745236"/>
                  <a:pt x="69472" y="2712403"/>
                  <a:pt x="19697" y="2828544"/>
                </a:cubicBezTo>
                <a:cubicBezTo>
                  <a:pt x="-6946" y="3068331"/>
                  <a:pt x="-13334" y="3064948"/>
                  <a:pt x="44081" y="3438144"/>
                </a:cubicBezTo>
                <a:cubicBezTo>
                  <a:pt x="57482" y="3525249"/>
                  <a:pt x="136661" y="3609302"/>
                  <a:pt x="178193" y="3681984"/>
                </a:cubicBezTo>
                <a:cubicBezTo>
                  <a:pt x="221485" y="3757745"/>
                  <a:pt x="272520" y="3830852"/>
                  <a:pt x="300113" y="3913632"/>
                </a:cubicBezTo>
                <a:cubicBezTo>
                  <a:pt x="312305" y="3950208"/>
                  <a:pt x="323857" y="3987003"/>
                  <a:pt x="336689" y="4023360"/>
                </a:cubicBezTo>
                <a:cubicBezTo>
                  <a:pt x="348245" y="4056103"/>
                  <a:pt x="363467" y="4087584"/>
                  <a:pt x="373265" y="4120896"/>
                </a:cubicBezTo>
                <a:cubicBezTo>
                  <a:pt x="382290" y="4151580"/>
                  <a:pt x="401282" y="4248788"/>
                  <a:pt x="409841" y="4291584"/>
                </a:cubicBezTo>
                <a:cubicBezTo>
                  <a:pt x="405777" y="4336288"/>
                  <a:pt x="402606" y="4381082"/>
                  <a:pt x="397649" y="4425696"/>
                </a:cubicBezTo>
                <a:cubicBezTo>
                  <a:pt x="394476" y="4454257"/>
                  <a:pt x="385457" y="4482303"/>
                  <a:pt x="385457" y="4511040"/>
                </a:cubicBezTo>
                <a:cubicBezTo>
                  <a:pt x="385457" y="4689902"/>
                  <a:pt x="391265" y="4868740"/>
                  <a:pt x="397649" y="5047488"/>
                </a:cubicBezTo>
                <a:cubicBezTo>
                  <a:pt x="399396" y="5096394"/>
                  <a:pt x="397972" y="5146316"/>
                  <a:pt x="409841" y="5193792"/>
                </a:cubicBezTo>
                <a:cubicBezTo>
                  <a:pt x="418657" y="5229056"/>
                  <a:pt x="438446" y="5261083"/>
                  <a:pt x="458609" y="5291328"/>
                </a:cubicBezTo>
                <a:cubicBezTo>
                  <a:pt x="476089" y="5317549"/>
                  <a:pt x="499406" y="5353988"/>
                  <a:pt x="519569" y="5376672"/>
                </a:cubicBezTo>
                <a:cubicBezTo>
                  <a:pt x="538661" y="5398150"/>
                  <a:pt x="559051" y="5418540"/>
                  <a:pt x="580529" y="5437632"/>
                </a:cubicBezTo>
                <a:cubicBezTo>
                  <a:pt x="595716" y="5451132"/>
                  <a:pt x="610540" y="5466393"/>
                  <a:pt x="629297" y="5474208"/>
                </a:cubicBezTo>
                <a:cubicBezTo>
                  <a:pt x="669803" y="5491086"/>
                  <a:pt x="753534" y="5503042"/>
                  <a:pt x="799985" y="5510784"/>
                </a:cubicBezTo>
                <a:cubicBezTo>
                  <a:pt x="1111313" y="5492471"/>
                  <a:pt x="911805" y="5507042"/>
                  <a:pt x="1251089" y="5474208"/>
                </a:cubicBezTo>
                <a:lnTo>
                  <a:pt x="1385201" y="5462016"/>
                </a:lnTo>
                <a:lnTo>
                  <a:pt x="2360561" y="5474208"/>
                </a:lnTo>
                <a:cubicBezTo>
                  <a:pt x="2381278" y="5474695"/>
                  <a:pt x="2401081" y="5482993"/>
                  <a:pt x="2421521" y="5486400"/>
                </a:cubicBezTo>
                <a:cubicBezTo>
                  <a:pt x="2449867" y="5491124"/>
                  <a:pt x="2478686" y="5492956"/>
                  <a:pt x="2506865" y="5498592"/>
                </a:cubicBezTo>
                <a:cubicBezTo>
                  <a:pt x="2539727" y="5505164"/>
                  <a:pt x="2571462" y="5516800"/>
                  <a:pt x="2604401" y="5522976"/>
                </a:cubicBezTo>
                <a:cubicBezTo>
                  <a:pt x="2636605" y="5529014"/>
                  <a:pt x="2669459" y="5530838"/>
                  <a:pt x="2701937" y="5535168"/>
                </a:cubicBezTo>
                <a:cubicBezTo>
                  <a:pt x="2781944" y="5545836"/>
                  <a:pt x="2801833" y="5550817"/>
                  <a:pt x="2884817" y="5559552"/>
                </a:cubicBezTo>
                <a:cubicBezTo>
                  <a:pt x="3474722" y="5621647"/>
                  <a:pt x="2630687" y="5528606"/>
                  <a:pt x="3128657" y="5583936"/>
                </a:cubicBezTo>
                <a:cubicBezTo>
                  <a:pt x="3132721" y="5596128"/>
                  <a:pt x="3128011" y="5619928"/>
                  <a:pt x="3140849" y="5620512"/>
                </a:cubicBezTo>
                <a:cubicBezTo>
                  <a:pt x="3315468" y="5628449"/>
                  <a:pt x="3490575" y="5618016"/>
                  <a:pt x="3665105" y="5608320"/>
                </a:cubicBezTo>
                <a:cubicBezTo>
                  <a:pt x="3710472" y="5605800"/>
                  <a:pt x="3754283" y="5590676"/>
                  <a:pt x="3799217" y="5583936"/>
                </a:cubicBezTo>
                <a:cubicBezTo>
                  <a:pt x="3835611" y="5578477"/>
                  <a:pt x="3872369" y="5575808"/>
                  <a:pt x="3908945" y="5571744"/>
                </a:cubicBezTo>
                <a:cubicBezTo>
                  <a:pt x="4366665" y="5457314"/>
                  <a:pt x="3949273" y="5566961"/>
                  <a:pt x="4177169" y="5498592"/>
                </a:cubicBezTo>
                <a:cubicBezTo>
                  <a:pt x="4193219" y="5493777"/>
                  <a:pt x="4209825" y="5491003"/>
                  <a:pt x="4225937" y="5486400"/>
                </a:cubicBezTo>
                <a:cubicBezTo>
                  <a:pt x="4264680" y="5475331"/>
                  <a:pt x="4282247" y="5465284"/>
                  <a:pt x="4323473" y="5449824"/>
                </a:cubicBezTo>
                <a:cubicBezTo>
                  <a:pt x="4335506" y="5445312"/>
                  <a:pt x="4348554" y="5443379"/>
                  <a:pt x="4360049" y="5437632"/>
                </a:cubicBezTo>
                <a:cubicBezTo>
                  <a:pt x="4373155" y="5431079"/>
                  <a:pt x="4383519" y="5419801"/>
                  <a:pt x="4396625" y="5413248"/>
                </a:cubicBezTo>
                <a:cubicBezTo>
                  <a:pt x="4504380" y="5359371"/>
                  <a:pt x="4477369" y="5417848"/>
                  <a:pt x="4616081" y="5279136"/>
                </a:cubicBezTo>
                <a:cubicBezTo>
                  <a:pt x="4644529" y="5250688"/>
                  <a:pt x="4675669" y="5224699"/>
                  <a:pt x="4701425" y="5193792"/>
                </a:cubicBezTo>
                <a:cubicBezTo>
                  <a:pt x="4766632" y="5115544"/>
                  <a:pt x="4889673" y="4955658"/>
                  <a:pt x="4945265" y="4852416"/>
                </a:cubicBezTo>
                <a:cubicBezTo>
                  <a:pt x="5037603" y="4680932"/>
                  <a:pt x="5178419" y="4297084"/>
                  <a:pt x="5213489" y="4181856"/>
                </a:cubicBezTo>
                <a:cubicBezTo>
                  <a:pt x="5298758" y="3901686"/>
                  <a:pt x="5460210" y="3424403"/>
                  <a:pt x="5493905" y="3121152"/>
                </a:cubicBezTo>
                <a:cubicBezTo>
                  <a:pt x="5524636" y="2844574"/>
                  <a:pt x="5507880" y="2974558"/>
                  <a:pt x="5542673" y="2731008"/>
                </a:cubicBezTo>
                <a:cubicBezTo>
                  <a:pt x="5534575" y="2544753"/>
                  <a:pt x="5548486" y="2489225"/>
                  <a:pt x="5506097" y="2340864"/>
                </a:cubicBezTo>
                <a:cubicBezTo>
                  <a:pt x="5500085" y="2319821"/>
                  <a:pt x="5489841" y="2300224"/>
                  <a:pt x="5481713" y="2279904"/>
                </a:cubicBezTo>
                <a:cubicBezTo>
                  <a:pt x="5477649" y="2255520"/>
                  <a:pt x="5475948" y="2230622"/>
                  <a:pt x="5469521" y="2206752"/>
                </a:cubicBezTo>
                <a:cubicBezTo>
                  <a:pt x="5447460" y="2124811"/>
                  <a:pt x="5414956" y="2045710"/>
                  <a:pt x="5396369" y="1962912"/>
                </a:cubicBezTo>
                <a:cubicBezTo>
                  <a:pt x="5351665" y="1763776"/>
                  <a:pt x="5291120" y="1567545"/>
                  <a:pt x="5262257" y="1365504"/>
                </a:cubicBezTo>
                <a:cubicBezTo>
                  <a:pt x="5241937" y="1223264"/>
                  <a:pt x="5222032" y="1080964"/>
                  <a:pt x="5201297" y="938784"/>
                </a:cubicBezTo>
                <a:cubicBezTo>
                  <a:pt x="5193583" y="885890"/>
                  <a:pt x="5184842" y="833150"/>
                  <a:pt x="5176913" y="780288"/>
                </a:cubicBezTo>
                <a:cubicBezTo>
                  <a:pt x="5172650" y="751869"/>
                  <a:pt x="5175394" y="721625"/>
                  <a:pt x="5164721" y="694944"/>
                </a:cubicBezTo>
                <a:cubicBezTo>
                  <a:pt x="5146983" y="650599"/>
                  <a:pt x="5116664" y="569908"/>
                  <a:pt x="5091569" y="536448"/>
                </a:cubicBezTo>
                <a:cubicBezTo>
                  <a:pt x="4901865" y="283510"/>
                  <a:pt x="5105282" y="545154"/>
                  <a:pt x="4969649" y="390144"/>
                </a:cubicBezTo>
                <a:cubicBezTo>
                  <a:pt x="4897236" y="307386"/>
                  <a:pt x="4972974" y="371302"/>
                  <a:pt x="4884305" y="304800"/>
                </a:cubicBezTo>
                <a:cubicBezTo>
                  <a:pt x="4859289" y="254768"/>
                  <a:pt x="4831599" y="192119"/>
                  <a:pt x="4786769" y="158496"/>
                </a:cubicBezTo>
                <a:cubicBezTo>
                  <a:pt x="4770513" y="146304"/>
                  <a:pt x="4753429" y="135144"/>
                  <a:pt x="4738001" y="121920"/>
                </a:cubicBezTo>
                <a:cubicBezTo>
                  <a:pt x="4698180" y="87788"/>
                  <a:pt x="4709791" y="75636"/>
                  <a:pt x="4652657" y="73152"/>
                </a:cubicBezTo>
                <a:cubicBezTo>
                  <a:pt x="4482082" y="65736"/>
                  <a:pt x="4311281" y="65024"/>
                  <a:pt x="4140593" y="60960"/>
                </a:cubicBezTo>
                <a:cubicBezTo>
                  <a:pt x="4124337" y="56896"/>
                  <a:pt x="4107514" y="54652"/>
                  <a:pt x="4091825" y="48768"/>
                </a:cubicBezTo>
                <a:cubicBezTo>
                  <a:pt x="4035776" y="27749"/>
                  <a:pt x="4053585" y="18780"/>
                  <a:pt x="3994289" y="12192"/>
                </a:cubicBezTo>
                <a:cubicBezTo>
                  <a:pt x="3937597" y="5893"/>
                  <a:pt x="3880497" y="4064"/>
                  <a:pt x="3823601" y="0"/>
                </a:cubicBezTo>
                <a:cubicBezTo>
                  <a:pt x="3746385" y="4064"/>
                  <a:pt x="3668958" y="5192"/>
                  <a:pt x="3591953" y="12192"/>
                </a:cubicBezTo>
                <a:cubicBezTo>
                  <a:pt x="3579154" y="13356"/>
                  <a:pt x="3567734" y="20853"/>
                  <a:pt x="3555377" y="24384"/>
                </a:cubicBezTo>
                <a:cubicBezTo>
                  <a:pt x="3539265" y="28987"/>
                  <a:pt x="3522298" y="30692"/>
                  <a:pt x="3506609" y="36576"/>
                </a:cubicBezTo>
                <a:cubicBezTo>
                  <a:pt x="3432296" y="64443"/>
                  <a:pt x="3478697" y="66542"/>
                  <a:pt x="3384689" y="85344"/>
                </a:cubicBezTo>
                <a:cubicBezTo>
                  <a:pt x="3298525" y="102577"/>
                  <a:pt x="3343388" y="90983"/>
                  <a:pt x="3250577" y="121920"/>
                </a:cubicBezTo>
                <a:lnTo>
                  <a:pt x="3214001" y="134112"/>
                </a:lnTo>
                <a:cubicBezTo>
                  <a:pt x="3189617" y="130048"/>
                  <a:pt x="3163668" y="131428"/>
                  <a:pt x="3140849" y="121920"/>
                </a:cubicBezTo>
                <a:cubicBezTo>
                  <a:pt x="3113797" y="110648"/>
                  <a:pt x="3067697" y="73152"/>
                  <a:pt x="3067697" y="73152"/>
                </a:cubicBezTo>
                <a:cubicBezTo>
                  <a:pt x="2941733" y="85748"/>
                  <a:pt x="2996577" y="73152"/>
                  <a:pt x="2982353" y="7315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76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3D97E3-D010-329E-DDB1-7B8DA4A6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Molntjänster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18D111-03D4-32D3-CE94-12A27AB3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Inget nytt – jfr webhotell</a:t>
            </a:r>
          </a:p>
          <a:p>
            <a:r>
              <a:rPr lang="sv-SE" dirty="0" err="1"/>
              <a:t>Tcp</a:t>
            </a:r>
            <a:r>
              <a:rPr lang="sv-SE" dirty="0"/>
              <a:t> (RFC 793)</a:t>
            </a:r>
          </a:p>
          <a:p>
            <a:r>
              <a:rPr lang="sv-SE" dirty="0"/>
              <a:t>http (RFC 1122)</a:t>
            </a:r>
          </a:p>
          <a:p>
            <a:r>
              <a:rPr lang="sv-SE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45360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 err="1"/>
              <a:t>Azure</a:t>
            </a:r>
            <a:r>
              <a:rPr lang="sv-SE" dirty="0"/>
              <a:t> på annat sätt</a:t>
            </a:r>
          </a:p>
        </p:txBody>
      </p:sp>
    </p:spTree>
    <p:extLst>
      <p:ext uri="{BB962C8B-B14F-4D97-AF65-F5344CB8AC3E}">
        <p14:creationId xmlns:p14="http://schemas.microsoft.com/office/powerpoint/2010/main" val="243551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EC5CC55-5CD0-5D10-BE88-C20001B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Stack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631B196-8C79-FEFA-3463-3D302432C1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Färdigkonfigurerad maskin från MS som är </a:t>
            </a:r>
            <a:r>
              <a:rPr lang="sv-SE" dirty="0" err="1"/>
              <a:t>Azure</a:t>
            </a:r>
            <a:r>
              <a:rPr lang="sv-SE" dirty="0"/>
              <a:t> färdig</a:t>
            </a:r>
          </a:p>
          <a:p>
            <a:r>
              <a:rPr lang="sv-SE" dirty="0"/>
              <a:t>Låst och plomberad för den som tillhandahåller </a:t>
            </a:r>
            <a:r>
              <a:rPr lang="sv-SE" dirty="0" err="1"/>
              <a:t>Azure</a:t>
            </a:r>
            <a:r>
              <a:rPr lang="sv-SE" dirty="0"/>
              <a:t> stacken (man kopplar bara in ström och nätverk)</a:t>
            </a:r>
          </a:p>
          <a:p>
            <a:r>
              <a:rPr lang="sv-SE" dirty="0"/>
              <a:t>Skillnaden ligger i placeringen av datacenter och möjligheten att revidera</a:t>
            </a:r>
          </a:p>
          <a:p>
            <a:r>
              <a:rPr lang="sv-SE" dirty="0"/>
              <a:t>Man kan även revidera på ett vanligt </a:t>
            </a:r>
            <a:r>
              <a:rPr lang="sv-SE" dirty="0" err="1"/>
              <a:t>Azure</a:t>
            </a:r>
            <a:r>
              <a:rPr lang="sv-SE" dirty="0"/>
              <a:t> Data center, men det har en prislapp som få är villiga att betala</a:t>
            </a:r>
          </a:p>
        </p:txBody>
      </p:sp>
      <p:pic>
        <p:nvPicPr>
          <p:cNvPr id="1026" name="Picture 2" descr="HPE Releases HPE ProLiant For Microsoft Azure Stack - StorageReview.com">
            <a:extLst>
              <a:ext uri="{FF2B5EF4-FFF2-40B4-BE49-F238E27FC236}">
                <a16:creationId xmlns:a16="http://schemas.microsoft.com/office/drawing/2014/main" id="{180A8EB3-E4B1-C2DA-5D31-150139A6A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28" y="1580960"/>
            <a:ext cx="217936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69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9532DA-707C-3D09-3FC7-3A0DA5C0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Något om säkerhet i </a:t>
            </a:r>
            <a:r>
              <a:rPr lang="sv-SE" dirty="0" err="1"/>
              <a:t>Azure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496FFFAD-ADD1-E3F9-3E39-6E7EC2E8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2" y="2047350"/>
            <a:ext cx="9545639" cy="2988200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F597AE4B-B4E4-0C24-CA6A-F67BDC946540}"/>
              </a:ext>
            </a:extLst>
          </p:cNvPr>
          <p:cNvSpPr txBox="1"/>
          <p:nvPr/>
        </p:nvSpPr>
        <p:spPr>
          <a:xfrm>
            <a:off x="3663601" y="5022191"/>
            <a:ext cx="445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Penetrationstestning -&gt; Härdning -&gt; Kali Linux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49D13A35-BE65-57FB-B50C-3D85BC0D700A}"/>
              </a:ext>
            </a:extLst>
          </p:cNvPr>
          <p:cNvSpPr txBox="1"/>
          <p:nvPr/>
        </p:nvSpPr>
        <p:spPr>
          <a:xfrm>
            <a:off x="3663601" y="5415239"/>
            <a:ext cx="6454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 rädda om era lösenord</a:t>
            </a:r>
          </a:p>
          <a:p>
            <a:r>
              <a:rPr lang="sv-SE" dirty="0">
                <a:hlinkClick r:id="rId3"/>
              </a:rPr>
              <a:t>https://www.security.org/how-secure-is-my-password/</a:t>
            </a:r>
            <a:endParaRPr lang="sv-SE" dirty="0"/>
          </a:p>
          <a:p>
            <a:r>
              <a:rPr lang="sv-SE" dirty="0"/>
              <a:t>Flera undersökningar visa på brister i samtliga </a:t>
            </a:r>
            <a:r>
              <a:rPr lang="sv-SE" dirty="0" err="1"/>
              <a:t>password</a:t>
            </a:r>
            <a:r>
              <a:rPr lang="sv-SE" dirty="0"/>
              <a:t>-managers,</a:t>
            </a:r>
            <a:br>
              <a:rPr lang="sv-SE" dirty="0"/>
            </a:br>
            <a:r>
              <a:rPr lang="sv-SE" dirty="0"/>
              <a:t>i synnerhet de molnbaserade, ex </a:t>
            </a:r>
            <a:r>
              <a:rPr lang="sv-SE" dirty="0" err="1"/>
              <a:t>LastPass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0306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Lite om </a:t>
            </a:r>
            <a:r>
              <a:rPr lang="sv-SE" dirty="0" err="1"/>
              <a:t>microservices</a:t>
            </a:r>
            <a:r>
              <a:rPr lang="sv-SE" dirty="0"/>
              <a:t>, </a:t>
            </a:r>
            <a:r>
              <a:rPr lang="sv-SE" dirty="0" err="1"/>
              <a:t>Docker</a:t>
            </a:r>
            <a:r>
              <a:rPr lang="sv-SE" dirty="0"/>
              <a:t> och </a:t>
            </a:r>
            <a:r>
              <a:rPr lang="sv-SE" dirty="0" err="1"/>
              <a:t>Kubernetes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031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2C31A10-C7A5-220A-EB59-1C2B16A1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MVC</a:t>
            </a:r>
          </a:p>
        </p:txBody>
      </p:sp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B859FAD2-0B49-F066-C27E-142B19ECC94D}"/>
              </a:ext>
            </a:extLst>
          </p:cNvPr>
          <p:cNvSpPr/>
          <p:nvPr/>
        </p:nvSpPr>
        <p:spPr>
          <a:xfrm>
            <a:off x="950594" y="2882646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Main()</a:t>
            </a:r>
          </a:p>
        </p:txBody>
      </p:sp>
      <p:sp>
        <p:nvSpPr>
          <p:cNvPr id="6" name="Rektangel med rundade hörn 5">
            <a:extLst>
              <a:ext uri="{FF2B5EF4-FFF2-40B4-BE49-F238E27FC236}">
                <a16:creationId xmlns:a16="http://schemas.microsoft.com/office/drawing/2014/main" id="{2ED6AFBE-B37B-D426-6C30-C6F0A6B1D32B}"/>
              </a:ext>
            </a:extLst>
          </p:cNvPr>
          <p:cNvSpPr/>
          <p:nvPr/>
        </p:nvSpPr>
        <p:spPr>
          <a:xfrm>
            <a:off x="2919602" y="2882646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Controller</a:t>
            </a:r>
          </a:p>
        </p:txBody>
      </p:sp>
      <p:sp>
        <p:nvSpPr>
          <p:cNvPr id="7" name="Rektangel med rundade hörn 6">
            <a:extLst>
              <a:ext uri="{FF2B5EF4-FFF2-40B4-BE49-F238E27FC236}">
                <a16:creationId xmlns:a16="http://schemas.microsoft.com/office/drawing/2014/main" id="{CDBD2986-E67A-D300-C4A6-DE870CECD55A}"/>
              </a:ext>
            </a:extLst>
          </p:cNvPr>
          <p:cNvSpPr/>
          <p:nvPr/>
        </p:nvSpPr>
        <p:spPr>
          <a:xfrm>
            <a:off x="4815459" y="1886617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Model</a:t>
            </a:r>
            <a:r>
              <a:rPr lang="sv-SE" dirty="0"/>
              <a:t> 1</a:t>
            </a:r>
          </a:p>
        </p:txBody>
      </p:sp>
      <p:sp>
        <p:nvSpPr>
          <p:cNvPr id="8" name="Rektangel med rundade hörn 7">
            <a:extLst>
              <a:ext uri="{FF2B5EF4-FFF2-40B4-BE49-F238E27FC236}">
                <a16:creationId xmlns:a16="http://schemas.microsoft.com/office/drawing/2014/main" id="{B8FFC2FD-1DE2-5887-BF0E-559C48D3C4A0}"/>
              </a:ext>
            </a:extLst>
          </p:cNvPr>
          <p:cNvSpPr/>
          <p:nvPr/>
        </p:nvSpPr>
        <p:spPr>
          <a:xfrm>
            <a:off x="4815458" y="2876550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Model</a:t>
            </a:r>
            <a:r>
              <a:rPr lang="sv-SE" dirty="0"/>
              <a:t> 2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368F60D8-6E75-C564-D5C2-D6D74C7F3FE8}"/>
              </a:ext>
            </a:extLst>
          </p:cNvPr>
          <p:cNvSpPr/>
          <p:nvPr/>
        </p:nvSpPr>
        <p:spPr>
          <a:xfrm>
            <a:off x="4815458" y="3836003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Model</a:t>
            </a:r>
            <a:r>
              <a:rPr lang="sv-SE" dirty="0"/>
              <a:t> n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A2643ED-03AC-687E-ABE1-33FB91909B9C}"/>
              </a:ext>
            </a:extLst>
          </p:cNvPr>
          <p:cNvSpPr/>
          <p:nvPr/>
        </p:nvSpPr>
        <p:spPr>
          <a:xfrm>
            <a:off x="7254240" y="2613279"/>
            <a:ext cx="658368" cy="9265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>
            <a:extLst>
              <a:ext uri="{FF2B5EF4-FFF2-40B4-BE49-F238E27FC236}">
                <a16:creationId xmlns:a16="http://schemas.microsoft.com/office/drawing/2014/main" id="{42AA07F5-BC0D-DBA0-CAEE-D051266FA444}"/>
              </a:ext>
            </a:extLst>
          </p:cNvPr>
          <p:cNvSpPr/>
          <p:nvPr/>
        </p:nvSpPr>
        <p:spPr>
          <a:xfrm>
            <a:off x="2919601" y="4604766"/>
            <a:ext cx="1280541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View</a:t>
            </a:r>
            <a:endParaRPr lang="sv-SE" dirty="0"/>
          </a:p>
        </p:txBody>
      </p:sp>
      <p:cxnSp>
        <p:nvCxnSpPr>
          <p:cNvPr id="13" name="Rak 12">
            <a:extLst>
              <a:ext uri="{FF2B5EF4-FFF2-40B4-BE49-F238E27FC236}">
                <a16:creationId xmlns:a16="http://schemas.microsoft.com/office/drawing/2014/main" id="{3D7756E0-C60F-9D55-A179-279B3D022C3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231135" y="3082671"/>
            <a:ext cx="688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14">
            <a:extLst>
              <a:ext uri="{FF2B5EF4-FFF2-40B4-BE49-F238E27FC236}">
                <a16:creationId xmlns:a16="http://schemas.microsoft.com/office/drawing/2014/main" id="{B7FB26B8-55CD-FB5F-A0B6-C4927C756B5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200143" y="3076575"/>
            <a:ext cx="615315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ad  16">
            <a:extLst>
              <a:ext uri="{FF2B5EF4-FFF2-40B4-BE49-F238E27FC236}">
                <a16:creationId xmlns:a16="http://schemas.microsoft.com/office/drawing/2014/main" id="{5683A39C-6C39-C6BF-5BF4-5D835742690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200143" y="2086642"/>
            <a:ext cx="615316" cy="9960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ad  18">
            <a:extLst>
              <a:ext uri="{FF2B5EF4-FFF2-40B4-BE49-F238E27FC236}">
                <a16:creationId xmlns:a16="http://schemas.microsoft.com/office/drawing/2014/main" id="{754A26AE-FC90-AABE-5936-A905227167E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200143" y="3082671"/>
            <a:ext cx="615315" cy="9533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59635E1A-1285-5F3C-EBA3-4875863EFDE2}"/>
              </a:ext>
            </a:extLst>
          </p:cNvPr>
          <p:cNvCxnSpPr>
            <a:stCxn id="8" idx="3"/>
            <a:endCxn id="10" idx="2"/>
          </p:cNvCxnSpPr>
          <p:nvPr/>
        </p:nvCxnSpPr>
        <p:spPr>
          <a:xfrm>
            <a:off x="6095999" y="3076575"/>
            <a:ext cx="115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inklad  23">
            <a:extLst>
              <a:ext uri="{FF2B5EF4-FFF2-40B4-BE49-F238E27FC236}">
                <a16:creationId xmlns:a16="http://schemas.microsoft.com/office/drawing/2014/main" id="{11972B12-BE5B-5CC4-6812-0C4FD074C6E0}"/>
              </a:ext>
            </a:extLst>
          </p:cNvPr>
          <p:cNvCxnSpPr>
            <a:stCxn id="7" idx="3"/>
            <a:endCxn id="10" idx="2"/>
          </p:cNvCxnSpPr>
          <p:nvPr/>
        </p:nvCxnSpPr>
        <p:spPr>
          <a:xfrm>
            <a:off x="6096000" y="2086642"/>
            <a:ext cx="1158240" cy="989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ad  25">
            <a:extLst>
              <a:ext uri="{FF2B5EF4-FFF2-40B4-BE49-F238E27FC236}">
                <a16:creationId xmlns:a16="http://schemas.microsoft.com/office/drawing/2014/main" id="{031D11FC-8EB7-E1FC-5AA6-42ACA71F9078}"/>
              </a:ext>
            </a:extLst>
          </p:cNvPr>
          <p:cNvCxnSpPr>
            <a:endCxn id="10" idx="2"/>
          </p:cNvCxnSpPr>
          <p:nvPr/>
        </p:nvCxnSpPr>
        <p:spPr>
          <a:xfrm flipV="1">
            <a:off x="5961888" y="3076575"/>
            <a:ext cx="1292352" cy="1022699"/>
          </a:xfrm>
          <a:prstGeom prst="bentConnector3">
            <a:avLst>
              <a:gd name="adj1" fmla="val 556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28">
            <a:extLst>
              <a:ext uri="{FF2B5EF4-FFF2-40B4-BE49-F238E27FC236}">
                <a16:creationId xmlns:a16="http://schemas.microsoft.com/office/drawing/2014/main" id="{AB75480A-0B9C-8FCA-FDAC-B81283ECE9D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3559872" y="3282696"/>
            <a:ext cx="1" cy="132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ruta 29">
            <a:extLst>
              <a:ext uri="{FF2B5EF4-FFF2-40B4-BE49-F238E27FC236}">
                <a16:creationId xmlns:a16="http://schemas.microsoft.com/office/drawing/2014/main" id="{00A381AF-9ACF-67D9-6913-08516FD2536D}"/>
              </a:ext>
            </a:extLst>
          </p:cNvPr>
          <p:cNvSpPr txBox="1"/>
          <p:nvPr/>
        </p:nvSpPr>
        <p:spPr>
          <a:xfrm>
            <a:off x="8546592" y="2782669"/>
            <a:ext cx="311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Problem: man måste </a:t>
            </a:r>
            <a:r>
              <a:rPr lang="sv-SE" dirty="0" err="1"/>
              <a:t>deploya</a:t>
            </a:r>
            <a:br>
              <a:rPr lang="sv-SE" dirty="0"/>
            </a:br>
            <a:r>
              <a:rPr lang="sv-SE" dirty="0"/>
              <a:t>hela lösningen vid varje release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1FBA7E9F-C650-FC29-F0DD-348044AB70D7}"/>
              </a:ext>
            </a:extLst>
          </p:cNvPr>
          <p:cNvSpPr/>
          <p:nvPr/>
        </p:nvSpPr>
        <p:spPr>
          <a:xfrm>
            <a:off x="950594" y="1841626"/>
            <a:ext cx="7327774" cy="47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9AFE4B7E-68D1-95FD-3D5C-D932B5BA5D75}"/>
              </a:ext>
            </a:extLst>
          </p:cNvPr>
          <p:cNvSpPr/>
          <p:nvPr/>
        </p:nvSpPr>
        <p:spPr>
          <a:xfrm>
            <a:off x="950594" y="2811859"/>
            <a:ext cx="7327774" cy="47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C54C57B6-48CB-249E-D31E-3D40805EACDF}"/>
              </a:ext>
            </a:extLst>
          </p:cNvPr>
          <p:cNvSpPr/>
          <p:nvPr/>
        </p:nvSpPr>
        <p:spPr>
          <a:xfrm>
            <a:off x="981073" y="3763771"/>
            <a:ext cx="7327774" cy="47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7DEB9B77-F793-5952-CE03-A285CDF69C47}"/>
              </a:ext>
            </a:extLst>
          </p:cNvPr>
          <p:cNvSpPr/>
          <p:nvPr/>
        </p:nvSpPr>
        <p:spPr>
          <a:xfrm>
            <a:off x="981073" y="4566521"/>
            <a:ext cx="7327774" cy="47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Pratbubbla 1 34">
            <a:extLst>
              <a:ext uri="{FF2B5EF4-FFF2-40B4-BE49-F238E27FC236}">
                <a16:creationId xmlns:a16="http://schemas.microsoft.com/office/drawing/2014/main" id="{E4C99FA1-D8BD-C960-1215-501EDBB827E1}"/>
              </a:ext>
            </a:extLst>
          </p:cNvPr>
          <p:cNvSpPr/>
          <p:nvPr/>
        </p:nvSpPr>
        <p:spPr>
          <a:xfrm>
            <a:off x="10106314" y="487680"/>
            <a:ext cx="1559722" cy="1203008"/>
          </a:xfrm>
          <a:prstGeom prst="borderCallout1">
            <a:avLst>
              <a:gd name="adj1" fmla="val 18750"/>
              <a:gd name="adj2" fmla="val -8333"/>
              <a:gd name="adj3" fmla="val 133597"/>
              <a:gd name="adj4" fmla="val -11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Microservice som packas i en </a:t>
            </a:r>
            <a:r>
              <a:rPr lang="sv-SE" dirty="0" err="1"/>
              <a:t>continer</a:t>
            </a:r>
            <a:r>
              <a:rPr lang="sv-SE" dirty="0"/>
              <a:t> (</a:t>
            </a:r>
            <a:r>
              <a:rPr lang="sv-SE" dirty="0" err="1"/>
              <a:t>Docker</a:t>
            </a:r>
            <a:r>
              <a:rPr lang="sv-SE" dirty="0"/>
              <a:t>)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3431F369-E35A-AF7D-F570-DF22293BAD99}"/>
              </a:ext>
            </a:extLst>
          </p:cNvPr>
          <p:cNvSpPr/>
          <p:nvPr/>
        </p:nvSpPr>
        <p:spPr>
          <a:xfrm>
            <a:off x="7168896" y="5549137"/>
            <a:ext cx="4693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För att hålla reda på alla </a:t>
            </a:r>
            <a:r>
              <a:rPr lang="sv-SE" dirty="0" err="1"/>
              <a:t>continers</a:t>
            </a:r>
            <a:r>
              <a:rPr lang="sv-SE" dirty="0"/>
              <a:t> så att de t.ex. kan kommunicera med varandra så behövs en ”dirigent” - </a:t>
            </a:r>
            <a:r>
              <a:rPr lang="sv-SE" dirty="0" err="1"/>
              <a:t>Kubernetes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527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Big Data och </a:t>
            </a:r>
            <a:r>
              <a:rPr lang="sv-SE" dirty="0" err="1"/>
              <a:t>Azure’s</a:t>
            </a:r>
            <a:r>
              <a:rPr lang="sv-SE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2673640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30806E10-77FC-67CB-17E8-F2E72790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Big Data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82DDBC0-E0CB-7522-6E78-B0EA90FE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Hadoop</a:t>
            </a:r>
            <a:r>
              <a:rPr lang="sv-SE" dirty="0"/>
              <a:t> (Apache) – ett lagringssystem över flera noder (HDFS)</a:t>
            </a:r>
          </a:p>
          <a:p>
            <a:r>
              <a:rPr lang="sv-SE" dirty="0" err="1"/>
              <a:t>Mapreduce</a:t>
            </a:r>
            <a:r>
              <a:rPr lang="sv-SE" dirty="0"/>
              <a:t> (Apache) – att hitta den data man söker i HDFS och sprida sparad data på olika noder</a:t>
            </a:r>
          </a:p>
          <a:p>
            <a:r>
              <a:rPr lang="sv-SE" dirty="0"/>
              <a:t>Spark (Apache) – En ”dirigent” för </a:t>
            </a:r>
            <a:r>
              <a:rPr lang="sv-SE" dirty="0" err="1"/>
              <a:t>Hadoop</a:t>
            </a:r>
            <a:r>
              <a:rPr lang="sv-SE" dirty="0"/>
              <a:t> och </a:t>
            </a:r>
            <a:r>
              <a:rPr lang="sv-SE" dirty="0" err="1"/>
              <a:t>Mapreduce</a:t>
            </a:r>
            <a:r>
              <a:rPr lang="sv-SE" dirty="0"/>
              <a:t>, men snabbare och i minnet samt med ytterligare funktionalitet =&gt;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Databricks</a:t>
            </a:r>
            <a:r>
              <a:rPr lang="sv-SE" dirty="0"/>
              <a:t> (</a:t>
            </a:r>
            <a:r>
              <a:rPr lang="sv-SE" dirty="0" err="1"/>
              <a:t>tokenhanterare</a:t>
            </a:r>
            <a:r>
              <a:rPr lang="sv-SE" dirty="0"/>
              <a:t>, hemligheter, </a:t>
            </a:r>
            <a:r>
              <a:rPr lang="sv-SE" dirty="0" err="1"/>
              <a:t>api</a:t>
            </a:r>
            <a:r>
              <a:rPr lang="sv-SE" dirty="0"/>
              <a:t> mm)</a:t>
            </a:r>
          </a:p>
          <a:p>
            <a:r>
              <a:rPr lang="sv-SE" dirty="0"/>
              <a:t>Kafka (Apache) – Meddelandesystem. </a:t>
            </a:r>
            <a:r>
              <a:rPr lang="sv-SE" dirty="0" err="1"/>
              <a:t>Producer</a:t>
            </a:r>
            <a:r>
              <a:rPr lang="sv-SE" dirty="0"/>
              <a:t>/</a:t>
            </a:r>
            <a:r>
              <a:rPr lang="sv-SE" dirty="0" err="1"/>
              <a:t>consumer</a:t>
            </a:r>
            <a:r>
              <a:rPr lang="sv-SE" dirty="0"/>
              <a:t>. Standardiserad ”API” att skriva till/läsa från. Meddelandekön kan distribueras över flera noder i s.k. partitioner för att minska storleken på meddelandekön.</a:t>
            </a:r>
          </a:p>
        </p:txBody>
      </p:sp>
    </p:spTree>
    <p:extLst>
      <p:ext uri="{BB962C8B-B14F-4D97-AF65-F5344CB8AC3E}">
        <p14:creationId xmlns:p14="http://schemas.microsoft.com/office/powerpoint/2010/main" val="351758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0AA02A-A11D-F8A0-7D69-50B7A96D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107"/>
          </a:xfrm>
        </p:spPr>
        <p:txBody>
          <a:bodyPr/>
          <a:lstStyle/>
          <a:p>
            <a:r>
              <a:rPr lang="sv-SE" dirty="0"/>
              <a:t>DW i </a:t>
            </a:r>
            <a:r>
              <a:rPr lang="sv-SE" dirty="0" err="1"/>
              <a:t>Azure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9E89FDA-79CA-F02E-8EBC-AC670DBE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5232"/>
            <a:ext cx="10515601" cy="49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 err="1"/>
              <a:t>Python</a:t>
            </a:r>
            <a:r>
              <a:rPr lang="sv-SE" dirty="0"/>
              <a:t> demo av stor datamängd</a:t>
            </a:r>
          </a:p>
        </p:txBody>
      </p:sp>
    </p:spTree>
    <p:extLst>
      <p:ext uri="{BB962C8B-B14F-4D97-AF65-F5344CB8AC3E}">
        <p14:creationId xmlns:p14="http://schemas.microsoft.com/office/powerpoint/2010/main" val="284455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2563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Varför molntjänster</a:t>
            </a:r>
          </a:p>
        </p:txBody>
      </p:sp>
    </p:spTree>
    <p:extLst>
      <p:ext uri="{BB962C8B-B14F-4D97-AF65-F5344CB8AC3E}">
        <p14:creationId xmlns:p14="http://schemas.microsoft.com/office/powerpoint/2010/main" val="399805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A2403286-A118-D7A2-6119-16D9C71DD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114600"/>
            <a:ext cx="2606362" cy="13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ure Migration: Plan, Talents + Useful Tools">
            <a:extLst>
              <a:ext uri="{FF2B5EF4-FFF2-40B4-BE49-F238E27FC236}">
                <a16:creationId xmlns:a16="http://schemas.microsoft.com/office/drawing/2014/main" id="{253AB129-C1EE-A1AD-3F67-6E80637F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023" y="2985059"/>
            <a:ext cx="1386677" cy="133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Build an Azure Pipeline (Build/Release) from Scratch">
            <a:extLst>
              <a:ext uri="{FF2B5EF4-FFF2-40B4-BE49-F238E27FC236}">
                <a16:creationId xmlns:a16="http://schemas.microsoft.com/office/drawing/2014/main" id="{6064C6F5-7B41-5166-93BD-C6E368068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025" y="2968860"/>
            <a:ext cx="2027991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 11">
            <a:extLst>
              <a:ext uri="{FF2B5EF4-FFF2-40B4-BE49-F238E27FC236}">
                <a16:creationId xmlns:a16="http://schemas.microsoft.com/office/drawing/2014/main" id="{34C5B093-DAED-963E-3D38-2D31B7DF5B20}"/>
              </a:ext>
            </a:extLst>
          </p:cNvPr>
          <p:cNvGrpSpPr/>
          <p:nvPr/>
        </p:nvGrpSpPr>
        <p:grpSpPr>
          <a:xfrm>
            <a:off x="534989" y="2614613"/>
            <a:ext cx="2565400" cy="2236788"/>
            <a:chOff x="534988" y="2614612"/>
            <a:chExt cx="3252787" cy="2428875"/>
          </a:xfrm>
        </p:grpSpPr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EB9508B1-9F38-9122-DE20-95357DA2DC8C}"/>
                </a:ext>
              </a:extLst>
            </p:cNvPr>
            <p:cNvSpPr/>
            <p:nvPr/>
          </p:nvSpPr>
          <p:spPr>
            <a:xfrm>
              <a:off x="534988" y="2614612"/>
              <a:ext cx="914400" cy="2428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400" dirty="0"/>
                <a:t>TO DO</a:t>
              </a:r>
            </a:p>
          </p:txBody>
        </p:sp>
        <p:sp>
          <p:nvSpPr>
            <p:cNvPr id="3" name="Rektangel 2">
              <a:extLst>
                <a:ext uri="{FF2B5EF4-FFF2-40B4-BE49-F238E27FC236}">
                  <a16:creationId xmlns:a16="http://schemas.microsoft.com/office/drawing/2014/main" id="{6555C0C0-FA50-5A3E-FDC3-14CCF9837860}"/>
                </a:ext>
              </a:extLst>
            </p:cNvPr>
            <p:cNvSpPr/>
            <p:nvPr/>
          </p:nvSpPr>
          <p:spPr>
            <a:xfrm>
              <a:off x="1736725" y="2614612"/>
              <a:ext cx="914400" cy="2428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400" dirty="0"/>
                <a:t>DOING</a:t>
              </a:r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9BD3841D-A15B-3167-C66C-244BADA5C513}"/>
                </a:ext>
              </a:extLst>
            </p:cNvPr>
            <p:cNvSpPr/>
            <p:nvPr/>
          </p:nvSpPr>
          <p:spPr>
            <a:xfrm>
              <a:off x="2873375" y="2614612"/>
              <a:ext cx="914400" cy="24288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sv-SE" sz="1400" dirty="0"/>
                <a:t>DONE</a:t>
              </a:r>
            </a:p>
          </p:txBody>
        </p:sp>
        <p:sp>
          <p:nvSpPr>
            <p:cNvPr id="5" name="Rektangel med rundade hörn 4">
              <a:extLst>
                <a:ext uri="{FF2B5EF4-FFF2-40B4-BE49-F238E27FC236}">
                  <a16:creationId xmlns:a16="http://schemas.microsoft.com/office/drawing/2014/main" id="{17944EE2-3213-0B7E-127B-FCA1201D76E8}"/>
                </a:ext>
              </a:extLst>
            </p:cNvPr>
            <p:cNvSpPr/>
            <p:nvPr/>
          </p:nvSpPr>
          <p:spPr>
            <a:xfrm>
              <a:off x="765175" y="3190081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  <p:sp>
          <p:nvSpPr>
            <p:cNvPr id="6" name="Rektangel med rundade hörn 5">
              <a:extLst>
                <a:ext uri="{FF2B5EF4-FFF2-40B4-BE49-F238E27FC236}">
                  <a16:creationId xmlns:a16="http://schemas.microsoft.com/office/drawing/2014/main" id="{7E91CC9C-1B66-A7C5-BD52-441AB344DC64}"/>
                </a:ext>
              </a:extLst>
            </p:cNvPr>
            <p:cNvSpPr/>
            <p:nvPr/>
          </p:nvSpPr>
          <p:spPr>
            <a:xfrm>
              <a:off x="772320" y="3829049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  <p:sp>
          <p:nvSpPr>
            <p:cNvPr id="7" name="Rektangel med rundade hörn 6">
              <a:extLst>
                <a:ext uri="{FF2B5EF4-FFF2-40B4-BE49-F238E27FC236}">
                  <a16:creationId xmlns:a16="http://schemas.microsoft.com/office/drawing/2014/main" id="{8227B23A-F83E-26D2-CE5D-B10C731832F7}"/>
                </a:ext>
              </a:extLst>
            </p:cNvPr>
            <p:cNvSpPr/>
            <p:nvPr/>
          </p:nvSpPr>
          <p:spPr>
            <a:xfrm>
              <a:off x="792163" y="4468017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  <p:sp>
          <p:nvSpPr>
            <p:cNvPr id="8" name="Rektangel med rundade hörn 7">
              <a:extLst>
                <a:ext uri="{FF2B5EF4-FFF2-40B4-BE49-F238E27FC236}">
                  <a16:creationId xmlns:a16="http://schemas.microsoft.com/office/drawing/2014/main" id="{1CED1032-6520-D707-DB8C-B2BA6F5F5E4E}"/>
                </a:ext>
              </a:extLst>
            </p:cNvPr>
            <p:cNvSpPr/>
            <p:nvPr/>
          </p:nvSpPr>
          <p:spPr>
            <a:xfrm>
              <a:off x="1950639" y="3157536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  <p:sp>
          <p:nvSpPr>
            <p:cNvPr id="9" name="Rektangel med rundade hörn 8">
              <a:extLst>
                <a:ext uri="{FF2B5EF4-FFF2-40B4-BE49-F238E27FC236}">
                  <a16:creationId xmlns:a16="http://schemas.microsoft.com/office/drawing/2014/main" id="{A2444031-9387-82BC-C3D6-5928908428BD}"/>
                </a:ext>
              </a:extLst>
            </p:cNvPr>
            <p:cNvSpPr/>
            <p:nvPr/>
          </p:nvSpPr>
          <p:spPr>
            <a:xfrm>
              <a:off x="1957784" y="3796504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  <p:sp>
          <p:nvSpPr>
            <p:cNvPr id="11" name="Rektangel med rundade hörn 10">
              <a:extLst>
                <a:ext uri="{FF2B5EF4-FFF2-40B4-BE49-F238E27FC236}">
                  <a16:creationId xmlns:a16="http://schemas.microsoft.com/office/drawing/2014/main" id="{9F3E91E3-A904-90A1-E06D-24D7EC535648}"/>
                </a:ext>
              </a:extLst>
            </p:cNvPr>
            <p:cNvSpPr/>
            <p:nvPr/>
          </p:nvSpPr>
          <p:spPr>
            <a:xfrm>
              <a:off x="3130550" y="3190081"/>
              <a:ext cx="400050" cy="4778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13" name="textruta 12">
            <a:extLst>
              <a:ext uri="{FF2B5EF4-FFF2-40B4-BE49-F238E27FC236}">
                <a16:creationId xmlns:a16="http://schemas.microsoft.com/office/drawing/2014/main" id="{26698309-734F-53A5-2744-3DDEF3AD4375}"/>
              </a:ext>
            </a:extLst>
          </p:cNvPr>
          <p:cNvSpPr txBox="1"/>
          <p:nvPr/>
        </p:nvSpPr>
        <p:spPr>
          <a:xfrm>
            <a:off x="1427985" y="1906296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Boards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23CE9C6E-A3C6-0710-8A7E-9AC72DC63A11}"/>
              </a:ext>
            </a:extLst>
          </p:cNvPr>
          <p:cNvSpPr txBox="1"/>
          <p:nvPr/>
        </p:nvSpPr>
        <p:spPr>
          <a:xfrm>
            <a:off x="5009385" y="1906296"/>
            <a:ext cx="754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Repos</a:t>
            </a:r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A3D44CB4-1B16-2D8C-EDAC-6DBFA419E286}"/>
              </a:ext>
            </a:extLst>
          </p:cNvPr>
          <p:cNvSpPr txBox="1"/>
          <p:nvPr/>
        </p:nvSpPr>
        <p:spPr>
          <a:xfrm>
            <a:off x="7868857" y="1906296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Tests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FE7BF26A-4C8F-44EE-0E31-C4850C380D9C}"/>
              </a:ext>
            </a:extLst>
          </p:cNvPr>
          <p:cNvSpPr txBox="1"/>
          <p:nvPr/>
        </p:nvSpPr>
        <p:spPr>
          <a:xfrm>
            <a:off x="10028025" y="1906296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Pipeline (CI/CD)</a:t>
            </a:r>
          </a:p>
        </p:txBody>
      </p:sp>
      <p:sp>
        <p:nvSpPr>
          <p:cNvPr id="17" name="Rubrik 16">
            <a:extLst>
              <a:ext uri="{FF2B5EF4-FFF2-40B4-BE49-F238E27FC236}">
                <a16:creationId xmlns:a16="http://schemas.microsoft.com/office/drawing/2014/main" id="{B055AF84-C3CD-16FD-F183-76B198B8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Devops</a:t>
            </a:r>
            <a:endParaRPr lang="sv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8EA498A6-BF5C-4892-9D03-874AEFDE3990}"/>
              </a:ext>
            </a:extLst>
          </p:cNvPr>
          <p:cNvSpPr txBox="1"/>
          <p:nvPr/>
        </p:nvSpPr>
        <p:spPr>
          <a:xfrm>
            <a:off x="518329" y="560173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>
                <a:hlinkClick r:id="rId5"/>
              </a:rPr>
              <a:t>https://dev.azure.com/ulfmartensson0816/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8042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Molnmarknaden</a:t>
            </a:r>
          </a:p>
        </p:txBody>
      </p:sp>
    </p:spTree>
    <p:extLst>
      <p:ext uri="{BB962C8B-B14F-4D97-AF65-F5344CB8AC3E}">
        <p14:creationId xmlns:p14="http://schemas.microsoft.com/office/powerpoint/2010/main" val="2716815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icrosoft revenue breakdown by product percentage chart">
            <a:extLst>
              <a:ext uri="{FF2B5EF4-FFF2-40B4-BE49-F238E27FC236}">
                <a16:creationId xmlns:a16="http://schemas.microsoft.com/office/drawing/2014/main" id="{ACF2EA39-B3CD-2B35-CDB2-75E16D45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41" y="195943"/>
            <a:ext cx="8600530" cy="646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63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key income statement and cashflow metrics summary">
            <a:extLst>
              <a:ext uri="{FF2B5EF4-FFF2-40B4-BE49-F238E27FC236}">
                <a16:creationId xmlns:a16="http://schemas.microsoft.com/office/drawing/2014/main" id="{9C279819-AAEA-C1C2-2AFC-A25D01ACB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575" y="643467"/>
            <a:ext cx="4456850" cy="557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08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C854DC5-1949-1185-DEE3-B085556D8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4650"/>
            <a:ext cx="8229600" cy="610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50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038C34-62C0-7879-23BE-EC415771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Tillväxt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9E85102-7476-164B-376D-1CF2F3C33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682149"/>
              </p:ext>
            </p:extLst>
          </p:nvPr>
        </p:nvGraphicFramePr>
        <p:xfrm>
          <a:off x="838200" y="1825625"/>
          <a:ext cx="841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892507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37671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672072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6652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Molnleverantör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Marknadsandel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Tillväxt Q3-2022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Tillväxt Q4-2022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78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Amazon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4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Microsoft </a:t>
                      </a:r>
                      <a:r>
                        <a:rPr lang="sv-SE" dirty="0" err="1"/>
                        <a:t>Azure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Google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8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01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658D86-FD87-642A-6899-E9859F6C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600" b="1" dirty="0"/>
              <a:t>Lite statistik (källa: </a:t>
            </a:r>
            <a:r>
              <a:rPr lang="sv-SE" sz="3600" b="1" dirty="0" err="1"/>
              <a:t>https</a:t>
            </a:r>
            <a:r>
              <a:rPr lang="sv-SE" sz="3600" b="1" dirty="0"/>
              <a:t>://</a:t>
            </a:r>
            <a:r>
              <a:rPr lang="sv-SE" sz="3600" b="1" dirty="0" err="1"/>
              <a:t>findstack.se</a:t>
            </a:r>
            <a:r>
              <a:rPr lang="sv-SE" sz="3600" b="1" dirty="0"/>
              <a:t>/</a:t>
            </a:r>
            <a:r>
              <a:rPr lang="sv-SE" sz="3600" b="1" dirty="0" err="1"/>
              <a:t>resources</a:t>
            </a:r>
            <a:r>
              <a:rPr lang="sv-SE" sz="3600" b="1" dirty="0"/>
              <a:t>/</a:t>
            </a:r>
            <a:r>
              <a:rPr lang="sv-SE" sz="3600" b="1" dirty="0" err="1"/>
              <a:t>cloud-computing-statistics</a:t>
            </a:r>
            <a:r>
              <a:rPr lang="sv-SE" sz="3600" b="1" dirty="0"/>
              <a:t>/)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C16068-C5CD-378A-6ABF-B502D374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b="1" i="0" u="none" strike="noStrike" dirty="0">
                <a:effectLst/>
                <a:latin typeface="Lato" panose="020F0502020204030204" pitchFamily="34" charset="0"/>
              </a:rPr>
              <a:t>Cloud </a:t>
            </a:r>
            <a:r>
              <a:rPr lang="sv-SE" b="1" i="0" u="none" strike="noStrike" dirty="0" err="1">
                <a:effectLst/>
                <a:latin typeface="Lato" panose="020F0502020204030204" pitchFamily="34" charset="0"/>
              </a:rPr>
              <a:t>computing-appar</a:t>
            </a:r>
            <a:r>
              <a:rPr lang="sv-SE" b="1" i="0" u="none" strike="noStrike" dirty="0">
                <a:effectLst/>
                <a:latin typeface="Lato" panose="020F0502020204030204" pitchFamily="34" charset="0"/>
              </a:rPr>
              <a:t> har nästan tredubblats sedan 2013, från 545 till 1427 olika tjänster</a:t>
            </a:r>
          </a:p>
          <a:p>
            <a:r>
              <a:rPr lang="sv-SE" b="1" i="0" u="none" strike="noStrike" dirty="0">
                <a:effectLst/>
                <a:latin typeface="Lato" panose="020F0502020204030203" pitchFamily="34" charset="0"/>
              </a:rPr>
              <a:t>År 2021 kommer svindlande 83 % av företagets arbetsbelastning att lagras i molnet</a:t>
            </a:r>
          </a:p>
          <a:p>
            <a:pPr algn="l"/>
            <a:r>
              <a:rPr lang="sv-SE" b="1" i="0" u="none" strike="noStrike" dirty="0">
                <a:effectLst/>
                <a:latin typeface="Lato" panose="020F0502020204030203" pitchFamily="34" charset="0"/>
              </a:rPr>
              <a:t>De mest framstående industrierna som vill spendera mest på molnberäkningar 2021 är tillverkning (20 miljarder USD), professionella tjänster (18 miljarder USD) och bank (16 miljarder USD)</a:t>
            </a:r>
          </a:p>
          <a:p>
            <a:r>
              <a:rPr lang="sv-SE" b="1" i="0" u="none" strike="noStrike" dirty="0">
                <a:effectLst/>
                <a:latin typeface="Lato" panose="020F0502020204030203" pitchFamily="34" charset="0"/>
              </a:rPr>
              <a:t>80 % av företagen säger att driftförbättringar har skett under de första månaderna efter att de antagit tekniken</a:t>
            </a:r>
          </a:p>
          <a:p>
            <a:r>
              <a:rPr lang="sv-SE" b="1" i="0" u="none" strike="noStrike" dirty="0">
                <a:effectLst/>
                <a:latin typeface="Lato" panose="020F0502020204030203" pitchFamily="34" charset="0"/>
              </a:rPr>
              <a:t>94 % av företagen säger betydande säkerhetsförbättringar på nätet efter att ha flyttat sina data till molnet</a:t>
            </a:r>
          </a:p>
          <a:p>
            <a:r>
              <a:rPr lang="sv-SE" b="1" i="0" u="none" strike="noStrike" dirty="0">
                <a:effectLst/>
                <a:latin typeface="Lato" panose="020F0502020204030203" pitchFamily="34" charset="0"/>
              </a:rPr>
              <a:t>Cloud </a:t>
            </a:r>
            <a:r>
              <a:rPr lang="sv-SE" b="1" i="0" u="none" strike="noStrike" dirty="0" err="1">
                <a:effectLst/>
                <a:latin typeface="Lato" panose="020F0502020204030203" pitchFamily="34" charset="0"/>
              </a:rPr>
              <a:t>computing</a:t>
            </a:r>
            <a:r>
              <a:rPr lang="sv-SE" b="1" i="0" u="none" strike="noStrike" dirty="0">
                <a:effectLst/>
                <a:latin typeface="Lato" panose="020F0502020204030203" pitchFamily="34" charset="0"/>
              </a:rPr>
              <a:t> är den #1 mest efterfrågade hårda färdigheten, enligt LinkedIn</a:t>
            </a:r>
          </a:p>
          <a:p>
            <a:r>
              <a:rPr lang="sv-SE" b="1" dirty="0">
                <a:latin typeface="Lato" panose="020F0502020204030203" pitchFamily="34" charset="0"/>
              </a:rPr>
              <a:t>MS Excel har ca 1 miljard användare – var 8:e människa på jorden använder Excel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4131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725626EC-F62E-FE6A-298E-0A8D0C6B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70" y="1907903"/>
            <a:ext cx="7772400" cy="3833489"/>
          </a:xfrm>
          <a:prstGeom prst="rect">
            <a:avLst/>
          </a:prstGeom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1739E832-2E7D-A76A-7C5F-006EFC6F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certifieringsvägar</a:t>
            </a:r>
          </a:p>
        </p:txBody>
      </p:sp>
    </p:spTree>
    <p:extLst>
      <p:ext uri="{BB962C8B-B14F-4D97-AF65-F5344CB8AC3E}">
        <p14:creationId xmlns:p14="http://schemas.microsoft.com/office/powerpoint/2010/main" val="87552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AC80DDAE-9C72-64D3-7EF2-5D7EC1E8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Lite </a:t>
            </a:r>
            <a:r>
              <a:rPr lang="sv-SE" dirty="0" err="1"/>
              <a:t>Azure</a:t>
            </a:r>
            <a:r>
              <a:rPr lang="sv-SE" dirty="0"/>
              <a:t>-länkar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298A613-DADB-9FCB-55D4-D8E9E0B1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https://azure.microsoft.com/sv-se/</a:t>
            </a:r>
            <a:endParaRPr lang="sv-SE" dirty="0"/>
          </a:p>
          <a:p>
            <a:r>
              <a:rPr lang="sv-SE" dirty="0">
                <a:hlinkClick r:id="rId3"/>
              </a:rPr>
              <a:t>https://azure.microsoft.com/sv-se/pricing/calculator/</a:t>
            </a:r>
            <a:endParaRPr lang="sv-SE" dirty="0"/>
          </a:p>
          <a:p>
            <a:r>
              <a:rPr lang="sv-SE" dirty="0">
                <a:hlinkClick r:id="rId4"/>
              </a:rPr>
              <a:t>https://azuremarketplace.microsoft.com/en-us/home</a:t>
            </a:r>
            <a:endParaRPr lang="sv-SE" dirty="0"/>
          </a:p>
          <a:p>
            <a:r>
              <a:rPr lang="sv-SE" dirty="0">
                <a:hlinkClick r:id="rId5"/>
              </a:rPr>
              <a:t>https://learn.microsoft.com/sv-se/</a:t>
            </a:r>
            <a:endParaRPr lang="sv-SE" dirty="0"/>
          </a:p>
          <a:p>
            <a:r>
              <a:rPr lang="sv-SE" dirty="0">
                <a:hlinkClick r:id="rId6"/>
              </a:rPr>
              <a:t>https://www.azurespeed.com/Azure/Latency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7811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736AB0-2FE8-7C45-C9EC-6D2418B7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Kanske?</a:t>
            </a:r>
          </a:p>
        </p:txBody>
      </p:sp>
      <p:sp>
        <p:nvSpPr>
          <p:cNvPr id="4" name="Moln 3">
            <a:extLst>
              <a:ext uri="{FF2B5EF4-FFF2-40B4-BE49-F238E27FC236}">
                <a16:creationId xmlns:a16="http://schemas.microsoft.com/office/drawing/2014/main" id="{D7D7D333-CE58-070E-E50D-026283019834}"/>
              </a:ext>
            </a:extLst>
          </p:cNvPr>
          <p:cNvSpPr/>
          <p:nvPr/>
        </p:nvSpPr>
        <p:spPr>
          <a:xfrm>
            <a:off x="4376928" y="3096768"/>
            <a:ext cx="2462784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Molnresa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1E0BD679-1C7B-6958-09B4-51ED78430661}"/>
              </a:ext>
            </a:extLst>
          </p:cNvPr>
          <p:cNvSpPr txBox="1"/>
          <p:nvPr/>
        </p:nvSpPr>
        <p:spPr>
          <a:xfrm>
            <a:off x="4803648" y="2024396"/>
            <a:ext cx="308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VD/Ledning - Strategiskt beslut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6476C6B-27D6-9384-7FD6-E924213C7E87}"/>
              </a:ext>
            </a:extLst>
          </p:cNvPr>
          <p:cNvSpPr txBox="1"/>
          <p:nvPr/>
        </p:nvSpPr>
        <p:spPr>
          <a:xfrm>
            <a:off x="7888852" y="246378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Omfattning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EC74EF1-19F6-F15F-2253-DDFF50BE3AA5}"/>
              </a:ext>
            </a:extLst>
          </p:cNvPr>
          <p:cNvSpPr txBox="1"/>
          <p:nvPr/>
        </p:nvSpPr>
        <p:spPr>
          <a:xfrm>
            <a:off x="7958808" y="3197090"/>
            <a:ext cx="3507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IT – t.ex. organisation, </a:t>
            </a:r>
            <a:r>
              <a:rPr lang="sv-SE" dirty="0" err="1"/>
              <a:t>governance</a:t>
            </a:r>
            <a:r>
              <a:rPr lang="sv-SE" dirty="0"/>
              <a:t>, </a:t>
            </a:r>
          </a:p>
          <a:p>
            <a:r>
              <a:rPr lang="sv-SE" dirty="0"/>
              <a:t>management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5DEDBBDA-FEE1-24DA-7B9A-9CFC14855632}"/>
              </a:ext>
            </a:extLst>
          </p:cNvPr>
          <p:cNvSpPr txBox="1"/>
          <p:nvPr/>
        </p:nvSpPr>
        <p:spPr>
          <a:xfrm>
            <a:off x="7260336" y="4483346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Informationssäkerhet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7916C5AD-5BF0-CE75-4CF7-69A6C6B47632}"/>
              </a:ext>
            </a:extLst>
          </p:cNvPr>
          <p:cNvSpPr txBox="1"/>
          <p:nvPr/>
        </p:nvSpPr>
        <p:spPr>
          <a:xfrm>
            <a:off x="4060977" y="5417248"/>
            <a:ext cx="580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Ekonomi – licenskostnader, budget, kostnadsuppföljning mm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D1F6A14-E189-7205-13D6-1A064B09C0CC}"/>
              </a:ext>
            </a:extLst>
          </p:cNvPr>
          <p:cNvSpPr txBox="1"/>
          <p:nvPr/>
        </p:nvSpPr>
        <p:spPr>
          <a:xfrm>
            <a:off x="501092" y="4344876"/>
            <a:ext cx="323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Compliance</a:t>
            </a:r>
            <a:r>
              <a:rPr lang="sv-SE" dirty="0"/>
              <a:t>, t.ex. GDPR, revision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D2C5962-51FB-0B8E-B37B-FB5A44B92BE5}"/>
              </a:ext>
            </a:extLst>
          </p:cNvPr>
          <p:cNvSpPr txBox="1"/>
          <p:nvPr/>
        </p:nvSpPr>
        <p:spPr>
          <a:xfrm>
            <a:off x="1385012" y="333558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Risk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0C530908-99A9-55F4-E97A-9DDB1E84123C}"/>
              </a:ext>
            </a:extLst>
          </p:cNvPr>
          <p:cNvSpPr txBox="1"/>
          <p:nvPr/>
        </p:nvSpPr>
        <p:spPr>
          <a:xfrm>
            <a:off x="1944622" y="2326054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Berörda business </a:t>
            </a:r>
            <a:r>
              <a:rPr lang="sv-SE" dirty="0" err="1"/>
              <a:t>units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520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5577301B-835A-4E30-F0D3-058EDD0A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Ekonomi - </a:t>
            </a:r>
            <a:r>
              <a:rPr lang="sv-SE" dirty="0" err="1"/>
              <a:t>CapEx</a:t>
            </a:r>
            <a:r>
              <a:rPr lang="sv-SE" dirty="0"/>
              <a:t> vs </a:t>
            </a:r>
            <a:r>
              <a:rPr lang="sv-SE" dirty="0" err="1"/>
              <a:t>OpExp</a:t>
            </a:r>
            <a:endParaRPr lang="sv-SE" dirty="0"/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7253F5BB-B330-A34A-E12E-2A6AE4855391}"/>
              </a:ext>
            </a:extLst>
          </p:cNvPr>
          <p:cNvCxnSpPr/>
          <p:nvPr/>
        </p:nvCxnSpPr>
        <p:spPr>
          <a:xfrm>
            <a:off x="1443038" y="2886075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>
            <a:extLst>
              <a:ext uri="{FF2B5EF4-FFF2-40B4-BE49-F238E27FC236}">
                <a16:creationId xmlns:a16="http://schemas.microsoft.com/office/drawing/2014/main" id="{DBB232DF-4690-905D-E42A-78BBEB7090D3}"/>
              </a:ext>
            </a:extLst>
          </p:cNvPr>
          <p:cNvCxnSpPr/>
          <p:nvPr/>
        </p:nvCxnSpPr>
        <p:spPr>
          <a:xfrm>
            <a:off x="1443038" y="5586413"/>
            <a:ext cx="340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30945A7A-A70D-D042-2DFB-37962C58EC1D}"/>
              </a:ext>
            </a:extLst>
          </p:cNvPr>
          <p:cNvSpPr/>
          <p:nvPr/>
        </p:nvSpPr>
        <p:spPr>
          <a:xfrm>
            <a:off x="1443038" y="3950208"/>
            <a:ext cx="3057519" cy="1636205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BF46AF9-E846-E343-4582-8F508E1D27EA}"/>
              </a:ext>
            </a:extLst>
          </p:cNvPr>
          <p:cNvSpPr/>
          <p:nvPr/>
        </p:nvSpPr>
        <p:spPr>
          <a:xfrm>
            <a:off x="1557337" y="4878896"/>
            <a:ext cx="438150" cy="7075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679945F-1FFA-DBBB-67F6-17D66EE0568C}"/>
              </a:ext>
            </a:extLst>
          </p:cNvPr>
          <p:cNvSpPr/>
          <p:nvPr/>
        </p:nvSpPr>
        <p:spPr>
          <a:xfrm>
            <a:off x="2109785" y="4878896"/>
            <a:ext cx="438150" cy="7075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63F53F5A-DAD6-3070-1197-FE141D8D6F80}"/>
              </a:ext>
            </a:extLst>
          </p:cNvPr>
          <p:cNvSpPr/>
          <p:nvPr/>
        </p:nvSpPr>
        <p:spPr>
          <a:xfrm>
            <a:off x="2662233" y="4157670"/>
            <a:ext cx="438150" cy="1428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50805F3-0593-4D52-0B55-6B3940550D17}"/>
              </a:ext>
            </a:extLst>
          </p:cNvPr>
          <p:cNvSpPr/>
          <p:nvPr/>
        </p:nvSpPr>
        <p:spPr>
          <a:xfrm>
            <a:off x="3214681" y="5329239"/>
            <a:ext cx="438150" cy="2571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7C902AF-EB1E-8058-3E5C-3E25DD80C317}"/>
              </a:ext>
            </a:extLst>
          </p:cNvPr>
          <p:cNvSpPr/>
          <p:nvPr/>
        </p:nvSpPr>
        <p:spPr>
          <a:xfrm>
            <a:off x="3873244" y="4878896"/>
            <a:ext cx="438150" cy="70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Rak 19">
            <a:extLst>
              <a:ext uri="{FF2B5EF4-FFF2-40B4-BE49-F238E27FC236}">
                <a16:creationId xmlns:a16="http://schemas.microsoft.com/office/drawing/2014/main" id="{B936A7C2-1F9E-2375-A584-23C0B7C66C80}"/>
              </a:ext>
            </a:extLst>
          </p:cNvPr>
          <p:cNvCxnSpPr/>
          <p:nvPr/>
        </p:nvCxnSpPr>
        <p:spPr>
          <a:xfrm>
            <a:off x="5818636" y="2886074"/>
            <a:ext cx="0" cy="2700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>
            <a:extLst>
              <a:ext uri="{FF2B5EF4-FFF2-40B4-BE49-F238E27FC236}">
                <a16:creationId xmlns:a16="http://schemas.microsoft.com/office/drawing/2014/main" id="{52F2750F-71BB-878C-94F5-0DDEF08D1D8C}"/>
              </a:ext>
            </a:extLst>
          </p:cNvPr>
          <p:cNvCxnSpPr/>
          <p:nvPr/>
        </p:nvCxnSpPr>
        <p:spPr>
          <a:xfrm>
            <a:off x="5818636" y="5586412"/>
            <a:ext cx="3401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D9927F52-69D1-2EF5-1FC2-520ACD9EBF38}"/>
              </a:ext>
            </a:extLst>
          </p:cNvPr>
          <p:cNvSpPr/>
          <p:nvPr/>
        </p:nvSpPr>
        <p:spPr>
          <a:xfrm>
            <a:off x="5932935" y="4878895"/>
            <a:ext cx="438150" cy="7075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12A9F0CE-3267-5171-4230-4348340BA817}"/>
              </a:ext>
            </a:extLst>
          </p:cNvPr>
          <p:cNvSpPr/>
          <p:nvPr/>
        </p:nvSpPr>
        <p:spPr>
          <a:xfrm>
            <a:off x="6485383" y="4878895"/>
            <a:ext cx="438150" cy="7075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F30EA20D-A742-DAC5-D718-5BBD3EC98A20}"/>
              </a:ext>
            </a:extLst>
          </p:cNvPr>
          <p:cNvSpPr/>
          <p:nvPr/>
        </p:nvSpPr>
        <p:spPr>
          <a:xfrm>
            <a:off x="7037831" y="4157669"/>
            <a:ext cx="438150" cy="1428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C1B20D7-F387-24F7-1497-C6E769F04894}"/>
              </a:ext>
            </a:extLst>
          </p:cNvPr>
          <p:cNvSpPr/>
          <p:nvPr/>
        </p:nvSpPr>
        <p:spPr>
          <a:xfrm>
            <a:off x="7590279" y="5329238"/>
            <a:ext cx="438150" cy="2571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0F55A02D-D379-A30D-3948-61EBB83E6910}"/>
              </a:ext>
            </a:extLst>
          </p:cNvPr>
          <p:cNvSpPr/>
          <p:nvPr/>
        </p:nvSpPr>
        <p:spPr>
          <a:xfrm>
            <a:off x="8248842" y="4878895"/>
            <a:ext cx="438150" cy="7075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Frihandsfigur 29">
            <a:extLst>
              <a:ext uri="{FF2B5EF4-FFF2-40B4-BE49-F238E27FC236}">
                <a16:creationId xmlns:a16="http://schemas.microsoft.com/office/drawing/2014/main" id="{B74B6B53-1809-7E4F-4216-A905C00F3EBE}"/>
              </a:ext>
            </a:extLst>
          </p:cNvPr>
          <p:cNvSpPr/>
          <p:nvPr/>
        </p:nvSpPr>
        <p:spPr>
          <a:xfrm>
            <a:off x="5943600" y="3997016"/>
            <a:ext cx="3157538" cy="1575109"/>
          </a:xfrm>
          <a:custGeom>
            <a:avLst/>
            <a:gdLst>
              <a:gd name="connsiteX0" fmla="*/ 0 w 3157538"/>
              <a:gd name="connsiteY0" fmla="*/ 760722 h 1575109"/>
              <a:gd name="connsiteX1" fmla="*/ 685800 w 3157538"/>
              <a:gd name="connsiteY1" fmla="*/ 789297 h 1575109"/>
              <a:gd name="connsiteX2" fmla="*/ 1100138 w 3157538"/>
              <a:gd name="connsiteY2" fmla="*/ 32059 h 1575109"/>
              <a:gd name="connsiteX3" fmla="*/ 1757363 w 3157538"/>
              <a:gd name="connsiteY3" fmla="*/ 217797 h 1575109"/>
              <a:gd name="connsiteX4" fmla="*/ 1985963 w 3157538"/>
              <a:gd name="connsiteY4" fmla="*/ 917884 h 1575109"/>
              <a:gd name="connsiteX5" fmla="*/ 2557463 w 3157538"/>
              <a:gd name="connsiteY5" fmla="*/ 789297 h 1575109"/>
              <a:gd name="connsiteX6" fmla="*/ 3028950 w 3157538"/>
              <a:gd name="connsiteY6" fmla="*/ 1132197 h 1575109"/>
              <a:gd name="connsiteX7" fmla="*/ 3157538 w 3157538"/>
              <a:gd name="connsiteY7" fmla="*/ 1575109 h 1575109"/>
              <a:gd name="connsiteX8" fmla="*/ 3157538 w 3157538"/>
              <a:gd name="connsiteY8" fmla="*/ 1575109 h 157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57538" h="1575109">
                <a:moveTo>
                  <a:pt x="0" y="760722"/>
                </a:moveTo>
                <a:cubicBezTo>
                  <a:pt x="251222" y="835731"/>
                  <a:pt x="502444" y="910741"/>
                  <a:pt x="685800" y="789297"/>
                </a:cubicBezTo>
                <a:cubicBezTo>
                  <a:pt x="869156" y="667853"/>
                  <a:pt x="921544" y="127309"/>
                  <a:pt x="1100138" y="32059"/>
                </a:cubicBezTo>
                <a:cubicBezTo>
                  <a:pt x="1278732" y="-63191"/>
                  <a:pt x="1609726" y="70160"/>
                  <a:pt x="1757363" y="217797"/>
                </a:cubicBezTo>
                <a:cubicBezTo>
                  <a:pt x="1905000" y="365434"/>
                  <a:pt x="1852613" y="822634"/>
                  <a:pt x="1985963" y="917884"/>
                </a:cubicBezTo>
                <a:cubicBezTo>
                  <a:pt x="2119313" y="1013134"/>
                  <a:pt x="2383632" y="753578"/>
                  <a:pt x="2557463" y="789297"/>
                </a:cubicBezTo>
                <a:cubicBezTo>
                  <a:pt x="2731294" y="825016"/>
                  <a:pt x="2928938" y="1001228"/>
                  <a:pt x="3028950" y="1132197"/>
                </a:cubicBezTo>
                <a:cubicBezTo>
                  <a:pt x="3128962" y="1263166"/>
                  <a:pt x="3157538" y="1575109"/>
                  <a:pt x="3157538" y="1575109"/>
                </a:cubicBezTo>
                <a:lnTo>
                  <a:pt x="3157538" y="157510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FC76221-CEF4-3FE7-D249-6519BBB64C1D}"/>
              </a:ext>
            </a:extLst>
          </p:cNvPr>
          <p:cNvSpPr txBox="1"/>
          <p:nvPr/>
        </p:nvSpPr>
        <p:spPr>
          <a:xfrm>
            <a:off x="2371725" y="2357438"/>
            <a:ext cx="10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On </a:t>
            </a:r>
            <a:r>
              <a:rPr lang="sv-SE" dirty="0" err="1"/>
              <a:t>prem</a:t>
            </a:r>
            <a:endParaRPr lang="sv-SE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0629B39B-07C7-1256-C3EA-4CA5A9784762}"/>
              </a:ext>
            </a:extLst>
          </p:cNvPr>
          <p:cNvSpPr txBox="1"/>
          <p:nvPr/>
        </p:nvSpPr>
        <p:spPr>
          <a:xfrm>
            <a:off x="7037831" y="23574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Cloud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24EFEC03-1FD1-1862-EDE8-2C927D91FB90}"/>
              </a:ext>
            </a:extLst>
          </p:cNvPr>
          <p:cNvSpPr txBox="1"/>
          <p:nvPr/>
        </p:nvSpPr>
        <p:spPr>
          <a:xfrm>
            <a:off x="1255651" y="2516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$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D44A822D-F9DF-0D65-09FE-6025C14E016F}"/>
              </a:ext>
            </a:extLst>
          </p:cNvPr>
          <p:cNvSpPr txBox="1"/>
          <p:nvPr/>
        </p:nvSpPr>
        <p:spPr>
          <a:xfrm>
            <a:off x="4855271" y="540174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Tid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71B64C7-31AB-5F53-B81D-D317B4F282F7}"/>
              </a:ext>
            </a:extLst>
          </p:cNvPr>
          <p:cNvSpPr txBox="1"/>
          <p:nvPr/>
        </p:nvSpPr>
        <p:spPr>
          <a:xfrm>
            <a:off x="5667793" y="24621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$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03EDDC7-3A58-987B-B041-2962169C1974}"/>
              </a:ext>
            </a:extLst>
          </p:cNvPr>
          <p:cNvSpPr txBox="1"/>
          <p:nvPr/>
        </p:nvSpPr>
        <p:spPr>
          <a:xfrm>
            <a:off x="9320223" y="538745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Tid</a:t>
            </a:r>
          </a:p>
        </p:txBody>
      </p:sp>
    </p:spTree>
    <p:extLst>
      <p:ext uri="{BB962C8B-B14F-4D97-AF65-F5344CB8AC3E}">
        <p14:creationId xmlns:p14="http://schemas.microsoft.com/office/powerpoint/2010/main" val="3510946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dirty="0"/>
              <a:t>Tack!</a:t>
            </a:r>
            <a:br>
              <a:rPr lang="sv-SE" dirty="0"/>
            </a:br>
            <a:r>
              <a:rPr lang="sv-SE" dirty="0">
                <a:hlinkClick r:id="rId2"/>
              </a:rPr>
              <a:t>https://github.com/ulfmartensson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224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4EF0E55C-8499-7180-D128-77373CCE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Andra aspekter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E2AD260-7823-B7A5-54A4-BA3FBEDE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Bättre driftstatus</a:t>
            </a:r>
          </a:p>
          <a:p>
            <a:r>
              <a:rPr lang="sv-SE" dirty="0"/>
              <a:t>Ökad säkerhet</a:t>
            </a:r>
          </a:p>
          <a:p>
            <a:r>
              <a:rPr lang="sv-SE" dirty="0"/>
              <a:t>Bättre åtkomst </a:t>
            </a:r>
          </a:p>
          <a:p>
            <a:r>
              <a:rPr lang="sv-SE" dirty="0" err="1"/>
              <a:t>SaaS</a:t>
            </a:r>
            <a:r>
              <a:rPr lang="sv-SE" dirty="0"/>
              <a:t> (Software as a Service) – för tjänstekonsumenter t.ex. Office365, </a:t>
            </a:r>
            <a:r>
              <a:rPr lang="sv-SE" dirty="0" err="1"/>
              <a:t>Spotify</a:t>
            </a:r>
            <a:r>
              <a:rPr lang="sv-SE" dirty="0"/>
              <a:t>, </a:t>
            </a:r>
            <a:r>
              <a:rPr lang="sv-SE" dirty="0" err="1"/>
              <a:t>Fortnox</a:t>
            </a:r>
            <a:r>
              <a:rPr lang="sv-SE" dirty="0"/>
              <a:t>, Viya4</a:t>
            </a:r>
          </a:p>
          <a:p>
            <a:r>
              <a:rPr lang="sv-SE" dirty="0" err="1"/>
              <a:t>PaaS</a:t>
            </a:r>
            <a:r>
              <a:rPr lang="sv-SE" dirty="0"/>
              <a:t> (</a:t>
            </a:r>
            <a:r>
              <a:rPr lang="sv-SE" dirty="0" err="1"/>
              <a:t>Platform</a:t>
            </a:r>
            <a:r>
              <a:rPr lang="sv-SE" dirty="0"/>
              <a:t> as a Service) – för tjänsteleverantörer</a:t>
            </a:r>
          </a:p>
          <a:p>
            <a:r>
              <a:rPr lang="sv-SE" dirty="0" err="1"/>
              <a:t>IaaS</a:t>
            </a:r>
            <a:r>
              <a:rPr lang="sv-SE" dirty="0"/>
              <a:t> (</a:t>
            </a:r>
            <a:r>
              <a:rPr lang="sv-SE" dirty="0" err="1"/>
              <a:t>Infrastructure</a:t>
            </a:r>
            <a:r>
              <a:rPr lang="sv-SE" dirty="0"/>
              <a:t> as a Service) – när man inte vill ha hårdvara ”i källaren”</a:t>
            </a:r>
          </a:p>
        </p:txBody>
      </p:sp>
    </p:spTree>
    <p:extLst>
      <p:ext uri="{BB962C8B-B14F-4D97-AF65-F5344CB8AC3E}">
        <p14:creationId xmlns:p14="http://schemas.microsoft.com/office/powerpoint/2010/main" val="16428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Vad kan man göra – vilka tjänster finns det?</a:t>
            </a:r>
          </a:p>
        </p:txBody>
      </p:sp>
    </p:spTree>
    <p:extLst>
      <p:ext uri="{BB962C8B-B14F-4D97-AF65-F5344CB8AC3E}">
        <p14:creationId xmlns:p14="http://schemas.microsoft.com/office/powerpoint/2010/main" val="328042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>
            <a:extLst>
              <a:ext uri="{FF2B5EF4-FFF2-40B4-BE49-F238E27FC236}">
                <a16:creationId xmlns:a16="http://schemas.microsoft.com/office/drawing/2014/main" id="{108B58D7-73FD-F466-A1DC-30705D97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2" y="1768629"/>
            <a:ext cx="7772400" cy="2760514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7D95F0B1-9EFB-6D1C-5BA5-2FFF257BE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456" y="2723437"/>
            <a:ext cx="2347608" cy="73558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D38DFCAB-BB5B-B529-0C08-A1E57FF2A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62" y="4586295"/>
            <a:ext cx="2476501" cy="93963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DA554A85-2217-0F38-AC07-3F69F49C9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82" y="4629159"/>
            <a:ext cx="2378789" cy="75723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F4CB7313-4902-BFA0-DD87-F2F52C8F9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456" y="4700599"/>
            <a:ext cx="2431507" cy="72866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60DA6E73-D4FC-976F-3025-3E3C0A522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1362" y="5625948"/>
            <a:ext cx="2476501" cy="742144"/>
          </a:xfrm>
          <a:prstGeom prst="rect">
            <a:avLst/>
          </a:prstGeom>
        </p:spPr>
      </p:pic>
      <p:pic>
        <p:nvPicPr>
          <p:cNvPr id="14" name="Bildobjekt 13">
            <a:extLst>
              <a:ext uri="{FF2B5EF4-FFF2-40B4-BE49-F238E27FC236}">
                <a16:creationId xmlns:a16="http://schemas.microsoft.com/office/drawing/2014/main" id="{0A8884CF-4242-E956-A79B-65CC61CDF6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8242" y="5625948"/>
            <a:ext cx="2431507" cy="728660"/>
          </a:xfrm>
          <a:prstGeom prst="rect">
            <a:avLst/>
          </a:prstGeom>
        </p:spPr>
      </p:pic>
      <p:sp>
        <p:nvSpPr>
          <p:cNvPr id="7" name="Rubrik 6">
            <a:extLst>
              <a:ext uri="{FF2B5EF4-FFF2-40B4-BE49-F238E27FC236}">
                <a16:creationId xmlns:a16="http://schemas.microsoft.com/office/drawing/2014/main" id="{7A31AA9B-F705-248C-23ED-D24E2494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Ett axplock bland alla tjänster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23E641F8-38B2-832C-1B33-ADA88828D5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6926" y="3615836"/>
            <a:ext cx="2497083" cy="893546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7866A7C6-6ACB-40E2-56DD-47D1DFD0AE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2782" y="5552508"/>
            <a:ext cx="2431507" cy="8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6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69D7F5-7F2C-4E91-0BB6-34A4AC29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sv-SE" dirty="0" err="1"/>
              <a:t>Azure</a:t>
            </a:r>
            <a:r>
              <a:rPr lang="sv-SE" dirty="0"/>
              <a:t> Active Directory (AAD)</a:t>
            </a:r>
          </a:p>
        </p:txBody>
      </p:sp>
    </p:spTree>
    <p:extLst>
      <p:ext uri="{BB962C8B-B14F-4D97-AF65-F5344CB8AC3E}">
        <p14:creationId xmlns:p14="http://schemas.microsoft.com/office/powerpoint/2010/main" val="38775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DFCF0D-D1A9-9DD6-3E2C-A151A662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Azure</a:t>
            </a:r>
            <a:r>
              <a:rPr lang="sv-SE" dirty="0"/>
              <a:t> Active Directory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F5E727-BFB1-896A-499E-6E0775B0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Active Directory (AD) – ofta on </a:t>
            </a:r>
            <a:r>
              <a:rPr lang="sv-SE" dirty="0" err="1"/>
              <a:t>prem</a:t>
            </a:r>
            <a:endParaRPr lang="sv-SE" dirty="0"/>
          </a:p>
          <a:p>
            <a:r>
              <a:rPr lang="sv-SE" dirty="0" err="1"/>
              <a:t>Azure</a:t>
            </a:r>
            <a:r>
              <a:rPr lang="sv-SE" dirty="0"/>
              <a:t> Active Directory (AAD) – endast i </a:t>
            </a:r>
            <a:r>
              <a:rPr lang="sv-SE" dirty="0" err="1"/>
              <a:t>Azure</a:t>
            </a:r>
            <a:endParaRPr lang="sv-SE" dirty="0"/>
          </a:p>
          <a:p>
            <a:r>
              <a:rPr lang="sv-SE" dirty="0" err="1"/>
              <a:t>Azure</a:t>
            </a:r>
            <a:r>
              <a:rPr lang="sv-SE" dirty="0"/>
              <a:t> AD </a:t>
            </a:r>
            <a:r>
              <a:rPr lang="sv-SE" dirty="0" err="1"/>
              <a:t>Connect</a:t>
            </a:r>
            <a:r>
              <a:rPr lang="sv-SE" dirty="0"/>
              <a:t> – möjlighet att synka on </a:t>
            </a:r>
            <a:r>
              <a:rPr lang="sv-SE" dirty="0" err="1"/>
              <a:t>prem</a:t>
            </a:r>
            <a:r>
              <a:rPr lang="sv-SE" dirty="0"/>
              <a:t> AD med AAD</a:t>
            </a:r>
          </a:p>
          <a:p>
            <a:r>
              <a:rPr lang="sv-SE" dirty="0"/>
              <a:t>Resurser i AD är organiserade i en struktur – LDAP</a:t>
            </a:r>
          </a:p>
          <a:p>
            <a:r>
              <a:rPr lang="sv-SE" dirty="0"/>
              <a:t>SSO (</a:t>
            </a:r>
            <a:r>
              <a:rPr lang="sv-SE" dirty="0" err="1"/>
              <a:t>Single</a:t>
            </a:r>
            <a:r>
              <a:rPr lang="sv-SE" dirty="0"/>
              <a:t> Sign On) från t.ex. en </a:t>
            </a:r>
            <a:r>
              <a:rPr lang="sv-SE" dirty="0" err="1"/>
              <a:t>webapp</a:t>
            </a:r>
            <a:r>
              <a:rPr lang="sv-SE" dirty="0"/>
              <a:t> – SAML</a:t>
            </a:r>
          </a:p>
          <a:p>
            <a:r>
              <a:rPr lang="sv-SE" dirty="0"/>
              <a:t>Resurser i AD kan organiseras i grupper, vilka kan användas i t.ex. en </a:t>
            </a:r>
            <a:r>
              <a:rPr lang="sv-SE" dirty="0" err="1"/>
              <a:t>webapp</a:t>
            </a:r>
            <a:endParaRPr lang="sv-SE" dirty="0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A683A42-AC13-0015-A652-93547388F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0938" y="365125"/>
            <a:ext cx="1306512" cy="13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33603</TotalTime>
  <Words>966</Words>
  <Application>Microsoft Macintosh PowerPoint</Application>
  <PresentationFormat>Bredbild</PresentationFormat>
  <Paragraphs>196</Paragraphs>
  <Slides>40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Lato</vt:lpstr>
      <vt:lpstr>Office-tema</vt:lpstr>
      <vt:lpstr>PowerPoint-presentation</vt:lpstr>
      <vt:lpstr>Molntjänster</vt:lpstr>
      <vt:lpstr>Varför molntjänster</vt:lpstr>
      <vt:lpstr>Ekonomi - CapEx vs OpExp</vt:lpstr>
      <vt:lpstr>Andra aspekter</vt:lpstr>
      <vt:lpstr>Vad kan man göra – vilka tjänster finns det?</vt:lpstr>
      <vt:lpstr>Ett axplock bland alla tjänster</vt:lpstr>
      <vt:lpstr>Azure Active Directory (AAD)</vt:lpstr>
      <vt:lpstr>Azure Active Directory</vt:lpstr>
      <vt:lpstr>Management levels</vt:lpstr>
      <vt:lpstr>Demo virtual machine och webapp</vt:lpstr>
      <vt:lpstr>Ex webshop</vt:lpstr>
      <vt:lpstr>Ex bank</vt:lpstr>
      <vt:lpstr>Ex config-fil 1:1 relation mellan grupp i AAD och roll</vt:lpstr>
      <vt:lpstr>Ex config-fil 1:M relation mellan grupp i AAD och roll</vt:lpstr>
      <vt:lpstr>Tenancy</vt:lpstr>
      <vt:lpstr>Single/multi tenant arkitektur</vt:lpstr>
      <vt:lpstr>Regioner – var ligger data</vt:lpstr>
      <vt:lpstr>Data center/regions/region pairs geography</vt:lpstr>
      <vt:lpstr>Azure på annat sätt</vt:lpstr>
      <vt:lpstr>Azure Stack</vt:lpstr>
      <vt:lpstr>Något om säkerhet i Azure</vt:lpstr>
      <vt:lpstr>Lite om microservices, Docker och Kubernetes</vt:lpstr>
      <vt:lpstr>MVC</vt:lpstr>
      <vt:lpstr>Big Data och Azure’s approach</vt:lpstr>
      <vt:lpstr>Big Data</vt:lpstr>
      <vt:lpstr>DW i Azure</vt:lpstr>
      <vt:lpstr>Python demo av stor datamängd</vt:lpstr>
      <vt:lpstr>Azure Devops</vt:lpstr>
      <vt:lpstr>Azure Devops</vt:lpstr>
      <vt:lpstr>Molnmarknaden</vt:lpstr>
      <vt:lpstr>PowerPoint-presentation</vt:lpstr>
      <vt:lpstr>PowerPoint-presentation</vt:lpstr>
      <vt:lpstr>PowerPoint-presentation</vt:lpstr>
      <vt:lpstr>Tillväxt</vt:lpstr>
      <vt:lpstr>Lite statistik (källa: https://findstack.se/resources/cloud-computing-statistics/)</vt:lpstr>
      <vt:lpstr>Azure certifieringsvägar</vt:lpstr>
      <vt:lpstr>Lite Azure-länkar</vt:lpstr>
      <vt:lpstr>Kanske?</vt:lpstr>
      <vt:lpstr>Tack! https://github.com/ulfmartensson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 webshop</dc:title>
  <dc:creator>Ulf Mårtensson</dc:creator>
  <cp:lastModifiedBy>Ulf Mårtensson</cp:lastModifiedBy>
  <cp:revision>49</cp:revision>
  <dcterms:created xsi:type="dcterms:W3CDTF">2023-02-15T07:57:11Z</dcterms:created>
  <dcterms:modified xsi:type="dcterms:W3CDTF">2023-03-23T13:49:56Z</dcterms:modified>
</cp:coreProperties>
</file>