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700" r:id="rId2"/>
  </p:sldMasterIdLst>
  <p:notesMasterIdLst>
    <p:notesMasterId r:id="rId32"/>
  </p:notesMasterIdLst>
  <p:sldIdLst>
    <p:sldId id="347" r:id="rId3"/>
    <p:sldId id="351" r:id="rId4"/>
    <p:sldId id="362" r:id="rId5"/>
    <p:sldId id="373" r:id="rId6"/>
    <p:sldId id="363" r:id="rId7"/>
    <p:sldId id="361" r:id="rId8"/>
    <p:sldId id="367" r:id="rId9"/>
    <p:sldId id="377" r:id="rId10"/>
    <p:sldId id="378" r:id="rId11"/>
    <p:sldId id="379" r:id="rId12"/>
    <p:sldId id="383" r:id="rId13"/>
    <p:sldId id="368" r:id="rId14"/>
    <p:sldId id="380" r:id="rId15"/>
    <p:sldId id="369" r:id="rId16"/>
    <p:sldId id="370" r:id="rId17"/>
    <p:sldId id="372" r:id="rId18"/>
    <p:sldId id="371" r:id="rId19"/>
    <p:sldId id="364" r:id="rId20"/>
    <p:sldId id="365" r:id="rId21"/>
    <p:sldId id="366" r:id="rId22"/>
    <p:sldId id="382" r:id="rId23"/>
    <p:sldId id="360" r:id="rId24"/>
    <p:sldId id="375" r:id="rId25"/>
    <p:sldId id="385" r:id="rId26"/>
    <p:sldId id="374" r:id="rId27"/>
    <p:sldId id="376" r:id="rId28"/>
    <p:sldId id="384" r:id="rId29"/>
    <p:sldId id="348" r:id="rId30"/>
    <p:sldId id="350" r:id="rId31"/>
  </p:sldIdLst>
  <p:sldSz cx="9144000" cy="5143500" type="screen16x9"/>
  <p:notesSz cx="6797675" cy="9926638"/>
  <p:defaultTextStyle>
    <a:defPPr>
      <a:defRPr lang="de-DE"/>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vsnitt" id="{C0B63912-5E32-446F-9EA3-21B7B3DF50DD}">
          <p14:sldIdLst>
            <p14:sldId id="347"/>
            <p14:sldId id="351"/>
            <p14:sldId id="362"/>
            <p14:sldId id="373"/>
            <p14:sldId id="363"/>
            <p14:sldId id="361"/>
            <p14:sldId id="367"/>
            <p14:sldId id="377"/>
            <p14:sldId id="378"/>
            <p14:sldId id="379"/>
            <p14:sldId id="383"/>
            <p14:sldId id="368"/>
            <p14:sldId id="380"/>
            <p14:sldId id="369"/>
            <p14:sldId id="370"/>
            <p14:sldId id="372"/>
            <p14:sldId id="371"/>
          </p14:sldIdLst>
        </p14:section>
        <p14:section name="Security" id="{3D549ABE-772E-422B-B02A-C4F4A517EF48}">
          <p14:sldIdLst>
            <p14:sldId id="364"/>
            <p14:sldId id="365"/>
            <p14:sldId id="366"/>
          </p14:sldIdLst>
        </p14:section>
        <p14:section name="System Center" id="{1F6CD633-B57F-4774-BD4B-CB4CEB848353}">
          <p14:sldIdLst>
            <p14:sldId id="382"/>
            <p14:sldId id="360"/>
          </p14:sldIdLst>
        </p14:section>
        <p14:section name="Cloud WAP / MAS" id="{E422EC16-0AB7-47D3-86B6-BE3A1729DA6D}">
          <p14:sldIdLst>
            <p14:sldId id="375"/>
            <p14:sldId id="385"/>
            <p14:sldId id="374"/>
            <p14:sldId id="376"/>
            <p14:sldId id="384"/>
            <p14:sldId id="348"/>
            <p14:sldId id="35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6BA7"/>
    <a:srgbClr val="CCCCCC"/>
    <a:srgbClr val="EEEEEE"/>
    <a:srgbClr val="0099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31" autoAdjust="0"/>
    <p:restoredTop sz="96310" autoAdjust="0"/>
  </p:normalViewPr>
  <p:slideViewPr>
    <p:cSldViewPr>
      <p:cViewPr varScale="1">
        <p:scale>
          <a:sx n="158" d="100"/>
          <a:sy n="158" d="100"/>
        </p:scale>
        <p:origin x="138" y="42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DCE578EF-DA92-41A1-B361-35415B235AFE}" type="datetimeFigureOut">
              <a:rPr lang="en-US" smtClean="0"/>
              <a:t>5/11/2016</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ECE83339-81E8-4EFF-B594-08BDF7081927}" type="slidenum">
              <a:rPr lang="en-US" smtClean="0"/>
              <a:t>‹#›</a:t>
            </a:fld>
            <a:endParaRPr lang="en-US"/>
          </a:p>
        </p:txBody>
      </p:sp>
    </p:spTree>
    <p:extLst>
      <p:ext uri="{BB962C8B-B14F-4D97-AF65-F5344CB8AC3E}">
        <p14:creationId xmlns:p14="http://schemas.microsoft.com/office/powerpoint/2010/main" val="4107223566"/>
      </p:ext>
    </p:extLst>
  </p:cSld>
  <p:clrMap bg1="lt1" tx1="dk1" bg2="lt2" tx2="dk2" accent1="accent1" accent2="accent2" accent3="accent3" accent4="accent4" accent5="accent5" accent6="accent6" hlink="hlink" folHlink="folHlink"/>
  <p:notesStyle>
    <a:lvl1pPr marL="0" algn="l" defTabSz="914355" rtl="0" eaLnBrk="1" latinLnBrk="0" hangingPunct="1">
      <a:defRPr sz="1200" kern="1200">
        <a:solidFill>
          <a:schemeClr val="tx1"/>
        </a:solidFill>
        <a:latin typeface="+mn-lt"/>
        <a:ea typeface="+mn-ea"/>
        <a:cs typeface="+mn-cs"/>
      </a:defRPr>
    </a:lvl1pPr>
    <a:lvl2pPr marL="457178" algn="l" defTabSz="914355" rtl="0" eaLnBrk="1" latinLnBrk="0" hangingPunct="1">
      <a:defRPr sz="1200" kern="1200">
        <a:solidFill>
          <a:schemeClr val="tx1"/>
        </a:solidFill>
        <a:latin typeface="+mn-lt"/>
        <a:ea typeface="+mn-ea"/>
        <a:cs typeface="+mn-cs"/>
      </a:defRPr>
    </a:lvl2pPr>
    <a:lvl3pPr marL="914355" algn="l" defTabSz="914355" rtl="0" eaLnBrk="1" latinLnBrk="0" hangingPunct="1">
      <a:defRPr sz="1200" kern="1200">
        <a:solidFill>
          <a:schemeClr val="tx1"/>
        </a:solidFill>
        <a:latin typeface="+mn-lt"/>
        <a:ea typeface="+mn-ea"/>
        <a:cs typeface="+mn-cs"/>
      </a:defRPr>
    </a:lvl3pPr>
    <a:lvl4pPr marL="1371532" algn="l" defTabSz="914355" rtl="0" eaLnBrk="1" latinLnBrk="0" hangingPunct="1">
      <a:defRPr sz="1200" kern="1200">
        <a:solidFill>
          <a:schemeClr val="tx1"/>
        </a:solidFill>
        <a:latin typeface="+mn-lt"/>
        <a:ea typeface="+mn-ea"/>
        <a:cs typeface="+mn-cs"/>
      </a:defRPr>
    </a:lvl4pPr>
    <a:lvl5pPr marL="1828709" algn="l" defTabSz="914355" rtl="0" eaLnBrk="1" latinLnBrk="0" hangingPunct="1">
      <a:defRPr sz="1200" kern="1200">
        <a:solidFill>
          <a:schemeClr val="tx1"/>
        </a:solidFill>
        <a:latin typeface="+mn-lt"/>
        <a:ea typeface="+mn-ea"/>
        <a:cs typeface="+mn-cs"/>
      </a:defRPr>
    </a:lvl5pPr>
    <a:lvl6pPr marL="2285886" algn="l" defTabSz="914355" rtl="0" eaLnBrk="1" latinLnBrk="0" hangingPunct="1">
      <a:defRPr sz="1200" kern="1200">
        <a:solidFill>
          <a:schemeClr val="tx1"/>
        </a:solidFill>
        <a:latin typeface="+mn-lt"/>
        <a:ea typeface="+mn-ea"/>
        <a:cs typeface="+mn-cs"/>
      </a:defRPr>
    </a:lvl6pPr>
    <a:lvl7pPr marL="2743064" algn="l" defTabSz="914355" rtl="0" eaLnBrk="1" latinLnBrk="0" hangingPunct="1">
      <a:defRPr sz="1200" kern="1200">
        <a:solidFill>
          <a:schemeClr val="tx1"/>
        </a:solidFill>
        <a:latin typeface="+mn-lt"/>
        <a:ea typeface="+mn-ea"/>
        <a:cs typeface="+mn-cs"/>
      </a:defRPr>
    </a:lvl7pPr>
    <a:lvl8pPr marL="3200240" algn="l" defTabSz="914355" rtl="0" eaLnBrk="1" latinLnBrk="0" hangingPunct="1">
      <a:defRPr sz="1200" kern="1200">
        <a:solidFill>
          <a:schemeClr val="tx1"/>
        </a:solidFill>
        <a:latin typeface="+mn-lt"/>
        <a:ea typeface="+mn-ea"/>
        <a:cs typeface="+mn-cs"/>
      </a:defRPr>
    </a:lvl8pPr>
    <a:lvl9pPr marL="3657418" algn="l" defTabSz="91435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1</a:t>
            </a:fld>
            <a:endParaRPr lang="en-US"/>
          </a:p>
        </p:txBody>
      </p:sp>
    </p:spTree>
    <p:extLst>
      <p:ext uri="{BB962C8B-B14F-4D97-AF65-F5344CB8AC3E}">
        <p14:creationId xmlns:p14="http://schemas.microsoft.com/office/powerpoint/2010/main" val="2164408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10</a:t>
            </a:fld>
            <a:endParaRPr lang="en-US"/>
          </a:p>
        </p:txBody>
      </p:sp>
    </p:spTree>
    <p:extLst>
      <p:ext uri="{BB962C8B-B14F-4D97-AF65-F5344CB8AC3E}">
        <p14:creationId xmlns:p14="http://schemas.microsoft.com/office/powerpoint/2010/main" val="3436179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11</a:t>
            </a:fld>
            <a:endParaRPr lang="en-US"/>
          </a:p>
        </p:txBody>
      </p:sp>
    </p:spTree>
    <p:extLst>
      <p:ext uri="{BB962C8B-B14F-4D97-AF65-F5344CB8AC3E}">
        <p14:creationId xmlns:p14="http://schemas.microsoft.com/office/powerpoint/2010/main" val="2138428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12</a:t>
            </a:fld>
            <a:endParaRPr lang="en-US"/>
          </a:p>
        </p:txBody>
      </p:sp>
    </p:spTree>
    <p:extLst>
      <p:ext uri="{BB962C8B-B14F-4D97-AF65-F5344CB8AC3E}">
        <p14:creationId xmlns:p14="http://schemas.microsoft.com/office/powerpoint/2010/main" val="2957450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13</a:t>
            </a:fld>
            <a:endParaRPr lang="en-US"/>
          </a:p>
        </p:txBody>
      </p:sp>
    </p:spTree>
    <p:extLst>
      <p:ext uri="{BB962C8B-B14F-4D97-AF65-F5344CB8AC3E}">
        <p14:creationId xmlns:p14="http://schemas.microsoft.com/office/powerpoint/2010/main" val="3465945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14</a:t>
            </a:fld>
            <a:endParaRPr lang="en-US"/>
          </a:p>
        </p:txBody>
      </p:sp>
    </p:spTree>
    <p:extLst>
      <p:ext uri="{BB962C8B-B14F-4D97-AF65-F5344CB8AC3E}">
        <p14:creationId xmlns:p14="http://schemas.microsoft.com/office/powerpoint/2010/main" val="932516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15</a:t>
            </a:fld>
            <a:endParaRPr lang="en-US"/>
          </a:p>
        </p:txBody>
      </p:sp>
    </p:spTree>
    <p:extLst>
      <p:ext uri="{BB962C8B-B14F-4D97-AF65-F5344CB8AC3E}">
        <p14:creationId xmlns:p14="http://schemas.microsoft.com/office/powerpoint/2010/main" val="3505791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16</a:t>
            </a:fld>
            <a:endParaRPr lang="en-US"/>
          </a:p>
        </p:txBody>
      </p:sp>
    </p:spTree>
    <p:extLst>
      <p:ext uri="{BB962C8B-B14F-4D97-AF65-F5344CB8AC3E}">
        <p14:creationId xmlns:p14="http://schemas.microsoft.com/office/powerpoint/2010/main" val="308741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17</a:t>
            </a:fld>
            <a:endParaRPr lang="en-US"/>
          </a:p>
        </p:txBody>
      </p:sp>
    </p:spTree>
    <p:extLst>
      <p:ext uri="{BB962C8B-B14F-4D97-AF65-F5344CB8AC3E}">
        <p14:creationId xmlns:p14="http://schemas.microsoft.com/office/powerpoint/2010/main" val="3609959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baseline="0" dirty="0" smtClean="0">
                <a:solidFill>
                  <a:schemeClr val="tx1"/>
                </a:solidFill>
                <a:effectLst/>
                <a:latin typeface="Segoe UI Light" pitchFamily="34" charset="0"/>
                <a:ea typeface="+mn-ea"/>
                <a:cs typeface="+mn-cs"/>
              </a:rPr>
              <a:t>Credential Guard:</a:t>
            </a:r>
            <a:r>
              <a:rPr lang="en-US" sz="1200" b="0" kern="1200" baseline="0" dirty="0" smtClean="0">
                <a:solidFill>
                  <a:schemeClr val="tx1"/>
                </a:solidFill>
                <a:effectLst/>
                <a:latin typeface="Segoe UI Light" pitchFamily="34" charset="0"/>
                <a:ea typeface="+mn-ea"/>
                <a:cs typeface="+mn-cs"/>
              </a:rPr>
              <a:t> Based on Windows 10, Credential Guard use Virtualization Based Security to protect credentials on the system from being stolen by compromised administrator or malware.</a:t>
            </a:r>
          </a:p>
          <a:p>
            <a:endParaRPr lang="en-US" b="1" u="none" baseline="0" dirty="0" smtClean="0"/>
          </a:p>
          <a:p>
            <a:r>
              <a:rPr lang="en-US" b="1" u="none" baseline="0" dirty="0" smtClean="0"/>
              <a:t>Just In Time Administration: </a:t>
            </a:r>
            <a:r>
              <a:rPr lang="en-US" b="0" u="none" baseline="0" dirty="0" smtClean="0"/>
              <a:t>Move from perpetual administration to time based administration. When a user needs to be an administrator, they go through a workflow that is fully audited and provides them with administration privilege for a limited amount of time after which that privilege gets revoked.</a:t>
            </a:r>
          </a:p>
          <a:p>
            <a:r>
              <a:rPr lang="en-US" b="1" u="none" baseline="0" dirty="0" smtClean="0"/>
              <a:t>Just Enough Administration: </a:t>
            </a:r>
            <a:r>
              <a:rPr lang="en-US" b="0" u="none" baseline="0" dirty="0" smtClean="0"/>
              <a:t>Administrators should only be able to do their role and nothing more. For example: A File Server administrator can restart services but should not be able to browse the data on the server.</a:t>
            </a:r>
            <a:endParaRPr lang="en-US" b="1"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Segoe UI Light" pitchFamily="34" charset="0"/>
              <a:ea typeface="+mn-ea"/>
              <a:cs typeface="+mn-cs"/>
            </a:endParaRPr>
          </a:p>
          <a:p>
            <a:r>
              <a:rPr lang="en-US" dirty="0" smtClean="0"/>
              <a:t>Graphic explanation: JEA</a:t>
            </a:r>
            <a:r>
              <a:rPr lang="en-US" baseline="0" dirty="0" smtClean="0"/>
              <a:t> and JIT and independent and complement each other. By combining the two technologies, we can limit the amount of capabilities provided to an administrator, while maintaining the minimum required to accomplish their tasks and also limiting the time on which these administrators can perform these tasks.</a:t>
            </a:r>
            <a:endParaRPr lang="en-US" dirty="0" smtClean="0"/>
          </a:p>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18</a:t>
            </a:fld>
            <a:endParaRPr lang="en-US"/>
          </a:p>
        </p:txBody>
      </p:sp>
    </p:spTree>
    <p:extLst>
      <p:ext uri="{BB962C8B-B14F-4D97-AF65-F5344CB8AC3E}">
        <p14:creationId xmlns:p14="http://schemas.microsoft.com/office/powerpoint/2010/main" val="4048547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baseline="0" dirty="0" smtClean="0">
                <a:solidFill>
                  <a:schemeClr val="tx1"/>
                </a:solidFill>
                <a:effectLst/>
                <a:latin typeface="Segoe UI Light" pitchFamily="34" charset="0"/>
                <a:ea typeface="+mn-ea"/>
                <a:cs typeface="+mn-cs"/>
              </a:rPr>
              <a:t>Code Integrity (Device Guard):</a:t>
            </a:r>
            <a:r>
              <a:rPr lang="en-US" sz="1200" b="0" kern="1200" baseline="0" dirty="0" smtClean="0">
                <a:solidFill>
                  <a:schemeClr val="tx1"/>
                </a:solidFill>
                <a:effectLst/>
                <a:latin typeface="Segoe UI Light" pitchFamily="34" charset="0"/>
                <a:ea typeface="+mn-ea"/>
                <a:cs typeface="+mn-cs"/>
              </a:rPr>
              <a:t> Uses Virtualization Based Security to ensure that only allowed binaries can be run on the system.</a:t>
            </a:r>
          </a:p>
          <a:p>
            <a:r>
              <a:rPr lang="en-US" sz="1200" b="1" kern="1200" dirty="0" smtClean="0">
                <a:solidFill>
                  <a:schemeClr val="tx1"/>
                </a:solidFill>
                <a:effectLst/>
                <a:latin typeface="Segoe UI Light" pitchFamily="34" charset="0"/>
                <a:ea typeface="+mn-ea"/>
                <a:cs typeface="+mn-cs"/>
              </a:rPr>
              <a:t>Built in</a:t>
            </a:r>
            <a:r>
              <a:rPr lang="en-US" sz="1200" b="1" kern="1200" baseline="0" dirty="0" smtClean="0">
                <a:solidFill>
                  <a:schemeClr val="tx1"/>
                </a:solidFill>
                <a:effectLst/>
                <a:latin typeface="Segoe UI Light" pitchFamily="34" charset="0"/>
                <a:ea typeface="+mn-ea"/>
                <a:cs typeface="+mn-cs"/>
              </a:rPr>
              <a:t> anti-malware:</a:t>
            </a:r>
            <a:r>
              <a:rPr lang="en-US" sz="1200" b="0" kern="1200" baseline="0" dirty="0" smtClean="0">
                <a:solidFill>
                  <a:schemeClr val="tx1"/>
                </a:solidFill>
                <a:effectLst/>
                <a:latin typeface="Segoe UI Light" pitchFamily="34" charset="0"/>
                <a:ea typeface="+mn-ea"/>
                <a:cs typeface="+mn-cs"/>
              </a:rPr>
              <a:t> </a:t>
            </a:r>
            <a:r>
              <a:rPr lang="en-US" sz="1200" kern="1200" dirty="0" smtClean="0">
                <a:solidFill>
                  <a:schemeClr val="tx1"/>
                </a:solidFill>
                <a:effectLst/>
                <a:latin typeface="Segoe UI Light" pitchFamily="34" charset="0"/>
                <a:ea typeface="+mn-ea"/>
                <a:cs typeface="+mn-cs"/>
              </a:rPr>
              <a:t>Windows Defender is installed and functional on Windows Server 2016. Windows Defender has been optimized to run on server supporting the various server roles</a:t>
            </a:r>
            <a:r>
              <a:rPr lang="en-US" sz="1200" kern="1200" baseline="0" dirty="0" smtClean="0">
                <a:solidFill>
                  <a:schemeClr val="tx1"/>
                </a:solidFill>
                <a:effectLst/>
                <a:latin typeface="Segoe UI Light" pitchFamily="34" charset="0"/>
                <a:ea typeface="+mn-ea"/>
                <a:cs typeface="+mn-cs"/>
              </a:rPr>
              <a:t> and integrated with PowerShell for malware scanning.</a:t>
            </a:r>
            <a:r>
              <a:rPr lang="en-US" sz="1200" kern="1200" dirty="0" smtClean="0">
                <a:solidFill>
                  <a:schemeClr val="tx1"/>
                </a:solidFill>
                <a:effectLst/>
                <a:latin typeface="Segoe UI Light" pitchFamily="34" charset="0"/>
                <a:ea typeface="+mn-ea"/>
                <a:cs typeface="+mn-cs"/>
              </a:rPr>
              <a:t> </a:t>
            </a:r>
            <a:endParaRPr lang="en-US" sz="1200" b="1" kern="1200" baseline="0" dirty="0" smtClean="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smtClean="0">
                <a:solidFill>
                  <a:schemeClr val="tx1"/>
                </a:solidFill>
                <a:effectLst/>
                <a:latin typeface="Segoe UI Light" pitchFamily="34" charset="0"/>
                <a:ea typeface="+mn-ea"/>
                <a:cs typeface="+mn-cs"/>
              </a:rPr>
              <a:t>Control Flow Guard: </a:t>
            </a:r>
            <a:r>
              <a:rPr lang="en-US" sz="1200" b="0" kern="1200" dirty="0" smtClean="0">
                <a:solidFill>
                  <a:schemeClr val="tx1"/>
                </a:solidFill>
                <a:effectLst/>
                <a:latin typeface="Segoe UI Light" pitchFamily="34" charset="0"/>
                <a:ea typeface="+mn-ea"/>
                <a:cs typeface="+mn-cs"/>
              </a:rPr>
              <a:t>Serves</a:t>
            </a:r>
            <a:r>
              <a:rPr lang="en-US" sz="1200" b="0" kern="1200" baseline="0" dirty="0" smtClean="0">
                <a:solidFill>
                  <a:schemeClr val="tx1"/>
                </a:solidFill>
                <a:effectLst/>
                <a:latin typeface="Segoe UI Light" pitchFamily="34" charset="0"/>
                <a:ea typeface="+mn-ea"/>
                <a:cs typeface="+mn-cs"/>
              </a:rPr>
              <a:t> as a safeguard by preventing common attack vectors in case the system has unknown vulnerabilities. </a:t>
            </a:r>
            <a:r>
              <a:rPr lang="en-US" sz="1200" kern="1200" dirty="0" smtClean="0">
                <a:solidFill>
                  <a:schemeClr val="tx1"/>
                </a:solidFill>
                <a:effectLst/>
                <a:latin typeface="Segoe UI Light" pitchFamily="34" charset="0"/>
                <a:ea typeface="+mn-ea"/>
                <a:cs typeface="+mn-cs"/>
              </a:rPr>
              <a:t>Control Flow Guard (CFG) is a highly-optimized platform security feature that was created to combat memory corruption vulnerabilities. By placing tight restrictions on where an application can execute code from, it makes it much harder for exploits to execute arbitrary code through vulnerabilities such as buffer overflows</a:t>
            </a:r>
            <a:endParaRPr lang="en-US" sz="1200" b="0" kern="1200" baseline="0" dirty="0" smtClean="0">
              <a:solidFill>
                <a:schemeClr val="tx1"/>
              </a:solidFill>
              <a:effectLst/>
              <a:latin typeface="Segoe UI Light" pitchFamily="34" charset="0"/>
              <a:ea typeface="+mn-ea"/>
              <a:cs typeface="+mn-cs"/>
            </a:endParaRPr>
          </a:p>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19</a:t>
            </a:fld>
            <a:endParaRPr lang="en-US"/>
          </a:p>
        </p:txBody>
      </p:sp>
    </p:spTree>
    <p:extLst>
      <p:ext uri="{BB962C8B-B14F-4D97-AF65-F5344CB8AC3E}">
        <p14:creationId xmlns:p14="http://schemas.microsoft.com/office/powerpoint/2010/main" val="1788559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2</a:t>
            </a:fld>
            <a:endParaRPr lang="en-US"/>
          </a:p>
        </p:txBody>
      </p:sp>
    </p:spTree>
    <p:extLst>
      <p:ext uri="{BB962C8B-B14F-4D97-AF65-F5344CB8AC3E}">
        <p14:creationId xmlns:p14="http://schemas.microsoft.com/office/powerpoint/2010/main" val="2217715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baseline="0" dirty="0" smtClean="0">
                <a:solidFill>
                  <a:schemeClr val="tx1"/>
                </a:solidFill>
                <a:effectLst/>
                <a:latin typeface="Segoe UI Light" pitchFamily="34" charset="0"/>
                <a:ea typeface="+mn-ea"/>
                <a:cs typeface="+mn-cs"/>
              </a:rPr>
              <a:t>Code Integrity (Device Guard):</a:t>
            </a:r>
            <a:r>
              <a:rPr lang="en-US" sz="1200" b="0" kern="1200" baseline="0" dirty="0" smtClean="0">
                <a:solidFill>
                  <a:schemeClr val="tx1"/>
                </a:solidFill>
                <a:effectLst/>
                <a:latin typeface="Segoe UI Light" pitchFamily="34" charset="0"/>
                <a:ea typeface="+mn-ea"/>
                <a:cs typeface="+mn-cs"/>
              </a:rPr>
              <a:t> Uses Virtualization Based Security to ensure that only allowed binaries can be run on the system.</a:t>
            </a:r>
          </a:p>
          <a:p>
            <a:endParaRPr lang="en-US" sz="1200" b="0" kern="1200" baseline="0" dirty="0" smtClean="0">
              <a:solidFill>
                <a:schemeClr val="tx1"/>
              </a:solidFill>
              <a:effectLst/>
              <a:latin typeface="Segoe UI Light" pitchFamily="34" charset="0"/>
              <a:ea typeface="+mn-ea"/>
              <a:cs typeface="+mn-cs"/>
            </a:endParaRPr>
          </a:p>
          <a:p>
            <a:r>
              <a:rPr lang="en-US" sz="1200" b="1" kern="1200" dirty="0" smtClean="0">
                <a:solidFill>
                  <a:schemeClr val="tx1"/>
                </a:solidFill>
                <a:effectLst/>
                <a:latin typeface="Segoe UI Light" pitchFamily="34" charset="0"/>
                <a:ea typeface="+mn-ea"/>
                <a:cs typeface="+mn-cs"/>
              </a:rPr>
              <a:t>Built in</a:t>
            </a:r>
            <a:r>
              <a:rPr lang="en-US" sz="1200" b="1" kern="1200" baseline="0" dirty="0" smtClean="0">
                <a:solidFill>
                  <a:schemeClr val="tx1"/>
                </a:solidFill>
                <a:effectLst/>
                <a:latin typeface="Segoe UI Light" pitchFamily="34" charset="0"/>
                <a:ea typeface="+mn-ea"/>
                <a:cs typeface="+mn-cs"/>
              </a:rPr>
              <a:t> anti-malware:</a:t>
            </a:r>
            <a:r>
              <a:rPr lang="en-US" sz="1200" b="0" kern="1200" baseline="0" dirty="0" smtClean="0">
                <a:solidFill>
                  <a:schemeClr val="tx1"/>
                </a:solidFill>
                <a:effectLst/>
                <a:latin typeface="Segoe UI Light" pitchFamily="34" charset="0"/>
                <a:ea typeface="+mn-ea"/>
                <a:cs typeface="+mn-cs"/>
              </a:rPr>
              <a:t> </a:t>
            </a:r>
            <a:r>
              <a:rPr lang="en-US" sz="1200" kern="1200" dirty="0" smtClean="0">
                <a:solidFill>
                  <a:schemeClr val="tx1"/>
                </a:solidFill>
                <a:effectLst/>
                <a:latin typeface="Segoe UI Light" pitchFamily="34" charset="0"/>
                <a:ea typeface="+mn-ea"/>
                <a:cs typeface="+mn-cs"/>
              </a:rPr>
              <a:t>Windows Defender is installed and functional on Windows Server 2016. Windows Defender has been optimized to run on server supporting the various server roles</a:t>
            </a:r>
            <a:r>
              <a:rPr lang="en-US" sz="1200" kern="1200" baseline="0" dirty="0" smtClean="0">
                <a:solidFill>
                  <a:schemeClr val="tx1"/>
                </a:solidFill>
                <a:effectLst/>
                <a:latin typeface="Segoe UI Light" pitchFamily="34" charset="0"/>
                <a:ea typeface="+mn-ea"/>
                <a:cs typeface="+mn-cs"/>
              </a:rPr>
              <a:t> and integrated with PowerShell for malware scanning.</a:t>
            </a:r>
          </a:p>
          <a:p>
            <a:r>
              <a:rPr lang="en-US" sz="1200" kern="1200" dirty="0" smtClean="0">
                <a:solidFill>
                  <a:schemeClr val="tx1"/>
                </a:solidFill>
                <a:effectLst/>
                <a:latin typeface="Segoe UI Light" pitchFamily="34" charset="0"/>
                <a:ea typeface="+mn-ea"/>
                <a:cs typeface="+mn-cs"/>
              </a:rPr>
              <a:t> </a:t>
            </a:r>
            <a:endParaRPr lang="en-US" sz="1200" b="1" kern="1200" baseline="0" dirty="0" smtClean="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smtClean="0">
                <a:solidFill>
                  <a:schemeClr val="tx1"/>
                </a:solidFill>
                <a:effectLst/>
                <a:latin typeface="Segoe UI Light" pitchFamily="34" charset="0"/>
                <a:ea typeface="+mn-ea"/>
                <a:cs typeface="+mn-cs"/>
              </a:rPr>
              <a:t>Control Flow Guard: </a:t>
            </a:r>
            <a:r>
              <a:rPr lang="en-US" sz="1200" b="0" kern="1200" dirty="0" smtClean="0">
                <a:solidFill>
                  <a:schemeClr val="tx1"/>
                </a:solidFill>
                <a:effectLst/>
                <a:latin typeface="Segoe UI Light" pitchFamily="34" charset="0"/>
                <a:ea typeface="+mn-ea"/>
                <a:cs typeface="+mn-cs"/>
              </a:rPr>
              <a:t>Serves</a:t>
            </a:r>
            <a:r>
              <a:rPr lang="en-US" sz="1200" b="0" kern="1200" baseline="0" dirty="0" smtClean="0">
                <a:solidFill>
                  <a:schemeClr val="tx1"/>
                </a:solidFill>
                <a:effectLst/>
                <a:latin typeface="Segoe UI Light" pitchFamily="34" charset="0"/>
                <a:ea typeface="+mn-ea"/>
                <a:cs typeface="+mn-cs"/>
              </a:rPr>
              <a:t> as a safeguard by preventing common attack vectors in case the system has unknown vulnerabilities. </a:t>
            </a:r>
            <a:r>
              <a:rPr lang="en-US" sz="1200" kern="1200" dirty="0" smtClean="0">
                <a:solidFill>
                  <a:schemeClr val="tx1"/>
                </a:solidFill>
                <a:effectLst/>
                <a:latin typeface="Segoe UI Light" pitchFamily="34" charset="0"/>
                <a:ea typeface="+mn-ea"/>
                <a:cs typeface="+mn-cs"/>
              </a:rPr>
              <a:t>Control Flow Guard (CFG) is a highly-optimized platform security feature that was created to combat memory corruption vulnerabilities. By placing tight restrictions on where an application can execute code from, it makes it much harder for exploits to execute arbitrary code through vulnerabilities such as buffer overflows</a:t>
            </a:r>
            <a:endParaRPr lang="en-US" sz="1200" b="0" kern="1200" baseline="0" dirty="0" smtClean="0">
              <a:solidFill>
                <a:schemeClr val="tx1"/>
              </a:solidFill>
              <a:effectLst/>
              <a:latin typeface="Segoe UI Light" pitchFamily="34" charset="0"/>
              <a:ea typeface="+mn-ea"/>
              <a:cs typeface="+mn-cs"/>
            </a:endParaRPr>
          </a:p>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20</a:t>
            </a:fld>
            <a:endParaRPr lang="en-US"/>
          </a:p>
        </p:txBody>
      </p:sp>
    </p:spTree>
    <p:extLst>
      <p:ext uri="{BB962C8B-B14F-4D97-AF65-F5344CB8AC3E}">
        <p14:creationId xmlns:p14="http://schemas.microsoft.com/office/powerpoint/2010/main" val="1903042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21</a:t>
            </a:fld>
            <a:endParaRPr lang="en-US"/>
          </a:p>
        </p:txBody>
      </p:sp>
    </p:spTree>
    <p:extLst>
      <p:ext uri="{BB962C8B-B14F-4D97-AF65-F5344CB8AC3E}">
        <p14:creationId xmlns:p14="http://schemas.microsoft.com/office/powerpoint/2010/main" val="1552670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spcAft>
                <a:spcPts val="0"/>
              </a:spcAft>
              <a:buFont typeface="Courier New" panose="02070309020205020404" pitchFamily="49" charset="0"/>
              <a:buChar char="o"/>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Nano Server Support</a:t>
            </a: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Production</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Checkpoints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Rolling Cluster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Updates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Memory</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and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NetAdapter</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Online Changes</a:t>
            </a: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ShieldesVMs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via VMM/WAP</a:t>
            </a:r>
          </a:p>
          <a:p>
            <a:pPr marL="1143000" lvl="2" indent="-228600">
              <a:spcAft>
                <a:spcPts val="0"/>
              </a:spcAft>
              <a:buFont typeface="Wingdings" panose="05000000000000000000" pitchFamily="2"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Create</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spcAft>
                <a:spcPts val="0"/>
              </a:spcAft>
              <a:buFont typeface="Wingdings" panose="05000000000000000000" pitchFamily="2"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Convert</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Storage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Spaces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Direct</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Replicated</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Volumes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Storage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QoS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SDN</a:t>
            </a:r>
          </a:p>
          <a:p>
            <a:pPr marL="1600200" lvl="3" indent="-228600">
              <a:spcAft>
                <a:spcPts val="0"/>
              </a:spcAft>
              <a:buFont typeface="Symbol" panose="05050102010706020507" pitchFamily="18"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Gateways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 Flexible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Gateways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1600200" lvl="3" indent="-228600">
              <a:spcAft>
                <a:spcPts val="0"/>
              </a:spcAft>
              <a:buFont typeface="Symbol" panose="05050102010706020507" pitchFamily="18"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Load</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Balancer</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spcAft>
                <a:spcPts val="0"/>
              </a:spcAft>
              <a:buFont typeface="Symbol" panose="05050102010706020507" pitchFamily="18" charset="2"/>
              <a:buChar char=""/>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Port ACL</a:t>
            </a:r>
          </a:p>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22</a:t>
            </a:fld>
            <a:endParaRPr lang="en-US"/>
          </a:p>
        </p:txBody>
      </p:sp>
    </p:spTree>
    <p:extLst>
      <p:ext uri="{BB962C8B-B14F-4D97-AF65-F5344CB8AC3E}">
        <p14:creationId xmlns:p14="http://schemas.microsoft.com/office/powerpoint/2010/main" val="156144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spcAft>
                <a:spcPts val="0"/>
              </a:spcAft>
              <a:buFont typeface="Courier New" panose="02070309020205020404" pitchFamily="49" charset="0"/>
              <a:buChar char="o"/>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Nano Server Support</a:t>
            </a: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Production</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Checkpoints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Rolling Cluster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Updates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Memory</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and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NetAdapter</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Online Changes</a:t>
            </a: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ShieldesVMs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via VMM/WAP</a:t>
            </a:r>
          </a:p>
          <a:p>
            <a:pPr marL="1143000" lvl="2" indent="-228600">
              <a:spcAft>
                <a:spcPts val="0"/>
              </a:spcAft>
              <a:buFont typeface="Wingdings" panose="05000000000000000000" pitchFamily="2"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Create</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spcAft>
                <a:spcPts val="0"/>
              </a:spcAft>
              <a:buFont typeface="Wingdings" panose="05000000000000000000" pitchFamily="2"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Convert</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Storage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Spaces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Direct</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Replicated</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Volumes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Storage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QoS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SDN</a:t>
            </a:r>
          </a:p>
          <a:p>
            <a:pPr marL="1600200" lvl="3" indent="-228600">
              <a:spcAft>
                <a:spcPts val="0"/>
              </a:spcAft>
              <a:buFont typeface="Symbol" panose="05050102010706020507" pitchFamily="18"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Gateways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 Flexible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Gateways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1600200" lvl="3" indent="-228600">
              <a:spcAft>
                <a:spcPts val="0"/>
              </a:spcAft>
              <a:buFont typeface="Symbol" panose="05050102010706020507" pitchFamily="18"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Load</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Balancer</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spcAft>
                <a:spcPts val="0"/>
              </a:spcAft>
              <a:buFont typeface="Symbol" panose="05050102010706020507" pitchFamily="18" charset="2"/>
              <a:buChar char=""/>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Port ACL</a:t>
            </a:r>
          </a:p>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23</a:t>
            </a:fld>
            <a:endParaRPr lang="en-US"/>
          </a:p>
        </p:txBody>
      </p:sp>
    </p:spTree>
    <p:extLst>
      <p:ext uri="{BB962C8B-B14F-4D97-AF65-F5344CB8AC3E}">
        <p14:creationId xmlns:p14="http://schemas.microsoft.com/office/powerpoint/2010/main" val="2461723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spcAft>
                <a:spcPts val="0"/>
              </a:spcAft>
              <a:buFont typeface="Courier New" panose="02070309020205020404" pitchFamily="49" charset="0"/>
              <a:buChar char="o"/>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Nano Server Support</a:t>
            </a: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Production</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Checkpoints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Rolling Cluster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Updates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Memory</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and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NetAdapter</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Online Changes</a:t>
            </a: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ShieldesVMs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via VMM/WAP</a:t>
            </a:r>
          </a:p>
          <a:p>
            <a:pPr marL="1143000" lvl="2" indent="-228600">
              <a:spcAft>
                <a:spcPts val="0"/>
              </a:spcAft>
              <a:buFont typeface="Wingdings" panose="05000000000000000000" pitchFamily="2"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Create</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spcAft>
                <a:spcPts val="0"/>
              </a:spcAft>
              <a:buFont typeface="Wingdings" panose="05000000000000000000" pitchFamily="2"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Convert</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Storage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Spaces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Direct</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Replicated</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Volumes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Storage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QoS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SDN</a:t>
            </a:r>
          </a:p>
          <a:p>
            <a:pPr marL="1600200" lvl="3" indent="-228600">
              <a:spcAft>
                <a:spcPts val="0"/>
              </a:spcAft>
              <a:buFont typeface="Symbol" panose="05050102010706020507" pitchFamily="18"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Gateways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 Flexible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Gateways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1600200" lvl="3" indent="-228600">
              <a:spcAft>
                <a:spcPts val="0"/>
              </a:spcAft>
              <a:buFont typeface="Symbol" panose="05050102010706020507" pitchFamily="18"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Load</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Balancer</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spcAft>
                <a:spcPts val="0"/>
              </a:spcAft>
              <a:buFont typeface="Symbol" panose="05050102010706020507" pitchFamily="18" charset="2"/>
              <a:buChar char=""/>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Port ACL</a:t>
            </a:r>
          </a:p>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24</a:t>
            </a:fld>
            <a:endParaRPr lang="en-US"/>
          </a:p>
        </p:txBody>
      </p:sp>
    </p:spTree>
    <p:extLst>
      <p:ext uri="{BB962C8B-B14F-4D97-AF65-F5344CB8AC3E}">
        <p14:creationId xmlns:p14="http://schemas.microsoft.com/office/powerpoint/2010/main" val="698073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spcAft>
                <a:spcPts val="0"/>
              </a:spcAft>
              <a:buFont typeface="Courier New" panose="02070309020205020404" pitchFamily="49" charset="0"/>
              <a:buChar char="o"/>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Nano Server Support</a:t>
            </a: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Production</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Checkpoints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Rolling Cluster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Updates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Memory</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and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NetAdapter</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Online Changes</a:t>
            </a: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ShieldesVMs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via VMM/WAP</a:t>
            </a:r>
          </a:p>
          <a:p>
            <a:pPr marL="1143000" lvl="2" indent="-228600">
              <a:spcAft>
                <a:spcPts val="0"/>
              </a:spcAft>
              <a:buFont typeface="Wingdings" panose="05000000000000000000" pitchFamily="2"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Create</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spcAft>
                <a:spcPts val="0"/>
              </a:spcAft>
              <a:buFont typeface="Wingdings" panose="05000000000000000000" pitchFamily="2"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Convert</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Storage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Spaces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Direct</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Replicated</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Volumes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Storage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QoS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SDN</a:t>
            </a:r>
          </a:p>
          <a:p>
            <a:pPr marL="1600200" lvl="3" indent="-228600">
              <a:spcAft>
                <a:spcPts val="0"/>
              </a:spcAft>
              <a:buFont typeface="Symbol" panose="05050102010706020507" pitchFamily="18"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Gateways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 Flexible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Gateways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1600200" lvl="3" indent="-228600">
              <a:spcAft>
                <a:spcPts val="0"/>
              </a:spcAft>
              <a:buFont typeface="Symbol" panose="05050102010706020507" pitchFamily="18"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Load</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Balancer</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spcAft>
                <a:spcPts val="0"/>
              </a:spcAft>
              <a:buFont typeface="Symbol" panose="05050102010706020507" pitchFamily="18" charset="2"/>
              <a:buChar char=""/>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Port ACL</a:t>
            </a:r>
          </a:p>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25</a:t>
            </a:fld>
            <a:endParaRPr lang="en-US"/>
          </a:p>
        </p:txBody>
      </p:sp>
    </p:spTree>
    <p:extLst>
      <p:ext uri="{BB962C8B-B14F-4D97-AF65-F5344CB8AC3E}">
        <p14:creationId xmlns:p14="http://schemas.microsoft.com/office/powerpoint/2010/main" val="3045701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spcAft>
                <a:spcPts val="0"/>
              </a:spcAft>
              <a:buFont typeface="Courier New" panose="02070309020205020404" pitchFamily="49" charset="0"/>
              <a:buChar char="o"/>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Nano Server Support</a:t>
            </a: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Production</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Checkpoints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Rolling Cluster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Updates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Memory</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and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NetAdapter</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Online Changes</a:t>
            </a: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ShieldesVMs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via VMM/WAP</a:t>
            </a:r>
          </a:p>
          <a:p>
            <a:pPr marL="1143000" lvl="2" indent="-228600">
              <a:spcAft>
                <a:spcPts val="0"/>
              </a:spcAft>
              <a:buFont typeface="Wingdings" panose="05000000000000000000" pitchFamily="2"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Create</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spcAft>
                <a:spcPts val="0"/>
              </a:spcAft>
              <a:buFont typeface="Wingdings" panose="05000000000000000000" pitchFamily="2"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Convert</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Storage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Spaces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Direct</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Replicated</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Volumes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Storage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QoS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SDN</a:t>
            </a:r>
          </a:p>
          <a:p>
            <a:pPr marL="1600200" lvl="3" indent="-228600">
              <a:spcAft>
                <a:spcPts val="0"/>
              </a:spcAft>
              <a:buFont typeface="Symbol" panose="05050102010706020507" pitchFamily="18"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Gateways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 Flexible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Gateways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1600200" lvl="3" indent="-228600">
              <a:spcAft>
                <a:spcPts val="0"/>
              </a:spcAft>
              <a:buFont typeface="Symbol" panose="05050102010706020507" pitchFamily="18"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Load</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Balancer</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spcAft>
                <a:spcPts val="0"/>
              </a:spcAft>
              <a:buFont typeface="Symbol" panose="05050102010706020507" pitchFamily="18" charset="2"/>
              <a:buChar char=""/>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Port ACL</a:t>
            </a:r>
          </a:p>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26</a:t>
            </a:fld>
            <a:endParaRPr lang="en-US"/>
          </a:p>
        </p:txBody>
      </p:sp>
    </p:spTree>
    <p:extLst>
      <p:ext uri="{BB962C8B-B14F-4D97-AF65-F5344CB8AC3E}">
        <p14:creationId xmlns:p14="http://schemas.microsoft.com/office/powerpoint/2010/main" val="2312645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spcAft>
                <a:spcPts val="0"/>
              </a:spcAft>
              <a:buFont typeface="Courier New" panose="02070309020205020404" pitchFamily="49" charset="0"/>
              <a:buChar char="o"/>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Nano Server Support</a:t>
            </a: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Production</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Checkpoints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Rolling Cluster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Updates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Memory</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and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NetAdapter</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Online Changes</a:t>
            </a: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ShieldesVMs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via VMM/WAP</a:t>
            </a:r>
          </a:p>
          <a:p>
            <a:pPr marL="1143000" lvl="2" indent="-228600">
              <a:spcAft>
                <a:spcPts val="0"/>
              </a:spcAft>
              <a:buFont typeface="Wingdings" panose="05000000000000000000" pitchFamily="2"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Create</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spcAft>
                <a:spcPts val="0"/>
              </a:spcAft>
              <a:buFont typeface="Wingdings" panose="05000000000000000000" pitchFamily="2"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Convert</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Storage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Spaces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Direct</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Replicated</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Volumes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Storage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QoS</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0"/>
              </a:spcAft>
              <a:buFont typeface="Courier New" panose="02070309020205020404" pitchFamily="49" charset="0"/>
              <a:buChar char="o"/>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Manage</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SDN</a:t>
            </a:r>
          </a:p>
          <a:p>
            <a:pPr marL="1600200" lvl="3" indent="-228600">
              <a:spcAft>
                <a:spcPts val="0"/>
              </a:spcAft>
              <a:buFont typeface="Symbol" panose="05050102010706020507" pitchFamily="18"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Gateways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 Flexible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Gateways</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1600200" lvl="3" indent="-228600">
              <a:spcAft>
                <a:spcPts val="0"/>
              </a:spcAft>
              <a:buFont typeface="Symbol" panose="05050102010706020507" pitchFamily="18" charset="2"/>
              <a:buChar char=""/>
            </a:pP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Load</a:t>
            </a: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sv-SE" sz="1200" dirty="0" err="1" smtClean="0">
                <a:effectLst/>
                <a:latin typeface="Calibri" panose="020F0502020204030204" pitchFamily="34" charset="0"/>
                <a:ea typeface="Calibri" panose="020F0502020204030204" pitchFamily="34" charset="0"/>
                <a:cs typeface="Times New Roman" panose="02020603050405020304" pitchFamily="18" charset="0"/>
              </a:rPr>
              <a:t>Balancer</a:t>
            </a:r>
            <a:endParaRPr lang="sv-SE"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spcAft>
                <a:spcPts val="0"/>
              </a:spcAft>
              <a:buFont typeface="Symbol" panose="05050102010706020507" pitchFamily="18" charset="2"/>
              <a:buChar char=""/>
            </a:pPr>
            <a:r>
              <a:rPr lang="sv-SE" sz="1200" dirty="0" smtClean="0">
                <a:effectLst/>
                <a:latin typeface="Calibri" panose="020F0502020204030204" pitchFamily="34" charset="0"/>
                <a:ea typeface="Calibri" panose="020F0502020204030204" pitchFamily="34" charset="0"/>
                <a:cs typeface="Times New Roman" panose="02020603050405020304" pitchFamily="18" charset="0"/>
              </a:rPr>
              <a:t>Port ACL</a:t>
            </a:r>
          </a:p>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27</a:t>
            </a:fld>
            <a:endParaRPr lang="en-US"/>
          </a:p>
        </p:txBody>
      </p:sp>
    </p:spTree>
    <p:extLst>
      <p:ext uri="{BB962C8B-B14F-4D97-AF65-F5344CB8AC3E}">
        <p14:creationId xmlns:p14="http://schemas.microsoft.com/office/powerpoint/2010/main" val="1864652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28</a:t>
            </a:fld>
            <a:endParaRPr lang="en-US"/>
          </a:p>
        </p:txBody>
      </p:sp>
    </p:spTree>
    <p:extLst>
      <p:ext uri="{BB962C8B-B14F-4D97-AF65-F5344CB8AC3E}">
        <p14:creationId xmlns:p14="http://schemas.microsoft.com/office/powerpoint/2010/main" val="3745868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29</a:t>
            </a:fld>
            <a:endParaRPr lang="en-US"/>
          </a:p>
        </p:txBody>
      </p:sp>
    </p:spTree>
    <p:extLst>
      <p:ext uri="{BB962C8B-B14F-4D97-AF65-F5344CB8AC3E}">
        <p14:creationId xmlns:p14="http://schemas.microsoft.com/office/powerpoint/2010/main" val="229521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3</a:t>
            </a:fld>
            <a:endParaRPr lang="en-US"/>
          </a:p>
        </p:txBody>
      </p:sp>
    </p:spTree>
    <p:extLst>
      <p:ext uri="{BB962C8B-B14F-4D97-AF65-F5344CB8AC3E}">
        <p14:creationId xmlns:p14="http://schemas.microsoft.com/office/powerpoint/2010/main" val="402770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4</a:t>
            </a:fld>
            <a:endParaRPr lang="en-US"/>
          </a:p>
        </p:txBody>
      </p:sp>
    </p:spTree>
    <p:extLst>
      <p:ext uri="{BB962C8B-B14F-4D97-AF65-F5344CB8AC3E}">
        <p14:creationId xmlns:p14="http://schemas.microsoft.com/office/powerpoint/2010/main" val="1069298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5</a:t>
            </a:fld>
            <a:endParaRPr lang="en-US"/>
          </a:p>
        </p:txBody>
      </p:sp>
    </p:spTree>
    <p:extLst>
      <p:ext uri="{BB962C8B-B14F-4D97-AF65-F5344CB8AC3E}">
        <p14:creationId xmlns:p14="http://schemas.microsoft.com/office/powerpoint/2010/main" val="421389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6</a:t>
            </a:fld>
            <a:endParaRPr lang="en-US"/>
          </a:p>
        </p:txBody>
      </p:sp>
    </p:spTree>
    <p:extLst>
      <p:ext uri="{BB962C8B-B14F-4D97-AF65-F5344CB8AC3E}">
        <p14:creationId xmlns:p14="http://schemas.microsoft.com/office/powerpoint/2010/main" val="291695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7</a:t>
            </a:fld>
            <a:endParaRPr lang="en-US"/>
          </a:p>
        </p:txBody>
      </p:sp>
    </p:spTree>
    <p:extLst>
      <p:ext uri="{BB962C8B-B14F-4D97-AF65-F5344CB8AC3E}">
        <p14:creationId xmlns:p14="http://schemas.microsoft.com/office/powerpoint/2010/main" val="1870064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8</a:t>
            </a:fld>
            <a:endParaRPr lang="en-US"/>
          </a:p>
        </p:txBody>
      </p:sp>
    </p:spTree>
    <p:extLst>
      <p:ext uri="{BB962C8B-B14F-4D97-AF65-F5344CB8AC3E}">
        <p14:creationId xmlns:p14="http://schemas.microsoft.com/office/powerpoint/2010/main" val="692032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CE83339-81E8-4EFF-B594-08BDF7081927}" type="slidenum">
              <a:rPr lang="en-US" smtClean="0"/>
              <a:t>9</a:t>
            </a:fld>
            <a:endParaRPr lang="en-US"/>
          </a:p>
        </p:txBody>
      </p:sp>
    </p:spTree>
    <p:extLst>
      <p:ext uri="{BB962C8B-B14F-4D97-AF65-F5344CB8AC3E}">
        <p14:creationId xmlns:p14="http://schemas.microsoft.com/office/powerpoint/2010/main" val="97092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sv-SE"/>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40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181061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169253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335666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sv-SE"/>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36785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1479681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sv-SE"/>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3448255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6" name="Footer Placeholder 5"/>
          <p:cNvSpPr>
            <a:spLocks noGrp="1"/>
          </p:cNvSpPr>
          <p:nvPr>
            <p:ph type="ftr" sz="quarter" idx="11"/>
          </p:nvPr>
        </p:nvSpPr>
        <p:spPr/>
        <p:txBody>
          <a:bodyPr/>
          <a:lstStyle/>
          <a:p>
            <a:endParaRPr lang="sv-SE">
              <a:solidFill>
                <a:prstClr val="black">
                  <a:tint val="75000"/>
                </a:prstClr>
              </a:solidFill>
            </a:endParaRPr>
          </a:p>
        </p:txBody>
      </p:sp>
      <p:sp>
        <p:nvSpPr>
          <p:cNvPr id="7" name="Slide Number Placeholder 6"/>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161723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sv-SE"/>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8" name="Footer Placeholder 7"/>
          <p:cNvSpPr>
            <a:spLocks noGrp="1"/>
          </p:cNvSpPr>
          <p:nvPr>
            <p:ph type="ftr" sz="quarter" idx="11"/>
          </p:nvPr>
        </p:nvSpPr>
        <p:spPr/>
        <p:txBody>
          <a:bodyPr/>
          <a:lstStyle/>
          <a:p>
            <a:endParaRPr lang="sv-SE">
              <a:solidFill>
                <a:prstClr val="black">
                  <a:tint val="75000"/>
                </a:prstClr>
              </a:solidFill>
            </a:endParaRPr>
          </a:p>
        </p:txBody>
      </p:sp>
      <p:sp>
        <p:nvSpPr>
          <p:cNvPr id="9" name="Slide Number Placeholder 8"/>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1480940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4" name="Footer Placeholder 3"/>
          <p:cNvSpPr>
            <a:spLocks noGrp="1"/>
          </p:cNvSpPr>
          <p:nvPr>
            <p:ph type="ftr" sz="quarter" idx="11"/>
          </p:nvPr>
        </p:nvSpPr>
        <p:spPr/>
        <p:txBody>
          <a:bodyPr/>
          <a:lstStyle/>
          <a:p>
            <a:endParaRPr lang="sv-SE">
              <a:solidFill>
                <a:prstClr val="black">
                  <a:tint val="75000"/>
                </a:prstClr>
              </a:solidFill>
            </a:endParaRPr>
          </a:p>
        </p:txBody>
      </p:sp>
      <p:sp>
        <p:nvSpPr>
          <p:cNvPr id="5" name="Slide Number Placeholder 4"/>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2382217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3" name="Footer Placeholder 2"/>
          <p:cNvSpPr>
            <a:spLocks noGrp="1"/>
          </p:cNvSpPr>
          <p:nvPr>
            <p:ph type="ftr" sz="quarter" idx="11"/>
          </p:nvPr>
        </p:nvSpPr>
        <p:spPr/>
        <p:txBody>
          <a:bodyPr/>
          <a:lstStyle/>
          <a:p>
            <a:endParaRPr lang="sv-SE">
              <a:solidFill>
                <a:prstClr val="black">
                  <a:tint val="75000"/>
                </a:prstClr>
              </a:solidFill>
            </a:endParaRPr>
          </a:p>
        </p:txBody>
      </p:sp>
      <p:sp>
        <p:nvSpPr>
          <p:cNvPr id="4" name="Slide Number Placeholder 3"/>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926538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sv-SE"/>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6" name="Footer Placeholder 5"/>
          <p:cNvSpPr>
            <a:spLocks noGrp="1"/>
          </p:cNvSpPr>
          <p:nvPr>
            <p:ph type="ftr" sz="quarter" idx="11"/>
          </p:nvPr>
        </p:nvSpPr>
        <p:spPr/>
        <p:txBody>
          <a:bodyPr/>
          <a:lstStyle/>
          <a:p>
            <a:endParaRPr lang="sv-SE">
              <a:solidFill>
                <a:prstClr val="black">
                  <a:tint val="75000"/>
                </a:prstClr>
              </a:solidFill>
            </a:endParaRPr>
          </a:p>
        </p:txBody>
      </p:sp>
      <p:sp>
        <p:nvSpPr>
          <p:cNvPr id="7" name="Slide Number Placeholder 6"/>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17289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206256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sv-SE"/>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sv-SE"/>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6" name="Footer Placeholder 5"/>
          <p:cNvSpPr>
            <a:spLocks noGrp="1"/>
          </p:cNvSpPr>
          <p:nvPr>
            <p:ph type="ftr" sz="quarter" idx="11"/>
          </p:nvPr>
        </p:nvSpPr>
        <p:spPr/>
        <p:txBody>
          <a:bodyPr/>
          <a:lstStyle/>
          <a:p>
            <a:endParaRPr lang="sv-SE">
              <a:solidFill>
                <a:prstClr val="black">
                  <a:tint val="75000"/>
                </a:prstClr>
              </a:solidFill>
            </a:endParaRPr>
          </a:p>
        </p:txBody>
      </p:sp>
      <p:sp>
        <p:nvSpPr>
          <p:cNvPr id="7" name="Slide Number Placeholder 6"/>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39758986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3670531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396484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a:t>Click to edit Master title style</a:t>
            </a:r>
            <a:endParaRPr lang="sv-SE"/>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40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402710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6" name="Footer Placeholder 5"/>
          <p:cNvSpPr>
            <a:spLocks noGrp="1"/>
          </p:cNvSpPr>
          <p:nvPr>
            <p:ph type="ftr" sz="quarter" idx="11"/>
          </p:nvPr>
        </p:nvSpPr>
        <p:spPr/>
        <p:txBody>
          <a:bodyPr/>
          <a:lstStyle/>
          <a:p>
            <a:endParaRPr lang="sv-SE">
              <a:solidFill>
                <a:prstClr val="black">
                  <a:tint val="75000"/>
                </a:prstClr>
              </a:solidFill>
            </a:endParaRPr>
          </a:p>
        </p:txBody>
      </p:sp>
      <p:sp>
        <p:nvSpPr>
          <p:cNvPr id="7" name="Slide Number Placeholder 6"/>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279884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sv-SE"/>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2" indent="0">
              <a:buNone/>
              <a:defRPr sz="1500" b="1"/>
            </a:lvl2pPr>
            <a:lvl3pPr marL="685783" indent="0">
              <a:buNone/>
              <a:defRPr sz="140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892" indent="0">
              <a:buNone/>
              <a:defRPr sz="1500" b="1"/>
            </a:lvl2pPr>
            <a:lvl3pPr marL="685783" indent="0">
              <a:buNone/>
              <a:defRPr sz="140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8" name="Footer Placeholder 7"/>
          <p:cNvSpPr>
            <a:spLocks noGrp="1"/>
          </p:cNvSpPr>
          <p:nvPr>
            <p:ph type="ftr" sz="quarter" idx="11"/>
          </p:nvPr>
        </p:nvSpPr>
        <p:spPr/>
        <p:txBody>
          <a:bodyPr/>
          <a:lstStyle/>
          <a:p>
            <a:endParaRPr lang="sv-SE">
              <a:solidFill>
                <a:prstClr val="black">
                  <a:tint val="75000"/>
                </a:prstClr>
              </a:solidFill>
            </a:endParaRPr>
          </a:p>
        </p:txBody>
      </p:sp>
      <p:sp>
        <p:nvSpPr>
          <p:cNvPr id="9" name="Slide Number Placeholder 8"/>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183505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4" name="Footer Placeholder 3"/>
          <p:cNvSpPr>
            <a:spLocks noGrp="1"/>
          </p:cNvSpPr>
          <p:nvPr>
            <p:ph type="ftr" sz="quarter" idx="11"/>
          </p:nvPr>
        </p:nvSpPr>
        <p:spPr/>
        <p:txBody>
          <a:bodyPr/>
          <a:lstStyle/>
          <a:p>
            <a:endParaRPr lang="sv-SE">
              <a:solidFill>
                <a:prstClr val="black">
                  <a:tint val="75000"/>
                </a:prstClr>
              </a:solidFill>
            </a:endParaRPr>
          </a:p>
        </p:txBody>
      </p:sp>
      <p:sp>
        <p:nvSpPr>
          <p:cNvPr id="5" name="Slide Number Placeholder 4"/>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224534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3" name="Footer Placeholder 2"/>
          <p:cNvSpPr>
            <a:spLocks noGrp="1"/>
          </p:cNvSpPr>
          <p:nvPr>
            <p:ph type="ftr" sz="quarter" idx="11"/>
          </p:nvPr>
        </p:nvSpPr>
        <p:spPr/>
        <p:txBody>
          <a:bodyPr/>
          <a:lstStyle/>
          <a:p>
            <a:endParaRPr lang="sv-SE">
              <a:solidFill>
                <a:prstClr val="black">
                  <a:tint val="75000"/>
                </a:prstClr>
              </a:solidFill>
            </a:endParaRPr>
          </a:p>
        </p:txBody>
      </p:sp>
      <p:sp>
        <p:nvSpPr>
          <p:cNvPr id="4" name="Slide Number Placeholder 3"/>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408624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sv-SE"/>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892" indent="0">
              <a:buNone/>
              <a:defRPr sz="1100"/>
            </a:lvl2pPr>
            <a:lvl3pPr marL="685783" indent="0">
              <a:buNone/>
              <a:defRPr sz="900"/>
            </a:lvl3pPr>
            <a:lvl4pPr marL="1028675" indent="0">
              <a:buNone/>
              <a:defRPr sz="800"/>
            </a:lvl4pPr>
            <a:lvl5pPr marL="1371566" indent="0">
              <a:buNone/>
              <a:defRPr sz="800"/>
            </a:lvl5pPr>
            <a:lvl6pPr marL="1714457" indent="0">
              <a:buNone/>
              <a:defRPr sz="800"/>
            </a:lvl6pPr>
            <a:lvl7pPr marL="2057348" indent="0">
              <a:buNone/>
              <a:defRPr sz="800"/>
            </a:lvl7pPr>
            <a:lvl8pPr marL="2400240" indent="0">
              <a:buNone/>
              <a:defRPr sz="800"/>
            </a:lvl8pPr>
            <a:lvl9pPr marL="2743132"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6" name="Footer Placeholder 5"/>
          <p:cNvSpPr>
            <a:spLocks noGrp="1"/>
          </p:cNvSpPr>
          <p:nvPr>
            <p:ph type="ftr" sz="quarter" idx="11"/>
          </p:nvPr>
        </p:nvSpPr>
        <p:spPr/>
        <p:txBody>
          <a:bodyPr/>
          <a:lstStyle/>
          <a:p>
            <a:endParaRPr lang="sv-SE">
              <a:solidFill>
                <a:prstClr val="black">
                  <a:tint val="75000"/>
                </a:prstClr>
              </a:solidFill>
            </a:endParaRPr>
          </a:p>
        </p:txBody>
      </p:sp>
      <p:sp>
        <p:nvSpPr>
          <p:cNvPr id="7" name="Slide Number Placeholder 6"/>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326646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sv-SE"/>
          </a:p>
        </p:txBody>
      </p:sp>
      <p:sp>
        <p:nvSpPr>
          <p:cNvPr id="3" name="Picture Placeholder 2"/>
          <p:cNvSpPr>
            <a:spLocks noGrp="1"/>
          </p:cNvSpPr>
          <p:nvPr>
            <p:ph type="pic" idx="1"/>
          </p:nvPr>
        </p:nvSpPr>
        <p:spPr>
          <a:xfrm>
            <a:off x="3887391" y="740570"/>
            <a:ext cx="4629150" cy="3655219"/>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sv-SE"/>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892" indent="0">
              <a:buNone/>
              <a:defRPr sz="1100"/>
            </a:lvl2pPr>
            <a:lvl3pPr marL="685783" indent="0">
              <a:buNone/>
              <a:defRPr sz="900"/>
            </a:lvl3pPr>
            <a:lvl4pPr marL="1028675" indent="0">
              <a:buNone/>
              <a:defRPr sz="800"/>
            </a:lvl4pPr>
            <a:lvl5pPr marL="1371566" indent="0">
              <a:buNone/>
              <a:defRPr sz="800"/>
            </a:lvl5pPr>
            <a:lvl6pPr marL="1714457" indent="0">
              <a:buNone/>
              <a:defRPr sz="800"/>
            </a:lvl6pPr>
            <a:lvl7pPr marL="2057348" indent="0">
              <a:buNone/>
              <a:defRPr sz="800"/>
            </a:lvl7pPr>
            <a:lvl8pPr marL="2400240" indent="0">
              <a:buNone/>
              <a:defRPr sz="800"/>
            </a:lvl8pPr>
            <a:lvl9pPr marL="2743132"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7479846-FC45-455E-AC43-FCD26F0007A8}" type="datetimeFigureOut">
              <a:rPr lang="sv-SE" smtClean="0">
                <a:solidFill>
                  <a:prstClr val="black">
                    <a:tint val="75000"/>
                  </a:prstClr>
                </a:solidFill>
              </a:rPr>
              <a:pPr/>
              <a:t>2016-05-11</a:t>
            </a:fld>
            <a:endParaRPr lang="sv-SE">
              <a:solidFill>
                <a:prstClr val="black">
                  <a:tint val="75000"/>
                </a:prstClr>
              </a:solidFill>
            </a:endParaRPr>
          </a:p>
        </p:txBody>
      </p:sp>
      <p:sp>
        <p:nvSpPr>
          <p:cNvPr id="6" name="Footer Placeholder 5"/>
          <p:cNvSpPr>
            <a:spLocks noGrp="1"/>
          </p:cNvSpPr>
          <p:nvPr>
            <p:ph type="ftr" sz="quarter" idx="11"/>
          </p:nvPr>
        </p:nvSpPr>
        <p:spPr/>
        <p:txBody>
          <a:bodyPr/>
          <a:lstStyle/>
          <a:p>
            <a:endParaRPr lang="sv-SE">
              <a:solidFill>
                <a:prstClr val="black">
                  <a:tint val="75000"/>
                </a:prstClr>
              </a:solidFill>
            </a:endParaRPr>
          </a:p>
        </p:txBody>
      </p:sp>
      <p:sp>
        <p:nvSpPr>
          <p:cNvPr id="7" name="Slide Number Placeholder 6"/>
          <p:cNvSpPr>
            <a:spLocks noGrp="1"/>
          </p:cNvSpPr>
          <p:nvPr>
            <p:ph type="sldNum" sz="quarter" idx="12"/>
          </p:nvPr>
        </p:nvSpPr>
        <p:spPr/>
        <p:txBody>
          <a:bodyPr/>
          <a:lstStyle/>
          <a:p>
            <a:fld id="{E87A5FCC-CF69-40CE-A2AA-717494A0CE50}"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164585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79" tIns="34289" rIns="68579" bIns="34289"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628650" y="1369219"/>
            <a:ext cx="7886700" cy="3263504"/>
          </a:xfrm>
          <a:prstGeom prst="rect">
            <a:avLst/>
          </a:prstGeom>
        </p:spPr>
        <p:txBody>
          <a:bodyPr vert="horz" lIns="68579" tIns="34289" rIns="68579" bIns="342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628650" y="4767264"/>
            <a:ext cx="2057400" cy="273844"/>
          </a:xfrm>
          <a:prstGeom prst="rect">
            <a:avLst/>
          </a:prstGeom>
        </p:spPr>
        <p:txBody>
          <a:bodyPr vert="horz" lIns="68579" tIns="34289" rIns="68579" bIns="34289" rtlCol="0" anchor="ctr"/>
          <a:lstStyle>
            <a:lvl1pPr algn="l">
              <a:defRPr sz="900">
                <a:solidFill>
                  <a:schemeClr val="tx1">
                    <a:tint val="75000"/>
                  </a:schemeClr>
                </a:solidFill>
              </a:defRPr>
            </a:lvl1pPr>
          </a:lstStyle>
          <a:p>
            <a:pPr defTabSz="685783"/>
            <a:fld id="{37479846-FC45-455E-AC43-FCD26F0007A8}" type="datetimeFigureOut">
              <a:rPr lang="sv-SE" smtClean="0">
                <a:solidFill>
                  <a:prstClr val="black">
                    <a:tint val="75000"/>
                  </a:prstClr>
                </a:solidFill>
              </a:rPr>
              <a:pPr defTabSz="685783"/>
              <a:t>2016-05-11</a:t>
            </a:fld>
            <a:endParaRPr lang="sv-SE">
              <a:solidFill>
                <a:prstClr val="black">
                  <a:tint val="75000"/>
                </a:prstClr>
              </a:solidFill>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68579" tIns="34289" rIns="68579" bIns="34289" rtlCol="0" anchor="ctr"/>
          <a:lstStyle>
            <a:lvl1pPr algn="ctr">
              <a:defRPr sz="900">
                <a:solidFill>
                  <a:schemeClr val="tx1">
                    <a:tint val="75000"/>
                  </a:schemeClr>
                </a:solidFill>
              </a:defRPr>
            </a:lvl1pPr>
          </a:lstStyle>
          <a:p>
            <a:pPr defTabSz="685783"/>
            <a:endParaRPr lang="sv-SE">
              <a:solidFill>
                <a:prstClr val="black">
                  <a:tint val="75000"/>
                </a:prstClr>
              </a:solidFill>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68579" tIns="34289" rIns="68579" bIns="34289" rtlCol="0" anchor="ctr"/>
          <a:lstStyle>
            <a:lvl1pPr algn="r">
              <a:defRPr sz="900">
                <a:solidFill>
                  <a:schemeClr val="tx1">
                    <a:tint val="75000"/>
                  </a:schemeClr>
                </a:solidFill>
              </a:defRPr>
            </a:lvl1pPr>
          </a:lstStyle>
          <a:p>
            <a:pPr defTabSz="685783"/>
            <a:fld id="{E87A5FCC-CF69-40CE-A2AA-717494A0CE50}" type="slidenum">
              <a:rPr lang="sv-SE" smtClean="0">
                <a:solidFill>
                  <a:prstClr val="black">
                    <a:tint val="75000"/>
                  </a:prstClr>
                </a:solidFill>
              </a:rPr>
              <a:pPr defTabSz="685783"/>
              <a:t>‹#›</a:t>
            </a:fld>
            <a:endParaRPr lang="sv-SE">
              <a:solidFill>
                <a:prstClr val="black">
                  <a:tint val="75000"/>
                </a:prstClr>
              </a:solidFill>
            </a:endParaRPr>
          </a:p>
        </p:txBody>
      </p:sp>
    </p:spTree>
    <p:extLst>
      <p:ext uri="{BB962C8B-B14F-4D97-AF65-F5344CB8AC3E}">
        <p14:creationId xmlns:p14="http://schemas.microsoft.com/office/powerpoint/2010/main" val="126357500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sv-SE"/>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a:fld id="{37479846-FC45-455E-AC43-FCD26F0007A8}" type="datetimeFigureOut">
              <a:rPr lang="sv-SE" smtClean="0">
                <a:solidFill>
                  <a:prstClr val="black">
                    <a:tint val="75000"/>
                  </a:prstClr>
                </a:solidFill>
              </a:rPr>
              <a:pPr defTabSz="685800"/>
              <a:t>2016-05-11</a:t>
            </a:fld>
            <a:endParaRPr lang="sv-SE">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a:endParaRPr lang="sv-SE">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a:fld id="{E87A5FCC-CF69-40CE-A2AA-717494A0CE50}" type="slidenum">
              <a:rPr lang="sv-SE" smtClean="0">
                <a:solidFill>
                  <a:prstClr val="black">
                    <a:tint val="75000"/>
                  </a:prstClr>
                </a:solidFill>
              </a:rPr>
              <a:pPr defTabSz="685800"/>
              <a:t>‹#›</a:t>
            </a:fld>
            <a:endParaRPr lang="sv-SE">
              <a:solidFill>
                <a:prstClr val="black">
                  <a:tint val="75000"/>
                </a:prstClr>
              </a:solidFill>
            </a:endParaRPr>
          </a:p>
        </p:txBody>
      </p:sp>
    </p:spTree>
    <p:extLst>
      <p:ext uri="{BB962C8B-B14F-4D97-AF65-F5344CB8AC3E}">
        <p14:creationId xmlns:p14="http://schemas.microsoft.com/office/powerpoint/2010/main" val="342253251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sv-SE"/>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en-us/documentation/"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github.com/Azure/AzureStack-QuickStart-Templates" TargetMode="External"/><Relationship Id="rId5" Type="http://schemas.openxmlformats.org/officeDocument/2006/relationships/hyperlink" Target="https://github.com/Azure/azure-quickstart-templates" TargetMode="External"/><Relationship Id="rId4" Type="http://schemas.openxmlformats.org/officeDocument/2006/relationships/hyperlink" Target="https://azure.microsoft.com/en-us/overview/azure-stack/"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channel9.msdn.com/Events/Ignite/Australia-2015/INF324"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hyperlink" Target="https://blogs.technet.microsoft.com/askcore/2016/04/27/free-ebook-" TargetMode="External"/></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4.png"/><Relationship Id="rId7"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26.jpe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9" y="3135197"/>
            <a:ext cx="4464496" cy="1433443"/>
          </a:xfrm>
        </p:spPr>
        <p:txBody>
          <a:bodyPr>
            <a:normAutofit/>
          </a:bodyPr>
          <a:lstStyle/>
          <a:p>
            <a:pPr algn="l"/>
            <a:r>
              <a:rPr lang="sv-SE" dirty="0" err="1" smtClean="0"/>
              <a:t>What´s</a:t>
            </a:r>
            <a:r>
              <a:rPr lang="sv-SE" dirty="0" smtClean="0"/>
              <a:t> new in Windows Server 2016 and System Center 2016… and </a:t>
            </a:r>
            <a:r>
              <a:rPr lang="sv-SE" dirty="0" err="1" smtClean="0"/>
              <a:t>Azure</a:t>
            </a:r>
            <a:r>
              <a:rPr lang="sv-SE" dirty="0" smtClean="0"/>
              <a:t> Stack</a:t>
            </a:r>
            <a:endParaRPr lang="sv-SE" b="1" dirty="0"/>
          </a:p>
          <a:p>
            <a:pPr algn="l"/>
            <a:endParaRPr lang="sv-SE" b="1" i="1" dirty="0"/>
          </a:p>
          <a:p>
            <a:pPr algn="l"/>
            <a:r>
              <a:rPr lang="sv-SE" i="1" dirty="0" smtClean="0"/>
              <a:t>Richard Ulfvin, CTO Addlevel</a:t>
            </a:r>
            <a:endParaRPr lang="sv-SE"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232" y="451247"/>
            <a:ext cx="7408069" cy="2571750"/>
          </a:xfrm>
          <a:prstGeom prst="rect">
            <a:avLst/>
          </a:prstGeom>
        </p:spPr>
      </p:pic>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0629" y="4729648"/>
            <a:ext cx="376890" cy="37689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81160" y="4746000"/>
            <a:ext cx="338294" cy="344185"/>
          </a:xfrm>
          <a:prstGeom prst="rect">
            <a:avLst/>
          </a:prstGeom>
        </p:spPr>
      </p:pic>
      <p:pic>
        <p:nvPicPr>
          <p:cNvPr id="1026" name="Picture 2" descr="http://logok.org/wp-content/uploads/2014/08/YouTube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6256" y="4603178"/>
            <a:ext cx="796167" cy="5971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lh6.googleusercontent.com/-9YcLwNaozjY/AAAAAAAAAAI/AAAAAAAAAuo/b7J1IHGEYRs/s0-c-k-no-ns/phot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94105" y="3020089"/>
            <a:ext cx="1259698" cy="126033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jammer.biz/wp-content/uploads/2013/05/parallel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83556" y="2806309"/>
            <a:ext cx="2626498" cy="1575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780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12"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err="1" smtClean="0">
                <a:solidFill>
                  <a:schemeClr val="bg2">
                    <a:lumMod val="90000"/>
                  </a:schemeClr>
                </a:solidFill>
                <a:latin typeface="+mj-lt"/>
              </a:rPr>
              <a:t>Storage</a:t>
            </a:r>
            <a:r>
              <a:rPr lang="sv-SE" sz="4000" dirty="0" smtClean="0">
                <a:solidFill>
                  <a:schemeClr val="tx1">
                    <a:lumMod val="65000"/>
                    <a:lumOff val="35000"/>
                  </a:schemeClr>
                </a:solidFill>
                <a:latin typeface="+mj-lt"/>
              </a:rPr>
              <a:t> </a:t>
            </a:r>
            <a:r>
              <a:rPr lang="sv-SE" sz="4000" dirty="0" err="1" smtClean="0">
                <a:solidFill>
                  <a:schemeClr val="tx1">
                    <a:lumMod val="65000"/>
                    <a:lumOff val="35000"/>
                  </a:schemeClr>
                </a:solidFill>
                <a:latin typeface="+mj-lt"/>
              </a:rPr>
              <a:t>Quality</a:t>
            </a:r>
            <a:r>
              <a:rPr lang="sv-SE" sz="4000" dirty="0" smtClean="0">
                <a:solidFill>
                  <a:schemeClr val="tx1">
                    <a:lumMod val="65000"/>
                    <a:lumOff val="35000"/>
                  </a:schemeClr>
                </a:solidFill>
                <a:latin typeface="+mj-lt"/>
              </a:rPr>
              <a:t> </a:t>
            </a:r>
            <a:r>
              <a:rPr lang="sv-SE" sz="4000" dirty="0" err="1" smtClean="0">
                <a:solidFill>
                  <a:schemeClr val="tx1">
                    <a:lumMod val="65000"/>
                    <a:lumOff val="35000"/>
                  </a:schemeClr>
                </a:solidFill>
                <a:latin typeface="+mj-lt"/>
              </a:rPr>
              <a:t>of</a:t>
            </a:r>
            <a:r>
              <a:rPr lang="sv-SE" sz="4000" dirty="0" smtClean="0">
                <a:solidFill>
                  <a:schemeClr val="tx1">
                    <a:lumMod val="65000"/>
                    <a:lumOff val="35000"/>
                  </a:schemeClr>
                </a:solidFill>
                <a:latin typeface="+mj-lt"/>
              </a:rPr>
              <a:t> Service</a:t>
            </a:r>
            <a:endParaRPr lang="sv-SE" sz="4000" dirty="0">
              <a:solidFill>
                <a:schemeClr val="tx1">
                  <a:lumMod val="65000"/>
                  <a:lumOff val="35000"/>
                </a:schemeClr>
              </a:solidFill>
              <a:latin typeface="+mj-lt"/>
            </a:endParaRPr>
          </a:p>
        </p:txBody>
      </p:sp>
      <p:sp>
        <p:nvSpPr>
          <p:cNvPr id="16" name="TextBox 49"/>
          <p:cNvSpPr txBox="1"/>
          <p:nvPr/>
        </p:nvSpPr>
        <p:spPr>
          <a:xfrm>
            <a:off x="7884369" y="284135"/>
            <a:ext cx="864096" cy="804319"/>
          </a:xfrm>
          <a:prstGeom prst="rect">
            <a:avLst/>
          </a:prstGeom>
          <a:solidFill>
            <a:schemeClr val="accent1"/>
          </a:solidFill>
        </p:spPr>
        <p:txBody>
          <a:bodyPr wrap="square" lIns="182880" tIns="91440" rtlCol="0">
            <a:noAutofit/>
          </a:bodyPr>
          <a:lstStyle/>
          <a:p>
            <a:endParaRPr lang="en-US" sz="2800" dirty="0">
              <a:solidFill>
                <a:srgbClr val="FFFFFF"/>
              </a:solidFill>
              <a:latin typeface="+mj-lt"/>
            </a:endParaRPr>
          </a:p>
        </p:txBody>
      </p:sp>
      <p:grpSp>
        <p:nvGrpSpPr>
          <p:cNvPr id="17" name="Group 42"/>
          <p:cNvGrpSpPr/>
          <p:nvPr/>
        </p:nvGrpSpPr>
        <p:grpSpPr>
          <a:xfrm>
            <a:off x="8042068" y="391765"/>
            <a:ext cx="548698" cy="589058"/>
            <a:chOff x="3828637" y="3641876"/>
            <a:chExt cx="1066932" cy="1109549"/>
          </a:xfrm>
          <a:solidFill>
            <a:schemeClr val="bg1"/>
          </a:solidFill>
        </p:grpSpPr>
        <p:sp>
          <p:nvSpPr>
            <p:cNvPr id="18" name="Flowchart: Magnetic Disk 86"/>
            <p:cNvSpPr/>
            <p:nvPr/>
          </p:nvSpPr>
          <p:spPr bwMode="auto">
            <a:xfrm>
              <a:off x="3828637" y="3641876"/>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Flowchart: Magnetic Disk 86"/>
            <p:cNvSpPr/>
            <p:nvPr/>
          </p:nvSpPr>
          <p:spPr bwMode="auto">
            <a:xfrm>
              <a:off x="4483282" y="4255980"/>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Flowchart: Magnetic Disk 86"/>
            <p:cNvSpPr/>
            <p:nvPr/>
          </p:nvSpPr>
          <p:spPr bwMode="auto">
            <a:xfrm>
              <a:off x="3828637" y="4255980"/>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1" name="Bildobjekt 20"/>
          <p:cNvPicPr>
            <a:picLocks noChangeAspect="1"/>
          </p:cNvPicPr>
          <p:nvPr/>
        </p:nvPicPr>
        <p:blipFill>
          <a:blip r:embed="rId3"/>
          <a:stretch>
            <a:fillRect/>
          </a:stretch>
        </p:blipFill>
        <p:spPr>
          <a:xfrm>
            <a:off x="5306688" y="1291189"/>
            <a:ext cx="3441777" cy="3140307"/>
          </a:xfrm>
          <a:prstGeom prst="rect">
            <a:avLst/>
          </a:prstGeom>
        </p:spPr>
      </p:pic>
      <p:grpSp>
        <p:nvGrpSpPr>
          <p:cNvPr id="292" name="Group 9"/>
          <p:cNvGrpSpPr/>
          <p:nvPr/>
        </p:nvGrpSpPr>
        <p:grpSpPr>
          <a:xfrm>
            <a:off x="354660" y="3371235"/>
            <a:ext cx="4073323" cy="955055"/>
            <a:chOff x="354660" y="5236503"/>
            <a:chExt cx="5525629" cy="1276233"/>
          </a:xfrm>
        </p:grpSpPr>
        <p:grpSp>
          <p:nvGrpSpPr>
            <p:cNvPr id="293" name="Group 239"/>
            <p:cNvGrpSpPr/>
            <p:nvPr/>
          </p:nvGrpSpPr>
          <p:grpSpPr>
            <a:xfrm>
              <a:off x="354660" y="5236503"/>
              <a:ext cx="5525629" cy="1276232"/>
              <a:chOff x="-7208818" y="5072641"/>
              <a:chExt cx="5525629" cy="1276232"/>
            </a:xfrm>
          </p:grpSpPr>
          <p:sp>
            <p:nvSpPr>
              <p:cNvPr id="296" name="Rectangle 243"/>
              <p:cNvSpPr/>
              <p:nvPr/>
            </p:nvSpPr>
            <p:spPr bwMode="auto">
              <a:xfrm>
                <a:off x="-6570701" y="5072641"/>
                <a:ext cx="4887512" cy="1275098"/>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dirty="0">
                  <a:gradFill>
                    <a:gsLst>
                      <a:gs pos="8850">
                        <a:srgbClr val="00BCF2"/>
                      </a:gs>
                      <a:gs pos="38000">
                        <a:srgbClr val="00BCF2"/>
                      </a:gs>
                    </a:gsLst>
                    <a:lin ang="5400000" scaled="0"/>
                  </a:gradFill>
                </a:endParaRPr>
              </a:p>
            </p:txBody>
          </p:sp>
          <p:sp>
            <p:nvSpPr>
              <p:cNvPr id="297" name="Oval 244"/>
              <p:cNvSpPr/>
              <p:nvPr/>
            </p:nvSpPr>
            <p:spPr bwMode="auto">
              <a:xfrm>
                <a:off x="-7208818" y="5072641"/>
                <a:ext cx="1276232" cy="1276232"/>
              </a:xfrm>
              <a:prstGeom prst="ellipse">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dirty="0">
                  <a:gradFill>
                    <a:gsLst>
                      <a:gs pos="8850">
                        <a:srgbClr val="00BCF2"/>
                      </a:gs>
                      <a:gs pos="38000">
                        <a:srgbClr val="00BCF2"/>
                      </a:gs>
                    </a:gsLst>
                    <a:lin ang="5400000" scaled="0"/>
                  </a:gradFill>
                </a:endParaRPr>
              </a:p>
            </p:txBody>
          </p:sp>
        </p:grpSp>
        <p:sp>
          <p:nvSpPr>
            <p:cNvPr id="294" name="Oval 241"/>
            <p:cNvSpPr/>
            <p:nvPr/>
          </p:nvSpPr>
          <p:spPr bwMode="auto">
            <a:xfrm>
              <a:off x="402415" y="5280259"/>
              <a:ext cx="1188720" cy="1188720"/>
            </a:xfrm>
            <a:prstGeom prst="ellipse">
              <a:avLst/>
            </a:prstGeom>
            <a:solidFill>
              <a:schemeClr val="accent1"/>
            </a:solidFill>
            <a:ln w="539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lvl="0" algn="ctr" defTabSz="932290" fontAlgn="base">
                <a:lnSpc>
                  <a:spcPct val="90000"/>
                </a:lnSpc>
                <a:spcBef>
                  <a:spcPct val="0"/>
                </a:spcBef>
                <a:spcAft>
                  <a:spcPct val="0"/>
                </a:spcAft>
              </a:pPr>
              <a:r>
                <a:rPr lang="en-US" spc="-51" dirty="0" smtClean="0">
                  <a:solidFill>
                    <a:srgbClr val="FFFFFF"/>
                  </a:solidFill>
                </a:rPr>
                <a:t>3</a:t>
              </a:r>
              <a:endParaRPr lang="en-US" spc="-51" dirty="0">
                <a:solidFill>
                  <a:srgbClr val="FFFFFF"/>
                </a:solidFill>
              </a:endParaRPr>
            </a:p>
          </p:txBody>
        </p:sp>
        <p:sp>
          <p:nvSpPr>
            <p:cNvPr id="295" name="Rectangle 253"/>
            <p:cNvSpPr/>
            <p:nvPr/>
          </p:nvSpPr>
          <p:spPr bwMode="auto">
            <a:xfrm>
              <a:off x="978362" y="5236503"/>
              <a:ext cx="4901927" cy="127623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22960" tIns="146304" rIns="182880" bIns="146304" numCol="1" rtlCol="0" anchor="ctr" anchorCtr="0" compatLnSpc="1">
              <a:prstTxWarp prst="textNoShape">
                <a:avLst/>
              </a:prstTxWarp>
            </a:bodyPr>
            <a:lstStyle/>
            <a:p>
              <a:pPr>
                <a:lnSpc>
                  <a:spcPct val="90000"/>
                </a:lnSpc>
                <a:spcBef>
                  <a:spcPts val="1200"/>
                </a:spcBef>
                <a:defRPr/>
              </a:pPr>
              <a:r>
                <a:rPr lang="en-US" kern="0" spc="-31" dirty="0" smtClean="0">
                  <a:gradFill>
                    <a:gsLst>
                      <a:gs pos="8850">
                        <a:srgbClr val="0078D7"/>
                      </a:gs>
                      <a:gs pos="38000">
                        <a:srgbClr val="0078D7"/>
                      </a:gs>
                    </a:gsLst>
                    <a:lin ang="5400000" scaled="0"/>
                  </a:gradFill>
                  <a:cs typeface="Segoe UI Semibold" panose="020B0702040204020203" pitchFamily="34" charset="0"/>
                </a:rPr>
                <a:t>Centralized </a:t>
              </a:r>
              <a:r>
                <a:rPr lang="en-US" b="1" kern="0" spc="-31" dirty="0" smtClean="0">
                  <a:gradFill>
                    <a:gsLst>
                      <a:gs pos="8850">
                        <a:srgbClr val="0078D7"/>
                      </a:gs>
                      <a:gs pos="38000">
                        <a:srgbClr val="0078D7"/>
                      </a:gs>
                    </a:gsLst>
                    <a:lin ang="5400000" scaled="0"/>
                  </a:gradFill>
                  <a:cs typeface="Segoe UI Semibold" panose="020B0702040204020203" pitchFamily="34" charset="0"/>
                </a:rPr>
                <a:t>Policy Manager</a:t>
              </a:r>
              <a:r>
                <a:rPr lang="en-US" kern="0" spc="-31" dirty="0" smtClean="0">
                  <a:gradFill>
                    <a:gsLst>
                      <a:gs pos="8850">
                        <a:srgbClr val="0078D7"/>
                      </a:gs>
                      <a:gs pos="38000">
                        <a:srgbClr val="0078D7"/>
                      </a:gs>
                    </a:gsLst>
                    <a:lin ang="5400000" scaled="0"/>
                  </a:gradFill>
                  <a:cs typeface="Segoe UI Semibold" panose="020B0702040204020203" pitchFamily="34" charset="0"/>
                </a:rPr>
                <a:t> on Scale-Out File Server Cluster</a:t>
              </a:r>
              <a:endParaRPr lang="en-US" kern="0" spc="-31" dirty="0">
                <a:gradFill>
                  <a:gsLst>
                    <a:gs pos="77876">
                      <a:srgbClr val="505050"/>
                    </a:gs>
                    <a:gs pos="38000">
                      <a:srgbClr val="505050"/>
                    </a:gs>
                  </a:gsLst>
                  <a:lin ang="5400000" scaled="0"/>
                </a:gradFill>
              </a:endParaRPr>
            </a:p>
          </p:txBody>
        </p:sp>
      </p:grpSp>
      <p:grpSp>
        <p:nvGrpSpPr>
          <p:cNvPr id="298" name="Group 7"/>
          <p:cNvGrpSpPr/>
          <p:nvPr/>
        </p:nvGrpSpPr>
        <p:grpSpPr>
          <a:xfrm>
            <a:off x="356358" y="1262661"/>
            <a:ext cx="4071625" cy="949049"/>
            <a:chOff x="354660" y="2280410"/>
            <a:chExt cx="5525630" cy="1276232"/>
          </a:xfrm>
        </p:grpSpPr>
        <p:grpSp>
          <p:nvGrpSpPr>
            <p:cNvPr id="299" name="Group 232"/>
            <p:cNvGrpSpPr/>
            <p:nvPr/>
          </p:nvGrpSpPr>
          <p:grpSpPr>
            <a:xfrm>
              <a:off x="354660" y="2280410"/>
              <a:ext cx="5525630" cy="1276232"/>
              <a:chOff x="-7208818" y="5072641"/>
              <a:chExt cx="5525630" cy="1276232"/>
            </a:xfrm>
          </p:grpSpPr>
          <p:sp>
            <p:nvSpPr>
              <p:cNvPr id="302" name="Rectangle 236"/>
              <p:cNvSpPr/>
              <p:nvPr/>
            </p:nvSpPr>
            <p:spPr bwMode="auto">
              <a:xfrm>
                <a:off x="-6570701" y="5072641"/>
                <a:ext cx="4887513" cy="1275098"/>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0" bIns="46637" numCol="1" rtlCol="0" anchor="ctr" anchorCtr="0" compatLnSpc="1">
                <a:prstTxWarp prst="textNoShape">
                  <a:avLst/>
                </a:prstTxWarp>
              </a:bodyPr>
              <a:lstStyle/>
              <a:p>
                <a:pPr algn="ctr" defTabSz="932398" fontAlgn="base">
                  <a:spcBef>
                    <a:spcPct val="0"/>
                  </a:spcBef>
                  <a:spcAft>
                    <a:spcPct val="0"/>
                  </a:spcAft>
                </a:pPr>
                <a:endParaRPr lang="en-US" dirty="0">
                  <a:gradFill>
                    <a:gsLst>
                      <a:gs pos="8850">
                        <a:srgbClr val="00BCF2"/>
                      </a:gs>
                      <a:gs pos="38000">
                        <a:srgbClr val="00BCF2"/>
                      </a:gs>
                    </a:gsLst>
                    <a:lin ang="5400000" scaled="0"/>
                  </a:gradFill>
                </a:endParaRPr>
              </a:p>
            </p:txBody>
          </p:sp>
          <p:sp>
            <p:nvSpPr>
              <p:cNvPr id="303" name="Oval 237"/>
              <p:cNvSpPr/>
              <p:nvPr/>
            </p:nvSpPr>
            <p:spPr bwMode="auto">
              <a:xfrm>
                <a:off x="-7208818" y="5072641"/>
                <a:ext cx="1276232" cy="1276232"/>
              </a:xfrm>
              <a:prstGeom prst="ellipse">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dirty="0">
                  <a:gradFill>
                    <a:gsLst>
                      <a:gs pos="8850">
                        <a:srgbClr val="00BCF2"/>
                      </a:gs>
                      <a:gs pos="38000">
                        <a:srgbClr val="00BCF2"/>
                      </a:gs>
                    </a:gsLst>
                    <a:lin ang="5400000" scaled="0"/>
                  </a:gradFill>
                </a:endParaRPr>
              </a:p>
            </p:txBody>
          </p:sp>
        </p:grpSp>
        <p:sp>
          <p:nvSpPr>
            <p:cNvPr id="300" name="Oval 234"/>
            <p:cNvSpPr/>
            <p:nvPr/>
          </p:nvSpPr>
          <p:spPr bwMode="auto">
            <a:xfrm>
              <a:off x="402415" y="2324166"/>
              <a:ext cx="1188720" cy="1188720"/>
            </a:xfrm>
            <a:prstGeom prst="ellipse">
              <a:avLst/>
            </a:prstGeom>
            <a:solidFill>
              <a:schemeClr val="accent1"/>
            </a:solidFill>
            <a:ln w="539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290" fontAlgn="base">
                <a:lnSpc>
                  <a:spcPct val="90000"/>
                </a:lnSpc>
                <a:spcBef>
                  <a:spcPct val="0"/>
                </a:spcBef>
                <a:spcAft>
                  <a:spcPct val="0"/>
                </a:spcAft>
                <a:defRPr/>
              </a:pPr>
              <a:r>
                <a:rPr lang="en-US" spc="-51" dirty="0" smtClean="0">
                  <a:solidFill>
                    <a:schemeClr val="bg1"/>
                  </a:solidFill>
                </a:rPr>
                <a:t>1</a:t>
              </a:r>
              <a:endParaRPr lang="en-US" spc="-51" dirty="0">
                <a:solidFill>
                  <a:schemeClr val="bg1"/>
                </a:solidFill>
              </a:endParaRPr>
            </a:p>
          </p:txBody>
        </p:sp>
        <p:sp>
          <p:nvSpPr>
            <p:cNvPr id="301" name="Rectangle 254"/>
            <p:cNvSpPr/>
            <p:nvPr/>
          </p:nvSpPr>
          <p:spPr bwMode="auto">
            <a:xfrm>
              <a:off x="978364" y="2280410"/>
              <a:ext cx="4901925" cy="125535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22960" tIns="274320" rIns="182880" bIns="146304" numCol="1" rtlCol="0" anchor="t" anchorCtr="0" compatLnSpc="1">
              <a:prstTxWarp prst="textNoShape">
                <a:avLst/>
              </a:prstTxWarp>
            </a:bodyPr>
            <a:lstStyle/>
            <a:p>
              <a:pPr>
                <a:lnSpc>
                  <a:spcPct val="90000"/>
                </a:lnSpc>
                <a:spcBef>
                  <a:spcPts val="1200"/>
                </a:spcBef>
                <a:defRPr/>
              </a:pPr>
              <a:r>
                <a:rPr lang="en-US" kern="0" spc="-31" dirty="0" smtClean="0">
                  <a:gradFill>
                    <a:gsLst>
                      <a:gs pos="8850">
                        <a:srgbClr val="0078D7"/>
                      </a:gs>
                      <a:gs pos="38000">
                        <a:srgbClr val="0078D7"/>
                      </a:gs>
                    </a:gsLst>
                    <a:lin ang="5400000" scaled="0"/>
                  </a:gradFill>
                  <a:cs typeface="Segoe UI Semibold" panose="020B0702040204020203" pitchFamily="34" charset="0"/>
                </a:rPr>
                <a:t>Profiler and </a:t>
              </a:r>
              <a:r>
                <a:rPr lang="en-US" b="1" kern="0" spc="-31" dirty="0" smtClean="0">
                  <a:gradFill>
                    <a:gsLst>
                      <a:gs pos="8850">
                        <a:srgbClr val="0078D7"/>
                      </a:gs>
                      <a:gs pos="38000">
                        <a:srgbClr val="0078D7"/>
                      </a:gs>
                    </a:gsLst>
                    <a:lin ang="5400000" scaled="0"/>
                  </a:gradFill>
                  <a:cs typeface="Segoe UI Semibold" panose="020B0702040204020203" pitchFamily="34" charset="0"/>
                </a:rPr>
                <a:t>Rate Limiter</a:t>
              </a:r>
              <a:r>
                <a:rPr lang="en-US" kern="0" spc="-31" dirty="0" smtClean="0">
                  <a:gradFill>
                    <a:gsLst>
                      <a:gs pos="8850">
                        <a:srgbClr val="0078D7"/>
                      </a:gs>
                      <a:gs pos="38000">
                        <a:srgbClr val="0078D7"/>
                      </a:gs>
                    </a:gsLst>
                    <a:lin ang="5400000" scaled="0"/>
                  </a:gradFill>
                  <a:cs typeface="Segoe UI Semibold" panose="020B0702040204020203" pitchFamily="34" charset="0"/>
                </a:rPr>
                <a:t> on Hyper-V compute nodes</a:t>
              </a:r>
              <a:endParaRPr lang="en-US" kern="0" spc="-31" dirty="0">
                <a:gradFill>
                  <a:gsLst>
                    <a:gs pos="77876">
                      <a:srgbClr val="505050"/>
                    </a:gs>
                    <a:gs pos="38000">
                      <a:srgbClr val="505050"/>
                    </a:gs>
                  </a:gsLst>
                  <a:lin ang="5400000" scaled="0"/>
                </a:gradFill>
              </a:endParaRPr>
            </a:p>
          </p:txBody>
        </p:sp>
      </p:grpSp>
      <p:grpSp>
        <p:nvGrpSpPr>
          <p:cNvPr id="304" name="Group 8"/>
          <p:cNvGrpSpPr/>
          <p:nvPr/>
        </p:nvGrpSpPr>
        <p:grpSpPr>
          <a:xfrm>
            <a:off x="354660" y="2313305"/>
            <a:ext cx="4073323" cy="955054"/>
            <a:chOff x="354660" y="3808027"/>
            <a:chExt cx="5850504" cy="1276232"/>
          </a:xfrm>
        </p:grpSpPr>
        <p:grpSp>
          <p:nvGrpSpPr>
            <p:cNvPr id="305" name="Group 246"/>
            <p:cNvGrpSpPr/>
            <p:nvPr/>
          </p:nvGrpSpPr>
          <p:grpSpPr>
            <a:xfrm>
              <a:off x="354660" y="3808027"/>
              <a:ext cx="5850504" cy="1276232"/>
              <a:chOff x="-7208818" y="5072641"/>
              <a:chExt cx="5850504" cy="1276232"/>
            </a:xfrm>
          </p:grpSpPr>
          <p:sp>
            <p:nvSpPr>
              <p:cNvPr id="308" name="Rectangle 250"/>
              <p:cNvSpPr/>
              <p:nvPr/>
            </p:nvSpPr>
            <p:spPr bwMode="auto">
              <a:xfrm>
                <a:off x="-6570702" y="5072641"/>
                <a:ext cx="5212388" cy="1275098"/>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dirty="0">
                  <a:gradFill>
                    <a:gsLst>
                      <a:gs pos="8850">
                        <a:srgbClr val="00BCF2"/>
                      </a:gs>
                      <a:gs pos="38000">
                        <a:srgbClr val="00BCF2"/>
                      </a:gs>
                    </a:gsLst>
                    <a:lin ang="5400000" scaled="0"/>
                  </a:gradFill>
                </a:endParaRPr>
              </a:p>
            </p:txBody>
          </p:sp>
          <p:sp>
            <p:nvSpPr>
              <p:cNvPr id="309" name="Oval 251"/>
              <p:cNvSpPr/>
              <p:nvPr/>
            </p:nvSpPr>
            <p:spPr bwMode="auto">
              <a:xfrm>
                <a:off x="-7208818" y="5072641"/>
                <a:ext cx="1276232" cy="1276232"/>
              </a:xfrm>
              <a:prstGeom prst="ellipse">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dirty="0">
                  <a:gradFill>
                    <a:gsLst>
                      <a:gs pos="8850">
                        <a:srgbClr val="00BCF2"/>
                      </a:gs>
                      <a:gs pos="38000">
                        <a:srgbClr val="00BCF2"/>
                      </a:gs>
                    </a:gsLst>
                    <a:lin ang="5400000" scaled="0"/>
                  </a:gradFill>
                </a:endParaRPr>
              </a:p>
            </p:txBody>
          </p:sp>
        </p:grpSp>
        <p:sp>
          <p:nvSpPr>
            <p:cNvPr id="306" name="Oval 248"/>
            <p:cNvSpPr/>
            <p:nvPr/>
          </p:nvSpPr>
          <p:spPr bwMode="auto">
            <a:xfrm>
              <a:off x="402415" y="3851783"/>
              <a:ext cx="1256368" cy="1188720"/>
            </a:xfrm>
            <a:prstGeom prst="ellipse">
              <a:avLst/>
            </a:prstGeom>
            <a:solidFill>
              <a:schemeClr val="accent1"/>
            </a:solidFill>
            <a:ln w="539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290" fontAlgn="base">
                <a:lnSpc>
                  <a:spcPct val="90000"/>
                </a:lnSpc>
                <a:spcBef>
                  <a:spcPct val="0"/>
                </a:spcBef>
                <a:spcAft>
                  <a:spcPct val="0"/>
                </a:spcAft>
              </a:pPr>
              <a:r>
                <a:rPr lang="en-US" spc="-51" dirty="0">
                  <a:solidFill>
                    <a:schemeClr val="bg1"/>
                  </a:solidFill>
                </a:rPr>
                <a:t>2</a:t>
              </a:r>
            </a:p>
          </p:txBody>
        </p:sp>
        <p:sp>
          <p:nvSpPr>
            <p:cNvPr id="307" name="Rectangle 252"/>
            <p:cNvSpPr/>
            <p:nvPr/>
          </p:nvSpPr>
          <p:spPr bwMode="auto">
            <a:xfrm>
              <a:off x="978364" y="3808027"/>
              <a:ext cx="5103475" cy="12750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22960" tIns="146304" rIns="182880" bIns="146304" numCol="1" rtlCol="0" anchor="ctr" anchorCtr="0" compatLnSpc="1">
              <a:prstTxWarp prst="textNoShape">
                <a:avLst/>
              </a:prstTxWarp>
            </a:bodyPr>
            <a:lstStyle/>
            <a:p>
              <a:pPr>
                <a:lnSpc>
                  <a:spcPct val="90000"/>
                </a:lnSpc>
                <a:spcBef>
                  <a:spcPts val="1200"/>
                </a:spcBef>
                <a:defRPr/>
              </a:pPr>
              <a:r>
                <a:rPr lang="en-US" b="1" kern="0" spc="-31" dirty="0" smtClean="0">
                  <a:gradFill>
                    <a:gsLst>
                      <a:gs pos="8850">
                        <a:srgbClr val="0078D7"/>
                      </a:gs>
                      <a:gs pos="38000">
                        <a:srgbClr val="0078D7"/>
                      </a:gs>
                    </a:gsLst>
                    <a:lin ang="5400000" scaled="0"/>
                  </a:gradFill>
                  <a:cs typeface="Segoe UI Semibold" panose="020B0702040204020203" pitchFamily="34" charset="0"/>
                </a:rPr>
                <a:t>I/O Scheduler </a:t>
              </a:r>
              <a:r>
                <a:rPr lang="en-US" kern="0" spc="-31" dirty="0" smtClean="0">
                  <a:gradFill>
                    <a:gsLst>
                      <a:gs pos="8850">
                        <a:srgbClr val="0078D7"/>
                      </a:gs>
                      <a:gs pos="38000">
                        <a:srgbClr val="0078D7"/>
                      </a:gs>
                    </a:gsLst>
                    <a:lin ang="5400000" scaled="0"/>
                  </a:gradFill>
                  <a:cs typeface="Segoe UI Semibold" panose="020B0702040204020203" pitchFamily="34" charset="0"/>
                </a:rPr>
                <a:t>distributed across the storage nodes</a:t>
              </a:r>
              <a:endParaRPr lang="en-US" kern="0" spc="-31" dirty="0">
                <a:gradFill>
                  <a:gsLst>
                    <a:gs pos="77876">
                      <a:srgbClr val="505050"/>
                    </a:gs>
                    <a:gs pos="38000">
                      <a:srgbClr val="505050"/>
                    </a:gs>
                  </a:gsLst>
                  <a:lin ang="5400000" scaled="0"/>
                </a:gradFill>
              </a:endParaRPr>
            </a:p>
          </p:txBody>
        </p:sp>
      </p:grpSp>
      <p:sp>
        <p:nvSpPr>
          <p:cNvPr id="310" name="Oval 97"/>
          <p:cNvSpPr/>
          <p:nvPr/>
        </p:nvSpPr>
        <p:spPr bwMode="auto">
          <a:xfrm>
            <a:off x="8398267" y="2228590"/>
            <a:ext cx="324412" cy="287711"/>
          </a:xfrm>
          <a:prstGeom prst="ellipse">
            <a:avLst/>
          </a:prstGeom>
          <a:solidFill>
            <a:srgbClr val="FFC000"/>
          </a:solidFill>
          <a:ln w="539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290" fontAlgn="base">
              <a:lnSpc>
                <a:spcPct val="90000"/>
              </a:lnSpc>
              <a:spcBef>
                <a:spcPct val="0"/>
              </a:spcBef>
              <a:spcAft>
                <a:spcPct val="0"/>
              </a:spcAft>
              <a:defRPr/>
            </a:pPr>
            <a:r>
              <a:rPr lang="en-US" spc="-51" dirty="0" smtClean="0">
                <a:solidFill>
                  <a:schemeClr val="tx1"/>
                </a:solidFill>
              </a:rPr>
              <a:t>1</a:t>
            </a:r>
            <a:endParaRPr lang="en-US" spc="-51" dirty="0">
              <a:solidFill>
                <a:schemeClr val="tx1"/>
              </a:solidFill>
            </a:endParaRPr>
          </a:p>
        </p:txBody>
      </p:sp>
      <p:sp>
        <p:nvSpPr>
          <p:cNvPr id="311" name="Oval 99"/>
          <p:cNvSpPr/>
          <p:nvPr/>
        </p:nvSpPr>
        <p:spPr bwMode="auto">
          <a:xfrm>
            <a:off x="8437907" y="3536726"/>
            <a:ext cx="289751" cy="269928"/>
          </a:xfrm>
          <a:prstGeom prst="ellipse">
            <a:avLst/>
          </a:prstGeom>
          <a:solidFill>
            <a:srgbClr val="FFC000"/>
          </a:solidFill>
          <a:ln w="539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290" fontAlgn="base">
              <a:lnSpc>
                <a:spcPct val="90000"/>
              </a:lnSpc>
              <a:spcBef>
                <a:spcPct val="0"/>
              </a:spcBef>
              <a:spcAft>
                <a:spcPct val="0"/>
              </a:spcAft>
              <a:defRPr/>
            </a:pPr>
            <a:r>
              <a:rPr lang="en-US" spc="-51" dirty="0" smtClean="0">
                <a:solidFill>
                  <a:schemeClr val="tx1"/>
                </a:solidFill>
              </a:rPr>
              <a:t>2</a:t>
            </a:r>
            <a:endParaRPr lang="en-US" spc="-51" dirty="0">
              <a:solidFill>
                <a:schemeClr val="tx1"/>
              </a:solidFill>
            </a:endParaRPr>
          </a:p>
        </p:txBody>
      </p:sp>
      <p:sp>
        <p:nvSpPr>
          <p:cNvPr id="312" name="Oval 100"/>
          <p:cNvSpPr/>
          <p:nvPr/>
        </p:nvSpPr>
        <p:spPr bwMode="auto">
          <a:xfrm>
            <a:off x="6300192" y="3854775"/>
            <a:ext cx="284167" cy="286734"/>
          </a:xfrm>
          <a:prstGeom prst="ellipse">
            <a:avLst/>
          </a:prstGeom>
          <a:solidFill>
            <a:srgbClr val="FFC000"/>
          </a:solidFill>
          <a:ln w="539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290" fontAlgn="base">
              <a:lnSpc>
                <a:spcPct val="90000"/>
              </a:lnSpc>
              <a:spcBef>
                <a:spcPct val="0"/>
              </a:spcBef>
              <a:spcAft>
                <a:spcPct val="0"/>
              </a:spcAft>
              <a:defRPr/>
            </a:pPr>
            <a:r>
              <a:rPr lang="en-US" spc="-51" dirty="0" smtClean="0">
                <a:solidFill>
                  <a:schemeClr val="tx1"/>
                </a:solidFill>
              </a:rPr>
              <a:t>3</a:t>
            </a:r>
            <a:endParaRPr lang="en-US" spc="-51" dirty="0">
              <a:solidFill>
                <a:schemeClr val="tx1"/>
              </a:solidFill>
            </a:endParaRPr>
          </a:p>
        </p:txBody>
      </p:sp>
      <p:sp>
        <p:nvSpPr>
          <p:cNvPr id="313" name="Flowchart: Document 300"/>
          <p:cNvSpPr/>
          <p:nvPr/>
        </p:nvSpPr>
        <p:spPr bwMode="auto">
          <a:xfrm>
            <a:off x="3793572" y="3725780"/>
            <a:ext cx="921184" cy="748033"/>
          </a:xfrm>
          <a:prstGeom prst="flowChartDocument">
            <a:avLst/>
          </a:prstGeom>
          <a:solidFill>
            <a:schemeClr val="bg1">
              <a:lumMod val="65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solidFill>
                  <a:schemeClr val="bg1"/>
                </a:solidFill>
                <a:ea typeface="Segoe UI" pitchFamily="34" charset="0"/>
                <a:cs typeface="Segoe UI" pitchFamily="34" charset="0"/>
              </a:rPr>
              <a:t>Silver</a:t>
            </a:r>
          </a:p>
          <a:p>
            <a:pPr algn="ctr" defTabSz="932472" fontAlgn="base">
              <a:lnSpc>
                <a:spcPct val="90000"/>
              </a:lnSpc>
              <a:spcBef>
                <a:spcPct val="0"/>
              </a:spcBef>
              <a:spcAft>
                <a:spcPct val="0"/>
              </a:spcAft>
            </a:pPr>
            <a:r>
              <a:rPr lang="en-US" sz="1600" dirty="0" smtClean="0">
                <a:solidFill>
                  <a:schemeClr val="bg1"/>
                </a:solidFill>
                <a:ea typeface="Segoe UI" pitchFamily="34" charset="0"/>
                <a:cs typeface="Segoe UI" pitchFamily="34" charset="0"/>
              </a:rPr>
              <a:t>Policy</a:t>
            </a:r>
          </a:p>
        </p:txBody>
      </p:sp>
      <p:sp>
        <p:nvSpPr>
          <p:cNvPr id="314" name="Right Arrow 2"/>
          <p:cNvSpPr/>
          <p:nvPr/>
        </p:nvSpPr>
        <p:spPr bwMode="auto">
          <a:xfrm>
            <a:off x="4989450" y="4081806"/>
            <a:ext cx="482899" cy="20906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Flowchart: Document 299"/>
          <p:cNvSpPr/>
          <p:nvPr/>
        </p:nvSpPr>
        <p:spPr bwMode="auto">
          <a:xfrm>
            <a:off x="3995946" y="4059472"/>
            <a:ext cx="967080" cy="748033"/>
          </a:xfrm>
          <a:prstGeom prst="flowChartDocument">
            <a:avLst/>
          </a:prstGeom>
          <a:solidFill>
            <a:srgbClr val="FFC00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solidFill>
                  <a:schemeClr val="bg1"/>
                </a:solidFill>
                <a:ea typeface="Segoe UI" pitchFamily="34" charset="0"/>
                <a:cs typeface="Segoe UI" pitchFamily="34" charset="0"/>
              </a:rPr>
              <a:t>Gold</a:t>
            </a:r>
          </a:p>
          <a:p>
            <a:pPr algn="ctr" defTabSz="932472" fontAlgn="base">
              <a:lnSpc>
                <a:spcPct val="90000"/>
              </a:lnSpc>
              <a:spcBef>
                <a:spcPct val="0"/>
              </a:spcBef>
              <a:spcAft>
                <a:spcPct val="0"/>
              </a:spcAft>
            </a:pPr>
            <a:r>
              <a:rPr lang="en-US" sz="1600" dirty="0" smtClean="0">
                <a:solidFill>
                  <a:schemeClr val="bg1"/>
                </a:solidFill>
                <a:ea typeface="Segoe UI" pitchFamily="34" charset="0"/>
                <a:cs typeface="Segoe UI" pitchFamily="34" charset="0"/>
              </a:rPr>
              <a:t>Policy</a:t>
            </a:r>
          </a:p>
        </p:txBody>
      </p:sp>
      <p:sp>
        <p:nvSpPr>
          <p:cNvPr id="316" name="Left-Right Arrow 184"/>
          <p:cNvSpPr/>
          <p:nvPr/>
        </p:nvSpPr>
        <p:spPr bwMode="auto">
          <a:xfrm>
            <a:off x="6516216" y="4056253"/>
            <a:ext cx="432048" cy="243689"/>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pic>
        <p:nvPicPr>
          <p:cNvPr id="317" name="Picture 2" descr="C:\Users\mitchellg\Desktop\Automated_2.png"/>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6660232" y="4099797"/>
            <a:ext cx="141797" cy="128137"/>
          </a:xfrm>
          <a:prstGeom prst="rect">
            <a:avLst/>
          </a:prstGeom>
          <a:noFill/>
          <a:ln>
            <a:noFill/>
          </a:ln>
        </p:spPr>
      </p:pic>
      <p:sp>
        <p:nvSpPr>
          <p:cNvPr id="318" name="Left-Right Arrow 184"/>
          <p:cNvSpPr/>
          <p:nvPr/>
        </p:nvSpPr>
        <p:spPr bwMode="auto">
          <a:xfrm>
            <a:off x="7247040" y="4072312"/>
            <a:ext cx="432048" cy="243689"/>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pic>
        <p:nvPicPr>
          <p:cNvPr id="319" name="Picture 2" descr="C:\Users\mitchellg\Desktop\Automated_2.png"/>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7391056" y="4115856"/>
            <a:ext cx="141797" cy="128137"/>
          </a:xfrm>
          <a:prstGeom prst="rect">
            <a:avLst/>
          </a:prstGeom>
          <a:noFill/>
          <a:ln>
            <a:noFill/>
          </a:ln>
        </p:spPr>
      </p:pic>
      <p:sp>
        <p:nvSpPr>
          <p:cNvPr id="320" name="Left-Right Arrow 184"/>
          <p:cNvSpPr/>
          <p:nvPr/>
        </p:nvSpPr>
        <p:spPr bwMode="auto">
          <a:xfrm>
            <a:off x="7941768" y="4072312"/>
            <a:ext cx="432048" cy="243689"/>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pic>
        <p:nvPicPr>
          <p:cNvPr id="321" name="Picture 2" descr="C:\Users\mitchellg\Desktop\Automated_2.png"/>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8085784" y="4115856"/>
            <a:ext cx="141797" cy="128137"/>
          </a:xfrm>
          <a:prstGeom prst="rect">
            <a:avLst/>
          </a:prstGeom>
          <a:noFill/>
          <a:ln>
            <a:noFill/>
          </a:ln>
        </p:spPr>
      </p:pic>
    </p:spTree>
    <p:extLst>
      <p:ext uri="{BB962C8B-B14F-4D97-AF65-F5344CB8AC3E}">
        <p14:creationId xmlns:p14="http://schemas.microsoft.com/office/powerpoint/2010/main" val="3719470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12"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err="1" smtClean="0">
                <a:solidFill>
                  <a:schemeClr val="bg2">
                    <a:lumMod val="90000"/>
                  </a:schemeClr>
                </a:solidFill>
                <a:latin typeface="+mj-lt"/>
              </a:rPr>
              <a:t>Storage</a:t>
            </a:r>
            <a:r>
              <a:rPr lang="sv-SE" sz="4000" dirty="0" smtClean="0">
                <a:solidFill>
                  <a:schemeClr val="tx1">
                    <a:lumMod val="65000"/>
                    <a:lumOff val="35000"/>
                  </a:schemeClr>
                </a:solidFill>
                <a:latin typeface="+mj-lt"/>
              </a:rPr>
              <a:t> </a:t>
            </a:r>
            <a:r>
              <a:rPr lang="sv-SE" sz="4000" dirty="0" err="1" smtClean="0">
                <a:solidFill>
                  <a:schemeClr val="tx1">
                    <a:lumMod val="65000"/>
                    <a:lumOff val="35000"/>
                  </a:schemeClr>
                </a:solidFill>
                <a:latin typeface="+mj-lt"/>
              </a:rPr>
              <a:t>Replica</a:t>
            </a:r>
            <a:endParaRPr lang="sv-SE" sz="4000" dirty="0">
              <a:solidFill>
                <a:schemeClr val="tx1">
                  <a:lumMod val="65000"/>
                  <a:lumOff val="35000"/>
                </a:schemeClr>
              </a:solidFill>
              <a:latin typeface="+mj-lt"/>
            </a:endParaRPr>
          </a:p>
        </p:txBody>
      </p:sp>
      <p:sp>
        <p:nvSpPr>
          <p:cNvPr id="16" name="TextBox 49"/>
          <p:cNvSpPr txBox="1"/>
          <p:nvPr/>
        </p:nvSpPr>
        <p:spPr>
          <a:xfrm>
            <a:off x="7884369" y="284135"/>
            <a:ext cx="864096" cy="804319"/>
          </a:xfrm>
          <a:prstGeom prst="rect">
            <a:avLst/>
          </a:prstGeom>
          <a:solidFill>
            <a:schemeClr val="accent1"/>
          </a:solidFill>
        </p:spPr>
        <p:txBody>
          <a:bodyPr wrap="square" lIns="182880" tIns="91440" rtlCol="0">
            <a:noAutofit/>
          </a:bodyPr>
          <a:lstStyle/>
          <a:p>
            <a:endParaRPr lang="en-US" sz="2800" dirty="0">
              <a:solidFill>
                <a:srgbClr val="FFFFFF"/>
              </a:solidFill>
              <a:latin typeface="+mj-lt"/>
            </a:endParaRPr>
          </a:p>
        </p:txBody>
      </p:sp>
      <p:grpSp>
        <p:nvGrpSpPr>
          <p:cNvPr id="17" name="Group 42"/>
          <p:cNvGrpSpPr/>
          <p:nvPr/>
        </p:nvGrpSpPr>
        <p:grpSpPr>
          <a:xfrm>
            <a:off x="8042068" y="391765"/>
            <a:ext cx="548698" cy="589058"/>
            <a:chOff x="3828637" y="3641876"/>
            <a:chExt cx="1066932" cy="1109549"/>
          </a:xfrm>
          <a:solidFill>
            <a:schemeClr val="bg1"/>
          </a:solidFill>
        </p:grpSpPr>
        <p:sp>
          <p:nvSpPr>
            <p:cNvPr id="18" name="Flowchart: Magnetic Disk 86"/>
            <p:cNvSpPr/>
            <p:nvPr/>
          </p:nvSpPr>
          <p:spPr bwMode="auto">
            <a:xfrm>
              <a:off x="3828637" y="3641876"/>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Flowchart: Magnetic Disk 86"/>
            <p:cNvSpPr/>
            <p:nvPr/>
          </p:nvSpPr>
          <p:spPr bwMode="auto">
            <a:xfrm>
              <a:off x="4483282" y="4255980"/>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Flowchart: Magnetic Disk 86"/>
            <p:cNvSpPr/>
            <p:nvPr/>
          </p:nvSpPr>
          <p:spPr bwMode="auto">
            <a:xfrm>
              <a:off x="3828637" y="4255980"/>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5"/>
          <p:cNvSpPr/>
          <p:nvPr/>
        </p:nvSpPr>
        <p:spPr bwMode="auto">
          <a:xfrm>
            <a:off x="264549" y="1534341"/>
            <a:ext cx="2939299" cy="2189536"/>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Replication</a:t>
            </a:r>
            <a:r>
              <a:rPr kumimoji="0" lang="en-US" sz="1600" i="0" u="none" strike="noStrike" kern="0" cap="none" spc="0" normalizeH="0" baseline="0" noProof="0" dirty="0" smtClean="0">
                <a:ln>
                  <a:noFill/>
                </a:ln>
                <a:solidFill>
                  <a:srgbClr val="FFFFFF"/>
                </a:solidFill>
                <a:effectLst/>
                <a:uLnTx/>
                <a:uFillTx/>
                <a:latin typeface="+mj-lt"/>
              </a:rPr>
              <a:t/>
            </a:r>
            <a:br>
              <a:rPr kumimoji="0" lang="en-US" sz="1600" i="0" u="none" strike="noStrike" kern="0" cap="none" spc="0" normalizeH="0" baseline="0" noProof="0" dirty="0" smtClean="0">
                <a:ln>
                  <a:noFill/>
                </a:ln>
                <a:solidFill>
                  <a:srgbClr val="FFFFFF"/>
                </a:solidFill>
                <a:effectLst/>
                <a:uLnTx/>
                <a:uFillTx/>
                <a:latin typeface="+mj-lt"/>
              </a:rPr>
            </a:br>
            <a:r>
              <a:rPr kumimoji="0" lang="en-US" sz="1600" i="0" u="none" strike="noStrike" kern="0" cap="none" spc="0" normalizeH="0" baseline="0" noProof="0" dirty="0" smtClean="0">
                <a:ln>
                  <a:noFill/>
                </a:ln>
                <a:solidFill>
                  <a:srgbClr val="FFFFFF"/>
                </a:solidFill>
                <a:effectLst/>
                <a:uLnTx/>
                <a:uFillTx/>
                <a:latin typeface="+mj-lt"/>
              </a:rPr>
              <a:t>Block-level, v</a:t>
            </a:r>
            <a:r>
              <a:rPr kumimoji="0" lang="en-US" sz="1600" i="0" u="none" strike="noStrike" kern="0" cap="none" spc="0" normalizeH="0" baseline="0" noProof="0" dirty="0" smtClean="0">
                <a:ln>
                  <a:noFill/>
                </a:ln>
                <a:solidFill>
                  <a:srgbClr val="FFFFFF"/>
                </a:solidFill>
                <a:effectLst/>
                <a:uLnTx/>
                <a:uFillTx/>
                <a:latin typeface="+mj-lt"/>
                <a:ea typeface="Segoe UI" pitchFamily="34" charset="0"/>
                <a:cs typeface="Segoe UI" pitchFamily="34" charset="0"/>
              </a:rPr>
              <a:t>olume-based</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600" i="0" u="none" strike="noStrike" kern="0" cap="none" spc="0" normalizeH="0" baseline="0" noProof="0" dirty="0" smtClean="0">
                <a:ln>
                  <a:noFill/>
                </a:ln>
                <a:solidFill>
                  <a:srgbClr val="FFFFFF"/>
                </a:solidFill>
                <a:effectLst/>
                <a:uLnTx/>
                <a:uFillTx/>
                <a:latin typeface="+mj-lt"/>
                <a:ea typeface="Segoe UI" pitchFamily="34" charset="0"/>
                <a:cs typeface="Segoe UI" pitchFamily="34" charset="0"/>
              </a:rPr>
              <a:t>Synchronous &amp; asynchronous </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600" i="0" u="none" strike="noStrike" kern="0" cap="none" spc="0" normalizeH="0" baseline="0" noProof="0" dirty="0" smtClean="0">
                <a:ln>
                  <a:noFill/>
                </a:ln>
                <a:solidFill>
                  <a:srgbClr val="FFFFFF"/>
                </a:solidFill>
                <a:effectLst/>
                <a:uLnTx/>
                <a:uFillTx/>
                <a:latin typeface="+mj-lt"/>
                <a:ea typeface="Segoe UI" pitchFamily="34" charset="0"/>
                <a:cs typeface="Segoe UI" pitchFamily="34" charset="0"/>
              </a:rPr>
              <a:t>SMB 3.1.1 transport</a:t>
            </a:r>
          </a:p>
        </p:txBody>
      </p:sp>
      <p:sp>
        <p:nvSpPr>
          <p:cNvPr id="10" name="Rectangle 6"/>
          <p:cNvSpPr/>
          <p:nvPr/>
        </p:nvSpPr>
        <p:spPr bwMode="auto">
          <a:xfrm>
            <a:off x="3275856" y="1534340"/>
            <a:ext cx="2882683" cy="2189537"/>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ea typeface="+mn-ea"/>
                <a:cs typeface="Segoe UI Light"/>
              </a:rPr>
              <a:t>Flexibility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600" i="0" u="none" strike="noStrike" kern="0" cap="none" spc="0" normalizeH="0" baseline="0" noProof="0" dirty="0" smtClean="0">
                <a:ln>
                  <a:noFill/>
                </a:ln>
                <a:solidFill>
                  <a:srgbClr val="FFFFFF"/>
                </a:solidFill>
                <a:effectLst/>
                <a:uLnTx/>
                <a:uFillTx/>
                <a:latin typeface="+mj-lt"/>
                <a:ea typeface="+mn-ea"/>
              </a:rPr>
              <a:t>Any Windows data volume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600" i="0" u="none" strike="noStrike" kern="0" cap="none" spc="0" normalizeH="0" baseline="0" noProof="0" dirty="0" smtClean="0">
                <a:ln>
                  <a:noFill/>
                </a:ln>
                <a:solidFill>
                  <a:srgbClr val="FFFFFF"/>
                </a:solidFill>
                <a:effectLst/>
                <a:uLnTx/>
                <a:uFillTx/>
                <a:latin typeface="+mj-lt"/>
                <a:ea typeface="+mn-ea"/>
              </a:rPr>
              <a:t>Any fixed disk storage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600" i="0" u="none" strike="noStrike" kern="0" cap="none" spc="0" normalizeH="0" baseline="0" noProof="0" dirty="0" smtClean="0">
                <a:ln>
                  <a:noFill/>
                </a:ln>
                <a:solidFill>
                  <a:srgbClr val="FFFFFF"/>
                </a:solidFill>
                <a:effectLst/>
                <a:uLnTx/>
                <a:uFillTx/>
                <a:latin typeface="+mj-lt"/>
                <a:ea typeface="+mn-ea"/>
              </a:rPr>
              <a:t>Any storage fabric</a:t>
            </a:r>
          </a:p>
        </p:txBody>
      </p:sp>
      <p:sp>
        <p:nvSpPr>
          <p:cNvPr id="11" name="Rectangle 7"/>
          <p:cNvSpPr/>
          <p:nvPr/>
        </p:nvSpPr>
        <p:spPr bwMode="auto">
          <a:xfrm>
            <a:off x="6230548" y="1534341"/>
            <a:ext cx="2517918" cy="2189537"/>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ea typeface="+mn-ea"/>
                <a:cs typeface="Segoe UI Light"/>
              </a:rPr>
              <a:t>Management</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600" i="0" u="none" strike="noStrike" kern="0" cap="none" spc="0" normalizeH="0" baseline="0" noProof="0" dirty="0" smtClean="0">
                <a:ln>
                  <a:noFill/>
                </a:ln>
                <a:solidFill>
                  <a:srgbClr val="FFFFFF"/>
                </a:solidFill>
                <a:effectLst/>
                <a:uLnTx/>
                <a:uFillTx/>
                <a:latin typeface="+mj-lt"/>
                <a:ea typeface="+mn-ea"/>
              </a:rPr>
              <a:t>Failover Cluster Manager</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600" i="0" u="none" strike="noStrike" kern="0" cap="none" spc="0" normalizeH="0" baseline="0" noProof="0" dirty="0" smtClean="0">
                <a:ln>
                  <a:noFill/>
                </a:ln>
                <a:solidFill>
                  <a:srgbClr val="FFFFFF"/>
                </a:solidFill>
                <a:effectLst/>
                <a:uLnTx/>
                <a:uFillTx/>
                <a:latin typeface="+mj-lt"/>
                <a:ea typeface="+mn-ea"/>
              </a:rPr>
              <a:t>Windows PowerShell &amp; WMI</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600" i="0" u="none" strike="noStrike" kern="0" cap="none" spc="0" normalizeH="0" baseline="0" noProof="0" dirty="0" smtClean="0">
                <a:ln>
                  <a:noFill/>
                </a:ln>
                <a:solidFill>
                  <a:srgbClr val="FFFFFF"/>
                </a:solidFill>
                <a:effectLst/>
                <a:uLnTx/>
                <a:uFillTx/>
                <a:latin typeface="+mj-lt"/>
                <a:ea typeface="+mn-ea"/>
              </a:rPr>
              <a:t>Azure Site Recovery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600" i="0" u="none" strike="noStrike" kern="0" cap="none" spc="0" normalizeH="0" baseline="0" noProof="0" dirty="0" smtClean="0">
                <a:ln>
                  <a:noFill/>
                </a:ln>
                <a:solidFill>
                  <a:srgbClr val="FFFFFF"/>
                </a:solidFill>
                <a:effectLst/>
                <a:uLnTx/>
                <a:uFillTx/>
                <a:latin typeface="+mj-lt"/>
                <a:ea typeface="+mn-ea"/>
              </a:rPr>
              <a:t>End to end MS Storage Stack</a:t>
            </a:r>
          </a:p>
        </p:txBody>
      </p:sp>
    </p:spTree>
    <p:extLst>
      <p:ext uri="{BB962C8B-B14F-4D97-AF65-F5344CB8AC3E}">
        <p14:creationId xmlns:p14="http://schemas.microsoft.com/office/powerpoint/2010/main" val="212461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12"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err="1" smtClean="0">
                <a:solidFill>
                  <a:schemeClr val="tx1">
                    <a:lumMod val="65000"/>
                    <a:lumOff val="35000"/>
                  </a:schemeClr>
                </a:solidFill>
                <a:latin typeface="+mj-lt"/>
              </a:rPr>
              <a:t>Network</a:t>
            </a:r>
            <a:endParaRPr lang="sv-SE" sz="4000" dirty="0">
              <a:solidFill>
                <a:schemeClr val="tx1">
                  <a:lumMod val="65000"/>
                  <a:lumOff val="35000"/>
                </a:schemeClr>
              </a:solidFill>
              <a:latin typeface="+mj-lt"/>
            </a:endParaRPr>
          </a:p>
        </p:txBody>
      </p:sp>
      <p:sp>
        <p:nvSpPr>
          <p:cNvPr id="16" name="TextBox 49"/>
          <p:cNvSpPr txBox="1"/>
          <p:nvPr/>
        </p:nvSpPr>
        <p:spPr>
          <a:xfrm>
            <a:off x="7884369" y="284135"/>
            <a:ext cx="864096" cy="804319"/>
          </a:xfrm>
          <a:prstGeom prst="rect">
            <a:avLst/>
          </a:prstGeom>
          <a:solidFill>
            <a:schemeClr val="accent1">
              <a:lumMod val="50000"/>
            </a:schemeClr>
          </a:solidFill>
        </p:spPr>
        <p:txBody>
          <a:bodyPr wrap="square" lIns="182880" tIns="91440" rtlCol="0">
            <a:noAutofit/>
          </a:bodyPr>
          <a:lstStyle/>
          <a:p>
            <a:endParaRPr lang="en-US" sz="2800" dirty="0">
              <a:solidFill>
                <a:srgbClr val="FFFFFF"/>
              </a:solidFill>
              <a:latin typeface="+mj-lt"/>
            </a:endParaRPr>
          </a:p>
        </p:txBody>
      </p:sp>
      <p:grpSp>
        <p:nvGrpSpPr>
          <p:cNvPr id="9" name="Group 48"/>
          <p:cNvGrpSpPr/>
          <p:nvPr/>
        </p:nvGrpSpPr>
        <p:grpSpPr>
          <a:xfrm>
            <a:off x="8013385" y="364324"/>
            <a:ext cx="606063" cy="643940"/>
            <a:chOff x="6636310" y="3601208"/>
            <a:chExt cx="1127532" cy="1090123"/>
          </a:xfrm>
          <a:solidFill>
            <a:srgbClr val="FFFFFF"/>
          </a:solidFill>
        </p:grpSpPr>
        <p:grpSp>
          <p:nvGrpSpPr>
            <p:cNvPr id="10" name="Group 84"/>
            <p:cNvGrpSpPr/>
            <p:nvPr/>
          </p:nvGrpSpPr>
          <p:grpSpPr>
            <a:xfrm>
              <a:off x="6636310" y="3601208"/>
              <a:ext cx="437947" cy="440037"/>
              <a:chOff x="12491246" y="2816102"/>
              <a:chExt cx="1745830" cy="1754162"/>
            </a:xfrm>
            <a:grpFill/>
          </p:grpSpPr>
          <p:sp>
            <p:nvSpPr>
              <p:cNvPr id="37" name="Rectangle 80"/>
              <p:cNvSpPr/>
              <p:nvPr/>
            </p:nvSpPr>
            <p:spPr bwMode="auto">
              <a:xfrm>
                <a:off x="12689121" y="3330928"/>
                <a:ext cx="122893" cy="10327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81"/>
              <p:cNvSpPr/>
              <p:nvPr/>
            </p:nvSpPr>
            <p:spPr bwMode="auto">
              <a:xfrm>
                <a:off x="13301845" y="3872140"/>
                <a:ext cx="122893" cy="4752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82"/>
              <p:cNvSpPr/>
              <p:nvPr/>
            </p:nvSpPr>
            <p:spPr bwMode="auto">
              <a:xfrm rot="5400000">
                <a:off x="12900537" y="3485238"/>
                <a:ext cx="122893" cy="41241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83"/>
              <p:cNvSpPr/>
              <p:nvPr/>
            </p:nvSpPr>
            <p:spPr bwMode="auto">
              <a:xfrm rot="5400000">
                <a:off x="13175552" y="3765667"/>
                <a:ext cx="122893" cy="107322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Oval 77"/>
              <p:cNvSpPr/>
              <p:nvPr/>
            </p:nvSpPr>
            <p:spPr bwMode="auto">
              <a:xfrm>
                <a:off x="12616815" y="356044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Oval 85"/>
              <p:cNvSpPr/>
              <p:nvPr/>
            </p:nvSpPr>
            <p:spPr bwMode="auto">
              <a:xfrm>
                <a:off x="13232130" y="417766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76"/>
              <p:cNvSpPr/>
              <p:nvPr/>
            </p:nvSpPr>
            <p:spPr bwMode="auto">
              <a:xfrm>
                <a:off x="12491246" y="2816102"/>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78"/>
              <p:cNvSpPr/>
              <p:nvPr/>
            </p:nvSpPr>
            <p:spPr bwMode="auto">
              <a:xfrm>
                <a:off x="13101888" y="3435817"/>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79"/>
              <p:cNvSpPr/>
              <p:nvPr/>
            </p:nvSpPr>
            <p:spPr bwMode="auto">
              <a:xfrm>
                <a:off x="13718430" y="4051618"/>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87"/>
            <p:cNvGrpSpPr/>
            <p:nvPr/>
          </p:nvGrpSpPr>
          <p:grpSpPr>
            <a:xfrm>
              <a:off x="6636310" y="4251294"/>
              <a:ext cx="437947" cy="440037"/>
              <a:chOff x="12491246" y="2816102"/>
              <a:chExt cx="1745830" cy="1754162"/>
            </a:xfrm>
            <a:grpFill/>
          </p:grpSpPr>
          <p:sp>
            <p:nvSpPr>
              <p:cNvPr id="28" name="Rectangle 88"/>
              <p:cNvSpPr/>
              <p:nvPr/>
            </p:nvSpPr>
            <p:spPr bwMode="auto">
              <a:xfrm>
                <a:off x="12689121" y="3330928"/>
                <a:ext cx="122893" cy="10327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89"/>
              <p:cNvSpPr/>
              <p:nvPr/>
            </p:nvSpPr>
            <p:spPr bwMode="auto">
              <a:xfrm>
                <a:off x="13301845" y="3872140"/>
                <a:ext cx="122893" cy="4752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90"/>
              <p:cNvSpPr/>
              <p:nvPr/>
            </p:nvSpPr>
            <p:spPr bwMode="auto">
              <a:xfrm rot="5400000">
                <a:off x="12900537" y="3485238"/>
                <a:ext cx="122893" cy="41241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91"/>
              <p:cNvSpPr/>
              <p:nvPr/>
            </p:nvSpPr>
            <p:spPr bwMode="auto">
              <a:xfrm rot="5400000">
                <a:off x="13175552" y="3765667"/>
                <a:ext cx="122893" cy="107322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Oval 92"/>
              <p:cNvSpPr/>
              <p:nvPr/>
            </p:nvSpPr>
            <p:spPr bwMode="auto">
              <a:xfrm>
                <a:off x="12616815" y="356044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Oval 93"/>
              <p:cNvSpPr/>
              <p:nvPr/>
            </p:nvSpPr>
            <p:spPr bwMode="auto">
              <a:xfrm>
                <a:off x="13232130" y="417766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94"/>
              <p:cNvSpPr/>
              <p:nvPr/>
            </p:nvSpPr>
            <p:spPr bwMode="auto">
              <a:xfrm>
                <a:off x="12491246" y="2816102"/>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95"/>
              <p:cNvSpPr/>
              <p:nvPr/>
            </p:nvSpPr>
            <p:spPr bwMode="auto">
              <a:xfrm>
                <a:off x="13101888" y="3435817"/>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96"/>
              <p:cNvSpPr/>
              <p:nvPr/>
            </p:nvSpPr>
            <p:spPr bwMode="auto">
              <a:xfrm>
                <a:off x="13718430" y="4051618"/>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97"/>
            <p:cNvGrpSpPr/>
            <p:nvPr/>
          </p:nvGrpSpPr>
          <p:grpSpPr>
            <a:xfrm>
              <a:off x="7325895" y="4251294"/>
              <a:ext cx="437947" cy="440037"/>
              <a:chOff x="12491246" y="2816102"/>
              <a:chExt cx="1745830" cy="1754162"/>
            </a:xfrm>
            <a:grpFill/>
          </p:grpSpPr>
          <p:sp>
            <p:nvSpPr>
              <p:cNvPr id="14" name="Rectangle 98"/>
              <p:cNvSpPr/>
              <p:nvPr/>
            </p:nvSpPr>
            <p:spPr bwMode="auto">
              <a:xfrm>
                <a:off x="12689121" y="3330928"/>
                <a:ext cx="122893" cy="10327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99"/>
              <p:cNvSpPr/>
              <p:nvPr/>
            </p:nvSpPr>
            <p:spPr bwMode="auto">
              <a:xfrm>
                <a:off x="13301845" y="3872140"/>
                <a:ext cx="122893" cy="4752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100"/>
              <p:cNvSpPr/>
              <p:nvPr/>
            </p:nvSpPr>
            <p:spPr bwMode="auto">
              <a:xfrm rot="5400000">
                <a:off x="12900537" y="3485238"/>
                <a:ext cx="122893" cy="41241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101"/>
              <p:cNvSpPr/>
              <p:nvPr/>
            </p:nvSpPr>
            <p:spPr bwMode="auto">
              <a:xfrm rot="5400000">
                <a:off x="13175552" y="3765667"/>
                <a:ext cx="122893" cy="107322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Oval 102"/>
              <p:cNvSpPr/>
              <p:nvPr/>
            </p:nvSpPr>
            <p:spPr bwMode="auto">
              <a:xfrm>
                <a:off x="12616815" y="356044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Oval 103"/>
              <p:cNvSpPr/>
              <p:nvPr/>
            </p:nvSpPr>
            <p:spPr bwMode="auto">
              <a:xfrm>
                <a:off x="13232130" y="417766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104"/>
              <p:cNvSpPr/>
              <p:nvPr/>
            </p:nvSpPr>
            <p:spPr bwMode="auto">
              <a:xfrm>
                <a:off x="12491246" y="2816102"/>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105"/>
              <p:cNvSpPr/>
              <p:nvPr/>
            </p:nvSpPr>
            <p:spPr bwMode="auto">
              <a:xfrm>
                <a:off x="13101888" y="3435817"/>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106"/>
              <p:cNvSpPr/>
              <p:nvPr/>
            </p:nvSpPr>
            <p:spPr bwMode="auto">
              <a:xfrm>
                <a:off x="13718430" y="4051618"/>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46" name="Text Placeholder 2"/>
          <p:cNvSpPr txBox="1">
            <a:spLocks/>
          </p:cNvSpPr>
          <p:nvPr/>
        </p:nvSpPr>
        <p:spPr>
          <a:xfrm>
            <a:off x="274638" y="1144332"/>
            <a:ext cx="8473827" cy="3183863"/>
          </a:xfrm>
          <a:prstGeom prst="rect">
            <a:avLst/>
          </a:prstGeom>
        </p:spPr>
        <p:txBody>
          <a:bodyPr vert="horz" lIns="68579" tIns="34289" rIns="68579" bIns="34289" rtlCol="0" anchor="ctr"/>
          <a:lstStyle>
            <a:defPPr>
              <a:defRPr lang="de-DE"/>
            </a:defPPr>
            <a:lvl1pPr marL="0" algn="l" defTabSz="914355" rtl="0" eaLnBrk="1" latinLnBrk="0" hangingPunct="1">
              <a:defRPr sz="900" kern="1200">
                <a:solidFill>
                  <a:schemeClr val="tx1">
                    <a:tint val="75000"/>
                  </a:schemeClr>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a:lstStyle>
          <a:p>
            <a:r>
              <a:rPr lang="en-US" sz="1800" dirty="0" smtClean="0">
                <a:solidFill>
                  <a:schemeClr val="accent1"/>
                </a:solidFill>
                <a:latin typeface="+mj-lt"/>
              </a:rPr>
              <a:t>Network controller</a:t>
            </a:r>
          </a:p>
          <a:p>
            <a:pPr lvl="1"/>
            <a:r>
              <a:rPr lang="en-US" dirty="0" smtClean="0">
                <a:latin typeface="+mj-lt"/>
              </a:rPr>
              <a:t>Centralized policy management</a:t>
            </a:r>
          </a:p>
          <a:p>
            <a:r>
              <a:rPr lang="en-US" sz="1800" dirty="0" smtClean="0">
                <a:solidFill>
                  <a:schemeClr val="accent1"/>
                </a:solidFill>
                <a:latin typeface="+mj-lt"/>
              </a:rPr>
              <a:t>IPAM</a:t>
            </a:r>
            <a:endParaRPr lang="en-US" sz="1800" dirty="0">
              <a:solidFill>
                <a:schemeClr val="accent1"/>
              </a:solidFill>
              <a:latin typeface="+mj-lt"/>
            </a:endParaRPr>
          </a:p>
          <a:p>
            <a:pPr lvl="1"/>
            <a:r>
              <a:rPr lang="en-US" dirty="0" smtClean="0">
                <a:latin typeface="+mj-lt"/>
              </a:rPr>
              <a:t>Tracking activity</a:t>
            </a:r>
          </a:p>
          <a:p>
            <a:pPr lvl="1"/>
            <a:r>
              <a:rPr lang="en-US" dirty="0" smtClean="0">
                <a:latin typeface="+mj-lt"/>
              </a:rPr>
              <a:t>IP Utilization</a:t>
            </a:r>
            <a:endParaRPr lang="en-US" dirty="0">
              <a:latin typeface="+mj-lt"/>
            </a:endParaRPr>
          </a:p>
          <a:p>
            <a:r>
              <a:rPr lang="en-US" sz="1800" dirty="0" smtClean="0">
                <a:solidFill>
                  <a:schemeClr val="accent1"/>
                </a:solidFill>
                <a:latin typeface="+mj-lt"/>
              </a:rPr>
              <a:t>Hyper-V </a:t>
            </a:r>
            <a:r>
              <a:rPr lang="en-US" sz="1800" dirty="0" err="1" smtClean="0">
                <a:solidFill>
                  <a:schemeClr val="accent1"/>
                </a:solidFill>
                <a:latin typeface="+mj-lt"/>
              </a:rPr>
              <a:t>swith</a:t>
            </a:r>
            <a:r>
              <a:rPr lang="en-US" sz="1800" dirty="0" smtClean="0">
                <a:solidFill>
                  <a:schemeClr val="accent1"/>
                </a:solidFill>
                <a:latin typeface="+mj-lt"/>
              </a:rPr>
              <a:t> </a:t>
            </a:r>
            <a:r>
              <a:rPr lang="en-US" sz="1800" dirty="0" err="1" smtClean="0">
                <a:solidFill>
                  <a:schemeClr val="accent1"/>
                </a:solidFill>
                <a:latin typeface="+mj-lt"/>
              </a:rPr>
              <a:t>enhencements</a:t>
            </a:r>
            <a:endParaRPr lang="en-US" sz="1800" dirty="0">
              <a:solidFill>
                <a:schemeClr val="accent1"/>
              </a:solidFill>
              <a:latin typeface="+mj-lt"/>
            </a:endParaRPr>
          </a:p>
          <a:p>
            <a:pPr lvl="1"/>
            <a:r>
              <a:rPr lang="en-US" dirty="0">
                <a:latin typeface="+mj-lt"/>
              </a:rPr>
              <a:t>Tracking activity</a:t>
            </a:r>
          </a:p>
          <a:p>
            <a:pPr lvl="1"/>
            <a:r>
              <a:rPr lang="en-US" dirty="0">
                <a:latin typeface="+mj-lt"/>
              </a:rPr>
              <a:t>IP Utilization</a:t>
            </a:r>
          </a:p>
          <a:p>
            <a:pPr lvl="1"/>
            <a:endParaRPr lang="en-US" dirty="0" smtClean="0">
              <a:latin typeface="+mj-lt"/>
            </a:endParaRPr>
          </a:p>
          <a:p>
            <a:endParaRPr lang="en-US" sz="1800" dirty="0" smtClean="0">
              <a:solidFill>
                <a:schemeClr val="accent1"/>
              </a:solidFill>
              <a:latin typeface="+mj-lt"/>
            </a:endParaRPr>
          </a:p>
        </p:txBody>
      </p:sp>
    </p:spTree>
    <p:extLst>
      <p:ext uri="{BB962C8B-B14F-4D97-AF65-F5344CB8AC3E}">
        <p14:creationId xmlns:p14="http://schemas.microsoft.com/office/powerpoint/2010/main" val="2526323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12"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err="1" smtClean="0">
                <a:solidFill>
                  <a:schemeClr val="bg1">
                    <a:lumMod val="75000"/>
                  </a:schemeClr>
                </a:solidFill>
                <a:latin typeface="+mj-lt"/>
              </a:rPr>
              <a:t>Network</a:t>
            </a:r>
            <a:r>
              <a:rPr lang="sv-SE" sz="4000" dirty="0" smtClean="0">
                <a:solidFill>
                  <a:schemeClr val="tx1">
                    <a:lumMod val="65000"/>
                    <a:lumOff val="35000"/>
                  </a:schemeClr>
                </a:solidFill>
                <a:latin typeface="+mj-lt"/>
              </a:rPr>
              <a:t> Controller</a:t>
            </a:r>
            <a:endParaRPr lang="sv-SE" sz="4000" dirty="0">
              <a:solidFill>
                <a:schemeClr val="tx1">
                  <a:lumMod val="65000"/>
                  <a:lumOff val="35000"/>
                </a:schemeClr>
              </a:solidFill>
              <a:latin typeface="+mj-lt"/>
            </a:endParaRPr>
          </a:p>
        </p:txBody>
      </p:sp>
      <p:sp>
        <p:nvSpPr>
          <p:cNvPr id="16" name="TextBox 49"/>
          <p:cNvSpPr txBox="1"/>
          <p:nvPr/>
        </p:nvSpPr>
        <p:spPr>
          <a:xfrm>
            <a:off x="7884369" y="284135"/>
            <a:ext cx="864096" cy="804319"/>
          </a:xfrm>
          <a:prstGeom prst="rect">
            <a:avLst/>
          </a:prstGeom>
          <a:solidFill>
            <a:schemeClr val="accent1">
              <a:lumMod val="50000"/>
            </a:schemeClr>
          </a:solidFill>
        </p:spPr>
        <p:txBody>
          <a:bodyPr wrap="square" lIns="182880" tIns="91440" rtlCol="0">
            <a:noAutofit/>
          </a:bodyPr>
          <a:lstStyle/>
          <a:p>
            <a:endParaRPr lang="en-US" sz="2800" dirty="0">
              <a:solidFill>
                <a:srgbClr val="FFFFFF"/>
              </a:solidFill>
              <a:latin typeface="+mj-lt"/>
            </a:endParaRPr>
          </a:p>
        </p:txBody>
      </p:sp>
      <p:grpSp>
        <p:nvGrpSpPr>
          <p:cNvPr id="9" name="Group 48"/>
          <p:cNvGrpSpPr/>
          <p:nvPr/>
        </p:nvGrpSpPr>
        <p:grpSpPr>
          <a:xfrm>
            <a:off x="8013385" y="364324"/>
            <a:ext cx="606063" cy="643940"/>
            <a:chOff x="6636310" y="3601208"/>
            <a:chExt cx="1127532" cy="1090123"/>
          </a:xfrm>
          <a:solidFill>
            <a:srgbClr val="FFFFFF"/>
          </a:solidFill>
        </p:grpSpPr>
        <p:grpSp>
          <p:nvGrpSpPr>
            <p:cNvPr id="10" name="Group 84"/>
            <p:cNvGrpSpPr/>
            <p:nvPr/>
          </p:nvGrpSpPr>
          <p:grpSpPr>
            <a:xfrm>
              <a:off x="6636310" y="3601208"/>
              <a:ext cx="437947" cy="440037"/>
              <a:chOff x="12491246" y="2816102"/>
              <a:chExt cx="1745830" cy="1754162"/>
            </a:xfrm>
            <a:grpFill/>
          </p:grpSpPr>
          <p:sp>
            <p:nvSpPr>
              <p:cNvPr id="37" name="Rectangle 80"/>
              <p:cNvSpPr/>
              <p:nvPr/>
            </p:nvSpPr>
            <p:spPr bwMode="auto">
              <a:xfrm>
                <a:off x="12689121" y="3330928"/>
                <a:ext cx="122893" cy="10327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81"/>
              <p:cNvSpPr/>
              <p:nvPr/>
            </p:nvSpPr>
            <p:spPr bwMode="auto">
              <a:xfrm>
                <a:off x="13301845" y="3872140"/>
                <a:ext cx="122893" cy="4752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82"/>
              <p:cNvSpPr/>
              <p:nvPr/>
            </p:nvSpPr>
            <p:spPr bwMode="auto">
              <a:xfrm rot="5400000">
                <a:off x="12900537" y="3485238"/>
                <a:ext cx="122893" cy="41241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83"/>
              <p:cNvSpPr/>
              <p:nvPr/>
            </p:nvSpPr>
            <p:spPr bwMode="auto">
              <a:xfrm rot="5400000">
                <a:off x="13175552" y="3765667"/>
                <a:ext cx="122893" cy="107322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Oval 77"/>
              <p:cNvSpPr/>
              <p:nvPr/>
            </p:nvSpPr>
            <p:spPr bwMode="auto">
              <a:xfrm>
                <a:off x="12616815" y="356044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Oval 85"/>
              <p:cNvSpPr/>
              <p:nvPr/>
            </p:nvSpPr>
            <p:spPr bwMode="auto">
              <a:xfrm>
                <a:off x="13232130" y="417766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76"/>
              <p:cNvSpPr/>
              <p:nvPr/>
            </p:nvSpPr>
            <p:spPr bwMode="auto">
              <a:xfrm>
                <a:off x="12491246" y="2816102"/>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78"/>
              <p:cNvSpPr/>
              <p:nvPr/>
            </p:nvSpPr>
            <p:spPr bwMode="auto">
              <a:xfrm>
                <a:off x="13101888" y="3435817"/>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79"/>
              <p:cNvSpPr/>
              <p:nvPr/>
            </p:nvSpPr>
            <p:spPr bwMode="auto">
              <a:xfrm>
                <a:off x="13718430" y="4051618"/>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87"/>
            <p:cNvGrpSpPr/>
            <p:nvPr/>
          </p:nvGrpSpPr>
          <p:grpSpPr>
            <a:xfrm>
              <a:off x="6636310" y="4251294"/>
              <a:ext cx="437947" cy="440037"/>
              <a:chOff x="12491246" y="2816102"/>
              <a:chExt cx="1745830" cy="1754162"/>
            </a:xfrm>
            <a:grpFill/>
          </p:grpSpPr>
          <p:sp>
            <p:nvSpPr>
              <p:cNvPr id="28" name="Rectangle 88"/>
              <p:cNvSpPr/>
              <p:nvPr/>
            </p:nvSpPr>
            <p:spPr bwMode="auto">
              <a:xfrm>
                <a:off x="12689121" y="3330928"/>
                <a:ext cx="122893" cy="10327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89"/>
              <p:cNvSpPr/>
              <p:nvPr/>
            </p:nvSpPr>
            <p:spPr bwMode="auto">
              <a:xfrm>
                <a:off x="13301845" y="3872140"/>
                <a:ext cx="122893" cy="4752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90"/>
              <p:cNvSpPr/>
              <p:nvPr/>
            </p:nvSpPr>
            <p:spPr bwMode="auto">
              <a:xfrm rot="5400000">
                <a:off x="12900537" y="3485238"/>
                <a:ext cx="122893" cy="41241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91"/>
              <p:cNvSpPr/>
              <p:nvPr/>
            </p:nvSpPr>
            <p:spPr bwMode="auto">
              <a:xfrm rot="5400000">
                <a:off x="13175552" y="3765667"/>
                <a:ext cx="122893" cy="107322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Oval 92"/>
              <p:cNvSpPr/>
              <p:nvPr/>
            </p:nvSpPr>
            <p:spPr bwMode="auto">
              <a:xfrm>
                <a:off x="12616815" y="356044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Oval 93"/>
              <p:cNvSpPr/>
              <p:nvPr/>
            </p:nvSpPr>
            <p:spPr bwMode="auto">
              <a:xfrm>
                <a:off x="13232130" y="417766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94"/>
              <p:cNvSpPr/>
              <p:nvPr/>
            </p:nvSpPr>
            <p:spPr bwMode="auto">
              <a:xfrm>
                <a:off x="12491246" y="2816102"/>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95"/>
              <p:cNvSpPr/>
              <p:nvPr/>
            </p:nvSpPr>
            <p:spPr bwMode="auto">
              <a:xfrm>
                <a:off x="13101888" y="3435817"/>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96"/>
              <p:cNvSpPr/>
              <p:nvPr/>
            </p:nvSpPr>
            <p:spPr bwMode="auto">
              <a:xfrm>
                <a:off x="13718430" y="4051618"/>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97"/>
            <p:cNvGrpSpPr/>
            <p:nvPr/>
          </p:nvGrpSpPr>
          <p:grpSpPr>
            <a:xfrm>
              <a:off x="7325895" y="4251294"/>
              <a:ext cx="437947" cy="440037"/>
              <a:chOff x="12491246" y="2816102"/>
              <a:chExt cx="1745830" cy="1754162"/>
            </a:xfrm>
            <a:grpFill/>
          </p:grpSpPr>
          <p:sp>
            <p:nvSpPr>
              <p:cNvPr id="14" name="Rectangle 98"/>
              <p:cNvSpPr/>
              <p:nvPr/>
            </p:nvSpPr>
            <p:spPr bwMode="auto">
              <a:xfrm>
                <a:off x="12689121" y="3330928"/>
                <a:ext cx="122893" cy="10327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99"/>
              <p:cNvSpPr/>
              <p:nvPr/>
            </p:nvSpPr>
            <p:spPr bwMode="auto">
              <a:xfrm>
                <a:off x="13301845" y="3872140"/>
                <a:ext cx="122893" cy="4752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100"/>
              <p:cNvSpPr/>
              <p:nvPr/>
            </p:nvSpPr>
            <p:spPr bwMode="auto">
              <a:xfrm rot="5400000">
                <a:off x="12900537" y="3485238"/>
                <a:ext cx="122893" cy="41241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101"/>
              <p:cNvSpPr/>
              <p:nvPr/>
            </p:nvSpPr>
            <p:spPr bwMode="auto">
              <a:xfrm rot="5400000">
                <a:off x="13175552" y="3765667"/>
                <a:ext cx="122893" cy="107322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Oval 102"/>
              <p:cNvSpPr/>
              <p:nvPr/>
            </p:nvSpPr>
            <p:spPr bwMode="auto">
              <a:xfrm>
                <a:off x="12616815" y="356044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Oval 103"/>
              <p:cNvSpPr/>
              <p:nvPr/>
            </p:nvSpPr>
            <p:spPr bwMode="auto">
              <a:xfrm>
                <a:off x="13232130" y="417766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104"/>
              <p:cNvSpPr/>
              <p:nvPr/>
            </p:nvSpPr>
            <p:spPr bwMode="auto">
              <a:xfrm>
                <a:off x="12491246" y="2816102"/>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105"/>
              <p:cNvSpPr/>
              <p:nvPr/>
            </p:nvSpPr>
            <p:spPr bwMode="auto">
              <a:xfrm>
                <a:off x="13101888" y="3435817"/>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106"/>
              <p:cNvSpPr/>
              <p:nvPr/>
            </p:nvSpPr>
            <p:spPr bwMode="auto">
              <a:xfrm>
                <a:off x="13718430" y="4051618"/>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46" name="Text Placeholder 2"/>
          <p:cNvSpPr txBox="1">
            <a:spLocks/>
          </p:cNvSpPr>
          <p:nvPr/>
        </p:nvSpPr>
        <p:spPr>
          <a:xfrm>
            <a:off x="274639" y="1144332"/>
            <a:ext cx="5161458" cy="3183863"/>
          </a:xfrm>
          <a:prstGeom prst="rect">
            <a:avLst/>
          </a:prstGeom>
        </p:spPr>
        <p:txBody>
          <a:bodyPr vert="horz" lIns="68579" tIns="34289" rIns="68579" bIns="34289" rtlCol="0" anchor="ctr"/>
          <a:lstStyle>
            <a:defPPr>
              <a:defRPr lang="de-DE"/>
            </a:defPPr>
            <a:lvl1pPr marL="0" algn="l" defTabSz="914355" rtl="0" eaLnBrk="1" latinLnBrk="0" hangingPunct="1">
              <a:defRPr sz="900" kern="1200">
                <a:solidFill>
                  <a:schemeClr val="tx1">
                    <a:tint val="75000"/>
                  </a:schemeClr>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a:lstStyle>
          <a:p>
            <a:r>
              <a:rPr lang="en-US" sz="1800" dirty="0" smtClean="0">
                <a:solidFill>
                  <a:schemeClr val="accent1"/>
                </a:solidFill>
                <a:latin typeface="+mj-lt"/>
              </a:rPr>
              <a:t>Fabric Network Management</a:t>
            </a:r>
          </a:p>
          <a:p>
            <a:pPr lvl="1"/>
            <a:r>
              <a:rPr lang="en-US" dirty="0" smtClean="0">
                <a:latin typeface="+mj-lt"/>
              </a:rPr>
              <a:t>IP Subnets, VLANS, L2 and L3 switches, Host NICs</a:t>
            </a:r>
          </a:p>
          <a:p>
            <a:pPr lvl="1"/>
            <a:r>
              <a:rPr lang="en-US" dirty="0" smtClean="0">
                <a:latin typeface="+mj-lt"/>
              </a:rPr>
              <a:t>Auto discovery</a:t>
            </a:r>
          </a:p>
          <a:p>
            <a:r>
              <a:rPr lang="en-US" sz="1800" dirty="0" smtClean="0">
                <a:solidFill>
                  <a:schemeClr val="accent1"/>
                </a:solidFill>
                <a:latin typeface="+mj-lt"/>
              </a:rPr>
              <a:t>Firewall Management</a:t>
            </a:r>
          </a:p>
          <a:p>
            <a:r>
              <a:rPr lang="en-US" sz="1800" dirty="0" smtClean="0">
                <a:solidFill>
                  <a:schemeClr val="tx2"/>
                </a:solidFill>
                <a:latin typeface="+mj-lt"/>
              </a:rPr>
              <a:t>         </a:t>
            </a:r>
            <a:r>
              <a:rPr lang="en-US" sz="1800" dirty="0" smtClean="0">
                <a:solidFill>
                  <a:schemeClr val="tx1">
                    <a:lumMod val="75000"/>
                    <a:lumOff val="25000"/>
                  </a:schemeClr>
                </a:solidFill>
                <a:latin typeface="+mj-lt"/>
              </a:rPr>
              <a:t>Allow/Deny rules, </a:t>
            </a:r>
            <a:r>
              <a:rPr lang="en-US" sz="1800" dirty="0" err="1" smtClean="0">
                <a:solidFill>
                  <a:schemeClr val="tx1">
                    <a:lumMod val="75000"/>
                    <a:lumOff val="25000"/>
                  </a:schemeClr>
                </a:solidFill>
                <a:latin typeface="+mj-lt"/>
              </a:rPr>
              <a:t>vSwitch</a:t>
            </a:r>
            <a:r>
              <a:rPr lang="en-US" sz="1800" dirty="0" smtClean="0">
                <a:solidFill>
                  <a:schemeClr val="tx1">
                    <a:lumMod val="75000"/>
                    <a:lumOff val="25000"/>
                  </a:schemeClr>
                </a:solidFill>
                <a:latin typeface="+mj-lt"/>
              </a:rPr>
              <a:t> port of VMs, Logging</a:t>
            </a:r>
            <a:endParaRPr lang="en-US" sz="1800" dirty="0" smtClean="0">
              <a:solidFill>
                <a:schemeClr val="accent1"/>
              </a:solidFill>
              <a:latin typeface="+mj-lt"/>
            </a:endParaRPr>
          </a:p>
          <a:p>
            <a:r>
              <a:rPr lang="en-US" sz="1800" dirty="0" smtClean="0">
                <a:solidFill>
                  <a:schemeClr val="accent1"/>
                </a:solidFill>
                <a:latin typeface="+mj-lt"/>
              </a:rPr>
              <a:t>Service Chaining</a:t>
            </a:r>
          </a:p>
          <a:p>
            <a:pPr lvl="1"/>
            <a:r>
              <a:rPr lang="en-US" dirty="0" smtClean="0">
                <a:latin typeface="+mj-lt"/>
              </a:rPr>
              <a:t>Rules for redirecting traffic to one or more </a:t>
            </a:r>
          </a:p>
          <a:p>
            <a:pPr lvl="1"/>
            <a:r>
              <a:rPr lang="en-US" dirty="0" smtClean="0">
                <a:latin typeface="+mj-lt"/>
              </a:rPr>
              <a:t>virtual appliances</a:t>
            </a:r>
          </a:p>
          <a:p>
            <a:r>
              <a:rPr lang="en-US" sz="1800" dirty="0" smtClean="0">
                <a:solidFill>
                  <a:schemeClr val="accent1"/>
                </a:solidFill>
                <a:latin typeface="+mj-lt"/>
              </a:rPr>
              <a:t>Scalable software load balancer</a:t>
            </a:r>
          </a:p>
          <a:p>
            <a:pPr lvl="1"/>
            <a:r>
              <a:rPr lang="en-US" dirty="0" smtClean="0">
                <a:latin typeface="+mj-lt"/>
              </a:rPr>
              <a:t>Replaces NLB</a:t>
            </a:r>
          </a:p>
          <a:p>
            <a:pPr lvl="1"/>
            <a:r>
              <a:rPr lang="en-US" dirty="0" smtClean="0">
                <a:latin typeface="+mj-lt"/>
              </a:rPr>
              <a:t>Full scale out and distributed topology</a:t>
            </a:r>
          </a:p>
        </p:txBody>
      </p:sp>
      <p:pic>
        <p:nvPicPr>
          <p:cNvPr id="3" name="Bildobjekt 2"/>
          <p:cNvPicPr>
            <a:picLocks noChangeAspect="1"/>
          </p:cNvPicPr>
          <p:nvPr/>
        </p:nvPicPr>
        <p:blipFill>
          <a:blip r:embed="rId3"/>
          <a:stretch>
            <a:fillRect/>
          </a:stretch>
        </p:blipFill>
        <p:spPr>
          <a:xfrm>
            <a:off x="5305109" y="2266365"/>
            <a:ext cx="3631640" cy="2222177"/>
          </a:xfrm>
          <a:prstGeom prst="rect">
            <a:avLst/>
          </a:prstGeom>
        </p:spPr>
      </p:pic>
    </p:spTree>
    <p:extLst>
      <p:ext uri="{BB962C8B-B14F-4D97-AF65-F5344CB8AC3E}">
        <p14:creationId xmlns:p14="http://schemas.microsoft.com/office/powerpoint/2010/main" val="1379557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12"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err="1" smtClean="0">
                <a:solidFill>
                  <a:schemeClr val="tx1">
                    <a:lumMod val="65000"/>
                    <a:lumOff val="35000"/>
                  </a:schemeClr>
                </a:solidFill>
                <a:latin typeface="+mj-lt"/>
              </a:rPr>
              <a:t>Compute</a:t>
            </a:r>
            <a:endParaRPr lang="sv-SE" sz="4000" dirty="0">
              <a:solidFill>
                <a:schemeClr val="tx1">
                  <a:lumMod val="65000"/>
                  <a:lumOff val="35000"/>
                </a:schemeClr>
              </a:solidFill>
              <a:latin typeface="+mj-lt"/>
            </a:endParaRPr>
          </a:p>
        </p:txBody>
      </p:sp>
      <p:sp>
        <p:nvSpPr>
          <p:cNvPr id="16" name="TextBox 49"/>
          <p:cNvSpPr txBox="1"/>
          <p:nvPr/>
        </p:nvSpPr>
        <p:spPr>
          <a:xfrm>
            <a:off x="7884369" y="284135"/>
            <a:ext cx="864096" cy="804319"/>
          </a:xfrm>
          <a:prstGeom prst="rect">
            <a:avLst/>
          </a:prstGeom>
          <a:solidFill>
            <a:schemeClr val="accent1">
              <a:lumMod val="50000"/>
            </a:schemeClr>
          </a:solidFill>
        </p:spPr>
        <p:txBody>
          <a:bodyPr wrap="square" lIns="182880" tIns="91440" rtlCol="0">
            <a:noAutofit/>
          </a:bodyPr>
          <a:lstStyle/>
          <a:p>
            <a:endParaRPr lang="en-US" sz="2800" dirty="0">
              <a:solidFill>
                <a:srgbClr val="FFFFFF"/>
              </a:solidFill>
              <a:latin typeface="+mj-lt"/>
            </a:endParaRPr>
          </a:p>
        </p:txBody>
      </p:sp>
      <p:grpSp>
        <p:nvGrpSpPr>
          <p:cNvPr id="46" name="Group 52"/>
          <p:cNvGrpSpPr/>
          <p:nvPr/>
        </p:nvGrpSpPr>
        <p:grpSpPr>
          <a:xfrm>
            <a:off x="7982986" y="357608"/>
            <a:ext cx="666861" cy="657371"/>
            <a:chOff x="9491448" y="3670819"/>
            <a:chExt cx="1129430" cy="1090102"/>
          </a:xfrm>
          <a:solidFill>
            <a:srgbClr val="FFFFFF"/>
          </a:solidFill>
        </p:grpSpPr>
        <p:grpSp>
          <p:nvGrpSpPr>
            <p:cNvPr id="47" name="Group 56"/>
            <p:cNvGrpSpPr/>
            <p:nvPr/>
          </p:nvGrpSpPr>
          <p:grpSpPr>
            <a:xfrm>
              <a:off x="9491448" y="3670819"/>
              <a:ext cx="473478" cy="473478"/>
              <a:chOff x="9501982" y="3668713"/>
              <a:chExt cx="444500" cy="444500"/>
            </a:xfrm>
            <a:grpFill/>
          </p:grpSpPr>
          <p:sp>
            <p:nvSpPr>
              <p:cNvPr id="54"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oup 58"/>
            <p:cNvGrpSpPr/>
            <p:nvPr/>
          </p:nvGrpSpPr>
          <p:grpSpPr>
            <a:xfrm>
              <a:off x="9491448" y="4287443"/>
              <a:ext cx="473478" cy="473478"/>
              <a:chOff x="9501982" y="3668713"/>
              <a:chExt cx="444500" cy="444500"/>
            </a:xfrm>
            <a:grpFill/>
          </p:grpSpPr>
          <p:sp>
            <p:nvSpPr>
              <p:cNvPr id="52"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61"/>
            <p:cNvGrpSpPr/>
            <p:nvPr/>
          </p:nvGrpSpPr>
          <p:grpSpPr>
            <a:xfrm>
              <a:off x="10147400" y="4287443"/>
              <a:ext cx="473478" cy="473478"/>
              <a:chOff x="9501982" y="3668713"/>
              <a:chExt cx="444500" cy="444500"/>
            </a:xfrm>
            <a:grpFill/>
          </p:grpSpPr>
          <p:sp>
            <p:nvSpPr>
              <p:cNvPr id="50"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 name="Rektangel 2"/>
          <p:cNvSpPr/>
          <p:nvPr/>
        </p:nvSpPr>
        <p:spPr>
          <a:xfrm>
            <a:off x="262929" y="1165009"/>
            <a:ext cx="545342" cy="369332"/>
          </a:xfrm>
          <a:prstGeom prst="rect">
            <a:avLst/>
          </a:prstGeom>
        </p:spPr>
        <p:txBody>
          <a:bodyPr wrap="none">
            <a:spAutoFit/>
          </a:bodyPr>
          <a:lstStyle/>
          <a:p>
            <a:r>
              <a:rPr lang="en-US" dirty="0" smtClean="0">
                <a:solidFill>
                  <a:schemeClr val="accent1"/>
                </a:solidFill>
              </a:rPr>
              <a:t>XXX</a:t>
            </a:r>
            <a:endParaRPr lang="en-US" dirty="0">
              <a:solidFill>
                <a:schemeClr val="accent1"/>
              </a:solidFill>
            </a:endParaRPr>
          </a:p>
        </p:txBody>
      </p:sp>
    </p:spTree>
    <p:extLst>
      <p:ext uri="{BB962C8B-B14F-4D97-AF65-F5344CB8AC3E}">
        <p14:creationId xmlns:p14="http://schemas.microsoft.com/office/powerpoint/2010/main" val="1253339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12"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err="1" smtClean="0">
                <a:solidFill>
                  <a:schemeClr val="bg1">
                    <a:lumMod val="85000"/>
                  </a:schemeClr>
                </a:solidFill>
                <a:latin typeface="+mj-lt"/>
              </a:rPr>
              <a:t>Compute</a:t>
            </a:r>
            <a:r>
              <a:rPr lang="sv-SE" sz="4000" dirty="0" smtClean="0">
                <a:solidFill>
                  <a:schemeClr val="tx1">
                    <a:lumMod val="65000"/>
                    <a:lumOff val="35000"/>
                  </a:schemeClr>
                </a:solidFill>
                <a:latin typeface="+mj-lt"/>
              </a:rPr>
              <a:t> Hyper-V</a:t>
            </a:r>
            <a:endParaRPr lang="sv-SE" sz="4000" dirty="0">
              <a:solidFill>
                <a:schemeClr val="tx1">
                  <a:lumMod val="65000"/>
                  <a:lumOff val="35000"/>
                </a:schemeClr>
              </a:solidFill>
              <a:latin typeface="+mj-lt"/>
            </a:endParaRPr>
          </a:p>
        </p:txBody>
      </p:sp>
      <p:sp>
        <p:nvSpPr>
          <p:cNvPr id="16" name="TextBox 49"/>
          <p:cNvSpPr txBox="1"/>
          <p:nvPr/>
        </p:nvSpPr>
        <p:spPr>
          <a:xfrm>
            <a:off x="7884369" y="284135"/>
            <a:ext cx="864096" cy="804319"/>
          </a:xfrm>
          <a:prstGeom prst="rect">
            <a:avLst/>
          </a:prstGeom>
          <a:solidFill>
            <a:schemeClr val="accent1">
              <a:lumMod val="50000"/>
            </a:schemeClr>
          </a:solidFill>
        </p:spPr>
        <p:txBody>
          <a:bodyPr wrap="square" lIns="182880" tIns="91440" rtlCol="0">
            <a:noAutofit/>
          </a:bodyPr>
          <a:lstStyle/>
          <a:p>
            <a:endParaRPr lang="en-US" sz="2800" dirty="0">
              <a:solidFill>
                <a:srgbClr val="FFFFFF"/>
              </a:solidFill>
              <a:latin typeface="+mj-lt"/>
            </a:endParaRPr>
          </a:p>
        </p:txBody>
      </p:sp>
      <p:grpSp>
        <p:nvGrpSpPr>
          <p:cNvPr id="46" name="Group 52"/>
          <p:cNvGrpSpPr/>
          <p:nvPr/>
        </p:nvGrpSpPr>
        <p:grpSpPr>
          <a:xfrm>
            <a:off x="7982986" y="357608"/>
            <a:ext cx="666861" cy="657371"/>
            <a:chOff x="9491448" y="3670819"/>
            <a:chExt cx="1129430" cy="1090102"/>
          </a:xfrm>
          <a:solidFill>
            <a:srgbClr val="FFFFFF"/>
          </a:solidFill>
        </p:grpSpPr>
        <p:grpSp>
          <p:nvGrpSpPr>
            <p:cNvPr id="47" name="Group 56"/>
            <p:cNvGrpSpPr/>
            <p:nvPr/>
          </p:nvGrpSpPr>
          <p:grpSpPr>
            <a:xfrm>
              <a:off x="9491448" y="3670819"/>
              <a:ext cx="473478" cy="473478"/>
              <a:chOff x="9501982" y="3668713"/>
              <a:chExt cx="444500" cy="444500"/>
            </a:xfrm>
            <a:grpFill/>
          </p:grpSpPr>
          <p:sp>
            <p:nvSpPr>
              <p:cNvPr id="54"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oup 58"/>
            <p:cNvGrpSpPr/>
            <p:nvPr/>
          </p:nvGrpSpPr>
          <p:grpSpPr>
            <a:xfrm>
              <a:off x="9491448" y="4287443"/>
              <a:ext cx="473478" cy="473478"/>
              <a:chOff x="9501982" y="3668713"/>
              <a:chExt cx="444500" cy="444500"/>
            </a:xfrm>
            <a:grpFill/>
          </p:grpSpPr>
          <p:sp>
            <p:nvSpPr>
              <p:cNvPr id="52"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61"/>
            <p:cNvGrpSpPr/>
            <p:nvPr/>
          </p:nvGrpSpPr>
          <p:grpSpPr>
            <a:xfrm>
              <a:off x="10147400" y="4287443"/>
              <a:ext cx="473478" cy="473478"/>
              <a:chOff x="9501982" y="3668713"/>
              <a:chExt cx="444500" cy="444500"/>
            </a:xfrm>
            <a:grpFill/>
          </p:grpSpPr>
          <p:sp>
            <p:nvSpPr>
              <p:cNvPr id="50"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 name="Rektangel 2"/>
          <p:cNvSpPr/>
          <p:nvPr/>
        </p:nvSpPr>
        <p:spPr>
          <a:xfrm>
            <a:off x="351721" y="1003288"/>
            <a:ext cx="8190656" cy="3139321"/>
          </a:xfrm>
          <a:prstGeom prst="rect">
            <a:avLst/>
          </a:prstGeom>
        </p:spPr>
        <p:txBody>
          <a:bodyPr wrap="square">
            <a:spAutoFit/>
          </a:bodyPr>
          <a:lstStyle/>
          <a:p>
            <a:r>
              <a:rPr lang="en-US" dirty="0" smtClean="0">
                <a:solidFill>
                  <a:schemeClr val="accent1"/>
                </a:solidFill>
              </a:rPr>
              <a:t>Production checkpoints</a:t>
            </a:r>
            <a:endParaRPr lang="en-US" dirty="0">
              <a:solidFill>
                <a:schemeClr val="accent1"/>
              </a:solidFill>
            </a:endParaRPr>
          </a:p>
          <a:p>
            <a:pPr lvl="1"/>
            <a:r>
              <a:rPr lang="en-US" dirty="0" smtClean="0"/>
              <a:t>Rely on backup technology within the VM (not saved state).</a:t>
            </a:r>
          </a:p>
          <a:p>
            <a:pPr lvl="1"/>
            <a:r>
              <a:rPr lang="en-US" dirty="0" smtClean="0"/>
              <a:t>VSS or flushing file system buffers (Linux)</a:t>
            </a:r>
            <a:endParaRPr lang="en-US" dirty="0"/>
          </a:p>
          <a:p>
            <a:r>
              <a:rPr lang="en-US" dirty="0" smtClean="0">
                <a:solidFill>
                  <a:schemeClr val="accent1"/>
                </a:solidFill>
              </a:rPr>
              <a:t>Hot add/remove net adapter and memory</a:t>
            </a:r>
            <a:endParaRPr lang="en-US" dirty="0">
              <a:solidFill>
                <a:schemeClr val="accent1"/>
              </a:solidFill>
            </a:endParaRPr>
          </a:p>
          <a:p>
            <a:pPr lvl="1"/>
            <a:r>
              <a:rPr lang="en-US" dirty="0" smtClean="0"/>
              <a:t>No need to restart VM</a:t>
            </a:r>
          </a:p>
          <a:p>
            <a:r>
              <a:rPr lang="en-US" dirty="0" smtClean="0">
                <a:solidFill>
                  <a:schemeClr val="accent1"/>
                </a:solidFill>
              </a:rPr>
              <a:t>Nested Hyper-V</a:t>
            </a:r>
            <a:endParaRPr lang="en-US" dirty="0">
              <a:solidFill>
                <a:schemeClr val="accent1"/>
              </a:solidFill>
            </a:endParaRPr>
          </a:p>
          <a:p>
            <a:pPr lvl="1"/>
            <a:r>
              <a:rPr lang="en-US" dirty="0" smtClean="0"/>
              <a:t>Run VMs inside VMs</a:t>
            </a:r>
          </a:p>
          <a:p>
            <a:r>
              <a:rPr lang="en-US" dirty="0" smtClean="0">
                <a:solidFill>
                  <a:schemeClr val="accent1"/>
                </a:solidFill>
              </a:rPr>
              <a:t>PowerShell Direct</a:t>
            </a:r>
            <a:endParaRPr lang="en-US" dirty="0">
              <a:solidFill>
                <a:schemeClr val="accent1"/>
              </a:solidFill>
            </a:endParaRPr>
          </a:p>
          <a:p>
            <a:pPr lvl="1"/>
            <a:r>
              <a:rPr lang="en-US" dirty="0"/>
              <a:t>Improved </a:t>
            </a:r>
            <a:r>
              <a:rPr lang="en-US" dirty="0" smtClean="0"/>
              <a:t>management with direct execution of PowerShell</a:t>
            </a:r>
            <a:endParaRPr lang="en-US" dirty="0"/>
          </a:p>
          <a:p>
            <a:pPr lvl="1"/>
            <a:endParaRPr lang="en-US" dirty="0"/>
          </a:p>
          <a:p>
            <a:pPr lvl="1"/>
            <a:endParaRPr lang="en-US" dirty="0"/>
          </a:p>
        </p:txBody>
      </p:sp>
    </p:spTree>
    <p:extLst>
      <p:ext uri="{BB962C8B-B14F-4D97-AF65-F5344CB8AC3E}">
        <p14:creationId xmlns:p14="http://schemas.microsoft.com/office/powerpoint/2010/main" val="3598610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www.scug.se</a:t>
            </a:r>
            <a:endParaRPr lang="sv-SE" sz="1200" dirty="0"/>
          </a:p>
        </p:txBody>
      </p:sp>
      <p:sp>
        <p:nvSpPr>
          <p:cNvPr id="12"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err="1" smtClean="0">
                <a:solidFill>
                  <a:schemeClr val="bg1">
                    <a:lumMod val="85000"/>
                  </a:schemeClr>
                </a:solidFill>
                <a:latin typeface="+mj-lt"/>
              </a:rPr>
              <a:t>Compute</a:t>
            </a:r>
            <a:r>
              <a:rPr lang="sv-SE" sz="4000" dirty="0" smtClean="0">
                <a:solidFill>
                  <a:schemeClr val="tx1">
                    <a:lumMod val="65000"/>
                    <a:lumOff val="35000"/>
                  </a:schemeClr>
                </a:solidFill>
                <a:latin typeface="+mj-lt"/>
              </a:rPr>
              <a:t> Nano</a:t>
            </a:r>
            <a:endParaRPr lang="sv-SE" sz="4000" dirty="0">
              <a:solidFill>
                <a:schemeClr val="tx1">
                  <a:lumMod val="65000"/>
                  <a:lumOff val="35000"/>
                </a:schemeClr>
              </a:solidFill>
              <a:latin typeface="+mj-lt"/>
            </a:endParaRPr>
          </a:p>
        </p:txBody>
      </p:sp>
      <p:sp>
        <p:nvSpPr>
          <p:cNvPr id="16" name="TextBox 49"/>
          <p:cNvSpPr txBox="1"/>
          <p:nvPr/>
        </p:nvSpPr>
        <p:spPr>
          <a:xfrm>
            <a:off x="7884369" y="284135"/>
            <a:ext cx="864096" cy="804319"/>
          </a:xfrm>
          <a:prstGeom prst="rect">
            <a:avLst/>
          </a:prstGeom>
          <a:solidFill>
            <a:schemeClr val="accent1">
              <a:lumMod val="50000"/>
            </a:schemeClr>
          </a:solidFill>
        </p:spPr>
        <p:txBody>
          <a:bodyPr wrap="square" lIns="182880" tIns="91440" rtlCol="0">
            <a:noAutofit/>
          </a:bodyPr>
          <a:lstStyle/>
          <a:p>
            <a:endParaRPr lang="en-US" sz="1200" dirty="0">
              <a:solidFill>
                <a:srgbClr val="FFFFFF"/>
              </a:solidFill>
              <a:latin typeface="+mj-lt"/>
            </a:endParaRPr>
          </a:p>
        </p:txBody>
      </p:sp>
      <p:grpSp>
        <p:nvGrpSpPr>
          <p:cNvPr id="46" name="Group 52"/>
          <p:cNvGrpSpPr/>
          <p:nvPr/>
        </p:nvGrpSpPr>
        <p:grpSpPr>
          <a:xfrm>
            <a:off x="7982986" y="357608"/>
            <a:ext cx="666861" cy="657371"/>
            <a:chOff x="9491448" y="3670819"/>
            <a:chExt cx="1129430" cy="1090102"/>
          </a:xfrm>
          <a:solidFill>
            <a:srgbClr val="FFFFFF"/>
          </a:solidFill>
        </p:grpSpPr>
        <p:grpSp>
          <p:nvGrpSpPr>
            <p:cNvPr id="47" name="Group 56"/>
            <p:cNvGrpSpPr/>
            <p:nvPr/>
          </p:nvGrpSpPr>
          <p:grpSpPr>
            <a:xfrm>
              <a:off x="9491448" y="3670819"/>
              <a:ext cx="473478" cy="473478"/>
              <a:chOff x="9501982" y="3668713"/>
              <a:chExt cx="444500" cy="444500"/>
            </a:xfrm>
            <a:grpFill/>
          </p:grpSpPr>
          <p:sp>
            <p:nvSpPr>
              <p:cNvPr id="54"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55"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48" name="Group 58"/>
            <p:cNvGrpSpPr/>
            <p:nvPr/>
          </p:nvGrpSpPr>
          <p:grpSpPr>
            <a:xfrm>
              <a:off x="9491448" y="4287443"/>
              <a:ext cx="473478" cy="473478"/>
              <a:chOff x="9501982" y="3668713"/>
              <a:chExt cx="444500" cy="444500"/>
            </a:xfrm>
            <a:grpFill/>
          </p:grpSpPr>
          <p:sp>
            <p:nvSpPr>
              <p:cNvPr id="52"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53"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49" name="Group 61"/>
            <p:cNvGrpSpPr/>
            <p:nvPr/>
          </p:nvGrpSpPr>
          <p:grpSpPr>
            <a:xfrm>
              <a:off x="10147400" y="4287443"/>
              <a:ext cx="473478" cy="473478"/>
              <a:chOff x="9501982" y="3668713"/>
              <a:chExt cx="444500" cy="444500"/>
            </a:xfrm>
            <a:grpFill/>
          </p:grpSpPr>
          <p:sp>
            <p:nvSpPr>
              <p:cNvPr id="50"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51"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sp>
        <p:nvSpPr>
          <p:cNvPr id="15" name="Text Placeholder 6"/>
          <p:cNvSpPr>
            <a:spLocks noGrp="1"/>
          </p:cNvSpPr>
          <p:nvPr/>
        </p:nvSpPr>
        <p:spPr>
          <a:xfrm>
            <a:off x="254335" y="1116875"/>
            <a:ext cx="7886446" cy="251761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199"/>
              </a:spcAft>
            </a:pPr>
            <a:r>
              <a:rPr lang="en-US" sz="1800" dirty="0">
                <a:solidFill>
                  <a:schemeClr val="accent1"/>
                </a:solidFill>
                <a:latin typeface="+mn-lt"/>
              </a:rPr>
              <a:t>Optimized for next-gen distributed applications </a:t>
            </a:r>
            <a:r>
              <a:rPr lang="en-US" sz="1800" dirty="0" smtClean="0">
                <a:solidFill>
                  <a:schemeClr val="accent1"/>
                </a:solidFill>
              </a:rPr>
              <a:t/>
            </a:r>
            <a:br>
              <a:rPr lang="en-US" sz="1800" dirty="0" smtClean="0">
                <a:solidFill>
                  <a:schemeClr val="accent1"/>
                </a:solidFill>
              </a:rPr>
            </a:br>
            <a:r>
              <a:rPr lang="en-US" sz="1800" dirty="0" smtClean="0">
                <a:solidFill>
                  <a:schemeClr val="accent1"/>
                </a:solidFill>
              </a:rPr>
              <a:t>       </a:t>
            </a:r>
            <a:r>
              <a:rPr lang="en-US" sz="1800" dirty="0" smtClean="0">
                <a:solidFill>
                  <a:schemeClr val="tx1"/>
                </a:solidFill>
              </a:rPr>
              <a:t>Higher </a:t>
            </a:r>
            <a:r>
              <a:rPr lang="en-US" sz="1800" dirty="0">
                <a:solidFill>
                  <a:schemeClr val="tx1"/>
                </a:solidFill>
              </a:rPr>
              <a:t>density and Reduced attack surface and servicing requirements</a:t>
            </a:r>
          </a:p>
          <a:p>
            <a:pPr>
              <a:spcAft>
                <a:spcPts val="1199"/>
              </a:spcAft>
            </a:pPr>
            <a:r>
              <a:rPr lang="en-US" sz="1800" dirty="0" smtClean="0">
                <a:solidFill>
                  <a:schemeClr val="tx1"/>
                </a:solidFill>
              </a:rPr>
              <a:t>       Next-gen </a:t>
            </a:r>
            <a:r>
              <a:rPr lang="en-US" sz="1800" dirty="0">
                <a:solidFill>
                  <a:schemeClr val="tx1"/>
                </a:solidFill>
              </a:rPr>
              <a:t>distributed app frameworks </a:t>
            </a:r>
            <a:r>
              <a:rPr lang="en-US" sz="1800" dirty="0" smtClean="0">
                <a:solidFill>
                  <a:schemeClr val="tx1"/>
                </a:solidFill>
              </a:rPr>
              <a:t>(Windows Server App)</a:t>
            </a:r>
          </a:p>
          <a:p>
            <a:pPr>
              <a:spcAft>
                <a:spcPts val="1199"/>
              </a:spcAft>
            </a:pPr>
            <a:r>
              <a:rPr lang="en-US" sz="1800" dirty="0" smtClean="0">
                <a:solidFill>
                  <a:schemeClr val="tx1"/>
                </a:solidFill>
              </a:rPr>
              <a:t>       Interoperate </a:t>
            </a:r>
            <a:r>
              <a:rPr lang="en-US" sz="1800" dirty="0">
                <a:solidFill>
                  <a:schemeClr val="tx1"/>
                </a:solidFill>
              </a:rPr>
              <a:t>with existing server applications</a:t>
            </a:r>
          </a:p>
          <a:p>
            <a:pPr marL="285695" indent="-285695">
              <a:spcAft>
                <a:spcPts val="1199"/>
              </a:spcAft>
              <a:buFont typeface="Arial" panose="020B0604020202020204" pitchFamily="34" charset="0"/>
              <a:buChar char="•"/>
            </a:pPr>
            <a:endParaRPr lang="en-US" sz="1800" dirty="0">
              <a:solidFill>
                <a:schemeClr val="tx1"/>
              </a:solidFill>
            </a:endParaRPr>
          </a:p>
          <a:p>
            <a:endParaRPr lang="en-US" sz="1800" dirty="0">
              <a:solidFill>
                <a:schemeClr val="tx1"/>
              </a:solidFill>
            </a:endParaRPr>
          </a:p>
        </p:txBody>
      </p:sp>
      <p:sp>
        <p:nvSpPr>
          <p:cNvPr id="17" name="TextBox 10"/>
          <p:cNvSpPr txBox="1"/>
          <p:nvPr/>
        </p:nvSpPr>
        <p:spPr>
          <a:xfrm>
            <a:off x="7161499" y="2197335"/>
            <a:ext cx="1642971" cy="997338"/>
          </a:xfrm>
          <a:prstGeom prst="rect">
            <a:avLst/>
          </a:prstGeom>
          <a:noFill/>
        </p:spPr>
        <p:txBody>
          <a:bodyPr wrap="square" lIns="182854" tIns="146283" rIns="182854" bIns="146283"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lnSpc>
                <a:spcPct val="90000"/>
              </a:lnSpc>
              <a:spcAft>
                <a:spcPts val="600"/>
              </a:spcAft>
            </a:pPr>
            <a:r>
              <a:rPr lang="en-US" dirty="0">
                <a:solidFill>
                  <a:schemeClr val="accent1"/>
                </a:solidFill>
                <a:latin typeface="+mj-lt"/>
              </a:rPr>
              <a:t>Containers and next-gen applications</a:t>
            </a:r>
          </a:p>
        </p:txBody>
      </p:sp>
      <p:sp>
        <p:nvSpPr>
          <p:cNvPr id="18" name="Rectangle 27"/>
          <p:cNvSpPr/>
          <p:nvPr/>
        </p:nvSpPr>
        <p:spPr bwMode="auto">
          <a:xfrm>
            <a:off x="7155031" y="3096562"/>
            <a:ext cx="1655909" cy="1412446"/>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lnSpc>
                <a:spcPct val="90000"/>
              </a:lnSpc>
              <a:spcBef>
                <a:spcPct val="0"/>
              </a:spcBef>
              <a:spcAft>
                <a:spcPct val="0"/>
              </a:spcAft>
            </a:pPr>
            <a:endParaRPr lang="en-US" b="1" dirty="0">
              <a:solidFill>
                <a:prstClr val="white"/>
              </a:solidFill>
              <a:latin typeface="+mj-lt"/>
              <a:ea typeface="Segoe UI" pitchFamily="34" charset="0"/>
              <a:cs typeface="Segoe UI" pitchFamily="34" charset="0"/>
            </a:endParaRPr>
          </a:p>
        </p:txBody>
      </p:sp>
      <p:sp>
        <p:nvSpPr>
          <p:cNvPr id="19" name="TextBox 36"/>
          <p:cNvSpPr txBox="1"/>
          <p:nvPr/>
        </p:nvSpPr>
        <p:spPr>
          <a:xfrm>
            <a:off x="7040928" y="3743308"/>
            <a:ext cx="1838591" cy="997338"/>
          </a:xfrm>
          <a:prstGeom prst="rect">
            <a:avLst/>
          </a:prstGeom>
          <a:noFill/>
        </p:spPr>
        <p:txBody>
          <a:bodyPr wrap="square" lIns="182854" tIns="146283" rIns="182854" bIns="146283"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lnSpc>
                <a:spcPct val="90000"/>
              </a:lnSpc>
              <a:spcAft>
                <a:spcPts val="600"/>
              </a:spcAft>
            </a:pPr>
            <a:r>
              <a:rPr lang="en-US" dirty="0">
                <a:solidFill>
                  <a:prstClr val="white"/>
                </a:solidFill>
                <a:latin typeface="+mj-lt"/>
              </a:rPr>
              <a:t>Nano Server</a:t>
            </a:r>
          </a:p>
          <a:p>
            <a:pPr algn="ctr" defTabSz="932563">
              <a:lnSpc>
                <a:spcPct val="90000"/>
              </a:lnSpc>
              <a:spcAft>
                <a:spcPts val="600"/>
              </a:spcAft>
            </a:pPr>
            <a:r>
              <a:rPr lang="en-US" dirty="0">
                <a:solidFill>
                  <a:prstClr val="white"/>
                </a:solidFill>
                <a:latin typeface="+mj-lt"/>
              </a:rPr>
              <a:t>Just enough OS</a:t>
            </a:r>
          </a:p>
        </p:txBody>
      </p:sp>
    </p:spTree>
    <p:extLst>
      <p:ext uri="{BB962C8B-B14F-4D97-AF65-F5344CB8AC3E}">
        <p14:creationId xmlns:p14="http://schemas.microsoft.com/office/powerpoint/2010/main" val="701385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12"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err="1" smtClean="0">
                <a:solidFill>
                  <a:schemeClr val="bg1">
                    <a:lumMod val="85000"/>
                  </a:schemeClr>
                </a:solidFill>
                <a:latin typeface="+mj-lt"/>
              </a:rPr>
              <a:t>Compute</a:t>
            </a:r>
            <a:r>
              <a:rPr lang="sv-SE" sz="4000" dirty="0" smtClean="0">
                <a:solidFill>
                  <a:schemeClr val="tx1">
                    <a:lumMod val="65000"/>
                    <a:lumOff val="35000"/>
                  </a:schemeClr>
                </a:solidFill>
                <a:latin typeface="+mj-lt"/>
              </a:rPr>
              <a:t> Containers</a:t>
            </a:r>
            <a:endParaRPr lang="sv-SE" sz="4000" dirty="0">
              <a:solidFill>
                <a:schemeClr val="tx1">
                  <a:lumMod val="65000"/>
                  <a:lumOff val="35000"/>
                </a:schemeClr>
              </a:solidFill>
              <a:latin typeface="+mj-lt"/>
            </a:endParaRPr>
          </a:p>
        </p:txBody>
      </p:sp>
      <p:sp>
        <p:nvSpPr>
          <p:cNvPr id="16" name="TextBox 49"/>
          <p:cNvSpPr txBox="1"/>
          <p:nvPr/>
        </p:nvSpPr>
        <p:spPr>
          <a:xfrm>
            <a:off x="7884369" y="284135"/>
            <a:ext cx="864096" cy="804319"/>
          </a:xfrm>
          <a:prstGeom prst="rect">
            <a:avLst/>
          </a:prstGeom>
          <a:solidFill>
            <a:schemeClr val="accent1">
              <a:lumMod val="50000"/>
            </a:schemeClr>
          </a:solidFill>
        </p:spPr>
        <p:txBody>
          <a:bodyPr wrap="square" lIns="182880" tIns="91440" rtlCol="0">
            <a:noAutofit/>
          </a:bodyPr>
          <a:lstStyle/>
          <a:p>
            <a:endParaRPr lang="en-US" sz="2800" dirty="0">
              <a:solidFill>
                <a:srgbClr val="FFFFFF"/>
              </a:solidFill>
              <a:latin typeface="+mj-lt"/>
            </a:endParaRPr>
          </a:p>
        </p:txBody>
      </p:sp>
      <p:grpSp>
        <p:nvGrpSpPr>
          <p:cNvPr id="46" name="Group 52"/>
          <p:cNvGrpSpPr/>
          <p:nvPr/>
        </p:nvGrpSpPr>
        <p:grpSpPr>
          <a:xfrm>
            <a:off x="7982986" y="357608"/>
            <a:ext cx="666861" cy="657371"/>
            <a:chOff x="9491448" y="3670819"/>
            <a:chExt cx="1129430" cy="1090102"/>
          </a:xfrm>
          <a:solidFill>
            <a:srgbClr val="FFFFFF"/>
          </a:solidFill>
        </p:grpSpPr>
        <p:grpSp>
          <p:nvGrpSpPr>
            <p:cNvPr id="47" name="Group 56"/>
            <p:cNvGrpSpPr/>
            <p:nvPr/>
          </p:nvGrpSpPr>
          <p:grpSpPr>
            <a:xfrm>
              <a:off x="9491448" y="3670819"/>
              <a:ext cx="473478" cy="473478"/>
              <a:chOff x="9501982" y="3668713"/>
              <a:chExt cx="444500" cy="444500"/>
            </a:xfrm>
            <a:grpFill/>
          </p:grpSpPr>
          <p:sp>
            <p:nvSpPr>
              <p:cNvPr id="54"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oup 58"/>
            <p:cNvGrpSpPr/>
            <p:nvPr/>
          </p:nvGrpSpPr>
          <p:grpSpPr>
            <a:xfrm>
              <a:off x="9491448" y="4287443"/>
              <a:ext cx="473478" cy="473478"/>
              <a:chOff x="9501982" y="3668713"/>
              <a:chExt cx="444500" cy="444500"/>
            </a:xfrm>
            <a:grpFill/>
          </p:grpSpPr>
          <p:sp>
            <p:nvSpPr>
              <p:cNvPr id="52"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61"/>
            <p:cNvGrpSpPr/>
            <p:nvPr/>
          </p:nvGrpSpPr>
          <p:grpSpPr>
            <a:xfrm>
              <a:off x="10147400" y="4287443"/>
              <a:ext cx="473478" cy="473478"/>
              <a:chOff x="9501982" y="3668713"/>
              <a:chExt cx="444500" cy="444500"/>
            </a:xfrm>
            <a:grpFill/>
          </p:grpSpPr>
          <p:sp>
            <p:nvSpPr>
              <p:cNvPr id="50"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5" name="Rectangle 4"/>
          <p:cNvSpPr/>
          <p:nvPr/>
        </p:nvSpPr>
        <p:spPr bwMode="auto">
          <a:xfrm>
            <a:off x="2123728" y="4060290"/>
            <a:ext cx="5112568" cy="3403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mj-lt"/>
                <a:ea typeface="Segoe UI" pitchFamily="34" charset="0"/>
                <a:cs typeface="Segoe UI" pitchFamily="34" charset="0"/>
              </a:rPr>
              <a:t>Operating System</a:t>
            </a:r>
          </a:p>
        </p:txBody>
      </p:sp>
      <p:sp>
        <p:nvSpPr>
          <p:cNvPr id="17" name="Rectangle 5"/>
          <p:cNvSpPr/>
          <p:nvPr/>
        </p:nvSpPr>
        <p:spPr bwMode="auto">
          <a:xfrm>
            <a:off x="2123728" y="3627034"/>
            <a:ext cx="5112568" cy="3478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mj-lt"/>
                <a:ea typeface="Segoe UI" pitchFamily="34" charset="0"/>
                <a:cs typeface="Segoe UI" pitchFamily="34" charset="0"/>
              </a:rPr>
              <a:t>Docker Engine</a:t>
            </a:r>
          </a:p>
        </p:txBody>
      </p:sp>
      <p:sp>
        <p:nvSpPr>
          <p:cNvPr id="18" name="Rectangle 6"/>
          <p:cNvSpPr/>
          <p:nvPr/>
        </p:nvSpPr>
        <p:spPr bwMode="auto">
          <a:xfrm>
            <a:off x="2137121" y="2979557"/>
            <a:ext cx="880063" cy="5562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mj-lt"/>
                <a:ea typeface="Segoe UI" pitchFamily="34" charset="0"/>
                <a:cs typeface="Segoe UI" pitchFamily="34" charset="0"/>
              </a:rPr>
              <a:t>Docker </a:t>
            </a:r>
            <a:br>
              <a:rPr lang="en-US" sz="1200" dirty="0">
                <a:gradFill>
                  <a:gsLst>
                    <a:gs pos="0">
                      <a:srgbClr val="FFFFFF"/>
                    </a:gs>
                    <a:gs pos="100000">
                      <a:srgbClr val="FFFFFF"/>
                    </a:gs>
                  </a:gsLst>
                  <a:lin ang="5400000" scaled="0"/>
                </a:gradFill>
                <a:latin typeface="+mj-lt"/>
                <a:ea typeface="Segoe UI" pitchFamily="34" charset="0"/>
                <a:cs typeface="Segoe UI" pitchFamily="34" charset="0"/>
              </a:rPr>
            </a:br>
            <a:r>
              <a:rPr lang="en-US" sz="1200" dirty="0">
                <a:gradFill>
                  <a:gsLst>
                    <a:gs pos="0">
                      <a:srgbClr val="FFFFFF"/>
                    </a:gs>
                    <a:gs pos="100000">
                      <a:srgbClr val="FFFFFF"/>
                    </a:gs>
                  </a:gsLst>
                  <a:lin ang="5400000" scaled="0"/>
                </a:gradFill>
                <a:latin typeface="+mj-lt"/>
                <a:ea typeface="Segoe UI" pitchFamily="34" charset="0"/>
                <a:cs typeface="Segoe UI" pitchFamily="34" charset="0"/>
              </a:rPr>
              <a:t>Client</a:t>
            </a:r>
          </a:p>
        </p:txBody>
      </p:sp>
      <p:sp>
        <p:nvSpPr>
          <p:cNvPr id="19" name="Rectangle 7"/>
          <p:cNvSpPr/>
          <p:nvPr/>
        </p:nvSpPr>
        <p:spPr bwMode="auto">
          <a:xfrm>
            <a:off x="5259484" y="2983736"/>
            <a:ext cx="981990" cy="5521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mj-lt"/>
                <a:ea typeface="Segoe UI" pitchFamily="34" charset="0"/>
                <a:cs typeface="Segoe UI" pitchFamily="34" charset="0"/>
              </a:rPr>
              <a:t>Docker </a:t>
            </a:r>
            <a:br>
              <a:rPr lang="en-US" sz="1200" dirty="0">
                <a:gradFill>
                  <a:gsLst>
                    <a:gs pos="0">
                      <a:srgbClr val="FFFFFF"/>
                    </a:gs>
                    <a:gs pos="100000">
                      <a:srgbClr val="FFFFFF"/>
                    </a:gs>
                  </a:gsLst>
                  <a:lin ang="5400000" scaled="0"/>
                </a:gradFill>
                <a:latin typeface="+mj-lt"/>
                <a:ea typeface="Segoe UI" pitchFamily="34" charset="0"/>
                <a:cs typeface="Segoe UI" pitchFamily="34" charset="0"/>
              </a:rPr>
            </a:br>
            <a:r>
              <a:rPr lang="en-US" sz="1200" dirty="0">
                <a:gradFill>
                  <a:gsLst>
                    <a:gs pos="0">
                      <a:srgbClr val="FFFFFF"/>
                    </a:gs>
                    <a:gs pos="100000">
                      <a:srgbClr val="FFFFFF"/>
                    </a:gs>
                  </a:gsLst>
                  <a:lin ang="5400000" scaled="0"/>
                </a:gradFill>
                <a:latin typeface="+mj-lt"/>
                <a:ea typeface="Segoe UI" pitchFamily="34" charset="0"/>
                <a:cs typeface="Segoe UI" pitchFamily="34" charset="0"/>
              </a:rPr>
              <a:t>Registry</a:t>
            </a:r>
          </a:p>
        </p:txBody>
      </p:sp>
      <p:sp>
        <p:nvSpPr>
          <p:cNvPr id="20" name="Rectangle 8"/>
          <p:cNvSpPr/>
          <p:nvPr/>
        </p:nvSpPr>
        <p:spPr bwMode="auto">
          <a:xfrm>
            <a:off x="4187993" y="2979557"/>
            <a:ext cx="1032079" cy="5562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mj-lt"/>
                <a:ea typeface="Segoe UI" pitchFamily="34" charset="0"/>
                <a:cs typeface="Segoe UI" pitchFamily="34" charset="0"/>
              </a:rPr>
              <a:t>Docker Compose</a:t>
            </a:r>
          </a:p>
        </p:txBody>
      </p:sp>
      <p:sp>
        <p:nvSpPr>
          <p:cNvPr id="21" name="Rectangle 9"/>
          <p:cNvSpPr/>
          <p:nvPr/>
        </p:nvSpPr>
        <p:spPr bwMode="auto">
          <a:xfrm>
            <a:off x="6280886" y="2989261"/>
            <a:ext cx="955410" cy="5465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mj-lt"/>
                <a:ea typeface="Segoe UI" pitchFamily="34" charset="0"/>
                <a:cs typeface="Segoe UI" pitchFamily="34" charset="0"/>
              </a:rPr>
              <a:t>Docker Swarm</a:t>
            </a:r>
          </a:p>
        </p:txBody>
      </p:sp>
      <p:sp>
        <p:nvSpPr>
          <p:cNvPr id="22" name="Rectangle 10"/>
          <p:cNvSpPr/>
          <p:nvPr/>
        </p:nvSpPr>
        <p:spPr bwMode="auto">
          <a:xfrm>
            <a:off x="3065226" y="2979557"/>
            <a:ext cx="1074725" cy="5562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mj-lt"/>
                <a:ea typeface="Segoe UI" pitchFamily="34" charset="0"/>
                <a:cs typeface="Segoe UI" pitchFamily="34" charset="0"/>
              </a:rPr>
              <a:t>PowerShell</a:t>
            </a:r>
          </a:p>
        </p:txBody>
      </p:sp>
      <p:sp>
        <p:nvSpPr>
          <p:cNvPr id="23" name="TextBox 13"/>
          <p:cNvSpPr txBox="1"/>
          <p:nvPr/>
        </p:nvSpPr>
        <p:spPr>
          <a:xfrm>
            <a:off x="2137121" y="1162544"/>
            <a:ext cx="5099175" cy="1746632"/>
          </a:xfrm>
          <a:prstGeom prst="rect">
            <a:avLst/>
          </a:prstGeom>
          <a:solidFill>
            <a:srgbClr val="012456"/>
          </a:solid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100" dirty="0">
                <a:solidFill>
                  <a:srgbClr val="EEEDF0"/>
                </a:solidFill>
                <a:latin typeface="Lucida Console" panose="020B0609040504020204" pitchFamily="49" charset="0"/>
              </a:rPr>
              <a:t>Windows PowerShell</a:t>
            </a:r>
          </a:p>
          <a:p>
            <a:pPr>
              <a:lnSpc>
                <a:spcPct val="90000"/>
              </a:lnSpc>
              <a:spcAft>
                <a:spcPts val="600"/>
              </a:spcAft>
            </a:pPr>
            <a:r>
              <a:rPr lang="en-US" sz="1100" dirty="0">
                <a:solidFill>
                  <a:srgbClr val="EEEDF0"/>
                </a:solidFill>
                <a:latin typeface="Lucida Console" panose="020B0609040504020204" pitchFamily="49" charset="0"/>
              </a:rPr>
              <a:t>Copyright (C) 2016 Microsoft Corporation. All rights reserved.</a:t>
            </a:r>
          </a:p>
          <a:p>
            <a:pPr>
              <a:lnSpc>
                <a:spcPct val="90000"/>
              </a:lnSpc>
              <a:spcAft>
                <a:spcPts val="600"/>
              </a:spcAft>
            </a:pPr>
            <a:endParaRPr lang="en-US" sz="1100" dirty="0">
              <a:solidFill>
                <a:srgbClr val="EEEDF0"/>
              </a:solidFill>
              <a:latin typeface="Lucida Console" panose="020B0609040504020204" pitchFamily="49" charset="0"/>
            </a:endParaRPr>
          </a:p>
          <a:p>
            <a:pPr>
              <a:lnSpc>
                <a:spcPct val="90000"/>
              </a:lnSpc>
              <a:spcAft>
                <a:spcPts val="600"/>
              </a:spcAft>
            </a:pPr>
            <a:r>
              <a:rPr lang="en-US" sz="1100" dirty="0">
                <a:solidFill>
                  <a:srgbClr val="EEEDF0"/>
                </a:solidFill>
                <a:latin typeface="Lucida Console" panose="020B0609040504020204" pitchFamily="49" charset="0"/>
              </a:rPr>
              <a:t>PS C:\&gt; </a:t>
            </a:r>
            <a:r>
              <a:rPr lang="en-US" sz="1100" dirty="0">
                <a:solidFill>
                  <a:srgbClr val="FFFF00"/>
                </a:solidFill>
                <a:latin typeface="Lucida Console" panose="020B0609040504020204" pitchFamily="49" charset="0"/>
              </a:rPr>
              <a:t>New-Container</a:t>
            </a:r>
          </a:p>
          <a:p>
            <a:pPr>
              <a:lnSpc>
                <a:spcPct val="90000"/>
              </a:lnSpc>
              <a:spcAft>
                <a:spcPts val="600"/>
              </a:spcAft>
            </a:pPr>
            <a:r>
              <a:rPr lang="en-US" sz="1100" dirty="0">
                <a:solidFill>
                  <a:srgbClr val="EEEDF0"/>
                </a:solidFill>
                <a:latin typeface="Lucida Console" panose="020B0609040504020204" pitchFamily="49" charset="0"/>
              </a:rPr>
              <a:t>PS C:\&gt; </a:t>
            </a:r>
            <a:r>
              <a:rPr lang="en-US" sz="1100" dirty="0">
                <a:solidFill>
                  <a:srgbClr val="FFFF00"/>
                </a:solidFill>
                <a:latin typeface="Lucida Console" panose="020B0609040504020204" pitchFamily="49" charset="0"/>
              </a:rPr>
              <a:t>Get-Container</a:t>
            </a:r>
          </a:p>
          <a:p>
            <a:pPr>
              <a:lnSpc>
                <a:spcPct val="90000"/>
              </a:lnSpc>
              <a:spcAft>
                <a:spcPts val="600"/>
              </a:spcAft>
            </a:pPr>
            <a:r>
              <a:rPr lang="en-US" sz="1100" dirty="0">
                <a:solidFill>
                  <a:srgbClr val="EEEDF0"/>
                </a:solidFill>
                <a:latin typeface="Lucida Console" panose="020B0609040504020204" pitchFamily="49" charset="0"/>
              </a:rPr>
              <a:t>PS C:\&gt; </a:t>
            </a:r>
            <a:r>
              <a:rPr lang="en-US" sz="1100" dirty="0">
                <a:solidFill>
                  <a:srgbClr val="FFFF00"/>
                </a:solidFill>
                <a:latin typeface="Lucida Console" panose="020B0609040504020204" pitchFamily="49" charset="0"/>
              </a:rPr>
              <a:t>Get-</a:t>
            </a:r>
            <a:r>
              <a:rPr lang="en-US" sz="1100" dirty="0" err="1">
                <a:solidFill>
                  <a:srgbClr val="FFFF00"/>
                </a:solidFill>
                <a:latin typeface="Lucida Console" panose="020B0609040504020204" pitchFamily="49" charset="0"/>
              </a:rPr>
              <a:t>ContainerImage</a:t>
            </a:r>
            <a:endParaRPr lang="en-US" sz="1100" dirty="0">
              <a:solidFill>
                <a:srgbClr val="FFFF00"/>
              </a:solidFill>
              <a:latin typeface="Lucida Console" panose="020B0609040504020204" pitchFamily="49" charset="0"/>
            </a:endParaRPr>
          </a:p>
        </p:txBody>
      </p:sp>
    </p:spTree>
    <p:extLst>
      <p:ext uri="{BB962C8B-B14F-4D97-AF65-F5344CB8AC3E}">
        <p14:creationId xmlns:p14="http://schemas.microsoft.com/office/powerpoint/2010/main" val="509954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9" name="Text Placeholder 2"/>
          <p:cNvSpPr>
            <a:spLocks noGrp="1"/>
          </p:cNvSpPr>
          <p:nvPr/>
        </p:nvSpPr>
        <p:spPr>
          <a:xfrm>
            <a:off x="395536" y="1084982"/>
            <a:ext cx="3384376" cy="1680460"/>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1800" b="1" dirty="0">
                <a:solidFill>
                  <a:srgbClr val="0078D7"/>
                </a:solidFill>
                <a:cs typeface="Segoe UI Semilight" panose="020B0402040204020203" pitchFamily="34" charset="0"/>
              </a:rPr>
              <a:t>Credential Guard </a:t>
            </a:r>
            <a:r>
              <a:rPr lang="en-US" sz="1800" dirty="0">
                <a:gradFill>
                  <a:gsLst>
                    <a:gs pos="1250">
                      <a:schemeClr val="tx1"/>
                    </a:gs>
                    <a:gs pos="74000">
                      <a:schemeClr val="tx1"/>
                    </a:gs>
                  </a:gsLst>
                  <a:lin ang="5400000" scaled="0"/>
                </a:gradFill>
                <a:cs typeface="Segoe UI Semibold" panose="020B0702040204020203" pitchFamily="34" charset="0"/>
              </a:rPr>
              <a:t/>
            </a:r>
            <a:br>
              <a:rPr lang="en-US" sz="1800" dirty="0">
                <a:gradFill>
                  <a:gsLst>
                    <a:gs pos="1250">
                      <a:schemeClr val="tx1"/>
                    </a:gs>
                    <a:gs pos="74000">
                      <a:schemeClr val="tx1"/>
                    </a:gs>
                  </a:gsLst>
                  <a:lin ang="5400000" scaled="0"/>
                </a:gradFill>
                <a:cs typeface="Segoe UI Semibold" panose="020B0702040204020203" pitchFamily="34" charset="0"/>
              </a:rPr>
            </a:br>
            <a:r>
              <a:rPr lang="en-US" sz="1800" dirty="0">
                <a:gradFill>
                  <a:gsLst>
                    <a:gs pos="1250">
                      <a:schemeClr val="tx1"/>
                    </a:gs>
                    <a:gs pos="74000">
                      <a:schemeClr val="tx1"/>
                    </a:gs>
                  </a:gsLst>
                  <a:lin ang="5400000" scaled="0"/>
                </a:gradFill>
                <a:cs typeface="Segoe UI Semilight" panose="020B0402040204020203" pitchFamily="34" charset="0"/>
              </a:rPr>
              <a:t>Prevents </a:t>
            </a:r>
            <a:r>
              <a:rPr lang="en-US" sz="1800" b="1" dirty="0">
                <a:gradFill>
                  <a:gsLst>
                    <a:gs pos="1250">
                      <a:schemeClr val="tx1"/>
                    </a:gs>
                    <a:gs pos="74000">
                      <a:schemeClr val="tx1"/>
                    </a:gs>
                  </a:gsLst>
                  <a:lin ang="5400000" scaled="0"/>
                </a:gradFill>
                <a:cs typeface="Segoe UI Semilight" panose="020B0402040204020203" pitchFamily="34" charset="0"/>
              </a:rPr>
              <a:t>Pass the Hash </a:t>
            </a:r>
            <a:r>
              <a:rPr lang="en-US" sz="1800" dirty="0">
                <a:gradFill>
                  <a:gsLst>
                    <a:gs pos="1250">
                      <a:schemeClr val="tx1"/>
                    </a:gs>
                    <a:gs pos="74000">
                      <a:schemeClr val="tx1"/>
                    </a:gs>
                  </a:gsLst>
                  <a:lin ang="5400000" scaled="0"/>
                </a:gradFill>
                <a:cs typeface="Segoe UI Semilight" panose="020B0402040204020203" pitchFamily="34" charset="0"/>
              </a:rPr>
              <a:t>and </a:t>
            </a:r>
            <a:br>
              <a:rPr lang="en-US" sz="1800" dirty="0">
                <a:gradFill>
                  <a:gsLst>
                    <a:gs pos="1250">
                      <a:schemeClr val="tx1"/>
                    </a:gs>
                    <a:gs pos="74000">
                      <a:schemeClr val="tx1"/>
                    </a:gs>
                  </a:gsLst>
                  <a:lin ang="5400000" scaled="0"/>
                </a:gradFill>
                <a:cs typeface="Segoe UI Semilight" panose="020B0402040204020203" pitchFamily="34" charset="0"/>
              </a:rPr>
            </a:br>
            <a:r>
              <a:rPr lang="en-US" sz="1800" b="1" dirty="0">
                <a:gradFill>
                  <a:gsLst>
                    <a:gs pos="1250">
                      <a:schemeClr val="tx1"/>
                    </a:gs>
                    <a:gs pos="74000">
                      <a:schemeClr val="tx1"/>
                    </a:gs>
                  </a:gsLst>
                  <a:lin ang="5400000" scaled="0"/>
                </a:gradFill>
                <a:cs typeface="Segoe UI Semilight" panose="020B0402040204020203" pitchFamily="34" charset="0"/>
              </a:rPr>
              <a:t>Pass the Ticket</a:t>
            </a:r>
            <a:r>
              <a:rPr lang="en-US" sz="1800" dirty="0">
                <a:gradFill>
                  <a:gsLst>
                    <a:gs pos="1250">
                      <a:schemeClr val="tx1"/>
                    </a:gs>
                    <a:gs pos="74000">
                      <a:schemeClr val="tx1"/>
                    </a:gs>
                  </a:gsLst>
                  <a:lin ang="5400000" scaled="0"/>
                </a:gradFill>
                <a:cs typeface="Segoe UI Semilight" panose="020B0402040204020203" pitchFamily="34" charset="0"/>
              </a:rPr>
              <a:t> attacks by protecting stored credentials through Virtualization based </a:t>
            </a:r>
            <a:r>
              <a:rPr lang="en-US" sz="1800" dirty="0" smtClean="0">
                <a:gradFill>
                  <a:gsLst>
                    <a:gs pos="1250">
                      <a:schemeClr val="tx1"/>
                    </a:gs>
                    <a:gs pos="74000">
                      <a:schemeClr val="tx1"/>
                    </a:gs>
                  </a:gsLst>
                  <a:lin ang="5400000" scaled="0"/>
                </a:gradFill>
                <a:cs typeface="Segoe UI Semilight" panose="020B0402040204020203" pitchFamily="34" charset="0"/>
              </a:rPr>
              <a:t>Security</a:t>
            </a:r>
          </a:p>
        </p:txBody>
      </p:sp>
      <p:sp>
        <p:nvSpPr>
          <p:cNvPr id="11" name="Text Placeholder 2"/>
          <p:cNvSpPr>
            <a:spLocks noGrp="1"/>
          </p:cNvSpPr>
          <p:nvPr/>
        </p:nvSpPr>
        <p:spPr>
          <a:xfrm>
            <a:off x="4174840" y="2091323"/>
            <a:ext cx="3168352" cy="118186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1800" b="1" dirty="0" smtClean="0">
                <a:solidFill>
                  <a:srgbClr val="0078D7"/>
                </a:solidFill>
                <a:cs typeface="Segoe UI Semilight" panose="020B0402040204020203" pitchFamily="34" charset="0"/>
              </a:rPr>
              <a:t>Just </a:t>
            </a:r>
            <a:r>
              <a:rPr lang="en-US" sz="1800" b="1" dirty="0">
                <a:solidFill>
                  <a:srgbClr val="0078D7"/>
                </a:solidFill>
                <a:cs typeface="Segoe UI Semilight" panose="020B0402040204020203" pitchFamily="34" charset="0"/>
              </a:rPr>
              <a:t>Enough Administration </a:t>
            </a:r>
            <a:r>
              <a:rPr lang="en-US" sz="1800" dirty="0">
                <a:gradFill>
                  <a:gsLst>
                    <a:gs pos="1250">
                      <a:schemeClr val="tx1"/>
                    </a:gs>
                    <a:gs pos="74000">
                      <a:schemeClr val="tx1"/>
                    </a:gs>
                  </a:gsLst>
                  <a:lin ang="5400000" scaled="0"/>
                </a:gradFill>
                <a:cs typeface="Segoe UI Semilight" panose="020B0402040204020203" pitchFamily="34" charset="0"/>
              </a:rPr>
              <a:t>Limits administrative privileges to the bare-minimum required set of actions (limited in space</a:t>
            </a:r>
            <a:r>
              <a:rPr lang="en-US" sz="1800" dirty="0" smtClean="0">
                <a:gradFill>
                  <a:gsLst>
                    <a:gs pos="1250">
                      <a:schemeClr val="tx1"/>
                    </a:gs>
                    <a:gs pos="74000">
                      <a:schemeClr val="tx1"/>
                    </a:gs>
                  </a:gsLst>
                  <a:lin ang="5400000" scaled="0"/>
                </a:gradFill>
                <a:cs typeface="Segoe UI Semilight" panose="020B0402040204020203" pitchFamily="34" charset="0"/>
              </a:rPr>
              <a:t>)</a:t>
            </a:r>
            <a:endParaRPr lang="en-US" sz="1800" dirty="0">
              <a:gradFill>
                <a:gsLst>
                  <a:gs pos="1250">
                    <a:schemeClr val="tx1"/>
                  </a:gs>
                  <a:gs pos="74000">
                    <a:schemeClr val="tx1"/>
                  </a:gs>
                </a:gsLst>
                <a:lin ang="5400000" scaled="0"/>
              </a:gradFill>
              <a:cs typeface="Segoe UI Semilight" panose="020B0402040204020203" pitchFamily="34" charset="0"/>
            </a:endParaRPr>
          </a:p>
        </p:txBody>
      </p:sp>
      <p:sp>
        <p:nvSpPr>
          <p:cNvPr id="13" name="Text Placeholder 2"/>
          <p:cNvSpPr txBox="1">
            <a:spLocks/>
          </p:cNvSpPr>
          <p:nvPr/>
        </p:nvSpPr>
        <p:spPr>
          <a:xfrm>
            <a:off x="450733" y="2918101"/>
            <a:ext cx="3600400" cy="1490288"/>
          </a:xfrm>
          <a:prstGeom prst="rect">
            <a:avLst/>
          </a:prstGeom>
        </p:spPr>
        <p:txBody>
          <a:bodyPr vert="horz" lIns="68579" tIns="34289" rIns="68579" bIns="34289" rtlCol="0" anchor="ctr"/>
          <a:lstStyle>
            <a:defPPr>
              <a:defRPr lang="de-DE"/>
            </a:defPPr>
            <a:lvl1pPr marL="0" algn="l" defTabSz="914355" rtl="0" eaLnBrk="1" latinLnBrk="0" hangingPunct="1">
              <a:defRPr sz="900" kern="1200">
                <a:solidFill>
                  <a:schemeClr val="tx1">
                    <a:tint val="75000"/>
                  </a:schemeClr>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a:lstStyle>
          <a:p>
            <a:pPr>
              <a:spcAft>
                <a:spcPts val="1200"/>
              </a:spcAft>
            </a:pPr>
            <a:r>
              <a:rPr lang="en-US" sz="1800" b="1" dirty="0" smtClean="0">
                <a:solidFill>
                  <a:srgbClr val="0078D7"/>
                </a:solidFill>
                <a:latin typeface="+mj-lt"/>
                <a:cs typeface="Segoe UI Semilight" panose="020B0402040204020203" pitchFamily="34" charset="0"/>
              </a:rPr>
              <a:t>Just in Time Administration </a:t>
            </a:r>
            <a:br>
              <a:rPr lang="en-US" sz="1800" b="1" dirty="0" smtClean="0">
                <a:solidFill>
                  <a:srgbClr val="0078D7"/>
                </a:solidFill>
                <a:latin typeface="+mj-lt"/>
                <a:cs typeface="Segoe UI Semilight" panose="020B0402040204020203" pitchFamily="34" charset="0"/>
              </a:rPr>
            </a:br>
            <a:r>
              <a:rPr lang="en-US" sz="1800" dirty="0" smtClean="0">
                <a:gradFill>
                  <a:gsLst>
                    <a:gs pos="1250">
                      <a:schemeClr val="tx1"/>
                    </a:gs>
                    <a:gs pos="74000">
                      <a:schemeClr val="tx1"/>
                    </a:gs>
                  </a:gsLst>
                  <a:lin ang="5400000" scaled="0"/>
                </a:gradFill>
                <a:latin typeface="+mj-lt"/>
                <a:cs typeface="Segoe UI Semilight" panose="020B0402040204020203" pitchFamily="34" charset="0"/>
              </a:rPr>
              <a:t>Provide privileged access through a workflow that is audited and limited in time</a:t>
            </a:r>
          </a:p>
        </p:txBody>
      </p:sp>
      <p:sp>
        <p:nvSpPr>
          <p:cNvPr id="14"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smtClean="0">
                <a:solidFill>
                  <a:schemeClr val="bg1">
                    <a:lumMod val="85000"/>
                  </a:schemeClr>
                </a:solidFill>
                <a:latin typeface="+mj-lt"/>
              </a:rPr>
              <a:t>…and </a:t>
            </a:r>
            <a:r>
              <a:rPr lang="sv-SE" sz="4000" dirty="0" err="1" smtClean="0">
                <a:solidFill>
                  <a:schemeClr val="tx1">
                    <a:lumMod val="65000"/>
                    <a:lumOff val="35000"/>
                  </a:schemeClr>
                </a:solidFill>
                <a:latin typeface="+mj-lt"/>
              </a:rPr>
              <a:t>security</a:t>
            </a:r>
            <a:r>
              <a:rPr lang="sv-SE" sz="4000" dirty="0" smtClean="0">
                <a:solidFill>
                  <a:schemeClr val="bg1">
                    <a:lumMod val="85000"/>
                  </a:schemeClr>
                </a:solidFill>
                <a:latin typeface="+mj-lt"/>
              </a:rPr>
              <a:t>…</a:t>
            </a:r>
            <a:endParaRPr lang="sv-SE" sz="4000" dirty="0">
              <a:solidFill>
                <a:schemeClr val="bg1">
                  <a:lumMod val="85000"/>
                </a:schemeClr>
              </a:solidFill>
              <a:latin typeface="+mj-lt"/>
            </a:endParaRPr>
          </a:p>
        </p:txBody>
      </p:sp>
      <p:sp>
        <p:nvSpPr>
          <p:cNvPr id="7" name="Rektangel 6"/>
          <p:cNvSpPr/>
          <p:nvPr/>
        </p:nvSpPr>
        <p:spPr>
          <a:xfrm>
            <a:off x="4234738" y="3830167"/>
            <a:ext cx="3715569" cy="369332"/>
          </a:xfrm>
          <a:prstGeom prst="rect">
            <a:avLst/>
          </a:prstGeom>
        </p:spPr>
        <p:txBody>
          <a:bodyPr wrap="none">
            <a:spAutoFit/>
          </a:bodyPr>
          <a:lstStyle/>
          <a:p>
            <a:pPr>
              <a:spcAft>
                <a:spcPts val="1200"/>
              </a:spcAft>
            </a:pPr>
            <a:r>
              <a:rPr lang="en-US" dirty="0">
                <a:gradFill>
                  <a:gsLst>
                    <a:gs pos="1250">
                      <a:schemeClr val="tx1"/>
                    </a:gs>
                    <a:gs pos="74000">
                      <a:schemeClr val="tx1"/>
                    </a:gs>
                  </a:gsLst>
                  <a:lin ang="5400000" scaled="0"/>
                </a:gradFill>
                <a:cs typeface="Segoe UI Semilight" panose="020B0402040204020203" pitchFamily="34" charset="0"/>
              </a:rPr>
              <a:t>JEA + JIT = limited in time &amp; capability</a:t>
            </a:r>
          </a:p>
        </p:txBody>
      </p:sp>
      <p:sp>
        <p:nvSpPr>
          <p:cNvPr id="16" name="TextBox 49"/>
          <p:cNvSpPr txBox="1"/>
          <p:nvPr/>
        </p:nvSpPr>
        <p:spPr>
          <a:xfrm>
            <a:off x="7884369" y="284135"/>
            <a:ext cx="864096" cy="804319"/>
          </a:xfrm>
          <a:prstGeom prst="rect">
            <a:avLst/>
          </a:prstGeom>
          <a:solidFill>
            <a:schemeClr val="tx2">
              <a:lumMod val="50000"/>
            </a:schemeClr>
          </a:solidFill>
        </p:spPr>
        <p:txBody>
          <a:bodyPr wrap="square" lIns="182880" tIns="91440" rtlCol="0">
            <a:noAutofit/>
          </a:bodyPr>
          <a:lstStyle/>
          <a:p>
            <a:endParaRPr lang="en-US" sz="2800" dirty="0">
              <a:solidFill>
                <a:srgbClr val="FFFFFF"/>
              </a:solidFill>
              <a:latin typeface="+mj-lt"/>
            </a:endParaRPr>
          </a:p>
        </p:txBody>
      </p:sp>
      <p:pic>
        <p:nvPicPr>
          <p:cNvPr id="17" name="Picture 41"/>
          <p:cNvPicPr>
            <a:picLocks noChangeAspect="1"/>
          </p:cNvPicPr>
          <p:nvPr/>
        </p:nvPicPr>
        <p:blipFill>
          <a:blip r:embed="rId3"/>
          <a:stretch>
            <a:fillRect/>
          </a:stretch>
        </p:blipFill>
        <p:spPr>
          <a:xfrm>
            <a:off x="8137809" y="444648"/>
            <a:ext cx="357215" cy="483291"/>
          </a:xfrm>
          <a:prstGeom prst="rect">
            <a:avLst/>
          </a:prstGeom>
        </p:spPr>
      </p:pic>
    </p:spTree>
    <p:extLst>
      <p:ext uri="{BB962C8B-B14F-4D97-AF65-F5344CB8AC3E}">
        <p14:creationId xmlns:p14="http://schemas.microsoft.com/office/powerpoint/2010/main" val="65863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9" name="Text Placeholder 2"/>
          <p:cNvSpPr>
            <a:spLocks noGrp="1"/>
          </p:cNvSpPr>
          <p:nvPr/>
        </p:nvSpPr>
        <p:spPr>
          <a:xfrm>
            <a:off x="395536" y="1084982"/>
            <a:ext cx="3384376" cy="118186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1800" dirty="0">
                <a:solidFill>
                  <a:srgbClr val="0078D7"/>
                </a:solidFill>
                <a:cs typeface="Segoe UI Semilight" panose="020B0402040204020203" pitchFamily="34" charset="0"/>
              </a:rPr>
              <a:t>Code Integrity</a:t>
            </a:r>
            <a:r>
              <a:rPr lang="en-US" sz="1800" dirty="0">
                <a:gradFill>
                  <a:gsLst>
                    <a:gs pos="1250">
                      <a:schemeClr val="tx1"/>
                    </a:gs>
                    <a:gs pos="74000">
                      <a:schemeClr val="tx1"/>
                    </a:gs>
                  </a:gsLst>
                  <a:lin ang="5400000" scaled="0"/>
                </a:gradFill>
                <a:cs typeface="Segoe UI Semibold" panose="020B0702040204020203" pitchFamily="34" charset="0"/>
              </a:rPr>
              <a:t/>
            </a:r>
            <a:br>
              <a:rPr lang="en-US" sz="1800" dirty="0">
                <a:gradFill>
                  <a:gsLst>
                    <a:gs pos="1250">
                      <a:schemeClr val="tx1"/>
                    </a:gs>
                    <a:gs pos="74000">
                      <a:schemeClr val="tx1"/>
                    </a:gs>
                  </a:gsLst>
                  <a:lin ang="5400000" scaled="0"/>
                </a:gradFill>
                <a:cs typeface="Segoe UI Semibold" panose="020B0702040204020203" pitchFamily="34" charset="0"/>
              </a:rPr>
            </a:br>
            <a:r>
              <a:rPr lang="en-US" sz="1800" dirty="0">
                <a:gradFill>
                  <a:gsLst>
                    <a:gs pos="1250">
                      <a:schemeClr val="tx1"/>
                    </a:gs>
                    <a:gs pos="74000">
                      <a:schemeClr val="tx1"/>
                    </a:gs>
                  </a:gsLst>
                  <a:lin ang="5400000" scaled="0"/>
                </a:gradFill>
                <a:cs typeface="Segoe UI Semilight" panose="020B0402040204020203" pitchFamily="34" charset="0"/>
              </a:rPr>
              <a:t>Ensure that only permitted binaries can be executed from the moment the OS is booted</a:t>
            </a:r>
          </a:p>
        </p:txBody>
      </p:sp>
      <p:sp>
        <p:nvSpPr>
          <p:cNvPr id="14"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smtClean="0">
                <a:solidFill>
                  <a:schemeClr val="bg1">
                    <a:lumMod val="85000"/>
                  </a:schemeClr>
                </a:solidFill>
                <a:latin typeface="+mj-lt"/>
              </a:rPr>
              <a:t>…and </a:t>
            </a:r>
            <a:r>
              <a:rPr lang="sv-SE" sz="4000" dirty="0" err="1" smtClean="0">
                <a:solidFill>
                  <a:schemeClr val="tx1">
                    <a:lumMod val="65000"/>
                    <a:lumOff val="35000"/>
                  </a:schemeClr>
                </a:solidFill>
                <a:latin typeface="+mj-lt"/>
              </a:rPr>
              <a:t>more</a:t>
            </a:r>
            <a:r>
              <a:rPr lang="sv-SE" sz="4000" dirty="0" smtClean="0">
                <a:solidFill>
                  <a:schemeClr val="tx1">
                    <a:lumMod val="65000"/>
                    <a:lumOff val="35000"/>
                  </a:schemeClr>
                </a:solidFill>
                <a:latin typeface="+mj-lt"/>
              </a:rPr>
              <a:t> </a:t>
            </a:r>
            <a:r>
              <a:rPr lang="sv-SE" sz="4000" dirty="0" err="1" smtClean="0">
                <a:solidFill>
                  <a:schemeClr val="tx1">
                    <a:lumMod val="65000"/>
                    <a:lumOff val="35000"/>
                  </a:schemeClr>
                </a:solidFill>
                <a:latin typeface="+mj-lt"/>
              </a:rPr>
              <a:t>security</a:t>
            </a:r>
            <a:r>
              <a:rPr lang="sv-SE" sz="4000" dirty="0" smtClean="0">
                <a:solidFill>
                  <a:schemeClr val="bg1">
                    <a:lumMod val="85000"/>
                  </a:schemeClr>
                </a:solidFill>
                <a:latin typeface="+mj-lt"/>
              </a:rPr>
              <a:t>…</a:t>
            </a:r>
            <a:endParaRPr lang="sv-SE" sz="4000" dirty="0">
              <a:solidFill>
                <a:schemeClr val="bg1">
                  <a:lumMod val="85000"/>
                </a:schemeClr>
              </a:solidFill>
              <a:latin typeface="+mj-lt"/>
            </a:endParaRPr>
          </a:p>
        </p:txBody>
      </p:sp>
      <p:sp>
        <p:nvSpPr>
          <p:cNvPr id="12" name="Text Placeholder 2"/>
          <p:cNvSpPr>
            <a:spLocks noGrp="1"/>
          </p:cNvSpPr>
          <p:nvPr/>
        </p:nvSpPr>
        <p:spPr>
          <a:xfrm>
            <a:off x="4139952" y="2139702"/>
            <a:ext cx="3384376" cy="118186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1800" dirty="0">
                <a:solidFill>
                  <a:srgbClr val="0078D7"/>
                </a:solidFill>
                <a:cs typeface="Segoe UI Semilight" panose="020B0402040204020203" pitchFamily="34" charset="0"/>
              </a:rPr>
              <a:t>Windows Defender </a:t>
            </a:r>
            <a:r>
              <a:rPr lang="en-US" sz="1800" dirty="0">
                <a:gradFill>
                  <a:gsLst>
                    <a:gs pos="1250">
                      <a:schemeClr val="tx1"/>
                    </a:gs>
                    <a:gs pos="74000">
                      <a:schemeClr val="tx1"/>
                    </a:gs>
                  </a:gsLst>
                  <a:lin ang="5400000" scaled="0"/>
                </a:gradFill>
                <a:cs typeface="Segoe UI Semibold" panose="020B0702040204020203" pitchFamily="34" charset="0"/>
              </a:rPr>
              <a:t/>
            </a:r>
            <a:br>
              <a:rPr lang="en-US" sz="1800" dirty="0">
                <a:gradFill>
                  <a:gsLst>
                    <a:gs pos="1250">
                      <a:schemeClr val="tx1"/>
                    </a:gs>
                    <a:gs pos="74000">
                      <a:schemeClr val="tx1"/>
                    </a:gs>
                  </a:gsLst>
                  <a:lin ang="5400000" scaled="0"/>
                </a:gradFill>
                <a:cs typeface="Segoe UI Semibold" panose="020B0702040204020203" pitchFamily="34" charset="0"/>
              </a:rPr>
            </a:br>
            <a:r>
              <a:rPr lang="en-US" sz="1800" dirty="0">
                <a:gradFill>
                  <a:gsLst>
                    <a:gs pos="1250">
                      <a:schemeClr val="tx1"/>
                    </a:gs>
                    <a:gs pos="74000">
                      <a:schemeClr val="tx1"/>
                    </a:gs>
                  </a:gsLst>
                  <a:lin ang="5400000" scaled="0"/>
                </a:gradFill>
                <a:cs typeface="Segoe UI Semilight" panose="020B0402040204020203" pitchFamily="34" charset="0"/>
              </a:rPr>
              <a:t>Actively protects from known malware without impacting workloads</a:t>
            </a:r>
          </a:p>
        </p:txBody>
      </p:sp>
      <p:sp>
        <p:nvSpPr>
          <p:cNvPr id="3" name="Rektangel 2"/>
          <p:cNvSpPr/>
          <p:nvPr/>
        </p:nvSpPr>
        <p:spPr>
          <a:xfrm>
            <a:off x="421060" y="3059307"/>
            <a:ext cx="3358852" cy="1200329"/>
          </a:xfrm>
          <a:prstGeom prst="rect">
            <a:avLst/>
          </a:prstGeom>
        </p:spPr>
        <p:txBody>
          <a:bodyPr wrap="square">
            <a:spAutoFit/>
          </a:bodyPr>
          <a:lstStyle/>
          <a:p>
            <a:pPr>
              <a:spcAft>
                <a:spcPts val="1200"/>
              </a:spcAft>
            </a:pPr>
            <a:r>
              <a:rPr lang="en-US" dirty="0">
                <a:solidFill>
                  <a:srgbClr val="0078D7"/>
                </a:solidFill>
                <a:latin typeface="+mj-lt"/>
                <a:cs typeface="Segoe UI Semilight" panose="020B0402040204020203" pitchFamily="34" charset="0"/>
              </a:rPr>
              <a:t>Control Flow Guard </a:t>
            </a:r>
            <a:r>
              <a:rPr lang="en-US" dirty="0">
                <a:gradFill>
                  <a:gsLst>
                    <a:gs pos="1250">
                      <a:schemeClr val="tx1"/>
                    </a:gs>
                    <a:gs pos="74000">
                      <a:schemeClr val="tx1"/>
                    </a:gs>
                  </a:gsLst>
                  <a:lin ang="5400000" scaled="0"/>
                </a:gradFill>
                <a:latin typeface="+mj-lt"/>
                <a:cs typeface="Segoe UI Semibold" panose="020B0702040204020203" pitchFamily="34" charset="0"/>
              </a:rPr>
              <a:t/>
            </a:r>
            <a:br>
              <a:rPr lang="en-US" dirty="0">
                <a:gradFill>
                  <a:gsLst>
                    <a:gs pos="1250">
                      <a:schemeClr val="tx1"/>
                    </a:gs>
                    <a:gs pos="74000">
                      <a:schemeClr val="tx1"/>
                    </a:gs>
                  </a:gsLst>
                  <a:lin ang="5400000" scaled="0"/>
                </a:gradFill>
                <a:latin typeface="+mj-lt"/>
                <a:cs typeface="Segoe UI Semibold" panose="020B0702040204020203" pitchFamily="34" charset="0"/>
              </a:rPr>
            </a:br>
            <a:r>
              <a:rPr lang="en-US" dirty="0">
                <a:gradFill>
                  <a:gsLst>
                    <a:gs pos="1250">
                      <a:schemeClr val="tx1"/>
                    </a:gs>
                    <a:gs pos="74000">
                      <a:schemeClr val="tx1"/>
                    </a:gs>
                  </a:gsLst>
                  <a:lin ang="5400000" scaled="0"/>
                </a:gradFill>
                <a:latin typeface="+mj-lt"/>
                <a:cs typeface="Segoe UI Semilight" panose="020B0402040204020203" pitchFamily="34" charset="0"/>
              </a:rPr>
              <a:t>Protects against unknown vulnerabilities by blocking common attack vectors</a:t>
            </a:r>
          </a:p>
        </p:txBody>
      </p:sp>
      <p:sp>
        <p:nvSpPr>
          <p:cNvPr id="15" name="TextBox 49"/>
          <p:cNvSpPr txBox="1"/>
          <p:nvPr/>
        </p:nvSpPr>
        <p:spPr>
          <a:xfrm>
            <a:off x="7884369" y="284135"/>
            <a:ext cx="864096" cy="804319"/>
          </a:xfrm>
          <a:prstGeom prst="rect">
            <a:avLst/>
          </a:prstGeom>
          <a:solidFill>
            <a:schemeClr val="tx2">
              <a:lumMod val="50000"/>
            </a:schemeClr>
          </a:solidFill>
        </p:spPr>
        <p:txBody>
          <a:bodyPr wrap="square" lIns="182880" tIns="91440" rtlCol="0">
            <a:noAutofit/>
          </a:bodyPr>
          <a:lstStyle/>
          <a:p>
            <a:endParaRPr lang="en-US" sz="2800" dirty="0">
              <a:solidFill>
                <a:srgbClr val="FFFFFF"/>
              </a:solidFill>
              <a:latin typeface="+mj-lt"/>
            </a:endParaRPr>
          </a:p>
        </p:txBody>
      </p:sp>
      <p:pic>
        <p:nvPicPr>
          <p:cNvPr id="16" name="Picture 41"/>
          <p:cNvPicPr>
            <a:picLocks noChangeAspect="1"/>
          </p:cNvPicPr>
          <p:nvPr/>
        </p:nvPicPr>
        <p:blipFill>
          <a:blip r:embed="rId3"/>
          <a:stretch>
            <a:fillRect/>
          </a:stretch>
        </p:blipFill>
        <p:spPr>
          <a:xfrm>
            <a:off x="8137809" y="444648"/>
            <a:ext cx="357215" cy="483291"/>
          </a:xfrm>
          <a:prstGeom prst="rect">
            <a:avLst/>
          </a:prstGeom>
        </p:spPr>
      </p:pic>
    </p:spTree>
    <p:extLst>
      <p:ext uri="{BB962C8B-B14F-4D97-AF65-F5344CB8AC3E}">
        <p14:creationId xmlns:p14="http://schemas.microsoft.com/office/powerpoint/2010/main" val="78068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7" name="Title 1"/>
          <p:cNvSpPr txBox="1">
            <a:spLocks/>
          </p:cNvSpPr>
          <p:nvPr/>
        </p:nvSpPr>
        <p:spPr>
          <a:xfrm>
            <a:off x="1043608" y="1635646"/>
            <a:ext cx="2736304" cy="785738"/>
          </a:xfrm>
          <a:prstGeom prst="rect">
            <a:avLst/>
          </a:prstGeom>
        </p:spPr>
        <p:txBody>
          <a:bodyPr vert="horz" lIns="68579" tIns="34289" rIns="68579" bIns="34289" rtlCol="0" anchor="b">
            <a:normAutofit/>
          </a:bodyPr>
          <a:lstStyle>
            <a:lvl1pPr algn="ctr" defTabSz="685783"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4000" dirty="0" smtClean="0">
                <a:solidFill>
                  <a:schemeClr val="tx1">
                    <a:lumMod val="65000"/>
                    <a:lumOff val="35000"/>
                  </a:schemeClr>
                </a:solidFill>
              </a:rPr>
              <a:t>C:\&gt; </a:t>
            </a:r>
            <a:r>
              <a:rPr lang="en-US" sz="4000" dirty="0" err="1" smtClean="0">
                <a:solidFill>
                  <a:schemeClr val="tx1">
                    <a:lumMod val="65000"/>
                    <a:lumOff val="35000"/>
                  </a:schemeClr>
                </a:solidFill>
              </a:rPr>
              <a:t>whoami</a:t>
            </a:r>
            <a:endParaRPr lang="en-US" sz="4000" dirty="0">
              <a:solidFill>
                <a:schemeClr val="tx1">
                  <a:lumMod val="65000"/>
                  <a:lumOff val="35000"/>
                </a:schemeClr>
              </a:solidFill>
            </a:endParaRPr>
          </a:p>
        </p:txBody>
      </p:sp>
      <p:pic>
        <p:nvPicPr>
          <p:cNvPr id="1026" name="Picture 2" descr="https://g.twimg.com/Twitter_logo_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1635646"/>
            <a:ext cx="941212" cy="765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5945260" y="1597958"/>
            <a:ext cx="2736304" cy="785738"/>
          </a:xfrm>
          <a:prstGeom prst="rect">
            <a:avLst/>
          </a:prstGeom>
        </p:spPr>
        <p:txBody>
          <a:bodyPr vert="horz" lIns="68579" tIns="34289" rIns="68579" bIns="34289" rtlCol="0" anchor="b">
            <a:normAutofit/>
          </a:bodyPr>
          <a:lstStyle>
            <a:lvl1pPr algn="ctr" defTabSz="685783"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4000" dirty="0" smtClean="0">
                <a:solidFill>
                  <a:schemeClr val="tx1">
                    <a:lumMod val="65000"/>
                    <a:lumOff val="35000"/>
                  </a:schemeClr>
                </a:solidFill>
              </a:rPr>
              <a:t>@Ulfvin</a:t>
            </a:r>
            <a:endParaRPr lang="en-US" sz="4000" dirty="0">
              <a:solidFill>
                <a:schemeClr val="tx1">
                  <a:lumMod val="65000"/>
                  <a:lumOff val="35000"/>
                </a:schemeClr>
              </a:solidFill>
            </a:endParaRPr>
          </a:p>
        </p:txBody>
      </p:sp>
    </p:spTree>
    <p:extLst>
      <p:ext uri="{BB962C8B-B14F-4D97-AF65-F5344CB8AC3E}">
        <p14:creationId xmlns:p14="http://schemas.microsoft.com/office/powerpoint/2010/main" val="387842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9" name="Text Placeholder 2"/>
          <p:cNvSpPr>
            <a:spLocks noGrp="1"/>
          </p:cNvSpPr>
          <p:nvPr/>
        </p:nvSpPr>
        <p:spPr>
          <a:xfrm>
            <a:off x="395536" y="1084982"/>
            <a:ext cx="3744416" cy="143116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1800" b="1" dirty="0">
                <a:solidFill>
                  <a:srgbClr val="0078D7"/>
                </a:solidFill>
                <a:cs typeface="Segoe UI Semilight" panose="020B0402040204020203" pitchFamily="34" charset="0"/>
              </a:rPr>
              <a:t>Shielded VMs </a:t>
            </a:r>
            <a:r>
              <a:rPr lang="en-US" sz="1800" dirty="0">
                <a:gradFill>
                  <a:gsLst>
                    <a:gs pos="1250">
                      <a:schemeClr val="tx1"/>
                    </a:gs>
                    <a:gs pos="74000">
                      <a:schemeClr val="tx1"/>
                    </a:gs>
                  </a:gsLst>
                  <a:lin ang="5400000" scaled="0"/>
                </a:gradFill>
                <a:cs typeface="Segoe UI Semilight" panose="020B0402040204020203" pitchFamily="34" charset="0"/>
              </a:rPr>
              <a:t/>
            </a:r>
            <a:br>
              <a:rPr lang="en-US" sz="1800" dirty="0">
                <a:gradFill>
                  <a:gsLst>
                    <a:gs pos="1250">
                      <a:schemeClr val="tx1"/>
                    </a:gs>
                    <a:gs pos="74000">
                      <a:schemeClr val="tx1"/>
                    </a:gs>
                  </a:gsLst>
                  <a:lin ang="5400000" scaled="0"/>
                </a:gradFill>
                <a:cs typeface="Segoe UI Semilight" panose="020B0402040204020203" pitchFamily="34" charset="0"/>
              </a:rPr>
            </a:br>
            <a:r>
              <a:rPr lang="en-US" sz="1800" dirty="0">
                <a:gradFill>
                  <a:gsLst>
                    <a:gs pos="1250">
                      <a:schemeClr val="tx1"/>
                    </a:gs>
                    <a:gs pos="74000">
                      <a:schemeClr val="tx1"/>
                    </a:gs>
                  </a:gsLst>
                  <a:lin ang="5400000" scaled="0"/>
                </a:gradFill>
                <a:cs typeface="Segoe UI Semilight" panose="020B0402040204020203" pitchFamily="34" charset="0"/>
              </a:rPr>
              <a:t>Use BitLocker to encrypt the disk and state of virtual machines protecting secrets from compromised admins &amp; malware</a:t>
            </a:r>
          </a:p>
        </p:txBody>
      </p:sp>
      <p:sp>
        <p:nvSpPr>
          <p:cNvPr id="14"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smtClean="0">
                <a:solidFill>
                  <a:schemeClr val="bg1">
                    <a:lumMod val="85000"/>
                  </a:schemeClr>
                </a:solidFill>
                <a:latin typeface="+mj-lt"/>
              </a:rPr>
              <a:t>…and </a:t>
            </a:r>
            <a:r>
              <a:rPr lang="sv-SE" sz="4000" dirty="0" err="1" smtClean="0">
                <a:solidFill>
                  <a:schemeClr val="tx1">
                    <a:lumMod val="65000"/>
                    <a:lumOff val="35000"/>
                  </a:schemeClr>
                </a:solidFill>
                <a:latin typeface="+mj-lt"/>
              </a:rPr>
              <a:t>even</a:t>
            </a:r>
            <a:r>
              <a:rPr lang="sv-SE" sz="4000" dirty="0" smtClean="0">
                <a:solidFill>
                  <a:schemeClr val="tx1">
                    <a:lumMod val="65000"/>
                    <a:lumOff val="35000"/>
                  </a:schemeClr>
                </a:solidFill>
                <a:latin typeface="+mj-lt"/>
              </a:rPr>
              <a:t> </a:t>
            </a:r>
            <a:r>
              <a:rPr lang="sv-SE" sz="4000" dirty="0" err="1" smtClean="0">
                <a:solidFill>
                  <a:schemeClr val="tx1">
                    <a:lumMod val="65000"/>
                    <a:lumOff val="35000"/>
                  </a:schemeClr>
                </a:solidFill>
                <a:latin typeface="+mj-lt"/>
              </a:rPr>
              <a:t>more</a:t>
            </a:r>
            <a:r>
              <a:rPr lang="sv-SE" sz="4000" dirty="0" smtClean="0">
                <a:solidFill>
                  <a:schemeClr val="tx1">
                    <a:lumMod val="65000"/>
                    <a:lumOff val="35000"/>
                  </a:schemeClr>
                </a:solidFill>
                <a:latin typeface="+mj-lt"/>
              </a:rPr>
              <a:t> </a:t>
            </a:r>
            <a:r>
              <a:rPr lang="sv-SE" sz="4000" dirty="0" err="1" smtClean="0">
                <a:solidFill>
                  <a:schemeClr val="tx1">
                    <a:lumMod val="65000"/>
                    <a:lumOff val="35000"/>
                  </a:schemeClr>
                </a:solidFill>
                <a:latin typeface="+mj-lt"/>
              </a:rPr>
              <a:t>security</a:t>
            </a:r>
            <a:r>
              <a:rPr lang="sv-SE" sz="4000" dirty="0" smtClean="0">
                <a:solidFill>
                  <a:schemeClr val="tx1">
                    <a:lumMod val="65000"/>
                    <a:lumOff val="35000"/>
                  </a:schemeClr>
                </a:solidFill>
                <a:latin typeface="+mj-lt"/>
              </a:rPr>
              <a:t>!</a:t>
            </a:r>
            <a:endParaRPr lang="sv-SE" sz="4000" dirty="0">
              <a:solidFill>
                <a:schemeClr val="tx1">
                  <a:lumMod val="65000"/>
                  <a:lumOff val="35000"/>
                </a:schemeClr>
              </a:solidFill>
              <a:latin typeface="+mj-lt"/>
            </a:endParaRPr>
          </a:p>
        </p:txBody>
      </p:sp>
      <p:sp>
        <p:nvSpPr>
          <p:cNvPr id="4" name="Rektangel 3"/>
          <p:cNvSpPr/>
          <p:nvPr/>
        </p:nvSpPr>
        <p:spPr>
          <a:xfrm>
            <a:off x="3995936" y="2387733"/>
            <a:ext cx="4032448" cy="1200329"/>
          </a:xfrm>
          <a:prstGeom prst="rect">
            <a:avLst/>
          </a:prstGeom>
        </p:spPr>
        <p:txBody>
          <a:bodyPr wrap="square">
            <a:spAutoFit/>
          </a:bodyPr>
          <a:lstStyle/>
          <a:p>
            <a:pPr>
              <a:spcAft>
                <a:spcPts val="1200"/>
              </a:spcAft>
            </a:pPr>
            <a:r>
              <a:rPr lang="en-US" b="1" dirty="0">
                <a:solidFill>
                  <a:srgbClr val="0078D7"/>
                </a:solidFill>
                <a:latin typeface="+mj-lt"/>
                <a:cs typeface="Segoe UI Semilight" panose="020B0402040204020203" pitchFamily="34" charset="0"/>
              </a:rPr>
              <a:t>Host Guardian Service </a:t>
            </a:r>
            <a:r>
              <a:rPr lang="en-US" dirty="0">
                <a:gradFill>
                  <a:gsLst>
                    <a:gs pos="1250">
                      <a:schemeClr val="tx1"/>
                    </a:gs>
                    <a:gs pos="74000">
                      <a:schemeClr val="tx1"/>
                    </a:gs>
                  </a:gsLst>
                  <a:lin ang="5400000" scaled="0"/>
                </a:gradFill>
                <a:latin typeface="+mj-lt"/>
                <a:cs typeface="Segoe UI Semilight" panose="020B0402040204020203" pitchFamily="34" charset="0"/>
              </a:rPr>
              <a:t/>
            </a:r>
            <a:br>
              <a:rPr lang="en-US" dirty="0">
                <a:gradFill>
                  <a:gsLst>
                    <a:gs pos="1250">
                      <a:schemeClr val="tx1"/>
                    </a:gs>
                    <a:gs pos="74000">
                      <a:schemeClr val="tx1"/>
                    </a:gs>
                  </a:gsLst>
                  <a:lin ang="5400000" scaled="0"/>
                </a:gradFill>
                <a:latin typeface="+mj-lt"/>
                <a:cs typeface="Segoe UI Semilight" panose="020B0402040204020203" pitchFamily="34" charset="0"/>
              </a:rPr>
            </a:br>
            <a:r>
              <a:rPr lang="en-US" dirty="0">
                <a:gradFill>
                  <a:gsLst>
                    <a:gs pos="1250">
                      <a:schemeClr val="tx1"/>
                    </a:gs>
                    <a:gs pos="74000">
                      <a:schemeClr val="tx1"/>
                    </a:gs>
                  </a:gsLst>
                  <a:lin ang="5400000" scaled="0"/>
                </a:gradFill>
                <a:latin typeface="+mj-lt"/>
                <a:cs typeface="Segoe UI Semilight" panose="020B0402040204020203" pitchFamily="34" charset="0"/>
              </a:rPr>
              <a:t>Attests to host health releasing the keys required to boot or migrate a Shielded VM only to healthy hosts</a:t>
            </a:r>
          </a:p>
        </p:txBody>
      </p:sp>
      <p:sp>
        <p:nvSpPr>
          <p:cNvPr id="11" name="TextBox 49"/>
          <p:cNvSpPr txBox="1"/>
          <p:nvPr/>
        </p:nvSpPr>
        <p:spPr>
          <a:xfrm>
            <a:off x="7884369" y="284135"/>
            <a:ext cx="864096" cy="804319"/>
          </a:xfrm>
          <a:prstGeom prst="rect">
            <a:avLst/>
          </a:prstGeom>
          <a:solidFill>
            <a:schemeClr val="tx2">
              <a:lumMod val="50000"/>
            </a:schemeClr>
          </a:solidFill>
        </p:spPr>
        <p:txBody>
          <a:bodyPr wrap="square" lIns="182880" tIns="91440" rtlCol="0">
            <a:noAutofit/>
          </a:bodyPr>
          <a:lstStyle/>
          <a:p>
            <a:endParaRPr lang="en-US" sz="2800" dirty="0">
              <a:solidFill>
                <a:srgbClr val="FFFFFF"/>
              </a:solidFill>
              <a:latin typeface="+mj-lt"/>
            </a:endParaRPr>
          </a:p>
        </p:txBody>
      </p:sp>
      <p:pic>
        <p:nvPicPr>
          <p:cNvPr id="13" name="Picture 41"/>
          <p:cNvPicPr>
            <a:picLocks noChangeAspect="1"/>
          </p:cNvPicPr>
          <p:nvPr/>
        </p:nvPicPr>
        <p:blipFill>
          <a:blip r:embed="rId3"/>
          <a:stretch>
            <a:fillRect/>
          </a:stretch>
        </p:blipFill>
        <p:spPr>
          <a:xfrm>
            <a:off x="8137809" y="444648"/>
            <a:ext cx="357215" cy="483291"/>
          </a:xfrm>
          <a:prstGeom prst="rect">
            <a:avLst/>
          </a:prstGeom>
        </p:spPr>
      </p:pic>
    </p:spTree>
    <p:extLst>
      <p:ext uri="{BB962C8B-B14F-4D97-AF65-F5344CB8AC3E}">
        <p14:creationId xmlns:p14="http://schemas.microsoft.com/office/powerpoint/2010/main" val="5355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629" y="4729648"/>
            <a:ext cx="376890" cy="37689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1160" y="4746000"/>
            <a:ext cx="338294" cy="344185"/>
          </a:xfrm>
          <a:prstGeom prst="rect">
            <a:avLst/>
          </a:prstGeom>
        </p:spPr>
      </p:pic>
      <p:pic>
        <p:nvPicPr>
          <p:cNvPr id="1026" name="Picture 2" descr="http://logok.org/wp-content/uploads/2014/08/YouTube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6256" y="4603178"/>
            <a:ext cx="796167" cy="597125"/>
          </a:xfrm>
          <a:prstGeom prst="rect">
            <a:avLst/>
          </a:prstGeom>
          <a:noFill/>
          <a:extLst>
            <a:ext uri="{909E8E84-426E-40DD-AFC4-6F175D3DCCD1}">
              <a14:hiddenFill xmlns:a14="http://schemas.microsoft.com/office/drawing/2010/main">
                <a:solidFill>
                  <a:srgbClr val="FFFFFF"/>
                </a:solidFill>
              </a14:hiddenFill>
            </a:ext>
          </a:extLst>
        </p:spPr>
      </p:pic>
      <p:sp>
        <p:nvSpPr>
          <p:cNvPr id="23" name="Title 1"/>
          <p:cNvSpPr txBox="1">
            <a:spLocks/>
          </p:cNvSpPr>
          <p:nvPr/>
        </p:nvSpPr>
        <p:spPr>
          <a:xfrm>
            <a:off x="205976" y="111073"/>
            <a:ext cx="7886700" cy="785738"/>
          </a:xfrm>
          <a:prstGeom prst="rect">
            <a:avLst/>
          </a:prstGeom>
        </p:spPr>
        <p:txBody>
          <a:bodyPr vert="horz" lIns="68579" tIns="34289" rIns="68579" bIns="34289" rtlCol="0" anchor="b">
            <a:normAutofit/>
          </a:bodyPr>
          <a:lstStyle>
            <a:lvl1pPr algn="ctr" defTabSz="685783"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4000" dirty="0" smtClean="0">
                <a:solidFill>
                  <a:schemeClr val="tx1">
                    <a:lumMod val="65000"/>
                    <a:lumOff val="35000"/>
                  </a:schemeClr>
                </a:solidFill>
              </a:rPr>
              <a:t>Online Integration</a:t>
            </a:r>
            <a:endParaRPr lang="en-US" sz="4000" dirty="0">
              <a:solidFill>
                <a:schemeClr val="tx1">
                  <a:lumMod val="65000"/>
                  <a:lumOff val="35000"/>
                </a:schemeClr>
              </a:solidFill>
            </a:endParaRPr>
          </a:p>
        </p:txBody>
      </p:sp>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46" name="Rektangel 45"/>
          <p:cNvSpPr/>
          <p:nvPr/>
        </p:nvSpPr>
        <p:spPr>
          <a:xfrm>
            <a:off x="257993" y="1203598"/>
            <a:ext cx="4572000" cy="3416320"/>
          </a:xfrm>
          <a:prstGeom prst="rect">
            <a:avLst/>
          </a:prstGeom>
        </p:spPr>
        <p:txBody>
          <a:bodyPr>
            <a:spAutoFit/>
          </a:bodyPr>
          <a:lstStyle/>
          <a:p>
            <a:r>
              <a:rPr lang="en-US" dirty="0" smtClean="0">
                <a:solidFill>
                  <a:schemeClr val="accent1"/>
                </a:solidFill>
              </a:rPr>
              <a:t>Easily add cloud identities to on-premises users</a:t>
            </a:r>
          </a:p>
          <a:p>
            <a:endParaRPr lang="en-US" dirty="0">
              <a:solidFill>
                <a:schemeClr val="accent1"/>
              </a:solidFill>
            </a:endParaRPr>
          </a:p>
          <a:p>
            <a:r>
              <a:rPr lang="en-US" dirty="0" smtClean="0">
                <a:solidFill>
                  <a:schemeClr val="accent1"/>
                </a:solidFill>
              </a:rPr>
              <a:t>Replaces Azure Active Directory Connect</a:t>
            </a:r>
          </a:p>
          <a:p>
            <a:endParaRPr lang="en-US" dirty="0">
              <a:solidFill>
                <a:schemeClr val="accent1"/>
              </a:solidFill>
            </a:endParaRPr>
          </a:p>
          <a:p>
            <a:r>
              <a:rPr lang="en-US" dirty="0" smtClean="0">
                <a:solidFill>
                  <a:schemeClr val="accent1"/>
                </a:solidFill>
              </a:rPr>
              <a:t>Easily assign Office 365 licenses</a:t>
            </a:r>
          </a:p>
          <a:p>
            <a:endParaRPr lang="en-US" dirty="0">
              <a:solidFill>
                <a:schemeClr val="accent1"/>
              </a:solidFill>
            </a:endParaRPr>
          </a:p>
          <a:p>
            <a:r>
              <a:rPr lang="en-US" dirty="0" smtClean="0">
                <a:solidFill>
                  <a:schemeClr val="accent1"/>
                </a:solidFill>
              </a:rPr>
              <a:t>SharePoint Online settings</a:t>
            </a:r>
          </a:p>
          <a:p>
            <a:endParaRPr lang="en-US" dirty="0" smtClean="0">
              <a:solidFill>
                <a:schemeClr val="accent1"/>
              </a:solidFill>
            </a:endParaRPr>
          </a:p>
          <a:p>
            <a:r>
              <a:rPr lang="en-US" dirty="0" smtClean="0">
                <a:solidFill>
                  <a:schemeClr val="accent1"/>
                </a:solidFill>
              </a:rPr>
              <a:t>Exchange Mailbox sizes</a:t>
            </a:r>
          </a:p>
          <a:p>
            <a:endParaRPr lang="en-US" dirty="0" smtClean="0">
              <a:solidFill>
                <a:schemeClr val="accent1"/>
              </a:solidFill>
            </a:endParaRPr>
          </a:p>
          <a:p>
            <a:r>
              <a:rPr lang="en-US" dirty="0" smtClean="0">
                <a:solidFill>
                  <a:schemeClr val="accent1"/>
                </a:solidFill>
              </a:rPr>
              <a:t>Mobile Device Management</a:t>
            </a:r>
            <a:endParaRPr lang="en-US" dirty="0">
              <a:solidFill>
                <a:schemeClr val="accent1"/>
              </a:solidFill>
            </a:endParaRPr>
          </a:p>
        </p:txBody>
      </p:sp>
      <p:pic>
        <p:nvPicPr>
          <p:cNvPr id="3" name="Bildobjekt 2"/>
          <p:cNvPicPr>
            <a:picLocks noChangeAspect="1"/>
          </p:cNvPicPr>
          <p:nvPr/>
        </p:nvPicPr>
        <p:blipFill>
          <a:blip r:embed="rId6"/>
          <a:stretch>
            <a:fillRect/>
          </a:stretch>
        </p:blipFill>
        <p:spPr>
          <a:xfrm>
            <a:off x="4319457" y="1275606"/>
            <a:ext cx="4166566" cy="2232248"/>
          </a:xfrm>
          <a:prstGeom prst="rect">
            <a:avLst/>
          </a:prstGeom>
        </p:spPr>
      </p:pic>
    </p:spTree>
    <p:extLst>
      <p:ext uri="{BB962C8B-B14F-4D97-AF65-F5344CB8AC3E}">
        <p14:creationId xmlns:p14="http://schemas.microsoft.com/office/powerpoint/2010/main" val="1917016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9" name="Underrubrik 4"/>
          <p:cNvSpPr txBox="1">
            <a:spLocks/>
          </p:cNvSpPr>
          <p:nvPr/>
        </p:nvSpPr>
        <p:spPr>
          <a:xfrm>
            <a:off x="262928" y="292519"/>
            <a:ext cx="7261399"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smtClean="0">
                <a:solidFill>
                  <a:schemeClr val="tx1">
                    <a:lumMod val="65000"/>
                    <a:lumOff val="35000"/>
                  </a:schemeClr>
                </a:solidFill>
                <a:latin typeface="+mj-lt"/>
              </a:rPr>
              <a:t>Management </a:t>
            </a:r>
            <a:r>
              <a:rPr lang="sv-SE" sz="4000" dirty="0" err="1" smtClean="0">
                <a:solidFill>
                  <a:schemeClr val="tx1">
                    <a:lumMod val="65000"/>
                    <a:lumOff val="35000"/>
                  </a:schemeClr>
                </a:solidFill>
                <a:latin typeface="+mj-lt"/>
              </a:rPr>
              <a:t>with</a:t>
            </a:r>
            <a:r>
              <a:rPr lang="sv-SE" sz="4000" dirty="0" smtClean="0">
                <a:solidFill>
                  <a:schemeClr val="tx1">
                    <a:lumMod val="65000"/>
                    <a:lumOff val="35000"/>
                  </a:schemeClr>
                </a:solidFill>
                <a:latin typeface="+mj-lt"/>
              </a:rPr>
              <a:t> System Center</a:t>
            </a:r>
            <a:endParaRPr lang="sv-SE" sz="4000" dirty="0">
              <a:solidFill>
                <a:schemeClr val="tx1">
                  <a:lumMod val="65000"/>
                  <a:lumOff val="35000"/>
                </a:schemeClr>
              </a:solidFill>
              <a:latin typeface="+mj-lt"/>
            </a:endParaRPr>
          </a:p>
        </p:txBody>
      </p:sp>
      <p:sp>
        <p:nvSpPr>
          <p:cNvPr id="6" name="Text Placeholder 2"/>
          <p:cNvSpPr>
            <a:spLocks noGrp="1"/>
          </p:cNvSpPr>
          <p:nvPr/>
        </p:nvSpPr>
        <p:spPr>
          <a:xfrm>
            <a:off x="3347864" y="1131590"/>
            <a:ext cx="3744416" cy="118186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1800" dirty="0" smtClean="0">
                <a:solidFill>
                  <a:srgbClr val="0070C0"/>
                </a:solidFill>
                <a:latin typeface="+mn-lt"/>
                <a:cs typeface="Segoe UI Semilight" panose="020B0402040204020203" pitchFamily="34" charset="0"/>
              </a:rPr>
              <a:t>Orchestrator </a:t>
            </a:r>
            <a:r>
              <a:rPr lang="en-US" sz="1800" dirty="0">
                <a:solidFill>
                  <a:srgbClr val="0070C0"/>
                </a:solidFill>
                <a:latin typeface="+mn-lt"/>
                <a:cs typeface="Segoe UI Semilight" panose="020B0402040204020203" pitchFamily="34" charset="0"/>
              </a:rPr>
              <a:t>/ </a:t>
            </a:r>
            <a:r>
              <a:rPr lang="en-US" sz="1800" dirty="0" smtClean="0">
                <a:solidFill>
                  <a:srgbClr val="0070C0"/>
                </a:solidFill>
                <a:latin typeface="+mn-lt"/>
                <a:cs typeface="Segoe UI Semilight" panose="020B0402040204020203" pitchFamily="34" charset="0"/>
              </a:rPr>
              <a:t>SMA</a:t>
            </a:r>
            <a:r>
              <a:rPr lang="en-US" sz="1800" dirty="0" smtClean="0">
                <a:gradFill>
                  <a:gsLst>
                    <a:gs pos="1250">
                      <a:schemeClr val="tx1"/>
                    </a:gs>
                    <a:gs pos="74000">
                      <a:schemeClr val="tx1"/>
                    </a:gs>
                  </a:gsLst>
                  <a:lin ang="5400000" scaled="0"/>
                </a:gradFill>
                <a:cs typeface="Segoe UI Semilight" panose="020B0402040204020203" pitchFamily="34" charset="0"/>
              </a:rPr>
              <a:t/>
            </a:r>
            <a:br>
              <a:rPr lang="en-US" sz="1800" dirty="0" smtClean="0">
                <a:gradFill>
                  <a:gsLst>
                    <a:gs pos="1250">
                      <a:schemeClr val="tx1"/>
                    </a:gs>
                    <a:gs pos="74000">
                      <a:schemeClr val="tx1"/>
                    </a:gs>
                  </a:gsLst>
                  <a:lin ang="5400000" scaled="0"/>
                </a:gradFill>
                <a:cs typeface="Segoe UI Semilight" panose="020B0402040204020203" pitchFamily="34" charset="0"/>
              </a:rPr>
            </a:br>
            <a:r>
              <a:rPr lang="en-US" sz="1800" dirty="0" smtClean="0">
                <a:gradFill>
                  <a:gsLst>
                    <a:gs pos="1250">
                      <a:schemeClr val="tx1"/>
                    </a:gs>
                    <a:gs pos="74000">
                      <a:schemeClr val="tx1"/>
                    </a:gs>
                  </a:gsLst>
                  <a:lin ang="5400000" scaled="0"/>
                </a:gradFill>
                <a:cs typeface="Segoe UI Semilight" panose="020B0402040204020203" pitchFamily="34" charset="0"/>
              </a:rPr>
              <a:t>Native </a:t>
            </a:r>
            <a:r>
              <a:rPr lang="en-US" sz="1800" dirty="0">
                <a:gradFill>
                  <a:gsLst>
                    <a:gs pos="1250">
                      <a:schemeClr val="tx1"/>
                    </a:gs>
                    <a:gs pos="74000">
                      <a:schemeClr val="tx1"/>
                    </a:gs>
                  </a:gsLst>
                  <a:lin ang="5400000" scaled="0"/>
                </a:gradFill>
                <a:cs typeface="Segoe UI Semilight" panose="020B0402040204020203" pitchFamily="34" charset="0"/>
              </a:rPr>
              <a:t>PS </a:t>
            </a:r>
            <a:r>
              <a:rPr lang="en-US" sz="1800" dirty="0" smtClean="0">
                <a:gradFill>
                  <a:gsLst>
                    <a:gs pos="1250">
                      <a:schemeClr val="tx1"/>
                    </a:gs>
                    <a:gs pos="74000">
                      <a:schemeClr val="tx1"/>
                    </a:gs>
                  </a:gsLst>
                  <a:lin ang="5400000" scaled="0"/>
                </a:gradFill>
                <a:cs typeface="Segoe UI Semilight" panose="020B0402040204020203" pitchFamily="34" charset="0"/>
              </a:rPr>
              <a:t>Support</a:t>
            </a:r>
            <a:br>
              <a:rPr lang="en-US" sz="1800" dirty="0" smtClean="0">
                <a:gradFill>
                  <a:gsLst>
                    <a:gs pos="1250">
                      <a:schemeClr val="tx1"/>
                    </a:gs>
                    <a:gs pos="74000">
                      <a:schemeClr val="tx1"/>
                    </a:gs>
                  </a:gsLst>
                  <a:lin ang="5400000" scaled="0"/>
                </a:gradFill>
                <a:cs typeface="Segoe UI Semilight" panose="020B0402040204020203" pitchFamily="34" charset="0"/>
              </a:rPr>
            </a:br>
            <a:r>
              <a:rPr lang="en-US" sz="1800" dirty="0" smtClean="0">
                <a:gradFill>
                  <a:gsLst>
                    <a:gs pos="1250">
                      <a:schemeClr val="tx1"/>
                    </a:gs>
                    <a:gs pos="74000">
                      <a:schemeClr val="tx1"/>
                    </a:gs>
                  </a:gsLst>
                  <a:lin ang="5400000" scaled="0"/>
                </a:gradFill>
                <a:cs typeface="Segoe UI Semilight" panose="020B0402040204020203" pitchFamily="34" charset="0"/>
              </a:rPr>
              <a:t>ISE Plugin</a:t>
            </a:r>
            <a:br>
              <a:rPr lang="en-US" sz="1800" dirty="0" smtClean="0">
                <a:gradFill>
                  <a:gsLst>
                    <a:gs pos="1250">
                      <a:schemeClr val="tx1"/>
                    </a:gs>
                    <a:gs pos="74000">
                      <a:schemeClr val="tx1"/>
                    </a:gs>
                  </a:gsLst>
                  <a:lin ang="5400000" scaled="0"/>
                </a:gradFill>
                <a:cs typeface="Segoe UI Semilight" panose="020B0402040204020203" pitchFamily="34" charset="0"/>
              </a:rPr>
            </a:br>
            <a:r>
              <a:rPr lang="en-US" sz="1800" dirty="0" smtClean="0">
                <a:gradFill>
                  <a:gsLst>
                    <a:gs pos="1250">
                      <a:schemeClr val="tx1"/>
                    </a:gs>
                    <a:gs pos="74000">
                      <a:schemeClr val="tx1"/>
                    </a:gs>
                  </a:gsLst>
                  <a:lin ang="5400000" scaled="0"/>
                </a:gradFill>
                <a:cs typeface="Segoe UI Semilight" panose="020B0402040204020203" pitchFamily="34" charset="0"/>
              </a:rPr>
              <a:t>WMF/PS </a:t>
            </a:r>
            <a:r>
              <a:rPr lang="en-US" sz="1800" dirty="0">
                <a:gradFill>
                  <a:gsLst>
                    <a:gs pos="1250">
                      <a:schemeClr val="tx1"/>
                    </a:gs>
                    <a:gs pos="74000">
                      <a:schemeClr val="tx1"/>
                    </a:gs>
                  </a:gsLst>
                  <a:lin ang="5400000" scaled="0"/>
                </a:gradFill>
                <a:cs typeface="Segoe UI Semilight" panose="020B0402040204020203" pitchFamily="34" charset="0"/>
              </a:rPr>
              <a:t>5.0  Support</a:t>
            </a:r>
          </a:p>
        </p:txBody>
      </p:sp>
      <p:sp>
        <p:nvSpPr>
          <p:cNvPr id="7" name="Text Placeholder 2"/>
          <p:cNvSpPr>
            <a:spLocks noGrp="1"/>
          </p:cNvSpPr>
          <p:nvPr/>
        </p:nvSpPr>
        <p:spPr>
          <a:xfrm>
            <a:off x="262928" y="1131590"/>
            <a:ext cx="3744416" cy="292695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1800" dirty="0" smtClean="0">
                <a:solidFill>
                  <a:srgbClr val="0070C0"/>
                </a:solidFill>
                <a:latin typeface="+mn-lt"/>
                <a:cs typeface="Segoe UI Semilight" panose="020B0402040204020203" pitchFamily="34" charset="0"/>
              </a:rPr>
              <a:t>Virtual Machine Manager</a:t>
            </a:r>
            <a:br>
              <a:rPr lang="en-US" sz="1800" dirty="0" smtClean="0">
                <a:solidFill>
                  <a:srgbClr val="0070C0"/>
                </a:solidFill>
                <a:latin typeface="+mn-lt"/>
                <a:cs typeface="Segoe UI Semilight" panose="020B0402040204020203" pitchFamily="34" charset="0"/>
              </a:rPr>
            </a:br>
            <a:r>
              <a:rPr lang="en-US" sz="1800" dirty="0" smtClean="0">
                <a:solidFill>
                  <a:schemeClr val="bg2">
                    <a:lumMod val="10000"/>
                  </a:schemeClr>
                </a:solidFill>
                <a:cs typeface="Segoe UI Semilight" panose="020B0402040204020203" pitchFamily="34" charset="0"/>
              </a:rPr>
              <a:t>Nano </a:t>
            </a:r>
            <a:r>
              <a:rPr lang="en-US" sz="1800" dirty="0">
                <a:solidFill>
                  <a:schemeClr val="bg2">
                    <a:lumMod val="10000"/>
                  </a:schemeClr>
                </a:solidFill>
                <a:cs typeface="Segoe UI Semilight" panose="020B0402040204020203" pitchFamily="34" charset="0"/>
              </a:rPr>
              <a:t>Server </a:t>
            </a:r>
            <a:r>
              <a:rPr lang="en-US" sz="1800" dirty="0" smtClean="0">
                <a:solidFill>
                  <a:schemeClr val="bg2">
                    <a:lumMod val="10000"/>
                  </a:schemeClr>
                </a:solidFill>
                <a:cs typeface="Segoe UI Semilight" panose="020B0402040204020203" pitchFamily="34" charset="0"/>
              </a:rPr>
              <a:t>Support</a:t>
            </a:r>
            <a:br>
              <a:rPr lang="en-US" sz="1800" dirty="0" smtClean="0">
                <a:solidFill>
                  <a:schemeClr val="bg2">
                    <a:lumMod val="10000"/>
                  </a:schemeClr>
                </a:solidFill>
                <a:cs typeface="Segoe UI Semilight" panose="020B0402040204020203" pitchFamily="34" charset="0"/>
              </a:rPr>
            </a:br>
            <a:r>
              <a:rPr lang="en-US" sz="1800" dirty="0" smtClean="0">
                <a:solidFill>
                  <a:schemeClr val="bg2">
                    <a:lumMod val="10000"/>
                  </a:schemeClr>
                </a:solidFill>
                <a:cs typeface="Segoe UI Semilight" panose="020B0402040204020203" pitchFamily="34" charset="0"/>
              </a:rPr>
              <a:t>Production Checkpoints</a:t>
            </a:r>
            <a:br>
              <a:rPr lang="en-US" sz="1800" dirty="0" smtClean="0">
                <a:solidFill>
                  <a:schemeClr val="bg2">
                    <a:lumMod val="10000"/>
                  </a:schemeClr>
                </a:solidFill>
                <a:cs typeface="Segoe UI Semilight" panose="020B0402040204020203" pitchFamily="34" charset="0"/>
              </a:rPr>
            </a:br>
            <a:r>
              <a:rPr lang="en-US" sz="1800" dirty="0" smtClean="0">
                <a:solidFill>
                  <a:schemeClr val="bg2">
                    <a:lumMod val="10000"/>
                  </a:schemeClr>
                </a:solidFill>
                <a:cs typeface="Segoe UI Semilight" panose="020B0402040204020203" pitchFamily="34" charset="0"/>
              </a:rPr>
              <a:t>Rolling </a:t>
            </a:r>
            <a:r>
              <a:rPr lang="en-US" sz="1800" dirty="0">
                <a:solidFill>
                  <a:schemeClr val="bg2">
                    <a:lumMod val="10000"/>
                  </a:schemeClr>
                </a:solidFill>
                <a:cs typeface="Segoe UI Semilight" panose="020B0402040204020203" pitchFamily="34" charset="0"/>
              </a:rPr>
              <a:t>Cluster </a:t>
            </a:r>
            <a:r>
              <a:rPr lang="en-US" sz="1800" dirty="0" smtClean="0">
                <a:solidFill>
                  <a:schemeClr val="bg2">
                    <a:lumMod val="10000"/>
                  </a:schemeClr>
                </a:solidFill>
                <a:cs typeface="Segoe UI Semilight" panose="020B0402040204020203" pitchFamily="34" charset="0"/>
              </a:rPr>
              <a:t>Updates</a:t>
            </a:r>
            <a:br>
              <a:rPr lang="en-US" sz="1800" dirty="0" smtClean="0">
                <a:solidFill>
                  <a:schemeClr val="bg2">
                    <a:lumMod val="10000"/>
                  </a:schemeClr>
                </a:solidFill>
                <a:cs typeface="Segoe UI Semilight" panose="020B0402040204020203" pitchFamily="34" charset="0"/>
              </a:rPr>
            </a:br>
            <a:r>
              <a:rPr lang="en-US" sz="1800" dirty="0" smtClean="0">
                <a:solidFill>
                  <a:schemeClr val="bg2">
                    <a:lumMod val="10000"/>
                  </a:schemeClr>
                </a:solidFill>
                <a:cs typeface="Segoe UI Semilight" panose="020B0402040204020203" pitchFamily="34" charset="0"/>
              </a:rPr>
              <a:t>Memory </a:t>
            </a:r>
            <a:r>
              <a:rPr lang="en-US" sz="1800" dirty="0">
                <a:solidFill>
                  <a:schemeClr val="bg2">
                    <a:lumMod val="10000"/>
                  </a:schemeClr>
                </a:solidFill>
                <a:cs typeface="Segoe UI Semilight" panose="020B0402040204020203" pitchFamily="34" charset="0"/>
              </a:rPr>
              <a:t>and </a:t>
            </a:r>
            <a:r>
              <a:rPr lang="en-US" sz="1800" dirty="0" err="1">
                <a:solidFill>
                  <a:schemeClr val="bg2">
                    <a:lumMod val="10000"/>
                  </a:schemeClr>
                </a:solidFill>
                <a:cs typeface="Segoe UI Semilight" panose="020B0402040204020203" pitchFamily="34" charset="0"/>
              </a:rPr>
              <a:t>NetAdapter</a:t>
            </a:r>
            <a:r>
              <a:rPr lang="en-US" sz="1800" dirty="0">
                <a:solidFill>
                  <a:schemeClr val="bg2">
                    <a:lumMod val="10000"/>
                  </a:schemeClr>
                </a:solidFill>
                <a:cs typeface="Segoe UI Semilight" panose="020B0402040204020203" pitchFamily="34" charset="0"/>
              </a:rPr>
              <a:t> Online </a:t>
            </a:r>
            <a:r>
              <a:rPr lang="en-US" sz="1800" dirty="0" smtClean="0">
                <a:solidFill>
                  <a:schemeClr val="bg2">
                    <a:lumMod val="10000"/>
                  </a:schemeClr>
                </a:solidFill>
                <a:cs typeface="Segoe UI Semilight" panose="020B0402040204020203" pitchFamily="34" charset="0"/>
              </a:rPr>
              <a:t>Changes</a:t>
            </a:r>
            <a:br>
              <a:rPr lang="en-US" sz="1800" dirty="0" smtClean="0">
                <a:solidFill>
                  <a:schemeClr val="bg2">
                    <a:lumMod val="10000"/>
                  </a:schemeClr>
                </a:solidFill>
                <a:cs typeface="Segoe UI Semilight" panose="020B0402040204020203" pitchFamily="34" charset="0"/>
              </a:rPr>
            </a:br>
            <a:r>
              <a:rPr lang="en-US" sz="1800" dirty="0" err="1" smtClean="0">
                <a:solidFill>
                  <a:schemeClr val="bg2">
                    <a:lumMod val="10000"/>
                  </a:schemeClr>
                </a:solidFill>
                <a:cs typeface="Segoe UI Semilight" panose="020B0402040204020203" pitchFamily="34" charset="0"/>
              </a:rPr>
              <a:t>ShieldesVMs</a:t>
            </a:r>
            <a:r>
              <a:rPr lang="en-US" sz="1800" dirty="0" smtClean="0">
                <a:solidFill>
                  <a:schemeClr val="bg2">
                    <a:lumMod val="10000"/>
                  </a:schemeClr>
                </a:solidFill>
                <a:cs typeface="Segoe UI Semilight" panose="020B0402040204020203" pitchFamily="34" charset="0"/>
              </a:rPr>
              <a:t> </a:t>
            </a:r>
            <a:r>
              <a:rPr lang="en-US" sz="1800" dirty="0">
                <a:solidFill>
                  <a:schemeClr val="bg2">
                    <a:lumMod val="10000"/>
                  </a:schemeClr>
                </a:solidFill>
                <a:cs typeface="Segoe UI Semilight" panose="020B0402040204020203" pitchFamily="34" charset="0"/>
              </a:rPr>
              <a:t>via </a:t>
            </a:r>
            <a:r>
              <a:rPr lang="en-US" sz="1800" dirty="0" smtClean="0">
                <a:solidFill>
                  <a:schemeClr val="bg2">
                    <a:lumMod val="10000"/>
                  </a:schemeClr>
                </a:solidFill>
                <a:cs typeface="Segoe UI Semilight" panose="020B0402040204020203" pitchFamily="34" charset="0"/>
              </a:rPr>
              <a:t>VMM/WAP</a:t>
            </a:r>
            <a:br>
              <a:rPr lang="en-US" sz="1800" dirty="0" smtClean="0">
                <a:solidFill>
                  <a:schemeClr val="bg2">
                    <a:lumMod val="10000"/>
                  </a:schemeClr>
                </a:solidFill>
                <a:cs typeface="Segoe UI Semilight" panose="020B0402040204020203" pitchFamily="34" charset="0"/>
              </a:rPr>
            </a:br>
            <a:r>
              <a:rPr lang="en-US" sz="1800" dirty="0" smtClean="0">
                <a:solidFill>
                  <a:schemeClr val="bg2">
                    <a:lumMod val="10000"/>
                  </a:schemeClr>
                </a:solidFill>
                <a:cs typeface="Segoe UI Semilight" panose="020B0402040204020203" pitchFamily="34" charset="0"/>
              </a:rPr>
              <a:t>Manage </a:t>
            </a:r>
            <a:r>
              <a:rPr lang="en-US" sz="1800" dirty="0">
                <a:solidFill>
                  <a:schemeClr val="bg2">
                    <a:lumMod val="10000"/>
                  </a:schemeClr>
                </a:solidFill>
                <a:cs typeface="Segoe UI Semilight" panose="020B0402040204020203" pitchFamily="34" charset="0"/>
              </a:rPr>
              <a:t>Storage Spaces </a:t>
            </a:r>
            <a:r>
              <a:rPr lang="en-US" sz="1800" dirty="0" smtClean="0">
                <a:solidFill>
                  <a:schemeClr val="bg2">
                    <a:lumMod val="10000"/>
                  </a:schemeClr>
                </a:solidFill>
                <a:cs typeface="Segoe UI Semilight" panose="020B0402040204020203" pitchFamily="34" charset="0"/>
              </a:rPr>
              <a:t>Direct</a:t>
            </a:r>
            <a:br>
              <a:rPr lang="en-US" sz="1800" dirty="0" smtClean="0">
                <a:solidFill>
                  <a:schemeClr val="bg2">
                    <a:lumMod val="10000"/>
                  </a:schemeClr>
                </a:solidFill>
                <a:cs typeface="Segoe UI Semilight" panose="020B0402040204020203" pitchFamily="34" charset="0"/>
              </a:rPr>
            </a:br>
            <a:r>
              <a:rPr lang="en-US" sz="1800" dirty="0" smtClean="0">
                <a:solidFill>
                  <a:schemeClr val="bg2">
                    <a:lumMod val="10000"/>
                  </a:schemeClr>
                </a:solidFill>
                <a:cs typeface="Segoe UI Semilight" panose="020B0402040204020203" pitchFamily="34" charset="0"/>
              </a:rPr>
              <a:t>Manage </a:t>
            </a:r>
            <a:r>
              <a:rPr lang="en-US" sz="1800" dirty="0">
                <a:solidFill>
                  <a:schemeClr val="bg2">
                    <a:lumMod val="10000"/>
                  </a:schemeClr>
                </a:solidFill>
                <a:cs typeface="Segoe UI Semilight" panose="020B0402040204020203" pitchFamily="34" charset="0"/>
              </a:rPr>
              <a:t>Replicated </a:t>
            </a:r>
            <a:r>
              <a:rPr lang="en-US" sz="1800" dirty="0" smtClean="0">
                <a:solidFill>
                  <a:schemeClr val="bg2">
                    <a:lumMod val="10000"/>
                  </a:schemeClr>
                </a:solidFill>
                <a:cs typeface="Segoe UI Semilight" panose="020B0402040204020203" pitchFamily="34" charset="0"/>
              </a:rPr>
              <a:t>Volumes</a:t>
            </a:r>
            <a:br>
              <a:rPr lang="en-US" sz="1800" dirty="0" smtClean="0">
                <a:solidFill>
                  <a:schemeClr val="bg2">
                    <a:lumMod val="10000"/>
                  </a:schemeClr>
                </a:solidFill>
                <a:cs typeface="Segoe UI Semilight" panose="020B0402040204020203" pitchFamily="34" charset="0"/>
              </a:rPr>
            </a:br>
            <a:r>
              <a:rPr lang="en-US" sz="1800" dirty="0" smtClean="0">
                <a:solidFill>
                  <a:schemeClr val="bg2">
                    <a:lumMod val="10000"/>
                  </a:schemeClr>
                </a:solidFill>
                <a:cs typeface="Segoe UI Semilight" panose="020B0402040204020203" pitchFamily="34" charset="0"/>
              </a:rPr>
              <a:t>Manage </a:t>
            </a:r>
            <a:r>
              <a:rPr lang="en-US" sz="1800" dirty="0">
                <a:solidFill>
                  <a:schemeClr val="bg2">
                    <a:lumMod val="10000"/>
                  </a:schemeClr>
                </a:solidFill>
                <a:cs typeface="Segoe UI Semilight" panose="020B0402040204020203" pitchFamily="34" charset="0"/>
              </a:rPr>
              <a:t>Storage </a:t>
            </a:r>
            <a:r>
              <a:rPr lang="en-US" sz="1800" dirty="0" err="1" smtClean="0">
                <a:solidFill>
                  <a:schemeClr val="bg2">
                    <a:lumMod val="10000"/>
                  </a:schemeClr>
                </a:solidFill>
                <a:cs typeface="Segoe UI Semilight" panose="020B0402040204020203" pitchFamily="34" charset="0"/>
              </a:rPr>
              <a:t>QoS</a:t>
            </a:r>
            <a:r>
              <a:rPr lang="en-US" sz="1800" dirty="0" smtClean="0">
                <a:solidFill>
                  <a:schemeClr val="bg2">
                    <a:lumMod val="10000"/>
                  </a:schemeClr>
                </a:solidFill>
                <a:cs typeface="Segoe UI Semilight" panose="020B0402040204020203" pitchFamily="34" charset="0"/>
              </a:rPr>
              <a:t/>
            </a:r>
            <a:br>
              <a:rPr lang="en-US" sz="1800" dirty="0" smtClean="0">
                <a:solidFill>
                  <a:schemeClr val="bg2">
                    <a:lumMod val="10000"/>
                  </a:schemeClr>
                </a:solidFill>
                <a:cs typeface="Segoe UI Semilight" panose="020B0402040204020203" pitchFamily="34" charset="0"/>
              </a:rPr>
            </a:br>
            <a:r>
              <a:rPr lang="en-US" sz="1800" dirty="0" smtClean="0">
                <a:solidFill>
                  <a:schemeClr val="bg2">
                    <a:lumMod val="10000"/>
                  </a:schemeClr>
                </a:solidFill>
                <a:cs typeface="Segoe UI Semilight" panose="020B0402040204020203" pitchFamily="34" charset="0"/>
              </a:rPr>
              <a:t>Manage </a:t>
            </a:r>
            <a:r>
              <a:rPr lang="en-US" sz="1800" dirty="0">
                <a:solidFill>
                  <a:schemeClr val="bg2">
                    <a:lumMod val="10000"/>
                  </a:schemeClr>
                </a:solidFill>
                <a:cs typeface="Segoe UI Semilight" panose="020B0402040204020203" pitchFamily="34" charset="0"/>
              </a:rPr>
              <a:t>SDN</a:t>
            </a:r>
          </a:p>
        </p:txBody>
      </p:sp>
      <p:sp>
        <p:nvSpPr>
          <p:cNvPr id="8" name="Text Placeholder 2"/>
          <p:cNvSpPr>
            <a:spLocks noGrp="1"/>
          </p:cNvSpPr>
          <p:nvPr/>
        </p:nvSpPr>
        <p:spPr>
          <a:xfrm>
            <a:off x="5868143" y="1131590"/>
            <a:ext cx="3744416" cy="213904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1800" dirty="0" smtClean="0">
                <a:solidFill>
                  <a:srgbClr val="0070C0"/>
                </a:solidFill>
                <a:latin typeface="+mn-lt"/>
                <a:cs typeface="Segoe UI Semilight" panose="020B0402040204020203" pitchFamily="34" charset="0"/>
              </a:rPr>
              <a:t>Operations </a:t>
            </a:r>
            <a:r>
              <a:rPr lang="en-US" sz="1800" dirty="0" smtClean="0">
                <a:solidFill>
                  <a:srgbClr val="0070C0"/>
                </a:solidFill>
                <a:latin typeface="+mn-lt"/>
                <a:cs typeface="Segoe UI Semilight" panose="020B0402040204020203" pitchFamily="34" charset="0"/>
              </a:rPr>
              <a:t>Manager</a:t>
            </a:r>
            <a:r>
              <a:rPr lang="en-US" sz="1800" dirty="0" smtClean="0">
                <a:gradFill>
                  <a:gsLst>
                    <a:gs pos="1250">
                      <a:schemeClr val="tx1"/>
                    </a:gs>
                    <a:gs pos="74000">
                      <a:schemeClr val="tx1"/>
                    </a:gs>
                  </a:gsLst>
                  <a:lin ang="5400000" scaled="0"/>
                </a:gradFill>
                <a:cs typeface="Segoe UI Semilight" panose="020B0402040204020203" pitchFamily="34" charset="0"/>
              </a:rPr>
              <a:t/>
            </a:r>
            <a:br>
              <a:rPr lang="en-US" sz="1800" dirty="0" smtClean="0">
                <a:gradFill>
                  <a:gsLst>
                    <a:gs pos="1250">
                      <a:schemeClr val="tx1"/>
                    </a:gs>
                    <a:gs pos="74000">
                      <a:schemeClr val="tx1"/>
                    </a:gs>
                  </a:gsLst>
                  <a:lin ang="5400000" scaled="0"/>
                </a:gradFill>
                <a:cs typeface="Segoe UI Semilight" panose="020B0402040204020203" pitchFamily="34" charset="0"/>
              </a:rPr>
            </a:br>
            <a:r>
              <a:rPr lang="en-US" sz="1800" dirty="0" smtClean="0">
                <a:gradFill>
                  <a:gsLst>
                    <a:gs pos="1250">
                      <a:schemeClr val="tx1"/>
                    </a:gs>
                    <a:gs pos="74000">
                      <a:schemeClr val="tx1"/>
                    </a:gs>
                  </a:gsLst>
                  <a:lin ang="5400000" scaled="0"/>
                </a:gradFill>
                <a:cs typeface="Segoe UI Semilight" panose="020B0402040204020203" pitchFamily="34" charset="0"/>
              </a:rPr>
              <a:t>Network </a:t>
            </a:r>
            <a:r>
              <a:rPr lang="en-US" sz="1800" dirty="0">
                <a:gradFill>
                  <a:gsLst>
                    <a:gs pos="1250">
                      <a:schemeClr val="tx1"/>
                    </a:gs>
                    <a:gs pos="74000">
                      <a:schemeClr val="tx1"/>
                    </a:gs>
                  </a:gsLst>
                  <a:lin ang="5400000" scaled="0"/>
                </a:gradFill>
                <a:cs typeface="Segoe UI Semilight" panose="020B0402040204020203" pitchFamily="34" charset="0"/>
              </a:rPr>
              <a:t>MP </a:t>
            </a:r>
            <a:r>
              <a:rPr lang="en-US" sz="1800" dirty="0" smtClean="0">
                <a:gradFill>
                  <a:gsLst>
                    <a:gs pos="1250">
                      <a:schemeClr val="tx1"/>
                    </a:gs>
                    <a:gs pos="74000">
                      <a:schemeClr val="tx1"/>
                    </a:gs>
                  </a:gsLst>
                  <a:lin ang="5400000" scaled="0"/>
                </a:gradFill>
                <a:cs typeface="Segoe UI Semilight" panose="020B0402040204020203" pitchFamily="34" charset="0"/>
              </a:rPr>
              <a:t>Generator</a:t>
            </a:r>
            <a:br>
              <a:rPr lang="en-US" sz="1800" dirty="0" smtClean="0">
                <a:gradFill>
                  <a:gsLst>
                    <a:gs pos="1250">
                      <a:schemeClr val="tx1"/>
                    </a:gs>
                    <a:gs pos="74000">
                      <a:schemeClr val="tx1"/>
                    </a:gs>
                  </a:gsLst>
                  <a:lin ang="5400000" scaled="0"/>
                </a:gradFill>
                <a:cs typeface="Segoe UI Semilight" panose="020B0402040204020203" pitchFamily="34" charset="0"/>
              </a:rPr>
            </a:br>
            <a:r>
              <a:rPr lang="en-US" sz="1800" dirty="0" smtClean="0">
                <a:gradFill>
                  <a:gsLst>
                    <a:gs pos="1250">
                      <a:schemeClr val="tx1"/>
                    </a:gs>
                    <a:gs pos="74000">
                      <a:schemeClr val="tx1"/>
                    </a:gs>
                  </a:gsLst>
                  <a:lin ang="5400000" scaled="0"/>
                </a:gradFill>
                <a:cs typeface="Segoe UI Semilight" panose="020B0402040204020203" pitchFamily="34" charset="0"/>
              </a:rPr>
              <a:t>MP </a:t>
            </a:r>
            <a:r>
              <a:rPr lang="en-US" sz="1800" dirty="0">
                <a:gradFill>
                  <a:gsLst>
                    <a:gs pos="1250">
                      <a:schemeClr val="tx1"/>
                    </a:gs>
                    <a:gs pos="74000">
                      <a:schemeClr val="tx1"/>
                    </a:gs>
                  </a:gsLst>
                  <a:lin ang="5400000" scaled="0"/>
                </a:gradFill>
                <a:cs typeface="Segoe UI Semilight" panose="020B0402040204020203" pitchFamily="34" charset="0"/>
              </a:rPr>
              <a:t>Update and MP </a:t>
            </a:r>
            <a:r>
              <a:rPr lang="en-US" sz="1800" dirty="0" smtClean="0">
                <a:gradFill>
                  <a:gsLst>
                    <a:gs pos="1250">
                      <a:schemeClr val="tx1"/>
                    </a:gs>
                    <a:gs pos="74000">
                      <a:schemeClr val="tx1"/>
                    </a:gs>
                  </a:gsLst>
                  <a:lin ang="5400000" scaled="0"/>
                </a:gradFill>
                <a:cs typeface="Segoe UI Semilight" panose="020B0402040204020203" pitchFamily="34" charset="0"/>
              </a:rPr>
              <a:t>Tuning</a:t>
            </a:r>
            <a:br>
              <a:rPr lang="en-US" sz="1800" dirty="0" smtClean="0">
                <a:gradFill>
                  <a:gsLst>
                    <a:gs pos="1250">
                      <a:schemeClr val="tx1"/>
                    </a:gs>
                    <a:gs pos="74000">
                      <a:schemeClr val="tx1"/>
                    </a:gs>
                  </a:gsLst>
                  <a:lin ang="5400000" scaled="0"/>
                </a:gradFill>
                <a:cs typeface="Segoe UI Semilight" panose="020B0402040204020203" pitchFamily="34" charset="0"/>
              </a:rPr>
            </a:br>
            <a:r>
              <a:rPr lang="en-US" sz="1800" dirty="0" smtClean="0">
                <a:gradFill>
                  <a:gsLst>
                    <a:gs pos="1250">
                      <a:schemeClr val="tx1"/>
                    </a:gs>
                    <a:gs pos="74000">
                      <a:schemeClr val="tx1"/>
                    </a:gs>
                  </a:gsLst>
                  <a:lin ang="5400000" scaled="0"/>
                </a:gradFill>
                <a:cs typeface="Segoe UI Semilight" panose="020B0402040204020203" pitchFamily="34" charset="0"/>
              </a:rPr>
              <a:t>Scheduled MW</a:t>
            </a:r>
            <a:br>
              <a:rPr lang="en-US" sz="1800" dirty="0" smtClean="0">
                <a:gradFill>
                  <a:gsLst>
                    <a:gs pos="1250">
                      <a:schemeClr val="tx1"/>
                    </a:gs>
                    <a:gs pos="74000">
                      <a:schemeClr val="tx1"/>
                    </a:gs>
                  </a:gsLst>
                  <a:lin ang="5400000" scaled="0"/>
                </a:gradFill>
                <a:cs typeface="Segoe UI Semilight" panose="020B0402040204020203" pitchFamily="34" charset="0"/>
              </a:rPr>
            </a:br>
            <a:r>
              <a:rPr lang="en-US" sz="1800" dirty="0" smtClean="0">
                <a:gradFill>
                  <a:gsLst>
                    <a:gs pos="1250">
                      <a:schemeClr val="tx1"/>
                    </a:gs>
                    <a:gs pos="74000">
                      <a:schemeClr val="tx1"/>
                    </a:gs>
                  </a:gsLst>
                  <a:lin ang="5400000" scaled="0"/>
                </a:gradFill>
                <a:cs typeface="Segoe UI Semilight" panose="020B0402040204020203" pitchFamily="34" charset="0"/>
              </a:rPr>
              <a:t>Platform </a:t>
            </a:r>
            <a:r>
              <a:rPr lang="en-US" sz="1800" dirty="0">
                <a:gradFill>
                  <a:gsLst>
                    <a:gs pos="1250">
                      <a:schemeClr val="tx1"/>
                    </a:gs>
                    <a:gs pos="74000">
                      <a:schemeClr val="tx1"/>
                    </a:gs>
                  </a:gsLst>
                  <a:lin ang="5400000" scaled="0"/>
                </a:gradFill>
                <a:cs typeface="Segoe UI Semilight" panose="020B0402040204020203" pitchFamily="34" charset="0"/>
              </a:rPr>
              <a:t>and Scalability Console </a:t>
            </a:r>
            <a:r>
              <a:rPr lang="en-US" sz="1800" dirty="0" smtClean="0">
                <a:gradFill>
                  <a:gsLst>
                    <a:gs pos="1250">
                      <a:schemeClr val="tx1"/>
                    </a:gs>
                    <a:gs pos="74000">
                      <a:schemeClr val="tx1"/>
                    </a:gs>
                  </a:gsLst>
                  <a:lin ang="5400000" scaled="0"/>
                </a:gradFill>
                <a:cs typeface="Segoe UI Semilight" panose="020B0402040204020203" pitchFamily="34" charset="0"/>
              </a:rPr>
              <a:t>Improvements</a:t>
            </a:r>
            <a:endParaRPr lang="en-US" sz="1800" dirty="0">
              <a:gradFill>
                <a:gsLst>
                  <a:gs pos="1250">
                    <a:schemeClr val="tx1"/>
                  </a:gs>
                  <a:gs pos="74000">
                    <a:schemeClr val="tx1"/>
                  </a:gs>
                </a:gsLst>
                <a:lin ang="5400000" scaled="0"/>
              </a:gradFill>
              <a:cs typeface="Segoe UI Semilight" panose="020B0402040204020203" pitchFamily="34" charset="0"/>
            </a:endParaRPr>
          </a:p>
          <a:p>
            <a:pPr>
              <a:spcAft>
                <a:spcPts val="1200"/>
              </a:spcAft>
            </a:pPr>
            <a:endParaRPr lang="en-US" sz="1800" dirty="0">
              <a:gradFill>
                <a:gsLst>
                  <a:gs pos="1250">
                    <a:schemeClr val="tx1"/>
                  </a:gs>
                  <a:gs pos="74000">
                    <a:schemeClr val="tx1"/>
                  </a:gs>
                </a:gsLst>
                <a:lin ang="5400000" scaled="0"/>
              </a:gradFill>
              <a:cs typeface="Segoe UI Semilight" panose="020B0402040204020203" pitchFamily="34" charset="0"/>
            </a:endParaRPr>
          </a:p>
        </p:txBody>
      </p:sp>
    </p:spTree>
    <p:extLst>
      <p:ext uri="{BB962C8B-B14F-4D97-AF65-F5344CB8AC3E}">
        <p14:creationId xmlns:p14="http://schemas.microsoft.com/office/powerpoint/2010/main" val="384425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6" name="Rectangle 234"/>
          <p:cNvSpPr/>
          <p:nvPr/>
        </p:nvSpPr>
        <p:spPr bwMode="auto">
          <a:xfrm>
            <a:off x="1140" y="905329"/>
            <a:ext cx="4665534" cy="2451872"/>
          </a:xfrm>
          <a:prstGeom prst="rect">
            <a:avLst/>
          </a:prstGeom>
          <a:solidFill>
            <a:srgbClr val="002060"/>
          </a:solidFill>
          <a:ln w="9525" cap="flat" cmpd="sng" algn="ctr">
            <a:noFill/>
            <a:prstDash val="solid"/>
            <a:headEnd type="none" w="med" len="med"/>
            <a:tailEnd type="none" w="med" len="med"/>
          </a:ln>
          <a:effectLst/>
        </p:spPr>
        <p:txBody>
          <a:bodyPr rot="0" spcFirstLastPara="0" vert="horz" wrap="square" lIns="182802" tIns="146241" rIns="182802" bIns="14624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235"/>
          <p:cNvSpPr/>
          <p:nvPr/>
        </p:nvSpPr>
        <p:spPr bwMode="auto">
          <a:xfrm>
            <a:off x="4665227" y="1065519"/>
            <a:ext cx="4472280" cy="2291682"/>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02" tIns="146241" rIns="182802" bIns="14624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Content Placeholder 2"/>
          <p:cNvSpPr txBox="1">
            <a:spLocks/>
          </p:cNvSpPr>
          <p:nvPr/>
        </p:nvSpPr>
        <p:spPr>
          <a:xfrm>
            <a:off x="0" y="959073"/>
            <a:ext cx="4659837" cy="2224250"/>
          </a:xfrm>
          <a:prstGeom prst="rect">
            <a:avLst/>
          </a:prstGeom>
          <a:solidFill>
            <a:srgbClr val="002060"/>
          </a:solidFill>
        </p:spPr>
        <p:txBody>
          <a:bodyPr vert="horz" wrap="square" lIns="182802" tIns="146241" rIns="182802" bIns="14624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1" indent="0" algn="l" defTabSz="932563" rtl="0" eaLnBrk="1" fontAlgn="auto" latinLnBrk="0" hangingPunct="1">
              <a:lnSpc>
                <a:spcPct val="90000"/>
              </a:lnSpc>
              <a:spcBef>
                <a:spcPts val="600"/>
              </a:spcBef>
              <a:spcAft>
                <a:spcPts val="0"/>
              </a:spcAft>
              <a:buClrTx/>
              <a:buSzPct val="90000"/>
              <a:buFont typeface="Arial" pitchFamily="34" charset="0"/>
              <a:buNone/>
              <a:tabLst/>
              <a:defRPr/>
            </a:pPr>
            <a:r>
              <a:rPr kumimoji="0" lang="en-US" sz="3197" b="0" i="0" u="none" strike="noStrike" kern="1200" cap="none" spc="0" normalizeH="0" baseline="0" noProof="0" dirty="0">
                <a:ln>
                  <a:noFill/>
                </a:ln>
                <a:gradFill>
                  <a:gsLst>
                    <a:gs pos="26667">
                      <a:srgbClr val="FFFFFF"/>
                    </a:gs>
                    <a:gs pos="84000">
                      <a:srgbClr val="FFFFFF"/>
                    </a:gs>
                  </a:gsLst>
                  <a:lin ang="5400000" scaled="1"/>
                </a:gradFill>
                <a:effectLst/>
                <a:uLnTx/>
                <a:uFillTx/>
                <a:latin typeface="Segoe UI Light"/>
                <a:ea typeface="+mn-ea"/>
                <a:cs typeface="Segoe UI" pitchFamily="34" charset="0"/>
              </a:rPr>
              <a:t>Traditional model</a:t>
            </a:r>
          </a:p>
          <a:p>
            <a:pPr marL="228469" marR="0" lvl="1" indent="-228469" algn="l" defTabSz="932563" rtl="0" eaLnBrk="1" fontAlgn="auto" latinLnBrk="0" hangingPunct="1">
              <a:lnSpc>
                <a:spcPct val="90000"/>
              </a:lnSpc>
              <a:spcBef>
                <a:spcPts val="1197"/>
              </a:spcBef>
              <a:spcAft>
                <a:spcPts val="0"/>
              </a:spcAft>
              <a:buClrTx/>
              <a:buSzPct val="90000"/>
              <a:buFont typeface="Arial" pitchFamily="34" charset="0"/>
              <a:buChar char="•"/>
              <a:tabLst/>
              <a:defRPr/>
            </a:pPr>
            <a:r>
              <a:rPr kumimoji="0" lang="en-US" sz="1598" b="0" i="0" u="none" strike="noStrike" kern="1200" cap="none" spc="0" normalizeH="0" baseline="0" noProof="0" dirty="0">
                <a:ln>
                  <a:noFill/>
                </a:ln>
                <a:gradFill>
                  <a:gsLst>
                    <a:gs pos="26667">
                      <a:srgbClr val="FFFFFF"/>
                    </a:gs>
                    <a:gs pos="84000">
                      <a:srgbClr val="FFFFFF"/>
                    </a:gs>
                  </a:gsLst>
                  <a:lin ang="5400000" scaled="1"/>
                </a:gradFill>
                <a:effectLst/>
                <a:uLnTx/>
                <a:uFillTx/>
                <a:latin typeface="Segoe UI"/>
                <a:ea typeface="+mn-ea"/>
                <a:cs typeface="Segoe UI" pitchFamily="34" charset="0"/>
              </a:rPr>
              <a:t>Dedicated infrastructure for each application</a:t>
            </a:r>
          </a:p>
          <a:p>
            <a:pPr marL="228469" marR="0" lvl="1" indent="-228469" algn="l" defTabSz="932563" rtl="0" eaLnBrk="1" fontAlgn="auto" latinLnBrk="0" hangingPunct="1">
              <a:lnSpc>
                <a:spcPct val="90000"/>
              </a:lnSpc>
              <a:spcBef>
                <a:spcPts val="1197"/>
              </a:spcBef>
              <a:spcAft>
                <a:spcPts val="0"/>
              </a:spcAft>
              <a:buClrTx/>
              <a:buSzPct val="90000"/>
              <a:buFont typeface="Arial" pitchFamily="34" charset="0"/>
              <a:buChar char="•"/>
              <a:tabLst/>
              <a:defRPr/>
            </a:pPr>
            <a:r>
              <a:rPr kumimoji="0" lang="en-US" sz="1598" b="0" i="0" u="none" strike="noStrike" kern="1200" cap="none" spc="0" normalizeH="0" baseline="0" noProof="0" dirty="0">
                <a:ln>
                  <a:noFill/>
                </a:ln>
                <a:gradFill>
                  <a:gsLst>
                    <a:gs pos="26667">
                      <a:srgbClr val="FFFFFF"/>
                    </a:gs>
                    <a:gs pos="84000">
                      <a:srgbClr val="FFFFFF"/>
                    </a:gs>
                  </a:gsLst>
                  <a:lin ang="5400000" scaled="1"/>
                </a:gradFill>
                <a:effectLst/>
                <a:uLnTx/>
                <a:uFillTx/>
                <a:latin typeface="Segoe UI"/>
                <a:ea typeface="+mn-ea"/>
                <a:cs typeface="Segoe UI" pitchFamily="34" charset="0"/>
              </a:rPr>
              <a:t>Purpose-built hardware</a:t>
            </a:r>
          </a:p>
          <a:p>
            <a:pPr marL="228469" marR="0" lvl="1" indent="-228469" algn="l" defTabSz="932563" rtl="0" eaLnBrk="1" fontAlgn="auto" latinLnBrk="0" hangingPunct="1">
              <a:lnSpc>
                <a:spcPct val="90000"/>
              </a:lnSpc>
              <a:spcBef>
                <a:spcPts val="1197"/>
              </a:spcBef>
              <a:spcAft>
                <a:spcPts val="0"/>
              </a:spcAft>
              <a:buClrTx/>
              <a:buSzPct val="90000"/>
              <a:buFont typeface="Arial" pitchFamily="34" charset="0"/>
              <a:buChar char="•"/>
              <a:tabLst/>
              <a:defRPr/>
            </a:pPr>
            <a:r>
              <a:rPr kumimoji="0" lang="en-US" sz="1598" b="0" i="0" u="none" strike="noStrike" kern="1200" cap="none" spc="0" normalizeH="0" baseline="0" noProof="0" dirty="0">
                <a:ln>
                  <a:noFill/>
                </a:ln>
                <a:gradFill>
                  <a:gsLst>
                    <a:gs pos="26667">
                      <a:srgbClr val="FFFFFF"/>
                    </a:gs>
                    <a:gs pos="84000">
                      <a:srgbClr val="FFFFFF"/>
                    </a:gs>
                  </a:gsLst>
                  <a:lin ang="5400000" scaled="1"/>
                </a:gradFill>
                <a:effectLst/>
                <a:uLnTx/>
                <a:uFillTx/>
                <a:latin typeface="Segoe UI"/>
                <a:ea typeface="+mn-ea"/>
                <a:cs typeface="Segoe UI" pitchFamily="34" charset="0"/>
              </a:rPr>
              <a:t>Distinct infrastructure and operations teams</a:t>
            </a:r>
          </a:p>
          <a:p>
            <a:pPr marL="228469" marR="0" lvl="1" indent="-228469" algn="l" defTabSz="932563" rtl="0" eaLnBrk="1" fontAlgn="auto" latinLnBrk="0" hangingPunct="1">
              <a:lnSpc>
                <a:spcPct val="90000"/>
              </a:lnSpc>
              <a:spcBef>
                <a:spcPts val="1197"/>
              </a:spcBef>
              <a:spcAft>
                <a:spcPts val="0"/>
              </a:spcAft>
              <a:buClrTx/>
              <a:buSzPct val="90000"/>
              <a:buFont typeface="Arial" pitchFamily="34" charset="0"/>
              <a:buChar char="•"/>
              <a:tabLst/>
              <a:defRPr/>
            </a:pPr>
            <a:r>
              <a:rPr kumimoji="0" lang="en-US" sz="1598" b="0" i="0" u="none" strike="noStrike" kern="1200" cap="none" spc="0" normalizeH="0" baseline="0" noProof="0" dirty="0">
                <a:ln>
                  <a:noFill/>
                </a:ln>
                <a:gradFill>
                  <a:gsLst>
                    <a:gs pos="26667">
                      <a:srgbClr val="FFFFFF"/>
                    </a:gs>
                    <a:gs pos="84000">
                      <a:srgbClr val="FFFFFF"/>
                    </a:gs>
                  </a:gsLst>
                  <a:lin ang="5400000" scaled="1"/>
                </a:gradFill>
                <a:effectLst/>
                <a:uLnTx/>
                <a:uFillTx/>
                <a:latin typeface="Segoe UI"/>
                <a:ea typeface="+mn-ea"/>
                <a:cs typeface="Segoe UI" pitchFamily="34" charset="0"/>
              </a:rPr>
              <a:t>Customized processes and configurations</a:t>
            </a:r>
          </a:p>
        </p:txBody>
      </p:sp>
      <p:sp>
        <p:nvSpPr>
          <p:cNvPr id="10" name="Content Placeholder 2"/>
          <p:cNvSpPr txBox="1">
            <a:spLocks/>
          </p:cNvSpPr>
          <p:nvPr/>
        </p:nvSpPr>
        <p:spPr>
          <a:xfrm>
            <a:off x="4660980" y="907804"/>
            <a:ext cx="4475384" cy="2239076"/>
          </a:xfrm>
          <a:prstGeom prst="rect">
            <a:avLst/>
          </a:prstGeom>
          <a:solidFill>
            <a:srgbClr val="0070C0"/>
          </a:solidFill>
        </p:spPr>
        <p:txBody>
          <a:bodyPr vert="horz" wrap="square" lIns="182802" tIns="146241" rIns="182802" bIns="14624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1" indent="0" algn="l" defTabSz="932563" rtl="0" eaLnBrk="1" fontAlgn="auto" latinLnBrk="0" hangingPunct="1">
              <a:lnSpc>
                <a:spcPct val="90000"/>
              </a:lnSpc>
              <a:spcBef>
                <a:spcPts val="600"/>
              </a:spcBef>
              <a:spcAft>
                <a:spcPts val="0"/>
              </a:spcAft>
              <a:buClrTx/>
              <a:buSzPct val="90000"/>
              <a:buFont typeface="Arial" pitchFamily="34" charset="0"/>
              <a:buNone/>
              <a:tabLst/>
              <a:defRPr/>
            </a:pPr>
            <a:r>
              <a:rPr kumimoji="0" lang="en-US" sz="3197" b="0" i="0" u="none" strike="noStrike" kern="1200" cap="none" spc="0" normalizeH="0" baseline="0" noProof="0" dirty="0">
                <a:ln>
                  <a:noFill/>
                </a:ln>
                <a:gradFill>
                  <a:gsLst>
                    <a:gs pos="26667">
                      <a:srgbClr val="FFFFFF"/>
                    </a:gs>
                    <a:gs pos="84000">
                      <a:srgbClr val="FFFFFF"/>
                    </a:gs>
                  </a:gsLst>
                  <a:lin ang="5400000" scaled="1"/>
                </a:gradFill>
                <a:effectLst/>
                <a:uLnTx/>
                <a:uFillTx/>
                <a:latin typeface="Segoe UI Light"/>
                <a:ea typeface="+mn-ea"/>
                <a:cs typeface="Segoe UI" pitchFamily="34" charset="0"/>
              </a:rPr>
              <a:t>Cloud model </a:t>
            </a:r>
          </a:p>
          <a:p>
            <a:pPr marL="228469" marR="0" lvl="1" indent="-228469" algn="l" defTabSz="932563" rtl="0" eaLnBrk="1" fontAlgn="auto" latinLnBrk="0" hangingPunct="1">
              <a:lnSpc>
                <a:spcPct val="90000"/>
              </a:lnSpc>
              <a:spcBef>
                <a:spcPts val="1197"/>
              </a:spcBef>
              <a:spcAft>
                <a:spcPts val="0"/>
              </a:spcAft>
              <a:buClrTx/>
              <a:buSzPct val="90000"/>
              <a:buFont typeface="Arial" pitchFamily="34" charset="0"/>
              <a:buChar char="•"/>
              <a:tabLst/>
              <a:defRPr/>
            </a:pPr>
            <a:r>
              <a:rPr kumimoji="0" lang="en-US" sz="1598" b="0" i="0" u="none" strike="noStrike" kern="1200" cap="none" spc="0" normalizeH="0" baseline="0" noProof="0" dirty="0">
                <a:ln>
                  <a:noFill/>
                </a:ln>
                <a:gradFill>
                  <a:gsLst>
                    <a:gs pos="26667">
                      <a:srgbClr val="FFFFFF"/>
                    </a:gs>
                    <a:gs pos="84000">
                      <a:srgbClr val="FFFFFF"/>
                    </a:gs>
                  </a:gsLst>
                  <a:lin ang="5400000" scaled="1"/>
                </a:gradFill>
                <a:effectLst/>
                <a:uLnTx/>
                <a:uFillTx/>
                <a:latin typeface="Segoe UI"/>
                <a:ea typeface="+mn-ea"/>
                <a:cs typeface="Segoe UI" pitchFamily="34" charset="0"/>
              </a:rPr>
              <a:t>Loosely coupled apps and micro-services </a:t>
            </a:r>
          </a:p>
          <a:p>
            <a:pPr marL="228469" marR="0" lvl="1" indent="-228469" algn="l" defTabSz="932563" rtl="0" eaLnBrk="1" fontAlgn="auto" latinLnBrk="0" hangingPunct="1">
              <a:lnSpc>
                <a:spcPct val="90000"/>
              </a:lnSpc>
              <a:spcBef>
                <a:spcPts val="1197"/>
              </a:spcBef>
              <a:spcAft>
                <a:spcPts val="0"/>
              </a:spcAft>
              <a:buClrTx/>
              <a:buSzPct val="90000"/>
              <a:buFont typeface="Arial" pitchFamily="34" charset="0"/>
              <a:buChar char="•"/>
              <a:tabLst/>
              <a:defRPr/>
            </a:pPr>
            <a:r>
              <a:rPr kumimoji="0" lang="en-US" sz="1598" b="0" i="0" u="none" strike="noStrike" kern="1200" cap="none" spc="0" normalizeH="0" baseline="0" noProof="0" dirty="0">
                <a:ln>
                  <a:noFill/>
                </a:ln>
                <a:gradFill>
                  <a:gsLst>
                    <a:gs pos="26667">
                      <a:srgbClr val="FFFFFF"/>
                    </a:gs>
                    <a:gs pos="84000">
                      <a:srgbClr val="FFFFFF"/>
                    </a:gs>
                  </a:gsLst>
                  <a:lin ang="5400000" scaled="1"/>
                </a:gradFill>
                <a:effectLst/>
                <a:uLnTx/>
                <a:uFillTx/>
                <a:latin typeface="Segoe UI"/>
                <a:ea typeface="+mn-ea"/>
                <a:cs typeface="Segoe UI" pitchFamily="34" charset="0"/>
              </a:rPr>
              <a:t>Industry-standard hardware </a:t>
            </a:r>
          </a:p>
          <a:p>
            <a:pPr marL="228469" marR="0" lvl="1" indent="-228469" algn="l" defTabSz="932563" rtl="0" eaLnBrk="1" fontAlgn="auto" latinLnBrk="0" hangingPunct="1">
              <a:lnSpc>
                <a:spcPct val="90000"/>
              </a:lnSpc>
              <a:spcBef>
                <a:spcPts val="1197"/>
              </a:spcBef>
              <a:spcAft>
                <a:spcPts val="0"/>
              </a:spcAft>
              <a:buClrTx/>
              <a:buSzPct val="90000"/>
              <a:buFont typeface="Arial" pitchFamily="34" charset="0"/>
              <a:buChar char="•"/>
              <a:tabLst/>
              <a:defRPr/>
            </a:pPr>
            <a:r>
              <a:rPr kumimoji="0" lang="en-US" sz="1598" b="0" i="0" u="none" strike="noStrike" kern="1200" cap="none" spc="0" normalizeH="0" baseline="0" noProof="0" dirty="0">
                <a:ln>
                  <a:noFill/>
                </a:ln>
                <a:gradFill>
                  <a:gsLst>
                    <a:gs pos="26667">
                      <a:srgbClr val="FFFFFF"/>
                    </a:gs>
                    <a:gs pos="84000">
                      <a:srgbClr val="FFFFFF"/>
                    </a:gs>
                  </a:gsLst>
                  <a:lin ang="5400000" scaled="1"/>
                </a:gradFill>
                <a:effectLst/>
                <a:uLnTx/>
                <a:uFillTx/>
                <a:latin typeface="Segoe UI"/>
                <a:ea typeface="+mn-ea"/>
                <a:cs typeface="Segoe UI" pitchFamily="34" charset="0"/>
              </a:rPr>
              <a:t>Service-focused DevOps teams</a:t>
            </a:r>
          </a:p>
          <a:p>
            <a:pPr marL="228469" marR="0" lvl="1" indent="-228469" algn="l" defTabSz="932563" rtl="0" eaLnBrk="1" fontAlgn="auto" latinLnBrk="0" hangingPunct="1">
              <a:lnSpc>
                <a:spcPct val="90000"/>
              </a:lnSpc>
              <a:spcBef>
                <a:spcPts val="1197"/>
              </a:spcBef>
              <a:spcAft>
                <a:spcPts val="0"/>
              </a:spcAft>
              <a:buClrTx/>
              <a:buSzPct val="90000"/>
              <a:buFont typeface="Arial" pitchFamily="34" charset="0"/>
              <a:buChar char="•"/>
              <a:tabLst/>
              <a:defRPr/>
            </a:pPr>
            <a:r>
              <a:rPr kumimoji="0" lang="en-US" sz="1598" b="0" i="0" u="none" strike="noStrike" kern="1200" cap="none" spc="0" normalizeH="0" baseline="0" noProof="0" dirty="0">
                <a:ln>
                  <a:noFill/>
                </a:ln>
                <a:gradFill>
                  <a:gsLst>
                    <a:gs pos="26667">
                      <a:srgbClr val="FFFFFF"/>
                    </a:gs>
                    <a:gs pos="84000">
                      <a:srgbClr val="FFFFFF"/>
                    </a:gs>
                  </a:gsLst>
                  <a:lin ang="5400000" scaled="1"/>
                </a:gradFill>
                <a:effectLst/>
                <a:uLnTx/>
                <a:uFillTx/>
                <a:latin typeface="Segoe UI"/>
                <a:ea typeface="+mn-ea"/>
                <a:cs typeface="Segoe UI" pitchFamily="34" charset="0"/>
              </a:rPr>
              <a:t>Standardized processes and configurations</a:t>
            </a:r>
          </a:p>
        </p:txBody>
      </p:sp>
      <p:grpSp>
        <p:nvGrpSpPr>
          <p:cNvPr id="12" name="Group 240"/>
          <p:cNvGrpSpPr/>
          <p:nvPr/>
        </p:nvGrpSpPr>
        <p:grpSpPr>
          <a:xfrm>
            <a:off x="1547664" y="3085035"/>
            <a:ext cx="1437429" cy="1191061"/>
            <a:chOff x="7175501" y="2655977"/>
            <a:chExt cx="4432300" cy="4026273"/>
          </a:xfrm>
        </p:grpSpPr>
        <p:sp>
          <p:nvSpPr>
            <p:cNvPr id="19" name="Freeform 241"/>
            <p:cNvSpPr>
              <a:spLocks noEditPoints="1"/>
            </p:cNvSpPr>
            <p:nvPr/>
          </p:nvSpPr>
          <p:spPr bwMode="black">
            <a:xfrm>
              <a:off x="7629036" y="5335115"/>
              <a:ext cx="657271" cy="132543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D2D2D2"/>
            </a:solidFill>
            <a:ln w="9525" cap="flat" cmpd="sng" algn="ctr">
              <a:noFill/>
              <a:prstDash val="solid"/>
              <a:headEnd type="none" w="med" len="med"/>
              <a:tailEnd type="none" w="med" len="med"/>
            </a:ln>
            <a:effectLst/>
            <a:extLst/>
          </p:spPr>
          <p:txBody>
            <a:bodyPr rot="0" spcFirstLastPara="0" vert="horz" wrap="square" lIns="182802" tIns="146241" rIns="182802" bIns="14624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Freeform 242"/>
            <p:cNvSpPr>
              <a:spLocks noEditPoints="1"/>
            </p:cNvSpPr>
            <p:nvPr/>
          </p:nvSpPr>
          <p:spPr bwMode="black">
            <a:xfrm>
              <a:off x="8585023" y="5335115"/>
              <a:ext cx="657271" cy="132543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D2D2D2"/>
            </a:solidFill>
            <a:ln w="9525" cap="flat" cmpd="sng" algn="ctr">
              <a:noFill/>
              <a:prstDash val="solid"/>
              <a:headEnd type="none" w="med" len="med"/>
              <a:tailEnd type="none" w="med" len="med"/>
            </a:ln>
            <a:effectLst/>
            <a:extLst/>
          </p:spPr>
          <p:txBody>
            <a:bodyPr rot="0" spcFirstLastPara="0" vert="horz" wrap="square" lIns="182802" tIns="146241" rIns="182802" bIns="14624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Freeform 243"/>
            <p:cNvSpPr>
              <a:spLocks noEditPoints="1"/>
            </p:cNvSpPr>
            <p:nvPr/>
          </p:nvSpPr>
          <p:spPr bwMode="black">
            <a:xfrm>
              <a:off x="9532530" y="5335115"/>
              <a:ext cx="657271" cy="132543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D2D2D2"/>
            </a:solidFill>
            <a:ln w="9525" cap="flat" cmpd="sng" algn="ctr">
              <a:noFill/>
              <a:prstDash val="solid"/>
              <a:headEnd type="none" w="med" len="med"/>
              <a:tailEnd type="none" w="med" len="med"/>
            </a:ln>
            <a:effectLst/>
            <a:extLst/>
          </p:spPr>
          <p:txBody>
            <a:bodyPr rot="0" spcFirstLastPara="0" vert="horz" wrap="square" lIns="182802" tIns="146241" rIns="182802" bIns="14624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Freeform 244"/>
            <p:cNvSpPr>
              <a:spLocks noEditPoints="1"/>
            </p:cNvSpPr>
            <p:nvPr/>
          </p:nvSpPr>
          <p:spPr bwMode="black">
            <a:xfrm>
              <a:off x="10496996" y="5335115"/>
              <a:ext cx="657271" cy="132543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D2D2D2"/>
            </a:solidFill>
            <a:ln w="9525" cap="flat" cmpd="sng" algn="ctr">
              <a:noFill/>
              <a:prstDash val="solid"/>
              <a:headEnd type="none" w="med" len="med"/>
              <a:tailEnd type="none" w="med" len="med"/>
            </a:ln>
            <a:effectLst/>
            <a:extLst/>
          </p:spPr>
          <p:txBody>
            <a:bodyPr rot="0" spcFirstLastPara="0" vert="horz" wrap="square" lIns="182802" tIns="146241" rIns="182802" bIns="14624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3" name="Group 245"/>
            <p:cNvGrpSpPr/>
            <p:nvPr/>
          </p:nvGrpSpPr>
          <p:grpSpPr>
            <a:xfrm>
              <a:off x="8536042" y="5353483"/>
              <a:ext cx="2215581" cy="426650"/>
              <a:chOff x="8409042" y="5353483"/>
              <a:chExt cx="2215581" cy="426650"/>
            </a:xfrm>
          </p:grpSpPr>
          <p:sp>
            <p:nvSpPr>
              <p:cNvPr id="82" name="Rectangle 304"/>
              <p:cNvSpPr/>
              <p:nvPr/>
            </p:nvSpPr>
            <p:spPr bwMode="auto">
              <a:xfrm>
                <a:off x="10421206" y="5353483"/>
                <a:ext cx="203417" cy="426650"/>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02" tIns="146241" rIns="182802" bIns="14624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305"/>
              <p:cNvSpPr/>
              <p:nvPr/>
            </p:nvSpPr>
            <p:spPr bwMode="auto">
              <a:xfrm>
                <a:off x="9434917" y="5353483"/>
                <a:ext cx="203417" cy="426650"/>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02" tIns="146241" rIns="182802" bIns="14624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306"/>
              <p:cNvSpPr/>
              <p:nvPr/>
            </p:nvSpPr>
            <p:spPr bwMode="auto">
              <a:xfrm>
                <a:off x="8409042" y="5353483"/>
                <a:ext cx="203417" cy="426650"/>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02" tIns="146241" rIns="182802" bIns="14624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4" name="Rectangle 246"/>
            <p:cNvSpPr/>
            <p:nvPr/>
          </p:nvSpPr>
          <p:spPr bwMode="auto">
            <a:xfrm>
              <a:off x="7175501" y="6638848"/>
              <a:ext cx="4432300" cy="43402"/>
            </a:xfrm>
            <a:prstGeom prst="rect">
              <a:avLst/>
            </a:prstGeom>
            <a:solidFill>
              <a:srgbClr val="D2D2D2">
                <a:lumMod val="90000"/>
              </a:srgbClr>
            </a:solidFill>
            <a:ln w="9525" cap="flat" cmpd="sng" algn="ctr">
              <a:noFill/>
              <a:prstDash val="solid"/>
              <a:headEnd type="none" w="med" len="med"/>
              <a:tailEnd type="none" w="med" len="med"/>
            </a:ln>
            <a:effectLst/>
          </p:spPr>
          <p:txBody>
            <a:bodyPr rot="0" spcFirstLastPara="0" vert="horz" wrap="square" lIns="182802" tIns="146241" rIns="182802" bIns="146241"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Freeform 247"/>
            <p:cNvSpPr>
              <a:spLocks noEditPoints="1"/>
            </p:cNvSpPr>
            <p:nvPr/>
          </p:nvSpPr>
          <p:spPr bwMode="black">
            <a:xfrm>
              <a:off x="7956968" y="4938068"/>
              <a:ext cx="843402" cy="170078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D2D2D2">
                <a:lumMod val="25000"/>
              </a:srgbClr>
            </a:solidFill>
            <a:extLst/>
          </p:spPr>
          <p:txBody>
            <a:bodyPr wrap="square" lIns="146241" tIns="146241" rIns="146241" bIns="146241"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025" rtl="0" eaLnBrk="1" fontAlgn="auto" latinLnBrk="0" hangingPunct="1">
                <a:lnSpc>
                  <a:spcPts val="306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a typeface="+mn-ea"/>
                <a:cs typeface="+mn-cs"/>
              </a:endParaRPr>
            </a:p>
          </p:txBody>
        </p:sp>
        <p:cxnSp>
          <p:nvCxnSpPr>
            <p:cNvPr id="26" name="Straight Connector 248"/>
            <p:cNvCxnSpPr/>
            <p:nvPr/>
          </p:nvCxnSpPr>
          <p:spPr>
            <a:xfrm flipV="1">
              <a:off x="8386174" y="3645257"/>
              <a:ext cx="0" cy="1193825"/>
            </a:xfrm>
            <a:prstGeom prst="line">
              <a:avLst/>
            </a:prstGeom>
            <a:noFill/>
            <a:ln w="34925" cap="flat" cmpd="sng" algn="ctr">
              <a:solidFill>
                <a:srgbClr val="505050"/>
              </a:solidFill>
              <a:prstDash val="sysDot"/>
              <a:headEnd type="none"/>
              <a:tailEnd type="none"/>
            </a:ln>
            <a:effectLst/>
          </p:spPr>
        </p:cxnSp>
        <p:sp>
          <p:nvSpPr>
            <p:cNvPr id="27" name="Oval 5"/>
            <p:cNvSpPr>
              <a:spLocks noChangeArrowheads="1"/>
            </p:cNvSpPr>
            <p:nvPr/>
          </p:nvSpPr>
          <p:spPr bwMode="auto">
            <a:xfrm>
              <a:off x="7965199" y="2655977"/>
              <a:ext cx="826939" cy="831646"/>
            </a:xfrm>
            <a:prstGeom prst="ellipse">
              <a:avLst/>
            </a:prstGeom>
            <a:solidFill>
              <a:srgbClr val="FFFFFF"/>
            </a:solidFill>
            <a:ln w="38100" cap="flat" cmpd="sng" algn="ctr">
              <a:solidFill>
                <a:srgbClr val="505050"/>
              </a:solidFill>
              <a:prstDash val="solid"/>
              <a:headEnd type="none" w="med" len="med"/>
              <a:tailEnd type="none" w="med" len="med"/>
            </a:ln>
            <a:effectLst/>
          </p:spPr>
          <p:txBody>
            <a:bodyPr rot="0" spcFirstLastPara="0" vert="horz" wrap="square" lIns="179209" tIns="143367" rIns="179209" bIns="143367"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5" rtl="0"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a:ln>
                  <a:noFill/>
                </a:ln>
                <a:solidFill>
                  <a:srgbClr val="FF8C00"/>
                </a:solidFill>
                <a:effectLst/>
                <a:uLnTx/>
                <a:uFillTx/>
                <a:latin typeface="Segoe UI"/>
                <a:ea typeface="Segoe UI" pitchFamily="34" charset="0"/>
                <a:cs typeface="Segoe UI" pitchFamily="34" charset="0"/>
              </a:endParaRPr>
            </a:p>
          </p:txBody>
        </p:sp>
        <p:sp>
          <p:nvSpPr>
            <p:cNvPr id="28" name="Freeform 6"/>
            <p:cNvSpPr>
              <a:spLocks/>
            </p:cNvSpPr>
            <p:nvPr/>
          </p:nvSpPr>
          <p:spPr bwMode="auto">
            <a:xfrm>
              <a:off x="8158832" y="2944386"/>
              <a:ext cx="221563" cy="379105"/>
            </a:xfrm>
            <a:custGeom>
              <a:avLst/>
              <a:gdLst>
                <a:gd name="T0" fmla="*/ 706 w 706"/>
                <a:gd name="T1" fmla="*/ 403 h 1208"/>
                <a:gd name="T2" fmla="*/ 699 w 706"/>
                <a:gd name="T3" fmla="*/ 1208 h 1208"/>
                <a:gd name="T4" fmla="*/ 0 w 706"/>
                <a:gd name="T5" fmla="*/ 805 h 1208"/>
                <a:gd name="T6" fmla="*/ 0 w 706"/>
                <a:gd name="T7" fmla="*/ 0 h 1208"/>
                <a:gd name="T8" fmla="*/ 706 w 706"/>
                <a:gd name="T9" fmla="*/ 403 h 1208"/>
                <a:gd name="T10" fmla="*/ 706 w 706"/>
                <a:gd name="T11" fmla="*/ 403 h 1208"/>
                <a:gd name="T12" fmla="*/ 706 w 706"/>
                <a:gd name="T13" fmla="*/ 403 h 1208"/>
              </a:gdLst>
              <a:ahLst/>
              <a:cxnLst>
                <a:cxn ang="0">
                  <a:pos x="T0" y="T1"/>
                </a:cxn>
                <a:cxn ang="0">
                  <a:pos x="T2" y="T3"/>
                </a:cxn>
                <a:cxn ang="0">
                  <a:pos x="T4" y="T5"/>
                </a:cxn>
                <a:cxn ang="0">
                  <a:pos x="T6" y="T7"/>
                </a:cxn>
                <a:cxn ang="0">
                  <a:pos x="T8" y="T9"/>
                </a:cxn>
                <a:cxn ang="0">
                  <a:pos x="T10" y="T11"/>
                </a:cxn>
                <a:cxn ang="0">
                  <a:pos x="T12" y="T13"/>
                </a:cxn>
              </a:cxnLst>
              <a:rect l="0" t="0" r="r" b="b"/>
              <a:pathLst>
                <a:path w="706" h="1208">
                  <a:moveTo>
                    <a:pt x="706" y="403"/>
                  </a:moveTo>
                  <a:lnTo>
                    <a:pt x="699" y="1208"/>
                  </a:lnTo>
                  <a:lnTo>
                    <a:pt x="0" y="805"/>
                  </a:lnTo>
                  <a:lnTo>
                    <a:pt x="0" y="0"/>
                  </a:lnTo>
                  <a:lnTo>
                    <a:pt x="706" y="403"/>
                  </a:lnTo>
                  <a:lnTo>
                    <a:pt x="706" y="403"/>
                  </a:lnTo>
                  <a:lnTo>
                    <a:pt x="706" y="403"/>
                  </a:lnTo>
                  <a:close/>
                </a:path>
              </a:pathLst>
            </a:custGeom>
            <a:solidFill>
              <a:srgbClr val="D2D2D2">
                <a:lumMod val="50000"/>
              </a:srgbClr>
            </a:solidFill>
            <a:ln>
              <a:noFill/>
            </a:ln>
          </p:spPr>
          <p:txBody>
            <a:bodyPr vert="horz" wrap="square" lIns="89603" tIns="44802" rIns="89603"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0" rtl="0" eaLnBrk="1" fontAlgn="auto" latinLnBrk="0" hangingPunct="1">
                <a:lnSpc>
                  <a:spcPct val="100000"/>
                </a:lnSpc>
                <a:spcBef>
                  <a:spcPts val="0"/>
                </a:spcBef>
                <a:spcAft>
                  <a:spcPts val="0"/>
                </a:spcAft>
                <a:buClrTx/>
                <a:buSzTx/>
                <a:buFontTx/>
                <a:buNone/>
                <a:tabLst/>
                <a:defRPr/>
              </a:pPr>
              <a:endParaRPr kumimoji="0" lang="en-US" sz="1762" b="0" i="0" u="none" strike="noStrike" kern="0" cap="none" spc="0" normalizeH="0" baseline="0" noProof="0">
                <a:ln>
                  <a:noFill/>
                </a:ln>
                <a:solidFill>
                  <a:srgbClr val="000000"/>
                </a:solidFill>
                <a:effectLst/>
                <a:uLnTx/>
                <a:uFillTx/>
                <a:latin typeface="Segoe UI"/>
                <a:ea typeface="+mn-ea"/>
                <a:cs typeface="+mn-cs"/>
              </a:endParaRPr>
            </a:p>
          </p:txBody>
        </p:sp>
        <p:sp>
          <p:nvSpPr>
            <p:cNvPr id="29" name="Freeform 7"/>
            <p:cNvSpPr>
              <a:spLocks/>
            </p:cNvSpPr>
            <p:nvPr/>
          </p:nvSpPr>
          <p:spPr bwMode="auto">
            <a:xfrm>
              <a:off x="8378826" y="2944386"/>
              <a:ext cx="221563" cy="379105"/>
            </a:xfrm>
            <a:custGeom>
              <a:avLst/>
              <a:gdLst>
                <a:gd name="T0" fmla="*/ 7 w 706"/>
                <a:gd name="T1" fmla="*/ 403 h 1208"/>
                <a:gd name="T2" fmla="*/ 0 w 706"/>
                <a:gd name="T3" fmla="*/ 1208 h 1208"/>
                <a:gd name="T4" fmla="*/ 701 w 706"/>
                <a:gd name="T5" fmla="*/ 805 h 1208"/>
                <a:gd name="T6" fmla="*/ 706 w 706"/>
                <a:gd name="T7" fmla="*/ 0 h 1208"/>
                <a:gd name="T8" fmla="*/ 7 w 706"/>
                <a:gd name="T9" fmla="*/ 403 h 1208"/>
                <a:gd name="T10" fmla="*/ 7 w 706"/>
                <a:gd name="T11" fmla="*/ 403 h 1208"/>
                <a:gd name="T12" fmla="*/ 7 w 706"/>
                <a:gd name="T13" fmla="*/ 403 h 1208"/>
              </a:gdLst>
              <a:ahLst/>
              <a:cxnLst>
                <a:cxn ang="0">
                  <a:pos x="T0" y="T1"/>
                </a:cxn>
                <a:cxn ang="0">
                  <a:pos x="T2" y="T3"/>
                </a:cxn>
                <a:cxn ang="0">
                  <a:pos x="T4" y="T5"/>
                </a:cxn>
                <a:cxn ang="0">
                  <a:pos x="T6" y="T7"/>
                </a:cxn>
                <a:cxn ang="0">
                  <a:pos x="T8" y="T9"/>
                </a:cxn>
                <a:cxn ang="0">
                  <a:pos x="T10" y="T11"/>
                </a:cxn>
                <a:cxn ang="0">
                  <a:pos x="T12" y="T13"/>
                </a:cxn>
              </a:cxnLst>
              <a:rect l="0" t="0" r="r" b="b"/>
              <a:pathLst>
                <a:path w="706" h="1208">
                  <a:moveTo>
                    <a:pt x="7" y="403"/>
                  </a:moveTo>
                  <a:lnTo>
                    <a:pt x="0" y="1208"/>
                  </a:lnTo>
                  <a:lnTo>
                    <a:pt x="701" y="805"/>
                  </a:lnTo>
                  <a:lnTo>
                    <a:pt x="706" y="0"/>
                  </a:lnTo>
                  <a:lnTo>
                    <a:pt x="7" y="403"/>
                  </a:lnTo>
                  <a:lnTo>
                    <a:pt x="7" y="403"/>
                  </a:lnTo>
                  <a:lnTo>
                    <a:pt x="7" y="403"/>
                  </a:lnTo>
                  <a:close/>
                </a:path>
              </a:pathLst>
            </a:custGeom>
            <a:solidFill>
              <a:srgbClr val="505050"/>
            </a:solidFill>
          </p:spPr>
          <p:txBody>
            <a:bodyPr wrap="square" lIns="146241" tIns="146241" rIns="146241" bIns="146241"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025" rtl="0" eaLnBrk="1" fontAlgn="auto" latinLnBrk="0" hangingPunct="1">
                <a:lnSpc>
                  <a:spcPts val="3060"/>
                </a:lnSpc>
                <a:spcBef>
                  <a:spcPts val="0"/>
                </a:spcBef>
                <a:spcAft>
                  <a:spcPts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Segoe UI Light"/>
                <a:ea typeface="+mn-ea"/>
                <a:cs typeface="+mn-cs"/>
              </a:endParaRPr>
            </a:p>
          </p:txBody>
        </p:sp>
        <p:sp>
          <p:nvSpPr>
            <p:cNvPr id="30" name="Freeform 8"/>
            <p:cNvSpPr>
              <a:spLocks/>
            </p:cNvSpPr>
            <p:nvPr/>
          </p:nvSpPr>
          <p:spPr bwMode="auto">
            <a:xfrm>
              <a:off x="8158832" y="2817912"/>
              <a:ext cx="441557" cy="252946"/>
            </a:xfrm>
            <a:custGeom>
              <a:avLst/>
              <a:gdLst>
                <a:gd name="T0" fmla="*/ 708 w 1407"/>
                <a:gd name="T1" fmla="*/ 806 h 806"/>
                <a:gd name="T2" fmla="*/ 0 w 1407"/>
                <a:gd name="T3" fmla="*/ 398 h 806"/>
                <a:gd name="T4" fmla="*/ 701 w 1407"/>
                <a:gd name="T5" fmla="*/ 0 h 806"/>
                <a:gd name="T6" fmla="*/ 1407 w 1407"/>
                <a:gd name="T7" fmla="*/ 398 h 806"/>
                <a:gd name="T8" fmla="*/ 708 w 1407"/>
                <a:gd name="T9" fmla="*/ 806 h 806"/>
                <a:gd name="T10" fmla="*/ 708 w 1407"/>
                <a:gd name="T11" fmla="*/ 806 h 806"/>
                <a:gd name="T12" fmla="*/ 708 w 1407"/>
                <a:gd name="T13" fmla="*/ 806 h 806"/>
              </a:gdLst>
              <a:ahLst/>
              <a:cxnLst>
                <a:cxn ang="0">
                  <a:pos x="T0" y="T1"/>
                </a:cxn>
                <a:cxn ang="0">
                  <a:pos x="T2" y="T3"/>
                </a:cxn>
                <a:cxn ang="0">
                  <a:pos x="T4" y="T5"/>
                </a:cxn>
                <a:cxn ang="0">
                  <a:pos x="T6" y="T7"/>
                </a:cxn>
                <a:cxn ang="0">
                  <a:pos x="T8" y="T9"/>
                </a:cxn>
                <a:cxn ang="0">
                  <a:pos x="T10" y="T11"/>
                </a:cxn>
                <a:cxn ang="0">
                  <a:pos x="T12" y="T13"/>
                </a:cxn>
              </a:cxnLst>
              <a:rect l="0" t="0" r="r" b="b"/>
              <a:pathLst>
                <a:path w="1407" h="806">
                  <a:moveTo>
                    <a:pt x="708" y="806"/>
                  </a:moveTo>
                  <a:lnTo>
                    <a:pt x="0" y="398"/>
                  </a:lnTo>
                  <a:lnTo>
                    <a:pt x="701" y="0"/>
                  </a:lnTo>
                  <a:lnTo>
                    <a:pt x="1407" y="398"/>
                  </a:lnTo>
                  <a:lnTo>
                    <a:pt x="708" y="806"/>
                  </a:lnTo>
                  <a:lnTo>
                    <a:pt x="708" y="806"/>
                  </a:lnTo>
                  <a:lnTo>
                    <a:pt x="708" y="806"/>
                  </a:lnTo>
                  <a:close/>
                </a:path>
              </a:pathLst>
            </a:custGeom>
            <a:solidFill>
              <a:srgbClr val="D2D2D2"/>
            </a:solidFill>
            <a:ln>
              <a:noFill/>
            </a:ln>
          </p:spPr>
          <p:txBody>
            <a:bodyPr vert="horz" wrap="square" lIns="89603" tIns="44802" rIns="89603"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0" rtl="0" eaLnBrk="1" fontAlgn="auto" latinLnBrk="0" hangingPunct="1">
                <a:lnSpc>
                  <a:spcPct val="100000"/>
                </a:lnSpc>
                <a:spcBef>
                  <a:spcPts val="0"/>
                </a:spcBef>
                <a:spcAft>
                  <a:spcPts val="0"/>
                </a:spcAft>
                <a:buClrTx/>
                <a:buSzTx/>
                <a:buFontTx/>
                <a:buNone/>
                <a:tabLst/>
                <a:defRPr/>
              </a:pPr>
              <a:endParaRPr kumimoji="0" lang="en-US" sz="1762" b="0" i="0" u="none" strike="noStrike" kern="0" cap="none" spc="0" normalizeH="0" baseline="0" noProof="0">
                <a:ln>
                  <a:noFill/>
                </a:ln>
                <a:solidFill>
                  <a:srgbClr val="000000"/>
                </a:solidFill>
                <a:effectLst/>
                <a:uLnTx/>
                <a:uFillTx/>
                <a:latin typeface="Segoe UI"/>
                <a:ea typeface="+mn-ea"/>
                <a:cs typeface="+mn-cs"/>
              </a:endParaRPr>
            </a:p>
          </p:txBody>
        </p:sp>
        <p:sp>
          <p:nvSpPr>
            <p:cNvPr id="31" name="Oval 5"/>
            <p:cNvSpPr>
              <a:spLocks noChangeArrowheads="1"/>
            </p:cNvSpPr>
            <p:nvPr/>
          </p:nvSpPr>
          <p:spPr bwMode="auto">
            <a:xfrm>
              <a:off x="8078707" y="5863806"/>
              <a:ext cx="614935" cy="618434"/>
            </a:xfrm>
            <a:prstGeom prst="ellipse">
              <a:avLst/>
            </a:prstGeom>
            <a:solidFill>
              <a:srgbClr val="FFFFFF">
                <a:lumMod val="85000"/>
                <a:alpha val="54118"/>
              </a:srgbClr>
            </a:solidFill>
            <a:ln w="19050">
              <a:noFill/>
            </a:ln>
          </p:spPr>
          <p:txBody>
            <a:bodyPr vert="horz" wrap="square" lIns="89603" tIns="44802" rIns="89603"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0" rtl="0" eaLnBrk="1" fontAlgn="auto" latinLnBrk="0" hangingPunct="1">
                <a:lnSpc>
                  <a:spcPct val="100000"/>
                </a:lnSpc>
                <a:spcBef>
                  <a:spcPts val="0"/>
                </a:spcBef>
                <a:spcAft>
                  <a:spcPts val="0"/>
                </a:spcAft>
                <a:buClrTx/>
                <a:buSzTx/>
                <a:buFontTx/>
                <a:buNone/>
                <a:tabLst/>
                <a:defRPr/>
              </a:pPr>
              <a:endParaRPr kumimoji="0" lang="en-US" sz="1762" b="0" i="0" u="none" strike="noStrike" kern="0" cap="none" spc="0" normalizeH="0" baseline="0" noProof="0">
                <a:ln>
                  <a:noFill/>
                </a:ln>
                <a:solidFill>
                  <a:srgbClr val="000000"/>
                </a:solidFill>
                <a:effectLst/>
                <a:uLnTx/>
                <a:uFillTx/>
                <a:latin typeface="Segoe UI"/>
                <a:ea typeface="+mn-ea"/>
                <a:cs typeface="+mn-cs"/>
              </a:endParaRPr>
            </a:p>
          </p:txBody>
        </p:sp>
        <p:sp>
          <p:nvSpPr>
            <p:cNvPr id="32" name="Freeform 10"/>
            <p:cNvSpPr>
              <a:spLocks noEditPoints="1"/>
            </p:cNvSpPr>
            <p:nvPr/>
          </p:nvSpPr>
          <p:spPr bwMode="auto">
            <a:xfrm>
              <a:off x="8298225" y="5945603"/>
              <a:ext cx="186385" cy="186358"/>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solidFill>
              <a:srgbClr val="FFFFFF"/>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755"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rgbClr val="000000"/>
                </a:solidFill>
                <a:effectLst/>
                <a:uLnTx/>
                <a:uFillTx/>
                <a:latin typeface="Segoe UI"/>
                <a:ea typeface="+mn-ea"/>
                <a:cs typeface="+mn-cs"/>
              </a:endParaRPr>
            </a:p>
          </p:txBody>
        </p:sp>
        <p:sp>
          <p:nvSpPr>
            <p:cNvPr id="33" name="Rectangle 11"/>
            <p:cNvSpPr>
              <a:spLocks noChangeArrowheads="1"/>
            </p:cNvSpPr>
            <p:nvPr/>
          </p:nvSpPr>
          <p:spPr bwMode="auto">
            <a:xfrm>
              <a:off x="8350146" y="5997517"/>
              <a:ext cx="83873" cy="83862"/>
            </a:xfrm>
            <a:prstGeom prst="rect">
              <a:avLst/>
            </a:prstGeom>
            <a:solidFill>
              <a:srgbClr val="FFFFFF"/>
            </a:solidFill>
            <a:ln>
              <a:noFill/>
            </a:ln>
            <a:extLs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Lst>
          </p:spPr>
          <p:txBody>
            <a:bodyPr vert="horz" wrap="square" lIns="87843" tIns="43920" rIns="87843" bIns="439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755"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rgbClr val="000000"/>
                </a:solidFill>
                <a:effectLst/>
                <a:uLnTx/>
                <a:uFillTx/>
                <a:latin typeface="Segoe UI"/>
                <a:ea typeface="+mn-ea"/>
                <a:cs typeface="+mn-cs"/>
              </a:endParaRPr>
            </a:p>
          </p:txBody>
        </p:sp>
        <p:sp>
          <p:nvSpPr>
            <p:cNvPr id="34" name="Rectangle 256"/>
            <p:cNvSpPr/>
            <p:nvPr/>
          </p:nvSpPr>
          <p:spPr bwMode="auto">
            <a:xfrm>
              <a:off x="8430206" y="6234666"/>
              <a:ext cx="12144" cy="102038"/>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257"/>
            <p:cNvSpPr/>
            <p:nvPr/>
          </p:nvSpPr>
          <p:spPr bwMode="auto">
            <a:xfrm>
              <a:off x="8490751" y="6288137"/>
              <a:ext cx="12144" cy="46955"/>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Rectangle 258"/>
            <p:cNvSpPr/>
            <p:nvPr/>
          </p:nvSpPr>
          <p:spPr bwMode="auto">
            <a:xfrm rot="5400000">
              <a:off x="8451097" y="6249909"/>
              <a:ext cx="12142" cy="40752"/>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259"/>
            <p:cNvSpPr/>
            <p:nvPr/>
          </p:nvSpPr>
          <p:spPr bwMode="auto">
            <a:xfrm rot="5400000">
              <a:off x="8478272" y="6277610"/>
              <a:ext cx="12142" cy="106048"/>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Oval 260"/>
            <p:cNvSpPr/>
            <p:nvPr/>
          </p:nvSpPr>
          <p:spPr bwMode="auto">
            <a:xfrm>
              <a:off x="8423061" y="6257342"/>
              <a:ext cx="25789" cy="25973"/>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Oval 261"/>
            <p:cNvSpPr/>
            <p:nvPr/>
          </p:nvSpPr>
          <p:spPr bwMode="auto">
            <a:xfrm>
              <a:off x="8483862" y="6318322"/>
              <a:ext cx="25789" cy="25973"/>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262"/>
            <p:cNvSpPr/>
            <p:nvPr/>
          </p:nvSpPr>
          <p:spPr bwMode="auto">
            <a:xfrm>
              <a:off x="8410653" y="6183801"/>
              <a:ext cx="51249" cy="51242"/>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263"/>
            <p:cNvSpPr/>
            <p:nvPr/>
          </p:nvSpPr>
          <p:spPr bwMode="auto">
            <a:xfrm>
              <a:off x="8470993" y="6245028"/>
              <a:ext cx="51249" cy="51242"/>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Rectangle 264"/>
            <p:cNvSpPr/>
            <p:nvPr/>
          </p:nvSpPr>
          <p:spPr bwMode="auto">
            <a:xfrm>
              <a:off x="8531915" y="6305869"/>
              <a:ext cx="51249" cy="51242"/>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Flowchart: Magnetic Disk 86"/>
            <p:cNvSpPr/>
            <p:nvPr/>
          </p:nvSpPr>
          <p:spPr bwMode="auto">
            <a:xfrm>
              <a:off x="8195936" y="6183632"/>
              <a:ext cx="150063" cy="18030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solidFill>
              <a:srgbClr val="FFFFFF"/>
            </a:solidFill>
            <a:ln w="9525" cap="flat" cmpd="sng" algn="ctr">
              <a:noFill/>
              <a:prstDash val="solid"/>
              <a:headEnd type="none" w="med" len="med"/>
              <a:tailEnd type="none" w="med" len="med"/>
            </a:ln>
            <a:effectLst/>
          </p:spPr>
          <p:txBody>
            <a:bodyPr rot="0" spcFirstLastPara="0" vert="horz" wrap="square" lIns="179200" tIns="143360" rIns="179200" bIns="1433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Freeform 266"/>
            <p:cNvSpPr>
              <a:spLocks noEditPoints="1"/>
            </p:cNvSpPr>
            <p:nvPr/>
          </p:nvSpPr>
          <p:spPr bwMode="black">
            <a:xfrm>
              <a:off x="8986285" y="4938068"/>
              <a:ext cx="843402" cy="170078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D2D2D2">
                <a:lumMod val="25000"/>
              </a:srgbClr>
            </a:solidFill>
            <a:extLst/>
          </p:spPr>
          <p:txBody>
            <a:bodyPr wrap="square" lIns="146241" tIns="146241" rIns="146241" bIns="146241"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025" rtl="0" eaLnBrk="1" fontAlgn="auto" latinLnBrk="0" hangingPunct="1">
                <a:lnSpc>
                  <a:spcPts val="306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a typeface="+mn-ea"/>
                <a:cs typeface="+mn-cs"/>
              </a:endParaRPr>
            </a:p>
          </p:txBody>
        </p:sp>
        <p:cxnSp>
          <p:nvCxnSpPr>
            <p:cNvPr id="45" name="Straight Connector 267"/>
            <p:cNvCxnSpPr/>
            <p:nvPr/>
          </p:nvCxnSpPr>
          <p:spPr>
            <a:xfrm flipV="1">
              <a:off x="9415491" y="3645257"/>
              <a:ext cx="0" cy="1193825"/>
            </a:xfrm>
            <a:prstGeom prst="line">
              <a:avLst/>
            </a:prstGeom>
            <a:noFill/>
            <a:ln w="34925" cap="flat" cmpd="sng" algn="ctr">
              <a:solidFill>
                <a:srgbClr val="505050"/>
              </a:solidFill>
              <a:prstDash val="sysDot"/>
              <a:headEnd type="none"/>
              <a:tailEnd type="none"/>
            </a:ln>
            <a:effectLst/>
          </p:spPr>
        </p:cxnSp>
        <p:sp>
          <p:nvSpPr>
            <p:cNvPr id="46" name="Oval 5"/>
            <p:cNvSpPr>
              <a:spLocks noChangeArrowheads="1"/>
            </p:cNvSpPr>
            <p:nvPr/>
          </p:nvSpPr>
          <p:spPr bwMode="auto">
            <a:xfrm>
              <a:off x="8994516" y="2655977"/>
              <a:ext cx="826939" cy="831646"/>
            </a:xfrm>
            <a:prstGeom prst="ellipse">
              <a:avLst/>
            </a:prstGeom>
            <a:solidFill>
              <a:srgbClr val="FFFFFF"/>
            </a:solidFill>
            <a:ln w="38100" cap="flat" cmpd="sng" algn="ctr">
              <a:solidFill>
                <a:srgbClr val="505050"/>
              </a:solidFill>
              <a:prstDash val="solid"/>
              <a:headEnd type="none" w="med" len="med"/>
              <a:tailEnd type="none" w="med" len="med"/>
            </a:ln>
            <a:effectLst/>
          </p:spPr>
          <p:txBody>
            <a:bodyPr rot="0" spcFirstLastPara="0" vert="horz" wrap="square" lIns="179209" tIns="143367" rIns="179209" bIns="143367"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5" rtl="0"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a:ln>
                  <a:noFill/>
                </a:ln>
                <a:solidFill>
                  <a:srgbClr val="FF8C00"/>
                </a:solidFill>
                <a:effectLst/>
                <a:uLnTx/>
                <a:uFillTx/>
                <a:latin typeface="Segoe UI"/>
                <a:ea typeface="Segoe UI" pitchFamily="34" charset="0"/>
                <a:cs typeface="Segoe UI" pitchFamily="34" charset="0"/>
              </a:endParaRPr>
            </a:p>
          </p:txBody>
        </p:sp>
        <p:sp>
          <p:nvSpPr>
            <p:cNvPr id="47" name="Freeform 6"/>
            <p:cNvSpPr>
              <a:spLocks/>
            </p:cNvSpPr>
            <p:nvPr/>
          </p:nvSpPr>
          <p:spPr bwMode="auto">
            <a:xfrm>
              <a:off x="9188149" y="2944386"/>
              <a:ext cx="221563" cy="379105"/>
            </a:xfrm>
            <a:custGeom>
              <a:avLst/>
              <a:gdLst>
                <a:gd name="T0" fmla="*/ 706 w 706"/>
                <a:gd name="T1" fmla="*/ 403 h 1208"/>
                <a:gd name="T2" fmla="*/ 699 w 706"/>
                <a:gd name="T3" fmla="*/ 1208 h 1208"/>
                <a:gd name="T4" fmla="*/ 0 w 706"/>
                <a:gd name="T5" fmla="*/ 805 h 1208"/>
                <a:gd name="T6" fmla="*/ 0 w 706"/>
                <a:gd name="T7" fmla="*/ 0 h 1208"/>
                <a:gd name="T8" fmla="*/ 706 w 706"/>
                <a:gd name="T9" fmla="*/ 403 h 1208"/>
                <a:gd name="T10" fmla="*/ 706 w 706"/>
                <a:gd name="T11" fmla="*/ 403 h 1208"/>
                <a:gd name="T12" fmla="*/ 706 w 706"/>
                <a:gd name="T13" fmla="*/ 403 h 1208"/>
              </a:gdLst>
              <a:ahLst/>
              <a:cxnLst>
                <a:cxn ang="0">
                  <a:pos x="T0" y="T1"/>
                </a:cxn>
                <a:cxn ang="0">
                  <a:pos x="T2" y="T3"/>
                </a:cxn>
                <a:cxn ang="0">
                  <a:pos x="T4" y="T5"/>
                </a:cxn>
                <a:cxn ang="0">
                  <a:pos x="T6" y="T7"/>
                </a:cxn>
                <a:cxn ang="0">
                  <a:pos x="T8" y="T9"/>
                </a:cxn>
                <a:cxn ang="0">
                  <a:pos x="T10" y="T11"/>
                </a:cxn>
                <a:cxn ang="0">
                  <a:pos x="T12" y="T13"/>
                </a:cxn>
              </a:cxnLst>
              <a:rect l="0" t="0" r="r" b="b"/>
              <a:pathLst>
                <a:path w="706" h="1208">
                  <a:moveTo>
                    <a:pt x="706" y="403"/>
                  </a:moveTo>
                  <a:lnTo>
                    <a:pt x="699" y="1208"/>
                  </a:lnTo>
                  <a:lnTo>
                    <a:pt x="0" y="805"/>
                  </a:lnTo>
                  <a:lnTo>
                    <a:pt x="0" y="0"/>
                  </a:lnTo>
                  <a:lnTo>
                    <a:pt x="706" y="403"/>
                  </a:lnTo>
                  <a:lnTo>
                    <a:pt x="706" y="403"/>
                  </a:lnTo>
                  <a:lnTo>
                    <a:pt x="706" y="403"/>
                  </a:lnTo>
                  <a:close/>
                </a:path>
              </a:pathLst>
            </a:custGeom>
            <a:solidFill>
              <a:srgbClr val="D2D2D2">
                <a:lumMod val="50000"/>
              </a:srgbClr>
            </a:solidFill>
            <a:ln>
              <a:noFill/>
            </a:ln>
          </p:spPr>
          <p:txBody>
            <a:bodyPr vert="horz" wrap="square" lIns="89603" tIns="44802" rIns="89603"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0" rtl="0" eaLnBrk="1" fontAlgn="auto" latinLnBrk="0" hangingPunct="1">
                <a:lnSpc>
                  <a:spcPct val="100000"/>
                </a:lnSpc>
                <a:spcBef>
                  <a:spcPts val="0"/>
                </a:spcBef>
                <a:spcAft>
                  <a:spcPts val="0"/>
                </a:spcAft>
                <a:buClrTx/>
                <a:buSzTx/>
                <a:buFontTx/>
                <a:buNone/>
                <a:tabLst/>
                <a:defRPr/>
              </a:pPr>
              <a:endParaRPr kumimoji="0" lang="en-US" sz="1762" b="0" i="0" u="none" strike="noStrike" kern="0" cap="none" spc="0" normalizeH="0" baseline="0" noProof="0">
                <a:ln>
                  <a:noFill/>
                </a:ln>
                <a:solidFill>
                  <a:srgbClr val="000000"/>
                </a:solidFill>
                <a:effectLst/>
                <a:uLnTx/>
                <a:uFillTx/>
                <a:latin typeface="Segoe UI"/>
                <a:ea typeface="+mn-ea"/>
                <a:cs typeface="+mn-cs"/>
              </a:endParaRPr>
            </a:p>
          </p:txBody>
        </p:sp>
        <p:sp>
          <p:nvSpPr>
            <p:cNvPr id="48" name="Freeform 7"/>
            <p:cNvSpPr>
              <a:spLocks/>
            </p:cNvSpPr>
            <p:nvPr/>
          </p:nvSpPr>
          <p:spPr bwMode="auto">
            <a:xfrm>
              <a:off x="9408143" y="2944386"/>
              <a:ext cx="221563" cy="379105"/>
            </a:xfrm>
            <a:custGeom>
              <a:avLst/>
              <a:gdLst>
                <a:gd name="T0" fmla="*/ 7 w 706"/>
                <a:gd name="T1" fmla="*/ 403 h 1208"/>
                <a:gd name="T2" fmla="*/ 0 w 706"/>
                <a:gd name="T3" fmla="*/ 1208 h 1208"/>
                <a:gd name="T4" fmla="*/ 701 w 706"/>
                <a:gd name="T5" fmla="*/ 805 h 1208"/>
                <a:gd name="T6" fmla="*/ 706 w 706"/>
                <a:gd name="T7" fmla="*/ 0 h 1208"/>
                <a:gd name="T8" fmla="*/ 7 w 706"/>
                <a:gd name="T9" fmla="*/ 403 h 1208"/>
                <a:gd name="T10" fmla="*/ 7 w 706"/>
                <a:gd name="T11" fmla="*/ 403 h 1208"/>
                <a:gd name="T12" fmla="*/ 7 w 706"/>
                <a:gd name="T13" fmla="*/ 403 h 1208"/>
              </a:gdLst>
              <a:ahLst/>
              <a:cxnLst>
                <a:cxn ang="0">
                  <a:pos x="T0" y="T1"/>
                </a:cxn>
                <a:cxn ang="0">
                  <a:pos x="T2" y="T3"/>
                </a:cxn>
                <a:cxn ang="0">
                  <a:pos x="T4" y="T5"/>
                </a:cxn>
                <a:cxn ang="0">
                  <a:pos x="T6" y="T7"/>
                </a:cxn>
                <a:cxn ang="0">
                  <a:pos x="T8" y="T9"/>
                </a:cxn>
                <a:cxn ang="0">
                  <a:pos x="T10" y="T11"/>
                </a:cxn>
                <a:cxn ang="0">
                  <a:pos x="T12" y="T13"/>
                </a:cxn>
              </a:cxnLst>
              <a:rect l="0" t="0" r="r" b="b"/>
              <a:pathLst>
                <a:path w="706" h="1208">
                  <a:moveTo>
                    <a:pt x="7" y="403"/>
                  </a:moveTo>
                  <a:lnTo>
                    <a:pt x="0" y="1208"/>
                  </a:lnTo>
                  <a:lnTo>
                    <a:pt x="701" y="805"/>
                  </a:lnTo>
                  <a:lnTo>
                    <a:pt x="706" y="0"/>
                  </a:lnTo>
                  <a:lnTo>
                    <a:pt x="7" y="403"/>
                  </a:lnTo>
                  <a:lnTo>
                    <a:pt x="7" y="403"/>
                  </a:lnTo>
                  <a:lnTo>
                    <a:pt x="7" y="403"/>
                  </a:lnTo>
                  <a:close/>
                </a:path>
              </a:pathLst>
            </a:custGeom>
            <a:solidFill>
              <a:srgbClr val="505050"/>
            </a:solidFill>
          </p:spPr>
          <p:txBody>
            <a:bodyPr wrap="square" lIns="146241" tIns="146241" rIns="146241" bIns="146241"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025" rtl="0" eaLnBrk="1" fontAlgn="auto" latinLnBrk="0" hangingPunct="1">
                <a:lnSpc>
                  <a:spcPts val="3060"/>
                </a:lnSpc>
                <a:spcBef>
                  <a:spcPts val="0"/>
                </a:spcBef>
                <a:spcAft>
                  <a:spcPts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Segoe UI Light"/>
                <a:ea typeface="+mn-ea"/>
                <a:cs typeface="+mn-cs"/>
              </a:endParaRPr>
            </a:p>
          </p:txBody>
        </p:sp>
        <p:sp>
          <p:nvSpPr>
            <p:cNvPr id="49" name="Freeform 8"/>
            <p:cNvSpPr>
              <a:spLocks/>
            </p:cNvSpPr>
            <p:nvPr/>
          </p:nvSpPr>
          <p:spPr bwMode="auto">
            <a:xfrm>
              <a:off x="9188149" y="2817912"/>
              <a:ext cx="441557" cy="252946"/>
            </a:xfrm>
            <a:custGeom>
              <a:avLst/>
              <a:gdLst>
                <a:gd name="T0" fmla="*/ 708 w 1407"/>
                <a:gd name="T1" fmla="*/ 806 h 806"/>
                <a:gd name="T2" fmla="*/ 0 w 1407"/>
                <a:gd name="T3" fmla="*/ 398 h 806"/>
                <a:gd name="T4" fmla="*/ 701 w 1407"/>
                <a:gd name="T5" fmla="*/ 0 h 806"/>
                <a:gd name="T6" fmla="*/ 1407 w 1407"/>
                <a:gd name="T7" fmla="*/ 398 h 806"/>
                <a:gd name="T8" fmla="*/ 708 w 1407"/>
                <a:gd name="T9" fmla="*/ 806 h 806"/>
                <a:gd name="T10" fmla="*/ 708 w 1407"/>
                <a:gd name="T11" fmla="*/ 806 h 806"/>
                <a:gd name="T12" fmla="*/ 708 w 1407"/>
                <a:gd name="T13" fmla="*/ 806 h 806"/>
              </a:gdLst>
              <a:ahLst/>
              <a:cxnLst>
                <a:cxn ang="0">
                  <a:pos x="T0" y="T1"/>
                </a:cxn>
                <a:cxn ang="0">
                  <a:pos x="T2" y="T3"/>
                </a:cxn>
                <a:cxn ang="0">
                  <a:pos x="T4" y="T5"/>
                </a:cxn>
                <a:cxn ang="0">
                  <a:pos x="T6" y="T7"/>
                </a:cxn>
                <a:cxn ang="0">
                  <a:pos x="T8" y="T9"/>
                </a:cxn>
                <a:cxn ang="0">
                  <a:pos x="T10" y="T11"/>
                </a:cxn>
                <a:cxn ang="0">
                  <a:pos x="T12" y="T13"/>
                </a:cxn>
              </a:cxnLst>
              <a:rect l="0" t="0" r="r" b="b"/>
              <a:pathLst>
                <a:path w="1407" h="806">
                  <a:moveTo>
                    <a:pt x="708" y="806"/>
                  </a:moveTo>
                  <a:lnTo>
                    <a:pt x="0" y="398"/>
                  </a:lnTo>
                  <a:lnTo>
                    <a:pt x="701" y="0"/>
                  </a:lnTo>
                  <a:lnTo>
                    <a:pt x="1407" y="398"/>
                  </a:lnTo>
                  <a:lnTo>
                    <a:pt x="708" y="806"/>
                  </a:lnTo>
                  <a:lnTo>
                    <a:pt x="708" y="806"/>
                  </a:lnTo>
                  <a:lnTo>
                    <a:pt x="708" y="806"/>
                  </a:lnTo>
                  <a:close/>
                </a:path>
              </a:pathLst>
            </a:custGeom>
            <a:solidFill>
              <a:srgbClr val="D2D2D2"/>
            </a:solidFill>
            <a:ln>
              <a:noFill/>
            </a:ln>
          </p:spPr>
          <p:txBody>
            <a:bodyPr vert="horz" wrap="square" lIns="89603" tIns="44802" rIns="89603"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0" rtl="0" eaLnBrk="1" fontAlgn="auto" latinLnBrk="0" hangingPunct="1">
                <a:lnSpc>
                  <a:spcPct val="100000"/>
                </a:lnSpc>
                <a:spcBef>
                  <a:spcPts val="0"/>
                </a:spcBef>
                <a:spcAft>
                  <a:spcPts val="0"/>
                </a:spcAft>
                <a:buClrTx/>
                <a:buSzTx/>
                <a:buFontTx/>
                <a:buNone/>
                <a:tabLst/>
                <a:defRPr/>
              </a:pPr>
              <a:endParaRPr kumimoji="0" lang="en-US" sz="1762" b="0" i="0" u="none" strike="noStrike" kern="0" cap="none" spc="0" normalizeH="0" baseline="0" noProof="0">
                <a:ln>
                  <a:noFill/>
                </a:ln>
                <a:solidFill>
                  <a:srgbClr val="000000"/>
                </a:solidFill>
                <a:effectLst/>
                <a:uLnTx/>
                <a:uFillTx/>
                <a:latin typeface="Segoe UI"/>
                <a:ea typeface="+mn-ea"/>
                <a:cs typeface="+mn-cs"/>
              </a:endParaRPr>
            </a:p>
          </p:txBody>
        </p:sp>
        <p:sp>
          <p:nvSpPr>
            <p:cNvPr id="50" name="Oval 5"/>
            <p:cNvSpPr>
              <a:spLocks noChangeArrowheads="1"/>
            </p:cNvSpPr>
            <p:nvPr/>
          </p:nvSpPr>
          <p:spPr bwMode="auto">
            <a:xfrm>
              <a:off x="9108024" y="5863806"/>
              <a:ext cx="614935" cy="618434"/>
            </a:xfrm>
            <a:prstGeom prst="ellipse">
              <a:avLst/>
            </a:prstGeom>
            <a:solidFill>
              <a:srgbClr val="FFFFFF">
                <a:lumMod val="85000"/>
                <a:alpha val="54118"/>
              </a:srgbClr>
            </a:solidFill>
            <a:ln w="19050">
              <a:noFill/>
            </a:ln>
          </p:spPr>
          <p:txBody>
            <a:bodyPr vert="horz" wrap="square" lIns="89603" tIns="44802" rIns="89603"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0" rtl="0" eaLnBrk="1" fontAlgn="auto" latinLnBrk="0" hangingPunct="1">
                <a:lnSpc>
                  <a:spcPct val="100000"/>
                </a:lnSpc>
                <a:spcBef>
                  <a:spcPts val="0"/>
                </a:spcBef>
                <a:spcAft>
                  <a:spcPts val="0"/>
                </a:spcAft>
                <a:buClrTx/>
                <a:buSzTx/>
                <a:buFontTx/>
                <a:buNone/>
                <a:tabLst/>
                <a:defRPr/>
              </a:pPr>
              <a:endParaRPr kumimoji="0" lang="en-US" sz="1762" b="0" i="0" u="none" strike="noStrike" kern="0" cap="none" spc="0" normalizeH="0" baseline="0" noProof="0">
                <a:ln>
                  <a:noFill/>
                </a:ln>
                <a:solidFill>
                  <a:srgbClr val="000000"/>
                </a:solidFill>
                <a:effectLst/>
                <a:uLnTx/>
                <a:uFillTx/>
                <a:latin typeface="Segoe UI"/>
                <a:ea typeface="+mn-ea"/>
                <a:cs typeface="+mn-cs"/>
              </a:endParaRPr>
            </a:p>
          </p:txBody>
        </p:sp>
        <p:sp>
          <p:nvSpPr>
            <p:cNvPr id="51" name="Freeform 10"/>
            <p:cNvSpPr>
              <a:spLocks noEditPoints="1"/>
            </p:cNvSpPr>
            <p:nvPr/>
          </p:nvSpPr>
          <p:spPr bwMode="auto">
            <a:xfrm>
              <a:off x="9327542" y="5945603"/>
              <a:ext cx="186385" cy="186358"/>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solidFill>
              <a:srgbClr val="FFFFFF"/>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755"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rgbClr val="000000"/>
                </a:solidFill>
                <a:effectLst/>
                <a:uLnTx/>
                <a:uFillTx/>
                <a:latin typeface="Segoe UI"/>
                <a:ea typeface="+mn-ea"/>
                <a:cs typeface="+mn-cs"/>
              </a:endParaRPr>
            </a:p>
          </p:txBody>
        </p:sp>
        <p:sp>
          <p:nvSpPr>
            <p:cNvPr id="52" name="Rectangle 11"/>
            <p:cNvSpPr>
              <a:spLocks noChangeArrowheads="1"/>
            </p:cNvSpPr>
            <p:nvPr/>
          </p:nvSpPr>
          <p:spPr bwMode="auto">
            <a:xfrm>
              <a:off x="9379463" y="5997517"/>
              <a:ext cx="83873" cy="83862"/>
            </a:xfrm>
            <a:prstGeom prst="rect">
              <a:avLst/>
            </a:prstGeom>
            <a:solidFill>
              <a:srgbClr val="FFFFFF"/>
            </a:solidFill>
            <a:ln>
              <a:noFill/>
            </a:ln>
            <a:extLs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Lst>
          </p:spPr>
          <p:txBody>
            <a:bodyPr vert="horz" wrap="square" lIns="87843" tIns="43920" rIns="87843" bIns="439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755"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rgbClr val="000000"/>
                </a:solidFill>
                <a:effectLst/>
                <a:uLnTx/>
                <a:uFillTx/>
                <a:latin typeface="Segoe UI"/>
                <a:ea typeface="+mn-ea"/>
                <a:cs typeface="+mn-cs"/>
              </a:endParaRPr>
            </a:p>
          </p:txBody>
        </p:sp>
        <p:sp>
          <p:nvSpPr>
            <p:cNvPr id="53" name="Rectangle 275"/>
            <p:cNvSpPr/>
            <p:nvPr/>
          </p:nvSpPr>
          <p:spPr bwMode="auto">
            <a:xfrm>
              <a:off x="9459523" y="6234666"/>
              <a:ext cx="12144" cy="102038"/>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276"/>
            <p:cNvSpPr/>
            <p:nvPr/>
          </p:nvSpPr>
          <p:spPr bwMode="auto">
            <a:xfrm>
              <a:off x="9520068" y="6288137"/>
              <a:ext cx="12144" cy="46955"/>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 name="Rectangle 277"/>
            <p:cNvSpPr/>
            <p:nvPr/>
          </p:nvSpPr>
          <p:spPr bwMode="auto">
            <a:xfrm rot="5400000">
              <a:off x="9480414" y="6249909"/>
              <a:ext cx="12142" cy="40752"/>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278"/>
            <p:cNvSpPr/>
            <p:nvPr/>
          </p:nvSpPr>
          <p:spPr bwMode="auto">
            <a:xfrm rot="5400000">
              <a:off x="9507589" y="6277610"/>
              <a:ext cx="12142" cy="106048"/>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Oval 279"/>
            <p:cNvSpPr/>
            <p:nvPr/>
          </p:nvSpPr>
          <p:spPr bwMode="auto">
            <a:xfrm>
              <a:off x="9452378" y="6257342"/>
              <a:ext cx="25789" cy="25973"/>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Oval 280"/>
            <p:cNvSpPr/>
            <p:nvPr/>
          </p:nvSpPr>
          <p:spPr bwMode="auto">
            <a:xfrm>
              <a:off x="9513179" y="6318322"/>
              <a:ext cx="25789" cy="25973"/>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281"/>
            <p:cNvSpPr/>
            <p:nvPr/>
          </p:nvSpPr>
          <p:spPr bwMode="auto">
            <a:xfrm>
              <a:off x="9439970" y="6183801"/>
              <a:ext cx="51249" cy="51242"/>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282"/>
            <p:cNvSpPr/>
            <p:nvPr/>
          </p:nvSpPr>
          <p:spPr bwMode="auto">
            <a:xfrm>
              <a:off x="9500310" y="6245028"/>
              <a:ext cx="51249" cy="51242"/>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283"/>
            <p:cNvSpPr/>
            <p:nvPr/>
          </p:nvSpPr>
          <p:spPr bwMode="auto">
            <a:xfrm>
              <a:off x="9561232" y="6305869"/>
              <a:ext cx="51249" cy="51242"/>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Flowchart: Magnetic Disk 86"/>
            <p:cNvSpPr/>
            <p:nvPr/>
          </p:nvSpPr>
          <p:spPr bwMode="auto">
            <a:xfrm>
              <a:off x="9225253" y="6183632"/>
              <a:ext cx="150063" cy="18030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solidFill>
              <a:srgbClr val="FFFFFF"/>
            </a:solidFill>
            <a:ln w="9525" cap="flat" cmpd="sng" algn="ctr">
              <a:noFill/>
              <a:prstDash val="solid"/>
              <a:headEnd type="none" w="med" len="med"/>
              <a:tailEnd type="none" w="med" len="med"/>
            </a:ln>
            <a:effectLst/>
          </p:spPr>
          <p:txBody>
            <a:bodyPr rot="0" spcFirstLastPara="0" vert="horz" wrap="square" lIns="179200" tIns="143360" rIns="179200" bIns="1433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Freeform 285"/>
            <p:cNvSpPr>
              <a:spLocks noEditPoints="1"/>
            </p:cNvSpPr>
            <p:nvPr/>
          </p:nvSpPr>
          <p:spPr bwMode="black">
            <a:xfrm>
              <a:off x="9982931" y="4938068"/>
              <a:ext cx="843402" cy="170078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D2D2D2">
                <a:lumMod val="25000"/>
              </a:srgbClr>
            </a:solidFill>
            <a:extLst/>
          </p:spPr>
          <p:txBody>
            <a:bodyPr wrap="square" lIns="146241" tIns="146241" rIns="146241" bIns="146241"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025" rtl="0" eaLnBrk="1" fontAlgn="auto" latinLnBrk="0" hangingPunct="1">
                <a:lnSpc>
                  <a:spcPts val="306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a typeface="+mn-ea"/>
                <a:cs typeface="+mn-cs"/>
              </a:endParaRPr>
            </a:p>
          </p:txBody>
        </p:sp>
        <p:cxnSp>
          <p:nvCxnSpPr>
            <p:cNvPr id="64" name="Straight Connector 286"/>
            <p:cNvCxnSpPr/>
            <p:nvPr/>
          </p:nvCxnSpPr>
          <p:spPr>
            <a:xfrm flipV="1">
              <a:off x="10412138" y="3645257"/>
              <a:ext cx="0" cy="1193825"/>
            </a:xfrm>
            <a:prstGeom prst="line">
              <a:avLst/>
            </a:prstGeom>
            <a:noFill/>
            <a:ln w="34925" cap="flat" cmpd="sng" algn="ctr">
              <a:solidFill>
                <a:srgbClr val="505050"/>
              </a:solidFill>
              <a:prstDash val="sysDot"/>
              <a:headEnd type="none"/>
              <a:tailEnd type="none"/>
            </a:ln>
            <a:effectLst/>
          </p:spPr>
        </p:cxnSp>
        <p:sp>
          <p:nvSpPr>
            <p:cNvPr id="65" name="Oval 5"/>
            <p:cNvSpPr>
              <a:spLocks noChangeArrowheads="1"/>
            </p:cNvSpPr>
            <p:nvPr/>
          </p:nvSpPr>
          <p:spPr bwMode="auto">
            <a:xfrm>
              <a:off x="9991163" y="2655977"/>
              <a:ext cx="826939" cy="831646"/>
            </a:xfrm>
            <a:prstGeom prst="ellipse">
              <a:avLst/>
            </a:prstGeom>
            <a:solidFill>
              <a:srgbClr val="FFFFFF"/>
            </a:solidFill>
            <a:ln w="38100" cap="flat" cmpd="sng" algn="ctr">
              <a:solidFill>
                <a:srgbClr val="505050"/>
              </a:solidFill>
              <a:prstDash val="solid"/>
              <a:headEnd type="none" w="med" len="med"/>
              <a:tailEnd type="none" w="med" len="med"/>
            </a:ln>
            <a:effectLst/>
          </p:spPr>
          <p:txBody>
            <a:bodyPr rot="0" spcFirstLastPara="0" vert="horz" wrap="square" lIns="179209" tIns="143367" rIns="179209" bIns="143367"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5" rtl="0"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a:ln>
                  <a:noFill/>
                </a:ln>
                <a:solidFill>
                  <a:srgbClr val="FF8C00"/>
                </a:solidFill>
                <a:effectLst/>
                <a:uLnTx/>
                <a:uFillTx/>
                <a:latin typeface="Segoe UI"/>
                <a:ea typeface="Segoe UI" pitchFamily="34" charset="0"/>
                <a:cs typeface="Segoe UI" pitchFamily="34" charset="0"/>
              </a:endParaRPr>
            </a:p>
          </p:txBody>
        </p:sp>
        <p:sp>
          <p:nvSpPr>
            <p:cNvPr id="66" name="Freeform 6"/>
            <p:cNvSpPr>
              <a:spLocks/>
            </p:cNvSpPr>
            <p:nvPr/>
          </p:nvSpPr>
          <p:spPr bwMode="auto">
            <a:xfrm>
              <a:off x="10184796" y="2944386"/>
              <a:ext cx="221563" cy="379105"/>
            </a:xfrm>
            <a:custGeom>
              <a:avLst/>
              <a:gdLst>
                <a:gd name="T0" fmla="*/ 706 w 706"/>
                <a:gd name="T1" fmla="*/ 403 h 1208"/>
                <a:gd name="T2" fmla="*/ 699 w 706"/>
                <a:gd name="T3" fmla="*/ 1208 h 1208"/>
                <a:gd name="T4" fmla="*/ 0 w 706"/>
                <a:gd name="T5" fmla="*/ 805 h 1208"/>
                <a:gd name="T6" fmla="*/ 0 w 706"/>
                <a:gd name="T7" fmla="*/ 0 h 1208"/>
                <a:gd name="T8" fmla="*/ 706 w 706"/>
                <a:gd name="T9" fmla="*/ 403 h 1208"/>
                <a:gd name="T10" fmla="*/ 706 w 706"/>
                <a:gd name="T11" fmla="*/ 403 h 1208"/>
                <a:gd name="T12" fmla="*/ 706 w 706"/>
                <a:gd name="T13" fmla="*/ 403 h 1208"/>
              </a:gdLst>
              <a:ahLst/>
              <a:cxnLst>
                <a:cxn ang="0">
                  <a:pos x="T0" y="T1"/>
                </a:cxn>
                <a:cxn ang="0">
                  <a:pos x="T2" y="T3"/>
                </a:cxn>
                <a:cxn ang="0">
                  <a:pos x="T4" y="T5"/>
                </a:cxn>
                <a:cxn ang="0">
                  <a:pos x="T6" y="T7"/>
                </a:cxn>
                <a:cxn ang="0">
                  <a:pos x="T8" y="T9"/>
                </a:cxn>
                <a:cxn ang="0">
                  <a:pos x="T10" y="T11"/>
                </a:cxn>
                <a:cxn ang="0">
                  <a:pos x="T12" y="T13"/>
                </a:cxn>
              </a:cxnLst>
              <a:rect l="0" t="0" r="r" b="b"/>
              <a:pathLst>
                <a:path w="706" h="1208">
                  <a:moveTo>
                    <a:pt x="706" y="403"/>
                  </a:moveTo>
                  <a:lnTo>
                    <a:pt x="699" y="1208"/>
                  </a:lnTo>
                  <a:lnTo>
                    <a:pt x="0" y="805"/>
                  </a:lnTo>
                  <a:lnTo>
                    <a:pt x="0" y="0"/>
                  </a:lnTo>
                  <a:lnTo>
                    <a:pt x="706" y="403"/>
                  </a:lnTo>
                  <a:lnTo>
                    <a:pt x="706" y="403"/>
                  </a:lnTo>
                  <a:lnTo>
                    <a:pt x="706" y="403"/>
                  </a:lnTo>
                  <a:close/>
                </a:path>
              </a:pathLst>
            </a:custGeom>
            <a:solidFill>
              <a:srgbClr val="D2D2D2">
                <a:lumMod val="50000"/>
              </a:srgbClr>
            </a:solidFill>
            <a:ln>
              <a:noFill/>
            </a:ln>
          </p:spPr>
          <p:txBody>
            <a:bodyPr vert="horz" wrap="square" lIns="89603" tIns="44802" rIns="89603"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0" rtl="0" eaLnBrk="1" fontAlgn="auto" latinLnBrk="0" hangingPunct="1">
                <a:lnSpc>
                  <a:spcPct val="100000"/>
                </a:lnSpc>
                <a:spcBef>
                  <a:spcPts val="0"/>
                </a:spcBef>
                <a:spcAft>
                  <a:spcPts val="0"/>
                </a:spcAft>
                <a:buClrTx/>
                <a:buSzTx/>
                <a:buFontTx/>
                <a:buNone/>
                <a:tabLst/>
                <a:defRPr/>
              </a:pPr>
              <a:endParaRPr kumimoji="0" lang="en-US" sz="1762" b="0" i="0" u="none" strike="noStrike" kern="0" cap="none" spc="0" normalizeH="0" baseline="0" noProof="0">
                <a:ln>
                  <a:noFill/>
                </a:ln>
                <a:solidFill>
                  <a:srgbClr val="000000"/>
                </a:solidFill>
                <a:effectLst/>
                <a:uLnTx/>
                <a:uFillTx/>
                <a:latin typeface="Segoe UI"/>
                <a:ea typeface="+mn-ea"/>
                <a:cs typeface="+mn-cs"/>
              </a:endParaRPr>
            </a:p>
          </p:txBody>
        </p:sp>
        <p:sp>
          <p:nvSpPr>
            <p:cNvPr id="67" name="Freeform 7"/>
            <p:cNvSpPr>
              <a:spLocks/>
            </p:cNvSpPr>
            <p:nvPr/>
          </p:nvSpPr>
          <p:spPr bwMode="auto">
            <a:xfrm>
              <a:off x="10404790" y="2944386"/>
              <a:ext cx="221563" cy="379105"/>
            </a:xfrm>
            <a:custGeom>
              <a:avLst/>
              <a:gdLst>
                <a:gd name="T0" fmla="*/ 7 w 706"/>
                <a:gd name="T1" fmla="*/ 403 h 1208"/>
                <a:gd name="T2" fmla="*/ 0 w 706"/>
                <a:gd name="T3" fmla="*/ 1208 h 1208"/>
                <a:gd name="T4" fmla="*/ 701 w 706"/>
                <a:gd name="T5" fmla="*/ 805 h 1208"/>
                <a:gd name="T6" fmla="*/ 706 w 706"/>
                <a:gd name="T7" fmla="*/ 0 h 1208"/>
                <a:gd name="T8" fmla="*/ 7 w 706"/>
                <a:gd name="T9" fmla="*/ 403 h 1208"/>
                <a:gd name="T10" fmla="*/ 7 w 706"/>
                <a:gd name="T11" fmla="*/ 403 h 1208"/>
                <a:gd name="T12" fmla="*/ 7 w 706"/>
                <a:gd name="T13" fmla="*/ 403 h 1208"/>
              </a:gdLst>
              <a:ahLst/>
              <a:cxnLst>
                <a:cxn ang="0">
                  <a:pos x="T0" y="T1"/>
                </a:cxn>
                <a:cxn ang="0">
                  <a:pos x="T2" y="T3"/>
                </a:cxn>
                <a:cxn ang="0">
                  <a:pos x="T4" y="T5"/>
                </a:cxn>
                <a:cxn ang="0">
                  <a:pos x="T6" y="T7"/>
                </a:cxn>
                <a:cxn ang="0">
                  <a:pos x="T8" y="T9"/>
                </a:cxn>
                <a:cxn ang="0">
                  <a:pos x="T10" y="T11"/>
                </a:cxn>
                <a:cxn ang="0">
                  <a:pos x="T12" y="T13"/>
                </a:cxn>
              </a:cxnLst>
              <a:rect l="0" t="0" r="r" b="b"/>
              <a:pathLst>
                <a:path w="706" h="1208">
                  <a:moveTo>
                    <a:pt x="7" y="403"/>
                  </a:moveTo>
                  <a:lnTo>
                    <a:pt x="0" y="1208"/>
                  </a:lnTo>
                  <a:lnTo>
                    <a:pt x="701" y="805"/>
                  </a:lnTo>
                  <a:lnTo>
                    <a:pt x="706" y="0"/>
                  </a:lnTo>
                  <a:lnTo>
                    <a:pt x="7" y="403"/>
                  </a:lnTo>
                  <a:lnTo>
                    <a:pt x="7" y="403"/>
                  </a:lnTo>
                  <a:lnTo>
                    <a:pt x="7" y="403"/>
                  </a:lnTo>
                  <a:close/>
                </a:path>
              </a:pathLst>
            </a:custGeom>
            <a:solidFill>
              <a:srgbClr val="505050"/>
            </a:solidFill>
          </p:spPr>
          <p:txBody>
            <a:bodyPr wrap="square" lIns="146241" tIns="146241" rIns="146241" bIns="146241"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025" rtl="0" eaLnBrk="1" fontAlgn="auto" latinLnBrk="0" hangingPunct="1">
                <a:lnSpc>
                  <a:spcPts val="3060"/>
                </a:lnSpc>
                <a:spcBef>
                  <a:spcPts val="0"/>
                </a:spcBef>
                <a:spcAft>
                  <a:spcPts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Segoe UI Light"/>
                <a:ea typeface="+mn-ea"/>
                <a:cs typeface="+mn-cs"/>
              </a:endParaRPr>
            </a:p>
          </p:txBody>
        </p:sp>
        <p:sp>
          <p:nvSpPr>
            <p:cNvPr id="68" name="Freeform 8"/>
            <p:cNvSpPr>
              <a:spLocks/>
            </p:cNvSpPr>
            <p:nvPr/>
          </p:nvSpPr>
          <p:spPr bwMode="auto">
            <a:xfrm>
              <a:off x="10184796" y="2817912"/>
              <a:ext cx="441557" cy="252946"/>
            </a:xfrm>
            <a:custGeom>
              <a:avLst/>
              <a:gdLst>
                <a:gd name="T0" fmla="*/ 708 w 1407"/>
                <a:gd name="T1" fmla="*/ 806 h 806"/>
                <a:gd name="T2" fmla="*/ 0 w 1407"/>
                <a:gd name="T3" fmla="*/ 398 h 806"/>
                <a:gd name="T4" fmla="*/ 701 w 1407"/>
                <a:gd name="T5" fmla="*/ 0 h 806"/>
                <a:gd name="T6" fmla="*/ 1407 w 1407"/>
                <a:gd name="T7" fmla="*/ 398 h 806"/>
                <a:gd name="T8" fmla="*/ 708 w 1407"/>
                <a:gd name="T9" fmla="*/ 806 h 806"/>
                <a:gd name="T10" fmla="*/ 708 w 1407"/>
                <a:gd name="T11" fmla="*/ 806 h 806"/>
                <a:gd name="T12" fmla="*/ 708 w 1407"/>
                <a:gd name="T13" fmla="*/ 806 h 806"/>
              </a:gdLst>
              <a:ahLst/>
              <a:cxnLst>
                <a:cxn ang="0">
                  <a:pos x="T0" y="T1"/>
                </a:cxn>
                <a:cxn ang="0">
                  <a:pos x="T2" y="T3"/>
                </a:cxn>
                <a:cxn ang="0">
                  <a:pos x="T4" y="T5"/>
                </a:cxn>
                <a:cxn ang="0">
                  <a:pos x="T6" y="T7"/>
                </a:cxn>
                <a:cxn ang="0">
                  <a:pos x="T8" y="T9"/>
                </a:cxn>
                <a:cxn ang="0">
                  <a:pos x="T10" y="T11"/>
                </a:cxn>
                <a:cxn ang="0">
                  <a:pos x="T12" y="T13"/>
                </a:cxn>
              </a:cxnLst>
              <a:rect l="0" t="0" r="r" b="b"/>
              <a:pathLst>
                <a:path w="1407" h="806">
                  <a:moveTo>
                    <a:pt x="708" y="806"/>
                  </a:moveTo>
                  <a:lnTo>
                    <a:pt x="0" y="398"/>
                  </a:lnTo>
                  <a:lnTo>
                    <a:pt x="701" y="0"/>
                  </a:lnTo>
                  <a:lnTo>
                    <a:pt x="1407" y="398"/>
                  </a:lnTo>
                  <a:lnTo>
                    <a:pt x="708" y="806"/>
                  </a:lnTo>
                  <a:lnTo>
                    <a:pt x="708" y="806"/>
                  </a:lnTo>
                  <a:lnTo>
                    <a:pt x="708" y="806"/>
                  </a:lnTo>
                  <a:close/>
                </a:path>
              </a:pathLst>
            </a:custGeom>
            <a:solidFill>
              <a:srgbClr val="D2D2D2"/>
            </a:solidFill>
            <a:ln>
              <a:noFill/>
            </a:ln>
          </p:spPr>
          <p:txBody>
            <a:bodyPr vert="horz" wrap="square" lIns="89603" tIns="44802" rIns="89603"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0" rtl="0" eaLnBrk="1" fontAlgn="auto" latinLnBrk="0" hangingPunct="1">
                <a:lnSpc>
                  <a:spcPct val="100000"/>
                </a:lnSpc>
                <a:spcBef>
                  <a:spcPts val="0"/>
                </a:spcBef>
                <a:spcAft>
                  <a:spcPts val="0"/>
                </a:spcAft>
                <a:buClrTx/>
                <a:buSzTx/>
                <a:buFontTx/>
                <a:buNone/>
                <a:tabLst/>
                <a:defRPr/>
              </a:pPr>
              <a:endParaRPr kumimoji="0" lang="en-US" sz="1762" b="0" i="0" u="none" strike="noStrike" kern="0" cap="none" spc="0" normalizeH="0" baseline="0" noProof="0">
                <a:ln>
                  <a:noFill/>
                </a:ln>
                <a:solidFill>
                  <a:srgbClr val="000000"/>
                </a:solidFill>
                <a:effectLst/>
                <a:uLnTx/>
                <a:uFillTx/>
                <a:latin typeface="Segoe UI"/>
                <a:ea typeface="+mn-ea"/>
                <a:cs typeface="+mn-cs"/>
              </a:endParaRPr>
            </a:p>
          </p:txBody>
        </p:sp>
        <p:sp>
          <p:nvSpPr>
            <p:cNvPr id="69" name="Oval 5"/>
            <p:cNvSpPr>
              <a:spLocks noChangeArrowheads="1"/>
            </p:cNvSpPr>
            <p:nvPr/>
          </p:nvSpPr>
          <p:spPr bwMode="auto">
            <a:xfrm>
              <a:off x="10104670" y="5863806"/>
              <a:ext cx="614935" cy="618434"/>
            </a:xfrm>
            <a:prstGeom prst="ellipse">
              <a:avLst/>
            </a:prstGeom>
            <a:solidFill>
              <a:srgbClr val="FFFFFF">
                <a:lumMod val="85000"/>
                <a:alpha val="54118"/>
              </a:srgbClr>
            </a:solidFill>
            <a:ln w="19050">
              <a:noFill/>
            </a:ln>
          </p:spPr>
          <p:txBody>
            <a:bodyPr vert="horz" wrap="square" lIns="89603" tIns="44802" rIns="89603"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0" rtl="0" eaLnBrk="1" fontAlgn="auto" latinLnBrk="0" hangingPunct="1">
                <a:lnSpc>
                  <a:spcPct val="100000"/>
                </a:lnSpc>
                <a:spcBef>
                  <a:spcPts val="0"/>
                </a:spcBef>
                <a:spcAft>
                  <a:spcPts val="0"/>
                </a:spcAft>
                <a:buClrTx/>
                <a:buSzTx/>
                <a:buFontTx/>
                <a:buNone/>
                <a:tabLst/>
                <a:defRPr/>
              </a:pPr>
              <a:endParaRPr kumimoji="0" lang="en-US" sz="1762" b="0" i="0" u="none" strike="noStrike" kern="0" cap="none" spc="0" normalizeH="0" baseline="0" noProof="0">
                <a:ln>
                  <a:noFill/>
                </a:ln>
                <a:solidFill>
                  <a:srgbClr val="000000"/>
                </a:solidFill>
                <a:effectLst/>
                <a:uLnTx/>
                <a:uFillTx/>
                <a:latin typeface="Segoe UI"/>
                <a:ea typeface="+mn-ea"/>
                <a:cs typeface="+mn-cs"/>
              </a:endParaRPr>
            </a:p>
          </p:txBody>
        </p:sp>
        <p:sp>
          <p:nvSpPr>
            <p:cNvPr id="70" name="Freeform 10"/>
            <p:cNvSpPr>
              <a:spLocks noEditPoints="1"/>
            </p:cNvSpPr>
            <p:nvPr/>
          </p:nvSpPr>
          <p:spPr bwMode="auto">
            <a:xfrm>
              <a:off x="10324189" y="5945603"/>
              <a:ext cx="186385" cy="186358"/>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solidFill>
              <a:srgbClr val="FFFFFF"/>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755"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rgbClr val="000000"/>
                </a:solidFill>
                <a:effectLst/>
                <a:uLnTx/>
                <a:uFillTx/>
                <a:latin typeface="Segoe UI"/>
                <a:ea typeface="+mn-ea"/>
                <a:cs typeface="+mn-cs"/>
              </a:endParaRPr>
            </a:p>
          </p:txBody>
        </p:sp>
        <p:sp>
          <p:nvSpPr>
            <p:cNvPr id="71" name="Rectangle 11"/>
            <p:cNvSpPr>
              <a:spLocks noChangeArrowheads="1"/>
            </p:cNvSpPr>
            <p:nvPr/>
          </p:nvSpPr>
          <p:spPr bwMode="auto">
            <a:xfrm>
              <a:off x="10376110" y="5997517"/>
              <a:ext cx="83873" cy="83862"/>
            </a:xfrm>
            <a:prstGeom prst="rect">
              <a:avLst/>
            </a:prstGeom>
            <a:solidFill>
              <a:srgbClr val="FFFFFF"/>
            </a:solidFill>
            <a:ln>
              <a:noFill/>
            </a:ln>
            <a:extLs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Lst>
          </p:spPr>
          <p:txBody>
            <a:bodyPr vert="horz" wrap="square" lIns="87843" tIns="43920" rIns="87843" bIns="439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755"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rgbClr val="000000"/>
                </a:solidFill>
                <a:effectLst/>
                <a:uLnTx/>
                <a:uFillTx/>
                <a:latin typeface="Segoe UI"/>
                <a:ea typeface="+mn-ea"/>
                <a:cs typeface="+mn-cs"/>
              </a:endParaRPr>
            </a:p>
          </p:txBody>
        </p:sp>
        <p:sp>
          <p:nvSpPr>
            <p:cNvPr id="72" name="Rectangle 294"/>
            <p:cNvSpPr/>
            <p:nvPr/>
          </p:nvSpPr>
          <p:spPr bwMode="auto">
            <a:xfrm>
              <a:off x="10456170" y="6234666"/>
              <a:ext cx="12144" cy="102038"/>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295"/>
            <p:cNvSpPr/>
            <p:nvPr/>
          </p:nvSpPr>
          <p:spPr bwMode="auto">
            <a:xfrm>
              <a:off x="10516715" y="6288137"/>
              <a:ext cx="12144" cy="46955"/>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Rectangle 296"/>
            <p:cNvSpPr/>
            <p:nvPr/>
          </p:nvSpPr>
          <p:spPr bwMode="auto">
            <a:xfrm rot="5400000">
              <a:off x="10477061" y="6249909"/>
              <a:ext cx="12142" cy="40752"/>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Rectangle 297"/>
            <p:cNvSpPr/>
            <p:nvPr/>
          </p:nvSpPr>
          <p:spPr bwMode="auto">
            <a:xfrm rot="5400000">
              <a:off x="10504236" y="6277610"/>
              <a:ext cx="12142" cy="106048"/>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Oval 298"/>
            <p:cNvSpPr/>
            <p:nvPr/>
          </p:nvSpPr>
          <p:spPr bwMode="auto">
            <a:xfrm>
              <a:off x="10449024" y="6257342"/>
              <a:ext cx="25789" cy="25973"/>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299"/>
            <p:cNvSpPr/>
            <p:nvPr/>
          </p:nvSpPr>
          <p:spPr bwMode="auto">
            <a:xfrm>
              <a:off x="10509825" y="6318322"/>
              <a:ext cx="25789" cy="25973"/>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Rectangle 300"/>
            <p:cNvSpPr/>
            <p:nvPr/>
          </p:nvSpPr>
          <p:spPr bwMode="auto">
            <a:xfrm>
              <a:off x="10436617" y="6183801"/>
              <a:ext cx="51249" cy="51242"/>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Rectangle 301"/>
            <p:cNvSpPr/>
            <p:nvPr/>
          </p:nvSpPr>
          <p:spPr bwMode="auto">
            <a:xfrm>
              <a:off x="10496957" y="6245028"/>
              <a:ext cx="51249" cy="51242"/>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Rectangle 302"/>
            <p:cNvSpPr/>
            <p:nvPr/>
          </p:nvSpPr>
          <p:spPr bwMode="auto">
            <a:xfrm>
              <a:off x="10557878" y="6305869"/>
              <a:ext cx="51249" cy="51242"/>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75686" tIns="140549" rIns="175686" bIns="14054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Flowchart: Magnetic Disk 86"/>
            <p:cNvSpPr/>
            <p:nvPr/>
          </p:nvSpPr>
          <p:spPr bwMode="auto">
            <a:xfrm>
              <a:off x="10221900" y="6183632"/>
              <a:ext cx="150063" cy="18030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solidFill>
              <a:srgbClr val="FFFFFF"/>
            </a:solidFill>
            <a:ln w="9525" cap="flat" cmpd="sng" algn="ctr">
              <a:noFill/>
              <a:prstDash val="solid"/>
              <a:headEnd type="none" w="med" len="med"/>
              <a:tailEnd type="none" w="med" len="med"/>
            </a:ln>
            <a:effectLst/>
          </p:spPr>
          <p:txBody>
            <a:bodyPr rot="0" spcFirstLastPara="0" vert="horz" wrap="square" lIns="179200" tIns="143360" rIns="179200" bIns="1433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490" rtl="0" eaLnBrk="1" fontAlgn="base" latinLnBrk="0" hangingPunct="1">
                <a:lnSpc>
                  <a:spcPct val="9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3" name="Freeform 5"/>
          <p:cNvSpPr>
            <a:spLocks noEditPoints="1"/>
          </p:cNvSpPr>
          <p:nvPr/>
        </p:nvSpPr>
        <p:spPr bwMode="auto">
          <a:xfrm>
            <a:off x="4053442" y="3571777"/>
            <a:ext cx="964135" cy="964132"/>
          </a:xfrm>
          <a:custGeom>
            <a:avLst/>
            <a:gdLst>
              <a:gd name="T0" fmla="*/ 1389 w 2352"/>
              <a:gd name="T1" fmla="*/ 1058 h 2353"/>
              <a:gd name="T2" fmla="*/ 1026 w 2352"/>
              <a:gd name="T3" fmla="*/ 726 h 2353"/>
              <a:gd name="T4" fmla="*/ 1326 w 2352"/>
              <a:gd name="T5" fmla="*/ 726 h 2353"/>
              <a:gd name="T6" fmla="*/ 1815 w 2352"/>
              <a:gd name="T7" fmla="*/ 1184 h 2353"/>
              <a:gd name="T8" fmla="*/ 1326 w 2352"/>
              <a:gd name="T9" fmla="*/ 1642 h 2353"/>
              <a:gd name="T10" fmla="*/ 1026 w 2352"/>
              <a:gd name="T11" fmla="*/ 1642 h 2353"/>
              <a:gd name="T12" fmla="*/ 1389 w 2352"/>
              <a:gd name="T13" fmla="*/ 1295 h 2353"/>
              <a:gd name="T14" fmla="*/ 568 w 2352"/>
              <a:gd name="T15" fmla="*/ 1295 h 2353"/>
              <a:gd name="T16" fmla="*/ 568 w 2352"/>
              <a:gd name="T17" fmla="*/ 1058 h 2353"/>
              <a:gd name="T18" fmla="*/ 1389 w 2352"/>
              <a:gd name="T19" fmla="*/ 1058 h 2353"/>
              <a:gd name="T20" fmla="*/ 1389 w 2352"/>
              <a:gd name="T21" fmla="*/ 1058 h 2353"/>
              <a:gd name="T22" fmla="*/ 1168 w 2352"/>
              <a:gd name="T23" fmla="*/ 142 h 2353"/>
              <a:gd name="T24" fmla="*/ 2210 w 2352"/>
              <a:gd name="T25" fmla="*/ 1184 h 2353"/>
              <a:gd name="T26" fmla="*/ 1168 w 2352"/>
              <a:gd name="T27" fmla="*/ 2210 h 2353"/>
              <a:gd name="T28" fmla="*/ 142 w 2352"/>
              <a:gd name="T29" fmla="*/ 1184 h 2353"/>
              <a:gd name="T30" fmla="*/ 1168 w 2352"/>
              <a:gd name="T31" fmla="*/ 142 h 2353"/>
              <a:gd name="T32" fmla="*/ 1168 w 2352"/>
              <a:gd name="T33" fmla="*/ 0 h 2353"/>
              <a:gd name="T34" fmla="*/ 0 w 2352"/>
              <a:gd name="T35" fmla="*/ 1184 h 2353"/>
              <a:gd name="T36" fmla="*/ 1168 w 2352"/>
              <a:gd name="T37" fmla="*/ 2353 h 2353"/>
              <a:gd name="T38" fmla="*/ 2352 w 2352"/>
              <a:gd name="T39" fmla="*/ 1184 h 2353"/>
              <a:gd name="T40" fmla="*/ 1168 w 2352"/>
              <a:gd name="T41" fmla="*/ 0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52" h="2353">
                <a:moveTo>
                  <a:pt x="1389" y="1058"/>
                </a:moveTo>
                <a:cubicBezTo>
                  <a:pt x="1026" y="726"/>
                  <a:pt x="1026" y="726"/>
                  <a:pt x="1026" y="726"/>
                </a:cubicBezTo>
                <a:cubicBezTo>
                  <a:pt x="1326" y="726"/>
                  <a:pt x="1326" y="726"/>
                  <a:pt x="1326" y="726"/>
                </a:cubicBezTo>
                <a:cubicBezTo>
                  <a:pt x="1815" y="1184"/>
                  <a:pt x="1815" y="1184"/>
                  <a:pt x="1815" y="1184"/>
                </a:cubicBezTo>
                <a:cubicBezTo>
                  <a:pt x="1326" y="1642"/>
                  <a:pt x="1326" y="1642"/>
                  <a:pt x="1326" y="1642"/>
                </a:cubicBezTo>
                <a:cubicBezTo>
                  <a:pt x="1026" y="1642"/>
                  <a:pt x="1026" y="1642"/>
                  <a:pt x="1026" y="1642"/>
                </a:cubicBezTo>
                <a:cubicBezTo>
                  <a:pt x="1389" y="1295"/>
                  <a:pt x="1389" y="1295"/>
                  <a:pt x="1389" y="1295"/>
                </a:cubicBezTo>
                <a:cubicBezTo>
                  <a:pt x="568" y="1295"/>
                  <a:pt x="568" y="1295"/>
                  <a:pt x="568" y="1295"/>
                </a:cubicBezTo>
                <a:cubicBezTo>
                  <a:pt x="568" y="1058"/>
                  <a:pt x="568" y="1058"/>
                  <a:pt x="568" y="1058"/>
                </a:cubicBezTo>
                <a:cubicBezTo>
                  <a:pt x="1389" y="1058"/>
                  <a:pt x="1389" y="1058"/>
                  <a:pt x="1389" y="1058"/>
                </a:cubicBezTo>
                <a:cubicBezTo>
                  <a:pt x="1389" y="1058"/>
                  <a:pt x="1389" y="1058"/>
                  <a:pt x="1389" y="1058"/>
                </a:cubicBezTo>
                <a:close/>
                <a:moveTo>
                  <a:pt x="1168" y="142"/>
                </a:moveTo>
                <a:cubicBezTo>
                  <a:pt x="1737" y="142"/>
                  <a:pt x="2210" y="616"/>
                  <a:pt x="2210" y="1184"/>
                </a:cubicBezTo>
                <a:cubicBezTo>
                  <a:pt x="2210" y="1753"/>
                  <a:pt x="1737" y="2210"/>
                  <a:pt x="1168" y="2210"/>
                </a:cubicBezTo>
                <a:cubicBezTo>
                  <a:pt x="600" y="2210"/>
                  <a:pt x="142" y="1753"/>
                  <a:pt x="142" y="1184"/>
                </a:cubicBezTo>
                <a:cubicBezTo>
                  <a:pt x="142" y="616"/>
                  <a:pt x="600" y="142"/>
                  <a:pt x="1168" y="142"/>
                </a:cubicBezTo>
                <a:moveTo>
                  <a:pt x="1168" y="0"/>
                </a:moveTo>
                <a:cubicBezTo>
                  <a:pt x="521" y="0"/>
                  <a:pt x="0" y="521"/>
                  <a:pt x="0" y="1184"/>
                </a:cubicBezTo>
                <a:cubicBezTo>
                  <a:pt x="0" y="1832"/>
                  <a:pt x="521" y="2353"/>
                  <a:pt x="1168" y="2353"/>
                </a:cubicBezTo>
                <a:cubicBezTo>
                  <a:pt x="1831" y="2353"/>
                  <a:pt x="2352" y="1832"/>
                  <a:pt x="2352" y="1184"/>
                </a:cubicBezTo>
                <a:cubicBezTo>
                  <a:pt x="2352" y="521"/>
                  <a:pt x="1831" y="0"/>
                  <a:pt x="1168" y="0"/>
                </a:cubicBezTo>
              </a:path>
            </a:pathLst>
          </a:custGeom>
          <a:solidFill>
            <a:srgbClr val="505050"/>
          </a:solidFill>
          <a:ln>
            <a:noFill/>
          </a:ln>
        </p:spPr>
        <p:txBody>
          <a:bodyPr vert="horz" wrap="square" lIns="91401" tIns="45700" rIns="91401" bIns="4570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4" name="Freeform 9"/>
          <p:cNvSpPr>
            <a:spLocks/>
          </p:cNvSpPr>
          <p:nvPr/>
        </p:nvSpPr>
        <p:spPr bwMode="auto">
          <a:xfrm>
            <a:off x="6094026" y="3261664"/>
            <a:ext cx="978498" cy="55890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FFFF"/>
          </a:solidFill>
          <a:ln w="34925">
            <a:solidFill>
              <a:srgbClr val="505050"/>
            </a:solidFill>
          </a:ln>
        </p:spPr>
        <p:txBody>
          <a:bodyPr vert="horz" wrap="square" lIns="91401" tIns="45700" rIns="91401" bIns="4570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5" name="Freeform 9"/>
          <p:cNvSpPr>
            <a:spLocks/>
          </p:cNvSpPr>
          <p:nvPr/>
        </p:nvSpPr>
        <p:spPr bwMode="auto">
          <a:xfrm>
            <a:off x="6670288" y="3102612"/>
            <a:ext cx="891442" cy="50917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FFFF"/>
          </a:solidFill>
          <a:ln w="34925">
            <a:solidFill>
              <a:srgbClr val="505050"/>
            </a:solidFill>
          </a:ln>
        </p:spPr>
        <p:txBody>
          <a:bodyPr vert="horz" wrap="square" lIns="91401" tIns="45700" rIns="91401" bIns="4570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6" name="Freeform 9"/>
          <p:cNvSpPr>
            <a:spLocks/>
          </p:cNvSpPr>
          <p:nvPr/>
        </p:nvSpPr>
        <p:spPr bwMode="auto">
          <a:xfrm>
            <a:off x="6468894" y="3666060"/>
            <a:ext cx="978498" cy="55890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FFFF"/>
          </a:solidFill>
          <a:ln w="34925">
            <a:solidFill>
              <a:srgbClr val="505050"/>
            </a:solidFill>
          </a:ln>
        </p:spPr>
        <p:txBody>
          <a:bodyPr vert="horz" wrap="square" lIns="91401" tIns="45700" rIns="91401" bIns="4570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85" name="Underrubrik 4"/>
          <p:cNvSpPr txBox="1">
            <a:spLocks/>
          </p:cNvSpPr>
          <p:nvPr/>
        </p:nvSpPr>
        <p:spPr>
          <a:xfrm>
            <a:off x="262928" y="292519"/>
            <a:ext cx="870156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4000" dirty="0" smtClean="0">
                <a:solidFill>
                  <a:schemeClr val="tx1">
                    <a:lumMod val="65000"/>
                    <a:lumOff val="35000"/>
                  </a:schemeClr>
                </a:solidFill>
                <a:latin typeface="+mj-lt"/>
              </a:rPr>
              <a:t>Rethink your datacenter</a:t>
            </a:r>
            <a:endParaRPr lang="en-US" sz="4000" dirty="0">
              <a:solidFill>
                <a:schemeClr val="tx1">
                  <a:lumMod val="65000"/>
                  <a:lumOff val="35000"/>
                </a:schemeClr>
              </a:solidFill>
              <a:latin typeface="+mj-lt"/>
            </a:endParaRPr>
          </a:p>
        </p:txBody>
      </p:sp>
    </p:spTree>
    <p:extLst>
      <p:ext uri="{BB962C8B-B14F-4D97-AF65-F5344CB8AC3E}">
        <p14:creationId xmlns:p14="http://schemas.microsoft.com/office/powerpoint/2010/main" val="847208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9" name="Underrubrik 4"/>
          <p:cNvSpPr txBox="1">
            <a:spLocks/>
          </p:cNvSpPr>
          <p:nvPr/>
        </p:nvSpPr>
        <p:spPr>
          <a:xfrm>
            <a:off x="262928" y="292519"/>
            <a:ext cx="7261399"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smtClean="0">
                <a:solidFill>
                  <a:schemeClr val="tx1">
                    <a:lumMod val="65000"/>
                    <a:lumOff val="35000"/>
                  </a:schemeClr>
                </a:solidFill>
                <a:latin typeface="+mj-lt"/>
              </a:rPr>
              <a:t>Windows </a:t>
            </a:r>
            <a:r>
              <a:rPr lang="sv-SE" sz="4000" dirty="0" err="1" smtClean="0">
                <a:solidFill>
                  <a:schemeClr val="tx1">
                    <a:lumMod val="65000"/>
                    <a:lumOff val="35000"/>
                  </a:schemeClr>
                </a:solidFill>
                <a:latin typeface="+mj-lt"/>
              </a:rPr>
              <a:t>Azure</a:t>
            </a:r>
            <a:r>
              <a:rPr lang="sv-SE" sz="4000" dirty="0" smtClean="0">
                <a:solidFill>
                  <a:schemeClr val="tx1">
                    <a:lumMod val="65000"/>
                    <a:lumOff val="35000"/>
                  </a:schemeClr>
                </a:solidFill>
                <a:latin typeface="+mj-lt"/>
              </a:rPr>
              <a:t> Pack</a:t>
            </a:r>
            <a:endParaRPr lang="sv-SE" sz="4000" dirty="0">
              <a:solidFill>
                <a:schemeClr val="tx1">
                  <a:lumMod val="65000"/>
                  <a:lumOff val="35000"/>
                </a:schemeClr>
              </a:solidFill>
              <a:latin typeface="+mj-lt"/>
            </a:endParaRPr>
          </a:p>
        </p:txBody>
      </p:sp>
      <p:pic>
        <p:nvPicPr>
          <p:cNvPr id="3" name="Bildobjekt 2"/>
          <p:cNvPicPr>
            <a:picLocks noChangeAspect="1"/>
          </p:cNvPicPr>
          <p:nvPr/>
        </p:nvPicPr>
        <p:blipFill>
          <a:blip r:embed="rId3"/>
          <a:stretch>
            <a:fillRect/>
          </a:stretch>
        </p:blipFill>
        <p:spPr>
          <a:xfrm>
            <a:off x="1249796" y="915566"/>
            <a:ext cx="6068343" cy="3258171"/>
          </a:xfrm>
          <a:prstGeom prst="rect">
            <a:avLst/>
          </a:prstGeom>
        </p:spPr>
      </p:pic>
      <p:sp>
        <p:nvSpPr>
          <p:cNvPr id="4" name="Rektangel 3"/>
          <p:cNvSpPr/>
          <p:nvPr/>
        </p:nvSpPr>
        <p:spPr>
          <a:xfrm>
            <a:off x="395536" y="4173737"/>
            <a:ext cx="7776864" cy="369332"/>
          </a:xfrm>
          <a:prstGeom prst="rect">
            <a:avLst/>
          </a:prstGeom>
        </p:spPr>
        <p:txBody>
          <a:bodyPr wrap="square">
            <a:spAutoFit/>
          </a:bodyPr>
          <a:lstStyle/>
          <a:p>
            <a:pPr marL="342900" lvl="1" indent="-314325" algn="ctr"/>
            <a:r>
              <a:rPr lang="en-US" u="sng" dirty="0" smtClean="0">
                <a:solidFill>
                  <a:srgbClr val="0070C0"/>
                </a:solidFill>
                <a:latin typeface="+mj-lt"/>
              </a:rPr>
              <a:t>https</a:t>
            </a:r>
            <a:r>
              <a:rPr lang="en-US" u="sng" dirty="0">
                <a:solidFill>
                  <a:srgbClr val="0070C0"/>
                </a:solidFill>
                <a:latin typeface="+mj-lt"/>
              </a:rPr>
              <a:t>://support.microsoft.com/en-us/lifecycle </a:t>
            </a:r>
          </a:p>
        </p:txBody>
      </p:sp>
    </p:spTree>
    <p:extLst>
      <p:ext uri="{BB962C8B-B14F-4D97-AF65-F5344CB8AC3E}">
        <p14:creationId xmlns:p14="http://schemas.microsoft.com/office/powerpoint/2010/main" val="2317167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9" name="Underrubrik 4"/>
          <p:cNvSpPr txBox="1">
            <a:spLocks/>
          </p:cNvSpPr>
          <p:nvPr/>
        </p:nvSpPr>
        <p:spPr>
          <a:xfrm>
            <a:off x="262928" y="292519"/>
            <a:ext cx="7261399"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err="1" smtClean="0">
                <a:solidFill>
                  <a:schemeClr val="tx1">
                    <a:lumMod val="65000"/>
                    <a:lumOff val="35000"/>
                  </a:schemeClr>
                </a:solidFill>
                <a:latin typeface="+mj-lt"/>
              </a:rPr>
              <a:t>Azure</a:t>
            </a:r>
            <a:r>
              <a:rPr lang="sv-SE" sz="4000" dirty="0" smtClean="0">
                <a:solidFill>
                  <a:schemeClr val="tx1">
                    <a:lumMod val="65000"/>
                    <a:lumOff val="35000"/>
                  </a:schemeClr>
                </a:solidFill>
                <a:latin typeface="+mj-lt"/>
              </a:rPr>
              <a:t> Stack</a:t>
            </a:r>
            <a:endParaRPr lang="sv-SE" sz="4000" dirty="0">
              <a:solidFill>
                <a:schemeClr val="tx1">
                  <a:lumMod val="65000"/>
                  <a:lumOff val="35000"/>
                </a:schemeClr>
              </a:solidFill>
              <a:latin typeface="+mj-lt"/>
            </a:endParaRPr>
          </a:p>
        </p:txBody>
      </p:sp>
      <p:sp>
        <p:nvSpPr>
          <p:cNvPr id="4" name="Text Placeholder 3"/>
          <p:cNvSpPr txBox="1">
            <a:spLocks/>
          </p:cNvSpPr>
          <p:nvPr/>
        </p:nvSpPr>
        <p:spPr>
          <a:xfrm>
            <a:off x="282293" y="899383"/>
            <a:ext cx="7602075" cy="3560647"/>
          </a:xfrm>
          <a:prstGeom prst="rect">
            <a:avLst/>
          </a:prstGeom>
        </p:spPr>
        <p:txBody>
          <a:bodyPr vert="horz" lIns="68579" tIns="34289" rIns="68579" bIns="34289" rtlCol="0" anchor="ctr"/>
          <a:lstStyle>
            <a:defPPr>
              <a:defRPr lang="de-DE"/>
            </a:defPPr>
            <a:lvl1pPr marL="0" algn="l" defTabSz="914355" rtl="0" eaLnBrk="1" latinLnBrk="0" hangingPunct="1">
              <a:defRPr sz="900" kern="1200">
                <a:solidFill>
                  <a:schemeClr val="tx1">
                    <a:tint val="75000"/>
                  </a:schemeClr>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a:lstStyle>
          <a:p>
            <a:r>
              <a:rPr lang="en-US" sz="1800" dirty="0" smtClean="0">
                <a:solidFill>
                  <a:schemeClr val="accent1"/>
                </a:solidFill>
              </a:rPr>
              <a:t>Azure + Azure Stack = Hybrid</a:t>
            </a:r>
          </a:p>
          <a:p>
            <a:pPr marL="342900" lvl="1" indent="-314325"/>
            <a:r>
              <a:rPr lang="en-US" dirty="0" smtClean="0">
                <a:latin typeface="+mj-lt"/>
              </a:rPr>
              <a:t>	Apps should take advantage of Hybrid</a:t>
            </a:r>
          </a:p>
          <a:p>
            <a:pPr marL="342900" lvl="1" indent="-314325"/>
            <a:r>
              <a:rPr lang="en-US" dirty="0" smtClean="0">
                <a:latin typeface="+mj-lt"/>
              </a:rPr>
              <a:t>	Apps should be designed for Hybrid</a:t>
            </a:r>
          </a:p>
          <a:p>
            <a:pPr marL="342900" lvl="1" indent="-314325"/>
            <a:r>
              <a:rPr lang="en-US" dirty="0" smtClean="0">
                <a:latin typeface="+mj-lt"/>
              </a:rPr>
              <a:t>	Microsoft is fully committed to make you successful on this journey</a:t>
            </a:r>
          </a:p>
          <a:p>
            <a:r>
              <a:rPr lang="en-US" sz="1800" dirty="0" smtClean="0">
                <a:solidFill>
                  <a:schemeClr val="accent1"/>
                </a:solidFill>
              </a:rPr>
              <a:t>Call To Action</a:t>
            </a:r>
          </a:p>
          <a:p>
            <a:pPr marL="342900" lvl="1" indent="-314325"/>
            <a:r>
              <a:rPr lang="en-US" dirty="0" smtClean="0">
                <a:latin typeface="+mj-lt"/>
              </a:rPr>
              <a:t>	Learn and try the Azure APIs and Template Authoring</a:t>
            </a:r>
          </a:p>
          <a:p>
            <a:pPr marL="571500" lvl="2"/>
            <a:r>
              <a:rPr lang="en-US" dirty="0" smtClean="0">
                <a:latin typeface="+mj-lt"/>
                <a:hlinkClick r:id="rId3"/>
              </a:rPr>
              <a:t>https://azure.microsoft.com/en-us/documentation/</a:t>
            </a:r>
            <a:r>
              <a:rPr lang="en-US" dirty="0" smtClean="0">
                <a:latin typeface="+mj-lt"/>
              </a:rPr>
              <a:t> </a:t>
            </a:r>
          </a:p>
          <a:p>
            <a:pPr marL="342900" lvl="1" indent="-314325"/>
            <a:r>
              <a:rPr lang="en-US" dirty="0" smtClean="0">
                <a:latin typeface="+mj-lt"/>
              </a:rPr>
              <a:t>	Try out the Azure Stack Technical Preview</a:t>
            </a:r>
          </a:p>
          <a:p>
            <a:pPr marL="571500" lvl="2"/>
            <a:r>
              <a:rPr lang="en-US" dirty="0" smtClean="0">
                <a:latin typeface="+mj-lt"/>
                <a:hlinkClick r:id="rId4"/>
              </a:rPr>
              <a:t>https://azure.microsoft.com/en-us/overview/azure-stack/</a:t>
            </a:r>
            <a:r>
              <a:rPr lang="en-US" dirty="0" smtClean="0">
                <a:latin typeface="+mj-lt"/>
              </a:rPr>
              <a:t> </a:t>
            </a:r>
          </a:p>
          <a:p>
            <a:pPr marL="342900" lvl="1" indent="-314325"/>
            <a:r>
              <a:rPr lang="en-US" dirty="0" smtClean="0">
                <a:latin typeface="+mj-lt"/>
              </a:rPr>
              <a:t>	Try the apps in the </a:t>
            </a:r>
            <a:r>
              <a:rPr lang="en-US" dirty="0" err="1" smtClean="0">
                <a:latin typeface="+mj-lt"/>
              </a:rPr>
              <a:t>Github</a:t>
            </a:r>
            <a:endParaRPr lang="en-US" dirty="0" smtClean="0">
              <a:latin typeface="+mj-lt"/>
            </a:endParaRPr>
          </a:p>
          <a:p>
            <a:pPr marL="571500" lvl="2"/>
            <a:r>
              <a:rPr lang="en-US" dirty="0" smtClean="0">
                <a:latin typeface="+mj-lt"/>
              </a:rPr>
              <a:t>Azure: </a:t>
            </a:r>
            <a:r>
              <a:rPr lang="en-US" dirty="0" smtClean="0">
                <a:latin typeface="+mj-lt"/>
                <a:hlinkClick r:id="rId5"/>
              </a:rPr>
              <a:t>https://github.com/Azure/azure-quickstart-templates</a:t>
            </a:r>
            <a:r>
              <a:rPr lang="en-US" dirty="0" smtClean="0">
                <a:latin typeface="+mj-lt"/>
              </a:rPr>
              <a:t> </a:t>
            </a:r>
          </a:p>
          <a:p>
            <a:pPr marL="571500" lvl="2"/>
            <a:r>
              <a:rPr lang="en-US" dirty="0" smtClean="0">
                <a:latin typeface="+mj-lt"/>
              </a:rPr>
              <a:t>Azure Stack: </a:t>
            </a:r>
            <a:r>
              <a:rPr lang="en-US" dirty="0" smtClean="0">
                <a:latin typeface="+mj-lt"/>
                <a:hlinkClick r:id="rId6"/>
              </a:rPr>
              <a:t>https://github.com/Azure/AzureStack-QuickStart-Templates</a:t>
            </a:r>
            <a:r>
              <a:rPr lang="en-US" dirty="0" smtClean="0">
                <a:latin typeface="+mj-lt"/>
              </a:rPr>
              <a:t> </a:t>
            </a:r>
            <a:endParaRPr lang="en-US" dirty="0">
              <a:latin typeface="+mj-lt"/>
            </a:endParaRPr>
          </a:p>
        </p:txBody>
      </p:sp>
    </p:spTree>
    <p:extLst>
      <p:ext uri="{BB962C8B-B14F-4D97-AF65-F5344CB8AC3E}">
        <p14:creationId xmlns:p14="http://schemas.microsoft.com/office/powerpoint/2010/main" val="3509649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9" name="Underrubrik 4"/>
          <p:cNvSpPr txBox="1">
            <a:spLocks/>
          </p:cNvSpPr>
          <p:nvPr/>
        </p:nvSpPr>
        <p:spPr>
          <a:xfrm>
            <a:off x="262928" y="292519"/>
            <a:ext cx="7261399"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smtClean="0">
                <a:solidFill>
                  <a:schemeClr val="tx1">
                    <a:lumMod val="65000"/>
                    <a:lumOff val="35000"/>
                  </a:schemeClr>
                </a:solidFill>
                <a:latin typeface="+mj-lt"/>
              </a:rPr>
              <a:t>Cloud</a:t>
            </a:r>
            <a:endParaRPr lang="sv-SE" sz="4000" dirty="0">
              <a:solidFill>
                <a:schemeClr val="tx1">
                  <a:lumMod val="65000"/>
                  <a:lumOff val="35000"/>
                </a:schemeClr>
              </a:solidFill>
              <a:latin typeface="+mj-lt"/>
            </a:endParaRPr>
          </a:p>
        </p:txBody>
      </p:sp>
      <p:pic>
        <p:nvPicPr>
          <p:cNvPr id="6" name="Picture 4"/>
          <p:cNvPicPr>
            <a:picLocks noChangeAspect="1"/>
          </p:cNvPicPr>
          <p:nvPr/>
        </p:nvPicPr>
        <p:blipFill>
          <a:blip r:embed="rId3"/>
          <a:stretch>
            <a:fillRect/>
          </a:stretch>
        </p:blipFill>
        <p:spPr>
          <a:xfrm>
            <a:off x="-2456" y="-452585"/>
            <a:ext cx="9146455" cy="6048672"/>
          </a:xfrm>
          <a:prstGeom prst="rect">
            <a:avLst/>
          </a:prstGeom>
        </p:spPr>
      </p:pic>
    </p:spTree>
    <p:extLst>
      <p:ext uri="{BB962C8B-B14F-4D97-AF65-F5344CB8AC3E}">
        <p14:creationId xmlns:p14="http://schemas.microsoft.com/office/powerpoint/2010/main" val="3346140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9" name="Underrubrik 4"/>
          <p:cNvSpPr txBox="1">
            <a:spLocks/>
          </p:cNvSpPr>
          <p:nvPr/>
        </p:nvSpPr>
        <p:spPr>
          <a:xfrm>
            <a:off x="262928" y="292519"/>
            <a:ext cx="7261399"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err="1" smtClean="0">
                <a:solidFill>
                  <a:schemeClr val="tx1">
                    <a:lumMod val="65000"/>
                    <a:lumOff val="35000"/>
                  </a:schemeClr>
                </a:solidFill>
                <a:latin typeface="+mj-lt"/>
              </a:rPr>
              <a:t>More</a:t>
            </a:r>
            <a:endParaRPr lang="sv-SE" sz="4000" dirty="0">
              <a:solidFill>
                <a:schemeClr val="tx1">
                  <a:lumMod val="65000"/>
                  <a:lumOff val="35000"/>
                </a:schemeClr>
              </a:solidFill>
              <a:latin typeface="+mj-lt"/>
            </a:endParaRPr>
          </a:p>
        </p:txBody>
      </p:sp>
      <p:sp>
        <p:nvSpPr>
          <p:cNvPr id="4" name="Text Placeholder 3"/>
          <p:cNvSpPr txBox="1">
            <a:spLocks/>
          </p:cNvSpPr>
          <p:nvPr/>
        </p:nvSpPr>
        <p:spPr>
          <a:xfrm>
            <a:off x="282293" y="899383"/>
            <a:ext cx="7602075" cy="2896503"/>
          </a:xfrm>
          <a:prstGeom prst="rect">
            <a:avLst/>
          </a:prstGeom>
        </p:spPr>
        <p:txBody>
          <a:bodyPr vert="horz" lIns="68579" tIns="34289" rIns="68579" bIns="34289" rtlCol="0" anchor="ctr"/>
          <a:lstStyle>
            <a:defPPr>
              <a:defRPr lang="de-DE"/>
            </a:defPPr>
            <a:lvl1pPr marL="0" algn="l" defTabSz="914355" rtl="0" eaLnBrk="1" latinLnBrk="0" hangingPunct="1">
              <a:defRPr sz="900" kern="1200">
                <a:solidFill>
                  <a:schemeClr val="tx1">
                    <a:tint val="75000"/>
                  </a:schemeClr>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a:lstStyle>
          <a:p>
            <a:r>
              <a:rPr lang="en-US" sz="1800" dirty="0" smtClean="0">
                <a:solidFill>
                  <a:schemeClr val="accent1"/>
                </a:solidFill>
              </a:rPr>
              <a:t>Networking in Windows Server 2016</a:t>
            </a:r>
          </a:p>
          <a:p>
            <a:pPr marL="342900" lvl="1" indent="-314325"/>
            <a:r>
              <a:rPr lang="en-US" dirty="0" smtClean="0">
                <a:latin typeface="+mj-lt"/>
                <a:hlinkClick r:id="rId3"/>
              </a:rPr>
              <a:t>https</a:t>
            </a:r>
            <a:r>
              <a:rPr lang="en-US" dirty="0">
                <a:latin typeface="+mj-lt"/>
                <a:hlinkClick r:id="rId3"/>
              </a:rPr>
              <a:t>://</a:t>
            </a:r>
            <a:r>
              <a:rPr lang="en-US" dirty="0" smtClean="0">
                <a:latin typeface="+mj-lt"/>
                <a:hlinkClick r:id="rId3"/>
              </a:rPr>
              <a:t>channel9.msdn.com/Events/Ignite/Australia-2015/INF324</a:t>
            </a:r>
            <a:endParaRPr lang="en-US" dirty="0" smtClean="0">
              <a:latin typeface="+mj-lt"/>
            </a:endParaRPr>
          </a:p>
          <a:p>
            <a:pPr marL="342900" lvl="1" indent="-314325"/>
            <a:endParaRPr lang="en-US" dirty="0" smtClean="0">
              <a:latin typeface="+mj-lt"/>
            </a:endParaRPr>
          </a:p>
          <a:p>
            <a:pPr marL="342900" lvl="1" indent="-314325"/>
            <a:r>
              <a:rPr lang="en-US" sz="1800" dirty="0" smtClean="0">
                <a:solidFill>
                  <a:schemeClr val="accent1"/>
                </a:solidFill>
              </a:rPr>
              <a:t>Free E-book Windows Server 2016</a:t>
            </a:r>
          </a:p>
          <a:p>
            <a:pPr marL="342900" lvl="1" indent="-314325"/>
            <a:r>
              <a:rPr lang="en-US" dirty="0" smtClean="0">
                <a:solidFill>
                  <a:srgbClr val="0070C0"/>
                </a:solidFill>
                <a:latin typeface="+mj-lt"/>
                <a:hlinkClick r:id="rId4"/>
              </a:rPr>
              <a:t>https</a:t>
            </a:r>
            <a:r>
              <a:rPr lang="en-US" dirty="0">
                <a:solidFill>
                  <a:srgbClr val="0070C0"/>
                </a:solidFill>
                <a:latin typeface="+mj-lt"/>
                <a:hlinkClick r:id="rId4"/>
              </a:rPr>
              <a:t>://</a:t>
            </a:r>
            <a:r>
              <a:rPr lang="en-US" u="sng" dirty="0" smtClean="0">
                <a:solidFill>
                  <a:srgbClr val="0070C0"/>
                </a:solidFill>
                <a:latin typeface="+mj-lt"/>
                <a:hlinkClick r:id="rId4"/>
              </a:rPr>
              <a:t>blogs.technet.microsoft.com/askcore/2016/04/27/free-ebook-</a:t>
            </a:r>
            <a:r>
              <a:rPr lang="en-US" u="sng" dirty="0" smtClean="0">
                <a:solidFill>
                  <a:srgbClr val="0070C0"/>
                </a:solidFill>
                <a:latin typeface="+mj-lt"/>
              </a:rPr>
              <a:t>introducing-windows-server-2016-technical-preview</a:t>
            </a:r>
            <a:endParaRPr lang="en-US" u="sng" dirty="0">
              <a:solidFill>
                <a:srgbClr val="0070C0"/>
              </a:solidFill>
              <a:latin typeface="+mj-lt"/>
            </a:endParaRPr>
          </a:p>
        </p:txBody>
      </p:sp>
    </p:spTree>
    <p:extLst>
      <p:ext uri="{BB962C8B-B14F-4D97-AF65-F5344CB8AC3E}">
        <p14:creationId xmlns:p14="http://schemas.microsoft.com/office/powerpoint/2010/main" val="3657806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a:t>Sponsors</a:t>
            </a:r>
          </a:p>
        </p:txBody>
      </p:sp>
      <p:sp>
        <p:nvSpPr>
          <p:cNvPr id="10" name="Rectangle 9"/>
          <p:cNvSpPr/>
          <p:nvPr/>
        </p:nvSpPr>
        <p:spPr>
          <a:xfrm>
            <a:off x="0" y="4767733"/>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629" y="4837399"/>
            <a:ext cx="376890" cy="37689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1160" y="4853751"/>
            <a:ext cx="338294" cy="344185"/>
          </a:xfrm>
          <a:prstGeom prst="rect">
            <a:avLst/>
          </a:prstGeom>
        </p:spPr>
      </p:pic>
      <p:pic>
        <p:nvPicPr>
          <p:cNvPr id="18" name="Picture 2" descr="http://logok.org/wp-content/uploads/2014/08/YouTube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6256" y="4710929"/>
            <a:ext cx="796167" cy="5971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6.googleusercontent.com/-9YcLwNaozjY/AAAAAAAAAAI/AAAAAAAAAuo/b7J1IHGEYRs/s0-c-k-no-ns/phot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47664" y="2113278"/>
            <a:ext cx="1793806" cy="1794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jammer.biz/wp-content/uploads/2013/05/parallel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49758" y="2173121"/>
            <a:ext cx="2626498" cy="15758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blog.tmcnet.com/blog/rich-tehrani/uploads/new-microsoft-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1037" y="368595"/>
            <a:ext cx="4286250"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132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a:t>System Center User Group</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276" y="2099236"/>
            <a:ext cx="982111" cy="98211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3663" y="1792431"/>
            <a:ext cx="2119176" cy="1498324"/>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78383" y="1880695"/>
            <a:ext cx="1106588" cy="1125859"/>
          </a:xfrm>
          <a:prstGeom prst="rect">
            <a:avLst/>
          </a:prstGeom>
        </p:spPr>
      </p:pic>
      <p:sp>
        <p:nvSpPr>
          <p:cNvPr id="13" name="TextBox 12"/>
          <p:cNvSpPr txBox="1"/>
          <p:nvPr/>
        </p:nvSpPr>
        <p:spPr>
          <a:xfrm>
            <a:off x="6470374" y="3152255"/>
            <a:ext cx="1073426" cy="288539"/>
          </a:xfrm>
          <a:prstGeom prst="rect">
            <a:avLst/>
          </a:prstGeom>
          <a:noFill/>
        </p:spPr>
        <p:txBody>
          <a:bodyPr wrap="square" lIns="68579" tIns="34289" rIns="68579" bIns="34289" rtlCol="0">
            <a:spAutoFit/>
          </a:bodyPr>
          <a:lstStyle/>
          <a:p>
            <a:pPr defTabSz="685783"/>
            <a:r>
              <a:rPr lang="sv-SE" sz="1400" dirty="0">
                <a:solidFill>
                  <a:prstClr val="black"/>
                </a:solidFill>
              </a:rPr>
              <a:t>#scugse</a:t>
            </a:r>
          </a:p>
        </p:txBody>
      </p:sp>
      <p:sp>
        <p:nvSpPr>
          <p:cNvPr id="15" name="TextBox 14"/>
          <p:cNvSpPr txBox="1"/>
          <p:nvPr/>
        </p:nvSpPr>
        <p:spPr>
          <a:xfrm>
            <a:off x="934692" y="3152254"/>
            <a:ext cx="1333052" cy="284691"/>
          </a:xfrm>
          <a:prstGeom prst="rect">
            <a:avLst/>
          </a:prstGeom>
          <a:noFill/>
        </p:spPr>
        <p:txBody>
          <a:bodyPr wrap="square" lIns="68579" tIns="34289" rIns="68579" bIns="34289" rtlCol="0">
            <a:spAutoFit/>
          </a:bodyPr>
          <a:lstStyle/>
          <a:p>
            <a:pPr defTabSz="685783"/>
            <a:r>
              <a:rPr lang="sv-SE" sz="1400" dirty="0">
                <a:solidFill>
                  <a:prstClr val="black"/>
                </a:solidFill>
              </a:rPr>
              <a:t>www.scug.se</a:t>
            </a:r>
          </a:p>
        </p:txBody>
      </p:sp>
      <p:sp>
        <p:nvSpPr>
          <p:cNvPr id="16" name="TextBox 15"/>
          <p:cNvSpPr txBox="1"/>
          <p:nvPr/>
        </p:nvSpPr>
        <p:spPr>
          <a:xfrm>
            <a:off x="3064856" y="3186880"/>
            <a:ext cx="2156790" cy="507830"/>
          </a:xfrm>
          <a:prstGeom prst="rect">
            <a:avLst/>
          </a:prstGeom>
          <a:noFill/>
        </p:spPr>
        <p:txBody>
          <a:bodyPr wrap="square" lIns="68579" tIns="34289" rIns="68579" bIns="34289" rtlCol="0">
            <a:spAutoFit/>
          </a:bodyPr>
          <a:lstStyle/>
          <a:p>
            <a:pPr defTabSz="685783"/>
            <a:r>
              <a:rPr lang="sv-SE" sz="1400" dirty="0">
                <a:solidFill>
                  <a:prstClr val="black"/>
                </a:solidFill>
              </a:rPr>
              <a:t>www.youtube.com/scugse</a:t>
            </a:r>
          </a:p>
          <a:p>
            <a:pPr defTabSz="685783"/>
            <a:endParaRPr lang="sv-SE" sz="1400" dirty="0">
              <a:solidFill>
                <a:prstClr val="black"/>
              </a:solidFill>
            </a:endParaRPr>
          </a:p>
        </p:txBody>
      </p:sp>
      <p:sp>
        <p:nvSpPr>
          <p:cNvPr id="10" name="Rectangle 9"/>
          <p:cNvSpPr/>
          <p:nvPr/>
        </p:nvSpPr>
        <p:spPr>
          <a:xfrm>
            <a:off x="0" y="4767733"/>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90629" y="4837399"/>
            <a:ext cx="376890" cy="376890"/>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81160" y="4853751"/>
            <a:ext cx="338294" cy="344185"/>
          </a:xfrm>
          <a:prstGeom prst="rect">
            <a:avLst/>
          </a:prstGeom>
        </p:spPr>
      </p:pic>
      <p:pic>
        <p:nvPicPr>
          <p:cNvPr id="18" name="Picture 2" descr="http://logok.org/wp-content/uploads/2014/08/YouTube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76256" y="4710929"/>
            <a:ext cx="796167" cy="59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805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14" name="Rectangle 39"/>
          <p:cNvSpPr/>
          <p:nvPr/>
        </p:nvSpPr>
        <p:spPr bwMode="auto">
          <a:xfrm>
            <a:off x="3063336" y="2751085"/>
            <a:ext cx="2823738" cy="20337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92" fontAlgn="base">
              <a:spcBef>
                <a:spcPct val="0"/>
              </a:spcBef>
              <a:spcAft>
                <a:spcPct val="0"/>
              </a:spcAft>
              <a:defRPr/>
            </a:pPr>
            <a:endParaRPr lang="en-US" sz="1471" dirty="0">
              <a:gradFill>
                <a:gsLst>
                  <a:gs pos="16814">
                    <a:srgbClr val="FFFFFF"/>
                  </a:gs>
                  <a:gs pos="46000">
                    <a:srgbClr val="FFFFFF"/>
                  </a:gs>
                </a:gsLst>
                <a:lin ang="5400000" scaled="0"/>
              </a:gradFill>
              <a:latin typeface="Segoe UI"/>
            </a:endParaRPr>
          </a:p>
        </p:txBody>
      </p:sp>
      <p:sp>
        <p:nvSpPr>
          <p:cNvPr id="23" name="Title 1"/>
          <p:cNvSpPr txBox="1">
            <a:spLocks/>
          </p:cNvSpPr>
          <p:nvPr/>
        </p:nvSpPr>
        <p:spPr>
          <a:xfrm>
            <a:off x="899592" y="1602742"/>
            <a:ext cx="7886700" cy="785738"/>
          </a:xfrm>
          <a:prstGeom prst="rect">
            <a:avLst/>
          </a:prstGeom>
        </p:spPr>
        <p:txBody>
          <a:bodyPr vert="horz" lIns="68579" tIns="34289" rIns="68579" bIns="34289" rtlCol="0" anchor="b">
            <a:normAutofit/>
          </a:bodyPr>
          <a:lstStyle>
            <a:lvl1pPr algn="ctr" defTabSz="685783"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4000" dirty="0" smtClean="0">
                <a:solidFill>
                  <a:schemeClr val="tx1">
                    <a:lumMod val="65000"/>
                    <a:lumOff val="35000"/>
                  </a:schemeClr>
                </a:solidFill>
              </a:rPr>
              <a:t>“The software-defined </a:t>
            </a:r>
            <a:r>
              <a:rPr lang="en-US" sz="4000" dirty="0">
                <a:solidFill>
                  <a:schemeClr val="tx1">
                    <a:lumMod val="65000"/>
                    <a:lumOff val="35000"/>
                  </a:schemeClr>
                </a:solidFill>
              </a:rPr>
              <a:t>d</a:t>
            </a:r>
            <a:r>
              <a:rPr lang="en-US" sz="4000" dirty="0" smtClean="0">
                <a:solidFill>
                  <a:schemeClr val="tx1">
                    <a:lumMod val="65000"/>
                    <a:lumOff val="35000"/>
                  </a:schemeClr>
                </a:solidFill>
              </a:rPr>
              <a:t>atacenter”</a:t>
            </a:r>
            <a:endParaRPr lang="en-US" sz="4000" dirty="0">
              <a:solidFill>
                <a:schemeClr val="tx1">
                  <a:lumMod val="65000"/>
                  <a:lumOff val="35000"/>
                </a:schemeClr>
              </a:solidFill>
            </a:endParaRPr>
          </a:p>
        </p:txBody>
      </p:sp>
    </p:spTree>
    <p:extLst>
      <p:ext uri="{BB962C8B-B14F-4D97-AF65-F5344CB8AC3E}">
        <p14:creationId xmlns:p14="http://schemas.microsoft.com/office/powerpoint/2010/main" val="3072167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grpSp>
        <p:nvGrpSpPr>
          <p:cNvPr id="7" name="Group 44"/>
          <p:cNvGrpSpPr/>
          <p:nvPr/>
        </p:nvGrpSpPr>
        <p:grpSpPr>
          <a:xfrm>
            <a:off x="205976" y="2751085"/>
            <a:ext cx="2823738" cy="2033715"/>
            <a:chOff x="517476" y="3741170"/>
            <a:chExt cx="2857122" cy="2765993"/>
          </a:xfrm>
          <a:noFill/>
        </p:grpSpPr>
        <p:sp>
          <p:nvSpPr>
            <p:cNvPr id="9" name="Rectangle 38"/>
            <p:cNvSpPr/>
            <p:nvPr/>
          </p:nvSpPr>
          <p:spPr bwMode="auto">
            <a:xfrm>
              <a:off x="517476" y="3741170"/>
              <a:ext cx="2857122" cy="2765993"/>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92" fontAlgn="base">
                <a:spcBef>
                  <a:spcPct val="0"/>
                </a:spcBef>
                <a:spcAft>
                  <a:spcPct val="0"/>
                </a:spcAft>
                <a:defRPr/>
              </a:pPr>
              <a:endParaRPr lang="en-US" sz="1471" dirty="0">
                <a:gradFill>
                  <a:gsLst>
                    <a:gs pos="16814">
                      <a:srgbClr val="FFFFFF"/>
                    </a:gs>
                    <a:gs pos="46000">
                      <a:srgbClr val="FFFFFF"/>
                    </a:gs>
                  </a:gsLst>
                  <a:lin ang="5400000" scaled="0"/>
                </a:gradFill>
                <a:latin typeface="Segoe UI"/>
              </a:endParaRPr>
            </a:p>
          </p:txBody>
        </p:sp>
        <p:sp>
          <p:nvSpPr>
            <p:cNvPr id="11" name="Rectangle 11"/>
            <p:cNvSpPr/>
            <p:nvPr/>
          </p:nvSpPr>
          <p:spPr>
            <a:xfrm>
              <a:off x="517476" y="4039225"/>
              <a:ext cx="2852928" cy="1849502"/>
            </a:xfrm>
            <a:prstGeom prst="rect">
              <a:avLst/>
            </a:prstGeom>
            <a:grpFill/>
          </p:spPr>
          <p:txBody>
            <a:bodyPr wrap="square" lIns="67232">
              <a:spAutoFit/>
            </a:bodyPr>
            <a:lstStyle/>
            <a:p>
              <a:pPr algn="ctr" defTabSz="685805">
                <a:defRPr/>
              </a:pPr>
              <a:r>
                <a:rPr lang="en-US" sz="2059" dirty="0">
                  <a:gradFill>
                    <a:gsLst>
                      <a:gs pos="1250">
                        <a:srgbClr val="505050"/>
                      </a:gs>
                      <a:gs pos="83000">
                        <a:srgbClr val="505050"/>
                      </a:gs>
                    </a:gsLst>
                    <a:lin ang="5400000" scaled="0"/>
                  </a:gradFill>
                  <a:latin typeface="Segoe UI Light"/>
                </a:rPr>
                <a:t>Introduced </a:t>
              </a:r>
              <a:br>
                <a:rPr lang="en-US" sz="2059" dirty="0">
                  <a:gradFill>
                    <a:gsLst>
                      <a:gs pos="1250">
                        <a:srgbClr val="505050"/>
                      </a:gs>
                      <a:gs pos="83000">
                        <a:srgbClr val="505050"/>
                      </a:gs>
                    </a:gsLst>
                    <a:lin ang="5400000" scaled="0"/>
                  </a:gradFill>
                  <a:latin typeface="Segoe UI Light"/>
                </a:rPr>
              </a:br>
              <a:r>
                <a:rPr lang="en-US" sz="2059" dirty="0">
                  <a:gradFill>
                    <a:gsLst>
                      <a:gs pos="1250">
                        <a:srgbClr val="505050"/>
                      </a:gs>
                      <a:gs pos="83000">
                        <a:srgbClr val="505050"/>
                      </a:gs>
                    </a:gsLst>
                    <a:lin ang="5400000" scaled="0"/>
                  </a:gradFill>
                  <a:latin typeface="Segoe UI Light"/>
                </a:rPr>
                <a:t>virtualization </a:t>
              </a:r>
              <a:br>
                <a:rPr lang="en-US" sz="2059" dirty="0">
                  <a:gradFill>
                    <a:gsLst>
                      <a:gs pos="1250">
                        <a:srgbClr val="505050"/>
                      </a:gs>
                      <a:gs pos="83000">
                        <a:srgbClr val="505050"/>
                      </a:gs>
                    </a:gsLst>
                    <a:lin ang="5400000" scaled="0"/>
                  </a:gradFill>
                  <a:latin typeface="Segoe UI Light"/>
                </a:rPr>
              </a:br>
              <a:r>
                <a:rPr lang="en-US" sz="2059" dirty="0">
                  <a:gradFill>
                    <a:gsLst>
                      <a:gs pos="1250">
                        <a:srgbClr val="505050"/>
                      </a:gs>
                      <a:gs pos="83000">
                        <a:srgbClr val="505050"/>
                      </a:gs>
                    </a:gsLst>
                    <a:lin ang="5400000" scaled="0"/>
                  </a:gradFill>
                  <a:latin typeface="Segoe UI Light"/>
                </a:rPr>
                <a:t>platform/ </a:t>
              </a:r>
              <a:br>
                <a:rPr lang="en-US" sz="2059" dirty="0">
                  <a:gradFill>
                    <a:gsLst>
                      <a:gs pos="1250">
                        <a:srgbClr val="505050"/>
                      </a:gs>
                      <a:gs pos="83000">
                        <a:srgbClr val="505050"/>
                      </a:gs>
                    </a:gsLst>
                    <a:lin ang="5400000" scaled="0"/>
                  </a:gradFill>
                  <a:latin typeface="Segoe UI Light"/>
                </a:rPr>
              </a:br>
              <a:r>
                <a:rPr lang="en-US" sz="2059" dirty="0">
                  <a:gradFill>
                    <a:gsLst>
                      <a:gs pos="1250">
                        <a:srgbClr val="505050"/>
                      </a:gs>
                      <a:gs pos="83000">
                        <a:srgbClr val="505050"/>
                      </a:gs>
                    </a:gsLst>
                    <a:lin ang="5400000" scaled="0"/>
                  </a:gradFill>
                  <a:latin typeface="Segoe UI Light"/>
                </a:rPr>
                <a:t>management</a:t>
              </a:r>
            </a:p>
          </p:txBody>
        </p:sp>
      </p:grpSp>
      <p:grpSp>
        <p:nvGrpSpPr>
          <p:cNvPr id="13" name="Group 45"/>
          <p:cNvGrpSpPr/>
          <p:nvPr/>
        </p:nvGrpSpPr>
        <p:grpSpPr>
          <a:xfrm>
            <a:off x="3063336" y="2751085"/>
            <a:ext cx="2823738" cy="2033715"/>
            <a:chOff x="3333851" y="3741170"/>
            <a:chExt cx="2834640" cy="2765993"/>
          </a:xfrm>
          <a:noFill/>
        </p:grpSpPr>
        <p:sp>
          <p:nvSpPr>
            <p:cNvPr id="14" name="Rectangle 39"/>
            <p:cNvSpPr/>
            <p:nvPr/>
          </p:nvSpPr>
          <p:spPr bwMode="auto">
            <a:xfrm>
              <a:off x="3333851" y="3741170"/>
              <a:ext cx="2834640" cy="2765993"/>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92" fontAlgn="base">
                <a:spcBef>
                  <a:spcPct val="0"/>
                </a:spcBef>
                <a:spcAft>
                  <a:spcPct val="0"/>
                </a:spcAft>
                <a:defRPr/>
              </a:pPr>
              <a:endParaRPr lang="en-US" sz="1471" dirty="0">
                <a:gradFill>
                  <a:gsLst>
                    <a:gs pos="16814">
                      <a:srgbClr val="FFFFFF"/>
                    </a:gs>
                    <a:gs pos="46000">
                      <a:srgbClr val="FFFFFF"/>
                    </a:gs>
                  </a:gsLst>
                  <a:lin ang="5400000" scaled="0"/>
                </a:gradFill>
                <a:latin typeface="Segoe UI"/>
              </a:endParaRPr>
            </a:p>
          </p:txBody>
        </p:sp>
        <p:sp>
          <p:nvSpPr>
            <p:cNvPr id="15" name="Rectangle 12"/>
            <p:cNvSpPr/>
            <p:nvPr/>
          </p:nvSpPr>
          <p:spPr>
            <a:xfrm>
              <a:off x="3342546" y="4039225"/>
              <a:ext cx="2810073" cy="1418522"/>
            </a:xfrm>
            <a:prstGeom prst="rect">
              <a:avLst/>
            </a:prstGeom>
            <a:grpFill/>
          </p:spPr>
          <p:txBody>
            <a:bodyPr wrap="square" lIns="67232">
              <a:spAutoFit/>
            </a:bodyPr>
            <a:lstStyle/>
            <a:p>
              <a:pPr algn="ctr" defTabSz="685805">
                <a:defRPr/>
              </a:pPr>
              <a:r>
                <a:rPr lang="en-US" sz="2059" dirty="0">
                  <a:gradFill>
                    <a:gsLst>
                      <a:gs pos="1250">
                        <a:srgbClr val="505050"/>
                      </a:gs>
                      <a:gs pos="83000">
                        <a:srgbClr val="505050"/>
                      </a:gs>
                    </a:gsLst>
                    <a:lin ang="5400000" scaled="0"/>
                  </a:gradFill>
                  <a:latin typeface="Segoe UI Light"/>
                </a:rPr>
                <a:t>Industry-leading </a:t>
              </a:r>
              <a:br>
                <a:rPr lang="en-US" sz="2059" dirty="0">
                  <a:gradFill>
                    <a:gsLst>
                      <a:gs pos="1250">
                        <a:srgbClr val="505050"/>
                      </a:gs>
                      <a:gs pos="83000">
                        <a:srgbClr val="505050"/>
                      </a:gs>
                    </a:gsLst>
                    <a:lin ang="5400000" scaled="0"/>
                  </a:gradFill>
                  <a:latin typeface="Segoe UI Light"/>
                </a:rPr>
              </a:br>
              <a:r>
                <a:rPr lang="en-US" sz="2059" dirty="0">
                  <a:gradFill>
                    <a:gsLst>
                      <a:gs pos="1250">
                        <a:srgbClr val="505050"/>
                      </a:gs>
                      <a:gs pos="83000">
                        <a:srgbClr val="505050"/>
                      </a:gs>
                    </a:gsLst>
                    <a:lin ang="5400000" scaled="0"/>
                  </a:gradFill>
                  <a:latin typeface="Segoe UI Light"/>
                </a:rPr>
                <a:t>scale and </a:t>
              </a:r>
              <a:br>
                <a:rPr lang="en-US" sz="2059" dirty="0">
                  <a:gradFill>
                    <a:gsLst>
                      <a:gs pos="1250">
                        <a:srgbClr val="505050"/>
                      </a:gs>
                      <a:gs pos="83000">
                        <a:srgbClr val="505050"/>
                      </a:gs>
                    </a:gsLst>
                    <a:lin ang="5400000" scaled="0"/>
                  </a:gradFill>
                  <a:latin typeface="Segoe UI Light"/>
                </a:rPr>
              </a:br>
              <a:r>
                <a:rPr lang="en-US" sz="2059" dirty="0">
                  <a:gradFill>
                    <a:gsLst>
                      <a:gs pos="1250">
                        <a:srgbClr val="505050"/>
                      </a:gs>
                      <a:gs pos="83000">
                        <a:srgbClr val="505050"/>
                      </a:gs>
                    </a:gsLst>
                    <a:lin ang="5400000" scaled="0"/>
                  </a:gradFill>
                  <a:latin typeface="Segoe UI Light"/>
                </a:rPr>
                <a:t>performance</a:t>
              </a:r>
            </a:p>
          </p:txBody>
        </p:sp>
      </p:grpSp>
      <p:grpSp>
        <p:nvGrpSpPr>
          <p:cNvPr id="16" name="Group 46"/>
          <p:cNvGrpSpPr/>
          <p:nvPr/>
        </p:nvGrpSpPr>
        <p:grpSpPr>
          <a:xfrm>
            <a:off x="5928848" y="2751085"/>
            <a:ext cx="2823738" cy="2033715"/>
            <a:chOff x="6229618" y="3741170"/>
            <a:chExt cx="2834640" cy="2765993"/>
          </a:xfrm>
          <a:noFill/>
        </p:grpSpPr>
        <p:sp>
          <p:nvSpPr>
            <p:cNvPr id="17" name="Rectangle 40"/>
            <p:cNvSpPr/>
            <p:nvPr/>
          </p:nvSpPr>
          <p:spPr bwMode="auto">
            <a:xfrm>
              <a:off x="6229618" y="3741170"/>
              <a:ext cx="2834640" cy="2765993"/>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92" fontAlgn="base">
                <a:spcBef>
                  <a:spcPct val="0"/>
                </a:spcBef>
                <a:spcAft>
                  <a:spcPct val="0"/>
                </a:spcAft>
                <a:defRPr/>
              </a:pPr>
              <a:endParaRPr lang="en-US" sz="1471" dirty="0">
                <a:gradFill>
                  <a:gsLst>
                    <a:gs pos="16814">
                      <a:srgbClr val="FFFFFF"/>
                    </a:gs>
                    <a:gs pos="46000">
                      <a:srgbClr val="FFFFFF"/>
                    </a:gs>
                  </a:gsLst>
                  <a:lin ang="5400000" scaled="0"/>
                </a:gradFill>
                <a:latin typeface="Segoe UI"/>
              </a:endParaRPr>
            </a:p>
          </p:txBody>
        </p:sp>
        <p:sp>
          <p:nvSpPr>
            <p:cNvPr id="18" name="Rectangle 13"/>
            <p:cNvSpPr/>
            <p:nvPr/>
          </p:nvSpPr>
          <p:spPr>
            <a:xfrm>
              <a:off x="6235004" y="4039225"/>
              <a:ext cx="2829254" cy="987541"/>
            </a:xfrm>
            <a:prstGeom prst="rect">
              <a:avLst/>
            </a:prstGeom>
            <a:grpFill/>
          </p:spPr>
          <p:txBody>
            <a:bodyPr wrap="square" lIns="67232">
              <a:spAutoFit/>
            </a:bodyPr>
            <a:lstStyle/>
            <a:p>
              <a:pPr algn="ctr" defTabSz="685805">
                <a:defRPr/>
              </a:pPr>
              <a:r>
                <a:rPr lang="en-US" sz="2059" dirty="0">
                  <a:gradFill>
                    <a:gsLst>
                      <a:gs pos="1250">
                        <a:srgbClr val="505050"/>
                      </a:gs>
                      <a:gs pos="83000">
                        <a:srgbClr val="505050"/>
                      </a:gs>
                    </a:gsLst>
                    <a:lin ang="5400000" scaled="0"/>
                  </a:gradFill>
                  <a:latin typeface="Segoe UI Light"/>
                </a:rPr>
                <a:t>Azure as </a:t>
              </a:r>
              <a:br>
                <a:rPr lang="en-US" sz="2059" dirty="0">
                  <a:gradFill>
                    <a:gsLst>
                      <a:gs pos="1250">
                        <a:srgbClr val="505050"/>
                      </a:gs>
                      <a:gs pos="83000">
                        <a:srgbClr val="505050"/>
                      </a:gs>
                    </a:gsLst>
                    <a:lin ang="5400000" scaled="0"/>
                  </a:gradFill>
                  <a:latin typeface="Segoe UI Light"/>
                </a:rPr>
              </a:br>
              <a:r>
                <a:rPr lang="en-US" sz="2059" dirty="0">
                  <a:gradFill>
                    <a:gsLst>
                      <a:gs pos="1250">
                        <a:srgbClr val="505050"/>
                      </a:gs>
                      <a:gs pos="83000">
                        <a:srgbClr val="505050"/>
                      </a:gs>
                    </a:gsLst>
                    <a:lin ang="5400000" scaled="0"/>
                  </a:gradFill>
                  <a:latin typeface="Segoe UI Light"/>
                </a:rPr>
                <a:t>design point </a:t>
              </a:r>
            </a:p>
          </p:txBody>
        </p:sp>
      </p:grpSp>
      <p:sp>
        <p:nvSpPr>
          <p:cNvPr id="20" name="Rectangle 34"/>
          <p:cNvSpPr/>
          <p:nvPr/>
        </p:nvSpPr>
        <p:spPr bwMode="auto">
          <a:xfrm>
            <a:off x="205977" y="1150714"/>
            <a:ext cx="2709839" cy="15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92" fontAlgn="base">
              <a:spcBef>
                <a:spcPct val="0"/>
              </a:spcBef>
              <a:spcAft>
                <a:spcPct val="0"/>
              </a:spcAft>
              <a:defRPr/>
            </a:pPr>
            <a:r>
              <a:rPr lang="en-US" sz="1324" dirty="0">
                <a:gradFill>
                  <a:gsLst>
                    <a:gs pos="16814">
                      <a:srgbClr val="FFFFFF"/>
                    </a:gs>
                    <a:gs pos="46000">
                      <a:srgbClr val="FFFFFF"/>
                    </a:gs>
                  </a:gsLst>
                  <a:lin ang="5400000" scaled="0"/>
                </a:gradFill>
                <a:latin typeface="Segoe UI"/>
              </a:rPr>
              <a:t>Windows Server 2008 R2</a:t>
            </a:r>
            <a:br>
              <a:rPr lang="en-US" sz="1324" dirty="0">
                <a:gradFill>
                  <a:gsLst>
                    <a:gs pos="16814">
                      <a:srgbClr val="FFFFFF"/>
                    </a:gs>
                    <a:gs pos="46000">
                      <a:srgbClr val="FFFFFF"/>
                    </a:gs>
                  </a:gsLst>
                  <a:lin ang="5400000" scaled="0"/>
                </a:gradFill>
                <a:latin typeface="Segoe UI"/>
              </a:rPr>
            </a:br>
            <a:endParaRPr lang="en-US" sz="1324" dirty="0">
              <a:gradFill>
                <a:gsLst>
                  <a:gs pos="16814">
                    <a:srgbClr val="FFFFFF"/>
                  </a:gs>
                  <a:gs pos="46000">
                    <a:srgbClr val="FFFFFF"/>
                  </a:gs>
                </a:gsLst>
                <a:lin ang="5400000" scaled="0"/>
              </a:gradFill>
              <a:latin typeface="Segoe UI"/>
            </a:endParaRPr>
          </a:p>
          <a:p>
            <a:pPr algn="ctr" defTabSz="685592" fontAlgn="base">
              <a:spcBef>
                <a:spcPct val="0"/>
              </a:spcBef>
              <a:spcAft>
                <a:spcPct val="0"/>
              </a:spcAft>
              <a:defRPr/>
            </a:pPr>
            <a:r>
              <a:rPr lang="en-US" sz="1324" dirty="0">
                <a:gradFill>
                  <a:gsLst>
                    <a:gs pos="16814">
                      <a:srgbClr val="FFFFFF"/>
                    </a:gs>
                    <a:gs pos="46000">
                      <a:srgbClr val="FFFFFF"/>
                    </a:gs>
                  </a:gsLst>
                  <a:lin ang="5400000" scaled="0"/>
                </a:gradFill>
                <a:latin typeface="Segoe UI"/>
              </a:rPr>
              <a:t>System Center 2007 R3</a:t>
            </a:r>
          </a:p>
        </p:txBody>
      </p:sp>
      <p:sp>
        <p:nvSpPr>
          <p:cNvPr id="21" name="Rectangle 35"/>
          <p:cNvSpPr/>
          <p:nvPr/>
        </p:nvSpPr>
        <p:spPr bwMode="auto">
          <a:xfrm>
            <a:off x="3159677" y="1150714"/>
            <a:ext cx="2660792" cy="1517700"/>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92" fontAlgn="base">
              <a:spcBef>
                <a:spcPct val="0"/>
              </a:spcBef>
              <a:spcAft>
                <a:spcPct val="0"/>
              </a:spcAft>
              <a:defRPr/>
            </a:pPr>
            <a:r>
              <a:rPr lang="en-US" sz="1324" dirty="0">
                <a:gradFill>
                  <a:gsLst>
                    <a:gs pos="16814">
                      <a:srgbClr val="FFFFFF"/>
                    </a:gs>
                    <a:gs pos="46000">
                      <a:srgbClr val="FFFFFF"/>
                    </a:gs>
                  </a:gsLst>
                  <a:lin ang="5400000" scaled="0"/>
                </a:gradFill>
                <a:latin typeface="Segoe UI"/>
              </a:rPr>
              <a:t>Windows Server 2012</a:t>
            </a:r>
          </a:p>
          <a:p>
            <a:pPr algn="ctr" defTabSz="685592" fontAlgn="base">
              <a:spcBef>
                <a:spcPct val="0"/>
              </a:spcBef>
              <a:spcAft>
                <a:spcPct val="0"/>
              </a:spcAft>
              <a:defRPr/>
            </a:pPr>
            <a:endParaRPr lang="en-US" sz="1324" dirty="0">
              <a:gradFill>
                <a:gsLst>
                  <a:gs pos="16814">
                    <a:srgbClr val="FFFFFF"/>
                  </a:gs>
                  <a:gs pos="46000">
                    <a:srgbClr val="FFFFFF"/>
                  </a:gs>
                </a:gsLst>
                <a:lin ang="5400000" scaled="0"/>
              </a:gradFill>
              <a:latin typeface="Segoe UI"/>
            </a:endParaRPr>
          </a:p>
          <a:p>
            <a:pPr algn="ctr" defTabSz="685592" fontAlgn="base">
              <a:spcBef>
                <a:spcPct val="0"/>
              </a:spcBef>
              <a:spcAft>
                <a:spcPct val="0"/>
              </a:spcAft>
              <a:defRPr/>
            </a:pPr>
            <a:r>
              <a:rPr lang="en-US" sz="1324" dirty="0">
                <a:gradFill>
                  <a:gsLst>
                    <a:gs pos="16814">
                      <a:srgbClr val="FFFFFF"/>
                    </a:gs>
                    <a:gs pos="46000">
                      <a:srgbClr val="FFFFFF"/>
                    </a:gs>
                  </a:gsLst>
                  <a:lin ang="5400000" scaled="0"/>
                </a:gradFill>
                <a:latin typeface="Segoe UI"/>
              </a:rPr>
              <a:t>System Center 2012</a:t>
            </a:r>
          </a:p>
        </p:txBody>
      </p:sp>
      <p:sp>
        <p:nvSpPr>
          <p:cNvPr id="22" name="Rectangle 36"/>
          <p:cNvSpPr/>
          <p:nvPr/>
        </p:nvSpPr>
        <p:spPr bwMode="auto">
          <a:xfrm>
            <a:off x="6012160" y="1150714"/>
            <a:ext cx="2664296" cy="1517700"/>
          </a:xfrm>
          <a:prstGeom prst="rect">
            <a:avLst/>
          </a:prstGeom>
          <a:solidFill>
            <a:schemeClr val="accent6">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92" fontAlgn="base">
              <a:spcBef>
                <a:spcPct val="0"/>
              </a:spcBef>
              <a:spcAft>
                <a:spcPct val="0"/>
              </a:spcAft>
              <a:defRPr/>
            </a:pPr>
            <a:r>
              <a:rPr lang="en-US" sz="1324" dirty="0">
                <a:gradFill>
                  <a:gsLst>
                    <a:gs pos="16814">
                      <a:srgbClr val="FFFFFF"/>
                    </a:gs>
                    <a:gs pos="46000">
                      <a:srgbClr val="FFFFFF"/>
                    </a:gs>
                  </a:gsLst>
                  <a:lin ang="5400000" scaled="0"/>
                </a:gradFill>
                <a:latin typeface="Segoe UI"/>
              </a:rPr>
              <a:t>Windows Server 2012 R2</a:t>
            </a:r>
          </a:p>
          <a:p>
            <a:pPr algn="ctr" defTabSz="685592" fontAlgn="base">
              <a:spcBef>
                <a:spcPct val="0"/>
              </a:spcBef>
              <a:spcAft>
                <a:spcPct val="0"/>
              </a:spcAft>
              <a:defRPr/>
            </a:pPr>
            <a:endParaRPr lang="en-US" sz="1324" dirty="0">
              <a:gradFill>
                <a:gsLst>
                  <a:gs pos="16814">
                    <a:srgbClr val="FFFFFF"/>
                  </a:gs>
                  <a:gs pos="46000">
                    <a:srgbClr val="FFFFFF"/>
                  </a:gs>
                </a:gsLst>
                <a:lin ang="5400000" scaled="0"/>
              </a:gradFill>
              <a:latin typeface="Segoe UI"/>
            </a:endParaRPr>
          </a:p>
          <a:p>
            <a:pPr algn="ctr" defTabSz="685592" fontAlgn="base">
              <a:spcBef>
                <a:spcPct val="0"/>
              </a:spcBef>
              <a:spcAft>
                <a:spcPct val="0"/>
              </a:spcAft>
              <a:defRPr/>
            </a:pPr>
            <a:r>
              <a:rPr lang="en-US" sz="1324" dirty="0">
                <a:gradFill>
                  <a:gsLst>
                    <a:gs pos="16814">
                      <a:srgbClr val="FFFFFF"/>
                    </a:gs>
                    <a:gs pos="46000">
                      <a:srgbClr val="FFFFFF"/>
                    </a:gs>
                  </a:gsLst>
                  <a:lin ang="5400000" scaled="0"/>
                </a:gradFill>
                <a:latin typeface="Segoe UI"/>
              </a:rPr>
              <a:t>System Center 2012 R2</a:t>
            </a:r>
          </a:p>
          <a:p>
            <a:pPr algn="ctr" defTabSz="685592" fontAlgn="base">
              <a:spcBef>
                <a:spcPct val="0"/>
              </a:spcBef>
              <a:spcAft>
                <a:spcPct val="0"/>
              </a:spcAft>
              <a:defRPr/>
            </a:pPr>
            <a:endParaRPr lang="en-US" sz="1324" dirty="0">
              <a:gradFill>
                <a:gsLst>
                  <a:gs pos="16814">
                    <a:srgbClr val="FFFFFF"/>
                  </a:gs>
                  <a:gs pos="46000">
                    <a:srgbClr val="FFFFFF"/>
                  </a:gs>
                </a:gsLst>
                <a:lin ang="5400000" scaled="0"/>
              </a:gradFill>
              <a:latin typeface="Segoe UI"/>
            </a:endParaRPr>
          </a:p>
          <a:p>
            <a:pPr algn="ctr" defTabSz="685592" fontAlgn="base">
              <a:spcBef>
                <a:spcPct val="0"/>
              </a:spcBef>
              <a:spcAft>
                <a:spcPct val="0"/>
              </a:spcAft>
              <a:defRPr/>
            </a:pPr>
            <a:r>
              <a:rPr lang="en-US" sz="1324" dirty="0">
                <a:gradFill>
                  <a:gsLst>
                    <a:gs pos="16814">
                      <a:srgbClr val="FFFFFF"/>
                    </a:gs>
                    <a:gs pos="46000">
                      <a:srgbClr val="FFFFFF"/>
                    </a:gs>
                  </a:gsLst>
                  <a:lin ang="5400000" scaled="0"/>
                </a:gradFill>
                <a:latin typeface="Segoe UI"/>
              </a:rPr>
              <a:t>Microsoft Azure</a:t>
            </a:r>
          </a:p>
        </p:txBody>
      </p:sp>
      <p:sp>
        <p:nvSpPr>
          <p:cNvPr id="23" name="Title 1"/>
          <p:cNvSpPr txBox="1">
            <a:spLocks/>
          </p:cNvSpPr>
          <p:nvPr/>
        </p:nvSpPr>
        <p:spPr>
          <a:xfrm>
            <a:off x="205976" y="111073"/>
            <a:ext cx="7886700" cy="785738"/>
          </a:xfrm>
          <a:prstGeom prst="rect">
            <a:avLst/>
          </a:prstGeom>
        </p:spPr>
        <p:txBody>
          <a:bodyPr vert="horz" lIns="68579" tIns="34289" rIns="68579" bIns="34289" rtlCol="0" anchor="b">
            <a:normAutofit/>
          </a:bodyPr>
          <a:lstStyle>
            <a:lvl1pPr algn="ctr" defTabSz="685783"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4000" dirty="0" smtClean="0">
                <a:solidFill>
                  <a:schemeClr val="tx1">
                    <a:lumMod val="65000"/>
                    <a:lumOff val="35000"/>
                  </a:schemeClr>
                </a:solidFill>
              </a:rPr>
              <a:t>Looking back </a:t>
            </a:r>
            <a:endParaRPr lang="en-US" sz="4000" dirty="0">
              <a:solidFill>
                <a:schemeClr val="tx1">
                  <a:lumMod val="65000"/>
                  <a:lumOff val="35000"/>
                </a:schemeClr>
              </a:solidFill>
            </a:endParaRPr>
          </a:p>
        </p:txBody>
      </p:sp>
      <p:pic>
        <p:nvPicPr>
          <p:cNvPr id="3" name="Bildobjekt 2"/>
          <p:cNvPicPr>
            <a:picLocks noChangeAspect="1"/>
          </p:cNvPicPr>
          <p:nvPr/>
        </p:nvPicPr>
        <p:blipFill>
          <a:blip r:embed="rId3"/>
          <a:stretch>
            <a:fillRect/>
          </a:stretch>
        </p:blipFill>
        <p:spPr>
          <a:xfrm>
            <a:off x="205976" y="2679025"/>
            <a:ext cx="8938024" cy="337477"/>
          </a:xfrm>
          <a:prstGeom prst="rect">
            <a:avLst/>
          </a:prstGeom>
        </p:spPr>
      </p:pic>
    </p:spTree>
    <p:extLst>
      <p:ext uri="{BB962C8B-B14F-4D97-AF65-F5344CB8AC3E}">
        <p14:creationId xmlns:p14="http://schemas.microsoft.com/office/powerpoint/2010/main" val="992430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629" y="4729648"/>
            <a:ext cx="376890" cy="37689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1160" y="4746000"/>
            <a:ext cx="338294" cy="344185"/>
          </a:xfrm>
          <a:prstGeom prst="rect">
            <a:avLst/>
          </a:prstGeom>
        </p:spPr>
      </p:pic>
      <p:pic>
        <p:nvPicPr>
          <p:cNvPr id="1026" name="Picture 2" descr="http://logok.org/wp-content/uploads/2014/08/YouTube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6256" y="4603178"/>
            <a:ext cx="796167" cy="597125"/>
          </a:xfrm>
          <a:prstGeom prst="rect">
            <a:avLst/>
          </a:prstGeom>
          <a:noFill/>
          <a:extLst>
            <a:ext uri="{909E8E84-426E-40DD-AFC4-6F175D3DCCD1}">
              <a14:hiddenFill xmlns:a14="http://schemas.microsoft.com/office/drawing/2010/main">
                <a:solidFill>
                  <a:srgbClr val="FFFFFF"/>
                </a:solidFill>
              </a14:hiddenFill>
            </a:ext>
          </a:extLst>
        </p:spPr>
      </p:pic>
      <p:sp>
        <p:nvSpPr>
          <p:cNvPr id="23" name="Title 1"/>
          <p:cNvSpPr txBox="1">
            <a:spLocks/>
          </p:cNvSpPr>
          <p:nvPr/>
        </p:nvSpPr>
        <p:spPr>
          <a:xfrm>
            <a:off x="205976" y="111073"/>
            <a:ext cx="7886700" cy="785738"/>
          </a:xfrm>
          <a:prstGeom prst="rect">
            <a:avLst/>
          </a:prstGeom>
        </p:spPr>
        <p:txBody>
          <a:bodyPr vert="horz" lIns="68579" tIns="34289" rIns="68579" bIns="34289" rtlCol="0" anchor="b">
            <a:normAutofit/>
          </a:bodyPr>
          <a:lstStyle>
            <a:lvl1pPr algn="ctr" defTabSz="685783"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4000" dirty="0" smtClean="0">
                <a:solidFill>
                  <a:schemeClr val="tx1">
                    <a:lumMod val="65000"/>
                    <a:lumOff val="35000"/>
                  </a:schemeClr>
                </a:solidFill>
              </a:rPr>
              <a:t>Looking ahead</a:t>
            </a:r>
            <a:endParaRPr lang="en-US" sz="4000" dirty="0">
              <a:solidFill>
                <a:schemeClr val="tx1">
                  <a:lumMod val="65000"/>
                  <a:lumOff val="35000"/>
                </a:schemeClr>
              </a:solidFill>
            </a:endParaRPr>
          </a:p>
        </p:txBody>
      </p:sp>
      <p:grpSp>
        <p:nvGrpSpPr>
          <p:cNvPr id="24" name="Group 44"/>
          <p:cNvGrpSpPr/>
          <p:nvPr/>
        </p:nvGrpSpPr>
        <p:grpSpPr>
          <a:xfrm>
            <a:off x="107505" y="2892109"/>
            <a:ext cx="2232248" cy="1767874"/>
            <a:chOff x="98201" y="2917948"/>
            <a:chExt cx="2743200" cy="2765993"/>
          </a:xfrm>
        </p:grpSpPr>
        <p:sp>
          <p:nvSpPr>
            <p:cNvPr id="25" name="Rectangle 38"/>
            <p:cNvSpPr/>
            <p:nvPr/>
          </p:nvSpPr>
          <p:spPr bwMode="auto">
            <a:xfrm>
              <a:off x="98201" y="2917948"/>
              <a:ext cx="2743200" cy="2765993"/>
            </a:xfrm>
            <a:prstGeom prst="rect">
              <a:avLst/>
            </a:prstGeom>
            <a:solidFill>
              <a:srgbClr val="FFFFFF">
                <a:lumMod val="9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26" name="Rectangle 11"/>
            <p:cNvSpPr/>
            <p:nvPr/>
          </p:nvSpPr>
          <p:spPr>
            <a:xfrm>
              <a:off x="852518" y="3471971"/>
              <a:ext cx="1329210" cy="1077218"/>
            </a:xfrm>
            <a:prstGeom prst="rect">
              <a:avLst/>
            </a:prstGeom>
          </p:spPr>
          <p:txBody>
            <a:bodyPr wrap="none" lIns="91440">
              <a:spAutoFit/>
            </a:bodyPr>
            <a:lstStyle/>
            <a:p>
              <a:pPr marL="0" marR="0" lvl="0" indent="0" algn="ctr" defTabSz="932688"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1250">
                        <a:srgbClr val="505050"/>
                      </a:gs>
                      <a:gs pos="83000">
                        <a:srgbClr val="505050"/>
                      </a:gs>
                    </a:gsLst>
                    <a:lin ang="5400000" scaled="0"/>
                  </a:gradFill>
                  <a:effectLst/>
                  <a:uLnTx/>
                  <a:uFillTx/>
                  <a:latin typeface="Segoe UI Light"/>
                </a:rPr>
                <a:t>Introduced </a:t>
              </a: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
              </a:r>
              <a:b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b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virtualization </a:t>
              </a:r>
              <a:b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b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platform</a:t>
              </a:r>
              <a:r>
                <a:rPr kumimoji="0" lang="en-US" sz="1600" b="0" i="0" u="none" strike="noStrike" kern="0" cap="none" spc="0" normalizeH="0" baseline="0" noProof="0" dirty="0">
                  <a:ln>
                    <a:noFill/>
                  </a:ln>
                  <a:gradFill>
                    <a:gsLst>
                      <a:gs pos="1250">
                        <a:srgbClr val="505050"/>
                      </a:gs>
                      <a:gs pos="83000">
                        <a:srgbClr val="505050"/>
                      </a:gs>
                    </a:gsLst>
                    <a:lin ang="5400000" scaled="0"/>
                  </a:gradFill>
                  <a:effectLst/>
                  <a:uLnTx/>
                  <a:uFillTx/>
                  <a:latin typeface="Segoe UI Light"/>
                </a:rPr>
                <a:t>/ </a:t>
              </a: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
              </a:r>
              <a:b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b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management</a:t>
              </a:r>
              <a:endParaRPr kumimoji="0" lang="en-US" sz="1600" b="0" i="0" u="none" strike="noStrike" kern="0" cap="none" spc="0" normalizeH="0" baseline="0" noProof="0" dirty="0">
                <a:ln>
                  <a:noFill/>
                </a:ln>
                <a:gradFill>
                  <a:gsLst>
                    <a:gs pos="1250">
                      <a:srgbClr val="505050"/>
                    </a:gs>
                    <a:gs pos="83000">
                      <a:srgbClr val="505050"/>
                    </a:gs>
                  </a:gsLst>
                  <a:lin ang="5400000" scaled="0"/>
                </a:gradFill>
                <a:effectLst/>
                <a:uLnTx/>
                <a:uFillTx/>
                <a:latin typeface="Segoe UI Light"/>
              </a:endParaRPr>
            </a:p>
          </p:txBody>
        </p:sp>
      </p:grpSp>
      <p:grpSp>
        <p:nvGrpSpPr>
          <p:cNvPr id="27" name="Group 45"/>
          <p:cNvGrpSpPr/>
          <p:nvPr/>
        </p:nvGrpSpPr>
        <p:grpSpPr>
          <a:xfrm>
            <a:off x="2475256" y="2886763"/>
            <a:ext cx="2198694" cy="1773219"/>
            <a:chOff x="3333851" y="3741170"/>
            <a:chExt cx="2834640" cy="2765993"/>
          </a:xfrm>
        </p:grpSpPr>
        <p:sp>
          <p:nvSpPr>
            <p:cNvPr id="28" name="Rectangle 39"/>
            <p:cNvSpPr/>
            <p:nvPr/>
          </p:nvSpPr>
          <p:spPr bwMode="auto">
            <a:xfrm>
              <a:off x="3333851" y="3741170"/>
              <a:ext cx="2834640" cy="2765993"/>
            </a:xfrm>
            <a:prstGeom prst="rect">
              <a:avLst/>
            </a:prstGeom>
            <a:solidFill>
              <a:srgbClr val="FFFFFF">
                <a:lumMod val="9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29" name="Rectangle 12"/>
            <p:cNvSpPr/>
            <p:nvPr/>
          </p:nvSpPr>
          <p:spPr>
            <a:xfrm>
              <a:off x="3695937" y="4334079"/>
              <a:ext cx="2110466" cy="1296248"/>
            </a:xfrm>
            <a:prstGeom prst="rect">
              <a:avLst/>
            </a:prstGeom>
          </p:spPr>
          <p:txBody>
            <a:bodyPr wrap="none" lIns="91440">
              <a:spAutoFit/>
            </a:bodyPr>
            <a:lstStyle/>
            <a:p>
              <a:pPr marL="0" marR="0" lvl="0" indent="0" algn="ctr" defTabSz="932688"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Industry-leading </a:t>
              </a:r>
              <a:b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b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scale </a:t>
              </a:r>
              <a:r>
                <a:rPr kumimoji="0" lang="en-US" sz="1600" b="0" i="0" u="none" strike="noStrike" kern="0" cap="none" spc="0" normalizeH="0" baseline="0" noProof="0" dirty="0">
                  <a:ln>
                    <a:noFill/>
                  </a:ln>
                  <a:gradFill>
                    <a:gsLst>
                      <a:gs pos="1250">
                        <a:srgbClr val="505050"/>
                      </a:gs>
                      <a:gs pos="83000">
                        <a:srgbClr val="505050"/>
                      </a:gs>
                    </a:gsLst>
                    <a:lin ang="5400000" scaled="0"/>
                  </a:gradFill>
                  <a:effectLst/>
                  <a:uLnTx/>
                  <a:uFillTx/>
                  <a:latin typeface="Segoe UI Light"/>
                </a:rPr>
                <a:t>and </a:t>
              </a: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
              </a:r>
              <a:b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b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performance</a:t>
              </a:r>
              <a:endParaRPr kumimoji="0" lang="en-US" sz="1600" b="0" i="0" u="none" strike="noStrike" kern="0" cap="none" spc="0" normalizeH="0" baseline="0" noProof="0" dirty="0">
                <a:ln>
                  <a:noFill/>
                </a:ln>
                <a:gradFill>
                  <a:gsLst>
                    <a:gs pos="1250">
                      <a:srgbClr val="505050"/>
                    </a:gs>
                    <a:gs pos="83000">
                      <a:srgbClr val="505050"/>
                    </a:gs>
                  </a:gsLst>
                  <a:lin ang="5400000" scaled="0"/>
                </a:gradFill>
                <a:effectLst/>
                <a:uLnTx/>
                <a:uFillTx/>
                <a:latin typeface="Segoe UI Light"/>
              </a:endParaRPr>
            </a:p>
          </p:txBody>
        </p:sp>
      </p:grpSp>
      <p:grpSp>
        <p:nvGrpSpPr>
          <p:cNvPr id="30" name="Group 46"/>
          <p:cNvGrpSpPr/>
          <p:nvPr/>
        </p:nvGrpSpPr>
        <p:grpSpPr>
          <a:xfrm>
            <a:off x="4758313" y="2887718"/>
            <a:ext cx="2045731" cy="1841929"/>
            <a:chOff x="6229618" y="3741170"/>
            <a:chExt cx="2834640" cy="2765993"/>
          </a:xfrm>
        </p:grpSpPr>
        <p:sp>
          <p:nvSpPr>
            <p:cNvPr id="31" name="Rectangle 40"/>
            <p:cNvSpPr/>
            <p:nvPr/>
          </p:nvSpPr>
          <p:spPr bwMode="auto">
            <a:xfrm>
              <a:off x="6229618" y="3741170"/>
              <a:ext cx="2834640" cy="2765993"/>
            </a:xfrm>
            <a:prstGeom prst="rect">
              <a:avLst/>
            </a:prstGeom>
            <a:solidFill>
              <a:srgbClr val="FFFFFF">
                <a:lumMod val="9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2" name="Rectangle 13"/>
            <p:cNvSpPr/>
            <p:nvPr/>
          </p:nvSpPr>
          <p:spPr>
            <a:xfrm>
              <a:off x="6740473" y="4358764"/>
              <a:ext cx="1812927" cy="880100"/>
            </a:xfrm>
            <a:prstGeom prst="rect">
              <a:avLst/>
            </a:prstGeom>
          </p:spPr>
          <p:txBody>
            <a:bodyPr wrap="none" lIns="91440">
              <a:spAutoFit/>
            </a:bodyPr>
            <a:lstStyle/>
            <a:p>
              <a:pPr marL="0" marR="0" lvl="0" indent="0" algn="ctr" defTabSz="932688"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1250">
                        <a:srgbClr val="505050"/>
                      </a:gs>
                      <a:gs pos="83000">
                        <a:srgbClr val="505050"/>
                      </a:gs>
                    </a:gsLst>
                    <a:lin ang="5400000" scaled="0"/>
                  </a:gradFill>
                  <a:effectLst/>
                  <a:uLnTx/>
                  <a:uFillTx/>
                  <a:latin typeface="Segoe UI Light"/>
                </a:rPr>
                <a:t>Azure as </a:t>
              </a: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
              </a:r>
              <a:b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b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design </a:t>
              </a:r>
              <a:r>
                <a:rPr kumimoji="0" lang="en-US" sz="1600" b="0" i="0" u="none" strike="noStrike" kern="0" cap="none" spc="0" normalizeH="0" baseline="0" noProof="0" dirty="0">
                  <a:ln>
                    <a:noFill/>
                  </a:ln>
                  <a:gradFill>
                    <a:gsLst>
                      <a:gs pos="1250">
                        <a:srgbClr val="505050"/>
                      </a:gs>
                      <a:gs pos="83000">
                        <a:srgbClr val="505050"/>
                      </a:gs>
                    </a:gsLst>
                    <a:lin ang="5400000" scaled="0"/>
                  </a:gradFill>
                  <a:effectLst/>
                  <a:uLnTx/>
                  <a:uFillTx/>
                  <a:latin typeface="Segoe UI Light"/>
                </a:rPr>
                <a:t>point </a:t>
              </a:r>
            </a:p>
          </p:txBody>
        </p:sp>
      </p:grpSp>
      <p:grpSp>
        <p:nvGrpSpPr>
          <p:cNvPr id="33" name="Group 47"/>
          <p:cNvGrpSpPr/>
          <p:nvPr/>
        </p:nvGrpSpPr>
        <p:grpSpPr>
          <a:xfrm>
            <a:off x="6888407" y="2896553"/>
            <a:ext cx="2221654" cy="1763429"/>
            <a:chOff x="6963706" y="2896553"/>
            <a:chExt cx="2852928" cy="1763429"/>
          </a:xfrm>
        </p:grpSpPr>
        <p:sp>
          <p:nvSpPr>
            <p:cNvPr id="34" name="Rectangle 41"/>
            <p:cNvSpPr/>
            <p:nvPr/>
          </p:nvSpPr>
          <p:spPr bwMode="auto">
            <a:xfrm>
              <a:off x="7014137" y="2896553"/>
              <a:ext cx="2743679" cy="1763429"/>
            </a:xfrm>
            <a:prstGeom prst="rect">
              <a:avLst/>
            </a:prstGeom>
            <a:solidFill>
              <a:srgbClr val="FFFFFF">
                <a:lumMod val="9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5" name="Rectangle 14"/>
            <p:cNvSpPr/>
            <p:nvPr/>
          </p:nvSpPr>
          <p:spPr>
            <a:xfrm>
              <a:off x="6963706" y="3194849"/>
              <a:ext cx="2852928" cy="1323439"/>
            </a:xfrm>
            <a:prstGeom prst="rect">
              <a:avLst/>
            </a:prstGeom>
          </p:spPr>
          <p:txBody>
            <a:bodyPr wrap="square" lIns="91440">
              <a:spAutoFit/>
            </a:bodyPr>
            <a:lstStyle/>
            <a:p>
              <a:pPr marL="0" marR="0" lvl="0" indent="0" algn="ctr" defTabSz="932688"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1250">
                        <a:srgbClr val="505050"/>
                      </a:gs>
                      <a:gs pos="83000">
                        <a:srgbClr val="505050"/>
                      </a:gs>
                    </a:gsLst>
                    <a:lin ang="5400000" scaled="0"/>
                  </a:gradFill>
                  <a:effectLst/>
                  <a:uLnTx/>
                  <a:uFillTx/>
                  <a:latin typeface="Segoe UI Light"/>
                </a:rPr>
                <a:t>Cloud-first </a:t>
              </a: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
              </a:r>
              <a:b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b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innovation</a:t>
              </a:r>
              <a:r>
                <a:rPr kumimoji="0" lang="en-US" sz="1600" b="0" i="0" u="none" strike="noStrike" kern="0" cap="none" spc="0" normalizeH="0" baseline="0" noProof="0" dirty="0">
                  <a:ln>
                    <a:noFill/>
                  </a:ln>
                  <a:gradFill>
                    <a:gsLst>
                      <a:gs pos="1250">
                        <a:srgbClr val="505050"/>
                      </a:gs>
                      <a:gs pos="83000">
                        <a:srgbClr val="505050"/>
                      </a:gs>
                    </a:gsLst>
                    <a:lin ang="5400000" scaled="0"/>
                  </a:gradFill>
                  <a:effectLst/>
                  <a:uLnTx/>
                  <a:uFillTx/>
                  <a:latin typeface="Segoe UI Light"/>
                </a:rPr>
                <a:t>: </a:t>
              </a: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
              </a:r>
              <a:b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b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Infrastructure </a:t>
              </a:r>
              <a:b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b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and </a:t>
              </a:r>
              <a:r>
                <a:rPr kumimoji="0" lang="en-US" sz="1600" b="0" i="0" u="none" strike="noStrike" kern="0" cap="none" spc="0" normalizeH="0" baseline="0" noProof="0" dirty="0">
                  <a:ln>
                    <a:noFill/>
                  </a:ln>
                  <a:gradFill>
                    <a:gsLst>
                      <a:gs pos="1250">
                        <a:srgbClr val="505050"/>
                      </a:gs>
                      <a:gs pos="83000">
                        <a:srgbClr val="505050"/>
                      </a:gs>
                    </a:gsLst>
                    <a:lin ang="5400000" scaled="0"/>
                  </a:gradFill>
                  <a:effectLst/>
                  <a:uLnTx/>
                  <a:uFillTx/>
                  <a:latin typeface="Segoe UI Light"/>
                </a:rPr>
                <a:t>application </a:t>
              </a: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
              </a:r>
              <a:b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br>
              <a:r>
                <a:rPr kumimoji="0" lang="en-US" sz="1600" b="0" i="0" u="none" strike="noStrike" kern="0" cap="none" spc="0" normalizeH="0" baseline="0" noProof="0" dirty="0" smtClean="0">
                  <a:ln>
                    <a:noFill/>
                  </a:ln>
                  <a:gradFill>
                    <a:gsLst>
                      <a:gs pos="1250">
                        <a:srgbClr val="505050"/>
                      </a:gs>
                      <a:gs pos="83000">
                        <a:srgbClr val="505050"/>
                      </a:gs>
                    </a:gsLst>
                    <a:lin ang="5400000" scaled="0"/>
                  </a:gradFill>
                  <a:effectLst/>
                  <a:uLnTx/>
                  <a:uFillTx/>
                  <a:latin typeface="Segoe UI Light"/>
                </a:rPr>
                <a:t>platform</a:t>
              </a:r>
              <a:endParaRPr kumimoji="0" lang="en-US" sz="1600" b="0" i="0" u="none" strike="noStrike" kern="0" cap="none" spc="0" normalizeH="0" baseline="0" noProof="0" dirty="0">
                <a:ln>
                  <a:noFill/>
                </a:ln>
                <a:gradFill>
                  <a:gsLst>
                    <a:gs pos="1250">
                      <a:srgbClr val="505050"/>
                    </a:gs>
                    <a:gs pos="83000">
                      <a:srgbClr val="505050"/>
                    </a:gs>
                  </a:gsLst>
                  <a:lin ang="5400000" scaled="0"/>
                </a:gradFill>
                <a:effectLst/>
                <a:uLnTx/>
                <a:uFillTx/>
                <a:latin typeface="Segoe UI Light"/>
              </a:endParaRPr>
            </a:p>
          </p:txBody>
        </p:sp>
      </p:grpSp>
      <p:sp>
        <p:nvSpPr>
          <p:cNvPr id="36" name="Rectangle 34"/>
          <p:cNvSpPr/>
          <p:nvPr/>
        </p:nvSpPr>
        <p:spPr bwMode="auto">
          <a:xfrm>
            <a:off x="107504" y="1255582"/>
            <a:ext cx="2232248" cy="1559400"/>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Windows Server 2008 R2</a:t>
            </a:r>
            <a:br>
              <a:rPr kumimoji="0" lang="en-US" sz="1400" b="0" i="0" u="none" strike="noStrike" kern="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br>
            <a:endParaRPr kumimoji="0" lang="en-US" sz="1400" b="0" i="0" u="none" strike="noStrike" kern="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endParaRPr>
          </a:p>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System Center 2007 R3</a:t>
            </a:r>
            <a:endPar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7" name="Rectangle 35"/>
          <p:cNvSpPr/>
          <p:nvPr/>
        </p:nvSpPr>
        <p:spPr bwMode="auto">
          <a:xfrm>
            <a:off x="2465223" y="1264178"/>
            <a:ext cx="2178785" cy="1550804"/>
          </a:xfrm>
          <a:prstGeom prst="rect">
            <a:avLst/>
          </a:prstGeom>
          <a:solidFill>
            <a:srgbClr val="5C2D9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Windows Server </a:t>
            </a:r>
            <a:r>
              <a:rPr kumimoji="0" lang="en-US" sz="1400" b="0" i="0" u="none" strike="noStrike" kern="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2012</a:t>
            </a:r>
          </a:p>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System Center 2012</a:t>
            </a:r>
            <a:endPar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8" name="Rectangle 36"/>
          <p:cNvSpPr/>
          <p:nvPr/>
        </p:nvSpPr>
        <p:spPr bwMode="auto">
          <a:xfrm>
            <a:off x="4750559" y="1264379"/>
            <a:ext cx="2070569" cy="1550603"/>
          </a:xfrm>
          <a:prstGeom prst="rect">
            <a:avLst/>
          </a:prstGeom>
          <a:solidFill>
            <a:schemeClr val="accent6">
              <a:lumMod val="75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Windows Server </a:t>
            </a:r>
            <a:r>
              <a:rPr kumimoji="0" lang="en-US" sz="1400" b="0" i="0" u="none" strike="noStrike" kern="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2012 R2</a:t>
            </a:r>
            <a:endPar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System Center </a:t>
            </a:r>
            <a:r>
              <a:rPr kumimoji="0" lang="en-US" sz="1400" b="0" i="0" u="none" strike="noStrike" kern="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2012 R2</a:t>
            </a:r>
          </a:p>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Microsoft Azure</a:t>
            </a:r>
            <a:endPar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9" name="Rectangle 37"/>
          <p:cNvSpPr/>
          <p:nvPr/>
        </p:nvSpPr>
        <p:spPr bwMode="auto">
          <a:xfrm>
            <a:off x="6927679" y="1264178"/>
            <a:ext cx="2136579" cy="1550804"/>
          </a:xfrm>
          <a:prstGeom prst="rect">
            <a:avLst/>
          </a:prstGeom>
          <a:solidFill>
            <a:srgbClr val="00BCF2">
              <a:lumMod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Windows Server </a:t>
            </a:r>
            <a:r>
              <a:rPr kumimoji="0" lang="en-US" sz="1400" b="0" i="0" u="none" strike="noStrike" kern="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2016</a:t>
            </a:r>
            <a:endPar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System Center </a:t>
            </a:r>
            <a:r>
              <a:rPr kumimoji="0" lang="en-US" sz="1400" b="0" i="0" u="none" strike="noStrike" kern="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2016</a:t>
            </a:r>
            <a:endPar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Microsoft Azure</a:t>
            </a:r>
          </a:p>
        </p:txBody>
      </p:sp>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cxnSp>
        <p:nvCxnSpPr>
          <p:cNvPr id="45" name="Straight Arrow Connector 6"/>
          <p:cNvCxnSpPr/>
          <p:nvPr/>
        </p:nvCxnSpPr>
        <p:spPr>
          <a:xfrm flipV="1">
            <a:off x="0" y="2886763"/>
            <a:ext cx="9110061" cy="1"/>
          </a:xfrm>
          <a:prstGeom prst="straightConnector1">
            <a:avLst/>
          </a:prstGeom>
          <a:ln w="7620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Oval 9"/>
          <p:cNvSpPr/>
          <p:nvPr/>
        </p:nvSpPr>
        <p:spPr bwMode="auto">
          <a:xfrm flipV="1">
            <a:off x="7806028" y="2700127"/>
            <a:ext cx="379880" cy="379878"/>
          </a:xfrm>
          <a:prstGeom prst="ellipse">
            <a:avLst/>
          </a:prstGeom>
          <a:solidFill>
            <a:srgbClr val="FFFFFF"/>
          </a:solidFill>
          <a:ln w="57150" cap="flat" cmpd="sng" algn="ctr">
            <a:solidFill>
              <a:srgbClr val="00BCF2">
                <a:lumMod val="50000"/>
              </a:srgbClr>
            </a:solidFill>
            <a:prstDash val="solid"/>
            <a:headEnd type="none" w="med" len="med"/>
            <a:tailEnd type="none" w="med" len="med"/>
          </a:ln>
          <a:effectLst/>
        </p:spPr>
        <p:txBody>
          <a:bodyPr lIns="91440" tIns="91440" rIns="34294" bIns="34294" rtlCol="0" anchor="b" anchorCtr="0"/>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Oval 8"/>
          <p:cNvSpPr/>
          <p:nvPr/>
        </p:nvSpPr>
        <p:spPr bwMode="auto">
          <a:xfrm flipV="1">
            <a:off x="3372900" y="2717477"/>
            <a:ext cx="379880" cy="379878"/>
          </a:xfrm>
          <a:prstGeom prst="ellipse">
            <a:avLst/>
          </a:prstGeom>
          <a:solidFill>
            <a:srgbClr val="FFFFFF"/>
          </a:solidFill>
          <a:ln w="57150" cap="flat" cmpd="sng" algn="ctr">
            <a:solidFill>
              <a:srgbClr val="5C2D91">
                <a:lumMod val="75000"/>
              </a:srgbClr>
            </a:solidFill>
            <a:prstDash val="solid"/>
            <a:headEnd type="none" w="med" len="med"/>
            <a:tailEnd type="none" w="med" len="med"/>
          </a:ln>
          <a:effectLst/>
        </p:spPr>
        <p:txBody>
          <a:bodyPr lIns="91440" tIns="91440" rIns="34294" bIns="34294" rtlCol="0" anchor="b" anchorCtr="0"/>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Oval 10"/>
          <p:cNvSpPr/>
          <p:nvPr/>
        </p:nvSpPr>
        <p:spPr bwMode="auto">
          <a:xfrm flipV="1">
            <a:off x="5550020" y="2700127"/>
            <a:ext cx="379880" cy="379878"/>
          </a:xfrm>
          <a:prstGeom prst="ellipse">
            <a:avLst/>
          </a:prstGeom>
          <a:solidFill>
            <a:srgbClr val="FFFFFF"/>
          </a:solidFill>
          <a:ln w="57150" cap="flat" cmpd="sng" algn="ctr">
            <a:solidFill>
              <a:srgbClr val="BAD80A">
                <a:lumMod val="50000"/>
              </a:srgbClr>
            </a:solidFill>
            <a:prstDash val="solid"/>
            <a:headEnd type="none" w="med" len="med"/>
            <a:tailEnd type="none" w="med" len="med"/>
          </a:ln>
          <a:effectLst/>
        </p:spPr>
        <p:txBody>
          <a:bodyPr lIns="91440" tIns="91440" rIns="34294" bIns="34294" rtlCol="0" anchor="b" anchorCtr="0"/>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Oval 7"/>
          <p:cNvSpPr/>
          <p:nvPr/>
        </p:nvSpPr>
        <p:spPr bwMode="auto">
          <a:xfrm flipV="1">
            <a:off x="1033688" y="2696824"/>
            <a:ext cx="379880" cy="379878"/>
          </a:xfrm>
          <a:prstGeom prst="ellipse">
            <a:avLst/>
          </a:prstGeom>
          <a:solidFill>
            <a:srgbClr val="FFFFFF"/>
          </a:solidFill>
          <a:ln w="57150" cap="flat" cmpd="sng" algn="ctr">
            <a:solidFill>
              <a:srgbClr val="0078D7">
                <a:lumMod val="75000"/>
              </a:srgbClr>
            </a:solidFill>
            <a:prstDash val="solid"/>
            <a:headEnd type="none" w="med" len="med"/>
            <a:tailEnd type="none" w="med" len="med"/>
          </a:ln>
          <a:effectLst/>
        </p:spPr>
        <p:txBody>
          <a:bodyPr lIns="91440" tIns="91440" rIns="34294" bIns="34294" rtlCol="0" anchor="b" anchorCtr="0"/>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25"/>
          <p:cNvSpPr/>
          <p:nvPr/>
        </p:nvSpPr>
        <p:spPr>
          <a:xfrm>
            <a:off x="0" y="1203598"/>
            <a:ext cx="6830453" cy="3456384"/>
          </a:xfrm>
          <a:prstGeom prst="rect">
            <a:avLst/>
          </a:prstGeom>
          <a:solidFill>
            <a:srgbClr val="FFFFFF">
              <a:alpha val="74902"/>
            </a:srgbClr>
          </a:solidFill>
          <a:ln w="10795" cap="flat" cmpd="sng" algn="ctr">
            <a:noFill/>
            <a:prstDash val="solid"/>
          </a:ln>
          <a:effectLst/>
        </p:spPr>
        <p:txBody>
          <a:bodyPr rtlCol="0" anchor="ctr"/>
          <a:lstStyle/>
          <a:p>
            <a:pPr marL="0" marR="0" lvl="0" indent="0" algn="ctr" defTabSz="932688" eaLnBrk="1" fontAlgn="auto" latinLnBrk="0" hangingPunct="1">
              <a:lnSpc>
                <a:spcPct val="100000"/>
              </a:lnSpc>
              <a:spcBef>
                <a:spcPts val="0"/>
              </a:spcBef>
              <a:spcAft>
                <a:spcPts val="0"/>
              </a:spcAft>
              <a:buClrTx/>
              <a:buSzTx/>
              <a:buFontTx/>
              <a:buNone/>
              <a:tabLst/>
              <a:defRPr/>
            </a:pPr>
            <a:endParaRPr kumimoji="0" lang="en-US" sz="1873" b="0" i="0" u="none" strike="noStrike" kern="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034701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12"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smtClean="0">
                <a:solidFill>
                  <a:schemeClr val="tx1">
                    <a:lumMod val="65000"/>
                    <a:lumOff val="35000"/>
                  </a:schemeClr>
                </a:solidFill>
                <a:latin typeface="+mj-lt"/>
              </a:rPr>
              <a:t>Windows Server 2016</a:t>
            </a:r>
            <a:endParaRPr lang="sv-SE" sz="4000" dirty="0">
              <a:solidFill>
                <a:schemeClr val="tx1">
                  <a:lumMod val="65000"/>
                  <a:lumOff val="35000"/>
                </a:schemeClr>
              </a:solidFill>
              <a:latin typeface="+mj-lt"/>
            </a:endParaRPr>
          </a:p>
        </p:txBody>
      </p:sp>
      <p:sp>
        <p:nvSpPr>
          <p:cNvPr id="11" name="TextBox 51"/>
          <p:cNvSpPr txBox="1"/>
          <p:nvPr/>
        </p:nvSpPr>
        <p:spPr>
          <a:xfrm>
            <a:off x="4660383" y="1265121"/>
            <a:ext cx="1962691" cy="1781690"/>
          </a:xfrm>
          <a:prstGeom prst="rect">
            <a:avLst/>
          </a:prstGeom>
          <a:solidFill>
            <a:schemeClr val="tx2">
              <a:lumMod val="75000"/>
            </a:schemeClr>
          </a:solidFill>
        </p:spPr>
        <p:txBody>
          <a:bodyPr wrap="square" lIns="182880" tIns="91440" rtlCol="0">
            <a:noAutofit/>
          </a:bodyPr>
          <a:lstStyle/>
          <a:p>
            <a:r>
              <a:rPr lang="en-US" sz="2800" dirty="0" smtClean="0">
                <a:solidFill>
                  <a:srgbClr val="FFFFFF"/>
                </a:solidFill>
                <a:latin typeface="+mj-lt"/>
              </a:rPr>
              <a:t>Compute</a:t>
            </a:r>
            <a:endParaRPr lang="en-US" sz="2800" dirty="0">
              <a:solidFill>
                <a:srgbClr val="FFFFFF"/>
              </a:solidFill>
              <a:latin typeface="+mj-lt"/>
            </a:endParaRPr>
          </a:p>
        </p:txBody>
      </p:sp>
      <p:grpSp>
        <p:nvGrpSpPr>
          <p:cNvPr id="13" name="Group 52"/>
          <p:cNvGrpSpPr/>
          <p:nvPr/>
        </p:nvGrpSpPr>
        <p:grpSpPr>
          <a:xfrm>
            <a:off x="4843847" y="2242245"/>
            <a:ext cx="666861" cy="657371"/>
            <a:chOff x="9491448" y="3670819"/>
            <a:chExt cx="1129430" cy="1090102"/>
          </a:xfrm>
          <a:solidFill>
            <a:srgbClr val="FFFFFF"/>
          </a:solidFill>
        </p:grpSpPr>
        <p:grpSp>
          <p:nvGrpSpPr>
            <p:cNvPr id="51" name="Group 56"/>
            <p:cNvGrpSpPr/>
            <p:nvPr/>
          </p:nvGrpSpPr>
          <p:grpSpPr>
            <a:xfrm>
              <a:off x="9491448" y="3670819"/>
              <a:ext cx="473478" cy="473478"/>
              <a:chOff x="9501982" y="3668713"/>
              <a:chExt cx="444500" cy="444500"/>
            </a:xfrm>
            <a:grpFill/>
          </p:grpSpPr>
          <p:sp>
            <p:nvSpPr>
              <p:cNvPr id="58"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8"/>
            <p:cNvGrpSpPr/>
            <p:nvPr/>
          </p:nvGrpSpPr>
          <p:grpSpPr>
            <a:xfrm>
              <a:off x="9491448" y="4287443"/>
              <a:ext cx="473478" cy="473478"/>
              <a:chOff x="9501982" y="3668713"/>
              <a:chExt cx="444500" cy="444500"/>
            </a:xfrm>
            <a:grpFill/>
          </p:grpSpPr>
          <p:sp>
            <p:nvSpPr>
              <p:cNvPr id="56"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61"/>
            <p:cNvGrpSpPr/>
            <p:nvPr/>
          </p:nvGrpSpPr>
          <p:grpSpPr>
            <a:xfrm>
              <a:off x="10147400" y="4287443"/>
              <a:ext cx="473478" cy="473478"/>
              <a:chOff x="9501982" y="3668713"/>
              <a:chExt cx="444500" cy="444500"/>
            </a:xfrm>
            <a:grpFill/>
          </p:grpSpPr>
          <p:sp>
            <p:nvSpPr>
              <p:cNvPr id="54" name="Freeform 10"/>
              <p:cNvSpPr>
                <a:spLocks noEditPoints="1"/>
              </p:cNvSpPr>
              <p:nvPr/>
            </p:nvSpPr>
            <p:spPr bwMode="auto">
              <a:xfrm>
                <a:off x="9501982" y="3668713"/>
                <a:ext cx="444500" cy="444500"/>
              </a:xfrm>
              <a:custGeom>
                <a:avLst/>
                <a:gdLst>
                  <a:gd name="T0" fmla="*/ 280 w 280"/>
                  <a:gd name="T1" fmla="*/ 60 h 280"/>
                  <a:gd name="T2" fmla="*/ 242 w 280"/>
                  <a:gd name="T3" fmla="*/ 40 h 280"/>
                  <a:gd name="T4" fmla="*/ 220 w 280"/>
                  <a:gd name="T5" fmla="*/ 0 h 280"/>
                  <a:gd name="T6" fmla="*/ 204 w 280"/>
                  <a:gd name="T7" fmla="*/ 40 h 280"/>
                  <a:gd name="T8" fmla="*/ 184 w 280"/>
                  <a:gd name="T9" fmla="*/ 0 h 280"/>
                  <a:gd name="T10" fmla="*/ 168 w 280"/>
                  <a:gd name="T11" fmla="*/ 40 h 280"/>
                  <a:gd name="T12" fmla="*/ 148 w 280"/>
                  <a:gd name="T13" fmla="*/ 0 h 280"/>
                  <a:gd name="T14" fmla="*/ 132 w 280"/>
                  <a:gd name="T15" fmla="*/ 40 h 280"/>
                  <a:gd name="T16" fmla="*/ 112 w 280"/>
                  <a:gd name="T17" fmla="*/ 0 h 280"/>
                  <a:gd name="T18" fmla="*/ 96 w 280"/>
                  <a:gd name="T19" fmla="*/ 40 h 280"/>
                  <a:gd name="T20" fmla="*/ 76 w 280"/>
                  <a:gd name="T21" fmla="*/ 0 h 280"/>
                  <a:gd name="T22" fmla="*/ 60 w 280"/>
                  <a:gd name="T23" fmla="*/ 40 h 280"/>
                  <a:gd name="T24" fmla="*/ 40 w 280"/>
                  <a:gd name="T25" fmla="*/ 60 h 280"/>
                  <a:gd name="T26" fmla="*/ 0 w 280"/>
                  <a:gd name="T27" fmla="*/ 76 h 280"/>
                  <a:gd name="T28" fmla="*/ 40 w 280"/>
                  <a:gd name="T29" fmla="*/ 96 h 280"/>
                  <a:gd name="T30" fmla="*/ 0 w 280"/>
                  <a:gd name="T31" fmla="*/ 112 h 280"/>
                  <a:gd name="T32" fmla="*/ 40 w 280"/>
                  <a:gd name="T33" fmla="*/ 132 h 280"/>
                  <a:gd name="T34" fmla="*/ 0 w 280"/>
                  <a:gd name="T35" fmla="*/ 148 h 280"/>
                  <a:gd name="T36" fmla="*/ 40 w 280"/>
                  <a:gd name="T37" fmla="*/ 168 h 280"/>
                  <a:gd name="T38" fmla="*/ 0 w 280"/>
                  <a:gd name="T39" fmla="*/ 184 h 280"/>
                  <a:gd name="T40" fmla="*/ 40 w 280"/>
                  <a:gd name="T41" fmla="*/ 204 h 280"/>
                  <a:gd name="T42" fmla="*/ 0 w 280"/>
                  <a:gd name="T43" fmla="*/ 220 h 280"/>
                  <a:gd name="T44" fmla="*/ 40 w 280"/>
                  <a:gd name="T45" fmla="*/ 242 h 280"/>
                  <a:gd name="T46" fmla="*/ 60 w 280"/>
                  <a:gd name="T47" fmla="*/ 280 h 280"/>
                  <a:gd name="T48" fmla="*/ 76 w 280"/>
                  <a:gd name="T49" fmla="*/ 242 h 280"/>
                  <a:gd name="T50" fmla="*/ 96 w 280"/>
                  <a:gd name="T51" fmla="*/ 280 h 280"/>
                  <a:gd name="T52" fmla="*/ 112 w 280"/>
                  <a:gd name="T53" fmla="*/ 242 h 280"/>
                  <a:gd name="T54" fmla="*/ 132 w 280"/>
                  <a:gd name="T55" fmla="*/ 280 h 280"/>
                  <a:gd name="T56" fmla="*/ 148 w 280"/>
                  <a:gd name="T57" fmla="*/ 242 h 280"/>
                  <a:gd name="T58" fmla="*/ 168 w 280"/>
                  <a:gd name="T59" fmla="*/ 280 h 280"/>
                  <a:gd name="T60" fmla="*/ 184 w 280"/>
                  <a:gd name="T61" fmla="*/ 242 h 280"/>
                  <a:gd name="T62" fmla="*/ 204 w 280"/>
                  <a:gd name="T63" fmla="*/ 280 h 280"/>
                  <a:gd name="T64" fmla="*/ 220 w 280"/>
                  <a:gd name="T65" fmla="*/ 242 h 280"/>
                  <a:gd name="T66" fmla="*/ 242 w 280"/>
                  <a:gd name="T67" fmla="*/ 220 h 280"/>
                  <a:gd name="T68" fmla="*/ 280 w 280"/>
                  <a:gd name="T69" fmla="*/ 204 h 280"/>
                  <a:gd name="T70" fmla="*/ 242 w 280"/>
                  <a:gd name="T71" fmla="*/ 184 h 280"/>
                  <a:gd name="T72" fmla="*/ 280 w 280"/>
                  <a:gd name="T73" fmla="*/ 168 h 280"/>
                  <a:gd name="T74" fmla="*/ 242 w 280"/>
                  <a:gd name="T75" fmla="*/ 148 h 280"/>
                  <a:gd name="T76" fmla="*/ 280 w 280"/>
                  <a:gd name="T77" fmla="*/ 132 h 280"/>
                  <a:gd name="T78" fmla="*/ 242 w 280"/>
                  <a:gd name="T79" fmla="*/ 112 h 280"/>
                  <a:gd name="T80" fmla="*/ 280 w 280"/>
                  <a:gd name="T81" fmla="*/ 96 h 280"/>
                  <a:gd name="T82" fmla="*/ 242 w 280"/>
                  <a:gd name="T83" fmla="*/ 76 h 280"/>
                  <a:gd name="T84" fmla="*/ 222 w 280"/>
                  <a:gd name="T85" fmla="*/ 222 h 280"/>
                  <a:gd name="T86" fmla="*/ 60 w 280"/>
                  <a:gd name="T87" fmla="*/ 60 h 280"/>
                  <a:gd name="T88" fmla="*/ 222 w 280"/>
                  <a:gd name="T8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280">
                    <a:moveTo>
                      <a:pt x="280" y="76"/>
                    </a:moveTo>
                    <a:lnTo>
                      <a:pt x="280" y="60"/>
                    </a:lnTo>
                    <a:lnTo>
                      <a:pt x="242" y="60"/>
                    </a:lnTo>
                    <a:lnTo>
                      <a:pt x="242" y="40"/>
                    </a:lnTo>
                    <a:lnTo>
                      <a:pt x="220" y="40"/>
                    </a:lnTo>
                    <a:lnTo>
                      <a:pt x="220" y="0"/>
                    </a:lnTo>
                    <a:lnTo>
                      <a:pt x="204" y="0"/>
                    </a:lnTo>
                    <a:lnTo>
                      <a:pt x="204" y="40"/>
                    </a:lnTo>
                    <a:lnTo>
                      <a:pt x="184" y="40"/>
                    </a:lnTo>
                    <a:lnTo>
                      <a:pt x="184" y="0"/>
                    </a:lnTo>
                    <a:lnTo>
                      <a:pt x="168" y="0"/>
                    </a:lnTo>
                    <a:lnTo>
                      <a:pt x="168" y="40"/>
                    </a:lnTo>
                    <a:lnTo>
                      <a:pt x="148" y="40"/>
                    </a:lnTo>
                    <a:lnTo>
                      <a:pt x="148" y="0"/>
                    </a:lnTo>
                    <a:lnTo>
                      <a:pt x="132" y="0"/>
                    </a:lnTo>
                    <a:lnTo>
                      <a:pt x="132" y="40"/>
                    </a:lnTo>
                    <a:lnTo>
                      <a:pt x="112" y="40"/>
                    </a:lnTo>
                    <a:lnTo>
                      <a:pt x="112" y="0"/>
                    </a:lnTo>
                    <a:lnTo>
                      <a:pt x="96" y="0"/>
                    </a:lnTo>
                    <a:lnTo>
                      <a:pt x="96" y="40"/>
                    </a:lnTo>
                    <a:lnTo>
                      <a:pt x="76" y="40"/>
                    </a:lnTo>
                    <a:lnTo>
                      <a:pt x="76" y="0"/>
                    </a:lnTo>
                    <a:lnTo>
                      <a:pt x="60" y="0"/>
                    </a:lnTo>
                    <a:lnTo>
                      <a:pt x="60" y="40"/>
                    </a:lnTo>
                    <a:lnTo>
                      <a:pt x="40" y="40"/>
                    </a:lnTo>
                    <a:lnTo>
                      <a:pt x="40" y="60"/>
                    </a:lnTo>
                    <a:lnTo>
                      <a:pt x="0" y="60"/>
                    </a:lnTo>
                    <a:lnTo>
                      <a:pt x="0" y="76"/>
                    </a:lnTo>
                    <a:lnTo>
                      <a:pt x="40" y="76"/>
                    </a:lnTo>
                    <a:lnTo>
                      <a:pt x="40" y="96"/>
                    </a:lnTo>
                    <a:lnTo>
                      <a:pt x="0" y="96"/>
                    </a:lnTo>
                    <a:lnTo>
                      <a:pt x="0" y="112"/>
                    </a:lnTo>
                    <a:lnTo>
                      <a:pt x="40" y="112"/>
                    </a:lnTo>
                    <a:lnTo>
                      <a:pt x="40" y="132"/>
                    </a:lnTo>
                    <a:lnTo>
                      <a:pt x="0" y="132"/>
                    </a:lnTo>
                    <a:lnTo>
                      <a:pt x="0" y="148"/>
                    </a:lnTo>
                    <a:lnTo>
                      <a:pt x="40" y="148"/>
                    </a:lnTo>
                    <a:lnTo>
                      <a:pt x="40" y="168"/>
                    </a:lnTo>
                    <a:lnTo>
                      <a:pt x="0" y="168"/>
                    </a:lnTo>
                    <a:lnTo>
                      <a:pt x="0" y="184"/>
                    </a:lnTo>
                    <a:lnTo>
                      <a:pt x="40" y="184"/>
                    </a:lnTo>
                    <a:lnTo>
                      <a:pt x="40" y="204"/>
                    </a:lnTo>
                    <a:lnTo>
                      <a:pt x="0" y="204"/>
                    </a:lnTo>
                    <a:lnTo>
                      <a:pt x="0" y="220"/>
                    </a:lnTo>
                    <a:lnTo>
                      <a:pt x="40" y="220"/>
                    </a:lnTo>
                    <a:lnTo>
                      <a:pt x="40" y="242"/>
                    </a:lnTo>
                    <a:lnTo>
                      <a:pt x="60" y="242"/>
                    </a:lnTo>
                    <a:lnTo>
                      <a:pt x="60" y="280"/>
                    </a:lnTo>
                    <a:lnTo>
                      <a:pt x="76" y="280"/>
                    </a:lnTo>
                    <a:lnTo>
                      <a:pt x="76" y="242"/>
                    </a:lnTo>
                    <a:lnTo>
                      <a:pt x="96" y="242"/>
                    </a:lnTo>
                    <a:lnTo>
                      <a:pt x="96" y="280"/>
                    </a:lnTo>
                    <a:lnTo>
                      <a:pt x="112" y="280"/>
                    </a:lnTo>
                    <a:lnTo>
                      <a:pt x="112" y="242"/>
                    </a:lnTo>
                    <a:lnTo>
                      <a:pt x="132" y="242"/>
                    </a:lnTo>
                    <a:lnTo>
                      <a:pt x="132" y="280"/>
                    </a:lnTo>
                    <a:lnTo>
                      <a:pt x="148" y="280"/>
                    </a:lnTo>
                    <a:lnTo>
                      <a:pt x="148" y="242"/>
                    </a:lnTo>
                    <a:lnTo>
                      <a:pt x="168" y="242"/>
                    </a:lnTo>
                    <a:lnTo>
                      <a:pt x="168" y="280"/>
                    </a:lnTo>
                    <a:lnTo>
                      <a:pt x="184" y="280"/>
                    </a:lnTo>
                    <a:lnTo>
                      <a:pt x="184" y="242"/>
                    </a:lnTo>
                    <a:lnTo>
                      <a:pt x="204" y="242"/>
                    </a:lnTo>
                    <a:lnTo>
                      <a:pt x="204" y="280"/>
                    </a:lnTo>
                    <a:lnTo>
                      <a:pt x="220" y="280"/>
                    </a:lnTo>
                    <a:lnTo>
                      <a:pt x="220" y="242"/>
                    </a:lnTo>
                    <a:lnTo>
                      <a:pt x="242" y="242"/>
                    </a:lnTo>
                    <a:lnTo>
                      <a:pt x="242" y="220"/>
                    </a:lnTo>
                    <a:lnTo>
                      <a:pt x="280" y="220"/>
                    </a:lnTo>
                    <a:lnTo>
                      <a:pt x="280" y="204"/>
                    </a:lnTo>
                    <a:lnTo>
                      <a:pt x="242" y="204"/>
                    </a:lnTo>
                    <a:lnTo>
                      <a:pt x="242" y="184"/>
                    </a:lnTo>
                    <a:lnTo>
                      <a:pt x="280" y="184"/>
                    </a:lnTo>
                    <a:lnTo>
                      <a:pt x="280" y="168"/>
                    </a:lnTo>
                    <a:lnTo>
                      <a:pt x="242" y="168"/>
                    </a:lnTo>
                    <a:lnTo>
                      <a:pt x="242" y="148"/>
                    </a:lnTo>
                    <a:lnTo>
                      <a:pt x="280" y="148"/>
                    </a:lnTo>
                    <a:lnTo>
                      <a:pt x="280" y="132"/>
                    </a:lnTo>
                    <a:lnTo>
                      <a:pt x="242" y="132"/>
                    </a:lnTo>
                    <a:lnTo>
                      <a:pt x="242" y="112"/>
                    </a:lnTo>
                    <a:lnTo>
                      <a:pt x="280" y="112"/>
                    </a:lnTo>
                    <a:lnTo>
                      <a:pt x="280" y="96"/>
                    </a:lnTo>
                    <a:lnTo>
                      <a:pt x="242" y="96"/>
                    </a:lnTo>
                    <a:lnTo>
                      <a:pt x="242" y="76"/>
                    </a:lnTo>
                    <a:lnTo>
                      <a:pt x="280" y="76"/>
                    </a:lnTo>
                    <a:close/>
                    <a:moveTo>
                      <a:pt x="222" y="222"/>
                    </a:moveTo>
                    <a:lnTo>
                      <a:pt x="60" y="222"/>
                    </a:lnTo>
                    <a:lnTo>
                      <a:pt x="60" y="60"/>
                    </a:lnTo>
                    <a:lnTo>
                      <a:pt x="222" y="60"/>
                    </a:lnTo>
                    <a:lnTo>
                      <a:pt x="222"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11"/>
              <p:cNvSpPr>
                <a:spLocks noChangeArrowheads="1"/>
              </p:cNvSpPr>
              <p:nvPr/>
            </p:nvSpPr>
            <p:spPr bwMode="auto">
              <a:xfrm>
                <a:off x="9625807" y="3792538"/>
                <a:ext cx="200025" cy="200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4" name="TextBox 50"/>
          <p:cNvSpPr txBox="1"/>
          <p:nvPr/>
        </p:nvSpPr>
        <p:spPr>
          <a:xfrm>
            <a:off x="2443070" y="1269431"/>
            <a:ext cx="1962691" cy="1775036"/>
          </a:xfrm>
          <a:prstGeom prst="rect">
            <a:avLst/>
          </a:prstGeom>
          <a:solidFill>
            <a:schemeClr val="accent1">
              <a:lumMod val="50000"/>
              <a:alpha val="89804"/>
            </a:schemeClr>
          </a:solidFill>
        </p:spPr>
        <p:txBody>
          <a:bodyPr wrap="square" lIns="182880" tIns="91440" rtlCol="0">
            <a:noAutofit/>
          </a:bodyPr>
          <a:lstStyle/>
          <a:p>
            <a:r>
              <a:rPr lang="en-US" sz="2800" dirty="0" smtClean="0">
                <a:solidFill>
                  <a:srgbClr val="FFFFFF"/>
                </a:solidFill>
                <a:latin typeface="+mj-lt"/>
              </a:rPr>
              <a:t>Network</a:t>
            </a:r>
            <a:endParaRPr lang="en-US" sz="2800" dirty="0">
              <a:solidFill>
                <a:srgbClr val="FFFFFF"/>
              </a:solidFill>
              <a:latin typeface="+mj-lt"/>
            </a:endParaRPr>
          </a:p>
        </p:txBody>
      </p:sp>
      <p:grpSp>
        <p:nvGrpSpPr>
          <p:cNvPr id="15" name="Group 48"/>
          <p:cNvGrpSpPr/>
          <p:nvPr/>
        </p:nvGrpSpPr>
        <p:grpSpPr>
          <a:xfrm>
            <a:off x="2597785" y="2211710"/>
            <a:ext cx="661226" cy="652924"/>
            <a:chOff x="6636310" y="3601208"/>
            <a:chExt cx="1127532" cy="1090123"/>
          </a:xfrm>
          <a:solidFill>
            <a:srgbClr val="FFFFFF"/>
          </a:solidFill>
        </p:grpSpPr>
        <p:grpSp>
          <p:nvGrpSpPr>
            <p:cNvPr id="21" name="Group 84"/>
            <p:cNvGrpSpPr/>
            <p:nvPr/>
          </p:nvGrpSpPr>
          <p:grpSpPr>
            <a:xfrm>
              <a:off x="6636310" y="3601208"/>
              <a:ext cx="437947" cy="440037"/>
              <a:chOff x="12491246" y="2816102"/>
              <a:chExt cx="1745830" cy="1754162"/>
            </a:xfrm>
            <a:grpFill/>
          </p:grpSpPr>
          <p:sp>
            <p:nvSpPr>
              <p:cNvPr id="42" name="Rectangle 80"/>
              <p:cNvSpPr/>
              <p:nvPr/>
            </p:nvSpPr>
            <p:spPr bwMode="auto">
              <a:xfrm>
                <a:off x="12689121" y="3330928"/>
                <a:ext cx="122893" cy="10327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81"/>
              <p:cNvSpPr/>
              <p:nvPr/>
            </p:nvSpPr>
            <p:spPr bwMode="auto">
              <a:xfrm>
                <a:off x="13301845" y="3872140"/>
                <a:ext cx="122893" cy="4752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82"/>
              <p:cNvSpPr/>
              <p:nvPr/>
            </p:nvSpPr>
            <p:spPr bwMode="auto">
              <a:xfrm rot="5400000">
                <a:off x="12900537" y="3485238"/>
                <a:ext cx="122893" cy="41241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83"/>
              <p:cNvSpPr/>
              <p:nvPr/>
            </p:nvSpPr>
            <p:spPr bwMode="auto">
              <a:xfrm rot="5400000">
                <a:off x="13175552" y="3765667"/>
                <a:ext cx="122893" cy="107322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Oval 77"/>
              <p:cNvSpPr/>
              <p:nvPr/>
            </p:nvSpPr>
            <p:spPr bwMode="auto">
              <a:xfrm>
                <a:off x="12616815" y="356044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Oval 85"/>
              <p:cNvSpPr/>
              <p:nvPr/>
            </p:nvSpPr>
            <p:spPr bwMode="auto">
              <a:xfrm>
                <a:off x="13232130" y="417766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76"/>
              <p:cNvSpPr/>
              <p:nvPr/>
            </p:nvSpPr>
            <p:spPr bwMode="auto">
              <a:xfrm>
                <a:off x="12491246" y="2816102"/>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78"/>
              <p:cNvSpPr/>
              <p:nvPr/>
            </p:nvSpPr>
            <p:spPr bwMode="auto">
              <a:xfrm>
                <a:off x="13101888" y="3435817"/>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79"/>
              <p:cNvSpPr/>
              <p:nvPr/>
            </p:nvSpPr>
            <p:spPr bwMode="auto">
              <a:xfrm>
                <a:off x="13718430" y="4051618"/>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87"/>
            <p:cNvGrpSpPr/>
            <p:nvPr/>
          </p:nvGrpSpPr>
          <p:grpSpPr>
            <a:xfrm>
              <a:off x="6636310" y="4251294"/>
              <a:ext cx="437947" cy="440037"/>
              <a:chOff x="12491246" y="2816102"/>
              <a:chExt cx="1745830" cy="1754162"/>
            </a:xfrm>
            <a:grpFill/>
          </p:grpSpPr>
          <p:sp>
            <p:nvSpPr>
              <p:cNvPr id="33" name="Rectangle 88"/>
              <p:cNvSpPr/>
              <p:nvPr/>
            </p:nvSpPr>
            <p:spPr bwMode="auto">
              <a:xfrm>
                <a:off x="12689121" y="3330928"/>
                <a:ext cx="122893" cy="10327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89"/>
              <p:cNvSpPr/>
              <p:nvPr/>
            </p:nvSpPr>
            <p:spPr bwMode="auto">
              <a:xfrm>
                <a:off x="13301845" y="3872140"/>
                <a:ext cx="122893" cy="4752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90"/>
              <p:cNvSpPr/>
              <p:nvPr/>
            </p:nvSpPr>
            <p:spPr bwMode="auto">
              <a:xfrm rot="5400000">
                <a:off x="12900537" y="3485238"/>
                <a:ext cx="122893" cy="41241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91"/>
              <p:cNvSpPr/>
              <p:nvPr/>
            </p:nvSpPr>
            <p:spPr bwMode="auto">
              <a:xfrm rot="5400000">
                <a:off x="13175552" y="3765667"/>
                <a:ext cx="122893" cy="107322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Oval 92"/>
              <p:cNvSpPr/>
              <p:nvPr/>
            </p:nvSpPr>
            <p:spPr bwMode="auto">
              <a:xfrm>
                <a:off x="12616815" y="356044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Oval 93"/>
              <p:cNvSpPr/>
              <p:nvPr/>
            </p:nvSpPr>
            <p:spPr bwMode="auto">
              <a:xfrm>
                <a:off x="13232130" y="417766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94"/>
              <p:cNvSpPr/>
              <p:nvPr/>
            </p:nvSpPr>
            <p:spPr bwMode="auto">
              <a:xfrm>
                <a:off x="12491246" y="2816102"/>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95"/>
              <p:cNvSpPr/>
              <p:nvPr/>
            </p:nvSpPr>
            <p:spPr bwMode="auto">
              <a:xfrm>
                <a:off x="13101888" y="3435817"/>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96"/>
              <p:cNvSpPr/>
              <p:nvPr/>
            </p:nvSpPr>
            <p:spPr bwMode="auto">
              <a:xfrm>
                <a:off x="13718430" y="4051618"/>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3" name="Group 97"/>
            <p:cNvGrpSpPr/>
            <p:nvPr/>
          </p:nvGrpSpPr>
          <p:grpSpPr>
            <a:xfrm>
              <a:off x="7325895" y="4251294"/>
              <a:ext cx="437947" cy="440037"/>
              <a:chOff x="12491246" y="2816102"/>
              <a:chExt cx="1745830" cy="1754162"/>
            </a:xfrm>
            <a:grpFill/>
          </p:grpSpPr>
          <p:sp>
            <p:nvSpPr>
              <p:cNvPr id="24" name="Rectangle 98"/>
              <p:cNvSpPr/>
              <p:nvPr/>
            </p:nvSpPr>
            <p:spPr bwMode="auto">
              <a:xfrm>
                <a:off x="12689121" y="3330928"/>
                <a:ext cx="122893" cy="10327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99"/>
              <p:cNvSpPr/>
              <p:nvPr/>
            </p:nvSpPr>
            <p:spPr bwMode="auto">
              <a:xfrm>
                <a:off x="13301845" y="3872140"/>
                <a:ext cx="122893" cy="4752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100"/>
              <p:cNvSpPr/>
              <p:nvPr/>
            </p:nvSpPr>
            <p:spPr bwMode="auto">
              <a:xfrm rot="5400000">
                <a:off x="12900537" y="3485238"/>
                <a:ext cx="122893" cy="41241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101"/>
              <p:cNvSpPr/>
              <p:nvPr/>
            </p:nvSpPr>
            <p:spPr bwMode="auto">
              <a:xfrm rot="5400000">
                <a:off x="13175552" y="3765667"/>
                <a:ext cx="122893" cy="107322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Oval 102"/>
              <p:cNvSpPr/>
              <p:nvPr/>
            </p:nvSpPr>
            <p:spPr bwMode="auto">
              <a:xfrm>
                <a:off x="12616815" y="356044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Oval 103"/>
              <p:cNvSpPr/>
              <p:nvPr/>
            </p:nvSpPr>
            <p:spPr bwMode="auto">
              <a:xfrm>
                <a:off x="13232130" y="4177665"/>
                <a:ext cx="260985" cy="26289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104"/>
              <p:cNvSpPr/>
              <p:nvPr/>
            </p:nvSpPr>
            <p:spPr bwMode="auto">
              <a:xfrm>
                <a:off x="12491246" y="2816102"/>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105"/>
              <p:cNvSpPr/>
              <p:nvPr/>
            </p:nvSpPr>
            <p:spPr bwMode="auto">
              <a:xfrm>
                <a:off x="13101888" y="3435817"/>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106"/>
              <p:cNvSpPr/>
              <p:nvPr/>
            </p:nvSpPr>
            <p:spPr bwMode="auto">
              <a:xfrm>
                <a:off x="13718430" y="4051618"/>
                <a:ext cx="518646" cy="5186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6" name="TextBox 49"/>
          <p:cNvSpPr txBox="1"/>
          <p:nvPr/>
        </p:nvSpPr>
        <p:spPr>
          <a:xfrm>
            <a:off x="262929" y="1290470"/>
            <a:ext cx="1962691" cy="1760689"/>
          </a:xfrm>
          <a:prstGeom prst="rect">
            <a:avLst/>
          </a:prstGeom>
          <a:solidFill>
            <a:schemeClr val="accent1"/>
          </a:solidFill>
        </p:spPr>
        <p:txBody>
          <a:bodyPr wrap="square" lIns="182880" tIns="91440" rtlCol="0">
            <a:noAutofit/>
          </a:bodyPr>
          <a:lstStyle/>
          <a:p>
            <a:r>
              <a:rPr lang="en-US" sz="2800" dirty="0" smtClean="0">
                <a:solidFill>
                  <a:srgbClr val="FFFFFF"/>
                </a:solidFill>
                <a:latin typeface="+mj-lt"/>
              </a:rPr>
              <a:t>Storage</a:t>
            </a:r>
            <a:endParaRPr lang="en-US" sz="2800" dirty="0">
              <a:solidFill>
                <a:srgbClr val="FFFFFF"/>
              </a:solidFill>
              <a:latin typeface="+mj-lt"/>
            </a:endParaRPr>
          </a:p>
        </p:txBody>
      </p:sp>
      <p:grpSp>
        <p:nvGrpSpPr>
          <p:cNvPr id="17" name="Group 42"/>
          <p:cNvGrpSpPr/>
          <p:nvPr/>
        </p:nvGrpSpPr>
        <p:grpSpPr>
          <a:xfrm>
            <a:off x="442756" y="2283718"/>
            <a:ext cx="546897" cy="580874"/>
            <a:chOff x="3828637" y="3641876"/>
            <a:chExt cx="1066932" cy="1109549"/>
          </a:xfrm>
          <a:solidFill>
            <a:schemeClr val="bg1"/>
          </a:solidFill>
        </p:grpSpPr>
        <p:sp>
          <p:nvSpPr>
            <p:cNvPr id="18" name="Flowchart: Magnetic Disk 86"/>
            <p:cNvSpPr/>
            <p:nvPr/>
          </p:nvSpPr>
          <p:spPr bwMode="auto">
            <a:xfrm>
              <a:off x="3828637" y="3641876"/>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Flowchart: Magnetic Disk 86"/>
            <p:cNvSpPr/>
            <p:nvPr/>
          </p:nvSpPr>
          <p:spPr bwMode="auto">
            <a:xfrm>
              <a:off x="4483282" y="4255980"/>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Flowchart: Magnetic Disk 86"/>
            <p:cNvSpPr/>
            <p:nvPr/>
          </p:nvSpPr>
          <p:spPr bwMode="auto">
            <a:xfrm>
              <a:off x="3828637" y="4255980"/>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61" name="TextBox 51"/>
          <p:cNvSpPr txBox="1"/>
          <p:nvPr/>
        </p:nvSpPr>
        <p:spPr>
          <a:xfrm>
            <a:off x="6799814" y="1265120"/>
            <a:ext cx="1962691" cy="1773251"/>
          </a:xfrm>
          <a:prstGeom prst="rect">
            <a:avLst/>
          </a:prstGeom>
          <a:solidFill>
            <a:schemeClr val="bg2">
              <a:lumMod val="25000"/>
            </a:schemeClr>
          </a:solidFill>
        </p:spPr>
        <p:txBody>
          <a:bodyPr wrap="square" lIns="182880" tIns="91440" rtlCol="0">
            <a:noAutofit/>
          </a:bodyPr>
          <a:lstStyle/>
          <a:p>
            <a:r>
              <a:rPr lang="en-US" sz="2800" dirty="0" smtClean="0">
                <a:solidFill>
                  <a:srgbClr val="FFFFFF"/>
                </a:solidFill>
                <a:latin typeface="+mj-lt"/>
              </a:rPr>
              <a:t>Security</a:t>
            </a:r>
            <a:endParaRPr lang="en-US" sz="2800" dirty="0">
              <a:solidFill>
                <a:srgbClr val="FFFFFF"/>
              </a:solidFill>
              <a:latin typeface="+mj-lt"/>
            </a:endParaRPr>
          </a:p>
        </p:txBody>
      </p:sp>
      <p:pic>
        <p:nvPicPr>
          <p:cNvPr id="60" name="Picture 41"/>
          <p:cNvPicPr>
            <a:picLocks noChangeAspect="1"/>
          </p:cNvPicPr>
          <p:nvPr/>
        </p:nvPicPr>
        <p:blipFill>
          <a:blip r:embed="rId3"/>
          <a:stretch>
            <a:fillRect/>
          </a:stretch>
        </p:blipFill>
        <p:spPr>
          <a:xfrm>
            <a:off x="7032723" y="2333432"/>
            <a:ext cx="357215" cy="483291"/>
          </a:xfrm>
          <a:prstGeom prst="rect">
            <a:avLst/>
          </a:prstGeom>
        </p:spPr>
      </p:pic>
    </p:spTree>
    <p:extLst>
      <p:ext uri="{BB962C8B-B14F-4D97-AF65-F5344CB8AC3E}">
        <p14:creationId xmlns:p14="http://schemas.microsoft.com/office/powerpoint/2010/main" val="1606678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12"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err="1" smtClean="0">
                <a:solidFill>
                  <a:schemeClr val="tx1">
                    <a:lumMod val="65000"/>
                    <a:lumOff val="35000"/>
                  </a:schemeClr>
                </a:solidFill>
                <a:latin typeface="+mj-lt"/>
              </a:rPr>
              <a:t>Storage</a:t>
            </a:r>
            <a:endParaRPr lang="sv-SE" sz="4000" dirty="0">
              <a:solidFill>
                <a:schemeClr val="tx1">
                  <a:lumMod val="65000"/>
                  <a:lumOff val="35000"/>
                </a:schemeClr>
              </a:solidFill>
              <a:latin typeface="+mj-lt"/>
            </a:endParaRPr>
          </a:p>
        </p:txBody>
      </p:sp>
      <p:sp>
        <p:nvSpPr>
          <p:cNvPr id="16" name="TextBox 49"/>
          <p:cNvSpPr txBox="1"/>
          <p:nvPr/>
        </p:nvSpPr>
        <p:spPr>
          <a:xfrm>
            <a:off x="7884369" y="284135"/>
            <a:ext cx="864096" cy="804319"/>
          </a:xfrm>
          <a:prstGeom prst="rect">
            <a:avLst/>
          </a:prstGeom>
          <a:solidFill>
            <a:schemeClr val="accent1"/>
          </a:solidFill>
        </p:spPr>
        <p:txBody>
          <a:bodyPr wrap="square" lIns="182880" tIns="91440" rtlCol="0">
            <a:noAutofit/>
          </a:bodyPr>
          <a:lstStyle/>
          <a:p>
            <a:endParaRPr lang="en-US" sz="2800" dirty="0">
              <a:solidFill>
                <a:srgbClr val="FFFFFF"/>
              </a:solidFill>
              <a:latin typeface="+mj-lt"/>
            </a:endParaRPr>
          </a:p>
        </p:txBody>
      </p:sp>
      <p:grpSp>
        <p:nvGrpSpPr>
          <p:cNvPr id="17" name="Group 42"/>
          <p:cNvGrpSpPr/>
          <p:nvPr/>
        </p:nvGrpSpPr>
        <p:grpSpPr>
          <a:xfrm>
            <a:off x="8042068" y="391765"/>
            <a:ext cx="548698" cy="589058"/>
            <a:chOff x="3828637" y="3641876"/>
            <a:chExt cx="1066932" cy="1109549"/>
          </a:xfrm>
          <a:solidFill>
            <a:schemeClr val="bg1"/>
          </a:solidFill>
        </p:grpSpPr>
        <p:sp>
          <p:nvSpPr>
            <p:cNvPr id="18" name="Flowchart: Magnetic Disk 86"/>
            <p:cNvSpPr/>
            <p:nvPr/>
          </p:nvSpPr>
          <p:spPr bwMode="auto">
            <a:xfrm>
              <a:off x="3828637" y="3641876"/>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Flowchart: Magnetic Disk 86"/>
            <p:cNvSpPr/>
            <p:nvPr/>
          </p:nvSpPr>
          <p:spPr bwMode="auto">
            <a:xfrm>
              <a:off x="4483282" y="4255980"/>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Flowchart: Magnetic Disk 86"/>
            <p:cNvSpPr/>
            <p:nvPr/>
          </p:nvSpPr>
          <p:spPr bwMode="auto">
            <a:xfrm>
              <a:off x="3828637" y="4255980"/>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4" name="Rektangel 3"/>
          <p:cNvSpPr/>
          <p:nvPr/>
        </p:nvSpPr>
        <p:spPr>
          <a:xfrm>
            <a:off x="262929" y="939435"/>
            <a:ext cx="4572000" cy="2031325"/>
          </a:xfrm>
          <a:prstGeom prst="rect">
            <a:avLst/>
          </a:prstGeom>
        </p:spPr>
        <p:txBody>
          <a:bodyPr>
            <a:spAutoFit/>
          </a:bodyPr>
          <a:lstStyle/>
          <a:p>
            <a:r>
              <a:rPr lang="en-US" dirty="0">
                <a:solidFill>
                  <a:schemeClr val="accent1"/>
                </a:solidFill>
              </a:rPr>
              <a:t>In place cluster upgrade</a:t>
            </a:r>
          </a:p>
          <a:p>
            <a:pPr lvl="1"/>
            <a:r>
              <a:rPr lang="en-US" dirty="0"/>
              <a:t>Removes the requirement for the traditional drain / evict workflow</a:t>
            </a:r>
          </a:p>
          <a:p>
            <a:pPr lvl="1"/>
            <a:r>
              <a:rPr lang="en-US" dirty="0"/>
              <a:t>Mixed version clusters are supported</a:t>
            </a:r>
          </a:p>
          <a:p>
            <a:pPr lvl="2"/>
            <a:r>
              <a:rPr lang="en-US" dirty="0"/>
              <a:t>Allows VM’s to live migrate and failover between Hyper-V host versions</a:t>
            </a:r>
          </a:p>
        </p:txBody>
      </p:sp>
    </p:spTree>
    <p:extLst>
      <p:ext uri="{BB962C8B-B14F-4D97-AF65-F5344CB8AC3E}">
        <p14:creationId xmlns:p14="http://schemas.microsoft.com/office/powerpoint/2010/main" val="3145984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12"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err="1" smtClean="0">
                <a:solidFill>
                  <a:schemeClr val="bg2">
                    <a:lumMod val="90000"/>
                  </a:schemeClr>
                </a:solidFill>
                <a:latin typeface="+mj-lt"/>
              </a:rPr>
              <a:t>Storage</a:t>
            </a:r>
            <a:r>
              <a:rPr lang="sv-SE" sz="4000" dirty="0" smtClean="0">
                <a:solidFill>
                  <a:schemeClr val="tx1">
                    <a:lumMod val="65000"/>
                    <a:lumOff val="35000"/>
                  </a:schemeClr>
                </a:solidFill>
                <a:latin typeface="+mj-lt"/>
              </a:rPr>
              <a:t> </a:t>
            </a:r>
            <a:r>
              <a:rPr lang="sv-SE" sz="4000" dirty="0" err="1" smtClean="0">
                <a:solidFill>
                  <a:schemeClr val="tx1">
                    <a:lumMod val="65000"/>
                    <a:lumOff val="35000"/>
                  </a:schemeClr>
                </a:solidFill>
                <a:latin typeface="+mj-lt"/>
              </a:rPr>
              <a:t>Spaces</a:t>
            </a:r>
            <a:r>
              <a:rPr lang="sv-SE" sz="4000" dirty="0" smtClean="0">
                <a:solidFill>
                  <a:schemeClr val="tx1">
                    <a:lumMod val="65000"/>
                    <a:lumOff val="35000"/>
                  </a:schemeClr>
                </a:solidFill>
                <a:latin typeface="+mj-lt"/>
              </a:rPr>
              <a:t> </a:t>
            </a:r>
            <a:r>
              <a:rPr lang="sv-SE" sz="4000" dirty="0" err="1" smtClean="0">
                <a:solidFill>
                  <a:schemeClr val="tx1">
                    <a:lumMod val="65000"/>
                    <a:lumOff val="35000"/>
                  </a:schemeClr>
                </a:solidFill>
                <a:latin typeface="+mj-lt"/>
              </a:rPr>
              <a:t>Direct</a:t>
            </a:r>
            <a:endParaRPr lang="sv-SE" sz="4000" dirty="0">
              <a:solidFill>
                <a:schemeClr val="tx1">
                  <a:lumMod val="65000"/>
                  <a:lumOff val="35000"/>
                </a:schemeClr>
              </a:solidFill>
              <a:latin typeface="+mj-lt"/>
            </a:endParaRPr>
          </a:p>
        </p:txBody>
      </p:sp>
      <p:sp>
        <p:nvSpPr>
          <p:cNvPr id="16" name="TextBox 49"/>
          <p:cNvSpPr txBox="1"/>
          <p:nvPr/>
        </p:nvSpPr>
        <p:spPr>
          <a:xfrm>
            <a:off x="7884369" y="284135"/>
            <a:ext cx="864096" cy="804319"/>
          </a:xfrm>
          <a:prstGeom prst="rect">
            <a:avLst/>
          </a:prstGeom>
          <a:solidFill>
            <a:schemeClr val="accent1"/>
          </a:solidFill>
        </p:spPr>
        <p:txBody>
          <a:bodyPr wrap="square" lIns="182880" tIns="91440" rtlCol="0">
            <a:noAutofit/>
          </a:bodyPr>
          <a:lstStyle/>
          <a:p>
            <a:endParaRPr lang="en-US" sz="2800" dirty="0">
              <a:solidFill>
                <a:srgbClr val="FFFFFF"/>
              </a:solidFill>
              <a:latin typeface="+mj-lt"/>
            </a:endParaRPr>
          </a:p>
        </p:txBody>
      </p:sp>
      <p:grpSp>
        <p:nvGrpSpPr>
          <p:cNvPr id="17" name="Group 42"/>
          <p:cNvGrpSpPr/>
          <p:nvPr/>
        </p:nvGrpSpPr>
        <p:grpSpPr>
          <a:xfrm>
            <a:off x="8042068" y="391765"/>
            <a:ext cx="548698" cy="589058"/>
            <a:chOff x="3828637" y="3641876"/>
            <a:chExt cx="1066932" cy="1109549"/>
          </a:xfrm>
          <a:solidFill>
            <a:schemeClr val="bg1"/>
          </a:solidFill>
        </p:grpSpPr>
        <p:sp>
          <p:nvSpPr>
            <p:cNvPr id="18" name="Flowchart: Magnetic Disk 86"/>
            <p:cNvSpPr/>
            <p:nvPr/>
          </p:nvSpPr>
          <p:spPr bwMode="auto">
            <a:xfrm>
              <a:off x="3828637" y="3641876"/>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Flowchart: Magnetic Disk 86"/>
            <p:cNvSpPr/>
            <p:nvPr/>
          </p:nvSpPr>
          <p:spPr bwMode="auto">
            <a:xfrm>
              <a:off x="4483282" y="4255980"/>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Flowchart: Magnetic Disk 86"/>
            <p:cNvSpPr/>
            <p:nvPr/>
          </p:nvSpPr>
          <p:spPr bwMode="auto">
            <a:xfrm>
              <a:off x="3828637" y="4255980"/>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
          <p:cNvGrpSpPr/>
          <p:nvPr/>
        </p:nvGrpSpPr>
        <p:grpSpPr>
          <a:xfrm>
            <a:off x="5407100" y="1385266"/>
            <a:ext cx="3341365" cy="2977904"/>
            <a:chOff x="7873545" y="2400577"/>
            <a:chExt cx="4288292" cy="4154927"/>
          </a:xfrm>
        </p:grpSpPr>
        <p:sp>
          <p:nvSpPr>
            <p:cNvPr id="13" name="Rectangle 62"/>
            <p:cNvSpPr/>
            <p:nvPr/>
          </p:nvSpPr>
          <p:spPr bwMode="auto">
            <a:xfrm>
              <a:off x="7873546" y="4729326"/>
              <a:ext cx="4288291" cy="1826178"/>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buClr>
                  <a:srgbClr val="505050"/>
                </a:buClr>
                <a:defRPr/>
              </a:pPr>
              <a:r>
                <a:rPr lang="en-US" sz="1100" kern="0" dirty="0" smtClean="0">
                  <a:gradFill>
                    <a:gsLst>
                      <a:gs pos="62832">
                        <a:srgbClr val="505050"/>
                      </a:gs>
                      <a:gs pos="36000">
                        <a:srgbClr val="505050"/>
                      </a:gs>
                    </a:gsLst>
                    <a:lin ang="5400000" scaled="0"/>
                  </a:gradFill>
                  <a:latin typeface="Segoe UI Semibold" panose="020B0702040204020203" pitchFamily="34" charset="0"/>
                  <a:ea typeface="Segoe UI" pitchFamily="34" charset="0"/>
                  <a:cs typeface="Segoe UI Semibold" panose="020B0702040204020203" pitchFamily="34" charset="0"/>
                </a:rPr>
                <a:t>SCALE-OUT FILE SERVER CLUSTER</a:t>
              </a:r>
              <a:endParaRPr lang="en-US" sz="1100" kern="0" dirty="0">
                <a:gradFill>
                  <a:gsLst>
                    <a:gs pos="62832">
                      <a:srgbClr val="505050"/>
                    </a:gs>
                    <a:gs pos="36000">
                      <a:srgbClr val="505050"/>
                    </a:gs>
                  </a:gsLst>
                  <a:lin ang="5400000" scaled="0"/>
                </a:gradFill>
                <a:latin typeface="Segoe UI Semibold" panose="020B0702040204020203" pitchFamily="34" charset="0"/>
                <a:ea typeface="Segoe UI" pitchFamily="34" charset="0"/>
                <a:cs typeface="Segoe UI Semibold" panose="020B0702040204020203" pitchFamily="34" charset="0"/>
              </a:endParaRPr>
            </a:p>
          </p:txBody>
        </p:sp>
        <p:grpSp>
          <p:nvGrpSpPr>
            <p:cNvPr id="14" name="Group 13"/>
            <p:cNvGrpSpPr/>
            <p:nvPr/>
          </p:nvGrpSpPr>
          <p:grpSpPr>
            <a:xfrm>
              <a:off x="8076826" y="5338999"/>
              <a:ext cx="593622" cy="1042066"/>
              <a:chOff x="7806570" y="5427432"/>
              <a:chExt cx="632896" cy="1111008"/>
            </a:xfrm>
          </p:grpSpPr>
          <p:sp>
            <p:nvSpPr>
              <p:cNvPr id="49" name="Freeform 5"/>
              <p:cNvSpPr>
                <a:spLocks noChangeAspect="1" noEditPoints="1"/>
              </p:cNvSpPr>
              <p:nvPr/>
            </p:nvSpPr>
            <p:spPr bwMode="auto">
              <a:xfrm>
                <a:off x="7806570" y="5427432"/>
                <a:ext cx="511169" cy="1059435"/>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a:defRPr/>
                </a:pPr>
                <a:endParaRPr lang="en-US" sz="1100" dirty="0">
                  <a:solidFill>
                    <a:srgbClr val="505050"/>
                  </a:solidFill>
                </a:endParaRPr>
              </a:p>
            </p:txBody>
          </p:sp>
          <p:sp>
            <p:nvSpPr>
              <p:cNvPr id="50" name="Rounded Rectangle 107"/>
              <p:cNvSpPr/>
              <p:nvPr/>
            </p:nvSpPr>
            <p:spPr bwMode="auto">
              <a:xfrm>
                <a:off x="8091344" y="6022098"/>
                <a:ext cx="348122" cy="516342"/>
              </a:xfrm>
              <a:prstGeom prst="roundRect">
                <a:avLst>
                  <a:gd name="adj" fmla="val 11244"/>
                </a:avLst>
              </a:prstGeom>
              <a:solidFill>
                <a:srgbClr val="E2E2E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defRPr/>
                </a:pPr>
                <a:endParaRPr lang="en-US" sz="1100" kern="0" dirty="0">
                  <a:gradFill>
                    <a:gsLst>
                      <a:gs pos="8475">
                        <a:srgbClr val="FFFFFF"/>
                      </a:gs>
                      <a:gs pos="25424">
                        <a:srgbClr val="FFFFFF"/>
                      </a:gs>
                    </a:gsLst>
                    <a:lin ang="5400000" scaled="0"/>
                  </a:gradFill>
                  <a:ea typeface="Segoe UI" pitchFamily="34" charset="0"/>
                  <a:cs typeface="Segoe UI" pitchFamily="34" charset="0"/>
                </a:endParaRPr>
              </a:p>
            </p:txBody>
          </p:sp>
          <p:sp>
            <p:nvSpPr>
              <p:cNvPr id="51" name="Freeform 79"/>
              <p:cNvSpPr>
                <a:spLocks noEditPoints="1"/>
              </p:cNvSpPr>
              <p:nvPr/>
            </p:nvSpPr>
            <p:spPr bwMode="black">
              <a:xfrm>
                <a:off x="8111731" y="6052331"/>
                <a:ext cx="307353" cy="45587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lumMod val="50000"/>
                </a:schemeClr>
              </a:solidFill>
              <a:ln>
                <a:noFill/>
              </a:ln>
            </p:spPr>
            <p:txBody>
              <a:bodyPr vert="horz" wrap="square" lIns="69886" tIns="34942" rIns="69886" bIns="34942" numCol="1" anchor="t" anchorCtr="0" compatLnSpc="1">
                <a:prstTxWarp prst="textNoShape">
                  <a:avLst/>
                </a:prstTxWarp>
              </a:bodyPr>
              <a:lstStyle/>
              <a:p>
                <a:pPr defTabSz="776710" fontAlgn="base">
                  <a:spcBef>
                    <a:spcPct val="0"/>
                  </a:spcBef>
                  <a:spcAft>
                    <a:spcPct val="0"/>
                  </a:spcAft>
                  <a:defRPr/>
                </a:pPr>
                <a:endParaRPr lang="en-US" sz="1100" kern="0" dirty="0">
                  <a:solidFill>
                    <a:srgbClr val="000000"/>
                  </a:solidFill>
                </a:endParaRPr>
              </a:p>
            </p:txBody>
          </p:sp>
        </p:grpSp>
        <p:grpSp>
          <p:nvGrpSpPr>
            <p:cNvPr id="15" name="Group 10"/>
            <p:cNvGrpSpPr/>
            <p:nvPr/>
          </p:nvGrpSpPr>
          <p:grpSpPr>
            <a:xfrm>
              <a:off x="9177780" y="5338999"/>
              <a:ext cx="593625" cy="1042066"/>
              <a:chOff x="9020935" y="5427432"/>
              <a:chExt cx="632899" cy="1111008"/>
            </a:xfrm>
          </p:grpSpPr>
          <p:sp>
            <p:nvSpPr>
              <p:cNvPr id="45" name="Freeform 5"/>
              <p:cNvSpPr>
                <a:spLocks noChangeAspect="1" noEditPoints="1"/>
              </p:cNvSpPr>
              <p:nvPr/>
            </p:nvSpPr>
            <p:spPr bwMode="auto">
              <a:xfrm>
                <a:off x="9020935" y="5427432"/>
                <a:ext cx="511169" cy="1059435"/>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a:defRPr/>
                </a:pPr>
                <a:endParaRPr lang="en-US" sz="1100" dirty="0">
                  <a:solidFill>
                    <a:srgbClr val="505050"/>
                  </a:solidFill>
                </a:endParaRPr>
              </a:p>
            </p:txBody>
          </p:sp>
          <p:grpSp>
            <p:nvGrpSpPr>
              <p:cNvPr id="46" name="Group 57"/>
              <p:cNvGrpSpPr/>
              <p:nvPr/>
            </p:nvGrpSpPr>
            <p:grpSpPr>
              <a:xfrm>
                <a:off x="9305712" y="6022098"/>
                <a:ext cx="348122" cy="516342"/>
                <a:chOff x="8312485" y="6037547"/>
                <a:chExt cx="348122" cy="516342"/>
              </a:xfrm>
            </p:grpSpPr>
            <p:sp>
              <p:nvSpPr>
                <p:cNvPr id="47" name="Rounded Rectangle 58"/>
                <p:cNvSpPr/>
                <p:nvPr/>
              </p:nvSpPr>
              <p:spPr bwMode="auto">
                <a:xfrm>
                  <a:off x="8312485" y="6037547"/>
                  <a:ext cx="348122" cy="516342"/>
                </a:xfrm>
                <a:prstGeom prst="roundRect">
                  <a:avLst>
                    <a:gd name="adj" fmla="val 11244"/>
                  </a:avLst>
                </a:prstGeom>
                <a:solidFill>
                  <a:srgbClr val="E2E2E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defRPr/>
                  </a:pPr>
                  <a:endParaRPr lang="en-US" sz="1100" kern="0" dirty="0">
                    <a:gradFill>
                      <a:gsLst>
                        <a:gs pos="8475">
                          <a:srgbClr val="FFFFFF"/>
                        </a:gs>
                        <a:gs pos="25424">
                          <a:srgbClr val="FFFFFF"/>
                        </a:gs>
                      </a:gsLst>
                      <a:lin ang="5400000" scaled="0"/>
                    </a:gradFill>
                    <a:ea typeface="Segoe UI" pitchFamily="34" charset="0"/>
                    <a:cs typeface="Segoe UI" pitchFamily="34" charset="0"/>
                  </a:endParaRPr>
                </a:p>
              </p:txBody>
            </p:sp>
            <p:sp>
              <p:nvSpPr>
                <p:cNvPr id="48" name="Freeform 79"/>
                <p:cNvSpPr>
                  <a:spLocks noEditPoints="1"/>
                </p:cNvSpPr>
                <p:nvPr/>
              </p:nvSpPr>
              <p:spPr bwMode="black">
                <a:xfrm>
                  <a:off x="8332866" y="6067780"/>
                  <a:ext cx="307352" cy="45587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lumMod val="50000"/>
                  </a:schemeClr>
                </a:solidFill>
                <a:ln>
                  <a:noFill/>
                </a:ln>
              </p:spPr>
              <p:txBody>
                <a:bodyPr vert="horz" wrap="square" lIns="69886" tIns="34942" rIns="69886" bIns="34942" numCol="1" anchor="t" anchorCtr="0" compatLnSpc="1">
                  <a:prstTxWarp prst="textNoShape">
                    <a:avLst/>
                  </a:prstTxWarp>
                </a:bodyPr>
                <a:lstStyle/>
                <a:p>
                  <a:pPr defTabSz="776710" fontAlgn="base">
                    <a:spcBef>
                      <a:spcPct val="0"/>
                    </a:spcBef>
                    <a:spcAft>
                      <a:spcPct val="0"/>
                    </a:spcAft>
                    <a:defRPr/>
                  </a:pPr>
                  <a:endParaRPr lang="en-US" sz="1100" kern="0" dirty="0">
                    <a:solidFill>
                      <a:srgbClr val="000000"/>
                    </a:solidFill>
                  </a:endParaRPr>
                </a:p>
              </p:txBody>
            </p:sp>
          </p:grpSp>
        </p:grpSp>
        <p:grpSp>
          <p:nvGrpSpPr>
            <p:cNvPr id="21" name="Group 8"/>
            <p:cNvGrpSpPr/>
            <p:nvPr/>
          </p:nvGrpSpPr>
          <p:grpSpPr>
            <a:xfrm>
              <a:off x="10278731" y="5338999"/>
              <a:ext cx="593625" cy="1042066"/>
              <a:chOff x="10235300" y="5427432"/>
              <a:chExt cx="632899" cy="1111008"/>
            </a:xfrm>
          </p:grpSpPr>
          <p:sp>
            <p:nvSpPr>
              <p:cNvPr id="41" name="Freeform 5"/>
              <p:cNvSpPr>
                <a:spLocks noChangeAspect="1" noEditPoints="1"/>
              </p:cNvSpPr>
              <p:nvPr/>
            </p:nvSpPr>
            <p:spPr bwMode="auto">
              <a:xfrm>
                <a:off x="10235300" y="5427432"/>
                <a:ext cx="511169" cy="1059435"/>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a:defRPr/>
                </a:pPr>
                <a:endParaRPr lang="en-US" sz="1100" dirty="0">
                  <a:solidFill>
                    <a:srgbClr val="505050"/>
                  </a:solidFill>
                </a:endParaRPr>
              </a:p>
            </p:txBody>
          </p:sp>
          <p:grpSp>
            <p:nvGrpSpPr>
              <p:cNvPr id="42" name="Group 60"/>
              <p:cNvGrpSpPr/>
              <p:nvPr/>
            </p:nvGrpSpPr>
            <p:grpSpPr>
              <a:xfrm>
                <a:off x="10520077" y="6022098"/>
                <a:ext cx="348122" cy="516342"/>
                <a:chOff x="8312485" y="6037547"/>
                <a:chExt cx="348122" cy="516342"/>
              </a:xfrm>
            </p:grpSpPr>
            <p:sp>
              <p:nvSpPr>
                <p:cNvPr id="43" name="Rounded Rectangle 61"/>
                <p:cNvSpPr/>
                <p:nvPr/>
              </p:nvSpPr>
              <p:spPr bwMode="auto">
                <a:xfrm>
                  <a:off x="8312485" y="6037547"/>
                  <a:ext cx="348122" cy="516342"/>
                </a:xfrm>
                <a:prstGeom prst="roundRect">
                  <a:avLst>
                    <a:gd name="adj" fmla="val 11244"/>
                  </a:avLst>
                </a:prstGeom>
                <a:solidFill>
                  <a:srgbClr val="E2E2E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defRPr/>
                  </a:pPr>
                  <a:endParaRPr lang="en-US" sz="1100" kern="0" dirty="0">
                    <a:gradFill>
                      <a:gsLst>
                        <a:gs pos="8475">
                          <a:srgbClr val="FFFFFF"/>
                        </a:gs>
                        <a:gs pos="25424">
                          <a:srgbClr val="FFFFFF"/>
                        </a:gs>
                      </a:gsLst>
                      <a:lin ang="5400000" scaled="0"/>
                    </a:gradFill>
                    <a:ea typeface="Segoe UI" pitchFamily="34" charset="0"/>
                    <a:cs typeface="Segoe UI" pitchFamily="34" charset="0"/>
                  </a:endParaRPr>
                </a:p>
              </p:txBody>
            </p:sp>
            <p:sp>
              <p:nvSpPr>
                <p:cNvPr id="44" name="Freeform 79"/>
                <p:cNvSpPr>
                  <a:spLocks noEditPoints="1"/>
                </p:cNvSpPr>
                <p:nvPr/>
              </p:nvSpPr>
              <p:spPr bwMode="black">
                <a:xfrm>
                  <a:off x="8332866" y="6067780"/>
                  <a:ext cx="307352" cy="45587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lumMod val="50000"/>
                  </a:schemeClr>
                </a:solidFill>
                <a:ln>
                  <a:noFill/>
                </a:ln>
              </p:spPr>
              <p:txBody>
                <a:bodyPr vert="horz" wrap="square" lIns="69886" tIns="34942" rIns="69886" bIns="34942" numCol="1" anchor="t" anchorCtr="0" compatLnSpc="1">
                  <a:prstTxWarp prst="textNoShape">
                    <a:avLst/>
                  </a:prstTxWarp>
                </a:bodyPr>
                <a:lstStyle/>
                <a:p>
                  <a:pPr defTabSz="776710" fontAlgn="base">
                    <a:spcBef>
                      <a:spcPct val="0"/>
                    </a:spcBef>
                    <a:spcAft>
                      <a:spcPct val="0"/>
                    </a:spcAft>
                    <a:defRPr/>
                  </a:pPr>
                  <a:endParaRPr lang="en-US" sz="1100" kern="0" dirty="0">
                    <a:solidFill>
                      <a:srgbClr val="000000"/>
                    </a:solidFill>
                  </a:endParaRPr>
                </a:p>
              </p:txBody>
            </p:sp>
          </p:grpSp>
        </p:grpSp>
        <p:grpSp>
          <p:nvGrpSpPr>
            <p:cNvPr id="22" name="Group 9"/>
            <p:cNvGrpSpPr/>
            <p:nvPr/>
          </p:nvGrpSpPr>
          <p:grpSpPr>
            <a:xfrm>
              <a:off x="11379678" y="5338999"/>
              <a:ext cx="593622" cy="1042066"/>
              <a:chOff x="11449666" y="5427432"/>
              <a:chExt cx="632896" cy="1111008"/>
            </a:xfrm>
          </p:grpSpPr>
          <p:sp>
            <p:nvSpPr>
              <p:cNvPr id="37" name="Freeform 5"/>
              <p:cNvSpPr>
                <a:spLocks noChangeAspect="1" noEditPoints="1"/>
              </p:cNvSpPr>
              <p:nvPr/>
            </p:nvSpPr>
            <p:spPr bwMode="auto">
              <a:xfrm>
                <a:off x="11449666" y="5427432"/>
                <a:ext cx="511169" cy="1059435"/>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a:defRPr/>
                </a:pPr>
                <a:endParaRPr lang="en-US" sz="1100" dirty="0">
                  <a:solidFill>
                    <a:srgbClr val="505050"/>
                  </a:solidFill>
                </a:endParaRPr>
              </a:p>
            </p:txBody>
          </p:sp>
          <p:grpSp>
            <p:nvGrpSpPr>
              <p:cNvPr id="38" name="Group 76"/>
              <p:cNvGrpSpPr/>
              <p:nvPr/>
            </p:nvGrpSpPr>
            <p:grpSpPr>
              <a:xfrm>
                <a:off x="11734440" y="6022098"/>
                <a:ext cx="348122" cy="516342"/>
                <a:chOff x="8312482" y="6037547"/>
                <a:chExt cx="348122" cy="516342"/>
              </a:xfrm>
            </p:grpSpPr>
            <p:sp>
              <p:nvSpPr>
                <p:cNvPr id="39" name="Rounded Rectangle 77"/>
                <p:cNvSpPr/>
                <p:nvPr/>
              </p:nvSpPr>
              <p:spPr bwMode="auto">
                <a:xfrm>
                  <a:off x="8312482" y="6037547"/>
                  <a:ext cx="348122" cy="516342"/>
                </a:xfrm>
                <a:prstGeom prst="roundRect">
                  <a:avLst>
                    <a:gd name="adj" fmla="val 11244"/>
                  </a:avLst>
                </a:prstGeom>
                <a:solidFill>
                  <a:srgbClr val="E2E2E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defRPr/>
                  </a:pPr>
                  <a:endParaRPr lang="en-US" sz="1100" kern="0" dirty="0">
                    <a:gradFill>
                      <a:gsLst>
                        <a:gs pos="8475">
                          <a:srgbClr val="FFFFFF"/>
                        </a:gs>
                        <a:gs pos="25424">
                          <a:srgbClr val="FFFFFF"/>
                        </a:gs>
                      </a:gsLst>
                      <a:lin ang="5400000" scaled="0"/>
                    </a:gradFill>
                    <a:ea typeface="Segoe UI" pitchFamily="34" charset="0"/>
                    <a:cs typeface="Segoe UI" pitchFamily="34" charset="0"/>
                  </a:endParaRPr>
                </a:p>
              </p:txBody>
            </p:sp>
            <p:sp>
              <p:nvSpPr>
                <p:cNvPr id="40" name="Freeform 79"/>
                <p:cNvSpPr>
                  <a:spLocks noEditPoints="1"/>
                </p:cNvSpPr>
                <p:nvPr/>
              </p:nvSpPr>
              <p:spPr bwMode="black">
                <a:xfrm>
                  <a:off x="8332869" y="6067780"/>
                  <a:ext cx="307353" cy="45587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lumMod val="50000"/>
                  </a:schemeClr>
                </a:solidFill>
                <a:ln>
                  <a:noFill/>
                </a:ln>
              </p:spPr>
              <p:txBody>
                <a:bodyPr vert="horz" wrap="square" lIns="69886" tIns="34942" rIns="69886" bIns="34942" numCol="1" anchor="t" anchorCtr="0" compatLnSpc="1">
                  <a:prstTxWarp prst="textNoShape">
                    <a:avLst/>
                  </a:prstTxWarp>
                </a:bodyPr>
                <a:lstStyle/>
                <a:p>
                  <a:pPr defTabSz="776710" fontAlgn="base">
                    <a:spcBef>
                      <a:spcPct val="0"/>
                    </a:spcBef>
                    <a:spcAft>
                      <a:spcPct val="0"/>
                    </a:spcAft>
                    <a:defRPr/>
                  </a:pPr>
                  <a:endParaRPr lang="en-US" sz="1100" kern="0" dirty="0">
                    <a:solidFill>
                      <a:srgbClr val="000000"/>
                    </a:solidFill>
                  </a:endParaRPr>
                </a:p>
              </p:txBody>
            </p:sp>
          </p:grpSp>
        </p:grpSp>
        <p:sp>
          <p:nvSpPr>
            <p:cNvPr id="23" name="Rectangle 90"/>
            <p:cNvSpPr/>
            <p:nvPr/>
          </p:nvSpPr>
          <p:spPr bwMode="auto">
            <a:xfrm>
              <a:off x="7873546" y="2400577"/>
              <a:ext cx="4288291" cy="1500708"/>
            </a:xfrm>
            <a:prstGeom prst="rect">
              <a:avLst/>
            </a:prstGeom>
            <a:solidFill>
              <a:srgbClr val="E6E6E6"/>
            </a:solidFill>
            <a:ln w="10795"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noAutofit/>
            </a:bodyPr>
            <a:lstStyle/>
            <a:p>
              <a:pPr defTabSz="913473" fontAlgn="base">
                <a:lnSpc>
                  <a:spcPct val="90000"/>
                </a:lnSpc>
                <a:spcBef>
                  <a:spcPct val="0"/>
                </a:spcBef>
                <a:spcAft>
                  <a:spcPct val="0"/>
                </a:spcAft>
                <a:defRPr/>
              </a:pPr>
              <a:r>
                <a:rPr lang="en-US" sz="1100" kern="0" spc="-50" dirty="0" smtClean="0">
                  <a:gradFill>
                    <a:gsLst>
                      <a:gs pos="62832">
                        <a:srgbClr val="505050"/>
                      </a:gs>
                      <a:gs pos="36000">
                        <a:srgbClr val="505050"/>
                      </a:gs>
                    </a:gsLst>
                    <a:lin ang="5400000" scaled="0"/>
                  </a:gradFill>
                  <a:latin typeface="Segoe UI Semibold" panose="020B0702040204020203" pitchFamily="34" charset="0"/>
                  <a:cs typeface="Segoe UI Semibold" panose="020B0702040204020203" pitchFamily="34" charset="0"/>
                </a:rPr>
                <a:t>HYPER-V CLUSTER(S)</a:t>
              </a:r>
              <a:endParaRPr lang="en-US" sz="1100" kern="0" spc="-50" dirty="0">
                <a:gradFill>
                  <a:gsLst>
                    <a:gs pos="62832">
                      <a:srgbClr val="505050"/>
                    </a:gs>
                    <a:gs pos="36000">
                      <a:srgbClr val="505050"/>
                    </a:gs>
                  </a:gsLst>
                  <a:lin ang="5400000" scaled="0"/>
                </a:gradFill>
                <a:latin typeface="Segoe UI Semibold" panose="020B0702040204020203" pitchFamily="34" charset="0"/>
                <a:cs typeface="Segoe UI Semibold" panose="020B0702040204020203" pitchFamily="34" charset="0"/>
              </a:endParaRPr>
            </a:p>
          </p:txBody>
        </p:sp>
        <p:sp>
          <p:nvSpPr>
            <p:cNvPr id="24" name="Rectangle 95"/>
            <p:cNvSpPr/>
            <p:nvPr/>
          </p:nvSpPr>
          <p:spPr bwMode="auto">
            <a:xfrm>
              <a:off x="7873545" y="3997552"/>
              <a:ext cx="4288291" cy="633844"/>
            </a:xfrm>
            <a:prstGeom prst="rect">
              <a:avLst/>
            </a:prstGeom>
            <a:solidFill>
              <a:srgbClr val="E6E6E6"/>
            </a:solidFill>
            <a:ln w="10795"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noAutofit/>
            </a:bodyPr>
            <a:lstStyle/>
            <a:p>
              <a:pPr defTabSz="913473" fontAlgn="base">
                <a:lnSpc>
                  <a:spcPct val="90000"/>
                </a:lnSpc>
                <a:spcBef>
                  <a:spcPct val="0"/>
                </a:spcBef>
                <a:spcAft>
                  <a:spcPct val="0"/>
                </a:spcAft>
                <a:defRPr/>
              </a:pPr>
              <a:r>
                <a:rPr lang="en-US" sz="1100" kern="0" spc="-50" dirty="0" smtClean="0">
                  <a:gradFill>
                    <a:gsLst>
                      <a:gs pos="62832">
                        <a:srgbClr val="505050"/>
                      </a:gs>
                      <a:gs pos="36000">
                        <a:srgbClr val="505050"/>
                      </a:gs>
                    </a:gsLst>
                    <a:lin ang="5400000" scaled="0"/>
                  </a:gradFill>
                  <a:latin typeface="Segoe UI Semibold" panose="020B0702040204020203" pitchFamily="34" charset="0"/>
                  <a:cs typeface="Segoe UI Semibold" panose="020B0702040204020203" pitchFamily="34" charset="0"/>
                </a:rPr>
                <a:t>SMB3 STORAGE NETWORK FABRIC </a:t>
              </a:r>
              <a:endParaRPr lang="en-US" sz="1100" kern="0" spc="-50" dirty="0">
                <a:gradFill>
                  <a:gsLst>
                    <a:gs pos="62832">
                      <a:srgbClr val="505050"/>
                    </a:gs>
                    <a:gs pos="36000">
                      <a:srgbClr val="505050"/>
                    </a:gs>
                  </a:gsLst>
                  <a:lin ang="5400000" scaled="0"/>
                </a:gradFill>
                <a:latin typeface="Segoe UI Semibold" panose="020B0702040204020203" pitchFamily="34" charset="0"/>
                <a:cs typeface="Segoe UI Semibold" panose="020B0702040204020203" pitchFamily="34" charset="0"/>
              </a:endParaRPr>
            </a:p>
          </p:txBody>
        </p:sp>
        <p:sp>
          <p:nvSpPr>
            <p:cNvPr id="25" name="Left-Right Arrow 109"/>
            <p:cNvSpPr/>
            <p:nvPr/>
          </p:nvSpPr>
          <p:spPr bwMode="auto">
            <a:xfrm>
              <a:off x="8670453" y="6021388"/>
              <a:ext cx="771754" cy="270662"/>
            </a:xfrm>
            <a:prstGeom prst="leftRightArrow">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 descr="C:\Users\mitchellg\Desktop\Automated_2.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8959423" y="6062599"/>
              <a:ext cx="165189" cy="188224"/>
            </a:xfrm>
            <a:prstGeom prst="rect">
              <a:avLst/>
            </a:prstGeom>
            <a:noFill/>
          </p:spPr>
        </p:pic>
        <p:grpSp>
          <p:nvGrpSpPr>
            <p:cNvPr id="27" name="Group 106"/>
            <p:cNvGrpSpPr/>
            <p:nvPr/>
          </p:nvGrpSpPr>
          <p:grpSpPr>
            <a:xfrm>
              <a:off x="8211431" y="3178264"/>
              <a:ext cx="3612520" cy="457005"/>
              <a:chOff x="8104466" y="1952836"/>
              <a:chExt cx="3612520" cy="457005"/>
            </a:xfrm>
          </p:grpSpPr>
          <p:sp>
            <p:nvSpPr>
              <p:cNvPr id="32" name="Freeform 5"/>
              <p:cNvSpPr>
                <a:spLocks noChangeAspect="1" noEditPoints="1"/>
              </p:cNvSpPr>
              <p:nvPr/>
            </p:nvSpPr>
            <p:spPr bwMode="auto">
              <a:xfrm>
                <a:off x="8104466" y="1952836"/>
                <a:ext cx="591723" cy="45700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a:defRPr/>
                </a:pPr>
                <a:endParaRPr lang="en-US" sz="1100" dirty="0">
                  <a:solidFill>
                    <a:srgbClr val="505050"/>
                  </a:solidFill>
                </a:endParaRPr>
              </a:p>
            </p:txBody>
          </p:sp>
          <p:sp>
            <p:nvSpPr>
              <p:cNvPr id="33" name="Freeform 5"/>
              <p:cNvSpPr>
                <a:spLocks noChangeAspect="1" noEditPoints="1"/>
              </p:cNvSpPr>
              <p:nvPr/>
            </p:nvSpPr>
            <p:spPr bwMode="auto">
              <a:xfrm>
                <a:off x="8859665" y="1952836"/>
                <a:ext cx="591723" cy="45700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a:defRPr/>
                </a:pPr>
                <a:endParaRPr lang="en-US" sz="1100" dirty="0">
                  <a:solidFill>
                    <a:srgbClr val="505050"/>
                  </a:solidFill>
                </a:endParaRPr>
              </a:p>
            </p:txBody>
          </p:sp>
          <p:sp>
            <p:nvSpPr>
              <p:cNvPr id="34" name="Freeform 5"/>
              <p:cNvSpPr>
                <a:spLocks noChangeAspect="1" noEditPoints="1"/>
              </p:cNvSpPr>
              <p:nvPr/>
            </p:nvSpPr>
            <p:spPr bwMode="auto">
              <a:xfrm>
                <a:off x="9614864" y="1952836"/>
                <a:ext cx="591723" cy="45700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a:defRPr/>
                </a:pPr>
                <a:endParaRPr lang="en-US" sz="1100" dirty="0">
                  <a:solidFill>
                    <a:srgbClr val="505050"/>
                  </a:solidFill>
                </a:endParaRPr>
              </a:p>
            </p:txBody>
          </p:sp>
          <p:sp>
            <p:nvSpPr>
              <p:cNvPr id="35" name="Freeform 5"/>
              <p:cNvSpPr>
                <a:spLocks noChangeAspect="1" noEditPoints="1"/>
              </p:cNvSpPr>
              <p:nvPr/>
            </p:nvSpPr>
            <p:spPr bwMode="auto">
              <a:xfrm>
                <a:off x="10370063" y="1952836"/>
                <a:ext cx="591723" cy="45700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a:defRPr/>
                </a:pPr>
                <a:endParaRPr lang="en-US" sz="1100" dirty="0">
                  <a:solidFill>
                    <a:srgbClr val="505050"/>
                  </a:solidFill>
                </a:endParaRPr>
              </a:p>
            </p:txBody>
          </p:sp>
          <p:sp>
            <p:nvSpPr>
              <p:cNvPr id="36" name="Freeform 5"/>
              <p:cNvSpPr>
                <a:spLocks noChangeAspect="1" noEditPoints="1"/>
              </p:cNvSpPr>
              <p:nvPr/>
            </p:nvSpPr>
            <p:spPr bwMode="auto">
              <a:xfrm>
                <a:off x="11125263" y="1952836"/>
                <a:ext cx="591723" cy="45700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a:defRPr/>
                </a:pPr>
                <a:endParaRPr lang="en-US" sz="1100" dirty="0">
                  <a:solidFill>
                    <a:srgbClr val="505050"/>
                  </a:solidFill>
                </a:endParaRPr>
              </a:p>
            </p:txBody>
          </p:sp>
        </p:grpSp>
        <p:sp>
          <p:nvSpPr>
            <p:cNvPr id="28" name="Left-Right Arrow 117"/>
            <p:cNvSpPr/>
            <p:nvPr/>
          </p:nvSpPr>
          <p:spPr bwMode="auto">
            <a:xfrm>
              <a:off x="9762253" y="6021388"/>
              <a:ext cx="771754" cy="270662"/>
            </a:xfrm>
            <a:prstGeom prst="leftRightArrow">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Picture 2" descr="C:\Users\mitchellg\Desktop\Automated_2.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10068290" y="6062604"/>
              <a:ext cx="165189" cy="188224"/>
            </a:xfrm>
            <a:prstGeom prst="rect">
              <a:avLst/>
            </a:prstGeom>
            <a:noFill/>
          </p:spPr>
        </p:pic>
        <p:sp>
          <p:nvSpPr>
            <p:cNvPr id="30" name="Left-Right Arrow 118"/>
            <p:cNvSpPr/>
            <p:nvPr/>
          </p:nvSpPr>
          <p:spPr bwMode="auto">
            <a:xfrm>
              <a:off x="10854053" y="6021388"/>
              <a:ext cx="771754" cy="270662"/>
            </a:xfrm>
            <a:prstGeom prst="leftRightArrow">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31" name="Picture 2" descr="C:\Users\mitchellg\Desktop\Automated_2.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11177755" y="6062604"/>
              <a:ext cx="165189" cy="188224"/>
            </a:xfrm>
            <a:prstGeom prst="rect">
              <a:avLst/>
            </a:prstGeom>
            <a:noFill/>
          </p:spPr>
        </p:pic>
      </p:grpSp>
      <p:grpSp>
        <p:nvGrpSpPr>
          <p:cNvPr id="52" name="Group 7"/>
          <p:cNvGrpSpPr/>
          <p:nvPr/>
        </p:nvGrpSpPr>
        <p:grpSpPr>
          <a:xfrm>
            <a:off x="509127" y="2395344"/>
            <a:ext cx="4818064" cy="947964"/>
            <a:chOff x="354660" y="3826198"/>
            <a:chExt cx="6392412" cy="1278288"/>
          </a:xfrm>
        </p:grpSpPr>
        <p:grpSp>
          <p:nvGrpSpPr>
            <p:cNvPr id="53" name="Group 19"/>
            <p:cNvGrpSpPr/>
            <p:nvPr/>
          </p:nvGrpSpPr>
          <p:grpSpPr>
            <a:xfrm>
              <a:off x="354660" y="3826198"/>
              <a:ext cx="6392412" cy="1278288"/>
              <a:chOff x="354660" y="3651553"/>
              <a:chExt cx="6392412" cy="1278288"/>
            </a:xfrm>
          </p:grpSpPr>
          <p:grpSp>
            <p:nvGrpSpPr>
              <p:cNvPr id="55" name="Group 21"/>
              <p:cNvGrpSpPr/>
              <p:nvPr/>
            </p:nvGrpSpPr>
            <p:grpSpPr>
              <a:xfrm>
                <a:off x="354660" y="3651553"/>
                <a:ext cx="6392412" cy="1278288"/>
                <a:chOff x="-7208818" y="5090812"/>
                <a:chExt cx="6392412" cy="1278288"/>
              </a:xfrm>
            </p:grpSpPr>
            <p:sp>
              <p:nvSpPr>
                <p:cNvPr id="59" name="Rectangle 25"/>
                <p:cNvSpPr/>
                <p:nvPr/>
              </p:nvSpPr>
              <p:spPr bwMode="auto">
                <a:xfrm>
                  <a:off x="-6570702" y="5090812"/>
                  <a:ext cx="5754296" cy="1275098"/>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000" dirty="0">
                    <a:gradFill>
                      <a:gsLst>
                        <a:gs pos="16814">
                          <a:srgbClr val="FFFFFF"/>
                        </a:gs>
                        <a:gs pos="46000">
                          <a:srgbClr val="FFFFFF"/>
                        </a:gs>
                      </a:gsLst>
                      <a:lin ang="5400000" scaled="0"/>
                    </a:gradFill>
                  </a:endParaRPr>
                </a:p>
              </p:txBody>
            </p:sp>
            <p:sp>
              <p:nvSpPr>
                <p:cNvPr id="60" name="Oval 26"/>
                <p:cNvSpPr/>
                <p:nvPr/>
              </p:nvSpPr>
              <p:spPr bwMode="auto">
                <a:xfrm>
                  <a:off x="-7208818" y="5092868"/>
                  <a:ext cx="1276232" cy="1276232"/>
                </a:xfrm>
                <a:prstGeom prst="ellipse">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000" dirty="0">
                    <a:gradFill>
                      <a:gsLst>
                        <a:gs pos="16814">
                          <a:srgbClr val="FFFFFF"/>
                        </a:gs>
                        <a:gs pos="46000">
                          <a:srgbClr val="FFFFFF"/>
                        </a:gs>
                      </a:gsLst>
                      <a:lin ang="5400000" scaled="0"/>
                    </a:gradFill>
                  </a:endParaRPr>
                </a:p>
              </p:txBody>
            </p:sp>
          </p:grpSp>
          <p:grpSp>
            <p:nvGrpSpPr>
              <p:cNvPr id="56" name="Group 22"/>
              <p:cNvGrpSpPr/>
              <p:nvPr/>
            </p:nvGrpSpPr>
            <p:grpSpPr>
              <a:xfrm>
                <a:off x="402415" y="3694742"/>
                <a:ext cx="1188720" cy="1188720"/>
                <a:chOff x="313345" y="3855358"/>
                <a:chExt cx="1330036" cy="1330036"/>
              </a:xfrm>
            </p:grpSpPr>
            <p:sp>
              <p:nvSpPr>
                <p:cNvPr id="57" name="Oval 23"/>
                <p:cNvSpPr/>
                <p:nvPr/>
              </p:nvSpPr>
              <p:spPr bwMode="auto">
                <a:xfrm>
                  <a:off x="313345" y="3855358"/>
                  <a:ext cx="1330036" cy="1330036"/>
                </a:xfrm>
                <a:prstGeom prst="ellipse">
                  <a:avLst/>
                </a:prstGeom>
                <a:solidFill>
                  <a:schemeClr val="accent1"/>
                </a:solidFill>
                <a:ln w="539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t" anchorCtr="0" compatLnSpc="1">
                  <a:prstTxWarp prst="textNoShape">
                    <a:avLst/>
                  </a:prstTxWarp>
                </a:bodyPr>
                <a:lstStyle/>
                <a:p>
                  <a:pPr defTabSz="932290" fontAlgn="base">
                    <a:lnSpc>
                      <a:spcPct val="90000"/>
                    </a:lnSpc>
                    <a:spcBef>
                      <a:spcPct val="0"/>
                    </a:spcBef>
                    <a:spcAft>
                      <a:spcPct val="0"/>
                    </a:spcAft>
                  </a:pPr>
                  <a:endParaRPr lang="en-US" sz="1000" spc="-51" dirty="0">
                    <a:gradFill>
                      <a:gsLst>
                        <a:gs pos="53390">
                          <a:srgbClr val="FFFFFF"/>
                        </a:gs>
                        <a:gs pos="40000">
                          <a:srgbClr val="FFFFFF"/>
                        </a:gs>
                      </a:gsLst>
                      <a:lin ang="5400000" scaled="0"/>
                    </a:gradFill>
                  </a:endParaRPr>
                </a:p>
              </p:txBody>
            </p:sp>
            <p:pic>
              <p:nvPicPr>
                <p:cNvPr id="58" name="Picture 2"/>
                <p:cNvPicPr>
                  <a:picLocks noChangeAspect="1" noChangeArrowheads="1"/>
                </p:cNvPicPr>
                <p:nvPr/>
              </p:nvPicPr>
              <p:blipFill>
                <a:blip r:embed="rId4" cstate="email">
                  <a:biLevel thresh="50000"/>
                  <a:extLst>
                    <a:ext uri="{28A0092B-C50C-407E-A947-70E740481C1C}">
                      <a14:useLocalDpi xmlns:a14="http://schemas.microsoft.com/office/drawing/2010/main"/>
                    </a:ext>
                  </a:extLst>
                </a:blip>
                <a:srcRect/>
                <a:stretch>
                  <a:fillRect/>
                </a:stretch>
              </p:blipFill>
              <p:spPr bwMode="auto">
                <a:xfrm>
                  <a:off x="636500" y="4158817"/>
                  <a:ext cx="683729" cy="683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54" name="Rectangle 20"/>
            <p:cNvSpPr/>
            <p:nvPr/>
          </p:nvSpPr>
          <p:spPr bwMode="auto">
            <a:xfrm>
              <a:off x="978363" y="3831108"/>
              <a:ext cx="5697075" cy="12709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22960" tIns="73152" rIns="182880" bIns="73152" numCol="1" rtlCol="0" anchor="t" anchorCtr="0" compatLnSpc="1">
              <a:prstTxWarp prst="textNoShape">
                <a:avLst/>
              </a:prstTxWarp>
            </a:bodyPr>
            <a:lstStyle/>
            <a:p>
              <a:pPr>
                <a:lnSpc>
                  <a:spcPct val="90000"/>
                </a:lnSpc>
                <a:spcBef>
                  <a:spcPts val="1200"/>
                </a:spcBef>
                <a:defRPr/>
              </a:pPr>
              <a:r>
                <a:rPr lang="en-US" sz="1000" kern="0" spc="-31" dirty="0">
                  <a:gradFill>
                    <a:gsLst>
                      <a:gs pos="78761">
                        <a:srgbClr val="0078D7"/>
                      </a:gs>
                      <a:gs pos="41000">
                        <a:srgbClr val="0078D7"/>
                      </a:gs>
                    </a:gsLst>
                    <a:lin ang="5400000" scaled="0"/>
                  </a:gradFill>
                  <a:latin typeface="Segoe UI Semibold" panose="020B0702040204020203" pitchFamily="34" charset="0"/>
                  <a:cs typeface="Segoe UI Semibold" panose="020B0702040204020203" pitchFamily="34" charset="0"/>
                </a:rPr>
                <a:t>Reliability, scalability, flexibility </a:t>
              </a:r>
            </a:p>
            <a:p>
              <a:pPr marL="171450" lvl="1" indent="-171450" defTabSz="907965" fontAlgn="base">
                <a:lnSpc>
                  <a:spcPct val="90000"/>
                </a:lnSpc>
                <a:spcBef>
                  <a:spcPts val="300"/>
                </a:spcBef>
                <a:spcAft>
                  <a:spcPct val="0"/>
                </a:spcAft>
                <a:buClr>
                  <a:srgbClr val="505050"/>
                </a:buClr>
                <a:buFont typeface="Arial" panose="020B0604020202020204" pitchFamily="34" charset="0"/>
                <a:buChar char="•"/>
              </a:pPr>
              <a:r>
                <a:rPr lang="en-US" sz="1000" kern="0" spc="-31" dirty="0">
                  <a:gradFill>
                    <a:gsLst>
                      <a:gs pos="57000">
                        <a:srgbClr val="505050"/>
                      </a:gs>
                      <a:gs pos="20354">
                        <a:srgbClr val="505050"/>
                      </a:gs>
                    </a:gsLst>
                    <a:lin ang="5400000" scaled="0"/>
                  </a:gradFill>
                </a:rPr>
                <a:t>Fault tolerance to disk, enclosure, node failures</a:t>
              </a:r>
            </a:p>
            <a:p>
              <a:pPr marL="171450" lvl="1" indent="-171450" defTabSz="907965" fontAlgn="base">
                <a:lnSpc>
                  <a:spcPct val="90000"/>
                </a:lnSpc>
                <a:spcBef>
                  <a:spcPts val="300"/>
                </a:spcBef>
                <a:spcAft>
                  <a:spcPct val="0"/>
                </a:spcAft>
                <a:buClr>
                  <a:srgbClr val="505050"/>
                </a:buClr>
                <a:buFont typeface="Arial" panose="020B0604020202020204" pitchFamily="34" charset="0"/>
                <a:buChar char="•"/>
              </a:pPr>
              <a:r>
                <a:rPr lang="en-US" sz="1000" kern="0" spc="-31" dirty="0">
                  <a:gradFill>
                    <a:gsLst>
                      <a:gs pos="57000">
                        <a:srgbClr val="505050"/>
                      </a:gs>
                      <a:gs pos="20354">
                        <a:srgbClr val="505050"/>
                      </a:gs>
                    </a:gsLst>
                    <a:lin ang="5400000" scaled="0"/>
                  </a:gradFill>
                </a:rPr>
                <a:t>Scale pools to large number of drives</a:t>
              </a:r>
            </a:p>
            <a:p>
              <a:pPr marL="171450" lvl="1" indent="-171450" defTabSz="907965" fontAlgn="base">
                <a:lnSpc>
                  <a:spcPct val="90000"/>
                </a:lnSpc>
                <a:spcBef>
                  <a:spcPts val="300"/>
                </a:spcBef>
                <a:spcAft>
                  <a:spcPct val="0"/>
                </a:spcAft>
                <a:buClr>
                  <a:srgbClr val="505050"/>
                </a:buClr>
                <a:buFont typeface="Arial" panose="020B0604020202020204" pitchFamily="34" charset="0"/>
                <a:buChar char="•"/>
              </a:pPr>
              <a:r>
                <a:rPr lang="en-US" sz="1000" kern="0" spc="-31" dirty="0">
                  <a:gradFill>
                    <a:gsLst>
                      <a:gs pos="57000">
                        <a:srgbClr val="505050"/>
                      </a:gs>
                      <a:gs pos="20354">
                        <a:srgbClr val="505050"/>
                      </a:gs>
                    </a:gsLst>
                    <a:lin ang="5400000" scaled="0"/>
                  </a:gradFill>
                </a:rPr>
                <a:t>Simple and fine grained expansion</a:t>
              </a:r>
            </a:p>
            <a:p>
              <a:pPr marL="171450" lvl="1" indent="-171450" defTabSz="907965" fontAlgn="base">
                <a:lnSpc>
                  <a:spcPct val="90000"/>
                </a:lnSpc>
                <a:spcBef>
                  <a:spcPts val="300"/>
                </a:spcBef>
                <a:spcAft>
                  <a:spcPct val="0"/>
                </a:spcAft>
                <a:buClr>
                  <a:srgbClr val="505050"/>
                </a:buClr>
                <a:buFont typeface="Arial" panose="020B0604020202020204" pitchFamily="34" charset="0"/>
                <a:buChar char="•"/>
              </a:pPr>
              <a:r>
                <a:rPr lang="en-US" sz="1000" kern="0" spc="-31" dirty="0">
                  <a:gradFill>
                    <a:gsLst>
                      <a:gs pos="57000">
                        <a:srgbClr val="505050"/>
                      </a:gs>
                      <a:gs pos="20354">
                        <a:srgbClr val="505050"/>
                      </a:gs>
                    </a:gsLst>
                    <a:lin ang="5400000" scaled="0"/>
                  </a:gradFill>
                </a:rPr>
                <a:t>Fast VM creation and efficient VM snapshots</a:t>
              </a:r>
            </a:p>
          </p:txBody>
        </p:sp>
      </p:grpSp>
      <p:grpSp>
        <p:nvGrpSpPr>
          <p:cNvPr id="61" name="Group 45"/>
          <p:cNvGrpSpPr/>
          <p:nvPr/>
        </p:nvGrpSpPr>
        <p:grpSpPr>
          <a:xfrm>
            <a:off x="503167" y="3429899"/>
            <a:ext cx="4832988" cy="960205"/>
            <a:chOff x="354660" y="5236503"/>
            <a:chExt cx="6412212" cy="1294794"/>
          </a:xfrm>
        </p:grpSpPr>
        <p:grpSp>
          <p:nvGrpSpPr>
            <p:cNvPr id="62" name="Group 46"/>
            <p:cNvGrpSpPr/>
            <p:nvPr/>
          </p:nvGrpSpPr>
          <p:grpSpPr>
            <a:xfrm>
              <a:off x="354660" y="5236503"/>
              <a:ext cx="6412212" cy="1276232"/>
              <a:chOff x="354660" y="5236503"/>
              <a:chExt cx="6412212" cy="1276232"/>
            </a:xfrm>
          </p:grpSpPr>
          <p:grpSp>
            <p:nvGrpSpPr>
              <p:cNvPr id="64" name="Group 48"/>
              <p:cNvGrpSpPr/>
              <p:nvPr/>
            </p:nvGrpSpPr>
            <p:grpSpPr>
              <a:xfrm>
                <a:off x="354660" y="5236503"/>
                <a:ext cx="6412212" cy="1276232"/>
                <a:chOff x="-7208818" y="5072641"/>
                <a:chExt cx="6412212" cy="1276232"/>
              </a:xfrm>
            </p:grpSpPr>
            <p:sp>
              <p:nvSpPr>
                <p:cNvPr id="68" name="Rectangle 63"/>
                <p:cNvSpPr/>
                <p:nvPr/>
              </p:nvSpPr>
              <p:spPr bwMode="auto">
                <a:xfrm>
                  <a:off x="-6570702" y="5072641"/>
                  <a:ext cx="5774096" cy="1275098"/>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000" dirty="0">
                    <a:gradFill>
                      <a:gsLst>
                        <a:gs pos="16814">
                          <a:srgbClr val="FFFFFF"/>
                        </a:gs>
                        <a:gs pos="46000">
                          <a:srgbClr val="FFFFFF"/>
                        </a:gs>
                      </a:gsLst>
                      <a:lin ang="5400000" scaled="0"/>
                    </a:gradFill>
                  </a:endParaRPr>
                </a:p>
              </p:txBody>
            </p:sp>
            <p:sp>
              <p:nvSpPr>
                <p:cNvPr id="69" name="Oval 64"/>
                <p:cNvSpPr/>
                <p:nvPr/>
              </p:nvSpPr>
              <p:spPr bwMode="auto">
                <a:xfrm>
                  <a:off x="-7208818" y="5072641"/>
                  <a:ext cx="1276232" cy="1276232"/>
                </a:xfrm>
                <a:prstGeom prst="ellipse">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000" dirty="0">
                    <a:gradFill>
                      <a:gsLst>
                        <a:gs pos="16814">
                          <a:srgbClr val="FFFFFF"/>
                        </a:gs>
                        <a:gs pos="46000">
                          <a:srgbClr val="FFFFFF"/>
                        </a:gs>
                      </a:gsLst>
                      <a:lin ang="5400000" scaled="0"/>
                    </a:gradFill>
                  </a:endParaRPr>
                </a:p>
              </p:txBody>
            </p:sp>
          </p:grpSp>
          <p:grpSp>
            <p:nvGrpSpPr>
              <p:cNvPr id="65" name="Group 49"/>
              <p:cNvGrpSpPr/>
              <p:nvPr/>
            </p:nvGrpSpPr>
            <p:grpSpPr>
              <a:xfrm>
                <a:off x="402415" y="5280259"/>
                <a:ext cx="1188720" cy="1188720"/>
                <a:chOff x="313345" y="5402725"/>
                <a:chExt cx="1330036" cy="1330036"/>
              </a:xfrm>
            </p:grpSpPr>
            <p:sp>
              <p:nvSpPr>
                <p:cNvPr id="66" name="Oval 55"/>
                <p:cNvSpPr/>
                <p:nvPr/>
              </p:nvSpPr>
              <p:spPr bwMode="auto">
                <a:xfrm>
                  <a:off x="313345" y="5402725"/>
                  <a:ext cx="1330036" cy="1330036"/>
                </a:xfrm>
                <a:prstGeom prst="ellipse">
                  <a:avLst/>
                </a:prstGeom>
                <a:solidFill>
                  <a:schemeClr val="accent1"/>
                </a:solidFill>
                <a:ln w="539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t" anchorCtr="0" compatLnSpc="1">
                  <a:prstTxWarp prst="textNoShape">
                    <a:avLst/>
                  </a:prstTxWarp>
                </a:bodyPr>
                <a:lstStyle/>
                <a:p>
                  <a:pPr defTabSz="932290" fontAlgn="base">
                    <a:lnSpc>
                      <a:spcPct val="90000"/>
                    </a:lnSpc>
                    <a:spcBef>
                      <a:spcPct val="0"/>
                    </a:spcBef>
                    <a:spcAft>
                      <a:spcPct val="0"/>
                    </a:spcAft>
                  </a:pPr>
                  <a:endParaRPr lang="en-US" sz="1000" spc="-51" dirty="0">
                    <a:gradFill>
                      <a:gsLst>
                        <a:gs pos="53390">
                          <a:srgbClr val="FFFFFF"/>
                        </a:gs>
                        <a:gs pos="40000">
                          <a:srgbClr val="FFFFFF"/>
                        </a:gs>
                      </a:gsLst>
                      <a:lin ang="5400000" scaled="0"/>
                    </a:gradFill>
                  </a:endParaRPr>
                </a:p>
              </p:txBody>
            </p:sp>
            <p:pic>
              <p:nvPicPr>
                <p:cNvPr id="67" name="Picture 56"/>
                <p:cNvPicPr>
                  <a:picLocks noChangeAspect="1" noChangeArrowheads="1"/>
                </p:cNvPicPr>
                <p:nvPr/>
              </p:nvPicPr>
              <p:blipFill>
                <a:blip r:embed="rId5" cstate="email">
                  <a:biLevel thresh="25000"/>
                  <a:extLst>
                    <a:ext uri="{28A0092B-C50C-407E-A947-70E740481C1C}">
                      <a14:useLocalDpi xmlns:a14="http://schemas.microsoft.com/office/drawing/2010/main"/>
                    </a:ext>
                  </a:extLst>
                </a:blip>
                <a:srcRect/>
                <a:stretch>
                  <a:fillRect/>
                </a:stretch>
              </p:blipFill>
              <p:spPr bwMode="auto">
                <a:xfrm>
                  <a:off x="757907" y="5743412"/>
                  <a:ext cx="440914" cy="64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63" name="Rectangle 47"/>
            <p:cNvSpPr/>
            <p:nvPr/>
          </p:nvSpPr>
          <p:spPr bwMode="auto">
            <a:xfrm>
              <a:off x="978363" y="5236503"/>
              <a:ext cx="5558941" cy="129479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22960" tIns="73152" rIns="182880" bIns="73152" numCol="1" rtlCol="0" anchor="t" anchorCtr="0" compatLnSpc="1">
              <a:prstTxWarp prst="textNoShape">
                <a:avLst/>
              </a:prstTxWarp>
            </a:bodyPr>
            <a:lstStyle/>
            <a:p>
              <a:pPr>
                <a:lnSpc>
                  <a:spcPct val="90000"/>
                </a:lnSpc>
                <a:spcBef>
                  <a:spcPts val="1200"/>
                </a:spcBef>
                <a:defRPr/>
              </a:pPr>
              <a:r>
                <a:rPr lang="en-US" sz="1000" kern="0" spc="-31" dirty="0">
                  <a:gradFill>
                    <a:gsLst>
                      <a:gs pos="78761">
                        <a:srgbClr val="0078D7"/>
                      </a:gs>
                      <a:gs pos="41000">
                        <a:srgbClr val="0078D7"/>
                      </a:gs>
                    </a:gsLst>
                    <a:lin ang="5400000" scaled="0"/>
                  </a:gradFill>
                  <a:latin typeface="Segoe UI Semibold" panose="020B0702040204020203" pitchFamily="34" charset="0"/>
                  <a:cs typeface="Segoe UI Semibold" panose="020B0702040204020203" pitchFamily="34" charset="0"/>
                </a:rPr>
                <a:t>Use cases</a:t>
              </a:r>
            </a:p>
            <a:p>
              <a:pPr marL="171450" lvl="1" indent="-171450" defTabSz="907965" fontAlgn="base">
                <a:lnSpc>
                  <a:spcPct val="90000"/>
                </a:lnSpc>
                <a:spcBef>
                  <a:spcPts val="300"/>
                </a:spcBef>
                <a:spcAft>
                  <a:spcPct val="0"/>
                </a:spcAft>
                <a:buClr>
                  <a:srgbClr val="505050"/>
                </a:buClr>
                <a:buFont typeface="Arial" panose="020B0604020202020204" pitchFamily="34" charset="0"/>
                <a:buChar char="•"/>
                <a:defRPr/>
              </a:pPr>
              <a:r>
                <a:rPr lang="en-US" sz="1000" kern="0" spc="-31" dirty="0" smtClean="0">
                  <a:gradFill>
                    <a:gsLst>
                      <a:gs pos="57000">
                        <a:srgbClr val="505050"/>
                      </a:gs>
                      <a:gs pos="20354">
                        <a:srgbClr val="505050"/>
                      </a:gs>
                    </a:gsLst>
                    <a:lin ang="5400000" scaled="0"/>
                  </a:gradFill>
                </a:rPr>
                <a:t>Hyper-V </a:t>
              </a:r>
              <a:r>
                <a:rPr lang="en-US" sz="1000" kern="0" spc="-31" dirty="0">
                  <a:gradFill>
                    <a:gsLst>
                      <a:gs pos="57000">
                        <a:srgbClr val="505050"/>
                      </a:gs>
                      <a:gs pos="20354">
                        <a:srgbClr val="505050"/>
                      </a:gs>
                    </a:gsLst>
                    <a:lin ang="5400000" scaled="0"/>
                  </a:gradFill>
                </a:rPr>
                <a:t>IaaS </a:t>
              </a:r>
              <a:r>
                <a:rPr lang="en-US" sz="1000" kern="0" spc="-31" dirty="0" smtClean="0">
                  <a:gradFill>
                    <a:gsLst>
                      <a:gs pos="57000">
                        <a:srgbClr val="505050"/>
                      </a:gs>
                      <a:gs pos="20354">
                        <a:srgbClr val="505050"/>
                      </a:gs>
                    </a:gsLst>
                    <a:lin ang="5400000" scaled="0"/>
                  </a:gradFill>
                </a:rPr>
                <a:t>storage</a:t>
              </a:r>
              <a:endParaRPr lang="en-US" sz="1000" kern="0" spc="-31" dirty="0">
                <a:gradFill>
                  <a:gsLst>
                    <a:gs pos="57000">
                      <a:srgbClr val="505050"/>
                    </a:gs>
                    <a:gs pos="20354">
                      <a:srgbClr val="505050"/>
                    </a:gs>
                  </a:gsLst>
                  <a:lin ang="5400000" scaled="0"/>
                </a:gradFill>
              </a:endParaRPr>
            </a:p>
            <a:p>
              <a:pPr marL="171450" lvl="1" indent="-171450" defTabSz="907965" fontAlgn="base">
                <a:lnSpc>
                  <a:spcPct val="90000"/>
                </a:lnSpc>
                <a:spcBef>
                  <a:spcPts val="300"/>
                </a:spcBef>
                <a:spcAft>
                  <a:spcPct val="0"/>
                </a:spcAft>
                <a:buClr>
                  <a:srgbClr val="505050"/>
                </a:buClr>
                <a:buFont typeface="Arial" panose="020B0604020202020204" pitchFamily="34" charset="0"/>
                <a:buChar char="•"/>
                <a:defRPr/>
              </a:pPr>
              <a:r>
                <a:rPr lang="en-US" sz="1000" kern="0" spc="-31" dirty="0">
                  <a:gradFill>
                    <a:gsLst>
                      <a:gs pos="57000">
                        <a:srgbClr val="505050"/>
                      </a:gs>
                      <a:gs pos="20354">
                        <a:srgbClr val="505050"/>
                      </a:gs>
                    </a:gsLst>
                    <a:lin ang="5400000" scaled="0"/>
                  </a:gradFill>
                </a:rPr>
                <a:t>Storage for backup and replication </a:t>
              </a:r>
              <a:r>
                <a:rPr lang="en-US" sz="1000" kern="0" spc="-31" dirty="0" smtClean="0">
                  <a:gradFill>
                    <a:gsLst>
                      <a:gs pos="57000">
                        <a:srgbClr val="505050"/>
                      </a:gs>
                      <a:gs pos="20354">
                        <a:srgbClr val="505050"/>
                      </a:gs>
                    </a:gsLst>
                    <a:lin ang="5400000" scaled="0"/>
                  </a:gradFill>
                </a:rPr>
                <a:t>targets</a:t>
              </a:r>
            </a:p>
            <a:p>
              <a:pPr marL="171450" lvl="1" indent="-171450" defTabSz="907965" fontAlgn="base">
                <a:lnSpc>
                  <a:spcPct val="90000"/>
                </a:lnSpc>
                <a:spcBef>
                  <a:spcPts val="300"/>
                </a:spcBef>
                <a:spcAft>
                  <a:spcPct val="0"/>
                </a:spcAft>
                <a:buClr>
                  <a:srgbClr val="505050"/>
                </a:buClr>
                <a:buFont typeface="Arial" panose="020B0604020202020204" pitchFamily="34" charset="0"/>
                <a:buChar char="•"/>
                <a:defRPr/>
              </a:pPr>
              <a:r>
                <a:rPr lang="en-US" sz="1000" kern="0" spc="-31" dirty="0" smtClean="0">
                  <a:gradFill>
                    <a:gsLst>
                      <a:gs pos="57000">
                        <a:srgbClr val="505050"/>
                      </a:gs>
                      <a:gs pos="20354">
                        <a:srgbClr val="505050"/>
                      </a:gs>
                    </a:gsLst>
                    <a:lin ang="5400000" scaled="0"/>
                  </a:gradFill>
                </a:rPr>
                <a:t>Hyper-converged (compute and storage together)</a:t>
              </a:r>
            </a:p>
            <a:p>
              <a:pPr marL="171450" lvl="1" indent="-171450" defTabSz="907965" fontAlgn="base">
                <a:lnSpc>
                  <a:spcPct val="90000"/>
                </a:lnSpc>
                <a:spcBef>
                  <a:spcPts val="300"/>
                </a:spcBef>
                <a:spcAft>
                  <a:spcPct val="0"/>
                </a:spcAft>
                <a:buClr>
                  <a:srgbClr val="505050"/>
                </a:buClr>
                <a:buFont typeface="Arial" panose="020B0604020202020204" pitchFamily="34" charset="0"/>
                <a:buChar char="•"/>
                <a:defRPr/>
              </a:pPr>
              <a:r>
                <a:rPr lang="en-US" sz="1000" kern="0" spc="-31" dirty="0" smtClean="0">
                  <a:gradFill>
                    <a:gsLst>
                      <a:gs pos="57000">
                        <a:srgbClr val="505050"/>
                      </a:gs>
                      <a:gs pos="20354">
                        <a:srgbClr val="505050"/>
                      </a:gs>
                    </a:gsLst>
                    <a:lin ang="5400000" scaled="0"/>
                  </a:gradFill>
                </a:rPr>
                <a:t>Converged (compute and storage separate)</a:t>
              </a:r>
              <a:endParaRPr lang="en-US" sz="1000" kern="0" spc="-31" dirty="0">
                <a:gradFill>
                  <a:gsLst>
                    <a:gs pos="57000">
                      <a:srgbClr val="505050"/>
                    </a:gs>
                    <a:gs pos="20354">
                      <a:srgbClr val="505050"/>
                    </a:gs>
                  </a:gsLst>
                  <a:lin ang="5400000" scaled="0"/>
                </a:gradFill>
              </a:endParaRPr>
            </a:p>
          </p:txBody>
        </p:sp>
      </p:grpSp>
      <p:grpSp>
        <p:nvGrpSpPr>
          <p:cNvPr id="70" name="Group 81"/>
          <p:cNvGrpSpPr/>
          <p:nvPr/>
        </p:nvGrpSpPr>
        <p:grpSpPr>
          <a:xfrm>
            <a:off x="503167" y="1385266"/>
            <a:ext cx="4818064" cy="1053105"/>
            <a:chOff x="354660" y="2280410"/>
            <a:chExt cx="6392412" cy="1420065"/>
          </a:xfrm>
        </p:grpSpPr>
        <p:grpSp>
          <p:nvGrpSpPr>
            <p:cNvPr id="71" name="Group 82"/>
            <p:cNvGrpSpPr/>
            <p:nvPr/>
          </p:nvGrpSpPr>
          <p:grpSpPr>
            <a:xfrm>
              <a:off x="354660" y="2280410"/>
              <a:ext cx="6392412" cy="1276232"/>
              <a:chOff x="354660" y="2150244"/>
              <a:chExt cx="6392412" cy="1276232"/>
            </a:xfrm>
          </p:grpSpPr>
          <p:grpSp>
            <p:nvGrpSpPr>
              <p:cNvPr id="73" name="Group 84"/>
              <p:cNvGrpSpPr/>
              <p:nvPr/>
            </p:nvGrpSpPr>
            <p:grpSpPr>
              <a:xfrm>
                <a:off x="354660" y="2150244"/>
                <a:ext cx="6392412" cy="1276232"/>
                <a:chOff x="-7208818" y="5072641"/>
                <a:chExt cx="6392412" cy="1276232"/>
              </a:xfrm>
            </p:grpSpPr>
            <p:sp>
              <p:nvSpPr>
                <p:cNvPr id="77" name="Rectangle 88"/>
                <p:cNvSpPr/>
                <p:nvPr/>
              </p:nvSpPr>
              <p:spPr bwMode="auto">
                <a:xfrm>
                  <a:off x="-6570703" y="5072641"/>
                  <a:ext cx="5754297" cy="1275098"/>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000" dirty="0">
                    <a:gradFill>
                      <a:gsLst>
                        <a:gs pos="58000">
                          <a:srgbClr val="505050"/>
                        </a:gs>
                        <a:gs pos="0">
                          <a:srgbClr val="505050"/>
                        </a:gs>
                      </a:gsLst>
                      <a:lin ang="5400000" scaled="0"/>
                    </a:gradFill>
                  </a:endParaRPr>
                </a:p>
              </p:txBody>
            </p:sp>
            <p:sp>
              <p:nvSpPr>
                <p:cNvPr id="78" name="Oval 91"/>
                <p:cNvSpPr/>
                <p:nvPr/>
              </p:nvSpPr>
              <p:spPr bwMode="auto">
                <a:xfrm>
                  <a:off x="-7208818" y="5072641"/>
                  <a:ext cx="1276232" cy="1276232"/>
                </a:xfrm>
                <a:prstGeom prst="ellipse">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000" dirty="0">
                    <a:gradFill>
                      <a:gsLst>
                        <a:gs pos="16814">
                          <a:srgbClr val="FFFFFF"/>
                        </a:gs>
                        <a:gs pos="46000">
                          <a:srgbClr val="FFFFFF"/>
                        </a:gs>
                      </a:gsLst>
                      <a:lin ang="5400000" scaled="0"/>
                    </a:gradFill>
                  </a:endParaRPr>
                </a:p>
              </p:txBody>
            </p:sp>
          </p:grpSp>
          <p:grpSp>
            <p:nvGrpSpPr>
              <p:cNvPr id="74" name="Group 85"/>
              <p:cNvGrpSpPr/>
              <p:nvPr/>
            </p:nvGrpSpPr>
            <p:grpSpPr>
              <a:xfrm>
                <a:off x="402415" y="2194000"/>
                <a:ext cx="1188720" cy="1188720"/>
                <a:chOff x="313345" y="2192164"/>
                <a:chExt cx="1330036" cy="1330036"/>
              </a:xfrm>
            </p:grpSpPr>
            <p:sp>
              <p:nvSpPr>
                <p:cNvPr id="75" name="Oval 86"/>
                <p:cNvSpPr/>
                <p:nvPr/>
              </p:nvSpPr>
              <p:spPr bwMode="auto">
                <a:xfrm>
                  <a:off x="313345" y="2192164"/>
                  <a:ext cx="1330036" cy="1330036"/>
                </a:xfrm>
                <a:prstGeom prst="ellipse">
                  <a:avLst/>
                </a:prstGeom>
                <a:solidFill>
                  <a:schemeClr val="accent1"/>
                </a:solidFill>
                <a:ln w="539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t" anchorCtr="0" compatLnSpc="1">
                  <a:prstTxWarp prst="textNoShape">
                    <a:avLst/>
                  </a:prstTxWarp>
                </a:bodyPr>
                <a:lstStyle/>
                <a:p>
                  <a:pPr defTabSz="932290" fontAlgn="base">
                    <a:lnSpc>
                      <a:spcPct val="90000"/>
                    </a:lnSpc>
                    <a:spcBef>
                      <a:spcPct val="0"/>
                    </a:spcBef>
                    <a:spcAft>
                      <a:spcPct val="0"/>
                    </a:spcAft>
                    <a:defRPr/>
                  </a:pPr>
                  <a:endParaRPr lang="en-US" sz="1000" spc="-51" dirty="0">
                    <a:gradFill>
                      <a:gsLst>
                        <a:gs pos="53390">
                          <a:srgbClr val="FFFFFF"/>
                        </a:gs>
                        <a:gs pos="40000">
                          <a:srgbClr val="FFFFFF"/>
                        </a:gs>
                      </a:gsLst>
                      <a:lin ang="5400000" scaled="0"/>
                    </a:gradFill>
                  </a:endParaRPr>
                </a:p>
              </p:txBody>
            </p:sp>
            <p:pic>
              <p:nvPicPr>
                <p:cNvPr id="76" name="Picture 9"/>
                <p:cNvPicPr>
                  <a:picLocks noChangeAspect="1" noChangeArrowheads="1"/>
                </p:cNvPicPr>
                <p:nvPr/>
              </p:nvPicPr>
              <p:blipFill>
                <a:blip r:embed="rId6" cstate="email">
                  <a:biLevel thresh="50000"/>
                  <a:extLst>
                    <a:ext uri="{28A0092B-C50C-407E-A947-70E740481C1C}">
                      <a14:useLocalDpi xmlns:a14="http://schemas.microsoft.com/office/drawing/2010/main"/>
                    </a:ext>
                  </a:extLst>
                </a:blip>
                <a:srcRect/>
                <a:stretch>
                  <a:fillRect/>
                </a:stretch>
              </p:blipFill>
              <p:spPr bwMode="auto">
                <a:xfrm>
                  <a:off x="718215" y="2506127"/>
                  <a:ext cx="520296" cy="702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72" name="Rectangle 83"/>
            <p:cNvSpPr/>
            <p:nvPr/>
          </p:nvSpPr>
          <p:spPr bwMode="auto">
            <a:xfrm>
              <a:off x="978364" y="2283903"/>
              <a:ext cx="5768708" cy="14165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22960" tIns="73152" rIns="182880" bIns="73152" numCol="1" rtlCol="0" anchor="t" anchorCtr="0" compatLnSpc="1">
              <a:prstTxWarp prst="textNoShape">
                <a:avLst/>
              </a:prstTxWarp>
            </a:bodyPr>
            <a:lstStyle/>
            <a:p>
              <a:pPr>
                <a:lnSpc>
                  <a:spcPct val="90000"/>
                </a:lnSpc>
                <a:spcBef>
                  <a:spcPts val="1200"/>
                </a:spcBef>
                <a:defRPr/>
              </a:pPr>
              <a:r>
                <a:rPr lang="en-US" sz="1000" kern="0" spc="-31" dirty="0">
                  <a:gradFill>
                    <a:gsLst>
                      <a:gs pos="78761">
                        <a:srgbClr val="0078D7"/>
                      </a:gs>
                      <a:gs pos="41000">
                        <a:srgbClr val="0078D7"/>
                      </a:gs>
                    </a:gsLst>
                    <a:lin ang="5400000" scaled="0"/>
                  </a:gradFill>
                  <a:latin typeface="Segoe UI Semibold" panose="020B0702040204020203" pitchFamily="34" charset="0"/>
                  <a:cs typeface="Segoe UI Semibold" panose="020B0702040204020203" pitchFamily="34" charset="0"/>
                </a:rPr>
                <a:t>Cloud design points and management</a:t>
              </a:r>
            </a:p>
            <a:p>
              <a:pPr marL="171450" lvl="1" indent="-171450" defTabSz="907965" fontAlgn="base">
                <a:lnSpc>
                  <a:spcPct val="90000"/>
                </a:lnSpc>
                <a:spcBef>
                  <a:spcPts val="300"/>
                </a:spcBef>
                <a:spcAft>
                  <a:spcPct val="0"/>
                </a:spcAft>
                <a:buClr>
                  <a:srgbClr val="505050"/>
                </a:buClr>
                <a:buFont typeface="Arial" panose="020B0604020202020204" pitchFamily="34" charset="0"/>
                <a:buChar char="•"/>
                <a:defRPr/>
              </a:pPr>
              <a:r>
                <a:rPr lang="en-US" sz="1000" kern="0" spc="-31" dirty="0" smtClean="0">
                  <a:gradFill>
                    <a:gsLst>
                      <a:gs pos="57000">
                        <a:srgbClr val="505050"/>
                      </a:gs>
                      <a:gs pos="20354">
                        <a:srgbClr val="505050"/>
                      </a:gs>
                    </a:gsLst>
                    <a:lin ang="5400000" scaled="0"/>
                  </a:gradFill>
                </a:rPr>
                <a:t>Standard servers with local storage</a:t>
              </a:r>
            </a:p>
            <a:p>
              <a:pPr marL="171450" lvl="1" indent="-171450" defTabSz="907965" fontAlgn="base">
                <a:lnSpc>
                  <a:spcPct val="90000"/>
                </a:lnSpc>
                <a:spcBef>
                  <a:spcPts val="300"/>
                </a:spcBef>
                <a:spcAft>
                  <a:spcPct val="0"/>
                </a:spcAft>
                <a:buClr>
                  <a:srgbClr val="505050"/>
                </a:buClr>
                <a:buFont typeface="Arial" panose="020B0604020202020204" pitchFamily="34" charset="0"/>
                <a:buChar char="•"/>
                <a:defRPr/>
              </a:pPr>
              <a:r>
                <a:rPr lang="en-US" sz="1000" kern="0" spc="-31" dirty="0" smtClean="0">
                  <a:gradFill>
                    <a:gsLst>
                      <a:gs pos="57000">
                        <a:srgbClr val="505050"/>
                      </a:gs>
                      <a:gs pos="20354">
                        <a:srgbClr val="505050"/>
                      </a:gs>
                    </a:gsLst>
                    <a:lin ang="5400000" scaled="0"/>
                  </a:gradFill>
                </a:rPr>
                <a:t>New device types such as SATA and NVMe SSD</a:t>
              </a:r>
            </a:p>
            <a:p>
              <a:pPr marL="171450" lvl="1" indent="-171450" defTabSz="907965" fontAlgn="base">
                <a:lnSpc>
                  <a:spcPct val="90000"/>
                </a:lnSpc>
                <a:spcBef>
                  <a:spcPts val="300"/>
                </a:spcBef>
                <a:spcAft>
                  <a:spcPct val="0"/>
                </a:spcAft>
                <a:buClr>
                  <a:srgbClr val="505050"/>
                </a:buClr>
                <a:buFont typeface="Arial" panose="020B0604020202020204" pitchFamily="34" charset="0"/>
                <a:buChar char="•"/>
                <a:defRPr/>
              </a:pPr>
              <a:r>
                <a:rPr lang="en-US" sz="1000" kern="0" spc="-31" dirty="0">
                  <a:gradFill>
                    <a:gsLst>
                      <a:gs pos="57000">
                        <a:srgbClr val="505050"/>
                      </a:gs>
                      <a:gs pos="20354">
                        <a:srgbClr val="505050"/>
                      </a:gs>
                    </a:gsLst>
                    <a:lin ang="5400000" scaled="0"/>
                  </a:gradFill>
                </a:rPr>
                <a:t>Prescriptive hardware configurations</a:t>
              </a:r>
            </a:p>
            <a:p>
              <a:pPr marL="171450" lvl="1" indent="-171450" defTabSz="907965" fontAlgn="base">
                <a:lnSpc>
                  <a:spcPct val="90000"/>
                </a:lnSpc>
                <a:spcBef>
                  <a:spcPts val="300"/>
                </a:spcBef>
                <a:spcAft>
                  <a:spcPct val="0"/>
                </a:spcAft>
                <a:buClr>
                  <a:srgbClr val="505050"/>
                </a:buClr>
                <a:buFont typeface="Arial" panose="020B0604020202020204" pitchFamily="34" charset="0"/>
                <a:buChar char="•"/>
                <a:defRPr/>
              </a:pPr>
              <a:r>
                <a:rPr lang="en-US" sz="1000" kern="0" spc="-31" dirty="0" smtClean="0">
                  <a:gradFill>
                    <a:gsLst>
                      <a:gs pos="57000">
                        <a:srgbClr val="505050"/>
                      </a:gs>
                      <a:gs pos="20354">
                        <a:srgbClr val="505050"/>
                      </a:gs>
                    </a:gsLst>
                    <a:lin ang="5400000" scaled="0"/>
                  </a:gradFill>
                </a:rPr>
                <a:t>Deplo</a:t>
              </a:r>
              <a:r>
                <a:rPr lang="en-US" sz="1000" kern="0" spc="20" dirty="0" smtClean="0">
                  <a:gradFill>
                    <a:gsLst>
                      <a:gs pos="57000">
                        <a:srgbClr val="505050"/>
                      </a:gs>
                      <a:gs pos="20354">
                        <a:srgbClr val="505050"/>
                      </a:gs>
                    </a:gsLst>
                    <a:lin ang="5400000" scaled="0"/>
                  </a:gradFill>
                </a:rPr>
                <a:t>y/m</a:t>
              </a:r>
              <a:r>
                <a:rPr lang="en-US" sz="1000" kern="0" spc="-31" dirty="0" smtClean="0">
                  <a:gradFill>
                    <a:gsLst>
                      <a:gs pos="57000">
                        <a:srgbClr val="505050"/>
                      </a:gs>
                      <a:gs pos="20354">
                        <a:srgbClr val="505050"/>
                      </a:gs>
                    </a:gsLst>
                    <a:lin ang="5400000" scaled="0"/>
                  </a:gradFill>
                </a:rPr>
                <a:t>anag</a:t>
              </a:r>
              <a:r>
                <a:rPr lang="en-US" sz="1000" kern="0" spc="20" dirty="0" smtClean="0">
                  <a:gradFill>
                    <a:gsLst>
                      <a:gs pos="57000">
                        <a:srgbClr val="505050"/>
                      </a:gs>
                      <a:gs pos="20354">
                        <a:srgbClr val="505050"/>
                      </a:gs>
                    </a:gsLst>
                    <a:lin ang="5400000" scaled="0"/>
                  </a:gradFill>
                </a:rPr>
                <a:t>e/m</a:t>
              </a:r>
              <a:r>
                <a:rPr lang="en-US" sz="1000" kern="0" spc="-31" dirty="0" smtClean="0">
                  <a:gradFill>
                    <a:gsLst>
                      <a:gs pos="57000">
                        <a:srgbClr val="505050"/>
                      </a:gs>
                      <a:gs pos="20354">
                        <a:srgbClr val="505050"/>
                      </a:gs>
                    </a:gsLst>
                    <a:lin ang="5400000" scaled="0"/>
                  </a:gradFill>
                </a:rPr>
                <a:t>onitor </a:t>
              </a:r>
              <a:r>
                <a:rPr lang="en-US" sz="1000" kern="0" spc="-31" dirty="0">
                  <a:gradFill>
                    <a:gsLst>
                      <a:gs pos="57000">
                        <a:srgbClr val="505050"/>
                      </a:gs>
                      <a:gs pos="20354">
                        <a:srgbClr val="505050"/>
                      </a:gs>
                    </a:gsLst>
                    <a:lin ang="5400000" scaled="0"/>
                  </a:gradFill>
                </a:rPr>
                <a:t>with SCVMM, </a:t>
              </a:r>
              <a:r>
                <a:rPr lang="en-US" sz="1000" kern="0" spc="-31" dirty="0" smtClean="0">
                  <a:gradFill>
                    <a:gsLst>
                      <a:gs pos="57000">
                        <a:srgbClr val="505050"/>
                      </a:gs>
                      <a:gs pos="20354">
                        <a:srgbClr val="505050"/>
                      </a:gs>
                    </a:gsLst>
                    <a:lin ang="5400000" scaled="0"/>
                  </a:gradFill>
                </a:rPr>
                <a:t>SCOM &amp; PowerShell</a:t>
              </a:r>
              <a:endParaRPr lang="en-US" sz="1000" kern="0" spc="-31" dirty="0">
                <a:gradFill>
                  <a:gsLst>
                    <a:gs pos="57000">
                      <a:srgbClr val="505050"/>
                    </a:gs>
                    <a:gs pos="20354">
                      <a:srgbClr val="505050"/>
                    </a:gs>
                  </a:gsLst>
                  <a:lin ang="5400000" scaled="0"/>
                </a:gradFill>
              </a:endParaRPr>
            </a:p>
          </p:txBody>
        </p:sp>
      </p:grpSp>
    </p:spTree>
    <p:extLst>
      <p:ext uri="{BB962C8B-B14F-4D97-AF65-F5344CB8AC3E}">
        <p14:creationId xmlns:p14="http://schemas.microsoft.com/office/powerpoint/2010/main" val="4088677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59982"/>
            <a:ext cx="9143999" cy="483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www.scug.se</a:t>
            </a:r>
            <a:endParaRPr lang="sv-SE" dirty="0"/>
          </a:p>
        </p:txBody>
      </p:sp>
      <p:sp>
        <p:nvSpPr>
          <p:cNvPr id="12" name="Underrubrik 4"/>
          <p:cNvSpPr txBox="1">
            <a:spLocks/>
          </p:cNvSpPr>
          <p:nvPr/>
        </p:nvSpPr>
        <p:spPr>
          <a:xfrm>
            <a:off x="262929" y="292519"/>
            <a:ext cx="6858000" cy="1241822"/>
          </a:xfrm>
          <a:prstGeom prst="rect">
            <a:avLst/>
          </a:prstGeom>
        </p:spPr>
        <p:txBody>
          <a:bodyPr vert="horz" lIns="68579" tIns="34289" rIns="68579" bIns="34289" rtlCol="0">
            <a:normAutofit/>
          </a:bodyPr>
          <a:lstStyle>
            <a:lvl1pPr marL="0" indent="0" algn="ctr" defTabSz="685783"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892" indent="0" algn="ctr" defTabSz="685783"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675"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sv-SE" sz="4000" dirty="0" err="1" smtClean="0">
                <a:solidFill>
                  <a:schemeClr val="bg2">
                    <a:lumMod val="90000"/>
                  </a:schemeClr>
                </a:solidFill>
                <a:latin typeface="+mj-lt"/>
              </a:rPr>
              <a:t>Storage</a:t>
            </a:r>
            <a:r>
              <a:rPr lang="sv-SE" sz="4000" dirty="0" smtClean="0">
                <a:solidFill>
                  <a:schemeClr val="tx1">
                    <a:lumMod val="65000"/>
                    <a:lumOff val="35000"/>
                  </a:schemeClr>
                </a:solidFill>
                <a:latin typeface="+mj-lt"/>
              </a:rPr>
              <a:t> </a:t>
            </a:r>
            <a:r>
              <a:rPr lang="sv-SE" sz="4000" dirty="0" err="1" smtClean="0">
                <a:solidFill>
                  <a:schemeClr val="tx1">
                    <a:lumMod val="65000"/>
                    <a:lumOff val="35000"/>
                  </a:schemeClr>
                </a:solidFill>
                <a:latin typeface="+mj-lt"/>
              </a:rPr>
              <a:t>Spaces</a:t>
            </a:r>
            <a:r>
              <a:rPr lang="sv-SE" sz="4000" dirty="0" smtClean="0">
                <a:solidFill>
                  <a:schemeClr val="tx1">
                    <a:lumMod val="65000"/>
                    <a:lumOff val="35000"/>
                  </a:schemeClr>
                </a:solidFill>
                <a:latin typeface="+mj-lt"/>
              </a:rPr>
              <a:t> </a:t>
            </a:r>
            <a:r>
              <a:rPr lang="sv-SE" sz="4000" dirty="0" err="1" smtClean="0">
                <a:solidFill>
                  <a:schemeClr val="tx1">
                    <a:lumMod val="65000"/>
                    <a:lumOff val="35000"/>
                  </a:schemeClr>
                </a:solidFill>
                <a:latin typeface="+mj-lt"/>
              </a:rPr>
              <a:t>Direct</a:t>
            </a:r>
            <a:r>
              <a:rPr lang="sv-SE" sz="4000" dirty="0" smtClean="0">
                <a:solidFill>
                  <a:schemeClr val="tx1">
                    <a:lumMod val="65000"/>
                    <a:lumOff val="35000"/>
                  </a:schemeClr>
                </a:solidFill>
                <a:latin typeface="+mj-lt"/>
              </a:rPr>
              <a:t> </a:t>
            </a:r>
            <a:r>
              <a:rPr lang="sv-SE" sz="4000" dirty="0" err="1" smtClean="0">
                <a:solidFill>
                  <a:schemeClr val="tx1">
                    <a:lumMod val="65000"/>
                    <a:lumOff val="35000"/>
                  </a:schemeClr>
                </a:solidFill>
                <a:latin typeface="+mj-lt"/>
              </a:rPr>
              <a:t>Deploy</a:t>
            </a:r>
            <a:endParaRPr lang="sv-SE" sz="4000" dirty="0">
              <a:solidFill>
                <a:schemeClr val="tx1">
                  <a:lumMod val="65000"/>
                  <a:lumOff val="35000"/>
                </a:schemeClr>
              </a:solidFill>
              <a:latin typeface="+mj-lt"/>
            </a:endParaRPr>
          </a:p>
        </p:txBody>
      </p:sp>
      <p:sp>
        <p:nvSpPr>
          <p:cNvPr id="16" name="TextBox 49"/>
          <p:cNvSpPr txBox="1"/>
          <p:nvPr/>
        </p:nvSpPr>
        <p:spPr>
          <a:xfrm>
            <a:off x="7884369" y="284135"/>
            <a:ext cx="864096" cy="804319"/>
          </a:xfrm>
          <a:prstGeom prst="rect">
            <a:avLst/>
          </a:prstGeom>
          <a:solidFill>
            <a:schemeClr val="accent1"/>
          </a:solidFill>
        </p:spPr>
        <p:txBody>
          <a:bodyPr wrap="square" lIns="182880" tIns="91440" rtlCol="0">
            <a:noAutofit/>
          </a:bodyPr>
          <a:lstStyle/>
          <a:p>
            <a:endParaRPr lang="en-US" sz="2800" dirty="0">
              <a:solidFill>
                <a:srgbClr val="FFFFFF"/>
              </a:solidFill>
              <a:latin typeface="+mj-lt"/>
            </a:endParaRPr>
          </a:p>
        </p:txBody>
      </p:sp>
      <p:grpSp>
        <p:nvGrpSpPr>
          <p:cNvPr id="17" name="Group 42"/>
          <p:cNvGrpSpPr/>
          <p:nvPr/>
        </p:nvGrpSpPr>
        <p:grpSpPr>
          <a:xfrm>
            <a:off x="8042068" y="391765"/>
            <a:ext cx="548698" cy="589058"/>
            <a:chOff x="3828637" y="3641876"/>
            <a:chExt cx="1066932" cy="1109549"/>
          </a:xfrm>
          <a:solidFill>
            <a:schemeClr val="bg1"/>
          </a:solidFill>
        </p:grpSpPr>
        <p:sp>
          <p:nvSpPr>
            <p:cNvPr id="18" name="Flowchart: Magnetic Disk 86"/>
            <p:cNvSpPr/>
            <p:nvPr/>
          </p:nvSpPr>
          <p:spPr bwMode="auto">
            <a:xfrm>
              <a:off x="3828637" y="3641876"/>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Flowchart: Magnetic Disk 86"/>
            <p:cNvSpPr/>
            <p:nvPr/>
          </p:nvSpPr>
          <p:spPr bwMode="auto">
            <a:xfrm>
              <a:off x="4483282" y="4255980"/>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Flowchart: Magnetic Disk 86"/>
            <p:cNvSpPr/>
            <p:nvPr/>
          </p:nvSpPr>
          <p:spPr bwMode="auto">
            <a:xfrm>
              <a:off x="3828637" y="4255980"/>
              <a:ext cx="412287" cy="495445"/>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82" name="Rectangle 53"/>
          <p:cNvSpPr/>
          <p:nvPr/>
        </p:nvSpPr>
        <p:spPr bwMode="auto">
          <a:xfrm>
            <a:off x="364913" y="2581049"/>
            <a:ext cx="3593585" cy="1323759"/>
          </a:xfrm>
          <a:prstGeom prst="rect">
            <a:avLst/>
          </a:prstGeom>
          <a:solidFill>
            <a:srgbClr val="E2E2E2"/>
          </a:solidFill>
          <a:ln w="10795" cap="flat" cmpd="sng" algn="ctr">
            <a:noFill/>
            <a:prstDash val="solid"/>
            <a:headEnd type="none" w="med" len="med"/>
            <a:tailEnd type="none" w="med" len="med"/>
          </a:ln>
          <a:effectLst/>
        </p:spPr>
        <p:txBody>
          <a:bodyPr vert="horz" wrap="square" lIns="182880" tIns="91440" rIns="182880" bIns="91440" numCol="1" rtlCol="0" anchor="t" anchorCtr="0" compatLnSpc="1">
            <a:prstTxWarp prst="textNoShape">
              <a:avLst/>
            </a:prstTxWarp>
            <a:noAutofit/>
          </a:bodyPr>
          <a:lstStyle/>
          <a:p>
            <a:pPr defTabSz="913473" fontAlgn="base">
              <a:lnSpc>
                <a:spcPct val="90000"/>
              </a:lnSpc>
              <a:spcBef>
                <a:spcPct val="0"/>
              </a:spcBef>
              <a:spcAft>
                <a:spcPct val="0"/>
              </a:spcAft>
            </a:pPr>
            <a:r>
              <a:rPr lang="en-US" sz="1200" kern="0" spc="-50" dirty="0">
                <a:gradFill>
                  <a:gsLst>
                    <a:gs pos="10619">
                      <a:srgbClr val="505050"/>
                    </a:gs>
                    <a:gs pos="69000">
                      <a:srgbClr val="505050"/>
                    </a:gs>
                  </a:gsLst>
                  <a:lin ang="5400000" scaled="0"/>
                </a:gradFill>
                <a:latin typeface="Segoe UI Semibold" panose="020B0702040204020203" pitchFamily="34" charset="0"/>
                <a:cs typeface="Segoe UI Semibold" panose="020B0702040204020203" pitchFamily="34" charset="0"/>
              </a:rPr>
              <a:t>HYPER-V CLUSTER</a:t>
            </a:r>
          </a:p>
        </p:txBody>
      </p:sp>
      <p:sp>
        <p:nvSpPr>
          <p:cNvPr id="83" name="Text Placeholder 4"/>
          <p:cNvSpPr txBox="1">
            <a:spLocks/>
          </p:cNvSpPr>
          <p:nvPr/>
        </p:nvSpPr>
        <p:spPr>
          <a:xfrm>
            <a:off x="168256" y="1268782"/>
            <a:ext cx="5122713" cy="515937"/>
          </a:xfrm>
          <a:prstGeom prst="rect">
            <a:avLst/>
          </a:prstGeom>
        </p:spPr>
        <p:txBody>
          <a:bodyPr vert="horz" lIns="182880" tIns="34289" rIns="68579" bIns="34289" rtlCol="0">
            <a:normAutofit/>
          </a:bodyPr>
          <a:lst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gradFill>
                  <a:gsLst>
                    <a:gs pos="16814">
                      <a:schemeClr val="accent1"/>
                    </a:gs>
                    <a:gs pos="61000">
                      <a:schemeClr val="accent1"/>
                    </a:gs>
                  </a:gsLst>
                  <a:lin ang="5400000" scaled="0"/>
                </a:gradFill>
                <a:latin typeface="Segoe UI Semibold" panose="020B0702040204020203" pitchFamily="34" charset="0"/>
                <a:cs typeface="Segoe UI Semibold" panose="020B0702040204020203" pitchFamily="34" charset="0"/>
              </a:rPr>
              <a:t>Hyper-converged</a:t>
            </a:r>
          </a:p>
        </p:txBody>
      </p:sp>
      <p:sp>
        <p:nvSpPr>
          <p:cNvPr id="84" name="Left-Right Arrow 55"/>
          <p:cNvSpPr/>
          <p:nvPr/>
        </p:nvSpPr>
        <p:spPr bwMode="auto">
          <a:xfrm>
            <a:off x="1076552" y="3255983"/>
            <a:ext cx="432048" cy="289918"/>
          </a:xfrm>
          <a:prstGeom prst="leftRightArrow">
            <a:avLst>
              <a:gd name="adj1" fmla="val 45292"/>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pic>
        <p:nvPicPr>
          <p:cNvPr id="85" name="Picture 2" descr="C:\Users\mitchellg\Desktop\Automated_2.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1199627" y="3315784"/>
            <a:ext cx="164956" cy="164590"/>
          </a:xfrm>
          <a:prstGeom prst="rect">
            <a:avLst/>
          </a:prstGeom>
          <a:noFill/>
          <a:ln>
            <a:noFill/>
          </a:ln>
        </p:spPr>
      </p:pic>
      <p:sp>
        <p:nvSpPr>
          <p:cNvPr id="90" name="Rectangle 88"/>
          <p:cNvSpPr/>
          <p:nvPr/>
        </p:nvSpPr>
        <p:spPr bwMode="auto">
          <a:xfrm>
            <a:off x="353409" y="1551977"/>
            <a:ext cx="3605089" cy="958414"/>
          </a:xfrm>
          <a:prstGeom prst="rect">
            <a:avLst/>
          </a:prstGeom>
          <a:solidFill>
            <a:srgbClr val="E2E2E2"/>
          </a:solidFill>
        </p:spPr>
        <p:txBody>
          <a:bodyPr vert="horz" wrap="square" lIns="182880" tIns="146304" rIns="182880" bIns="91440" rtlCol="0">
            <a:noAutofit/>
          </a:bodyPr>
          <a:lstStyle/>
          <a:p>
            <a:pPr marL="0" lvl="1" defTabSz="932667">
              <a:lnSpc>
                <a:spcPct val="90000"/>
              </a:lnSpc>
              <a:spcBef>
                <a:spcPct val="20000"/>
              </a:spcBef>
              <a:buClr>
                <a:srgbClr val="FFFFFF"/>
              </a:buClr>
              <a:buSzPct val="90000"/>
              <a:buFont typeface="Wingdings" panose="05000000000000000000" pitchFamily="2" charset="2"/>
              <a:buNone/>
            </a:pPr>
            <a:r>
              <a:rPr lang="en-US" sz="1200" kern="0" spc="-31" dirty="0">
                <a:gradFill>
                  <a:gsLst>
                    <a:gs pos="92035">
                      <a:srgbClr val="505050"/>
                    </a:gs>
                    <a:gs pos="53000">
                      <a:srgbClr val="505050"/>
                    </a:gs>
                  </a:gsLst>
                  <a:lin ang="5400000" scaled="0"/>
                </a:gradFill>
                <a:cs typeface="Segoe UI" panose="020B0502040204020203" pitchFamily="34" charset="0"/>
              </a:rPr>
              <a:t>Compute and Storage resources together</a:t>
            </a:r>
          </a:p>
          <a:p>
            <a:pPr marL="0" lvl="1" defTabSz="932667">
              <a:lnSpc>
                <a:spcPct val="90000"/>
              </a:lnSpc>
              <a:spcBef>
                <a:spcPct val="20000"/>
              </a:spcBef>
              <a:buClr>
                <a:srgbClr val="FFFFFF"/>
              </a:buClr>
              <a:buSzPct val="90000"/>
              <a:buFont typeface="Wingdings" panose="05000000000000000000" pitchFamily="2" charset="2"/>
              <a:buNone/>
            </a:pPr>
            <a:r>
              <a:rPr lang="en-US" sz="1200" kern="0" spc="-31" dirty="0">
                <a:gradFill>
                  <a:gsLst>
                    <a:gs pos="92035">
                      <a:srgbClr val="505050"/>
                    </a:gs>
                    <a:gs pos="53000">
                      <a:srgbClr val="505050"/>
                    </a:gs>
                  </a:gsLst>
                  <a:lin ang="5400000" scaled="0"/>
                </a:gradFill>
                <a:cs typeface="Segoe UI" panose="020B0502040204020203" pitchFamily="34" charset="0"/>
              </a:rPr>
              <a:t>Compute and Storage scale and are managed together</a:t>
            </a:r>
          </a:p>
          <a:p>
            <a:pPr marL="0" lvl="1" defTabSz="932667">
              <a:lnSpc>
                <a:spcPct val="90000"/>
              </a:lnSpc>
              <a:spcBef>
                <a:spcPct val="20000"/>
              </a:spcBef>
              <a:buClr>
                <a:srgbClr val="FFFFFF"/>
              </a:buClr>
              <a:buSzPct val="90000"/>
              <a:buFont typeface="Wingdings" panose="05000000000000000000" pitchFamily="2" charset="2"/>
              <a:buNone/>
            </a:pPr>
            <a:r>
              <a:rPr lang="en-US" sz="1200" kern="0" spc="-31" dirty="0">
                <a:gradFill>
                  <a:gsLst>
                    <a:gs pos="92035">
                      <a:srgbClr val="505050"/>
                    </a:gs>
                    <a:gs pos="53000">
                      <a:srgbClr val="505050"/>
                    </a:gs>
                  </a:gsLst>
                  <a:lin ang="5400000" scaled="0"/>
                </a:gradFill>
                <a:cs typeface="Segoe UI" panose="020B0502040204020203" pitchFamily="34" charset="0"/>
              </a:rPr>
              <a:t>Typically small to medium sized scale-out deployments</a:t>
            </a:r>
          </a:p>
        </p:txBody>
      </p:sp>
      <p:grpSp>
        <p:nvGrpSpPr>
          <p:cNvPr id="91" name="Group 160"/>
          <p:cNvGrpSpPr/>
          <p:nvPr/>
        </p:nvGrpSpPr>
        <p:grpSpPr>
          <a:xfrm>
            <a:off x="607899" y="2880908"/>
            <a:ext cx="467565" cy="875373"/>
            <a:chOff x="1117573" y="5462473"/>
            <a:chExt cx="562163" cy="1165123"/>
          </a:xfrm>
          <a:solidFill>
            <a:schemeClr val="bg1">
              <a:lumMod val="50000"/>
            </a:schemeClr>
          </a:solidFill>
        </p:grpSpPr>
        <p:sp>
          <p:nvSpPr>
            <p:cNvPr id="92" name="Freeform 5"/>
            <p:cNvSpPr>
              <a:spLocks noChangeAspect="1" noEditPoints="1"/>
            </p:cNvSpPr>
            <p:nvPr/>
          </p:nvSpPr>
          <p:spPr bwMode="auto">
            <a:xfrm>
              <a:off x="1117573" y="5462473"/>
              <a:ext cx="562163" cy="1165123"/>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grp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kern="0" dirty="0">
                <a:solidFill>
                  <a:srgbClr val="505050"/>
                </a:solidFill>
              </a:endParaRPr>
            </a:p>
          </p:txBody>
        </p:sp>
        <p:grpSp>
          <p:nvGrpSpPr>
            <p:cNvPr id="93" name="Group 162"/>
            <p:cNvGrpSpPr/>
            <p:nvPr/>
          </p:nvGrpSpPr>
          <p:grpSpPr>
            <a:xfrm>
              <a:off x="1206422" y="6358519"/>
              <a:ext cx="372068" cy="228416"/>
              <a:chOff x="5733859" y="4146695"/>
              <a:chExt cx="401287" cy="246354"/>
            </a:xfrm>
            <a:grpFill/>
          </p:grpSpPr>
          <p:pic>
            <p:nvPicPr>
              <p:cNvPr id="95"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grpFill/>
              <a:ln w="9525">
                <a:noFill/>
                <a:miter lim="800000"/>
                <a:headEnd/>
                <a:tailEnd/>
              </a:ln>
              <a:extLst/>
            </p:spPr>
          </p:pic>
          <p:pic>
            <p:nvPicPr>
              <p:cNvPr id="96"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grpFill/>
              <a:ln w="9525">
                <a:noFill/>
                <a:miter lim="800000"/>
                <a:headEnd/>
                <a:tailEnd/>
              </a:ln>
              <a:extLst/>
            </p:spPr>
          </p:pic>
        </p:grpSp>
        <p:pic>
          <p:nvPicPr>
            <p:cNvPr id="94" name="Picture 47"/>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1204162" y="6069850"/>
              <a:ext cx="371333" cy="296675"/>
            </a:xfrm>
            <a:prstGeom prst="rect">
              <a:avLst/>
            </a:prstGeom>
            <a:grpFill/>
            <a:ln w="9525">
              <a:noFill/>
              <a:miter lim="800000"/>
              <a:headEnd/>
              <a:tailEnd/>
            </a:ln>
            <a:extLst/>
          </p:spPr>
        </p:pic>
      </p:grpSp>
      <p:grpSp>
        <p:nvGrpSpPr>
          <p:cNvPr id="97" name="Group 166"/>
          <p:cNvGrpSpPr/>
          <p:nvPr/>
        </p:nvGrpSpPr>
        <p:grpSpPr>
          <a:xfrm>
            <a:off x="1508599" y="2880908"/>
            <a:ext cx="467565" cy="875373"/>
            <a:chOff x="1117573" y="5462473"/>
            <a:chExt cx="562163" cy="1165123"/>
          </a:xfrm>
          <a:solidFill>
            <a:schemeClr val="bg1">
              <a:lumMod val="50000"/>
            </a:schemeClr>
          </a:solidFill>
        </p:grpSpPr>
        <p:sp>
          <p:nvSpPr>
            <p:cNvPr id="98" name="Freeform 5"/>
            <p:cNvSpPr>
              <a:spLocks noChangeAspect="1" noEditPoints="1"/>
            </p:cNvSpPr>
            <p:nvPr/>
          </p:nvSpPr>
          <p:spPr bwMode="auto">
            <a:xfrm>
              <a:off x="1117573" y="5462473"/>
              <a:ext cx="562163" cy="1165123"/>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grp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kern="0" dirty="0">
                <a:solidFill>
                  <a:srgbClr val="505050"/>
                </a:solidFill>
              </a:endParaRPr>
            </a:p>
          </p:txBody>
        </p:sp>
        <p:grpSp>
          <p:nvGrpSpPr>
            <p:cNvPr id="99" name="Group 168"/>
            <p:cNvGrpSpPr/>
            <p:nvPr/>
          </p:nvGrpSpPr>
          <p:grpSpPr>
            <a:xfrm>
              <a:off x="1206422" y="6358519"/>
              <a:ext cx="372068" cy="228416"/>
              <a:chOff x="5733859" y="4146695"/>
              <a:chExt cx="401287" cy="246354"/>
            </a:xfrm>
            <a:grpFill/>
          </p:grpSpPr>
          <p:pic>
            <p:nvPicPr>
              <p:cNvPr id="101"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grpFill/>
              <a:ln w="9525">
                <a:noFill/>
                <a:miter lim="800000"/>
                <a:headEnd/>
                <a:tailEnd/>
              </a:ln>
              <a:extLst/>
            </p:spPr>
          </p:pic>
          <p:pic>
            <p:nvPicPr>
              <p:cNvPr id="102"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grpFill/>
              <a:ln w="9525">
                <a:noFill/>
                <a:miter lim="800000"/>
                <a:headEnd/>
                <a:tailEnd/>
              </a:ln>
              <a:extLst/>
            </p:spPr>
          </p:pic>
        </p:grpSp>
        <p:pic>
          <p:nvPicPr>
            <p:cNvPr id="100" name="Picture 47"/>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1204162" y="6069850"/>
              <a:ext cx="371333" cy="296675"/>
            </a:xfrm>
            <a:prstGeom prst="rect">
              <a:avLst/>
            </a:prstGeom>
            <a:grpFill/>
            <a:ln w="9525">
              <a:noFill/>
              <a:miter lim="800000"/>
              <a:headEnd/>
              <a:tailEnd/>
            </a:ln>
            <a:extLst/>
          </p:spPr>
        </p:pic>
      </p:grpSp>
      <p:sp>
        <p:nvSpPr>
          <p:cNvPr id="115" name="Left-Right Arrow 55"/>
          <p:cNvSpPr/>
          <p:nvPr/>
        </p:nvSpPr>
        <p:spPr bwMode="auto">
          <a:xfrm>
            <a:off x="1974500" y="3236050"/>
            <a:ext cx="432048" cy="289918"/>
          </a:xfrm>
          <a:prstGeom prst="leftRightArrow">
            <a:avLst>
              <a:gd name="adj1" fmla="val 45292"/>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pic>
        <p:nvPicPr>
          <p:cNvPr id="116" name="Picture 2" descr="C:\Users\mitchellg\Desktop\Automated_2.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2097575" y="3295851"/>
            <a:ext cx="164956" cy="164590"/>
          </a:xfrm>
          <a:prstGeom prst="rect">
            <a:avLst/>
          </a:prstGeom>
          <a:noFill/>
          <a:ln>
            <a:noFill/>
          </a:ln>
        </p:spPr>
      </p:pic>
      <p:grpSp>
        <p:nvGrpSpPr>
          <p:cNvPr id="117" name="Group 166"/>
          <p:cNvGrpSpPr/>
          <p:nvPr/>
        </p:nvGrpSpPr>
        <p:grpSpPr>
          <a:xfrm>
            <a:off x="2396685" y="2860975"/>
            <a:ext cx="467565" cy="875373"/>
            <a:chOff x="1117573" y="5462473"/>
            <a:chExt cx="562163" cy="1165123"/>
          </a:xfrm>
          <a:solidFill>
            <a:schemeClr val="bg1">
              <a:lumMod val="50000"/>
            </a:schemeClr>
          </a:solidFill>
        </p:grpSpPr>
        <p:sp>
          <p:nvSpPr>
            <p:cNvPr id="118" name="Freeform 5"/>
            <p:cNvSpPr>
              <a:spLocks noChangeAspect="1" noEditPoints="1"/>
            </p:cNvSpPr>
            <p:nvPr/>
          </p:nvSpPr>
          <p:spPr bwMode="auto">
            <a:xfrm>
              <a:off x="1117573" y="5462473"/>
              <a:ext cx="562163" cy="1165123"/>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grp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kern="0" dirty="0">
                <a:solidFill>
                  <a:srgbClr val="505050"/>
                </a:solidFill>
              </a:endParaRPr>
            </a:p>
          </p:txBody>
        </p:sp>
        <p:grpSp>
          <p:nvGrpSpPr>
            <p:cNvPr id="119" name="Group 168"/>
            <p:cNvGrpSpPr/>
            <p:nvPr/>
          </p:nvGrpSpPr>
          <p:grpSpPr>
            <a:xfrm>
              <a:off x="1206422" y="6358519"/>
              <a:ext cx="372068" cy="228416"/>
              <a:chOff x="5733859" y="4146695"/>
              <a:chExt cx="401287" cy="246354"/>
            </a:xfrm>
            <a:grpFill/>
          </p:grpSpPr>
          <p:pic>
            <p:nvPicPr>
              <p:cNvPr id="121"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grpFill/>
              <a:ln w="9525">
                <a:noFill/>
                <a:miter lim="800000"/>
                <a:headEnd/>
                <a:tailEnd/>
              </a:ln>
              <a:extLst/>
            </p:spPr>
          </p:pic>
          <p:pic>
            <p:nvPicPr>
              <p:cNvPr id="122"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grpFill/>
              <a:ln w="9525">
                <a:noFill/>
                <a:miter lim="800000"/>
                <a:headEnd/>
                <a:tailEnd/>
              </a:ln>
              <a:extLst/>
            </p:spPr>
          </p:pic>
        </p:grpSp>
        <p:pic>
          <p:nvPicPr>
            <p:cNvPr id="120" name="Picture 47"/>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1204162" y="6069850"/>
              <a:ext cx="371333" cy="296675"/>
            </a:xfrm>
            <a:prstGeom prst="rect">
              <a:avLst/>
            </a:prstGeom>
            <a:grpFill/>
            <a:ln w="9525">
              <a:noFill/>
              <a:miter lim="800000"/>
              <a:headEnd/>
              <a:tailEnd/>
            </a:ln>
            <a:extLst/>
          </p:spPr>
        </p:pic>
      </p:grpSp>
      <p:sp>
        <p:nvSpPr>
          <p:cNvPr id="123" name="Left-Right Arrow 55"/>
          <p:cNvSpPr/>
          <p:nvPr/>
        </p:nvSpPr>
        <p:spPr bwMode="auto">
          <a:xfrm>
            <a:off x="2849568" y="3236050"/>
            <a:ext cx="432048" cy="289918"/>
          </a:xfrm>
          <a:prstGeom prst="leftRightArrow">
            <a:avLst>
              <a:gd name="adj1" fmla="val 45292"/>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pic>
        <p:nvPicPr>
          <p:cNvPr id="124" name="Picture 2" descr="C:\Users\mitchellg\Desktop\Automated_2.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2972643" y="3295851"/>
            <a:ext cx="164956" cy="164590"/>
          </a:xfrm>
          <a:prstGeom prst="rect">
            <a:avLst/>
          </a:prstGeom>
          <a:noFill/>
          <a:ln>
            <a:noFill/>
          </a:ln>
        </p:spPr>
      </p:pic>
      <p:grpSp>
        <p:nvGrpSpPr>
          <p:cNvPr id="125" name="Group 166"/>
          <p:cNvGrpSpPr/>
          <p:nvPr/>
        </p:nvGrpSpPr>
        <p:grpSpPr>
          <a:xfrm>
            <a:off x="3274909" y="2860975"/>
            <a:ext cx="467565" cy="875373"/>
            <a:chOff x="1117573" y="5462473"/>
            <a:chExt cx="562163" cy="1165123"/>
          </a:xfrm>
          <a:solidFill>
            <a:schemeClr val="bg1">
              <a:lumMod val="50000"/>
            </a:schemeClr>
          </a:solidFill>
        </p:grpSpPr>
        <p:sp>
          <p:nvSpPr>
            <p:cNvPr id="126" name="Freeform 5"/>
            <p:cNvSpPr>
              <a:spLocks noChangeAspect="1" noEditPoints="1"/>
            </p:cNvSpPr>
            <p:nvPr/>
          </p:nvSpPr>
          <p:spPr bwMode="auto">
            <a:xfrm>
              <a:off x="1117573" y="5462473"/>
              <a:ext cx="562163" cy="1165123"/>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grp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kern="0" dirty="0">
                <a:solidFill>
                  <a:srgbClr val="505050"/>
                </a:solidFill>
              </a:endParaRPr>
            </a:p>
          </p:txBody>
        </p:sp>
        <p:grpSp>
          <p:nvGrpSpPr>
            <p:cNvPr id="127" name="Group 168"/>
            <p:cNvGrpSpPr/>
            <p:nvPr/>
          </p:nvGrpSpPr>
          <p:grpSpPr>
            <a:xfrm>
              <a:off x="1206422" y="6358519"/>
              <a:ext cx="372068" cy="228416"/>
              <a:chOff x="5733859" y="4146695"/>
              <a:chExt cx="401287" cy="246354"/>
            </a:xfrm>
            <a:grpFill/>
          </p:grpSpPr>
          <p:pic>
            <p:nvPicPr>
              <p:cNvPr id="129"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grpFill/>
              <a:ln w="9525">
                <a:noFill/>
                <a:miter lim="800000"/>
                <a:headEnd/>
                <a:tailEnd/>
              </a:ln>
              <a:extLst/>
            </p:spPr>
          </p:pic>
          <p:pic>
            <p:nvPicPr>
              <p:cNvPr id="130"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grpFill/>
              <a:ln w="9525">
                <a:noFill/>
                <a:miter lim="800000"/>
                <a:headEnd/>
                <a:tailEnd/>
              </a:ln>
              <a:extLst/>
            </p:spPr>
          </p:pic>
        </p:grpSp>
        <p:pic>
          <p:nvPicPr>
            <p:cNvPr id="128" name="Picture 47"/>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1204162" y="6069850"/>
              <a:ext cx="371333" cy="296675"/>
            </a:xfrm>
            <a:prstGeom prst="rect">
              <a:avLst/>
            </a:prstGeom>
            <a:grpFill/>
            <a:ln w="9525">
              <a:noFill/>
              <a:miter lim="800000"/>
              <a:headEnd/>
              <a:tailEnd/>
            </a:ln>
            <a:extLst/>
          </p:spPr>
        </p:pic>
      </p:grpSp>
      <p:sp>
        <p:nvSpPr>
          <p:cNvPr id="131" name="Rectangle 5"/>
          <p:cNvSpPr/>
          <p:nvPr/>
        </p:nvSpPr>
        <p:spPr bwMode="auto">
          <a:xfrm>
            <a:off x="4221170" y="3666434"/>
            <a:ext cx="4527296" cy="929804"/>
          </a:xfrm>
          <a:prstGeom prst="rect">
            <a:avLst/>
          </a:prstGeom>
          <a:solidFill>
            <a:srgbClr val="E2E2E2"/>
          </a:solidFill>
          <a:ln w="10795" cap="flat" cmpd="sng" algn="ctr">
            <a:noFill/>
            <a:prstDash val="solid"/>
            <a:headEnd type="none" w="med" len="med"/>
            <a:tailEnd type="none" w="med" len="med"/>
          </a:ln>
          <a:effectLst/>
        </p:spPr>
        <p:txBody>
          <a:bodyPr vert="horz" wrap="square" lIns="182880" tIns="91440" rIns="182880" bIns="91440" numCol="1" rtlCol="0" anchor="t" anchorCtr="0" compatLnSpc="1">
            <a:prstTxWarp prst="textNoShape">
              <a:avLst/>
            </a:prstTxWarp>
            <a:noAutofit/>
          </a:bodyPr>
          <a:lstStyle/>
          <a:p>
            <a:pPr defTabSz="913473" fontAlgn="base">
              <a:lnSpc>
                <a:spcPct val="90000"/>
              </a:lnSpc>
              <a:spcBef>
                <a:spcPct val="0"/>
              </a:spcBef>
              <a:spcAft>
                <a:spcPct val="0"/>
              </a:spcAft>
            </a:pPr>
            <a:r>
              <a:rPr lang="en-US" sz="1200" kern="0" spc="-50" dirty="0">
                <a:gradFill>
                  <a:gsLst>
                    <a:gs pos="10619">
                      <a:srgbClr val="505050"/>
                    </a:gs>
                    <a:gs pos="69000">
                      <a:srgbClr val="505050"/>
                    </a:gs>
                  </a:gsLst>
                  <a:lin ang="5400000" scaled="0"/>
                </a:gradFill>
                <a:latin typeface="Segoe UI Semibold" panose="020B0702040204020203" pitchFamily="34" charset="0"/>
                <a:cs typeface="Segoe UI Semibold" panose="020B0702040204020203" pitchFamily="34" charset="0"/>
              </a:rPr>
              <a:t>SCALE-OUT FILE SERVER CLUSTER</a:t>
            </a:r>
          </a:p>
        </p:txBody>
      </p:sp>
      <p:sp>
        <p:nvSpPr>
          <p:cNvPr id="132" name="Text Placeholder 52"/>
          <p:cNvSpPr txBox="1">
            <a:spLocks/>
          </p:cNvSpPr>
          <p:nvPr/>
        </p:nvSpPr>
        <p:spPr>
          <a:xfrm>
            <a:off x="4202107" y="1151450"/>
            <a:ext cx="5486400" cy="350865"/>
          </a:xfrm>
          <a:prstGeom prst="rect">
            <a:avLst/>
          </a:prstGeom>
        </p:spPr>
        <p:txBody>
          <a:bodyPr vert="horz" wrap="square" lIns="182880" tIns="91440" rIns="146304" bIns="91440" rtlCol="0">
            <a:spAutoFit/>
          </a:bodyPr>
          <a:lst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200" smtClean="0">
                <a:gradFill>
                  <a:gsLst>
                    <a:gs pos="16814">
                      <a:schemeClr val="accent1"/>
                    </a:gs>
                    <a:gs pos="61000">
                      <a:schemeClr val="accent1"/>
                    </a:gs>
                  </a:gsLst>
                  <a:lin ang="5400000" scaled="0"/>
                </a:gradFill>
                <a:latin typeface="Segoe UI Semibold" panose="020B0702040204020203" pitchFamily="34" charset="0"/>
                <a:cs typeface="Segoe UI Semibold" panose="020B0702040204020203" pitchFamily="34" charset="0"/>
              </a:rPr>
              <a:t>Converged (Disaggregated)</a:t>
            </a:r>
            <a:endParaRPr lang="en-US" sz="1200" dirty="0">
              <a:gradFill>
                <a:gsLst>
                  <a:gs pos="16814">
                    <a:schemeClr val="accent1"/>
                  </a:gs>
                  <a:gs pos="61000">
                    <a:schemeClr val="accent1"/>
                  </a:gs>
                </a:gsLst>
                <a:lin ang="5400000" scaled="0"/>
              </a:gradFill>
              <a:latin typeface="Segoe UI Semibold" panose="020B0702040204020203" pitchFamily="34" charset="0"/>
              <a:cs typeface="Segoe UI Semibold" panose="020B0702040204020203" pitchFamily="34" charset="0"/>
            </a:endParaRPr>
          </a:p>
        </p:txBody>
      </p:sp>
      <p:sp>
        <p:nvSpPr>
          <p:cNvPr id="133" name="Rectangle 6"/>
          <p:cNvSpPr/>
          <p:nvPr/>
        </p:nvSpPr>
        <p:spPr bwMode="auto">
          <a:xfrm>
            <a:off x="4218765" y="2582844"/>
            <a:ext cx="4529700" cy="655357"/>
          </a:xfrm>
          <a:prstGeom prst="rect">
            <a:avLst/>
          </a:prstGeom>
          <a:solidFill>
            <a:srgbClr val="E2E2E2"/>
          </a:solidFill>
          <a:ln w="10795" cap="flat" cmpd="sng" algn="ctr">
            <a:noFill/>
            <a:prstDash val="solid"/>
            <a:headEnd type="none" w="med" len="med"/>
            <a:tailEnd type="none" w="med" len="med"/>
          </a:ln>
          <a:effectLst/>
        </p:spPr>
        <p:txBody>
          <a:bodyPr vert="horz" wrap="square" lIns="182880" tIns="91440" rIns="182880" bIns="91440" numCol="1" rtlCol="0" anchor="t" anchorCtr="0" compatLnSpc="1">
            <a:prstTxWarp prst="textNoShape">
              <a:avLst/>
            </a:prstTxWarp>
            <a:noAutofit/>
          </a:bodyPr>
          <a:lstStyle/>
          <a:p>
            <a:pPr defTabSz="913473" fontAlgn="base">
              <a:lnSpc>
                <a:spcPct val="90000"/>
              </a:lnSpc>
              <a:spcBef>
                <a:spcPct val="0"/>
              </a:spcBef>
              <a:spcAft>
                <a:spcPct val="0"/>
              </a:spcAft>
            </a:pPr>
            <a:r>
              <a:rPr lang="en-US" sz="1200" kern="0" spc="-50" dirty="0">
                <a:gradFill>
                  <a:gsLst>
                    <a:gs pos="10619">
                      <a:srgbClr val="505050"/>
                    </a:gs>
                    <a:gs pos="69000">
                      <a:srgbClr val="505050"/>
                    </a:gs>
                  </a:gsLst>
                  <a:lin ang="5400000" scaled="0"/>
                </a:gradFill>
                <a:latin typeface="Segoe UI Semibold" panose="020B0702040204020203" pitchFamily="34" charset="0"/>
                <a:cs typeface="Segoe UI Semibold" panose="020B0702040204020203" pitchFamily="34" charset="0"/>
              </a:rPr>
              <a:t>HYPER-V CLUSTER(S)</a:t>
            </a:r>
          </a:p>
        </p:txBody>
      </p:sp>
      <p:sp>
        <p:nvSpPr>
          <p:cNvPr id="134" name="Rectangle 7"/>
          <p:cNvSpPr/>
          <p:nvPr/>
        </p:nvSpPr>
        <p:spPr bwMode="auto">
          <a:xfrm>
            <a:off x="4219548" y="3282317"/>
            <a:ext cx="4528917" cy="330957"/>
          </a:xfrm>
          <a:prstGeom prst="rect">
            <a:avLst/>
          </a:prstGeom>
          <a:solidFill>
            <a:srgbClr val="E2E2E2"/>
          </a:solidFill>
          <a:ln w="10795" cap="flat" cmpd="sng" algn="ctr">
            <a:noFill/>
            <a:prstDash val="solid"/>
            <a:headEnd type="none" w="med" len="med"/>
            <a:tailEnd type="none" w="med" len="med"/>
          </a:ln>
          <a:effectLst/>
        </p:spPr>
        <p:txBody>
          <a:bodyPr vert="horz" wrap="square" lIns="182880" tIns="91440" rIns="182880" bIns="91440" numCol="1" rtlCol="0" anchor="t" anchorCtr="0" compatLnSpc="1">
            <a:prstTxWarp prst="textNoShape">
              <a:avLst/>
            </a:prstTxWarp>
            <a:noAutofit/>
          </a:bodyPr>
          <a:lstStyle/>
          <a:p>
            <a:pPr defTabSz="913473" fontAlgn="base">
              <a:lnSpc>
                <a:spcPct val="90000"/>
              </a:lnSpc>
              <a:spcBef>
                <a:spcPct val="0"/>
              </a:spcBef>
              <a:spcAft>
                <a:spcPct val="0"/>
              </a:spcAft>
            </a:pPr>
            <a:r>
              <a:rPr lang="en-US" sz="1200" kern="0" spc="-50" dirty="0">
                <a:gradFill>
                  <a:gsLst>
                    <a:gs pos="10619">
                      <a:srgbClr val="505050"/>
                    </a:gs>
                    <a:gs pos="69000">
                      <a:srgbClr val="505050"/>
                    </a:gs>
                  </a:gsLst>
                  <a:lin ang="5400000" scaled="0"/>
                </a:gradFill>
                <a:latin typeface="Segoe UI Semibold" panose="020B0702040204020203" pitchFamily="34" charset="0"/>
                <a:cs typeface="Segoe UI Semibold" panose="020B0702040204020203" pitchFamily="34" charset="0"/>
              </a:rPr>
              <a:t>SMB3 STORAGE NETWORK FABRIC</a:t>
            </a:r>
          </a:p>
        </p:txBody>
      </p:sp>
      <p:sp>
        <p:nvSpPr>
          <p:cNvPr id="135" name="Rectangle 88"/>
          <p:cNvSpPr/>
          <p:nvPr/>
        </p:nvSpPr>
        <p:spPr bwMode="auto">
          <a:xfrm>
            <a:off x="4202108" y="1534494"/>
            <a:ext cx="4546358" cy="975741"/>
          </a:xfrm>
          <a:prstGeom prst="rect">
            <a:avLst/>
          </a:prstGeom>
          <a:solidFill>
            <a:srgbClr val="E2E2E2"/>
          </a:solidFill>
        </p:spPr>
        <p:txBody>
          <a:bodyPr vert="horz" wrap="square" lIns="182880" tIns="146304" rIns="182880" bIns="91440" rtlCol="0">
            <a:noAutofit/>
          </a:bodyPr>
          <a:lstStyle/>
          <a:p>
            <a:pPr marL="0" lvl="1" defTabSz="932667">
              <a:lnSpc>
                <a:spcPct val="90000"/>
              </a:lnSpc>
              <a:spcBef>
                <a:spcPct val="20000"/>
              </a:spcBef>
              <a:buClr>
                <a:srgbClr val="FFFFFF"/>
              </a:buClr>
              <a:buSzPct val="90000"/>
              <a:buFont typeface="Wingdings" panose="05000000000000000000" pitchFamily="2" charset="2"/>
              <a:buNone/>
            </a:pPr>
            <a:r>
              <a:rPr lang="en-US" sz="1200" kern="0" spc="-31" dirty="0">
                <a:gradFill>
                  <a:gsLst>
                    <a:gs pos="92035">
                      <a:srgbClr val="505050"/>
                    </a:gs>
                    <a:gs pos="53000">
                      <a:srgbClr val="505050"/>
                    </a:gs>
                  </a:gsLst>
                  <a:lin ang="5400000" scaled="0"/>
                </a:gradFill>
                <a:cs typeface="Segoe UI" panose="020B0502040204020203" pitchFamily="34" charset="0"/>
              </a:rPr>
              <a:t>Compute and Storage resources separate</a:t>
            </a:r>
          </a:p>
          <a:p>
            <a:pPr marL="0" lvl="1" defTabSz="932667">
              <a:lnSpc>
                <a:spcPct val="90000"/>
              </a:lnSpc>
              <a:spcBef>
                <a:spcPct val="20000"/>
              </a:spcBef>
              <a:buClr>
                <a:srgbClr val="FFFFFF"/>
              </a:buClr>
              <a:buSzPct val="90000"/>
              <a:buFont typeface="Wingdings" panose="05000000000000000000" pitchFamily="2" charset="2"/>
              <a:buNone/>
            </a:pPr>
            <a:r>
              <a:rPr lang="en-US" sz="1200" kern="0" spc="-31" dirty="0">
                <a:gradFill>
                  <a:gsLst>
                    <a:gs pos="92035">
                      <a:srgbClr val="505050"/>
                    </a:gs>
                    <a:gs pos="53000">
                      <a:srgbClr val="505050"/>
                    </a:gs>
                  </a:gsLst>
                  <a:lin ang="5400000" scaled="0"/>
                </a:gradFill>
                <a:cs typeface="Segoe UI" panose="020B0502040204020203" pitchFamily="34" charset="0"/>
              </a:rPr>
              <a:t>Compute and Storage scale and are managed independently</a:t>
            </a:r>
          </a:p>
          <a:p>
            <a:pPr marL="0" lvl="1" defTabSz="932667">
              <a:lnSpc>
                <a:spcPct val="90000"/>
              </a:lnSpc>
              <a:spcBef>
                <a:spcPct val="20000"/>
              </a:spcBef>
              <a:buClr>
                <a:srgbClr val="FFFFFF"/>
              </a:buClr>
              <a:buSzPct val="90000"/>
              <a:buFont typeface="Wingdings" panose="05000000000000000000" pitchFamily="2" charset="2"/>
              <a:buNone/>
            </a:pPr>
            <a:r>
              <a:rPr lang="en-US" sz="1200" kern="0" spc="-31" dirty="0">
                <a:gradFill>
                  <a:gsLst>
                    <a:gs pos="92035">
                      <a:srgbClr val="505050"/>
                    </a:gs>
                    <a:gs pos="53000">
                      <a:srgbClr val="505050"/>
                    </a:gs>
                  </a:gsLst>
                  <a:lin ang="5400000" scaled="0"/>
                </a:gradFill>
                <a:cs typeface="Segoe UI" panose="020B0502040204020203" pitchFamily="34" charset="0"/>
              </a:rPr>
              <a:t>Typically larger scale-out deployments</a:t>
            </a:r>
          </a:p>
        </p:txBody>
      </p:sp>
      <p:sp>
        <p:nvSpPr>
          <p:cNvPr id="136" name="Left-Right Arrow 184"/>
          <p:cNvSpPr/>
          <p:nvPr/>
        </p:nvSpPr>
        <p:spPr bwMode="auto">
          <a:xfrm>
            <a:off x="5406171" y="4058410"/>
            <a:ext cx="549969" cy="311369"/>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pic>
        <p:nvPicPr>
          <p:cNvPr id="137" name="Picture 2" descr="C:\Users\mitchellg\Desktop\Automated_2.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5596100" y="4117673"/>
            <a:ext cx="180498" cy="180098"/>
          </a:xfrm>
          <a:prstGeom prst="rect">
            <a:avLst/>
          </a:prstGeom>
          <a:noFill/>
          <a:ln>
            <a:noFill/>
          </a:ln>
        </p:spPr>
      </p:pic>
      <p:grpSp>
        <p:nvGrpSpPr>
          <p:cNvPr id="142" name="Group 190"/>
          <p:cNvGrpSpPr/>
          <p:nvPr/>
        </p:nvGrpSpPr>
        <p:grpSpPr>
          <a:xfrm>
            <a:off x="5071089" y="3956290"/>
            <a:ext cx="335082" cy="559510"/>
            <a:chOff x="1117573" y="5462473"/>
            <a:chExt cx="562163" cy="1165123"/>
          </a:xfrm>
        </p:grpSpPr>
        <p:sp>
          <p:nvSpPr>
            <p:cNvPr id="143" name="Freeform 5"/>
            <p:cNvSpPr>
              <a:spLocks noChangeAspect="1" noEditPoints="1"/>
            </p:cNvSpPr>
            <p:nvPr/>
          </p:nvSpPr>
          <p:spPr bwMode="auto">
            <a:xfrm>
              <a:off x="1117573" y="5462473"/>
              <a:ext cx="562163" cy="1165123"/>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kern="0" dirty="0">
                <a:solidFill>
                  <a:srgbClr val="505050"/>
                </a:solidFill>
              </a:endParaRPr>
            </a:p>
          </p:txBody>
        </p:sp>
        <p:grpSp>
          <p:nvGrpSpPr>
            <p:cNvPr id="144" name="Group 192"/>
            <p:cNvGrpSpPr/>
            <p:nvPr/>
          </p:nvGrpSpPr>
          <p:grpSpPr>
            <a:xfrm>
              <a:off x="1206422" y="6358519"/>
              <a:ext cx="372068" cy="228416"/>
              <a:chOff x="5733859" y="4146695"/>
              <a:chExt cx="401287" cy="246354"/>
            </a:xfrm>
          </p:grpSpPr>
          <p:pic>
            <p:nvPicPr>
              <p:cNvPr id="145"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46"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grpSp>
      <p:sp>
        <p:nvSpPr>
          <p:cNvPr id="162" name="Freeform 5"/>
          <p:cNvSpPr>
            <a:spLocks noChangeAspect="1" noEditPoints="1"/>
          </p:cNvSpPr>
          <p:nvPr/>
        </p:nvSpPr>
        <p:spPr bwMode="auto">
          <a:xfrm>
            <a:off x="4416056" y="2859782"/>
            <a:ext cx="407436" cy="31467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kern="0" dirty="0">
              <a:solidFill>
                <a:srgbClr val="505050"/>
              </a:solidFill>
            </a:endParaRPr>
          </a:p>
        </p:txBody>
      </p:sp>
      <p:sp>
        <p:nvSpPr>
          <p:cNvPr id="163" name="Freeform 5"/>
          <p:cNvSpPr>
            <a:spLocks noChangeAspect="1" noEditPoints="1"/>
          </p:cNvSpPr>
          <p:nvPr/>
        </p:nvSpPr>
        <p:spPr bwMode="auto">
          <a:xfrm>
            <a:off x="5186098" y="2859782"/>
            <a:ext cx="407436" cy="31467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kern="0" dirty="0">
              <a:solidFill>
                <a:srgbClr val="505050"/>
              </a:solidFill>
            </a:endParaRPr>
          </a:p>
        </p:txBody>
      </p:sp>
      <p:sp>
        <p:nvSpPr>
          <p:cNvPr id="164" name="Freeform 5"/>
          <p:cNvSpPr>
            <a:spLocks noChangeAspect="1" noEditPoints="1"/>
          </p:cNvSpPr>
          <p:nvPr/>
        </p:nvSpPr>
        <p:spPr bwMode="auto">
          <a:xfrm>
            <a:off x="5956140" y="2859782"/>
            <a:ext cx="407436" cy="31467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kern="0" dirty="0">
              <a:solidFill>
                <a:srgbClr val="505050"/>
              </a:solidFill>
            </a:endParaRPr>
          </a:p>
        </p:txBody>
      </p:sp>
      <p:sp>
        <p:nvSpPr>
          <p:cNvPr id="165" name="Freeform 5"/>
          <p:cNvSpPr>
            <a:spLocks noChangeAspect="1" noEditPoints="1"/>
          </p:cNvSpPr>
          <p:nvPr/>
        </p:nvSpPr>
        <p:spPr bwMode="auto">
          <a:xfrm>
            <a:off x="6726182" y="2859782"/>
            <a:ext cx="407436" cy="31467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kern="0" dirty="0">
              <a:solidFill>
                <a:srgbClr val="505050"/>
              </a:solidFill>
            </a:endParaRPr>
          </a:p>
        </p:txBody>
      </p:sp>
      <p:sp>
        <p:nvSpPr>
          <p:cNvPr id="166" name="Freeform 5"/>
          <p:cNvSpPr>
            <a:spLocks noChangeAspect="1" noEditPoints="1"/>
          </p:cNvSpPr>
          <p:nvPr/>
        </p:nvSpPr>
        <p:spPr bwMode="auto">
          <a:xfrm>
            <a:off x="7496224" y="2859782"/>
            <a:ext cx="407436" cy="31467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kern="0" dirty="0">
              <a:solidFill>
                <a:srgbClr val="505050"/>
              </a:solidFill>
            </a:endParaRPr>
          </a:p>
        </p:txBody>
      </p:sp>
      <p:sp>
        <p:nvSpPr>
          <p:cNvPr id="167" name="Freeform 5"/>
          <p:cNvSpPr>
            <a:spLocks noChangeAspect="1" noEditPoints="1"/>
          </p:cNvSpPr>
          <p:nvPr/>
        </p:nvSpPr>
        <p:spPr bwMode="auto">
          <a:xfrm>
            <a:off x="8266264" y="2859782"/>
            <a:ext cx="407436" cy="31467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kern="0" dirty="0">
              <a:solidFill>
                <a:srgbClr val="505050"/>
              </a:solidFill>
            </a:endParaRPr>
          </a:p>
        </p:txBody>
      </p:sp>
      <p:pic>
        <p:nvPicPr>
          <p:cNvPr id="168" name="Picture 47"/>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4500536" y="2884343"/>
            <a:ext cx="175425" cy="1427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69" name="Picture 47"/>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5272350" y="2884343"/>
            <a:ext cx="175425" cy="1427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70" name="Picture 47"/>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6044164" y="2884343"/>
            <a:ext cx="175425" cy="1427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71" name="Picture 47"/>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6815978" y="2884343"/>
            <a:ext cx="175425" cy="1427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72" name="Picture 47"/>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7587792" y="2884343"/>
            <a:ext cx="175425" cy="1427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73" name="Picture 47"/>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8359607" y="2884343"/>
            <a:ext cx="175425" cy="1427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74" name="Left-Right Arrow 184"/>
          <p:cNvSpPr/>
          <p:nvPr/>
        </p:nvSpPr>
        <p:spPr bwMode="auto">
          <a:xfrm>
            <a:off x="6287767" y="4066411"/>
            <a:ext cx="549969" cy="311369"/>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pic>
        <p:nvPicPr>
          <p:cNvPr id="175" name="Picture 2" descr="C:\Users\mitchellg\Desktop\Automated_2.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6477696" y="4125674"/>
            <a:ext cx="180498" cy="180098"/>
          </a:xfrm>
          <a:prstGeom prst="rect">
            <a:avLst/>
          </a:prstGeom>
          <a:noFill/>
          <a:ln>
            <a:noFill/>
          </a:ln>
        </p:spPr>
      </p:pic>
      <p:grpSp>
        <p:nvGrpSpPr>
          <p:cNvPr id="176" name="Group 190"/>
          <p:cNvGrpSpPr/>
          <p:nvPr/>
        </p:nvGrpSpPr>
        <p:grpSpPr>
          <a:xfrm>
            <a:off x="5952685" y="3964291"/>
            <a:ext cx="335082" cy="559510"/>
            <a:chOff x="1117573" y="5462473"/>
            <a:chExt cx="562163" cy="1165123"/>
          </a:xfrm>
        </p:grpSpPr>
        <p:sp>
          <p:nvSpPr>
            <p:cNvPr id="177" name="Freeform 5"/>
            <p:cNvSpPr>
              <a:spLocks noChangeAspect="1" noEditPoints="1"/>
            </p:cNvSpPr>
            <p:nvPr/>
          </p:nvSpPr>
          <p:spPr bwMode="auto">
            <a:xfrm>
              <a:off x="1117573" y="5462473"/>
              <a:ext cx="562163" cy="1165123"/>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kern="0" dirty="0">
                <a:solidFill>
                  <a:srgbClr val="505050"/>
                </a:solidFill>
              </a:endParaRPr>
            </a:p>
          </p:txBody>
        </p:sp>
        <p:grpSp>
          <p:nvGrpSpPr>
            <p:cNvPr id="178" name="Group 192"/>
            <p:cNvGrpSpPr/>
            <p:nvPr/>
          </p:nvGrpSpPr>
          <p:grpSpPr>
            <a:xfrm>
              <a:off x="1206422" y="6358519"/>
              <a:ext cx="372068" cy="228416"/>
              <a:chOff x="5733859" y="4146695"/>
              <a:chExt cx="401287" cy="246354"/>
            </a:xfrm>
          </p:grpSpPr>
          <p:pic>
            <p:nvPicPr>
              <p:cNvPr id="179"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80"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grpSp>
      <p:sp>
        <p:nvSpPr>
          <p:cNvPr id="181" name="Left-Right Arrow 184"/>
          <p:cNvSpPr/>
          <p:nvPr/>
        </p:nvSpPr>
        <p:spPr bwMode="auto">
          <a:xfrm>
            <a:off x="7169363" y="4047815"/>
            <a:ext cx="549969" cy="311369"/>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pic>
        <p:nvPicPr>
          <p:cNvPr id="182" name="Picture 2" descr="C:\Users\mitchellg\Desktop\Automated_2.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7359292" y="4107078"/>
            <a:ext cx="180498" cy="180098"/>
          </a:xfrm>
          <a:prstGeom prst="rect">
            <a:avLst/>
          </a:prstGeom>
          <a:noFill/>
          <a:ln>
            <a:noFill/>
          </a:ln>
        </p:spPr>
      </p:pic>
      <p:grpSp>
        <p:nvGrpSpPr>
          <p:cNvPr id="183" name="Group 190"/>
          <p:cNvGrpSpPr/>
          <p:nvPr/>
        </p:nvGrpSpPr>
        <p:grpSpPr>
          <a:xfrm>
            <a:off x="6834281" y="3945695"/>
            <a:ext cx="335082" cy="559510"/>
            <a:chOff x="1117573" y="5462473"/>
            <a:chExt cx="562163" cy="1165123"/>
          </a:xfrm>
        </p:grpSpPr>
        <p:sp>
          <p:nvSpPr>
            <p:cNvPr id="184" name="Freeform 5"/>
            <p:cNvSpPr>
              <a:spLocks noChangeAspect="1" noEditPoints="1"/>
            </p:cNvSpPr>
            <p:nvPr/>
          </p:nvSpPr>
          <p:spPr bwMode="auto">
            <a:xfrm>
              <a:off x="1117573" y="5462473"/>
              <a:ext cx="562163" cy="1165123"/>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kern="0" dirty="0">
                <a:solidFill>
                  <a:srgbClr val="505050"/>
                </a:solidFill>
              </a:endParaRPr>
            </a:p>
          </p:txBody>
        </p:sp>
        <p:grpSp>
          <p:nvGrpSpPr>
            <p:cNvPr id="185" name="Group 192"/>
            <p:cNvGrpSpPr/>
            <p:nvPr/>
          </p:nvGrpSpPr>
          <p:grpSpPr>
            <a:xfrm>
              <a:off x="1206422" y="6358519"/>
              <a:ext cx="372068" cy="228416"/>
              <a:chOff x="5733859" y="4146695"/>
              <a:chExt cx="401287" cy="246354"/>
            </a:xfrm>
          </p:grpSpPr>
          <p:pic>
            <p:nvPicPr>
              <p:cNvPr id="186"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87"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190" name="Group 190"/>
          <p:cNvGrpSpPr/>
          <p:nvPr/>
        </p:nvGrpSpPr>
        <p:grpSpPr>
          <a:xfrm>
            <a:off x="7712422" y="3917582"/>
            <a:ext cx="335082" cy="559510"/>
            <a:chOff x="1117573" y="5462473"/>
            <a:chExt cx="562163" cy="1165123"/>
          </a:xfrm>
        </p:grpSpPr>
        <p:sp>
          <p:nvSpPr>
            <p:cNvPr id="191" name="Freeform 5"/>
            <p:cNvSpPr>
              <a:spLocks noChangeAspect="1" noEditPoints="1"/>
            </p:cNvSpPr>
            <p:nvPr/>
          </p:nvSpPr>
          <p:spPr bwMode="auto">
            <a:xfrm>
              <a:off x="1117573" y="5462473"/>
              <a:ext cx="562163" cy="1165123"/>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sz="1200" kern="0" dirty="0">
                <a:solidFill>
                  <a:srgbClr val="505050"/>
                </a:solidFill>
              </a:endParaRPr>
            </a:p>
          </p:txBody>
        </p:sp>
        <p:grpSp>
          <p:nvGrpSpPr>
            <p:cNvPr id="192" name="Group 192"/>
            <p:cNvGrpSpPr/>
            <p:nvPr/>
          </p:nvGrpSpPr>
          <p:grpSpPr>
            <a:xfrm>
              <a:off x="1206422" y="6358519"/>
              <a:ext cx="372068" cy="228416"/>
              <a:chOff x="5733859" y="4146695"/>
              <a:chExt cx="401287" cy="246354"/>
            </a:xfrm>
          </p:grpSpPr>
          <p:pic>
            <p:nvPicPr>
              <p:cNvPr id="193"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94"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845506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UG.SE Template September" id="{D41F94D3-697B-470D-88A8-4B7551C39376}" vid="{EBB58EC0-8ABF-417A-A747-28E7F50C425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UG.SE Template September" id="{D41F94D3-697B-470D-88A8-4B7551C39376}" vid="{EBB58EC0-8ABF-417A-A747-28E7F50C425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22318</TotalTime>
  <Words>1441</Words>
  <Application>Microsoft Office PowerPoint</Application>
  <PresentationFormat>Bildspel på skärmen (16:9)</PresentationFormat>
  <Paragraphs>385</Paragraphs>
  <Slides>29</Slides>
  <Notes>29</Notes>
  <HiddenSlides>1</HiddenSlides>
  <MMClips>0</MMClips>
  <ScaleCrop>false</ScaleCrop>
  <HeadingPairs>
    <vt:vector size="6" baseType="variant">
      <vt:variant>
        <vt:lpstr>Använt teckensnitt</vt:lpstr>
      </vt:variant>
      <vt:variant>
        <vt:i4>12</vt:i4>
      </vt:variant>
      <vt:variant>
        <vt:lpstr>Tema</vt:lpstr>
      </vt:variant>
      <vt:variant>
        <vt:i4>2</vt:i4>
      </vt:variant>
      <vt:variant>
        <vt:lpstr>Bildrubriker</vt:lpstr>
      </vt:variant>
      <vt:variant>
        <vt:i4>29</vt:i4>
      </vt:variant>
    </vt:vector>
  </HeadingPairs>
  <TitlesOfParts>
    <vt:vector size="43" baseType="lpstr">
      <vt:lpstr>Arial</vt:lpstr>
      <vt:lpstr>Calibri</vt:lpstr>
      <vt:lpstr>Calibri Light</vt:lpstr>
      <vt:lpstr>Courier New</vt:lpstr>
      <vt:lpstr>Lucida Console</vt:lpstr>
      <vt:lpstr>Segoe UI</vt:lpstr>
      <vt:lpstr>Segoe UI Light</vt:lpstr>
      <vt:lpstr>Segoe UI Semibold</vt:lpstr>
      <vt:lpstr>Segoe UI Semilight</vt:lpstr>
      <vt:lpstr>Symbol</vt:lpstr>
      <vt:lpstr>Times New Roman</vt:lpstr>
      <vt:lpstr>Wingdings</vt:lpstr>
      <vt:lpstr>Office Theme</vt:lpstr>
      <vt:lpstr>1_Office Theme</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Sponsors</vt:lpstr>
      <vt:lpstr>System Center User Group</vt:lpstr>
    </vt:vector>
  </TitlesOfParts>
  <Company>Dell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Bjorn_Axell</dc:creator>
  <cp:keywords>Windows Intune;Intune;Best of MMS 2013;SCCM 2012 SP1, Minimum Restrictions,, Minimum Restrictions,, Minimum Restrictions,</cp:keywords>
  <cp:lastModifiedBy>Richard Ulfvin</cp:lastModifiedBy>
  <cp:revision>442</cp:revision>
  <cp:lastPrinted>2011-03-28T07:53:49Z</cp:lastPrinted>
  <dcterms:created xsi:type="dcterms:W3CDTF">2011-03-09T09:36:33Z</dcterms:created>
  <dcterms:modified xsi:type="dcterms:W3CDTF">2016-05-11T11:52:47Z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0x010100680E9A1B8B02874DAAD0AC3C3F6D719F</vt:lpwstr>
  </property>
  <property fmtid="{D5CDD505-2E9C-101B-9397-08002B2CF9AE}" pid="3" name="TitusGUID">
    <vt:lpwstr>82582558-4db8-4363-93d9-5cc7ef701d18</vt:lpwstr>
  </property>
  <property fmtid="{D5CDD505-2E9C-101B-9397-08002B2CF9AE}" pid="4" name="DellClassification">
    <vt:lpwstr>Minimum Restrictions</vt:lpwstr>
  </property>
  <property fmtid="{D5CDD505-2E9C-101B-9397-08002B2CF9AE}" pid="5" name="DellSubLabels">
    <vt:lpwstr/>
  </property>
  <property fmtid="{D5CDD505-2E9C-101B-9397-08002B2CF9AE}" pid="6" name="TitusConfigVer">
    <vt:lpwstr>1.0EMEA</vt:lpwstr>
  </property>
</Properties>
</file>