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7" r:id="rId3"/>
    <p:sldId id="353" r:id="rId4"/>
    <p:sldId id="283" r:id="rId5"/>
    <p:sldId id="257" r:id="rId6"/>
    <p:sldId id="320" r:id="rId7"/>
    <p:sldId id="344" r:id="rId8"/>
    <p:sldId id="349" r:id="rId9"/>
    <p:sldId id="347" r:id="rId10"/>
    <p:sldId id="354" r:id="rId11"/>
    <p:sldId id="348" r:id="rId12"/>
    <p:sldId id="358" r:id="rId13"/>
    <p:sldId id="333" r:id="rId14"/>
    <p:sldId id="350" r:id="rId15"/>
    <p:sldId id="351" r:id="rId16"/>
    <p:sldId id="336" r:id="rId17"/>
    <p:sldId id="352" r:id="rId18"/>
    <p:sldId id="355" r:id="rId19"/>
    <p:sldId id="356" r:id="rId20"/>
    <p:sldId id="357" r:id="rId21"/>
    <p:sldId id="346" r:id="rId22"/>
    <p:sldId id="345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4D1"/>
    <a:srgbClr val="ACACAC"/>
    <a:srgbClr val="27628E"/>
    <a:srgbClr val="ADB3B6"/>
    <a:srgbClr val="75CCF3"/>
    <a:srgbClr val="8BD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2" autoAdjust="0"/>
    <p:restoredTop sz="58560" autoAdjust="0"/>
  </p:normalViewPr>
  <p:slideViewPr>
    <p:cSldViewPr snapToGrid="0" showGuides="1">
      <p:cViewPr varScale="1">
        <p:scale>
          <a:sx n="68" d="100"/>
          <a:sy n="68" d="100"/>
        </p:scale>
        <p:origin x="196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AB289-5F3A-4E2D-B4E3-32799F616B3C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E7A2-F824-44AF-8B68-6BA8116F25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085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1F2E22-A1DE-4F78-91A6-8458207D4E3A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99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E7A2-F824-44AF-8B68-6BA8116F255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77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App-V1 / App-V2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E7A2-F824-44AF-8B68-6BA8116F255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83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App-V1 / App-V2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E7A2-F824-44AF-8B68-6BA8116F255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240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App-V1 / App-V2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E7A2-F824-44AF-8B68-6BA8116F255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87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App-V1 / App-V2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E7A2-F824-44AF-8B68-6BA8116F255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98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915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1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21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32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60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3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56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97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648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03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219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5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2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2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8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441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92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78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773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16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9DAB-8417-41C7-9B86-537A46E6E8E5}" type="datetimeFigureOut">
              <a:rPr lang="sv-SE" smtClean="0"/>
              <a:t>2016-12-19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B8C1-FA42-455F-951E-DF8C4692B2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926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5D223-523F-46E6-A2F4-1A58F32A06A0}" type="datetimeFigureOut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2016-12-19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70CF0-34A4-4CAB-AA26-43797CEA593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0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788" y="1887166"/>
            <a:ext cx="9680424" cy="2503032"/>
          </a:xfrm>
        </p:spPr>
        <p:txBody>
          <a:bodyPr anchor="t">
            <a:noAutofit/>
          </a:bodyPr>
          <a:lstStyle/>
          <a:p>
            <a:pPr indent="-432000"/>
            <a:r>
              <a:rPr lang="sv-SE" sz="110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110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105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8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addlevel</a:t>
            </a:r>
            <a:r>
              <a:rPr lang="sv-SE" sz="800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800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800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800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r>
              <a:rPr lang="sv-SE" sz="8000" b="1" dirty="0">
                <a:solidFill>
                  <a:schemeClr val="bg1"/>
                </a:solidFill>
                <a:latin typeface="Akkurat Pro" panose="02000503030000020004" pitchFamily="50" charset="0"/>
              </a:rPr>
              <a:t/>
            </a:r>
            <a:br>
              <a:rPr lang="sv-SE" sz="8000" b="1" dirty="0">
                <a:solidFill>
                  <a:schemeClr val="bg1"/>
                </a:solidFill>
                <a:latin typeface="Akkurat Pro" panose="02000503030000020004" pitchFamily="50" charset="0"/>
              </a:rPr>
            </a:br>
            <a:endParaRPr lang="sv-SE" sz="8000" b="1" dirty="0">
              <a:solidFill>
                <a:schemeClr val="bg1"/>
              </a:solidFill>
              <a:latin typeface="Akkurat Pro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874" y="2200275"/>
            <a:ext cx="886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sv-SE" sz="9600" dirty="0">
                <a:solidFill>
                  <a:schemeClr val="bg1"/>
                </a:solidFill>
                <a:latin typeface="+mj-lt"/>
              </a:rPr>
              <a:t>{	</a:t>
            </a:r>
            <a:r>
              <a:rPr lang="sv-SE" sz="9600" dirty="0" smtClean="0">
                <a:solidFill>
                  <a:srgbClr val="27628E"/>
                </a:solidFill>
                <a:latin typeface="+mj-lt"/>
              </a:rPr>
              <a:t>versions </a:t>
            </a:r>
            <a:r>
              <a:rPr lang="sv-SE" sz="9600" dirty="0" smtClean="0">
                <a:solidFill>
                  <a:schemeClr val="bg1"/>
                </a:solidFill>
                <a:latin typeface="+mj-lt"/>
              </a:rPr>
              <a:t> }</a:t>
            </a:r>
            <a:endParaRPr lang="sv-SE" sz="9600" dirty="0">
              <a:solidFill>
                <a:schemeClr val="bg1"/>
              </a:solidFill>
              <a:latin typeface="+mj-lt"/>
            </a:endParaRPr>
          </a:p>
          <a:p>
            <a:endParaRPr lang="sv-SE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4" y="6302028"/>
            <a:ext cx="1160045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874" y="2200275"/>
            <a:ext cx="886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sv-SE" sz="9600" dirty="0">
                <a:solidFill>
                  <a:schemeClr val="bg1"/>
                </a:solidFill>
                <a:latin typeface="+mj-lt"/>
              </a:rPr>
              <a:t>{	</a:t>
            </a:r>
            <a:r>
              <a:rPr lang="sv-SE" sz="3200" dirty="0" smtClean="0">
                <a:solidFill>
                  <a:srgbClr val="27628E"/>
                </a:solidFill>
                <a:latin typeface="+mj-lt"/>
              </a:rPr>
              <a:t>multi container </a:t>
            </a:r>
            <a:r>
              <a:rPr lang="sv-SE" sz="3200" dirty="0" err="1" smtClean="0">
                <a:solidFill>
                  <a:srgbClr val="27628E"/>
                </a:solidFill>
                <a:latin typeface="+mj-lt"/>
              </a:rPr>
              <a:t>applications</a:t>
            </a:r>
            <a:r>
              <a:rPr lang="sv-SE" sz="9600" dirty="0" smtClean="0">
                <a:solidFill>
                  <a:srgbClr val="27628E"/>
                </a:solidFill>
                <a:latin typeface="+mj-lt"/>
              </a:rPr>
              <a:t> </a:t>
            </a:r>
            <a:r>
              <a:rPr lang="sv-SE" sz="9600" dirty="0" smtClean="0">
                <a:solidFill>
                  <a:schemeClr val="bg1"/>
                </a:solidFill>
                <a:latin typeface="+mj-lt"/>
              </a:rPr>
              <a:t> }</a:t>
            </a:r>
            <a:endParaRPr lang="sv-SE" sz="9600" dirty="0">
              <a:solidFill>
                <a:schemeClr val="bg1"/>
              </a:solidFill>
              <a:latin typeface="+mj-lt"/>
            </a:endParaRPr>
          </a:p>
          <a:p>
            <a:endParaRPr lang="sv-SE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4" y="6302028"/>
            <a:ext cx="1160045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7934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Docker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</a:t>
            </a:r>
            <a:r>
              <a:rPr lang="sv-SE" sz="3600" dirty="0">
                <a:solidFill>
                  <a:srgbClr val="0E94D1"/>
                </a:solidFill>
                <a:latin typeface="+mj-lt"/>
              </a:rPr>
              <a:t>and 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ACS</a:t>
            </a:r>
            <a:endParaRPr lang="sv-SE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770" y="2191911"/>
            <a:ext cx="698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Templates for </a:t>
            </a:r>
            <a:r>
              <a:rPr lang="en-US" sz="2400" dirty="0" smtClean="0">
                <a:latin typeface="+mj-lt"/>
              </a:rPr>
              <a:t>Azure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42" y="697832"/>
            <a:ext cx="4894550" cy="45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7934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Docker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</a:t>
            </a:r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Swarm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Mode</a:t>
            </a:r>
            <a:endParaRPr lang="sv-SE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10" y="1556445"/>
            <a:ext cx="7790754" cy="40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72" y="2189517"/>
            <a:ext cx="886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sv-SE" sz="9600" dirty="0">
                <a:solidFill>
                  <a:schemeClr val="bg1"/>
                </a:solidFill>
                <a:latin typeface="+mj-lt"/>
              </a:rPr>
              <a:t>{	</a:t>
            </a:r>
            <a:r>
              <a:rPr lang="sv-SE" sz="9600" dirty="0" err="1">
                <a:solidFill>
                  <a:srgbClr val="27628E"/>
                </a:solidFill>
                <a:latin typeface="+mj-lt"/>
              </a:rPr>
              <a:t>a</a:t>
            </a:r>
            <a:r>
              <a:rPr lang="sv-SE" sz="9600" dirty="0" err="1" smtClean="0">
                <a:solidFill>
                  <a:srgbClr val="27628E"/>
                </a:solidFill>
                <a:latin typeface="+mj-lt"/>
              </a:rPr>
              <a:t>zure</a:t>
            </a:r>
            <a:r>
              <a:rPr lang="sv-SE" sz="9600" dirty="0" smtClean="0">
                <a:solidFill>
                  <a:schemeClr val="bg1"/>
                </a:solidFill>
                <a:latin typeface="+mj-lt"/>
              </a:rPr>
              <a:t>  }</a:t>
            </a:r>
            <a:endParaRPr lang="sv-SE" sz="9600" dirty="0">
              <a:solidFill>
                <a:schemeClr val="bg1"/>
              </a:solidFill>
              <a:latin typeface="+mj-lt"/>
            </a:endParaRPr>
          </a:p>
          <a:p>
            <a:endParaRPr lang="sv-SE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4" y="6302028"/>
            <a:ext cx="1160045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09549" y="171450"/>
            <a:ext cx="965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>
                <a:solidFill>
                  <a:srgbClr val="0E94D1"/>
                </a:solidFill>
                <a:latin typeface="+mj-lt"/>
              </a:rPr>
              <a:t>Continuous</a:t>
            </a:r>
            <a:r>
              <a:rPr lang="sv-SE" sz="3600" dirty="0">
                <a:solidFill>
                  <a:srgbClr val="0E94D1"/>
                </a:solidFill>
                <a:latin typeface="+mj-lt"/>
              </a:rPr>
              <a:t> Integration and </a:t>
            </a:r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Deployments</a:t>
            </a:r>
            <a:endParaRPr lang="sv-SE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92199" y="1244561"/>
            <a:ext cx="11143367" cy="1051931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Disclaimer: This is one way of doing it (although very common) and there are million </a:t>
            </a:r>
          </a:p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other ways and tools/services  </a:t>
            </a:r>
          </a:p>
        </p:txBody>
      </p:sp>
      <p:sp>
        <p:nvSpPr>
          <p:cNvPr id="9" name="Rectangle 3"/>
          <p:cNvSpPr/>
          <p:nvPr/>
        </p:nvSpPr>
        <p:spPr bwMode="auto">
          <a:xfrm>
            <a:off x="427859" y="3954116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Local Dev</a:t>
            </a:r>
          </a:p>
        </p:txBody>
      </p:sp>
      <p:cxnSp>
        <p:nvCxnSpPr>
          <p:cNvPr id="11" name="Straight Arrow Connector 5"/>
          <p:cNvCxnSpPr/>
          <p:nvPr/>
        </p:nvCxnSpPr>
        <p:spPr>
          <a:xfrm flipV="1">
            <a:off x="1113561" y="2506521"/>
            <a:ext cx="0" cy="12952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/>
          <p:nvPr/>
        </p:nvSpPr>
        <p:spPr bwMode="auto">
          <a:xfrm>
            <a:off x="461308" y="1516062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Source Repo</a:t>
            </a:r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1875453" y="1973196"/>
            <a:ext cx="10666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1"/>
          <p:cNvSpPr/>
          <p:nvPr/>
        </p:nvSpPr>
        <p:spPr bwMode="auto">
          <a:xfrm>
            <a:off x="3032066" y="1516062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CI</a:t>
            </a:r>
          </a:p>
        </p:txBody>
      </p:sp>
      <p:cxnSp>
        <p:nvCxnSpPr>
          <p:cNvPr id="15" name="Straight Arrow Connector 13"/>
          <p:cNvCxnSpPr>
            <a:stCxn id="14" idx="3"/>
          </p:cNvCxnSpPr>
          <p:nvPr/>
        </p:nvCxnSpPr>
        <p:spPr>
          <a:xfrm>
            <a:off x="4403473" y="1973196"/>
            <a:ext cx="14672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4"/>
          <p:cNvSpPr/>
          <p:nvPr/>
        </p:nvSpPr>
        <p:spPr bwMode="auto">
          <a:xfrm>
            <a:off x="5989670" y="1516062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Docker Rep</a:t>
            </a:r>
          </a:p>
        </p:txBody>
      </p:sp>
      <p:cxnSp>
        <p:nvCxnSpPr>
          <p:cNvPr id="17" name="Elbow Connector 18"/>
          <p:cNvCxnSpPr>
            <a:stCxn id="16" idx="3"/>
          </p:cNvCxnSpPr>
          <p:nvPr/>
        </p:nvCxnSpPr>
        <p:spPr>
          <a:xfrm>
            <a:off x="7361075" y="1973197"/>
            <a:ext cx="533232" cy="647416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0"/>
          <p:cNvSpPr/>
          <p:nvPr/>
        </p:nvSpPr>
        <p:spPr bwMode="auto">
          <a:xfrm>
            <a:off x="3246436" y="2666234"/>
            <a:ext cx="8945563" cy="4183354"/>
          </a:xfrm>
          <a:prstGeom prst="rect">
            <a:avLst/>
          </a:prstGeom>
          <a:solidFill>
            <a:schemeClr val="bg2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9" name="Rectangle 19"/>
          <p:cNvSpPr/>
          <p:nvPr/>
        </p:nvSpPr>
        <p:spPr bwMode="auto">
          <a:xfrm>
            <a:off x="5513231" y="3028641"/>
            <a:ext cx="1371405" cy="91427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Master</a:t>
            </a:r>
          </a:p>
        </p:txBody>
      </p:sp>
      <p:sp>
        <p:nvSpPr>
          <p:cNvPr id="20" name="Rectangle 21"/>
          <p:cNvSpPr/>
          <p:nvPr/>
        </p:nvSpPr>
        <p:spPr bwMode="auto">
          <a:xfrm>
            <a:off x="7208605" y="3028641"/>
            <a:ext cx="1371405" cy="91427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Master</a:t>
            </a:r>
          </a:p>
        </p:txBody>
      </p:sp>
      <p:sp>
        <p:nvSpPr>
          <p:cNvPr id="21" name="Rectangle 22"/>
          <p:cNvSpPr/>
          <p:nvPr/>
        </p:nvSpPr>
        <p:spPr bwMode="auto">
          <a:xfrm>
            <a:off x="8903979" y="3028641"/>
            <a:ext cx="1371405" cy="91427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Master</a:t>
            </a:r>
          </a:p>
        </p:txBody>
      </p:sp>
      <p:pic>
        <p:nvPicPr>
          <p:cNvPr id="22" name="Picture 2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7" y="3268662"/>
            <a:ext cx="1841781" cy="2474913"/>
          </a:xfrm>
          <a:prstGeom prst="rect">
            <a:avLst/>
          </a:prstGeom>
        </p:spPr>
      </p:pic>
      <p:sp>
        <p:nvSpPr>
          <p:cNvPr id="23" name="Rectangle 43"/>
          <p:cNvSpPr/>
          <p:nvPr/>
        </p:nvSpPr>
        <p:spPr bwMode="auto">
          <a:xfrm>
            <a:off x="9494837" y="4178813"/>
            <a:ext cx="304756" cy="304756"/>
          </a:xfrm>
          <a:prstGeom prst="rect">
            <a:avLst/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6" y="3276537"/>
            <a:ext cx="1841781" cy="2474913"/>
          </a:xfrm>
          <a:prstGeom prst="rect">
            <a:avLst/>
          </a:prstGeom>
        </p:spPr>
      </p:pic>
      <p:sp>
        <p:nvSpPr>
          <p:cNvPr id="25" name="Rectangle 44"/>
          <p:cNvSpPr/>
          <p:nvPr/>
        </p:nvSpPr>
        <p:spPr bwMode="auto">
          <a:xfrm>
            <a:off x="7533310" y="4187554"/>
            <a:ext cx="304756" cy="304756"/>
          </a:xfrm>
          <a:prstGeom prst="rect">
            <a:avLst/>
          </a:prstGeom>
          <a:solidFill>
            <a:srgbClr val="00B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7" y="4281221"/>
            <a:ext cx="1841781" cy="2474913"/>
          </a:xfrm>
          <a:prstGeom prst="rect">
            <a:avLst/>
          </a:prstGeom>
        </p:spPr>
      </p:pic>
      <p:pic>
        <p:nvPicPr>
          <p:cNvPr id="27" name="Picture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85" y="5116421"/>
            <a:ext cx="1841781" cy="2474913"/>
          </a:xfrm>
          <a:prstGeom prst="rect">
            <a:avLst/>
          </a:prstGeom>
        </p:spPr>
      </p:pic>
      <p:pic>
        <p:nvPicPr>
          <p:cNvPr id="28" name="Picture 3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92" y="4298949"/>
            <a:ext cx="1841781" cy="2474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29" name="Rectangle 3"/>
          <p:cNvSpPr/>
          <p:nvPr/>
        </p:nvSpPr>
        <p:spPr bwMode="auto">
          <a:xfrm>
            <a:off x="460132" y="3946241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Local Dev</a:t>
            </a:r>
          </a:p>
        </p:txBody>
      </p:sp>
      <p:sp>
        <p:nvSpPr>
          <p:cNvPr id="30" name="Rectangle 8"/>
          <p:cNvSpPr/>
          <p:nvPr/>
        </p:nvSpPr>
        <p:spPr bwMode="auto">
          <a:xfrm>
            <a:off x="493581" y="1508187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Source Repo</a:t>
            </a:r>
          </a:p>
        </p:txBody>
      </p:sp>
      <p:sp>
        <p:nvSpPr>
          <p:cNvPr id="31" name="Rectangle 11"/>
          <p:cNvSpPr/>
          <p:nvPr/>
        </p:nvSpPr>
        <p:spPr bwMode="auto">
          <a:xfrm>
            <a:off x="3064339" y="1508187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CI</a:t>
            </a:r>
          </a:p>
        </p:txBody>
      </p:sp>
      <p:sp>
        <p:nvSpPr>
          <p:cNvPr id="32" name="Rectangle 14"/>
          <p:cNvSpPr/>
          <p:nvPr/>
        </p:nvSpPr>
        <p:spPr bwMode="auto">
          <a:xfrm>
            <a:off x="6021943" y="1508187"/>
            <a:ext cx="1371405" cy="914270"/>
          </a:xfrm>
          <a:prstGeom prst="rect">
            <a:avLst/>
          </a:prstGeom>
          <a:solidFill>
            <a:srgbClr val="0E94D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Docker Rep</a:t>
            </a:r>
          </a:p>
        </p:txBody>
      </p:sp>
      <p:sp>
        <p:nvSpPr>
          <p:cNvPr id="33" name="Rectangle 19"/>
          <p:cNvSpPr/>
          <p:nvPr/>
        </p:nvSpPr>
        <p:spPr bwMode="auto">
          <a:xfrm>
            <a:off x="5545504" y="3020766"/>
            <a:ext cx="1371405" cy="91427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0" rIns="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Master</a:t>
            </a:r>
          </a:p>
        </p:txBody>
      </p:sp>
      <p:pic>
        <p:nvPicPr>
          <p:cNvPr id="34" name="Picture 2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09" y="3268662"/>
            <a:ext cx="1841781" cy="24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580" y="2200275"/>
            <a:ext cx="5980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sv-SE" sz="9600" dirty="0">
                <a:solidFill>
                  <a:schemeClr val="bg1"/>
                </a:solidFill>
                <a:latin typeface="+mj-lt"/>
              </a:rPr>
              <a:t>{	</a:t>
            </a:r>
            <a:r>
              <a:rPr lang="sv-SE" sz="9600" dirty="0" err="1" smtClean="0">
                <a:solidFill>
                  <a:srgbClr val="27628E"/>
                </a:solidFill>
                <a:latin typeface="+mj-lt"/>
              </a:rPr>
              <a:t>vsts</a:t>
            </a:r>
            <a:r>
              <a:rPr lang="sv-SE" sz="9600" dirty="0" smtClean="0">
                <a:solidFill>
                  <a:schemeClr val="bg1"/>
                </a:solidFill>
                <a:latin typeface="+mj-lt"/>
              </a:rPr>
              <a:t>  }</a:t>
            </a:r>
            <a:endParaRPr lang="sv-SE" sz="9600" dirty="0">
              <a:solidFill>
                <a:schemeClr val="bg1"/>
              </a:solidFill>
              <a:latin typeface="+mj-lt"/>
            </a:endParaRPr>
          </a:p>
          <a:p>
            <a:endParaRPr lang="sv-SE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4" y="6302028"/>
            <a:ext cx="1160045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7"/>
          <p:cNvSpPr/>
          <p:nvPr/>
        </p:nvSpPr>
        <p:spPr bwMode="auto">
          <a:xfrm>
            <a:off x="273182" y="3398589"/>
            <a:ext cx="2743200" cy="1974028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37"/>
          <p:cNvSpPr/>
          <p:nvPr/>
        </p:nvSpPr>
        <p:spPr bwMode="auto">
          <a:xfrm>
            <a:off x="3251496" y="3437375"/>
            <a:ext cx="2743200" cy="1974028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39"/>
          <p:cNvSpPr/>
          <p:nvPr/>
        </p:nvSpPr>
        <p:spPr bwMode="auto">
          <a:xfrm>
            <a:off x="9197337" y="1155285"/>
            <a:ext cx="2743200" cy="2039736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14"/>
          <p:cNvSpPr/>
          <p:nvPr/>
        </p:nvSpPr>
        <p:spPr bwMode="auto">
          <a:xfrm>
            <a:off x="6221160" y="3435618"/>
            <a:ext cx="2743200" cy="1974028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17"/>
          <p:cNvSpPr/>
          <p:nvPr/>
        </p:nvSpPr>
        <p:spPr bwMode="auto">
          <a:xfrm>
            <a:off x="9197337" y="3437375"/>
            <a:ext cx="2743200" cy="1972271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09549" y="171450"/>
            <a:ext cx="9653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Container </a:t>
            </a:r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Mangement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in the Enterprise</a:t>
            </a:r>
            <a:endParaRPr lang="sv-SE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sp>
        <p:nvSpPr>
          <p:cNvPr id="76" name="Rectangle 8"/>
          <p:cNvSpPr/>
          <p:nvPr/>
        </p:nvSpPr>
        <p:spPr bwMode="auto">
          <a:xfrm>
            <a:off x="273182" y="1153036"/>
            <a:ext cx="2743200" cy="2039736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/>
          <p:cNvSpPr txBox="1">
            <a:spLocks/>
          </p:cNvSpPr>
          <p:nvPr/>
        </p:nvSpPr>
        <p:spPr>
          <a:xfrm>
            <a:off x="287089" y="1682212"/>
            <a:ext cx="2286000" cy="923330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559">
              <a:tabLst>
                <a:tab pos="64278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Cluster deployment and management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Rectangle 20"/>
          <p:cNvSpPr/>
          <p:nvPr/>
        </p:nvSpPr>
        <p:spPr bwMode="auto">
          <a:xfrm>
            <a:off x="3251496" y="1153036"/>
            <a:ext cx="2743200" cy="2039736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Text Placeholder 4"/>
          <p:cNvSpPr txBox="1">
            <a:spLocks/>
          </p:cNvSpPr>
          <p:nvPr/>
        </p:nvSpPr>
        <p:spPr>
          <a:xfrm>
            <a:off x="3475771" y="1904395"/>
            <a:ext cx="22860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2000" dirty="0">
                <a:solidFill>
                  <a:schemeClr val="bg1"/>
                </a:solidFill>
                <a:latin typeface="+mj-lt"/>
              </a:rPr>
              <a:t>Scheduling and automation</a:t>
            </a:r>
          </a:p>
        </p:txBody>
      </p:sp>
      <p:sp>
        <p:nvSpPr>
          <p:cNvPr id="80" name="Rectangle 22"/>
          <p:cNvSpPr/>
          <p:nvPr/>
        </p:nvSpPr>
        <p:spPr bwMode="auto">
          <a:xfrm>
            <a:off x="6196459" y="1153036"/>
            <a:ext cx="2743200" cy="2039736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/>
            <a:endParaRPr lang="en-US" sz="2000" u="sng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ext Placeholder 4"/>
          <p:cNvSpPr txBox="1">
            <a:spLocks/>
          </p:cNvSpPr>
          <p:nvPr/>
        </p:nvSpPr>
        <p:spPr>
          <a:xfrm>
            <a:off x="6449760" y="2005377"/>
            <a:ext cx="2286000" cy="276999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2000" dirty="0">
                <a:solidFill>
                  <a:schemeClr val="bg1"/>
                </a:solidFill>
                <a:latin typeface="+mj-lt"/>
              </a:rPr>
              <a:t>Service Discovery</a:t>
            </a:r>
          </a:p>
        </p:txBody>
      </p:sp>
      <p:sp>
        <p:nvSpPr>
          <p:cNvPr id="82" name="Text Placeholder 4"/>
          <p:cNvSpPr txBox="1">
            <a:spLocks/>
          </p:cNvSpPr>
          <p:nvPr/>
        </p:nvSpPr>
        <p:spPr>
          <a:xfrm>
            <a:off x="498345" y="4101897"/>
            <a:ext cx="22860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2000" dirty="0">
                <a:solidFill>
                  <a:schemeClr val="bg1"/>
                </a:solidFill>
                <a:latin typeface="+mj-lt"/>
              </a:rPr>
              <a:t>Container placement and resource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mgmt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Text Placeholder 4"/>
          <p:cNvSpPr txBox="1">
            <a:spLocks/>
          </p:cNvSpPr>
          <p:nvPr/>
        </p:nvSpPr>
        <p:spPr>
          <a:xfrm>
            <a:off x="3453259" y="4220734"/>
            <a:ext cx="2286000" cy="276999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559">
              <a:tabLst>
                <a:tab pos="64278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Security</a:t>
            </a: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9401236" y="1918140"/>
            <a:ext cx="22860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559">
              <a:tabLst>
                <a:tab pos="64278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Container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Registry</a:t>
            </a:r>
          </a:p>
        </p:txBody>
      </p:sp>
      <p:sp>
        <p:nvSpPr>
          <p:cNvPr id="88" name="Text Placeholder 4"/>
          <p:cNvSpPr txBox="1">
            <a:spLocks/>
          </p:cNvSpPr>
          <p:nvPr/>
        </p:nvSpPr>
        <p:spPr>
          <a:xfrm>
            <a:off x="6425059" y="3944586"/>
            <a:ext cx="2286000" cy="830997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559">
              <a:tabLst>
                <a:tab pos="64278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Continuous deployment/ 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integration</a:t>
            </a:r>
          </a:p>
        </p:txBody>
      </p:sp>
      <p:sp>
        <p:nvSpPr>
          <p:cNvPr id="90" name="Text Placeholder 4"/>
          <p:cNvSpPr txBox="1">
            <a:spLocks/>
          </p:cNvSpPr>
          <p:nvPr/>
        </p:nvSpPr>
        <p:spPr>
          <a:xfrm>
            <a:off x="9401236" y="4223342"/>
            <a:ext cx="2286000" cy="276999"/>
          </a:xfrm>
          <a:prstGeom prst="rect">
            <a:avLst/>
          </a:prstGeom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1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80" kern="1200" spc="-10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-5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8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559">
              <a:tabLst>
                <a:tab pos="64278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Monitoring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14039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3" grpId="0" animBg="1"/>
      <p:bldP spid="85" grpId="0" animBg="1"/>
      <p:bldP spid="86" grpId="0" animBg="1"/>
      <p:bldP spid="89" grpId="0" animBg="1"/>
      <p:bldP spid="76" grpId="0" animBg="1"/>
      <p:bldP spid="78" grpId="0" animBg="1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09549" y="171450"/>
            <a:ext cx="9653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Apache </a:t>
            </a:r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Mesos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/ Marathon</a:t>
            </a:r>
            <a:endParaRPr lang="sv-SE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09549" y="1140310"/>
            <a:ext cx="11887200" cy="3597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0E94D1"/>
                </a:solidFill>
                <a:latin typeface="+mj-lt"/>
              </a:rPr>
              <a:t>Mesos</a:t>
            </a:r>
            <a:endParaRPr lang="en-US" sz="2000" dirty="0" smtClean="0">
              <a:solidFill>
                <a:srgbClr val="0E94D1"/>
              </a:solidFill>
              <a:latin typeface="+mj-lt"/>
            </a:endParaRPr>
          </a:p>
          <a:p>
            <a:pPr marL="342900" lvl="1"/>
            <a:r>
              <a:rPr lang="en-US" sz="2000" dirty="0" smtClean="0">
                <a:latin typeface="+mj-lt"/>
              </a:rPr>
              <a:t>Open source cluster manager platform</a:t>
            </a:r>
          </a:p>
          <a:p>
            <a:pPr marL="342900" lvl="1"/>
            <a:r>
              <a:rPr lang="en-US" sz="2000" dirty="0" smtClean="0">
                <a:latin typeface="+mj-lt"/>
              </a:rPr>
              <a:t>Not just for containers (Hadoop, Spark, Elastic Search, etc.)</a:t>
            </a:r>
          </a:p>
          <a:p>
            <a:pPr marL="342900" lvl="1"/>
            <a:r>
              <a:rPr lang="en-US" sz="2000" dirty="0" smtClean="0">
                <a:latin typeface="+mj-lt"/>
              </a:rPr>
              <a:t>Scales to 10,000’s of nodes</a:t>
            </a:r>
          </a:p>
          <a:p>
            <a:pPr marL="342900" lvl="1"/>
            <a:r>
              <a:rPr lang="en-US" sz="2000" dirty="0" smtClean="0">
                <a:latin typeface="+mj-lt"/>
              </a:rPr>
              <a:t>Used by Twitter, </a:t>
            </a:r>
            <a:r>
              <a:rPr lang="en-US" sz="2000" dirty="0" err="1" smtClean="0">
                <a:latin typeface="+mj-lt"/>
              </a:rPr>
              <a:t>AirBnB</a:t>
            </a:r>
            <a:r>
              <a:rPr lang="en-US" sz="2000" dirty="0" smtClean="0">
                <a:latin typeface="+mj-lt"/>
              </a:rPr>
              <a:t>, Apple</a:t>
            </a:r>
          </a:p>
          <a:p>
            <a:pPr marL="342900" lvl="1"/>
            <a:r>
              <a:rPr lang="en-US" sz="2000" dirty="0" smtClean="0">
                <a:latin typeface="+mj-lt"/>
              </a:rPr>
              <a:t>Master/Slave with standby Masters (Zookeeper quorum)</a:t>
            </a:r>
          </a:p>
          <a:p>
            <a:pPr marL="342900" lvl="1"/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solidFill>
                  <a:srgbClr val="0E94D1"/>
                </a:solidFill>
                <a:latin typeface="+mj-lt"/>
              </a:rPr>
              <a:t>Marathon</a:t>
            </a:r>
          </a:p>
          <a:p>
            <a:pPr marL="342900" lvl="1"/>
            <a:r>
              <a:rPr lang="en-US" sz="2000" dirty="0" smtClean="0">
                <a:latin typeface="+mj-lt"/>
              </a:rPr>
              <a:t>Framework for long running apps on </a:t>
            </a:r>
            <a:r>
              <a:rPr lang="en-US" sz="2000" dirty="0" err="1" smtClean="0">
                <a:latin typeface="+mj-lt"/>
              </a:rPr>
              <a:t>Mesos</a:t>
            </a:r>
            <a:r>
              <a:rPr lang="en-US" sz="2000" dirty="0" smtClean="0">
                <a:latin typeface="+mj-lt"/>
              </a:rPr>
              <a:t> clusters</a:t>
            </a:r>
          </a:p>
          <a:p>
            <a:pPr marL="342900" lvl="1"/>
            <a:r>
              <a:rPr lang="en-US" sz="2000" dirty="0" smtClean="0">
                <a:latin typeface="+mj-lt"/>
              </a:rPr>
              <a:t>Can be combined with other frameworks such as </a:t>
            </a:r>
            <a:r>
              <a:rPr lang="en-US" sz="2000" dirty="0" err="1" smtClean="0">
                <a:latin typeface="+mj-lt"/>
              </a:rPr>
              <a:t>Chronos</a:t>
            </a:r>
            <a:r>
              <a:rPr lang="en-US" sz="2000" dirty="0" smtClean="0">
                <a:latin typeface="+mj-lt"/>
              </a:rPr>
              <a:t>, Aurora, or Storm</a:t>
            </a:r>
          </a:p>
          <a:p>
            <a:pPr marL="342900" lvl="1"/>
            <a:r>
              <a:rPr lang="en-US" sz="2000" dirty="0" smtClean="0">
                <a:latin typeface="+mj-lt"/>
              </a:rPr>
              <a:t>One scheduler watching the other</a:t>
            </a:r>
            <a:endParaRPr lang="en-US" sz="2000" dirty="0">
              <a:latin typeface="+mj-lt"/>
            </a:endParaRPr>
          </a:p>
        </p:txBody>
      </p:sp>
      <p:pic>
        <p:nvPicPr>
          <p:cNvPr id="6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161" y="345318"/>
            <a:ext cx="2179987" cy="21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09549" y="171450"/>
            <a:ext cx="965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Docker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Datacenter</a:t>
            </a:r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09549" y="1140310"/>
            <a:ext cx="11887200" cy="3597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E94D1"/>
                </a:solidFill>
                <a:latin typeface="+mj-lt"/>
              </a:rPr>
              <a:t>Native Docker Engine</a:t>
            </a:r>
          </a:p>
          <a:p>
            <a:endParaRPr lang="en-US" sz="2000" dirty="0">
              <a:solidFill>
                <a:srgbClr val="0E94D1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E94D1"/>
                </a:solidFill>
                <a:latin typeface="+mj-lt"/>
              </a:rPr>
              <a:t>Docker Trusted Registry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solidFill>
                <a:srgbClr val="0E94D1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E94D1"/>
                </a:solidFill>
                <a:latin typeface="+mj-lt"/>
              </a:rPr>
              <a:t>Universal Control Plane</a:t>
            </a:r>
          </a:p>
        </p:txBody>
      </p:sp>
      <p:pic>
        <p:nvPicPr>
          <p:cNvPr id="7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78" y="376518"/>
            <a:ext cx="6272382" cy="37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171775" y="3533100"/>
            <a:ext cx="2251386" cy="2251898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83" tIns="34983" rIns="34983" bIns="349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99362" fontAlgn="base">
              <a:spcBef>
                <a:spcPct val="0"/>
              </a:spcBef>
              <a:spcAft>
                <a:spcPct val="0"/>
              </a:spcAft>
            </a:pPr>
            <a:endParaRPr lang="en-US" sz="1200" spc="-76" dirty="0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4"/>
          <p:cNvSpPr/>
          <p:nvPr/>
        </p:nvSpPr>
        <p:spPr bwMode="auto">
          <a:xfrm>
            <a:off x="8472347" y="3526242"/>
            <a:ext cx="2251386" cy="2251898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83" tIns="34983" rIns="34983" bIns="349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99362" fontAlgn="base">
              <a:spcBef>
                <a:spcPct val="0"/>
              </a:spcBef>
              <a:spcAft>
                <a:spcPct val="0"/>
              </a:spcAft>
            </a:pPr>
            <a:endParaRPr lang="en-US" sz="1200" spc="-76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4"/>
          <p:cNvSpPr/>
          <p:nvPr/>
        </p:nvSpPr>
        <p:spPr bwMode="auto">
          <a:xfrm>
            <a:off x="3585531" y="3523896"/>
            <a:ext cx="4694794" cy="2251898"/>
          </a:xfrm>
          <a:prstGeom prst="rect">
            <a:avLst/>
          </a:prstGeom>
          <a:solidFill>
            <a:srgbClr val="0E94D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83" tIns="34983" rIns="34983" bIns="349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99362" fontAlgn="base">
              <a:spcBef>
                <a:spcPct val="0"/>
              </a:spcBef>
              <a:spcAft>
                <a:spcPct val="0"/>
              </a:spcAft>
            </a:pPr>
            <a:endParaRPr lang="en-US" sz="1200" spc="-76" dirty="0">
              <a:solidFill>
                <a:srgbClr val="000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3435606" y="4850033"/>
            <a:ext cx="2206223" cy="429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http://www.addlevel.se</a:t>
            </a:r>
            <a:endParaRPr lang="nb-NO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1300021" y="4465837"/>
            <a:ext cx="2062904" cy="673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Chief Technology Officer @Addlevel</a:t>
            </a:r>
            <a:endParaRPr lang="nb-NO" sz="12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1073658" y="3525048"/>
            <a:ext cx="2511873" cy="7970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/>
            </a:r>
            <a:b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</a:br>
            <a: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richard.ulfvin@addlevel.se</a:t>
            </a:r>
            <a:endParaRPr lang="nb-NO" sz="12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5991986" y="3688659"/>
            <a:ext cx="2205953" cy="766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Microsoft P-TSP</a:t>
            </a:r>
            <a:b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</a:br>
            <a: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Cloud and Datacenter Management</a:t>
            </a:r>
            <a:endParaRPr lang="nb-NO" sz="12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12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" b="3460"/>
          <a:stretch/>
        </p:blipFill>
        <p:spPr>
          <a:xfrm>
            <a:off x="1171775" y="1058469"/>
            <a:ext cx="2226933" cy="2210045"/>
          </a:xfrm>
          <a:prstGeom prst="rect">
            <a:avLst/>
          </a:prstGeom>
        </p:spPr>
      </p:pic>
      <p:pic>
        <p:nvPicPr>
          <p:cNvPr id="13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58" y="3688659"/>
            <a:ext cx="1975601" cy="777178"/>
          </a:xfrm>
          <a:prstGeom prst="rect">
            <a:avLst/>
          </a:prstGeom>
        </p:spPr>
      </p:pic>
      <p:pic>
        <p:nvPicPr>
          <p:cNvPr id="1026" name="Picture 2" descr="Jonas Lagerström / Seniorkonsult - Läs m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9" y="1058469"/>
            <a:ext cx="2251386" cy="22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9"/>
          <p:cNvSpPr txBox="1">
            <a:spLocks/>
          </p:cNvSpPr>
          <p:nvPr/>
        </p:nvSpPr>
        <p:spPr>
          <a:xfrm>
            <a:off x="8484792" y="4465837"/>
            <a:ext cx="2062904" cy="673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Senior Consultant @Addlevel</a:t>
            </a:r>
            <a:endParaRPr lang="nb-NO" sz="12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20" name="Content Placeholder 10"/>
          <p:cNvSpPr txBox="1">
            <a:spLocks/>
          </p:cNvSpPr>
          <p:nvPr/>
        </p:nvSpPr>
        <p:spPr>
          <a:xfrm>
            <a:off x="8309977" y="3525048"/>
            <a:ext cx="2511873" cy="7970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/>
            </a:r>
            <a:b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</a:br>
            <a:r>
              <a:rPr lang="nb-NO" sz="1200" dirty="0" smtClean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jonas.lagerstrom@addlevel.se</a:t>
            </a:r>
            <a:endParaRPr lang="nb-NO" sz="12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394111" y="1633992"/>
            <a:ext cx="2736304" cy="785738"/>
          </a:xfrm>
          <a:prstGeom prst="rect">
            <a:avLst/>
          </a:prstGeom>
        </p:spPr>
        <p:txBody>
          <a:bodyPr vert="horz" lIns="68579" tIns="34289" rIns="68579" bIns="34289" rtlCol="0" anchor="b">
            <a:norm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C:\&gt; </a:t>
            </a:r>
            <a:r>
              <a:rPr lang="en-US" sz="4000" dirty="0" err="1" smtClean="0">
                <a:solidFill>
                  <a:srgbClr val="ACACAC"/>
                </a:solidFill>
              </a:rPr>
              <a:t>whoami</a:t>
            </a:r>
            <a:endParaRPr lang="en-US" sz="4000" dirty="0">
              <a:solidFill>
                <a:srgbClr val="ACAC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09549" y="171450"/>
            <a:ext cx="9653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Takeaways</a:t>
            </a:r>
            <a:endParaRPr lang="sv-SE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9549" y="1725588"/>
            <a:ext cx="5405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Environment automation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Everything in version control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Test configuration at deployment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Define different environments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7677043" y="1785155"/>
            <a:ext cx="2743199" cy="7571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9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“Stand-up a App-on-Stack on 100 nodes, and then enforce configurations”</a:t>
            </a:r>
          </a:p>
        </p:txBody>
      </p:sp>
      <p:grpSp>
        <p:nvGrpSpPr>
          <p:cNvPr id="13" name="Group 85"/>
          <p:cNvGrpSpPr/>
          <p:nvPr/>
        </p:nvGrpSpPr>
        <p:grpSpPr>
          <a:xfrm>
            <a:off x="7715142" y="3323104"/>
            <a:ext cx="2667000" cy="2421547"/>
            <a:chOff x="7507245" y="3793266"/>
            <a:chExt cx="2667000" cy="2421547"/>
          </a:xfrm>
        </p:grpSpPr>
        <p:sp>
          <p:nvSpPr>
            <p:cNvPr id="14" name="Rectangle 17"/>
            <p:cNvSpPr/>
            <p:nvPr/>
          </p:nvSpPr>
          <p:spPr>
            <a:xfrm>
              <a:off x="7769223" y="4871192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20"/>
            <p:cNvSpPr/>
            <p:nvPr/>
          </p:nvSpPr>
          <p:spPr>
            <a:xfrm>
              <a:off x="7507245" y="4547342"/>
              <a:ext cx="838200" cy="523103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8421645" y="4547342"/>
              <a:ext cx="838200" cy="523103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Rectangle 22"/>
            <p:cNvSpPr/>
            <p:nvPr/>
          </p:nvSpPr>
          <p:spPr>
            <a:xfrm>
              <a:off x="7883095" y="4871192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Rectangle 23"/>
            <p:cNvSpPr/>
            <p:nvPr/>
          </p:nvSpPr>
          <p:spPr>
            <a:xfrm>
              <a:off x="7996967" y="4871192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Rectangle 24"/>
            <p:cNvSpPr/>
            <p:nvPr/>
          </p:nvSpPr>
          <p:spPr>
            <a:xfrm>
              <a:off x="7821570" y="4757664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Rectangle 25"/>
            <p:cNvSpPr/>
            <p:nvPr/>
          </p:nvSpPr>
          <p:spPr>
            <a:xfrm>
              <a:off x="7935442" y="4757664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/>
            <p:nvPr/>
          </p:nvSpPr>
          <p:spPr>
            <a:xfrm>
              <a:off x="7881895" y="4647311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Rectangle 27"/>
            <p:cNvSpPr/>
            <p:nvPr/>
          </p:nvSpPr>
          <p:spPr>
            <a:xfrm>
              <a:off x="8675019" y="4871932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Rectangle 28"/>
            <p:cNvSpPr/>
            <p:nvPr/>
          </p:nvSpPr>
          <p:spPr>
            <a:xfrm>
              <a:off x="8788891" y="4871932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Rectangle 29"/>
            <p:cNvSpPr/>
            <p:nvPr/>
          </p:nvSpPr>
          <p:spPr>
            <a:xfrm>
              <a:off x="8902763" y="4871932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30"/>
            <p:cNvSpPr/>
            <p:nvPr/>
          </p:nvSpPr>
          <p:spPr>
            <a:xfrm>
              <a:off x="8727366" y="4758404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Rectangle 31"/>
            <p:cNvSpPr/>
            <p:nvPr/>
          </p:nvSpPr>
          <p:spPr>
            <a:xfrm>
              <a:off x="8841238" y="4758404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Rectangle 32"/>
            <p:cNvSpPr/>
            <p:nvPr/>
          </p:nvSpPr>
          <p:spPr>
            <a:xfrm>
              <a:off x="8787691" y="4648051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33"/>
            <p:cNvSpPr/>
            <p:nvPr/>
          </p:nvSpPr>
          <p:spPr>
            <a:xfrm>
              <a:off x="9336045" y="4545972"/>
              <a:ext cx="838200" cy="523103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34"/>
            <p:cNvSpPr/>
            <p:nvPr/>
          </p:nvSpPr>
          <p:spPr>
            <a:xfrm>
              <a:off x="9589419" y="4870562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Rectangle 35"/>
            <p:cNvSpPr/>
            <p:nvPr/>
          </p:nvSpPr>
          <p:spPr>
            <a:xfrm>
              <a:off x="9703291" y="4870562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6"/>
            <p:cNvSpPr/>
            <p:nvPr/>
          </p:nvSpPr>
          <p:spPr>
            <a:xfrm>
              <a:off x="9817163" y="4870562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7"/>
            <p:cNvSpPr/>
            <p:nvPr/>
          </p:nvSpPr>
          <p:spPr>
            <a:xfrm>
              <a:off x="9641766" y="4757034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Rectangle 38"/>
            <p:cNvSpPr/>
            <p:nvPr/>
          </p:nvSpPr>
          <p:spPr>
            <a:xfrm>
              <a:off x="9755638" y="4757034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Rectangle 39"/>
            <p:cNvSpPr/>
            <p:nvPr/>
          </p:nvSpPr>
          <p:spPr>
            <a:xfrm>
              <a:off x="9702091" y="4646681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40"/>
            <p:cNvSpPr/>
            <p:nvPr/>
          </p:nvSpPr>
          <p:spPr>
            <a:xfrm>
              <a:off x="8871013" y="5167239"/>
              <a:ext cx="838200" cy="523103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Rectangle 41"/>
            <p:cNvSpPr/>
            <p:nvPr/>
          </p:nvSpPr>
          <p:spPr>
            <a:xfrm>
              <a:off x="9124387" y="5491829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42"/>
            <p:cNvSpPr/>
            <p:nvPr/>
          </p:nvSpPr>
          <p:spPr>
            <a:xfrm>
              <a:off x="9238259" y="5491829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Rectangle 43"/>
            <p:cNvSpPr/>
            <p:nvPr/>
          </p:nvSpPr>
          <p:spPr>
            <a:xfrm>
              <a:off x="9352131" y="5491829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44"/>
            <p:cNvSpPr/>
            <p:nvPr/>
          </p:nvSpPr>
          <p:spPr>
            <a:xfrm>
              <a:off x="9176734" y="5378301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45"/>
            <p:cNvSpPr/>
            <p:nvPr/>
          </p:nvSpPr>
          <p:spPr>
            <a:xfrm>
              <a:off x="9290606" y="5378301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Rectangle 46"/>
            <p:cNvSpPr/>
            <p:nvPr/>
          </p:nvSpPr>
          <p:spPr>
            <a:xfrm>
              <a:off x="9237059" y="5267948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Rectangle 47"/>
            <p:cNvSpPr/>
            <p:nvPr/>
          </p:nvSpPr>
          <p:spPr>
            <a:xfrm>
              <a:off x="7976866" y="5166497"/>
              <a:ext cx="838200" cy="523103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Rectangle 48"/>
            <p:cNvSpPr/>
            <p:nvPr/>
          </p:nvSpPr>
          <p:spPr>
            <a:xfrm>
              <a:off x="8230240" y="5491087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Rectangle 49"/>
            <p:cNvSpPr/>
            <p:nvPr/>
          </p:nvSpPr>
          <p:spPr>
            <a:xfrm>
              <a:off x="8344112" y="5491087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Rectangle 50"/>
            <p:cNvSpPr/>
            <p:nvPr/>
          </p:nvSpPr>
          <p:spPr>
            <a:xfrm>
              <a:off x="8457984" y="5491087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Rectangle 51"/>
            <p:cNvSpPr/>
            <p:nvPr/>
          </p:nvSpPr>
          <p:spPr>
            <a:xfrm>
              <a:off x="8282587" y="5377559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Rectangle 52"/>
            <p:cNvSpPr/>
            <p:nvPr/>
          </p:nvSpPr>
          <p:spPr>
            <a:xfrm>
              <a:off x="8396459" y="5377559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Rectangle 53"/>
            <p:cNvSpPr/>
            <p:nvPr/>
          </p:nvSpPr>
          <p:spPr>
            <a:xfrm>
              <a:off x="8342912" y="5267206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54"/>
            <p:cNvSpPr/>
            <p:nvPr/>
          </p:nvSpPr>
          <p:spPr>
            <a:xfrm>
              <a:off x="7769223" y="6116420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Rectangle 55"/>
            <p:cNvSpPr/>
            <p:nvPr/>
          </p:nvSpPr>
          <p:spPr>
            <a:xfrm>
              <a:off x="7883095" y="6116420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Rectangle 56"/>
            <p:cNvSpPr/>
            <p:nvPr/>
          </p:nvSpPr>
          <p:spPr>
            <a:xfrm>
              <a:off x="7996967" y="6116420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Rectangle 57"/>
            <p:cNvSpPr/>
            <p:nvPr/>
          </p:nvSpPr>
          <p:spPr>
            <a:xfrm>
              <a:off x="7821570" y="6002892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Rectangle 58"/>
            <p:cNvSpPr/>
            <p:nvPr/>
          </p:nvSpPr>
          <p:spPr>
            <a:xfrm>
              <a:off x="7935442" y="6002892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Rectangle 59"/>
            <p:cNvSpPr/>
            <p:nvPr/>
          </p:nvSpPr>
          <p:spPr>
            <a:xfrm>
              <a:off x="7881895" y="5892539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ectangle 60"/>
            <p:cNvSpPr/>
            <p:nvPr/>
          </p:nvSpPr>
          <p:spPr>
            <a:xfrm>
              <a:off x="8675019" y="6117160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Rectangle 61"/>
            <p:cNvSpPr/>
            <p:nvPr/>
          </p:nvSpPr>
          <p:spPr>
            <a:xfrm>
              <a:off x="8788891" y="6117160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Rectangle 62"/>
            <p:cNvSpPr/>
            <p:nvPr/>
          </p:nvSpPr>
          <p:spPr>
            <a:xfrm>
              <a:off x="8902763" y="6117160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63"/>
            <p:cNvSpPr/>
            <p:nvPr/>
          </p:nvSpPr>
          <p:spPr>
            <a:xfrm>
              <a:off x="8727366" y="6003632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Rectangle 64"/>
            <p:cNvSpPr/>
            <p:nvPr/>
          </p:nvSpPr>
          <p:spPr>
            <a:xfrm>
              <a:off x="8841238" y="6003632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Rectangle 65"/>
            <p:cNvSpPr/>
            <p:nvPr/>
          </p:nvSpPr>
          <p:spPr>
            <a:xfrm>
              <a:off x="8787691" y="5893279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Rectangle 66"/>
            <p:cNvSpPr/>
            <p:nvPr/>
          </p:nvSpPr>
          <p:spPr>
            <a:xfrm>
              <a:off x="9589419" y="6115790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Rectangle 67"/>
            <p:cNvSpPr/>
            <p:nvPr/>
          </p:nvSpPr>
          <p:spPr>
            <a:xfrm>
              <a:off x="9703291" y="6115790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Rectangle 68"/>
            <p:cNvSpPr/>
            <p:nvPr/>
          </p:nvSpPr>
          <p:spPr>
            <a:xfrm>
              <a:off x="9817163" y="6115790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tangle 69"/>
            <p:cNvSpPr/>
            <p:nvPr/>
          </p:nvSpPr>
          <p:spPr>
            <a:xfrm>
              <a:off x="9641766" y="6002262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tangle 70"/>
            <p:cNvSpPr/>
            <p:nvPr/>
          </p:nvSpPr>
          <p:spPr>
            <a:xfrm>
              <a:off x="9755638" y="6002262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tangle 71"/>
            <p:cNvSpPr/>
            <p:nvPr/>
          </p:nvSpPr>
          <p:spPr>
            <a:xfrm>
              <a:off x="9702091" y="5891909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tangle 72"/>
            <p:cNvSpPr/>
            <p:nvPr/>
          </p:nvSpPr>
          <p:spPr>
            <a:xfrm>
              <a:off x="8676197" y="4017147"/>
              <a:ext cx="97653" cy="97653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tangle 73"/>
            <p:cNvSpPr/>
            <p:nvPr/>
          </p:nvSpPr>
          <p:spPr>
            <a:xfrm>
              <a:off x="8790069" y="4017147"/>
              <a:ext cx="97653" cy="97653"/>
            </a:xfrm>
            <a:prstGeom prst="rect">
              <a:avLst/>
            </a:prstGeom>
            <a:solidFill>
              <a:srgbClr val="99CC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Rectangle 74"/>
            <p:cNvSpPr/>
            <p:nvPr/>
          </p:nvSpPr>
          <p:spPr>
            <a:xfrm>
              <a:off x="8903941" y="4017147"/>
              <a:ext cx="97653" cy="97653"/>
            </a:xfrm>
            <a:prstGeom prst="rect">
              <a:avLst/>
            </a:prstGeom>
            <a:solidFill>
              <a:srgbClr val="7C6AA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Rectangle 75"/>
            <p:cNvSpPr/>
            <p:nvPr/>
          </p:nvSpPr>
          <p:spPr>
            <a:xfrm>
              <a:off x="8728544" y="3903619"/>
              <a:ext cx="97653" cy="97653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Rectangle 76"/>
            <p:cNvSpPr/>
            <p:nvPr/>
          </p:nvSpPr>
          <p:spPr>
            <a:xfrm>
              <a:off x="8842416" y="3903619"/>
              <a:ext cx="97653" cy="97653"/>
            </a:xfrm>
            <a:prstGeom prst="rect">
              <a:avLst/>
            </a:prstGeom>
            <a:solidFill>
              <a:srgbClr val="0099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Rectangle 77"/>
            <p:cNvSpPr/>
            <p:nvPr/>
          </p:nvSpPr>
          <p:spPr>
            <a:xfrm>
              <a:off x="8788869" y="3793266"/>
              <a:ext cx="97653" cy="97653"/>
            </a:xfrm>
            <a:prstGeom prst="rect">
              <a:avLst/>
            </a:prstGeom>
            <a:solidFill>
              <a:srgbClr val="312A6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Circular Arrow 78"/>
            <p:cNvSpPr/>
            <p:nvPr/>
          </p:nvSpPr>
          <p:spPr>
            <a:xfrm rot="5400000">
              <a:off x="8900658" y="4050940"/>
              <a:ext cx="447727" cy="423047"/>
            </a:xfrm>
            <a:prstGeom prst="circularArrow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Circular Arrow 79"/>
            <p:cNvSpPr/>
            <p:nvPr/>
          </p:nvSpPr>
          <p:spPr>
            <a:xfrm rot="16200000">
              <a:off x="8333105" y="4050940"/>
              <a:ext cx="447727" cy="42304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99994"/>
                <a:gd name="adj5" fmla="val 12500"/>
              </a:avLst>
            </a:prstGeom>
            <a:solidFill>
              <a:srgbClr val="FFFFFF">
                <a:lumMod val="6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Left Brace 82"/>
          <p:cNvSpPr/>
          <p:nvPr/>
        </p:nvSpPr>
        <p:spPr>
          <a:xfrm rot="16200000">
            <a:off x="8885167" y="1563646"/>
            <a:ext cx="326951" cy="2670048"/>
          </a:xfrm>
          <a:prstGeom prst="leftBrace">
            <a:avLst>
              <a:gd name="adj1" fmla="val 51061"/>
              <a:gd name="adj2" fmla="val 50000"/>
            </a:avLst>
          </a:prstGeom>
          <a:noFill/>
          <a:ln w="10795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5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7934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>
                <a:solidFill>
                  <a:schemeClr val="bg1"/>
                </a:solidFill>
                <a:latin typeface="+mj-lt"/>
              </a:rPr>
              <a:t>End</a:t>
            </a:r>
            <a:endParaRPr lang="sv-SE" sz="4800" dirty="0">
              <a:solidFill>
                <a:schemeClr val="bg1"/>
              </a:solidFill>
              <a:latin typeface="+mj-lt"/>
            </a:endParaRPr>
          </a:p>
          <a:p>
            <a:endParaRPr lang="sv-SE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25" y="6014978"/>
            <a:ext cx="2809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1700" dirty="0">
              <a:solidFill>
                <a:schemeClr val="bg1"/>
              </a:solidFill>
              <a:latin typeface="+mj-lt"/>
            </a:endParaRPr>
          </a:p>
          <a:p>
            <a:r>
              <a:rPr lang="sv-SE" sz="1700" dirty="0">
                <a:solidFill>
                  <a:schemeClr val="bg1"/>
                </a:solidFill>
                <a:latin typeface="+mj-lt"/>
              </a:rPr>
              <a:t>www.addlevel.se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4" y="6302028"/>
            <a:ext cx="1160045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793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About</a:t>
            </a:r>
            <a:r>
              <a:rPr lang="sv-SE" sz="3600" dirty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sv-SE" sz="3600" dirty="0" err="1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this</a:t>
            </a:r>
            <a:r>
              <a:rPr lang="sv-SE" sz="3600" dirty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sv-SE" sz="3600" dirty="0" smtClean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workshop</a:t>
            </a:r>
            <a:endParaRPr lang="sv-SE" sz="4800" dirty="0">
              <a:solidFill>
                <a:srgbClr val="0E94D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125" y="1961079"/>
            <a:ext cx="7974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7628E"/>
              </a:buClr>
            </a:pPr>
            <a:r>
              <a:rPr lang="en-US" sz="2000" dirty="0">
                <a:latin typeface="+mj-lt"/>
                <a:cs typeface="Segoe UI Light" panose="020B0502040204020203" pitchFamily="34" charset="0"/>
              </a:rPr>
              <a:t>Audience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Level 400 </a:t>
            </a:r>
            <a:r>
              <a:rPr lang="en-US" sz="2000" dirty="0">
                <a:latin typeface="+mj-lt"/>
                <a:cs typeface="Segoe UI Light" panose="020B0502040204020203" pitchFamily="34" charset="0"/>
              </a:rPr>
              <a:t>– Advanced level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Segoe UI Light" panose="020B0502040204020203" pitchFamily="34" charset="0"/>
            </a:endParaRPr>
          </a:p>
          <a:p>
            <a:pPr>
              <a:buClr>
                <a:srgbClr val="27628E"/>
              </a:buClr>
            </a:pPr>
            <a:r>
              <a:rPr lang="en-US" sz="2000" dirty="0">
                <a:latin typeface="+mj-lt"/>
                <a:cs typeface="Segoe UI Light" panose="020B0502040204020203" pitchFamily="34" charset="0"/>
              </a:rPr>
              <a:t>Course Prerequisites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Segoe UI Light" panose="020B0502040204020203" pitchFamily="34" charset="0"/>
              </a:rPr>
              <a:t>Basic knowledge of </a:t>
            </a:r>
            <a:r>
              <a:rPr lang="en-US" sz="2000" dirty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Windows</a:t>
            </a:r>
            <a:r>
              <a:rPr lang="en-US" sz="2000" dirty="0">
                <a:latin typeface="+mj-lt"/>
                <a:cs typeface="Segoe UI Light" panose="020B0502040204020203" pitchFamily="34" charset="0"/>
              </a:rPr>
              <a:t> and </a:t>
            </a:r>
            <a:r>
              <a:rPr lang="en-US" sz="2000" dirty="0" smtClean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Visual Studio</a:t>
            </a:r>
            <a:endParaRPr lang="en-US" sz="2000" dirty="0">
              <a:solidFill>
                <a:srgbClr val="0E94D1"/>
              </a:solidFill>
              <a:latin typeface="+mj-lt"/>
              <a:cs typeface="Segoe UI Light" panose="020B0502040204020203" pitchFamily="34" charset="0"/>
            </a:endParaRP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Segoe UI Light" panose="020B0502040204020203" pitchFamily="34" charset="0"/>
            </a:endParaRPr>
          </a:p>
          <a:p>
            <a:pPr>
              <a:buClr>
                <a:srgbClr val="27628E"/>
              </a:buClr>
            </a:pPr>
            <a:r>
              <a:rPr lang="en-US" sz="2000" dirty="0">
                <a:latin typeface="+mj-lt"/>
                <a:cs typeface="Segoe UI Light" panose="020B0502040204020203" pitchFamily="34" charset="0"/>
              </a:rPr>
              <a:t>Course Objectives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Segoe UI Light" panose="020B0502040204020203" pitchFamily="34" charset="0"/>
              </a:rPr>
              <a:t>Explain how Microsoft are incorporating </a:t>
            </a:r>
            <a:r>
              <a:rPr lang="en-US" sz="2000" dirty="0" smtClean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Docker</a:t>
            </a:r>
            <a:r>
              <a:rPr lang="en-US" sz="2000" dirty="0" smtClean="0">
                <a:latin typeface="+mj-lt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+mj-lt"/>
                <a:cs typeface="Segoe UI Light" panose="020B0502040204020203" pitchFamily="34" charset="0"/>
              </a:rPr>
              <a:t>into their products</a:t>
            </a:r>
          </a:p>
          <a:p>
            <a:pPr marL="342900" indent="-342900">
              <a:buClr>
                <a:srgbClr val="27628E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Segoe UI Light" panose="020B0502040204020203" pitchFamily="34" charset="0"/>
              </a:rPr>
              <a:t>Explain why </a:t>
            </a:r>
            <a:r>
              <a:rPr lang="en-US" sz="2000" dirty="0" smtClean="0">
                <a:latin typeface="+mj-lt"/>
                <a:cs typeface="Segoe UI Light" panose="020B0502040204020203" pitchFamily="34" charset="0"/>
              </a:rPr>
              <a:t>Containers </a:t>
            </a:r>
            <a:r>
              <a:rPr lang="en-US" sz="2000" dirty="0">
                <a:latin typeface="+mj-lt"/>
                <a:cs typeface="Segoe UI Light" panose="020B0502040204020203" pitchFamily="34" charset="0"/>
              </a:rPr>
              <a:t>is considered </a:t>
            </a:r>
            <a:r>
              <a:rPr lang="en-US" sz="2000" dirty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the </a:t>
            </a:r>
            <a:r>
              <a:rPr lang="en-US" sz="2000" dirty="0" smtClean="0">
                <a:solidFill>
                  <a:srgbClr val="0E94D1"/>
                </a:solidFill>
                <a:latin typeface="+mj-lt"/>
                <a:cs typeface="Segoe UI Light" panose="020B0502040204020203" pitchFamily="34" charset="0"/>
              </a:rPr>
              <a:t>future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7934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Akkurat Pro" panose="02000503030000020004" pitchFamily="50" charset="0"/>
              </a:rPr>
              <a:t>Introduction</a:t>
            </a:r>
            <a:endParaRPr lang="sv-SE" sz="4800" b="1" dirty="0">
              <a:solidFill>
                <a:schemeClr val="bg1"/>
              </a:solidFill>
              <a:latin typeface="Akkurat Pro" panose="02000503030000020004" pitchFamily="50" charset="0"/>
            </a:endParaRPr>
          </a:p>
          <a:p>
            <a:endParaRPr lang="sv-SE" sz="4800" b="1" dirty="0">
              <a:solidFill>
                <a:schemeClr val="bg1"/>
              </a:solidFill>
              <a:latin typeface="Akkurat Pro" panose="02000503030000020004" pitchFamily="50" charset="0"/>
            </a:endParaRPr>
          </a:p>
        </p:txBody>
      </p:sp>
      <p:pic>
        <p:nvPicPr>
          <p:cNvPr id="5" name="Picture 3" descr="small_v-dark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85" y="1741110"/>
            <a:ext cx="2347747" cy="2096513"/>
          </a:xfrm>
          <a:prstGeom prst="rect">
            <a:avLst/>
          </a:prstGeom>
        </p:spPr>
      </p:pic>
      <p:pic>
        <p:nvPicPr>
          <p:cNvPr id="7" name="Picture 6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39" y="4397411"/>
            <a:ext cx="3749040" cy="4917477"/>
          </a:xfrm>
          <a:prstGeom prst="rect">
            <a:avLst/>
          </a:prstGeom>
        </p:spPr>
      </p:pic>
      <p:pic>
        <p:nvPicPr>
          <p:cNvPr id="8" name="Picture 1198"/>
          <p:cNvPicPr>
            <a:picLocks noChangeAspect="1"/>
          </p:cNvPicPr>
          <p:nvPr/>
        </p:nvPicPr>
        <p:blipFill rotWithShape="1">
          <a:blip r:embed="rId3"/>
          <a:srcRect l="14924"/>
          <a:stretch/>
        </p:blipFill>
        <p:spPr>
          <a:xfrm>
            <a:off x="-1156717" y="4397411"/>
            <a:ext cx="3174248" cy="4919898"/>
          </a:xfrm>
          <a:prstGeom prst="rect">
            <a:avLst/>
          </a:prstGeom>
        </p:spPr>
      </p:pic>
      <p:pic>
        <p:nvPicPr>
          <p:cNvPr id="9" name="Picture 1199"/>
          <p:cNvPicPr>
            <a:picLocks noChangeAspect="1"/>
          </p:cNvPicPr>
          <p:nvPr/>
        </p:nvPicPr>
        <p:blipFill rotWithShape="1">
          <a:blip r:embed="rId3"/>
          <a:srcRect l="14147" r="2041"/>
          <a:stretch/>
        </p:blipFill>
        <p:spPr>
          <a:xfrm>
            <a:off x="10164339" y="4402235"/>
            <a:ext cx="3141346" cy="4915074"/>
          </a:xfrm>
          <a:prstGeom prst="rect">
            <a:avLst/>
          </a:prstGeom>
        </p:spPr>
      </p:pic>
      <p:pic>
        <p:nvPicPr>
          <p:cNvPr id="10" name="Picture 1200"/>
          <p:cNvPicPr>
            <a:picLocks noChangeAspect="1"/>
          </p:cNvPicPr>
          <p:nvPr/>
        </p:nvPicPr>
        <p:blipFill rotWithShape="1">
          <a:blip r:embed="rId3"/>
          <a:srcRect r="42815"/>
          <a:stretch/>
        </p:blipFill>
        <p:spPr>
          <a:xfrm>
            <a:off x="2028105" y="4397411"/>
            <a:ext cx="2194560" cy="491989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 rotWithShape="1">
          <a:blip r:embed="rId3"/>
          <a:srcRect r="42815"/>
          <a:stretch/>
        </p:blipFill>
        <p:spPr>
          <a:xfrm>
            <a:off x="7967853" y="4097435"/>
            <a:ext cx="2194560" cy="49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8421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>
                <a:solidFill>
                  <a:srgbClr val="0E94D1"/>
                </a:solidFill>
                <a:latin typeface="+mj-lt"/>
              </a:rPr>
              <a:t>What</a:t>
            </a:r>
            <a:r>
              <a:rPr lang="sv-SE" sz="3600" dirty="0">
                <a:solidFill>
                  <a:srgbClr val="0E94D1"/>
                </a:solidFill>
                <a:latin typeface="+mj-lt"/>
              </a:rPr>
              <a:t> is the problem?</a:t>
            </a:r>
          </a:p>
          <a:p>
            <a:endParaRPr lang="sv-SE" sz="4800" b="1" dirty="0">
              <a:solidFill>
                <a:srgbClr val="0E94D1"/>
              </a:solidFill>
              <a:latin typeface="Akkurat Pro" panose="02000503030000020004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74639" y="1212849"/>
            <a:ext cx="11889564" cy="4105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kkurat Light Pro" panose="02000503030000020004" pitchFamily="50" charset="0"/>
              </a:rPr>
              <a:t>Manual configurations of servers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kkurat Light Pro" panose="02000503030000020004" pitchFamily="50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kkurat Light Pro" panose="02000503030000020004" pitchFamily="50" charset="0"/>
              </a:rPr>
              <a:t>Dev -&gt; Test -&gt; Prod Builds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kkurat Light Pro" panose="02000503030000020004" pitchFamily="50" charset="0"/>
              </a:rPr>
              <a:t>Initial documentation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kkurat Light Pro" panose="02000503030000020004" pitchFamily="50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kkurat Light Pro" panose="02000503030000020004" pitchFamily="50" charset="0"/>
              </a:rPr>
              <a:t>Maintaining configurations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kkurat Light Pro" panose="02000503030000020004" pitchFamily="50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kkurat Light Pro" panose="02000503030000020004" pitchFamily="50" charset="0"/>
              </a:rPr>
              <a:t>Documentation over time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kkurat Light Pro" panose="02000503030000020004" pitchFamily="50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kkurat Light Pro" panose="02000503030000020004" pitchFamily="50" charset="0"/>
              </a:rPr>
              <a:t>Validating configuration during outages or breach</a:t>
            </a:r>
          </a:p>
        </p:txBody>
      </p:sp>
      <p:pic>
        <p:nvPicPr>
          <p:cNvPr id="5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4788" y="2292615"/>
            <a:ext cx="743562" cy="672215"/>
          </a:xfrm>
          <a:prstGeom prst="rect">
            <a:avLst/>
          </a:prstGeom>
        </p:spPr>
      </p:pic>
      <p:pic>
        <p:nvPicPr>
          <p:cNvPr id="8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3673" y="2277562"/>
            <a:ext cx="767228" cy="696793"/>
          </a:xfrm>
          <a:prstGeom prst="rect">
            <a:avLst/>
          </a:prstGeom>
        </p:spPr>
      </p:pic>
      <p:pic>
        <p:nvPicPr>
          <p:cNvPr id="9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7789" y="2719242"/>
            <a:ext cx="107667" cy="88595"/>
          </a:xfrm>
          <a:prstGeom prst="rect">
            <a:avLst/>
          </a:prstGeom>
        </p:spPr>
      </p:pic>
      <p:pic>
        <p:nvPicPr>
          <p:cNvPr id="10" name="Picture 4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8772" y="1714516"/>
            <a:ext cx="1926540" cy="1926614"/>
          </a:xfrm>
          <a:prstGeom prst="rect">
            <a:avLst/>
          </a:prstGeom>
        </p:spPr>
      </p:pic>
      <p:sp>
        <p:nvSpPr>
          <p:cNvPr id="11" name="TextBox 26"/>
          <p:cNvSpPr txBox="1"/>
          <p:nvPr/>
        </p:nvSpPr>
        <p:spPr>
          <a:xfrm>
            <a:off x="6502554" y="1631383"/>
            <a:ext cx="166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404040">
                    <a:lumMod val="60000"/>
                    <a:lumOff val="40000"/>
                  </a:srgbClr>
                </a:solidFill>
                <a:latin typeface="Akkurat Light Pro" panose="02000503030000020004" pitchFamily="50" charset="0"/>
                <a:cs typeface="Arial" pitchFamily="34" charset="0"/>
              </a:rPr>
              <a:t>Plan</a:t>
            </a:r>
          </a:p>
        </p:txBody>
      </p:sp>
      <p:sp>
        <p:nvSpPr>
          <p:cNvPr id="12" name="TextBox 27"/>
          <p:cNvSpPr txBox="1"/>
          <p:nvPr/>
        </p:nvSpPr>
        <p:spPr>
          <a:xfrm>
            <a:off x="6329465" y="1622844"/>
            <a:ext cx="23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05050"/>
                </a:solidFill>
                <a:latin typeface="Akkurat Light Pro" panose="02000503030000020004" pitchFamily="50" charset="0"/>
                <a:cs typeface="Arial" pitchFamily="34" charset="0"/>
              </a:rPr>
              <a:t>1</a:t>
            </a:r>
          </a:p>
        </p:txBody>
      </p:sp>
      <p:sp>
        <p:nvSpPr>
          <p:cNvPr id="13" name="TextBox 29"/>
          <p:cNvSpPr txBox="1"/>
          <p:nvPr/>
        </p:nvSpPr>
        <p:spPr>
          <a:xfrm>
            <a:off x="10384585" y="1607590"/>
            <a:ext cx="185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505050">
                    <a:lumMod val="75000"/>
                    <a:lumOff val="25000"/>
                  </a:srgbClr>
                </a:solidFill>
                <a:latin typeface="Akkurat Light Pro" panose="02000503030000020004" pitchFamily="50" charset="0"/>
                <a:cs typeface="Arial" pitchFamily="34" charset="0"/>
              </a:rPr>
              <a:t>Monitor + Learn</a:t>
            </a:r>
          </a:p>
        </p:txBody>
      </p:sp>
      <p:sp>
        <p:nvSpPr>
          <p:cNvPr id="14" name="TextBox 34"/>
          <p:cNvSpPr txBox="1"/>
          <p:nvPr/>
        </p:nvSpPr>
        <p:spPr>
          <a:xfrm>
            <a:off x="10413568" y="3407738"/>
            <a:ext cx="157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Akkurat Light Pro" panose="02000503030000020004" pitchFamily="50" charset="0"/>
                <a:cs typeface="Arial" pitchFamily="34" charset="0"/>
              </a:rPr>
              <a:t>Release</a:t>
            </a:r>
          </a:p>
        </p:txBody>
      </p:sp>
      <p:sp>
        <p:nvSpPr>
          <p:cNvPr id="15" name="TextBox 36"/>
          <p:cNvSpPr txBox="1"/>
          <p:nvPr/>
        </p:nvSpPr>
        <p:spPr>
          <a:xfrm>
            <a:off x="6513498" y="3414651"/>
            <a:ext cx="172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kern="0">
                <a:solidFill>
                  <a:srgbClr val="404040">
                    <a:lumMod val="60000"/>
                    <a:lumOff val="40000"/>
                  </a:srgbClr>
                </a:solidFill>
                <a:latin typeface="Segoe UI Light"/>
                <a:cs typeface="Arial" pitchFamily="34" charset="0"/>
              </a:defRPr>
            </a:lvl1pPr>
          </a:lstStyle>
          <a:p>
            <a:r>
              <a:rPr lang="en-US" sz="1600" dirty="0">
                <a:latin typeface="Akkurat Light Pro" panose="02000503030000020004" pitchFamily="50" charset="0"/>
              </a:rPr>
              <a:t>Develop + Test</a:t>
            </a:r>
          </a:p>
        </p:txBody>
      </p:sp>
      <p:sp>
        <p:nvSpPr>
          <p:cNvPr id="16" name="TextBox 37"/>
          <p:cNvSpPr txBox="1"/>
          <p:nvPr/>
        </p:nvSpPr>
        <p:spPr>
          <a:xfrm>
            <a:off x="6330424" y="3414651"/>
            <a:ext cx="23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05050"/>
                </a:solidFill>
                <a:latin typeface="Akkurat Light Pro" panose="02000503030000020004" pitchFamily="50" charset="0"/>
                <a:cs typeface="Arial" pitchFamily="34" charset="0"/>
              </a:rPr>
              <a:t>2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0176191" y="1607590"/>
            <a:ext cx="23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05050"/>
                </a:solidFill>
                <a:latin typeface="Akkurat Light Pro" panose="02000503030000020004" pitchFamily="50" charset="0"/>
                <a:cs typeface="Arial" pitchFamily="34" charset="0"/>
              </a:rPr>
              <a:t>4</a:t>
            </a:r>
          </a:p>
        </p:txBody>
      </p:sp>
      <p:sp>
        <p:nvSpPr>
          <p:cNvPr id="20" name="TextBox 35"/>
          <p:cNvSpPr txBox="1"/>
          <p:nvPr/>
        </p:nvSpPr>
        <p:spPr>
          <a:xfrm>
            <a:off x="10180253" y="3408844"/>
            <a:ext cx="23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05050"/>
                </a:solidFill>
                <a:latin typeface="Akkurat Light Pro" panose="02000503030000020004" pitchFamily="50" charset="0"/>
                <a:cs typeface="Arial" pitchFamily="34" charset="0"/>
              </a:rPr>
              <a:t>3</a:t>
            </a: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5774485" y="1324716"/>
            <a:ext cx="914623" cy="997932"/>
          </a:xfrm>
          <a:custGeom>
            <a:avLst/>
            <a:gdLst>
              <a:gd name="T0" fmla="*/ 80 w 2679"/>
              <a:gd name="T1" fmla="*/ 2678 h 2678"/>
              <a:gd name="T2" fmla="*/ 80 w 2679"/>
              <a:gd name="T3" fmla="*/ 2678 h 2678"/>
              <a:gd name="T4" fmla="*/ 0 w 2679"/>
              <a:gd name="T5" fmla="*/ 2678 h 2678"/>
              <a:gd name="T6" fmla="*/ 2679 w 2679"/>
              <a:gd name="T7" fmla="*/ 0 h 2678"/>
              <a:gd name="T8" fmla="*/ 2679 w 2679"/>
              <a:gd name="T9" fmla="*/ 80 h 2678"/>
              <a:gd name="T10" fmla="*/ 80 w 2679"/>
              <a:gd name="T11" fmla="*/ 2678 h 2678"/>
              <a:gd name="T12" fmla="*/ 80 w 2679"/>
              <a:gd name="T13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9" h="2678">
                <a:moveTo>
                  <a:pt x="80" y="2678"/>
                </a:moveTo>
                <a:lnTo>
                  <a:pt x="80" y="2678"/>
                </a:lnTo>
                <a:lnTo>
                  <a:pt x="0" y="2678"/>
                </a:lnTo>
                <a:cubicBezTo>
                  <a:pt x="0" y="1201"/>
                  <a:pt x="1202" y="0"/>
                  <a:pt x="2679" y="0"/>
                </a:cubicBezTo>
                <a:lnTo>
                  <a:pt x="2679" y="80"/>
                </a:lnTo>
                <a:cubicBezTo>
                  <a:pt x="1246" y="80"/>
                  <a:pt x="80" y="1245"/>
                  <a:pt x="80" y="2678"/>
                </a:cubicBezTo>
                <a:lnTo>
                  <a:pt x="80" y="2678"/>
                </a:lnTo>
                <a:close/>
              </a:path>
            </a:pathLst>
          </a:custGeom>
          <a:noFill/>
          <a:ln w="222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7823254" y="2435616"/>
            <a:ext cx="914623" cy="998620"/>
          </a:xfrm>
          <a:custGeom>
            <a:avLst/>
            <a:gdLst>
              <a:gd name="T0" fmla="*/ 2679 w 2679"/>
              <a:gd name="T1" fmla="*/ 2679 h 2679"/>
              <a:gd name="T2" fmla="*/ 2679 w 2679"/>
              <a:gd name="T3" fmla="*/ 2679 h 2679"/>
              <a:gd name="T4" fmla="*/ 0 w 2679"/>
              <a:gd name="T5" fmla="*/ 0 h 2679"/>
              <a:gd name="T6" fmla="*/ 80 w 2679"/>
              <a:gd name="T7" fmla="*/ 0 h 2679"/>
              <a:gd name="T8" fmla="*/ 2679 w 2679"/>
              <a:gd name="T9" fmla="*/ 2599 h 2679"/>
              <a:gd name="T10" fmla="*/ 2679 w 2679"/>
              <a:gd name="T11" fmla="*/ 2679 h 2679"/>
              <a:gd name="T12" fmla="*/ 2679 w 2679"/>
              <a:gd name="T13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9" h="2679">
                <a:moveTo>
                  <a:pt x="2679" y="2679"/>
                </a:moveTo>
                <a:lnTo>
                  <a:pt x="2679" y="2679"/>
                </a:lnTo>
                <a:cubicBezTo>
                  <a:pt x="1202" y="2679"/>
                  <a:pt x="0" y="1477"/>
                  <a:pt x="0" y="0"/>
                </a:cubicBezTo>
                <a:lnTo>
                  <a:pt x="80" y="0"/>
                </a:lnTo>
                <a:cubicBezTo>
                  <a:pt x="80" y="1433"/>
                  <a:pt x="1246" y="2599"/>
                  <a:pt x="2679" y="2599"/>
                </a:cubicBezTo>
                <a:lnTo>
                  <a:pt x="2679" y="2679"/>
                </a:lnTo>
                <a:lnTo>
                  <a:pt x="2679" y="2679"/>
                </a:lnTo>
                <a:close/>
              </a:path>
            </a:pathLst>
          </a:custGeom>
          <a:noFill/>
          <a:ln w="222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8881164" y="1700197"/>
            <a:ext cx="914623" cy="997932"/>
          </a:xfrm>
          <a:custGeom>
            <a:avLst/>
            <a:gdLst>
              <a:gd name="T0" fmla="*/ 2678 w 2678"/>
              <a:gd name="T1" fmla="*/ 2678 h 2678"/>
              <a:gd name="T2" fmla="*/ 2678 w 2678"/>
              <a:gd name="T3" fmla="*/ 2678 h 2678"/>
              <a:gd name="T4" fmla="*/ 2598 w 2678"/>
              <a:gd name="T5" fmla="*/ 2678 h 2678"/>
              <a:gd name="T6" fmla="*/ 0 w 2678"/>
              <a:gd name="T7" fmla="*/ 80 h 2678"/>
              <a:gd name="T8" fmla="*/ 0 w 2678"/>
              <a:gd name="T9" fmla="*/ 0 h 2678"/>
              <a:gd name="T10" fmla="*/ 2678 w 2678"/>
              <a:gd name="T11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2678">
                <a:moveTo>
                  <a:pt x="2678" y="2678"/>
                </a:moveTo>
                <a:lnTo>
                  <a:pt x="2678" y="2678"/>
                </a:lnTo>
                <a:lnTo>
                  <a:pt x="2598" y="2678"/>
                </a:lnTo>
                <a:cubicBezTo>
                  <a:pt x="2598" y="1245"/>
                  <a:pt x="1432" y="80"/>
                  <a:pt x="0" y="80"/>
                </a:cubicBezTo>
                <a:lnTo>
                  <a:pt x="0" y="0"/>
                </a:lnTo>
                <a:cubicBezTo>
                  <a:pt x="1477" y="0"/>
                  <a:pt x="2678" y="1201"/>
                  <a:pt x="2678" y="2678"/>
                </a:cubicBezTo>
                <a:close/>
              </a:path>
            </a:pathLst>
          </a:custGeom>
          <a:solidFill>
            <a:srgbClr val="F6931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rot="193270">
            <a:off x="7917151" y="1673568"/>
            <a:ext cx="914623" cy="997932"/>
          </a:xfrm>
          <a:custGeom>
            <a:avLst/>
            <a:gdLst>
              <a:gd name="T0" fmla="*/ 80 w 2679"/>
              <a:gd name="T1" fmla="*/ 2678 h 2678"/>
              <a:gd name="T2" fmla="*/ 80 w 2679"/>
              <a:gd name="T3" fmla="*/ 2678 h 2678"/>
              <a:gd name="T4" fmla="*/ 0 w 2679"/>
              <a:gd name="T5" fmla="*/ 2678 h 2678"/>
              <a:gd name="T6" fmla="*/ 2679 w 2679"/>
              <a:gd name="T7" fmla="*/ 0 h 2678"/>
              <a:gd name="T8" fmla="*/ 2679 w 2679"/>
              <a:gd name="T9" fmla="*/ 80 h 2678"/>
              <a:gd name="T10" fmla="*/ 80 w 2679"/>
              <a:gd name="T11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8">
                <a:moveTo>
                  <a:pt x="80" y="2678"/>
                </a:moveTo>
                <a:lnTo>
                  <a:pt x="80" y="2678"/>
                </a:lnTo>
                <a:lnTo>
                  <a:pt x="0" y="2678"/>
                </a:lnTo>
                <a:cubicBezTo>
                  <a:pt x="0" y="1201"/>
                  <a:pt x="1202" y="0"/>
                  <a:pt x="2679" y="0"/>
                </a:cubicBezTo>
                <a:lnTo>
                  <a:pt x="2679" y="80"/>
                </a:lnTo>
                <a:cubicBezTo>
                  <a:pt x="1246" y="80"/>
                  <a:pt x="80" y="1245"/>
                  <a:pt x="80" y="2678"/>
                </a:cubicBezTo>
                <a:close/>
              </a:path>
            </a:pathLst>
          </a:custGeom>
          <a:solidFill>
            <a:srgbClr val="B92B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B92B9C"/>
              </a:solidFill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7889127" y="2653967"/>
            <a:ext cx="914623" cy="998620"/>
          </a:xfrm>
          <a:custGeom>
            <a:avLst/>
            <a:gdLst>
              <a:gd name="T0" fmla="*/ 2679 w 2679"/>
              <a:gd name="T1" fmla="*/ 2679 h 2679"/>
              <a:gd name="T2" fmla="*/ 2679 w 2679"/>
              <a:gd name="T3" fmla="*/ 2679 h 2679"/>
              <a:gd name="T4" fmla="*/ 0 w 2679"/>
              <a:gd name="T5" fmla="*/ 0 h 2679"/>
              <a:gd name="T6" fmla="*/ 80 w 2679"/>
              <a:gd name="T7" fmla="*/ 0 h 2679"/>
              <a:gd name="T8" fmla="*/ 2679 w 2679"/>
              <a:gd name="T9" fmla="*/ 2599 h 2679"/>
              <a:gd name="T10" fmla="*/ 2679 w 2679"/>
              <a:gd name="T11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9">
                <a:moveTo>
                  <a:pt x="2679" y="2679"/>
                </a:moveTo>
                <a:lnTo>
                  <a:pt x="2679" y="2679"/>
                </a:lnTo>
                <a:cubicBezTo>
                  <a:pt x="1202" y="2679"/>
                  <a:pt x="0" y="1477"/>
                  <a:pt x="0" y="0"/>
                </a:cubicBezTo>
                <a:lnTo>
                  <a:pt x="80" y="0"/>
                </a:lnTo>
                <a:cubicBezTo>
                  <a:pt x="80" y="1433"/>
                  <a:pt x="1246" y="2599"/>
                  <a:pt x="2679" y="2599"/>
                </a:cubicBezTo>
                <a:lnTo>
                  <a:pt x="2679" y="2679"/>
                </a:lnTo>
                <a:close/>
              </a:path>
            </a:pathLst>
          </a:custGeom>
          <a:solidFill>
            <a:srgbClr val="C9242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 rot="242057">
            <a:off x="8853332" y="2673847"/>
            <a:ext cx="914623" cy="998620"/>
          </a:xfrm>
          <a:custGeom>
            <a:avLst/>
            <a:gdLst>
              <a:gd name="T0" fmla="*/ 0 w 2678"/>
              <a:gd name="T1" fmla="*/ 2679 h 2679"/>
              <a:gd name="T2" fmla="*/ 0 w 2678"/>
              <a:gd name="T3" fmla="*/ 2679 h 2679"/>
              <a:gd name="T4" fmla="*/ 0 w 2678"/>
              <a:gd name="T5" fmla="*/ 2599 h 2679"/>
              <a:gd name="T6" fmla="*/ 2598 w 2678"/>
              <a:gd name="T7" fmla="*/ 0 h 2679"/>
              <a:gd name="T8" fmla="*/ 2678 w 2678"/>
              <a:gd name="T9" fmla="*/ 0 h 2679"/>
              <a:gd name="T10" fmla="*/ 0 w 2678"/>
              <a:gd name="T11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2679">
                <a:moveTo>
                  <a:pt x="0" y="2679"/>
                </a:moveTo>
                <a:lnTo>
                  <a:pt x="0" y="2679"/>
                </a:lnTo>
                <a:lnTo>
                  <a:pt x="0" y="2599"/>
                </a:lnTo>
                <a:cubicBezTo>
                  <a:pt x="1432" y="2599"/>
                  <a:pt x="2598" y="1433"/>
                  <a:pt x="2598" y="0"/>
                </a:cubicBezTo>
                <a:lnTo>
                  <a:pt x="2678" y="0"/>
                </a:lnTo>
                <a:cubicBezTo>
                  <a:pt x="2678" y="1477"/>
                  <a:pt x="1477" y="2679"/>
                  <a:pt x="0" y="2679"/>
                </a:cubicBezTo>
                <a:close/>
              </a:path>
            </a:pathLst>
          </a:custGeom>
          <a:solidFill>
            <a:srgbClr val="3D85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7" name="Freeform 14"/>
          <p:cNvSpPr>
            <a:spLocks/>
          </p:cNvSpPr>
          <p:nvPr/>
        </p:nvSpPr>
        <p:spPr bwMode="auto">
          <a:xfrm>
            <a:off x="8079535" y="1324716"/>
            <a:ext cx="914623" cy="997932"/>
          </a:xfrm>
          <a:custGeom>
            <a:avLst/>
            <a:gdLst>
              <a:gd name="T0" fmla="*/ 2678 w 2678"/>
              <a:gd name="T1" fmla="*/ 2678 h 2678"/>
              <a:gd name="T2" fmla="*/ 2678 w 2678"/>
              <a:gd name="T3" fmla="*/ 2678 h 2678"/>
              <a:gd name="T4" fmla="*/ 2598 w 2678"/>
              <a:gd name="T5" fmla="*/ 2678 h 2678"/>
              <a:gd name="T6" fmla="*/ 0 w 2678"/>
              <a:gd name="T7" fmla="*/ 80 h 2678"/>
              <a:gd name="T8" fmla="*/ 0 w 2678"/>
              <a:gd name="T9" fmla="*/ 0 h 2678"/>
              <a:gd name="T10" fmla="*/ 2678 w 2678"/>
              <a:gd name="T11" fmla="*/ 2678 h 2678"/>
              <a:gd name="T12" fmla="*/ 2678 w 2678"/>
              <a:gd name="T13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8" h="2678">
                <a:moveTo>
                  <a:pt x="2678" y="2678"/>
                </a:moveTo>
                <a:lnTo>
                  <a:pt x="2678" y="2678"/>
                </a:lnTo>
                <a:lnTo>
                  <a:pt x="2598" y="2678"/>
                </a:lnTo>
                <a:cubicBezTo>
                  <a:pt x="2598" y="1245"/>
                  <a:pt x="1432" y="80"/>
                  <a:pt x="0" y="80"/>
                </a:cubicBezTo>
                <a:lnTo>
                  <a:pt x="0" y="0"/>
                </a:lnTo>
                <a:cubicBezTo>
                  <a:pt x="1477" y="0"/>
                  <a:pt x="2678" y="1201"/>
                  <a:pt x="2678" y="2678"/>
                </a:cubicBezTo>
                <a:lnTo>
                  <a:pt x="2678" y="2678"/>
                </a:lnTo>
                <a:close/>
              </a:path>
            </a:pathLst>
          </a:custGeom>
          <a:noFill/>
          <a:ln w="222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10800000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56 0.00023 L 1.45833E-6 0.00023 " pathEditMode="relative" rAng="0" ptsTypes="AA">
                                      <p:cBhvr>
                                        <p:cTn id="63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557 0.00023 L -3.33333E-6 0.00023 " pathEditMode="relative" rAng="0" ptsTypes="AA">
                                      <p:cBhvr>
                                        <p:cTn id="6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559 0.00023 L 4.375E-6 0.00023 " pathEditMode="relative" rAng="0" ptsTypes="AA">
                                      <p:cBhvr>
                                        <p:cTn id="7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8421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>
                <a:solidFill>
                  <a:srgbClr val="0E94D1"/>
                </a:solidFill>
                <a:latin typeface="+mj-lt"/>
              </a:rPr>
              <a:t>What</a:t>
            </a:r>
            <a:r>
              <a:rPr lang="sv-SE" sz="3600" dirty="0">
                <a:solidFill>
                  <a:srgbClr val="0E94D1"/>
                </a:solidFill>
                <a:latin typeface="+mj-lt"/>
              </a:rPr>
              <a:t> is 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a Container?</a:t>
            </a:r>
            <a:endParaRPr lang="sv-SE" sz="3600" dirty="0">
              <a:solidFill>
                <a:srgbClr val="0E94D1"/>
              </a:solidFill>
              <a:latin typeface="+mj-lt"/>
            </a:endParaRPr>
          </a:p>
          <a:p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09549" y="2196289"/>
            <a:ext cx="11889564" cy="4105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General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lvl="0" indent="-34290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Let’s you slice up the OS to run multiple services on a single OS</a:t>
            </a:r>
          </a:p>
          <a:p>
            <a:pPr marL="342900" lvl="0" indent="-34290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Allows for a version set of dependencies (components, runtimes, etc.) </a:t>
            </a:r>
          </a:p>
          <a:p>
            <a:pPr marL="342900" lvl="0" indent="-34290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to run side by side with another set of dependencies </a:t>
            </a:r>
          </a:p>
          <a:p>
            <a:pPr marL="342900" lvl="0" indent="-34290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in an isolated runtime environment on the same machine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lvl="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lvl="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What makes that possible?</a:t>
            </a:r>
          </a:p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 err="1">
                <a:solidFill>
                  <a:srgbClr val="505050"/>
                </a:solidFill>
                <a:latin typeface="+mj-lt"/>
              </a:rPr>
              <a:t>cgroups</a:t>
            </a:r>
            <a:r>
              <a:rPr lang="en-US" sz="2000" dirty="0">
                <a:solidFill>
                  <a:srgbClr val="505050"/>
                </a:solidFill>
                <a:latin typeface="+mj-lt"/>
              </a:rPr>
              <a:t>: limiting what you can use</a:t>
            </a:r>
          </a:p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namespaces: limiting what you can view</a:t>
            </a:r>
          </a:p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copy-on-write: storage tracks what's changed</a:t>
            </a:r>
          </a:p>
          <a:p>
            <a:pPr lvl="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lvl="0" algn="l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 err="1">
                <a:solidFill>
                  <a:srgbClr val="0070C0"/>
                </a:solidFill>
                <a:latin typeface="+mj-lt"/>
              </a:rPr>
              <a:t>Microservices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and containers?</a:t>
            </a:r>
          </a:p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 err="1">
                <a:solidFill>
                  <a:srgbClr val="505050"/>
                </a:solidFill>
                <a:latin typeface="+mj-lt"/>
              </a:rPr>
              <a:t>Microservices</a:t>
            </a:r>
            <a:r>
              <a:rPr lang="en-US" sz="2000" dirty="0">
                <a:solidFill>
                  <a:srgbClr val="505050"/>
                </a:solidFill>
                <a:latin typeface="+mj-lt"/>
              </a:rPr>
              <a:t> is an architectural design point; containers are an implementation detail that often helps.</a:t>
            </a:r>
          </a:p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>
                <a:solidFill>
                  <a:srgbClr val="505050"/>
                </a:solidFill>
                <a:latin typeface="+mj-lt"/>
              </a:rPr>
              <a:t>Typically you run one application/service per container. </a:t>
            </a:r>
          </a:p>
          <a:p>
            <a:pPr algn="l"/>
            <a:endParaRPr lang="en-US" sz="4000" dirty="0">
              <a:latin typeface="+mj-lt"/>
            </a:endParaRP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4453">
            <a:off x="9278440" y="849629"/>
            <a:ext cx="190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782" y="2200275"/>
            <a:ext cx="9526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sv-SE" sz="9600" dirty="0">
                <a:solidFill>
                  <a:schemeClr val="bg1"/>
                </a:solidFill>
                <a:latin typeface="+mj-lt"/>
              </a:rPr>
              <a:t>{	</a:t>
            </a:r>
            <a:r>
              <a:rPr lang="sv-SE" sz="9600" dirty="0">
                <a:solidFill>
                  <a:srgbClr val="27628E"/>
                </a:solidFill>
                <a:latin typeface="+mj-lt"/>
              </a:rPr>
              <a:t>c</a:t>
            </a:r>
            <a:r>
              <a:rPr lang="sv-SE" sz="9600" dirty="0" smtClean="0">
                <a:solidFill>
                  <a:srgbClr val="27628E"/>
                </a:solidFill>
                <a:latin typeface="+mj-lt"/>
              </a:rPr>
              <a:t>ontainer</a:t>
            </a:r>
            <a:r>
              <a:rPr lang="sv-SE" sz="9600" dirty="0" smtClean="0">
                <a:solidFill>
                  <a:schemeClr val="bg1"/>
                </a:solidFill>
                <a:latin typeface="+mj-lt"/>
              </a:rPr>
              <a:t>  }</a:t>
            </a:r>
            <a:endParaRPr lang="sv-SE" sz="9600" dirty="0">
              <a:solidFill>
                <a:schemeClr val="bg1"/>
              </a:solidFill>
              <a:latin typeface="+mj-lt"/>
            </a:endParaRPr>
          </a:p>
          <a:p>
            <a:endParaRPr lang="sv-SE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4" y="6302028"/>
            <a:ext cx="1160045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842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Container</a:t>
            </a:r>
            <a:r>
              <a:rPr lang="sv-SE" sz="3600" dirty="0">
                <a:solidFill>
                  <a:srgbClr val="0E94D1"/>
                </a:solidFill>
                <a:latin typeface="+mj-lt"/>
              </a:rPr>
              <a:t> 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images</a:t>
            </a:r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09549" y="2196289"/>
            <a:ext cx="11889564" cy="4105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 smtClean="0">
                <a:solidFill>
                  <a:srgbClr val="505050"/>
                </a:solidFill>
                <a:latin typeface="Akkurat Light Pro" panose="02000503030000020004" pitchFamily="50" charset="0"/>
              </a:rPr>
              <a:t> </a:t>
            </a:r>
            <a:endParaRPr lang="en-US" sz="2000" dirty="0">
              <a:solidFill>
                <a:srgbClr val="505050"/>
              </a:solidFill>
              <a:latin typeface="Akkurat Light Pro" panose="02000503030000020004" pitchFamily="50" charset="0"/>
            </a:endParaRPr>
          </a:p>
          <a:p>
            <a:pPr algn="l"/>
            <a:endParaRPr lang="en-US" sz="4000" dirty="0">
              <a:latin typeface="Akkurat Light Pro" panose="02000503030000020004" pitchFamily="50" charset="0"/>
            </a:endParaRP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kkurat Light Pro" panose="02000503030000020004" pitchFamily="50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360947" y="1117884"/>
            <a:ext cx="87589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>
                <a:solidFill>
                  <a:srgbClr val="0070C0"/>
                </a:solidFill>
                <a:latin typeface="+mj-lt"/>
              </a:rPr>
              <a:t>Container image size?</a:t>
            </a: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 smtClean="0">
                <a:solidFill>
                  <a:srgbClr val="505050"/>
                </a:solidFill>
                <a:latin typeface="+mj-lt"/>
              </a:rPr>
              <a:t>     Keep </a:t>
            </a:r>
            <a:r>
              <a:rPr lang="en-US" sz="2000" spc="-30" dirty="0">
                <a:solidFill>
                  <a:srgbClr val="505050"/>
                </a:solidFill>
                <a:latin typeface="+mj-lt"/>
              </a:rPr>
              <a:t>them as small as </a:t>
            </a:r>
            <a:r>
              <a:rPr lang="en-US" sz="2000" spc="-30" dirty="0" smtClean="0">
                <a:solidFill>
                  <a:srgbClr val="505050"/>
                </a:solidFill>
                <a:latin typeface="+mj-lt"/>
              </a:rPr>
              <a:t>possible</a:t>
            </a:r>
            <a:endParaRPr lang="en-US" sz="2000" spc="-30" dirty="0" smtClean="0">
              <a:solidFill>
                <a:srgbClr val="0072C6"/>
              </a:solidFill>
              <a:latin typeface="+mj-lt"/>
            </a:endParaRP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 smtClean="0">
                <a:solidFill>
                  <a:srgbClr val="0072C6"/>
                </a:solidFill>
                <a:latin typeface="+mj-lt"/>
              </a:rPr>
              <a:t>The “latest” tag</a:t>
            </a: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 smtClean="0">
                <a:solidFill>
                  <a:srgbClr val="505050"/>
                </a:solidFill>
                <a:latin typeface="+mj-lt"/>
              </a:rPr>
              <a:t>     Does </a:t>
            </a:r>
            <a:r>
              <a:rPr lang="en-US" sz="2000" spc="-30" dirty="0">
                <a:solidFill>
                  <a:srgbClr val="505050"/>
                </a:solidFill>
                <a:latin typeface="+mj-lt"/>
              </a:rPr>
              <a:t>not mean you have the latest version</a:t>
            </a: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 smtClean="0">
                <a:solidFill>
                  <a:srgbClr val="505050"/>
                </a:solidFill>
                <a:latin typeface="+mj-lt"/>
              </a:rPr>
              <a:t>     Refers </a:t>
            </a:r>
            <a:r>
              <a:rPr lang="en-US" sz="2000" spc="-30" dirty="0">
                <a:solidFill>
                  <a:srgbClr val="505050"/>
                </a:solidFill>
                <a:latin typeface="+mj-lt"/>
              </a:rPr>
              <a:t>to the latest image that has no tag/version associated with it</a:t>
            </a:r>
            <a:endParaRPr lang="en-US" sz="2000" spc="-30" dirty="0">
              <a:solidFill>
                <a:srgbClr val="0072C6"/>
              </a:solidFill>
              <a:latin typeface="+mj-lt"/>
            </a:endParaRP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b="1" spc="-30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spc="-30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docker</a:t>
            </a:r>
            <a:r>
              <a:rPr lang="en-US" sz="2000" b="1" spc="-30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spc="-30" dirty="0">
                <a:solidFill>
                  <a:srgbClr val="505050"/>
                </a:solidFill>
                <a:latin typeface="Consolas" panose="020B0609020204030204" pitchFamily="49" charset="0"/>
              </a:rPr>
              <a:t>build -t </a:t>
            </a:r>
            <a:r>
              <a:rPr lang="en-US" sz="2000" b="1" spc="-30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addlevel</a:t>
            </a:r>
            <a:r>
              <a:rPr lang="en-US" sz="2000" b="1" spc="-30" dirty="0" smtClean="0">
                <a:solidFill>
                  <a:srgbClr val="505050"/>
                </a:solidFill>
                <a:latin typeface="Consolas" panose="020B0609020204030204" pitchFamily="49" charset="0"/>
              </a:rPr>
              <a:t>/frontend </a:t>
            </a:r>
            <a:r>
              <a:rPr lang="en-US" sz="2000" b="1" spc="-30" dirty="0">
                <a:solidFill>
                  <a:srgbClr val="505050"/>
                </a:solidFill>
                <a:latin typeface="Consolas" panose="020B0609020204030204" pitchFamily="49" charset="0"/>
              </a:rPr>
              <a:t>.</a:t>
            </a:r>
            <a:endParaRPr lang="en-US" sz="2000" b="1" spc="-30" dirty="0">
              <a:solidFill>
                <a:srgbClr val="0072C6"/>
              </a:solidFill>
              <a:latin typeface="Consolas" panose="020B0609020204030204" pitchFamily="49" charset="0"/>
            </a:endParaRP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endParaRPr lang="en-US" sz="2000" spc="-30" dirty="0">
              <a:solidFill>
                <a:srgbClr val="0072C6"/>
              </a:solidFill>
              <a:latin typeface="+mj-lt"/>
            </a:endParaRP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>
                <a:solidFill>
                  <a:srgbClr val="0072C6"/>
                </a:solidFill>
                <a:latin typeface="+mj-lt"/>
              </a:rPr>
              <a:t>Always version your container image!</a:t>
            </a: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b="1" spc="-30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spc="-30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docker</a:t>
            </a:r>
            <a:r>
              <a:rPr lang="en-US" sz="2000" b="1" spc="-30" dirty="0" smtClean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sz="2000" b="1" spc="-30" dirty="0">
                <a:solidFill>
                  <a:srgbClr val="505050"/>
                </a:solidFill>
                <a:latin typeface="Consolas" panose="020B0609020204030204" pitchFamily="49" charset="0"/>
              </a:rPr>
              <a:t>build -t </a:t>
            </a:r>
            <a:r>
              <a:rPr lang="en-US" sz="2000" b="1" spc="-30" dirty="0" err="1" smtClean="0">
                <a:solidFill>
                  <a:srgbClr val="505050"/>
                </a:solidFill>
                <a:latin typeface="Consolas" panose="020B0609020204030204" pitchFamily="49" charset="0"/>
              </a:rPr>
              <a:t>addlevel</a:t>
            </a:r>
            <a:r>
              <a:rPr lang="en-US" sz="2000" b="1" spc="-30" dirty="0" smtClean="0">
                <a:solidFill>
                  <a:srgbClr val="505050"/>
                </a:solidFill>
                <a:latin typeface="Consolas" panose="020B0609020204030204" pitchFamily="49" charset="0"/>
              </a:rPr>
              <a:t>/frontend:1.0 </a:t>
            </a:r>
            <a:r>
              <a:rPr lang="en-US" sz="2000" b="1" spc="-30" dirty="0">
                <a:solidFill>
                  <a:srgbClr val="505050"/>
                </a:solidFill>
                <a:latin typeface="Consolas" panose="020B0609020204030204" pitchFamily="49" charset="0"/>
              </a:rPr>
              <a:t>.</a:t>
            </a: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endParaRPr lang="en-US" sz="2000" spc="-30" dirty="0">
              <a:solidFill>
                <a:srgbClr val="505050"/>
              </a:solidFill>
              <a:latin typeface="+mj-lt"/>
            </a:endParaRPr>
          </a:p>
          <a:p>
            <a:pPr lvl="0" defTabSz="932742">
              <a:lnSpc>
                <a:spcPct val="90000"/>
              </a:lnSpc>
              <a:spcBef>
                <a:spcPts val="600"/>
              </a:spcBef>
              <a:buSzPct val="90000"/>
            </a:pPr>
            <a:r>
              <a:rPr lang="en-US" sz="2000" spc="-30" dirty="0">
                <a:solidFill>
                  <a:srgbClr val="0072C6"/>
                </a:solidFill>
                <a:latin typeface="+mj-lt"/>
              </a:rPr>
              <a:t>Sign images using Docker notary</a:t>
            </a:r>
          </a:p>
        </p:txBody>
      </p:sp>
    </p:spTree>
    <p:extLst>
      <p:ext uri="{BB962C8B-B14F-4D97-AF65-F5344CB8AC3E}">
        <p14:creationId xmlns:p14="http://schemas.microsoft.com/office/powerpoint/2010/main" val="2108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9" y="171450"/>
            <a:ext cx="842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 smtClean="0">
                <a:solidFill>
                  <a:srgbClr val="0E94D1"/>
                </a:solidFill>
                <a:latin typeface="+mj-lt"/>
              </a:rPr>
              <a:t>Constructing</a:t>
            </a:r>
            <a:r>
              <a:rPr lang="sv-SE" sz="3600" dirty="0" smtClean="0">
                <a:solidFill>
                  <a:srgbClr val="0E94D1"/>
                </a:solidFill>
                <a:latin typeface="+mj-lt"/>
              </a:rPr>
              <a:t> a container images</a:t>
            </a:r>
            <a:endParaRPr lang="sv-SE" sz="4800" dirty="0">
              <a:solidFill>
                <a:srgbClr val="0E94D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05" y="6302028"/>
            <a:ext cx="1160043" cy="24128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09549" y="2196289"/>
            <a:ext cx="11889564" cy="4105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71" lvl="1" defTabSz="932563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</a:pPr>
            <a:r>
              <a:rPr lang="en-US" sz="2000" dirty="0" smtClean="0">
                <a:solidFill>
                  <a:srgbClr val="505050"/>
                </a:solidFill>
                <a:latin typeface="Akkurat Light Pro" panose="02000503030000020004" pitchFamily="50" charset="0"/>
              </a:rPr>
              <a:t> </a:t>
            </a:r>
            <a:endParaRPr lang="en-US" sz="2000" dirty="0">
              <a:solidFill>
                <a:srgbClr val="505050"/>
              </a:solidFill>
              <a:latin typeface="Akkurat Light Pro" panose="02000503030000020004" pitchFamily="50" charset="0"/>
            </a:endParaRPr>
          </a:p>
          <a:p>
            <a:pPr algn="l"/>
            <a:endParaRPr lang="en-US" sz="4000" dirty="0">
              <a:latin typeface="Akkurat Light Pro" panose="02000503030000020004" pitchFamily="50" charset="0"/>
            </a:endParaRP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kkurat Light Pro" panose="02000503030000020004" pitchFamily="50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4800" y="817781"/>
            <a:ext cx="11563348" cy="397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E94D1"/>
                </a:solidFill>
                <a:latin typeface="+mj-lt"/>
              </a:rPr>
              <a:t>Container tied to dependencies</a:t>
            </a:r>
          </a:p>
          <a:p>
            <a:pPr marL="342900" lvl="1"/>
            <a:r>
              <a:rPr lang="en-US" sz="2000" dirty="0" smtClean="0">
                <a:latin typeface="+mj-lt"/>
              </a:rPr>
              <a:t>Base image</a:t>
            </a:r>
          </a:p>
          <a:p>
            <a:pPr marL="342900" lvl="1"/>
            <a:r>
              <a:rPr lang="en-US" sz="2000" dirty="0" smtClean="0">
                <a:latin typeface="+mj-lt"/>
              </a:rPr>
              <a:t>Added files, binaries, libraries</a:t>
            </a:r>
          </a:p>
          <a:p>
            <a:pPr marL="342900" lvl="1"/>
            <a:r>
              <a:rPr lang="en-US" sz="2000" dirty="0" smtClean="0">
                <a:latin typeface="+mj-lt"/>
              </a:rPr>
              <a:t>App platforms. </a:t>
            </a:r>
            <a:r>
              <a:rPr lang="en-US" sz="2000" dirty="0" err="1" smtClean="0">
                <a:latin typeface="+mj-lt"/>
              </a:rPr>
              <a:t>Eg</a:t>
            </a:r>
            <a:r>
              <a:rPr lang="en-US" sz="2000" dirty="0" smtClean="0">
                <a:latin typeface="+mj-lt"/>
              </a:rPr>
              <a:t> – MongoDB, apache, node.js, etc.</a:t>
            </a:r>
          </a:p>
          <a:p>
            <a:pPr marL="342900" lvl="1"/>
            <a:r>
              <a:rPr lang="en-US" sz="2000" dirty="0" smtClean="0">
                <a:latin typeface="+mj-lt"/>
              </a:rPr>
              <a:t>Configuration changes</a:t>
            </a:r>
          </a:p>
          <a:p>
            <a:pPr marL="342900" lvl="1"/>
            <a:r>
              <a:rPr lang="en-US" sz="2000" dirty="0" smtClean="0">
                <a:latin typeface="+mj-lt"/>
              </a:rPr>
              <a:t>Networking</a:t>
            </a:r>
          </a:p>
          <a:p>
            <a:pPr marL="342900" lvl="1"/>
            <a:r>
              <a:rPr lang="en-US" sz="2000" dirty="0" smtClean="0">
                <a:latin typeface="+mj-lt"/>
              </a:rPr>
              <a:t>Custom code</a:t>
            </a:r>
          </a:p>
          <a:p>
            <a:pPr marL="342900" lvl="1"/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solidFill>
                  <a:srgbClr val="0E94D1"/>
                </a:solidFill>
                <a:latin typeface="+mj-lt"/>
              </a:rPr>
              <a:t>Can think of these as “layers”</a:t>
            </a:r>
          </a:p>
          <a:p>
            <a:pPr marL="342900" lvl="1"/>
            <a:r>
              <a:rPr lang="en-US" sz="2000" dirty="0" smtClean="0">
                <a:latin typeface="+mj-lt"/>
              </a:rPr>
              <a:t>One can build new layers on top of an existing container</a:t>
            </a:r>
          </a:p>
          <a:p>
            <a:pPr marL="342900" lvl="1"/>
            <a:r>
              <a:rPr lang="en-US" sz="2000" dirty="0" smtClean="0">
                <a:latin typeface="+mj-lt"/>
              </a:rPr>
              <a:t>Docker will pull these required dependencies to install/run</a:t>
            </a:r>
            <a:endParaRPr lang="en-US" sz="2000" dirty="0">
              <a:latin typeface="+mj-lt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8341789" y="3915842"/>
            <a:ext cx="2689850" cy="1409630"/>
            <a:chOff x="1951037" y="4049747"/>
            <a:chExt cx="2689850" cy="1409630"/>
          </a:xfrm>
        </p:grpSpPr>
        <p:sp>
          <p:nvSpPr>
            <p:cNvPr id="18" name="Rectangle 4"/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ight Bracket 5"/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Left Bracket 6"/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1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298" y="4452296"/>
              <a:ext cx="2534589" cy="603930"/>
            </a:xfrm>
            <a:prstGeom prst="rect">
              <a:avLst/>
            </a:prstGeom>
          </p:spPr>
        </p:pic>
      </p:grpSp>
      <p:grpSp>
        <p:nvGrpSpPr>
          <p:cNvPr id="10" name="Group 8"/>
          <p:cNvGrpSpPr/>
          <p:nvPr/>
        </p:nvGrpSpPr>
        <p:grpSpPr>
          <a:xfrm>
            <a:off x="8341789" y="2304938"/>
            <a:ext cx="2689850" cy="1409630"/>
            <a:chOff x="1951037" y="4049747"/>
            <a:chExt cx="2689850" cy="1409630"/>
          </a:xfrm>
        </p:grpSpPr>
        <p:sp>
          <p:nvSpPr>
            <p:cNvPr id="15" name="Rectangle 9"/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IIS</a:t>
              </a:r>
            </a:p>
          </p:txBody>
        </p:sp>
        <p:sp>
          <p:nvSpPr>
            <p:cNvPr id="16" name="Right Bracket 10"/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Left Bracket 11"/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8346471" y="693432"/>
            <a:ext cx="2689850" cy="1409630"/>
            <a:chOff x="1951037" y="4049747"/>
            <a:chExt cx="2689850" cy="1409630"/>
          </a:xfrm>
        </p:grpSpPr>
        <p:sp>
          <p:nvSpPr>
            <p:cNvPr id="12" name="Rectangle 14"/>
            <p:cNvSpPr/>
            <p:nvPr/>
          </p:nvSpPr>
          <p:spPr bwMode="auto">
            <a:xfrm>
              <a:off x="1995803" y="4090922"/>
              <a:ext cx="2602474" cy="132667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2F2F2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My Website</a:t>
              </a:r>
            </a:p>
          </p:txBody>
        </p:sp>
        <p:sp>
          <p:nvSpPr>
            <p:cNvPr id="13" name="Right Bracket 15"/>
            <p:cNvSpPr/>
            <p:nvPr/>
          </p:nvSpPr>
          <p:spPr>
            <a:xfrm>
              <a:off x="4447142" y="4049747"/>
              <a:ext cx="193745" cy="1409630"/>
            </a:xfrm>
            <a:prstGeom prst="righ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Left Bracket 16"/>
            <p:cNvSpPr/>
            <p:nvPr/>
          </p:nvSpPr>
          <p:spPr>
            <a:xfrm>
              <a:off x="1951037" y="4049747"/>
              <a:ext cx="193745" cy="1409630"/>
            </a:xfrm>
            <a:prstGeom prst="leftBracket">
              <a:avLst/>
            </a:prstGeom>
            <a:ln w="762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0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dLevel - 2015 Design Template.potx" id="{CAAB18FB-5D70-4BA5-AF3D-662D1D846CEE}" vid="{AD96E5B1-712E-458E-B8CB-7AAB041524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AddLevel - 2015 Design Template</Template>
  <TotalTime>1973</TotalTime>
  <Words>553</Words>
  <Application>Microsoft Office PowerPoint</Application>
  <PresentationFormat>Bredbild</PresentationFormat>
  <Paragraphs>153</Paragraphs>
  <Slides>21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21</vt:i4>
      </vt:variant>
    </vt:vector>
  </HeadingPairs>
  <TitlesOfParts>
    <vt:vector size="32" baseType="lpstr">
      <vt:lpstr>Akkurat Light Pro</vt:lpstr>
      <vt:lpstr>Akkurat Pro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Office-tema</vt:lpstr>
      <vt:lpstr>Office Theme</vt:lpstr>
      <vt:lpstr>      addlevel   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AddLevel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addlevel Experts in Secure Systems Management</dc:title>
  <dc:creator>Peter Ericsson</dc:creator>
  <cp:keywords>Addlevel</cp:keywords>
  <cp:lastModifiedBy>Richard Ulfvin</cp:lastModifiedBy>
  <cp:revision>134</cp:revision>
  <dcterms:created xsi:type="dcterms:W3CDTF">2016-03-17T08:57:24Z</dcterms:created>
  <dcterms:modified xsi:type="dcterms:W3CDTF">2016-12-19T13:36:39Z</dcterms:modified>
</cp:coreProperties>
</file>