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90" r:id="rId12"/>
    <p:sldId id="267" r:id="rId13"/>
    <p:sldId id="291" r:id="rId14"/>
    <p:sldId id="268" r:id="rId15"/>
    <p:sldId id="269" r:id="rId16"/>
    <p:sldId id="270" r:id="rId17"/>
    <p:sldId id="271" r:id="rId18"/>
    <p:sldId id="29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8%D0%BD%D0%B8%D1%81%D1%82%D0%B5%D1%80%D1%81%D1%82%D0%B2%D0%BE_%D0%BE%D0%B1%D0%BE%D1%80%D0%BE%D0%BD%D1%8B_%D0%A1%D0%A8%D0%90" TargetMode="External"/><Relationship Id="rId2" Type="http://schemas.openxmlformats.org/officeDocument/2006/relationships/hyperlink" Target="https://ru.wikipedia.org/wiki/%D0%A1%D0%A8%D0%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E%D1%80%D0%B0%D0%BD%D0%B6%D0%B5%D0%B2%D0%B0%D1%8F_%D0%BA%D0%BD%D0%B8%D0%B3%D0%B0_(%D0%BA%D1%80%D0%B8%D0%BF%D1%82%D0%BE%D0%B3%D1%80%D0%B0%D1%84%D0%B8%D1%8F)" TargetMode="External"/><Relationship Id="rId5" Type="http://schemas.openxmlformats.org/officeDocument/2006/relationships/hyperlink" Target="https://ru.wikipedia.org/wiki/%D0%9A%D1%80%D0%B8%D1%82%D0%B5%D1%80%D0%B8%D0%B8_%D0%BE%D0%BF%D1%80%D0%B5%D0%B4%D0%B5%D0%BB%D0%B5%D0%BD%D0%B8%D1%8F_%D0%B1%D0%B5%D0%B7%D0%BE%D0%BF%D0%B0%D1%81%D0%BD%D0%BE%D1%81%D1%82%D0%B8_%D0%BA%D0%BE%D0%BC%D0%BF%D1%8C%D1%8E%D1%82%D0%B5%D1%80%D0%BD%D1%8B%D1%85_%D1%81%D0%B8%D1%81%D1%82%D0%B5%D0%BC" TargetMode="External"/><Relationship Id="rId4" Type="http://schemas.openxmlformats.org/officeDocument/2006/relationships/hyperlink" Target="https://ru.wikipedia.org/wiki/%D0%A6%D0%B5%D0%BD%D1%82%D1%80_%D0%BD%D0%B0%D1%86%D0%B8%D0%BE%D0%BD%D0%B0%D0%BB%D1%8C%D0%BD%D0%BE%D0%B9_%D0%BA%D0%BE%D0%BC%D0%BF%D1%8C%D1%8E%D1%82%D0%B5%D1%80%D0%BD%D0%BE%D0%B9_%D0%B1%D0%B5%D0%B7%D0%BE%D0%BF%D0%B0%D1%81%D0%BD%D0%BE%D1%81%D1%82%D0%B8_%D0%A1%D0%A8%D0%9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Основы </a:t>
            </a:r>
            <a:br>
              <a:rPr lang="ru-RU" b="1" dirty="0" smtClean="0"/>
            </a:br>
            <a:r>
              <a:rPr lang="ru-RU" b="1" dirty="0" smtClean="0"/>
              <a:t>защиты </a:t>
            </a:r>
            <a:br>
              <a:rPr lang="ru-RU" b="1" dirty="0" smtClean="0"/>
            </a:br>
            <a:r>
              <a:rPr lang="ru-RU" b="1" dirty="0" smtClean="0"/>
              <a:t>информации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chemeClr val="tx1"/>
                </a:solidFill>
              </a:rPr>
              <a:t>Ржеутская</a:t>
            </a:r>
            <a:r>
              <a:rPr lang="ru-RU" sz="2800" dirty="0" smtClean="0">
                <a:solidFill>
                  <a:schemeClr val="tx1"/>
                </a:solidFill>
              </a:rPr>
              <a:t> Надежда </a:t>
            </a:r>
            <a:r>
              <a:rPr lang="ru-RU" sz="2800" dirty="0" err="1" smtClean="0">
                <a:solidFill>
                  <a:schemeClr val="tx1"/>
                </a:solidFill>
              </a:rPr>
              <a:t>Викентьевна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 smtClean="0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2. </a:t>
            </a:r>
            <a:r>
              <a:rPr lang="ru-RU" i="1" dirty="0"/>
              <a:t>Аудит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891482"/>
              </p:ext>
            </p:extLst>
          </p:nvPr>
        </p:nvGraphicFramePr>
        <p:xfrm>
          <a:off x="2589212" y="1264555"/>
          <a:ext cx="8915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918">
                  <a:extLst>
                    <a:ext uri="{9D8B030D-6E8A-4147-A177-3AD203B41FA5}">
                      <a16:colId xmlns:a16="http://schemas.microsoft.com/office/drawing/2014/main" val="1295598185"/>
                    </a:ext>
                  </a:extLst>
                </a:gridCol>
                <a:gridCol w="6697482">
                  <a:extLst>
                    <a:ext uri="{9D8B030D-6E8A-4147-A177-3AD203B41FA5}">
                      <a16:colId xmlns:a16="http://schemas.microsoft.com/office/drawing/2014/main" val="464112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Идентификация и аутентификация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субъекты должны иметь уникальные идентификато­ры. Контроль доступа должен осуществляться на основании результатов идентификации субъекта и объекта доступа, под­тверждения подлинности их идентификаторов (аутентифика­ции) и правил разграничения доступа. Данные, используемые для идентификации и аутентификации, должны быть защище­ны от несанкционированного доступа, модификации и унич­тожения и ассоциированы со всеми активными компонентами компьютерной системы, функционирование которых критич­но с точки зрения безопасности.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9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4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125366"/>
              </p:ext>
            </p:extLst>
          </p:nvPr>
        </p:nvGraphicFramePr>
        <p:xfrm>
          <a:off x="2589212" y="1611085"/>
          <a:ext cx="8915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918">
                  <a:extLst>
                    <a:ext uri="{9D8B030D-6E8A-4147-A177-3AD203B41FA5}">
                      <a16:colId xmlns:a16="http://schemas.microsoft.com/office/drawing/2014/main" val="1898237194"/>
                    </a:ext>
                  </a:extLst>
                </a:gridCol>
                <a:gridCol w="6697482">
                  <a:extLst>
                    <a:ext uri="{9D8B030D-6E8A-4147-A177-3AD203B41FA5}">
                      <a16:colId xmlns:a16="http://schemas.microsoft.com/office/drawing/2014/main" val="1254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 и учет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определения степени ответственности пользователей за действия в системе все происходящие в ней события, имею­щие значение с точки зрения безопасности, должны отслежи­ваться и регистрироваться в защищенном протоколе. Система регистрации должна осуществлять анализ общего потока собы­тий и выделять из него только те события, которые оказывают влияние на безопасность для сокращения объема протокола и повышения эффективность его анализа. Протокол событий должен быть надежно защищен от несанкционированного до­ступа, модификации и уничтожения.</a:t>
                      </a:r>
                    </a:p>
                    <a:p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18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1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3. </a:t>
            </a:r>
            <a:r>
              <a:rPr lang="ru-RU" i="1" dirty="0"/>
              <a:t>Корректность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70193"/>
              </p:ext>
            </p:extLst>
          </p:nvPr>
        </p:nvGraphicFramePr>
        <p:xfrm>
          <a:off x="2592925" y="1319349"/>
          <a:ext cx="891168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004">
                  <a:extLst>
                    <a:ext uri="{9D8B030D-6E8A-4147-A177-3AD203B41FA5}">
                      <a16:colId xmlns:a16="http://schemas.microsoft.com/office/drawing/2014/main" val="3315460251"/>
                    </a:ext>
                  </a:extLst>
                </a:gridCol>
                <a:gridCol w="6237684">
                  <a:extLst>
                    <a:ext uri="{9D8B030D-6E8A-4147-A177-3AD203B41FA5}">
                      <a16:colId xmlns:a16="http://schemas.microsoft.com/office/drawing/2014/main" val="1276434077"/>
                    </a:ext>
                  </a:extLst>
                </a:gridCol>
              </a:tblGrid>
              <a:tr h="18093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корректности функционирования средств за­щиты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Средства защиты должны содержать независимые аппарат­ные и/или программные компоненты, обеспечивающие рабо­тоспособность функций защиты. Это означает, что все средства защиты, обеспечивающие политику безопасности, управление атрибутами и метками безопасности, идентификацию и аутен­тификацию, регистрацию и учёт, должны находиться под кон­тролем средств, проверяющих корректность их функциони­рования. Основной принцип контроля корректности состоит в том, что средства контроля должны быть полностью незави­симы от средств защиты.</a:t>
                      </a:r>
                      <a:endParaRPr lang="ru-RU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8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716373"/>
              </p:ext>
            </p:extLst>
          </p:nvPr>
        </p:nvGraphicFramePr>
        <p:xfrm>
          <a:off x="2589213" y="1306286"/>
          <a:ext cx="8911688" cy="369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004">
                  <a:extLst>
                    <a:ext uri="{9D8B030D-6E8A-4147-A177-3AD203B41FA5}">
                      <a16:colId xmlns:a16="http://schemas.microsoft.com/office/drawing/2014/main" val="3050491931"/>
                    </a:ext>
                  </a:extLst>
                </a:gridCol>
                <a:gridCol w="6237684">
                  <a:extLst>
                    <a:ext uri="{9D8B030D-6E8A-4147-A177-3AD203B41FA5}">
                      <a16:colId xmlns:a16="http://schemas.microsoft.com/office/drawing/2014/main" val="2048338027"/>
                    </a:ext>
                  </a:extLst>
                </a:gridCol>
              </a:tblGrid>
              <a:tr h="36967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Непрерывность защиты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средства защиты (в т. ч. и реализующие данное требова­ние) должны быть защищены от несанкционированного вме­шательства и/или отключения, причем эта защита должна быть постоянной и непрерывной в любом режиме функционирова­ния системы защиты и компьютерной системы в целом. Данное требование распространяется на весь жизненный цикл компью­терной системы. Кроме того, его выполнение является одним из ключевых аспектов формального доказательства безопас­ности системы.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0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Классы безопасности компьютерных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Оранжевая книга предусматривает четыре группы критери­ев, которые соответствуют различной степени защищенности: от </a:t>
            </a:r>
            <a:r>
              <a:rPr lang="ru-RU" b="1" dirty="0"/>
              <a:t>минимальной (группа D) </a:t>
            </a:r>
            <a:r>
              <a:rPr lang="ru-RU" dirty="0"/>
              <a:t>до </a:t>
            </a:r>
            <a:r>
              <a:rPr lang="ru-RU" b="1" dirty="0"/>
              <a:t>формально доказанной (груп­па А)</a:t>
            </a:r>
            <a:r>
              <a:rPr lang="ru-RU" dirty="0"/>
              <a:t>. Каждая группа включает один или несколько классов. Группы D и А содержат по одному классу (классы D и А со­ответственно), группа С — классы </a:t>
            </a:r>
            <a:r>
              <a:rPr lang="ru-RU" dirty="0" err="1"/>
              <a:t>Cl</a:t>
            </a:r>
            <a:r>
              <a:rPr lang="ru-RU" dirty="0"/>
              <a:t>, С2, а группа В — В1, В2, ВЗ, характеризующиеся различными наборами требова­ний безопасности. Уровень безопасности возрастает при дви­жении от группы D к группе А, а внутри группы — с возраста­нием номера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70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Группа D. Минимальная защита.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ru-RU" dirty="0"/>
              <a:t>D. Минимальная защита. </a:t>
            </a:r>
            <a:endParaRPr lang="ru-RU" dirty="0" smtClean="0"/>
          </a:p>
          <a:p>
            <a:r>
              <a:rPr lang="ru-RU" dirty="0" smtClean="0"/>
              <a:t>К </a:t>
            </a:r>
            <a:r>
              <a:rPr lang="ru-RU" dirty="0"/>
              <a:t>этому классу относятся все системы, не удовлетворяющие требованиям других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1233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Группа С. Дискреционная </a:t>
            </a:r>
            <a:r>
              <a:rPr lang="ru-RU" dirty="0" smtClean="0"/>
              <a:t>защита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50950"/>
              </p:ext>
            </p:extLst>
          </p:nvPr>
        </p:nvGraphicFramePr>
        <p:xfrm>
          <a:off x="2690948" y="1280160"/>
          <a:ext cx="8931230" cy="4624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252">
                  <a:extLst>
                    <a:ext uri="{9D8B030D-6E8A-4147-A177-3AD203B41FA5}">
                      <a16:colId xmlns:a16="http://schemas.microsoft.com/office/drawing/2014/main" val="22352276"/>
                    </a:ext>
                  </a:extLst>
                </a:gridCol>
                <a:gridCol w="6592978">
                  <a:extLst>
                    <a:ext uri="{9D8B030D-6E8A-4147-A177-3AD203B41FA5}">
                      <a16:colId xmlns:a16="http://schemas.microsoft.com/office/drawing/2014/main" val="2306467356"/>
                    </a:ext>
                  </a:extLst>
                </a:gridCol>
              </a:tblGrid>
              <a:tr h="2886891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С1. Дискреционная защита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этого класса удовлетворяют требованиям обеспечения разделения пользо­вателей и информации и включают средства контроля и управ­ления доступом, позволяющие задавать ограничения для инди­видуальных пользователей, что дает им возможность защищать свою приватную информацию от других пользователей. Класс С1 рассчитан на многопользовательские системы, в которых осуществляется совместная обработка данных одного уровня секретности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98718"/>
                  </a:ext>
                </a:extLst>
              </a:tr>
              <a:tr h="464035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С2.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Управление доступом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этого класса осу­ществляют более избирательное управление доступом, чем си­стемы класса С1, с помощью применения средств индивиду­ального контроля за действиями пользователей, регистрацией, учетом событий и выделением ресурсов.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6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5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Группа В. Мандатная защита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825163"/>
              </p:ext>
            </p:extLst>
          </p:nvPr>
        </p:nvGraphicFramePr>
        <p:xfrm>
          <a:off x="2592925" y="1214846"/>
          <a:ext cx="8911688" cy="312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841">
                  <a:extLst>
                    <a:ext uri="{9D8B030D-6E8A-4147-A177-3AD203B41FA5}">
                      <a16:colId xmlns:a16="http://schemas.microsoft.com/office/drawing/2014/main" val="1765200854"/>
                    </a:ext>
                  </a:extLst>
                </a:gridCol>
                <a:gridCol w="6357847">
                  <a:extLst>
                    <a:ext uri="{9D8B030D-6E8A-4147-A177-3AD203B41FA5}">
                      <a16:colId xmlns:a16="http://schemas.microsoft.com/office/drawing/2014/main" val="2009158616"/>
                    </a:ext>
                  </a:extLst>
                </a:gridCol>
              </a:tblGrid>
              <a:tr h="3120084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В1. Защита с применением меток безопасности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Си­стемы класса В1 должны соответствовать всем требованиям, предъявляемым к системам класса С2, и, кроме того, должны поддерживать определенную модель безопасно­сти, маркировку данных и нормативное управление доступом. При экспорте из системы информация должна подвергаться маркировке. Обнаруженные в процессе тестирования недостат­ки должны быть устранены.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9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1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461978"/>
              </p:ext>
            </p:extLst>
          </p:nvPr>
        </p:nvGraphicFramePr>
        <p:xfrm>
          <a:off x="2592925" y="690394"/>
          <a:ext cx="8911688" cy="526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841">
                  <a:extLst>
                    <a:ext uri="{9D8B030D-6E8A-4147-A177-3AD203B41FA5}">
                      <a16:colId xmlns:a16="http://schemas.microsoft.com/office/drawing/2014/main" val="2959388475"/>
                    </a:ext>
                  </a:extLst>
                </a:gridCol>
                <a:gridCol w="6357847">
                  <a:extLst>
                    <a:ext uri="{9D8B030D-6E8A-4147-A177-3AD203B41FA5}">
                      <a16:colId xmlns:a16="http://schemas.microsoft.com/office/drawing/2014/main" val="2585084177"/>
                    </a:ext>
                  </a:extLst>
                </a:gridCol>
              </a:tblGrid>
              <a:tr h="526627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В2.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Структурированная защита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соответствия классу В2 ТСВ системы должна поддерживать формально опре­деленную и четко документированную модель безопасности, предусматривающую произвольное и нормативное управление доступом, которое распространяется по сравнению с системами класса В1 на все субъекты. Кроме того, должен осуществлять­ся контроль скрытых каналов утечки информации. В структу­ре ТСВ должны быть выделены элементы, критичные с точ­ки зрения безопасности. Интерфейс ТСВ должен быть четко определен, а ее архитектура и реализация выполнены с учетом возможности проведения тестовых испытаний. По сравнению с классом В1 должны быть усилены средства аутентификации. Управление безопасностью осуществляется администратора­ми системы. Должны быть предусмотрены средства управле­ния конфигурацией.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0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6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414279"/>
              </p:ext>
            </p:extLst>
          </p:nvPr>
        </p:nvGraphicFramePr>
        <p:xfrm>
          <a:off x="2589213" y="1058093"/>
          <a:ext cx="8915400" cy="467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793">
                  <a:extLst>
                    <a:ext uri="{9D8B030D-6E8A-4147-A177-3AD203B41FA5}">
                      <a16:colId xmlns:a16="http://schemas.microsoft.com/office/drawing/2014/main" val="1269855536"/>
                    </a:ext>
                  </a:extLst>
                </a:gridCol>
                <a:gridCol w="6723607">
                  <a:extLst>
                    <a:ext uri="{9D8B030D-6E8A-4147-A177-3AD203B41FA5}">
                      <a16:colId xmlns:a16="http://schemas.microsoft.com/office/drawing/2014/main" val="2495929122"/>
                    </a:ext>
                  </a:extLst>
                </a:gridCol>
              </a:tblGrid>
              <a:tr h="4676502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ВЗ. Домены безопасности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соответствия этому классу ТСВ системы должна поддерживать монитор взаимодей­ствий, который контролирует все типы доступа субъектов к объ­ектам, который невозможно обойти. Кроме того, ТСВ должна быть структурирована с целью исключения из нее подсистем, не отвечающих за реализацию функций защиты, и достаточно компактна для эффективного тестирования и анализа. В ходе разработки и реализации ТСВ необходимо применение мето­дов и средств, направленных на минимизацию ее сложности. Средства аудита должны включать механизмы оповещения ад­министратора при возникновении событий, имеющих значе­ние для безопасности системы. Требуется наличие средств вос­становления работоспособности системы.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0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Радужная серия</a:t>
            </a:r>
            <a:r>
              <a:rPr lang="ru-RU" dirty="0"/>
              <a:t> 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" y="1267097"/>
            <a:ext cx="7223760" cy="5368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67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Группа А. Верифицированная защита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846883"/>
              </p:ext>
            </p:extLst>
          </p:nvPr>
        </p:nvGraphicFramePr>
        <p:xfrm>
          <a:off x="2589213" y="2133600"/>
          <a:ext cx="8915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970">
                  <a:extLst>
                    <a:ext uri="{9D8B030D-6E8A-4147-A177-3AD203B41FA5}">
                      <a16:colId xmlns:a16="http://schemas.microsoft.com/office/drawing/2014/main" val="2215202153"/>
                    </a:ext>
                  </a:extLst>
                </a:gridCol>
                <a:gridCol w="7102430">
                  <a:extLst>
                    <a:ext uri="{9D8B030D-6E8A-4147-A177-3AD203B41FA5}">
                      <a16:colId xmlns:a16="http://schemas.microsoft.com/office/drawing/2014/main" val="923488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А1. Формальная верификация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класса А1 функционально эквивалентны системам класса ВЗ, и к ним не предъявляется никаких дополнительных функциональных требований. В отличие от систем класса ВЗ в ходе разработ­ки должны применяться формальные методы верификации, что позволяет с высокой уверенностью получить корректную реализацию функций защиты. Процесс доказательства адек­ватности реализации начинается на ранней стадии разработ­ки с построения формальной модели политики безопасности и спецификаций высокого уровня. Для обеспечения методов ве­рификации системы класса А1 должны содержать более мощ­ные средства управления конфигурацией и защищенную про­цедуру дистрибуции.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3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81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692331"/>
            <a:ext cx="8915400" cy="5218891"/>
          </a:xfrm>
        </p:spPr>
        <p:txBody>
          <a:bodyPr>
            <a:normAutofit/>
          </a:bodyPr>
          <a:lstStyle/>
          <a:p>
            <a:r>
              <a:rPr lang="ru-RU" dirty="0"/>
              <a:t>Согласно «Оранжевой книге» безопасная компьютерная си­стема — это система, поддерживающая управление доступом к обрабатываемой в ней информации таким образом, что толь­ко соответствующие авторизованные пользователи или процес­сы, действующие от их имени, получают возможность читать, писать, создавать и удалять </a:t>
            </a:r>
            <a:r>
              <a:rPr lang="ru-RU" dirty="0" smtClean="0"/>
              <a:t>информацию.</a:t>
            </a:r>
          </a:p>
          <a:p>
            <a:r>
              <a:rPr lang="ru-RU" dirty="0"/>
              <a:t>«Критерии безопасности компьютерных систем» Ми­нистерства обороны США представляют собой первую попытку создать единый стандарт безопасности, рассчитанный на разра­ботчиков, потребителей и специалистов по сертификации ком­пьютерных систем. В свое время этот документ явился настоящим прорывом в области безопасности информационных технологий и послужил отправной точкой для многочисленных исследований и разработок</a:t>
            </a:r>
            <a:r>
              <a:rPr lang="ru-RU" dirty="0" smtClean="0"/>
              <a:t>.</a:t>
            </a:r>
          </a:p>
          <a:p>
            <a:r>
              <a:rPr lang="ru-RU" dirty="0"/>
              <a:t>Оранжевая книга послужила основой для разработчиков всех остальных стандартов информационной безопасности и до сих пор используется в США в качестве руководящего документа при сертификации компьютерных систем обработки информации.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73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Европейские критерии безопасности информационных технологий (ITSEC)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критерии были опубли­кованы </a:t>
            </a:r>
            <a:r>
              <a:rPr lang="ru-RU" dirty="0"/>
              <a:t>в июне 1991 года от имени четырех стран: Франции, Германии, Нидерландов и Великобритании.</a:t>
            </a:r>
          </a:p>
          <a:p>
            <a:r>
              <a:rPr lang="ru-RU" dirty="0"/>
              <a:t>Европейские критерии рассматривают следующие задачи средств информационной безопасности:</a:t>
            </a:r>
          </a:p>
          <a:p>
            <a:pPr lvl="0"/>
            <a:r>
              <a:rPr lang="ru-RU" dirty="0"/>
              <a:t>защита информации от несанкционированного доступа с целью обеспечение конфиденциальности;</a:t>
            </a:r>
          </a:p>
          <a:p>
            <a:pPr lvl="0"/>
            <a:r>
              <a:rPr lang="ru-RU" dirty="0"/>
              <a:t>обеспечение целостности информации посредством за­щиты от ее несанкционированной модификации или уничтожения;</a:t>
            </a:r>
          </a:p>
          <a:p>
            <a:pPr lvl="0"/>
            <a:r>
              <a:rPr lang="ru-RU" dirty="0" smtClean="0"/>
              <a:t>обеспечение </a:t>
            </a:r>
            <a:r>
              <a:rPr lang="ru-RU" dirty="0"/>
              <a:t>работоспособности систем с помощью противодействия угрозам отказа в обслуживании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4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254034"/>
            <a:ext cx="8915400" cy="4657188"/>
          </a:xfrm>
        </p:spPr>
        <p:txBody>
          <a:bodyPr/>
          <a:lstStyle/>
          <a:p>
            <a:r>
              <a:rPr lang="ru-RU" dirty="0" smtClean="0"/>
              <a:t>Европейские </a:t>
            </a:r>
            <a:r>
              <a:rPr lang="ru-RU" dirty="0"/>
              <a:t>критерии безопасности информацион­ных технологий, появившиеся вслед за Оранжевой книгой, ока­зали существенное влияние на стандарты безопасности и ме­тодику сертификации.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Главное достижение этого документа — введение понятия адекватности средств защиты и определение отдельной шка­лы для критериев адекватности. Как уже упоминалось, Евро­пейские критерии придают адекватность средств защиты даже большее значение, чем их функциональности. Этот подход ис­пользуется во многих появившихся позднее стандартах инфор­мационной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350800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b="1" dirty="0"/>
              <a:t>Федеральные критерии безопасности информационных технологий США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Федеральные критерии безопасности информацион­ных технологий (</a:t>
            </a:r>
            <a:r>
              <a:rPr lang="ru-RU" dirty="0" err="1"/>
              <a:t>Federal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) разрабатывались как одна из составляющих Амери­канского федерального стандарта по обработке информации (</a:t>
            </a:r>
            <a:r>
              <a:rPr lang="ru-RU" dirty="0" err="1"/>
              <a:t>Federal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 </a:t>
            </a:r>
            <a:r>
              <a:rPr lang="ru-RU" dirty="0" err="1"/>
              <a:t>Standard</a:t>
            </a:r>
            <a:r>
              <a:rPr lang="ru-RU" dirty="0"/>
              <a:t>), призванного заме­нить Оранжевую книгу. Разработчиками стандарта выступи­ли Национальный институт стандартов и технологий США (</a:t>
            </a:r>
            <a:r>
              <a:rPr lang="ru-RU" dirty="0" err="1"/>
              <a:t>Nationa</a:t>
            </a:r>
            <a:r>
              <a:rPr lang="ru-RU" dirty="0"/>
              <a:t> </a:t>
            </a:r>
            <a:r>
              <a:rPr lang="ru-RU" dirty="0" err="1"/>
              <a:t>Institute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Standards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) и Агентство на­циональной безопасности США (</a:t>
            </a:r>
            <a:r>
              <a:rPr lang="ru-RU" dirty="0" err="1"/>
              <a:t>National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Agency</a:t>
            </a:r>
            <a:r>
              <a:rPr lang="ru-RU" dirty="0" smtClean="0"/>
              <a:t>). (1992)</a:t>
            </a:r>
          </a:p>
          <a:p>
            <a:r>
              <a:rPr lang="ru-RU" dirty="0"/>
              <a:t>Основными объектами применения требований безопасно­сти Федеральных критериев являются</a:t>
            </a:r>
          </a:p>
          <a:p>
            <a:pPr lvl="0"/>
            <a:r>
              <a:rPr lang="ru-RU" dirty="0"/>
              <a:t>продукты информационных технологий (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</a:t>
            </a:r>
            <a:r>
              <a:rPr lang="ru-RU" dirty="0" err="1"/>
              <a:t>Products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системы обработки информации (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Тechnology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090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600891"/>
            <a:ext cx="8915400" cy="531033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Федеральные критерии безопасности информацион­ных технологий — первый стандарт информационной безопас­ности, в котором определяются три независимые группы тре­бований: функциональные требования к средствам защиты, требования к технологии разработки и к процессу квалифи­кационного анализа. Авторами этого стандарта впервые пред­ложена концепция Профиля защиты — документа, содержа­щего описание всех требований безопасности как к самому ИТ-продукту, так и к процессу его проектирования, разработ­ки, тестирования и квалификационного анализа</a:t>
            </a:r>
            <a:r>
              <a:rPr lang="ru-RU" dirty="0" smtClean="0"/>
              <a:t>.</a:t>
            </a:r>
          </a:p>
          <a:p>
            <a:r>
              <a:rPr lang="ru-RU" dirty="0"/>
              <a:t>Разработчики Федеральных критериев отказались от исполь­зуемого в Оранжевой книге подхода к оценки уровня безопас­ности ИТ-продукта на основании обобщенной универсаль­ной шкалы классов безопасности. Вместо этого предлагается независимое ранжирование требований каждой группы, т. е. вместо единой шкалы используется множество частных шкал- критериев, характеризующих обеспечиваемый уровень безо­пасности. Данный подход позволяет разработчикам и пользо­вателям </a:t>
            </a:r>
            <a:r>
              <a:rPr lang="ru-RU" dirty="0" smtClean="0"/>
              <a:t>ИТ-продукта </a:t>
            </a:r>
            <a:r>
              <a:rPr lang="ru-RU" dirty="0"/>
              <a:t>выбрать наиболее приемлемое решение и точно определить необходимый и достаточный набор требо­ваний для каждого конкретного </a:t>
            </a:r>
            <a:r>
              <a:rPr lang="ru-RU" dirty="0" smtClean="0"/>
              <a:t>ИТ-продукта </a:t>
            </a:r>
            <a:r>
              <a:rPr lang="ru-RU" dirty="0"/>
              <a:t>и среды его экс­плуатации.</a:t>
            </a:r>
          </a:p>
          <a:p>
            <a:r>
              <a:rPr lang="ru-RU" dirty="0"/>
              <a:t>Стандарт рассматривает устранение недостатков существу­ющих средств безопасности как одну из задач защиты наряду с противодействием угрозам безопасности и реализацией мо­дели безопасности.</a:t>
            </a:r>
          </a:p>
          <a:p>
            <a:r>
              <a:rPr lang="ru-RU" dirty="0"/>
              <a:t>Данный стандарт ознаменовал появление нового поколе­ния руководящих документов в области информационной без­опасности, а его основные положения послужили базой для разработки Канадских критериев безопасности компьютер­ных систем и Единых критериев безопасности информацион­ных технологий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16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b="1" dirty="0"/>
              <a:t>Единые критерии безопасности информационных технологий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Единые критерии безопасности информационных техно­логий (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Evaluation</a:t>
            </a:r>
            <a:r>
              <a:rPr lang="ru-RU" dirty="0"/>
              <a:t>, далее — Единые критерии) являются результатом совместных усилий авторов Европейских критериев безопас­ности информационных технологий, Федеральных критери­ев безопасности информационных технологий и Канадских критериев безопасности компьютерных систем, направленных на объединение основных положений этих документов и созда­ние Единого международного стандарта безопасности инфор­мационных технологий. Работа над этим самым масштабным в истории стандарте информационной безопасности проектом началась в июне 1993 года с целью преодоления концептуаль­ных и технических различий между указанными документами, их согласования и создания единого международного стандар­та. Версия 2.1 этого стандарта утверждена Международной орга­низацией по стандартизации (ISO) в 1999 г. в качестве Между­народного стандарта информационной безопасности ISO/IEC 15408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33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Требования Единых </a:t>
            </a:r>
            <a:r>
              <a:rPr lang="ru-RU" dirty="0"/>
              <a:t>критериев охватывают практически все аспекты безопасности </a:t>
            </a:r>
            <a:r>
              <a:rPr lang="ru-RU" dirty="0" smtClean="0"/>
              <a:t>ИТ-продуктов </a:t>
            </a:r>
            <a:r>
              <a:rPr lang="ru-RU" dirty="0"/>
              <a:t>и техно­логии их создания, а также содержат все исходные материалы, необходимые потребителям и разработчикам для формирова­ния Профилей и Проектов защиты.</a:t>
            </a:r>
          </a:p>
          <a:p>
            <a:r>
              <a:rPr lang="ru-RU" dirty="0"/>
              <a:t>Кроме того, требования Единых критериев являются практи­чески всеобъемлющей энциклопедией информационной безо­пасности, поэтому их можно использовать в качестве справоч­ника по безопасности информационных технологий.</a:t>
            </a:r>
          </a:p>
          <a:p>
            <a:r>
              <a:rPr lang="ru-RU" dirty="0"/>
              <a:t>Данный стандарт ознаменовал собой новый уровень стан­дартизации информационных технологий, подняв его на меж­государственный уровень. За этим проглядывается реальная </a:t>
            </a:r>
            <a:r>
              <a:rPr lang="ru-RU" dirty="0" smtClean="0"/>
              <a:t>перспектива </a:t>
            </a:r>
            <a:r>
              <a:rPr lang="ru-RU" dirty="0"/>
              <a:t>создания единого безопасного информационно­го пространства, в котором сертификация безопасности систем обработки информации будет осуществляться на глобальном уровне, что предоставит возможности для интеграции нацио­нальных информационных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67851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b="1" dirty="0"/>
              <a:t>Группа международных стандартов 270000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Основное назначение международных стандартов — это соз­дание на межгосударственном уровне единой основы для раз­работки новых и совершенствования действующих систем ка­чества. Сотрудничество в области стандартизации направлено на приведение в соответствие национальной системы стандар­тизации с международной. Международные стандарты не име­ют статуса обязательных для всех стран-участниц. Любая страна мира вправе применять или не применять их. Решение вопроса о применении международного стандарта связано в основном со степенью участия страны в международном разделении труда.</a:t>
            </a:r>
          </a:p>
          <a:p>
            <a:r>
              <a:rPr lang="ru-RU" dirty="0"/>
              <a:t>Международные стандарты принимаются Международ­ной организацией по стандартизации — ИСО (</a:t>
            </a:r>
            <a:r>
              <a:rPr lang="ru-RU" dirty="0" err="1"/>
              <a:t>International</a:t>
            </a:r>
            <a:r>
              <a:rPr lang="ru-RU" dirty="0"/>
              <a:t> </a:t>
            </a:r>
            <a:r>
              <a:rPr lang="ru-RU" dirty="0" err="1"/>
              <a:t>Organization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Standardization</a:t>
            </a:r>
            <a:r>
              <a:rPr lang="ru-RU" dirty="0"/>
              <a:t>, ISO).</a:t>
            </a:r>
          </a:p>
        </p:txBody>
      </p:sp>
    </p:spTree>
    <p:extLst>
      <p:ext uri="{BB962C8B-B14F-4D97-AF65-F5344CB8AC3E}">
        <p14:creationId xmlns:p14="http://schemas.microsoft.com/office/powerpoint/2010/main" val="30698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Группа стандартов, </a:t>
            </a:r>
            <a:r>
              <a:rPr lang="ru-RU" dirty="0"/>
              <a:t>связанная с информационной </a:t>
            </a:r>
            <a:r>
              <a:rPr lang="ru-RU" dirty="0" smtClean="0"/>
              <a:t>безопасностью (ISO/IEC 27000)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ГОСТ Р ИСО/МЭК 27000-2012- «СМИБ. Общий обзор и терминология».</a:t>
            </a:r>
          </a:p>
          <a:p>
            <a:r>
              <a:rPr lang="ru-RU" dirty="0"/>
              <a:t>ГОСТ Р ИСО/МЭК 27001-2006- «СМИБ. Требования» ГОСТ Р ИСО/МЭК 27002-2012- «СМИБ. Свод норм и пра­вил менеджмента информационной безопасности».</a:t>
            </a:r>
          </a:p>
          <a:p>
            <a:r>
              <a:rPr lang="ru-RU" dirty="0"/>
              <a:t>ГОСТ Р ИСО/МЭК 27003-2012-»СМИБ. Руководство по реализации системы менеджмента информационной без­опасности».</a:t>
            </a:r>
          </a:p>
          <a:p>
            <a:r>
              <a:rPr lang="ru-RU" dirty="0"/>
              <a:t>ГОСТ Р ИСО/МЭК 27004-2011- «СМИБ. Измерения».</a:t>
            </a:r>
          </a:p>
          <a:p>
            <a:r>
              <a:rPr lang="ru-RU" dirty="0"/>
              <a:t>ГОСТ Р ИСО/МЭК 27005-2010 - «СМИБ. Менеджмент риска информационной безопасности».</a:t>
            </a:r>
          </a:p>
          <a:p>
            <a:r>
              <a:rPr lang="ru-RU" dirty="0"/>
              <a:t>ГОСТ Р ИСО/МЭК 27006-2008- «СМИБ. Требования к ор­ганам, осуществляющим аудит и сертификацию систем менед­жмента информационной безопасности».</a:t>
            </a:r>
          </a:p>
          <a:p>
            <a:r>
              <a:rPr lang="ru-RU" dirty="0"/>
              <a:t>ГОСТ Р ИСО/МЭК 27007-2014 - «СМИБ. Руководства по аудиту систем менеджмента информационной безопасности».</a:t>
            </a:r>
          </a:p>
          <a:p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77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r>
              <a:rPr lang="ru-RU" b="1" dirty="0"/>
              <a:t>Радужная серия</a:t>
            </a:r>
            <a:r>
              <a:rPr lang="ru-RU" dirty="0"/>
              <a:t> (Радужные книги) — серия стандартов информационной безопасности, разработанная и </a:t>
            </a:r>
            <a:r>
              <a:rPr lang="ru-RU" dirty="0">
                <a:solidFill>
                  <a:schemeClr val="tx1"/>
                </a:solidFill>
              </a:rPr>
              <a:t>опубликованная в </a:t>
            </a:r>
            <a:r>
              <a:rPr lang="ru-RU" dirty="0">
                <a:solidFill>
                  <a:schemeClr val="tx1"/>
                </a:solidFill>
                <a:hlinkClick r:id="rId2" tooltip="США"/>
              </a:rPr>
              <a:t>США</a:t>
            </a:r>
            <a:r>
              <a:rPr lang="ru-RU" dirty="0">
                <a:solidFill>
                  <a:schemeClr val="tx1"/>
                </a:solidFill>
              </a:rPr>
              <a:t> в период с 1980 по 1990 гг. Изначально книги были опубликованы </a:t>
            </a:r>
            <a:r>
              <a:rPr lang="ru-RU" dirty="0">
                <a:solidFill>
                  <a:schemeClr val="tx1"/>
                </a:solidFill>
                <a:hlinkClick r:id="rId3" tooltip="Министерство обороны США"/>
              </a:rPr>
              <a:t>Министерством обороны США</a:t>
            </a:r>
            <a:r>
              <a:rPr lang="ru-RU" dirty="0">
                <a:solidFill>
                  <a:schemeClr val="tx1"/>
                </a:solidFill>
              </a:rPr>
              <a:t>, а затем в </a:t>
            </a:r>
            <a:r>
              <a:rPr lang="ru-RU" dirty="0">
                <a:solidFill>
                  <a:schemeClr val="tx1"/>
                </a:solidFill>
                <a:hlinkClick r:id="rId4" tooltip="Центр национальной компьютерной безопасности США"/>
              </a:rPr>
              <a:t>Центре национальной компьютерной безопасности США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Эти стандарты описывают процесс оценки доверенных систем. </a:t>
            </a:r>
            <a:r>
              <a:rPr lang="ru-RU" dirty="0" smtClean="0">
                <a:solidFill>
                  <a:schemeClr val="tx1"/>
                </a:solidFill>
              </a:rPr>
              <a:t>Многие </a:t>
            </a:r>
            <a:r>
              <a:rPr lang="ru-RU" dirty="0">
                <a:solidFill>
                  <a:schemeClr val="tx1"/>
                </a:solidFill>
              </a:rPr>
              <a:t>из этих стандартов стали основой для Общих критериев оценки защищённости информационных технологий. Книги получили свои названия по цвету обложек. Например, книга </a:t>
            </a:r>
            <a:r>
              <a:rPr lang="ru-RU" dirty="0">
                <a:solidFill>
                  <a:schemeClr val="tx1"/>
                </a:solidFill>
                <a:hlinkClick r:id="rId5" tooltip="Критерии определения безопасности компьютерных систем"/>
              </a:rPr>
              <a:t>Критерии определения безопасности компьютерных систем</a:t>
            </a:r>
            <a:r>
              <a:rPr lang="ru-RU" dirty="0">
                <a:solidFill>
                  <a:schemeClr val="tx1"/>
                </a:solidFill>
              </a:rPr>
              <a:t> получила название </a:t>
            </a:r>
            <a:r>
              <a:rPr lang="ru-RU" dirty="0">
                <a:solidFill>
                  <a:schemeClr val="tx1"/>
                </a:solidFill>
                <a:hlinkClick r:id="rId6" tooltip="Оранжевая книга (криптография)"/>
              </a:rPr>
              <a:t>Оранжевая книга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7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Правовое обеспечение информационной </a:t>
            </a:r>
            <a:r>
              <a:rPr lang="ru-RU" dirty="0" smtClean="0"/>
              <a:t>безопасности в Республике Беларусь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base"/>
            <a:r>
              <a:rPr lang="ru-RU" dirty="0" smtClean="0"/>
              <a:t>Международные договора </a:t>
            </a:r>
            <a:r>
              <a:rPr lang="ru-RU" dirty="0"/>
              <a:t>в области информационной безопасности. К ним можно отнести: Соглашение о сотрудничестве государств – участников Содружества Независимых Государств в области обеспечения информационной безопасности от 20 ноября 2013 г. (для Беларуси вступило в силу 04.06.2015 г.), постановление Межпарламентской Ассамблеи государств-участников Содружества Независимых Государств от 18 ноября 2005 г. № 26-7 «О гармонизации законодательства государств – участников СНГ в области информатизации и связи», Соглашение между Правительством Республики Беларусь и Правительством Республики Казахстан о сотрудничестве в области защиты информации, Соглашение между Правительством Республики Беларусь и Правительством Российской Федерации о сотрудничестве в области защиты информации и т.д.</a:t>
            </a:r>
          </a:p>
          <a:p>
            <a:pPr lvl="0" fontAlgn="base"/>
            <a:r>
              <a:rPr lang="ru-RU" dirty="0" smtClean="0"/>
              <a:t>Конституция </a:t>
            </a:r>
            <a:r>
              <a:rPr lang="ru-RU" dirty="0"/>
              <a:t>Республики Беларусь от 15 марта 1994 г. (с изменениями и дополнениями, принятыми на республиканских референдумах 24.11.1996 и 17.10.2004), в соответствии со статьей 34 которой, гражданам Республики Беларусь гарантируется право на получение, хранение и распространение полной, достоверной и своевременной информации о деятельности государственных органов, общественных объединений, о политической, экономической, культурной и международной жизни, состоянии окружающей среды; и указывается, что пользование информацией может быть ограничено законодательством в целях защиты чести, достоинства, личной и семейной жизни граждан и полного осуществления ими своих прав.</a:t>
            </a:r>
          </a:p>
        </p:txBody>
      </p:sp>
    </p:spTree>
    <p:extLst>
      <p:ext uri="{BB962C8B-B14F-4D97-AF65-F5344CB8AC3E}">
        <p14:creationId xmlns:p14="http://schemas.microsoft.com/office/powerpoint/2010/main" val="72100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ru-RU" dirty="0" smtClean="0"/>
              <a:t>Кодифицированные нормативные правовые акты: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fontAlgn="base"/>
            <a:r>
              <a:rPr lang="ru-RU" dirty="0"/>
              <a:t>Гражданский кодекс Республики Беларусь (далее — ГК) содержит нормы, касающиеся служебной и коммерческой тайны, закрепляет такие форма отношений, как информационные услуги, электронную подпись признает как средство, подтверждающее подлинность сторон в сделках, предусматривает ответственность за незаконное использование информации (статья 140, часть 2 статьи 161, статья 1011 и др.).</a:t>
            </a:r>
            <a:endParaRPr lang="ru-RU" sz="2000" dirty="0"/>
          </a:p>
          <a:p>
            <a:pPr lvl="1" fontAlgn="base"/>
            <a:r>
              <a:rPr lang="ru-RU" dirty="0"/>
              <a:t>Кодекс Республики Беларусь об административных правонарушениях (далее — КоАП), в котором определяются административно-правовые санкции за правонарушения в информационной сфере. К таким правонарушениям относятся: отказ в предоставлении гражданину информации, посредственно затрагивающей его права, свободы и законные интересы (статья 9.6), несанкционированный доступ к компьютерной информации (статья 22.6), нарушение правил защиты информации (статья 22.7) и др.</a:t>
            </a:r>
            <a:endParaRPr lang="ru-RU" sz="2000" dirty="0"/>
          </a:p>
          <a:p>
            <a:pPr lvl="1" fontAlgn="base"/>
            <a:r>
              <a:rPr lang="ru-RU" dirty="0"/>
              <a:t>Уголовный кодекс Республики Беларусь (далее — УК) закрепляет ответственность за преступления против информационной безопасности (глава 31), а также иные составы преступлений в информационной сфере (хищение путем использования компьютерной техники (статья 212), умышленное разглашение государственной тайны (статья 373), разглашение государственной тайны по неосторожности (статья 374), умышленное разглашение служебной тайны (статья 375) и др.</a:t>
            </a:r>
            <a:endParaRPr lang="ru-RU" sz="2000" dirty="0"/>
          </a:p>
          <a:p>
            <a:pPr lvl="1" fontAlgn="base"/>
            <a:r>
              <a:rPr lang="ru-RU" dirty="0"/>
              <a:t>Трудовой кодекс Республики Беларусь (далее — ТК), в соответствии с которым для работников устанавливается обязанность хранить государственную и служебную тайну, не разглашать коммерческую тайну нанимателя, коммерческую тайну третьих лиц, к которой наниматель получил доступ (п.10 части 1 статьи 53).</a:t>
            </a:r>
            <a:endParaRPr lang="ru-RU" sz="2000" dirty="0"/>
          </a:p>
          <a:p>
            <a:pPr lvl="1" fontAlgn="base"/>
            <a:r>
              <a:rPr lang="ru-RU" dirty="0"/>
              <a:t>Налоговый кодекс Республики Беларусь (общая часть) (далее — НК) включает нормы, определяющие порядок защиты различных видов конфиденциальной информации.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9466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fontAlgn="base"/>
            <a:r>
              <a:rPr lang="ru-RU" dirty="0" smtClean="0"/>
              <a:t>Законы, </a:t>
            </a:r>
            <a:r>
              <a:rPr lang="ru-RU" dirty="0"/>
              <a:t>среди которых следует отметить: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ru-RU" dirty="0"/>
              <a:t>Закон Республики Беларусь 21.06.2008 № 418-З «О регистре населения» (далее – Закон «О регистре населения»);</a:t>
            </a:r>
            <a:endParaRPr lang="ru-RU" sz="2000" dirty="0"/>
          </a:p>
          <a:p>
            <a:pPr lvl="1" fontAlgn="base"/>
            <a:r>
              <a:rPr lang="ru-RU" dirty="0"/>
              <a:t>Закон Республики Беларусь от 10 ноября 2008 г. № 455-З «Об информации, информатизации и защите информации» (далее – Закон «Об информации»);</a:t>
            </a:r>
            <a:endParaRPr lang="ru-RU" sz="2000" dirty="0"/>
          </a:p>
          <a:p>
            <a:pPr lvl="1" fontAlgn="base"/>
            <a:r>
              <a:rPr lang="ru-RU" dirty="0"/>
              <a:t>Закон Республики Беларусь от 13 июля 2006 г. № 144-З «О переписи населения» (далее – Закон «О переписи населения»);</a:t>
            </a:r>
            <a:endParaRPr lang="ru-RU" sz="2000" dirty="0"/>
          </a:p>
          <a:p>
            <a:pPr lvl="1" fontAlgn="base"/>
            <a:r>
              <a:rPr lang="ru-RU" dirty="0"/>
              <a:t>Закон Республики Беларусь от 28 декабря 2009 г. № 113-З «Об электронном документе и электронной цифровой подписи</a:t>
            </a:r>
            <a:r>
              <a:rPr lang="ru-RU" dirty="0" smtClean="0"/>
              <a:t>».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220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Указы Президента </a:t>
            </a:r>
            <a:r>
              <a:rPr lang="ru-RU" dirty="0"/>
              <a:t>Республики Беларусь и </a:t>
            </a:r>
            <a:r>
              <a:rPr lang="ru-RU" dirty="0" smtClean="0"/>
              <a:t>постановления </a:t>
            </a:r>
            <a:r>
              <a:rPr lang="ru-RU" dirty="0"/>
              <a:t>Совета Министров Республики Беларусь.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ru-RU" dirty="0"/>
              <a:t>Среди данных правовых актов можно выделить основные блоки нормативных правовых актов:</a:t>
            </a:r>
            <a:endParaRPr lang="ru-RU" sz="2400" dirty="0"/>
          </a:p>
          <a:p>
            <a:pPr lvl="1" fontAlgn="base"/>
            <a:r>
              <a:rPr lang="ru-RU" dirty="0"/>
              <a:t>о защите информации;</a:t>
            </a:r>
            <a:endParaRPr lang="ru-RU" sz="2000" dirty="0"/>
          </a:p>
          <a:p>
            <a:pPr lvl="1" fontAlgn="base"/>
            <a:r>
              <a:rPr lang="ru-RU" dirty="0"/>
              <a:t>о доступе граждан к информации; о компетенции органов государственной власти в сфере защиты информации;</a:t>
            </a:r>
            <a:endParaRPr lang="ru-RU" sz="2000" dirty="0"/>
          </a:p>
          <a:p>
            <a:pPr lvl="1" fontAlgn="base"/>
            <a:r>
              <a:rPr lang="ru-RU" dirty="0"/>
              <a:t>о международном сотрудничестве в данной сфере, включая государства-члены Содружества Независимых Государств.</a:t>
            </a:r>
            <a:endParaRPr lang="ru-RU" sz="2000" dirty="0"/>
          </a:p>
          <a:p>
            <a:pPr fontAlgn="base"/>
            <a:r>
              <a:rPr lang="ru-RU" dirty="0"/>
              <a:t>К таким законодательным актам можно отнести: указы Президента Республики Беларусь от 9 ноября 2010 г. № 575 «</a:t>
            </a:r>
            <a:r>
              <a:rPr lang="ru-RU" b="1" dirty="0"/>
              <a:t>Об утверждении Концепции национальной безопасности Республики Беларусь</a:t>
            </a:r>
            <a:r>
              <a:rPr lang="ru-RU" dirty="0"/>
              <a:t>», от 01 февраля 2010 г. № 60 «</a:t>
            </a:r>
            <a:r>
              <a:rPr lang="ru-RU" b="1" dirty="0"/>
              <a:t>О мерах по совершенствованию использования национального сегмента сети Интернет</a:t>
            </a:r>
            <a:r>
              <a:rPr lang="ru-RU" dirty="0"/>
              <a:t>», от 8 ноября 2011 г. № 515 «</a:t>
            </a:r>
            <a:r>
              <a:rPr lang="ru-RU" b="1" dirty="0"/>
              <a:t>О некоторых вопросах развития информационного общества в Республике Беларусь</a:t>
            </a:r>
            <a:r>
              <a:rPr lang="ru-RU" dirty="0"/>
              <a:t>», от 25 октября 2011 г. № 486 </a:t>
            </a:r>
            <a:r>
              <a:rPr lang="ru-RU" dirty="0" smtClean="0"/>
              <a:t>«</a:t>
            </a:r>
            <a:r>
              <a:rPr lang="ru-RU" b="1" dirty="0"/>
              <a:t>О некоторых мерах по обеспечению безопасности критически важных объектов информатизации</a:t>
            </a:r>
            <a:r>
              <a:rPr lang="ru-RU" dirty="0" smtClean="0"/>
              <a:t>», </a:t>
            </a:r>
            <a:r>
              <a:rPr lang="ru-RU" dirty="0"/>
              <a:t>от 16 апреля 2013 г. № 196 </a:t>
            </a:r>
            <a:r>
              <a:rPr lang="ru-RU" dirty="0" smtClean="0"/>
              <a:t>«</a:t>
            </a:r>
            <a:r>
              <a:rPr lang="ru-RU" b="1" dirty="0" smtClean="0"/>
              <a:t>О </a:t>
            </a:r>
            <a:r>
              <a:rPr lang="ru-RU" b="1" dirty="0"/>
              <a:t>некоторых мерах по совершенствованию защиты информации</a:t>
            </a:r>
            <a:r>
              <a:rPr lang="ru-RU" dirty="0"/>
              <a:t>»; постановления Совета Министров Республики Беларусь от 29 апреля 2010 г. № 645 </a:t>
            </a:r>
            <a:r>
              <a:rPr lang="ru-RU" dirty="0" smtClean="0"/>
              <a:t>«</a:t>
            </a:r>
            <a:r>
              <a:rPr lang="ru-RU" b="1" dirty="0"/>
              <a:t>О некоторых вопросах интернет-сайтов государственных органов и организаций и признании утратившим силу постановления Совета Министров Республики Беларусь от 11 февраля 2006 г. № 192</a:t>
            </a:r>
            <a:r>
              <a:rPr lang="ru-RU" dirty="0" smtClean="0"/>
              <a:t>», </a:t>
            </a:r>
            <a:r>
              <a:rPr lang="ru-RU" dirty="0"/>
              <a:t>от 15 мая 2013 г. № 375 </a:t>
            </a:r>
            <a:r>
              <a:rPr lang="ru-RU" dirty="0" smtClean="0"/>
              <a:t>«</a:t>
            </a:r>
            <a:r>
              <a:rPr lang="ru-RU" b="1" dirty="0" smtClean="0"/>
              <a:t>Об </a:t>
            </a:r>
            <a:r>
              <a:rPr lang="ru-RU" b="1" dirty="0"/>
              <a:t>утверждении технического регламента Республики Беларусь «Информационные технологии. Средства защиты информации. Информационная безопасность</a:t>
            </a:r>
            <a:r>
              <a:rPr lang="ru-RU" dirty="0"/>
              <a:t>» (ТР 2013/027/BY).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912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Приказы и Постановления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fontAlgn="base"/>
            <a:r>
              <a:rPr lang="ru-RU" dirty="0" smtClean="0"/>
              <a:t>Приказы и постановления </a:t>
            </a:r>
            <a:r>
              <a:rPr lang="ru-RU" dirty="0"/>
              <a:t>Оперативно-аналитического цента при Президенте Республики Беларусь (далее — ОАЦ), среди которых особое внимание заслуживают: Постановление ОАЦ и Министерства связи и информатизации Республики Беларусь от 19 февраля 2015 г. № 6/8 «</a:t>
            </a:r>
            <a:r>
              <a:rPr lang="ru-RU" b="1" dirty="0"/>
              <a:t>Об утверждении положения о порядке ограничения доступа к информационным ресурсам (их составным частям), размещенным в глобальной компьютерной сети Интернет</a:t>
            </a:r>
            <a:r>
              <a:rPr lang="ru-RU" dirty="0"/>
              <a:t>», приказ ОАЦ от 2 августа 2010 г. № 60 «</a:t>
            </a:r>
            <a:r>
              <a:rPr lang="ru-RU" b="1" dirty="0"/>
              <a:t>Об утверждении Положения о порядке определения поставщиков интернет-услуг, уполномоченных оказывать интернет-услуги государственным органам и организациям, использующим в своей деятельности сведения, составляющие государственные секреты</a:t>
            </a:r>
            <a:r>
              <a:rPr lang="ru-RU" dirty="0"/>
              <a:t>», приказ ОАЦ от 16 ноября 2010 г. № 82 «</a:t>
            </a:r>
            <a:r>
              <a:rPr lang="ru-RU" b="1" dirty="0"/>
              <a:t>Об утверждении Инструкции о порядке согласования выполнения работ и (или) оказания услуг в государственных организациях при осуществлении деятельности по технической и (или) криптографической защите информации</a:t>
            </a:r>
            <a:r>
              <a:rPr lang="ru-RU" dirty="0"/>
              <a:t>», Приказ ОАЦ от 17 декабря 2010 г. № 92 «</a:t>
            </a:r>
            <a:r>
              <a:rPr lang="ru-RU" b="1" dirty="0"/>
              <a:t>Об утверждении перечня поставщиков интернет-услуг, уполномоченных оказывать интернет-услуги государственным органам и организациям, использующим в своей деятельности сведения, составляющие государственные секреты</a:t>
            </a:r>
            <a:r>
              <a:rPr lang="ru-RU" dirty="0"/>
              <a:t>» и др.</a:t>
            </a:r>
          </a:p>
        </p:txBody>
      </p:sp>
    </p:spTree>
    <p:extLst>
      <p:ext uri="{BB962C8B-B14F-4D97-AF65-F5344CB8AC3E}">
        <p14:creationId xmlns:p14="http://schemas.microsoft.com/office/powerpoint/2010/main" val="377599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000" dirty="0" smtClean="0"/>
              <a:t>Государственные программы, </a:t>
            </a:r>
            <a:r>
              <a:rPr lang="ru-RU" sz="2000" dirty="0"/>
              <a:t>утвержденных с целью формирования современных подходов к проектированию и созданию защищенных компьютерных систем, новых технологий и средств технической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fontAlgn="base"/>
            <a:r>
              <a:rPr lang="ru-RU" dirty="0"/>
              <a:t>Государственную программу развития цифровой экономики и информационного общества на 2016-2020 годы, утвержденную постановлением Совета Министров Республики Беларусь от 23 марта 2016 г. № 235;</a:t>
            </a:r>
            <a:endParaRPr lang="ru-RU" sz="2000" dirty="0"/>
          </a:p>
          <a:p>
            <a:pPr lvl="1" fontAlgn="base"/>
            <a:r>
              <a:rPr lang="ru-RU" dirty="0"/>
              <a:t>Государственную научно-техническую программу «</a:t>
            </a:r>
            <a:r>
              <a:rPr lang="ru-RU" b="1" dirty="0"/>
              <a:t>Развитие методов и средств системы комплексной защиты информации и специальных технических средств </a:t>
            </a:r>
            <a:r>
              <a:rPr lang="ru-RU" dirty="0"/>
              <a:t>(ГНТП «Защита информации – 3»), 2016 – 2020 годы, утвержденную приказом Государственного комитета по науке и технологиям Республики Беларусь от 30 мая 2016 г. № 93. Основными целями последней программы являются:</a:t>
            </a:r>
            <a:endParaRPr lang="ru-RU" sz="2000" dirty="0"/>
          </a:p>
          <a:p>
            <a:pPr lvl="2" fontAlgn="base"/>
            <a:r>
              <a:rPr lang="ru-RU" dirty="0"/>
              <a:t>совершенствование нормативно-методической базы в области защиты информации;</a:t>
            </a:r>
            <a:endParaRPr lang="ru-RU" sz="1800" dirty="0"/>
          </a:p>
          <a:p>
            <a:pPr lvl="2" fontAlgn="base"/>
            <a:r>
              <a:rPr lang="ru-RU" dirty="0"/>
              <a:t>разработка и совершенствование высокопроизводительных средств защиты информации, средств оценки степени защищенности информационных систем, специальных технических средств;</a:t>
            </a:r>
            <a:endParaRPr lang="ru-RU" sz="1800" dirty="0"/>
          </a:p>
          <a:p>
            <a:pPr lvl="2" fontAlgn="base"/>
            <a:r>
              <a:rPr lang="ru-RU" dirty="0"/>
              <a:t>создание научно-технических условий для эффективного обеспечения безопасности информации на критически важных объектах информатизации и повышения степени защищенности объектов информатизации, систем связи и передачи данных;</a:t>
            </a:r>
            <a:endParaRPr lang="ru-RU" sz="1800" dirty="0"/>
          </a:p>
          <a:p>
            <a:pPr lvl="2" fontAlgn="base"/>
            <a:r>
              <a:rPr lang="ru-RU" dirty="0"/>
              <a:t>обеспечение </a:t>
            </a:r>
            <a:r>
              <a:rPr lang="ru-RU" dirty="0" err="1"/>
              <a:t>импортозамещения</a:t>
            </a:r>
            <a:r>
              <a:rPr lang="ru-RU" dirty="0"/>
              <a:t> средств защиты информации и специальных технических средств.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90840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Республике Беларусь существует необходимость принятия Концепции информационной безопасности, которая бы комплексно урегулировала данную сферу отношений и отразила государственную политику в сфере обеспечения информационной безопасности, меры защиты информации, виды и источники угроз в сфере информационной безопасности, первоочередные мероприятия по обеспечению информационной безопасности. Концепция информационной безопасности Республики Беларусь  должна развивать и дополнять Конституцию Республики Беларусь и Концепцию национальной безопасности Республики Беларусь</a:t>
            </a:r>
          </a:p>
        </p:txBody>
      </p:sp>
    </p:spTree>
    <p:extLst>
      <p:ext uri="{BB962C8B-B14F-4D97-AF65-F5344CB8AC3E}">
        <p14:creationId xmlns:p14="http://schemas.microsoft.com/office/powerpoint/2010/main" val="1183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9" y="248193"/>
            <a:ext cx="10672353" cy="6296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88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8" y="274321"/>
            <a:ext cx="10750731" cy="6322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17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Роль стандартов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информационной </a:t>
            </a:r>
            <a:r>
              <a:rPr lang="ru-RU" dirty="0"/>
              <a:t>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220686"/>
            <a:ext cx="8915400" cy="4147736"/>
          </a:xfrm>
        </p:spPr>
        <p:txBody>
          <a:bodyPr/>
          <a:lstStyle/>
          <a:p>
            <a:r>
              <a:rPr lang="ru-RU" dirty="0" smtClean="0"/>
              <a:t>С развитием </a:t>
            </a:r>
            <a:r>
              <a:rPr lang="ru-RU" dirty="0"/>
              <a:t>информационных технологий появилась необходимость стандартизации требований в области защиты информации. </a:t>
            </a:r>
            <a:endParaRPr lang="ru-RU" dirty="0" smtClean="0"/>
          </a:p>
          <a:p>
            <a:r>
              <a:rPr lang="ru-RU" dirty="0" smtClean="0"/>
              <a:t>Главная </a:t>
            </a:r>
            <a:r>
              <a:rPr lang="ru-RU" dirty="0"/>
              <a:t>задача стандартов ин­формационной безопасности — создать основу для взаимодей­ствия между производителями, потребителями и специалистам по сертификации.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56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Оранжевая книга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84663"/>
            <a:ext cx="8915400" cy="4526559"/>
          </a:xfrm>
        </p:spPr>
        <p:txBody>
          <a:bodyPr/>
          <a:lstStyle/>
          <a:p>
            <a:r>
              <a:rPr lang="ru-RU" dirty="0"/>
              <a:t>«Критерии безопасности компьютерных систем» (</a:t>
            </a:r>
            <a:r>
              <a:rPr lang="ru-RU" dirty="0" err="1"/>
              <a:t>Trusted</a:t>
            </a:r>
            <a:r>
              <a:rPr lang="ru-RU" dirty="0"/>
              <a:t>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Evaluation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), получившие неформальное название Оранжевая книга, были разработаны Министерством обороны США в 1983 году с целью определения требований безопасности, предъявляемых к аппаратному, программному и специальному обеспечению компьютерных систем, и выра­ботки соответствующей методологии и технологии анализа сте­пени поддержки политики безопасности в компьютерных си­стемах военного назначения</a:t>
            </a:r>
            <a:r>
              <a:rPr lang="ru-RU" dirty="0" smtClean="0"/>
              <a:t>.</a:t>
            </a:r>
          </a:p>
          <a:p>
            <a:r>
              <a:rPr lang="ru-RU" dirty="0"/>
              <a:t>Предложенные в этом документе концепции защиты и на­бор функциональных требований послужили основой для фор­мирования всех появившихся впоследствии стандартов безо­пасности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4301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Классификация требований и критериев Оранжевой книги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Оранжевой книге предложены три категории требований безопасности — </a:t>
            </a:r>
            <a:r>
              <a:rPr lang="ru-RU" b="1" dirty="0" smtClean="0"/>
              <a:t>политика </a:t>
            </a:r>
            <a:r>
              <a:rPr lang="ru-RU" b="1" dirty="0"/>
              <a:t>безопасности</a:t>
            </a:r>
            <a:r>
              <a:rPr lang="ru-RU" dirty="0"/>
              <a:t>, </a:t>
            </a:r>
            <a:r>
              <a:rPr lang="ru-RU" b="1" dirty="0" smtClean="0"/>
              <a:t>аудит</a:t>
            </a:r>
            <a:r>
              <a:rPr lang="ru-RU" dirty="0" smtClean="0"/>
              <a:t> и </a:t>
            </a:r>
            <a:r>
              <a:rPr lang="ru-RU" b="1" dirty="0"/>
              <a:t>корректность</a:t>
            </a:r>
            <a:r>
              <a:rPr lang="ru-RU" dirty="0"/>
              <a:t>, в рамках которых сформулированы шесть базовых требований безопасности. </a:t>
            </a:r>
            <a:endParaRPr lang="ru-RU" dirty="0" smtClean="0"/>
          </a:p>
          <a:p>
            <a:r>
              <a:rPr lang="ru-RU" dirty="0" smtClean="0"/>
              <a:t>Первые </a:t>
            </a:r>
            <a:r>
              <a:rPr lang="ru-RU" dirty="0"/>
              <a:t>четыре требования направлены непо­средственно на обеспечение безопасности информации, а два последних — на качество самих средств защиты.</a:t>
            </a:r>
          </a:p>
        </p:txBody>
      </p:sp>
    </p:spTree>
    <p:extLst>
      <p:ext uri="{BB962C8B-B14F-4D97-AF65-F5344CB8AC3E}">
        <p14:creationId xmlns:p14="http://schemas.microsoft.com/office/powerpoint/2010/main" val="406752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987"/>
          </a:xfrm>
        </p:spPr>
        <p:txBody>
          <a:bodyPr/>
          <a:lstStyle/>
          <a:p>
            <a:pPr lvl="0" algn="ctr"/>
            <a:r>
              <a:rPr lang="ru-RU" i="1" dirty="0" smtClean="0"/>
              <a:t>1. Политика безопасности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326191"/>
              </p:ext>
            </p:extLst>
          </p:nvPr>
        </p:nvGraphicFramePr>
        <p:xfrm>
          <a:off x="2592925" y="1267098"/>
          <a:ext cx="891168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07">
                  <a:extLst>
                    <a:ext uri="{9D8B030D-6E8A-4147-A177-3AD203B41FA5}">
                      <a16:colId xmlns:a16="http://schemas.microsoft.com/office/drawing/2014/main" val="2225141009"/>
                    </a:ext>
                  </a:extLst>
                </a:gridCol>
                <a:gridCol w="7465080">
                  <a:extLst>
                    <a:ext uri="{9D8B030D-6E8A-4147-A177-3AD203B41FA5}">
                      <a16:colId xmlns:a16="http://schemas.microsoft.com/office/drawing/2014/main" val="3758527286"/>
                    </a:ext>
                  </a:extLst>
                </a:gridCol>
              </a:tblGrid>
              <a:tr h="28675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Политика </a:t>
                      </a:r>
                      <a:r>
                        <a:rPr lang="ru-RU" sz="18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безопас-ности</a:t>
                      </a:r>
                      <a:endParaRPr lang="ru-RU" sz="1800" b="1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должна поддерживать точно определённую полити­ку безопасности. Возможность осуществления субъектами досту­па к объектам должна определяться на основе их идентифика­ции и набора правил управления доступом. Там, где необходимо, должна использоваться политика нормативного управления до­ступом, позволяющая эффективно реализовать разграничение доступа к категорированной информации (информации, отме­ченной грифом секретности: «секретно», «сов. секретно» и т.д.)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30305"/>
                  </a:ext>
                </a:extLst>
              </a:tr>
              <a:tr h="22530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объектами должны быть ассоциированы метки безопас­ности, используемые в качестве атрибутов контроля доступа. Для реализации нормативного управления доступом система должна обеспечивать возможность присваивать каждому объ­екту метку или набор атрибутов, определяющих степень кон­фиденциальности (гриф секретности) объекта и/или режимы доступа к этому объекту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387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3286</Words>
  <Application>Microsoft Office PowerPoint</Application>
  <PresentationFormat>Широкоэкранный</PresentationFormat>
  <Paragraphs>118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Легкий дым</vt:lpstr>
      <vt:lpstr>Основы  защиты  информации </vt:lpstr>
      <vt:lpstr>Радужная серия </vt:lpstr>
      <vt:lpstr>Цель</vt:lpstr>
      <vt:lpstr>Презентация PowerPoint</vt:lpstr>
      <vt:lpstr>Презентация PowerPoint</vt:lpstr>
      <vt:lpstr>Роль стандартов  информационной безопасности</vt:lpstr>
      <vt:lpstr>Оранжевая книга</vt:lpstr>
      <vt:lpstr>Классификация требований и критериев Оранжевой книги </vt:lpstr>
      <vt:lpstr>1. Политика безопасности</vt:lpstr>
      <vt:lpstr>2. Аудит</vt:lpstr>
      <vt:lpstr>Презентация PowerPoint</vt:lpstr>
      <vt:lpstr>3. Корректность</vt:lpstr>
      <vt:lpstr>Презентация PowerPoint</vt:lpstr>
      <vt:lpstr>Классы безопасности компьютерных систем</vt:lpstr>
      <vt:lpstr>Группа D. Минимальная защита. </vt:lpstr>
      <vt:lpstr>Группа С. Дискреционная защита </vt:lpstr>
      <vt:lpstr>Группа В. Мандатная защита</vt:lpstr>
      <vt:lpstr>Презентация PowerPoint</vt:lpstr>
      <vt:lpstr>Презентация PowerPoint</vt:lpstr>
      <vt:lpstr>Группа А. Верифицированная защита</vt:lpstr>
      <vt:lpstr>Презентация PowerPoint</vt:lpstr>
      <vt:lpstr>Европейские критерии безопасности информационных технологий (ITSEC)</vt:lpstr>
      <vt:lpstr>Презентация PowerPoint</vt:lpstr>
      <vt:lpstr>Федеральные критерии безопасности информационных технологий США</vt:lpstr>
      <vt:lpstr>Презентация PowerPoint</vt:lpstr>
      <vt:lpstr>Единые критерии безопасности информационных технологий </vt:lpstr>
      <vt:lpstr>Презентация PowerPoint</vt:lpstr>
      <vt:lpstr>Группа международных стандартов 270000 </vt:lpstr>
      <vt:lpstr>Группа стандартов, связанная с информационной безопасностью (ISO/IEC 27000)</vt:lpstr>
      <vt:lpstr>Правовое обеспечение информационной безопасности в Республике Беларусь</vt:lpstr>
      <vt:lpstr>Кодифицированные нормативные правовые акты:</vt:lpstr>
      <vt:lpstr>Законы, среди которых следует отметить:</vt:lpstr>
      <vt:lpstr>Указы Президента Республики Беларусь и постановления Совета Министров Республики Беларусь.</vt:lpstr>
      <vt:lpstr>Приказы и Постановления </vt:lpstr>
      <vt:lpstr>Государственные программы, утвержденных с целью формирования современных подходов к проектированию и созданию защищенных компьютерных систем, новых технологий и средств технической защиты информации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Nana</cp:lastModifiedBy>
  <cp:revision>28</cp:revision>
  <dcterms:created xsi:type="dcterms:W3CDTF">2021-02-03T09:19:28Z</dcterms:created>
  <dcterms:modified xsi:type="dcterms:W3CDTF">2021-02-20T06:35:31Z</dcterms:modified>
</cp:coreProperties>
</file>