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267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6" r:id="rId13"/>
    <p:sldId id="265" r:id="rId14"/>
    <p:sldId id="268" r:id="rId15"/>
    <p:sldId id="269" r:id="rId16"/>
    <p:sldId id="274" r:id="rId17"/>
    <p:sldId id="270" r:id="rId18"/>
    <p:sldId id="27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7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0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3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83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50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1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90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3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7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E67B-1091-4AAC-8508-C1C0912BBEAC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9D255B-DE82-4CF1-A0DC-B50F663E3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ia.ru/text/category/zashita_informatci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br>
              <a:rPr lang="ru-RU" b="1" dirty="0" smtClean="0"/>
            </a:br>
            <a:r>
              <a:rPr lang="ru-RU" b="1" dirty="0" smtClean="0"/>
              <a:t>защиты </a:t>
            </a:r>
            <a:br>
              <a:rPr lang="ru-RU" b="1" dirty="0" smtClean="0"/>
            </a:br>
            <a:r>
              <a:rPr lang="ru-RU" b="1" dirty="0" smtClean="0"/>
              <a:t>информации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B4F10-125E-4A91-B866-1CFA7B6C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ИДЕНТИФИКАЦИЯ И АУТЕНТИФИКАЦИЯ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63E65-681E-45C2-BDF7-DE0EBD7D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пользователь, прежде чем получить право совершать какие-либо действия в системе, должен идентифицировать себя. </a:t>
            </a:r>
            <a:r>
              <a:rPr lang="ru-RU" dirty="0" smtClean="0"/>
              <a:t>В </a:t>
            </a:r>
            <a:r>
              <a:rPr lang="ru-RU" dirty="0"/>
              <a:t>свою очередь, система должна проверить подлинность личности пользователя, то есть что он является именно тем, за кого себя выдает. </a:t>
            </a:r>
            <a:endParaRPr lang="ru-RU" dirty="0" smtClean="0"/>
          </a:p>
          <a:p>
            <a:r>
              <a:rPr lang="ru-RU" b="1" dirty="0" smtClean="0"/>
              <a:t>Идентификация </a:t>
            </a:r>
            <a:r>
              <a:rPr lang="ru-RU" b="1" dirty="0"/>
              <a:t>и аутентификация - первый и важнейший программно-технический рубеж информационной безопасности. Если не составляет проблемы получить доступ к системе под любым именем, то другие механизмы безопасности, например, управление доступом, очевидно, теряют смысл.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605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20CA-FCEB-4194-AE21-CDAD72A8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ПРЕДОСТАВЛЕНИЕ НАДЕЖНОГО ПУТИ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4D07B-10AD-4E90-95C0-63663A45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Надежный путь связывает пользователя непосредственно с надежной вычислительной базой, минуя другие, потенциально опасные компоненты системы. Цель предоставления надежного пути - дать пользователю возможность убедиться в подлинности обслуживающей его системы.</a:t>
            </a:r>
          </a:p>
          <a:p>
            <a:r>
              <a:rPr lang="ru-RU" dirty="0"/>
              <a:t>Относительно несложно реализовать надежный путь, если используется неинтеллектуальный терминал - достаточно иметь зарезервированную управляющую </a:t>
            </a:r>
            <a:r>
              <a:rPr lang="ru-RU" dirty="0" smtClean="0"/>
              <a:t>последовательность. </a:t>
            </a:r>
            <a:r>
              <a:rPr lang="ru-RU" dirty="0"/>
              <a:t>Если же пользователь общается с интеллектуальным терминалом, персональным компьютером или рабочей станцией, задача обеспечения надежного пути становится чрезвычайно сложной, если вообще разрешимой. </a:t>
            </a:r>
          </a:p>
        </p:txBody>
      </p:sp>
    </p:spTree>
    <p:extLst>
      <p:ext uri="{BB962C8B-B14F-4D97-AF65-F5344CB8AC3E}">
        <p14:creationId xmlns:p14="http://schemas.microsoft.com/office/powerpoint/2010/main" val="234963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9510D-7A1E-458B-AEA6-B448973B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АНАЛИЗ РЕГИСТРАЦИОННОЙ ИНФОРМАЦИИ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D48D0-E16F-4A57-93F3-CEB340FC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Аудит имеет дело с </a:t>
            </a:r>
            <a:r>
              <a:rPr lang="ru-RU" dirty="0" smtClean="0"/>
              <a:t>действиями, </a:t>
            </a:r>
            <a:r>
              <a:rPr lang="ru-RU" dirty="0"/>
              <a:t>так или иначе затрагивающими безопасность системы. К числу таких событий, например, относятся:</a:t>
            </a:r>
          </a:p>
          <a:p>
            <a:pPr lvl="0"/>
            <a:r>
              <a:rPr lang="ru-RU" dirty="0"/>
              <a:t>Вход в систему (успешный или нет).</a:t>
            </a:r>
          </a:p>
          <a:p>
            <a:pPr lvl="0"/>
            <a:r>
              <a:rPr lang="ru-RU" dirty="0"/>
              <a:t>Выход из системы.</a:t>
            </a:r>
          </a:p>
          <a:p>
            <a:pPr lvl="0"/>
            <a:r>
              <a:rPr lang="ru-RU" dirty="0"/>
              <a:t>Обращение к удаленной системе.</a:t>
            </a:r>
          </a:p>
          <a:p>
            <a:pPr lvl="0"/>
            <a:r>
              <a:rPr lang="ru-RU" dirty="0"/>
              <a:t>Операции с файлами (открыть, закрыть, переименовать, удалить).</a:t>
            </a:r>
          </a:p>
          <a:p>
            <a:pPr lvl="0"/>
            <a:r>
              <a:rPr lang="ru-RU" dirty="0"/>
              <a:t>Смена привилегий или иных атрибутов безопасности (режима доступа, уровня благонадежности пользователя и т.п.).</a:t>
            </a:r>
          </a:p>
          <a:p>
            <a:r>
              <a:rPr lang="ru-RU" dirty="0" smtClean="0"/>
              <a:t>Протоколирование </a:t>
            </a:r>
            <a:r>
              <a:rPr lang="ru-RU" dirty="0"/>
              <a:t>помогает следить за пользователями и реконструировать прошедшие события. Слежка важна в первую очередь как профилактическое средство. </a:t>
            </a:r>
            <a:r>
              <a:rPr lang="ru-RU" b="1" dirty="0"/>
              <a:t>Можно надеяться, что многие воздержатся от нарушений безопасности, зная, что их действия фиксируются.</a:t>
            </a: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5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EFF16-A16B-416B-8CEA-CEC7DFE4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Гарантированность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71D0D-61F2-445D-B2A0-D4A3F1DF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Гарантированность - это мера уверенности, с которой можно утверждать, что для проведения в жизнь сформулированной политики безопасности выбран подходящий набор средств, и что каждое из этих средств правильно исполняет отведенную ему роль.</a:t>
            </a:r>
          </a:p>
          <a:p>
            <a:r>
              <a:rPr lang="ru-RU" dirty="0"/>
              <a:t>В "Оранжевой книге" рассматривается два вида гарантированности - операционная и технологическая.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68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D963-9E7B-4BB9-949F-73D66E42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Операционная гарантированность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C6AE8-AAA6-4353-B770-6D469045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Операционная гарантированность включает в себя проверку следующих элементов:</a:t>
            </a:r>
          </a:p>
          <a:p>
            <a:pPr lvl="0"/>
            <a:r>
              <a:rPr lang="ru-RU" dirty="0"/>
              <a:t>Архитектура системы.</a:t>
            </a:r>
          </a:p>
          <a:p>
            <a:pPr lvl="0"/>
            <a:r>
              <a:rPr lang="ru-RU" dirty="0"/>
              <a:t>Целостность системы.</a:t>
            </a:r>
          </a:p>
          <a:p>
            <a:pPr lvl="0"/>
            <a:r>
              <a:rPr lang="ru-RU" dirty="0"/>
              <a:t>Анализ тайных каналов передачи информации.</a:t>
            </a:r>
          </a:p>
          <a:p>
            <a:pPr lvl="0"/>
            <a:r>
              <a:rPr lang="ru-RU" dirty="0"/>
              <a:t>Надежное администрирование.</a:t>
            </a:r>
          </a:p>
          <a:p>
            <a:pPr lvl="0"/>
            <a:r>
              <a:rPr lang="ru-RU" dirty="0"/>
              <a:t>Надежное восстановление после сбоев.</a:t>
            </a:r>
          </a:p>
          <a:p>
            <a:r>
              <a:rPr lang="ru-RU" dirty="0"/>
              <a:t>Операционная гарантированность - это способ убедиться в том, что архитектура системы и ее реализация действительно проводят в жизнь избранную политику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96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61F2EF-2D73-45B2-9BA0-F4EA5C1A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53006"/>
            <a:ext cx="8915400" cy="5458216"/>
          </a:xfrm>
        </p:spPr>
        <p:txBody>
          <a:bodyPr>
            <a:normAutofit/>
          </a:bodyPr>
          <a:lstStyle/>
          <a:p>
            <a:r>
              <a:rPr lang="ru-RU" dirty="0"/>
              <a:t>Среди архитектурных решений, предусматриваемых "Оранжевой книгой", упомянем следующие:</a:t>
            </a:r>
          </a:p>
          <a:p>
            <a:pPr lvl="0"/>
            <a:r>
              <a:rPr lang="ru-RU" dirty="0"/>
              <a:t>Деление аппаратных и системных функций по уровням привилегированности и контроль обмена информацией между уровнями;</a:t>
            </a:r>
          </a:p>
          <a:p>
            <a:pPr lvl="0"/>
            <a:r>
              <a:rPr lang="ru-RU" dirty="0"/>
              <a:t>Защита различных процессов от взаимного влияния;</a:t>
            </a:r>
          </a:p>
          <a:p>
            <a:pPr lvl="0"/>
            <a:r>
              <a:rPr lang="ru-RU" dirty="0"/>
              <a:t>Наличие средств управления доступом;</a:t>
            </a:r>
          </a:p>
          <a:p>
            <a:pPr lvl="0"/>
            <a:r>
              <a:rPr lang="ru-RU" dirty="0"/>
              <a:t>Структурированность системы, явное выделение надежной вычислительной базы, обеспечение компактности этой базы.</a:t>
            </a:r>
          </a:p>
          <a:p>
            <a:pPr lvl="0"/>
            <a:r>
              <a:rPr lang="ru-RU" dirty="0"/>
              <a:t>Следование принципу минимизации привилегий - каждому компоненту дается ровно столько привилегий, сколько необходимо для выполнения им своих функций.</a:t>
            </a:r>
          </a:p>
          <a:p>
            <a:pPr lvl="0"/>
            <a:r>
              <a:rPr lang="ru-RU" dirty="0"/>
              <a:t>Сегментация (в частности, сегментация адресного пространства процессов) как средство повышения надежности компонентов.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1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53143"/>
            <a:ext cx="8915400" cy="525807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Целостность системы</a:t>
            </a:r>
            <a:r>
              <a:rPr lang="ru-RU" dirty="0"/>
              <a:t> в данном контексте означает, что аппаратные и программные компоненты надежной вычислительной базы работают должным образом и что имеется аппаратное и программное обеспечение для периодической проверки целостности.</a:t>
            </a:r>
          </a:p>
          <a:p>
            <a:r>
              <a:rPr lang="ru-RU" b="1" dirty="0"/>
              <a:t>Надежное администрирование</a:t>
            </a:r>
            <a:r>
              <a:rPr lang="ru-RU" dirty="0"/>
              <a:t> в трактовке "Оранжевой книги" означает всего лишь, что </a:t>
            </a:r>
            <a:r>
              <a:rPr lang="ru-RU" b="1" dirty="0"/>
              <a:t>должны быть логически выделены три роли - системного администратора, системного оператора и администратора безопасности.</a:t>
            </a:r>
            <a:r>
              <a:rPr lang="ru-RU" dirty="0"/>
              <a:t> </a:t>
            </a:r>
          </a:p>
          <a:p>
            <a:r>
              <a:rPr lang="ru-RU" b="1" dirty="0"/>
              <a:t>Надежное восстановление после сбоев</a:t>
            </a:r>
            <a:r>
              <a:rPr lang="ru-RU" dirty="0"/>
              <a:t> - вещь необходимая, однако ее реализация может быть сопряжена с серьезными техническими трудностями. Прежде всего, должна быть сохранена целостность информации и, в частности, целостность меток безопасности. В принципе возможна ситуация, когда сбой приходится на момент записи нового файла с совершенно секретной информацией. Если файл окажется с неправильной меткой, информация может быть скомпрометирована. </a:t>
            </a:r>
          </a:p>
          <a:p>
            <a:r>
              <a:rPr lang="ru-RU" dirty="0"/>
              <a:t>Надежное восстановление включает в себя два вида деятельности - подготовку к сбою (отказу) и собственно восстановление. Подготовка к сбою - это и регулярное выполнение резервного копирования, и выработка планов действий в экстренных случаях, и поддержание запаса резервных компонентов. Восстановление связано с перезагрузкой системы и выполнением ремонтных и/или административных процедур.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4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F55BC-EDCC-4C39-B3CC-76E7E8B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Технологическая гарантированность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7719B-8366-4043-9A2D-BD9E31F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Технологическая гарантированность охватывает весь жизненный цикл системы, то есть периоды проектирования, реализации, тестирования, продажи и сопровождения. Все перечисленные действия должны выполняться в соответствии с жесткими стандартами, чтобы обезопаситься от утечки информации и нелегальных "закладок".</a:t>
            </a:r>
          </a:p>
          <a:p>
            <a:r>
              <a:rPr lang="ru-RU" b="1" dirty="0"/>
              <a:t>Первое, на что обычно обращают внимание, это тестирование.</a:t>
            </a:r>
            <a:r>
              <a:rPr lang="ru-RU" dirty="0"/>
              <a:t> Тесты должны показать, что защитные механизмы функционируют в соответствии со своим описанием и что не существует очевидных способов обхода или разрушения защиты. Должна быть уверенность, что надежную вычислительную базу нельзя привести в состояние, когда она перестанет обслуживать пользовательские запросы.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67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B9A8B-88FE-4A47-B7A6-E14F1A60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DEC1E-0C3F-4ED5-BF33-E0448626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Документация - необходимое условие гарантированной надежности системы и, одновременно, - инструмент проведения политики безопасности. Без документации люди не будут знать, какой политике следовать и что для этого нужно делать.</a:t>
            </a:r>
          </a:p>
          <a:p>
            <a:r>
              <a:rPr lang="ru-RU" dirty="0"/>
              <a:t>Согласно "Оранжевой книге", в комплект документации надежной системы должны входить следующие тома:</a:t>
            </a:r>
          </a:p>
          <a:p>
            <a:pPr lvl="0"/>
            <a:r>
              <a:rPr lang="ru-RU" dirty="0"/>
              <a:t>Руководство пользователя по средствам безопасности.</a:t>
            </a:r>
          </a:p>
          <a:p>
            <a:pPr lvl="0"/>
            <a:r>
              <a:rPr lang="ru-RU" dirty="0"/>
              <a:t>Руководство администратора по средствам безопасности.</a:t>
            </a:r>
          </a:p>
          <a:p>
            <a:pPr lvl="0"/>
            <a:r>
              <a:rPr lang="ru-RU" dirty="0"/>
              <a:t>Тестовая документация.</a:t>
            </a:r>
          </a:p>
          <a:p>
            <a:pPr lvl="0"/>
            <a:r>
              <a:rPr lang="ru-RU" dirty="0"/>
              <a:t>Описание архитектуры.</a:t>
            </a:r>
          </a:p>
          <a:p>
            <a:r>
              <a:rPr lang="ru-RU" dirty="0" smtClean="0"/>
              <a:t>На практике </a:t>
            </a:r>
            <a:r>
              <a:rPr lang="ru-RU" dirty="0"/>
              <a:t>требуется еще по крайней мере одна книга - письменное изложение политики безопасности данной организации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41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Работы по </a:t>
            </a:r>
            <a:r>
              <a:rPr lang="ru-RU" dirty="0"/>
              <a:t>обеспечению режима 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–  определение сферы (границ) системы управления информационной безопасностью и конкретизация целей ее создания;</a:t>
            </a:r>
          </a:p>
          <a:p>
            <a:pPr fontAlgn="base"/>
            <a:r>
              <a:rPr lang="ru-RU" dirty="0"/>
              <a:t>–  оценка рисков;</a:t>
            </a:r>
          </a:p>
          <a:p>
            <a:pPr fontAlgn="base"/>
            <a:r>
              <a:rPr lang="ru-RU" dirty="0"/>
              <a:t>–  выбор контрмер, обеспечивающих режим ИБ;</a:t>
            </a:r>
          </a:p>
          <a:p>
            <a:pPr fontAlgn="base"/>
            <a:r>
              <a:rPr lang="ru-RU" dirty="0"/>
              <a:t>–  управление рисками;</a:t>
            </a:r>
          </a:p>
          <a:p>
            <a:pPr fontAlgn="base"/>
            <a:r>
              <a:rPr lang="ru-RU" dirty="0"/>
              <a:t>–  аудит системы управления ИБ;</a:t>
            </a:r>
          </a:p>
          <a:p>
            <a:pPr fontAlgn="base"/>
            <a:r>
              <a:rPr lang="ru-RU" dirty="0"/>
              <a:t>–  выработка политики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A003F-F070-4B36-8528-A6E65454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Политика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33AD6-0CD3-4C57-B7AF-D00580F2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Политика безопасности</a:t>
            </a:r>
            <a:r>
              <a:rPr lang="ru-RU" dirty="0"/>
              <a:t> - набор законов, правил и норм поведения, определяющих, как организация обрабатывает, защищает и распространяет информацию. </a:t>
            </a:r>
            <a:r>
              <a:rPr lang="ru-RU" b="1" dirty="0"/>
              <a:t>Политика безопасности должна включать в себя анализ возможных угроз и выбор мер противодействия.</a:t>
            </a:r>
            <a:endParaRPr lang="ru-RU" dirty="0"/>
          </a:p>
          <a:p>
            <a:r>
              <a:rPr lang="ru-RU" b="1" dirty="0"/>
              <a:t>Гарантированность</a:t>
            </a:r>
            <a:r>
              <a:rPr lang="ru-RU" dirty="0"/>
              <a:t> - мера доверия, которая может быть оказана архитектуре и реализации системы. Гарантированность может проистекать как из тестирования, так и из проверки </a:t>
            </a:r>
            <a:r>
              <a:rPr lang="ru-RU" dirty="0" smtClean="0"/>
              <a:t>общего </a:t>
            </a:r>
            <a:r>
              <a:rPr lang="ru-RU" dirty="0"/>
              <a:t>замысла и исполнения системы в целом и ее компонентов.</a:t>
            </a:r>
          </a:p>
          <a:p>
            <a:r>
              <a:rPr lang="ru-RU" b="1" dirty="0"/>
              <a:t>Механизм подотчетности (протоколирования).</a:t>
            </a:r>
            <a:r>
              <a:rPr lang="ru-RU" dirty="0"/>
              <a:t> Надежная система должна фиксировать все события, касающиеся безопасности. Ведение протоколов должно дополняться </a:t>
            </a:r>
            <a:r>
              <a:rPr lang="ru-RU" dirty="0" smtClean="0"/>
              <a:t>аудитом.</a:t>
            </a:r>
            <a:endParaRPr lang="ru-RU" dirty="0"/>
          </a:p>
          <a:p>
            <a:r>
              <a:rPr lang="ru-RU" b="1" dirty="0"/>
              <a:t>Периметр безопасности -</a:t>
            </a:r>
            <a:r>
              <a:rPr lang="ru-RU" dirty="0"/>
              <a:t> граница надежной вычислительной базы. То, что внутри периметра, считается надежным, а то, что вне - нет.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79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940526"/>
            <a:ext cx="8915400" cy="4970696"/>
          </a:xfrm>
        </p:spPr>
        <p:txBody>
          <a:bodyPr/>
          <a:lstStyle/>
          <a:p>
            <a:pPr fontAlgn="base"/>
            <a:r>
              <a:rPr lang="ru-RU" dirty="0"/>
              <a:t>Этап 1. Выбор национальных и международных руководящих документов и стандартов в области ИБ и формулирование на их базе основных требований и положений политики ИБ компании, включая:</a:t>
            </a:r>
          </a:p>
          <a:p>
            <a:pPr fontAlgn="base"/>
            <a:r>
              <a:rPr lang="ru-RU" dirty="0"/>
              <a:t>–  управление доступом к средствам вычислительной техники (СВТ), программам и данным, а также антивирусную защиту;</a:t>
            </a:r>
          </a:p>
          <a:p>
            <a:pPr fontAlgn="base"/>
            <a:r>
              <a:rPr lang="ru-RU" dirty="0"/>
              <a:t>–  вопросы резервного копирования;</a:t>
            </a:r>
          </a:p>
          <a:p>
            <a:pPr fontAlgn="base"/>
            <a:r>
              <a:rPr lang="ru-RU" dirty="0"/>
              <a:t>–  проведение ремонтных и восстановительных работ;</a:t>
            </a:r>
          </a:p>
          <a:p>
            <a:pPr fontAlgn="base"/>
            <a:r>
              <a:rPr lang="ru-RU" dirty="0"/>
              <a:t>–  информирование об инцидентах в области ИБ и пр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Этап 2. Выработка подходов к управлению информационными рисками и принятие решения о выборе уровня защищенности КИС. Уровень защищенности в соответствии с зарубежными стандартами может быть минимальным (базовым) либо повышенным. Этим уровням защищенности соответствует минимальный (базовый) или полный вариант анализа информационных рисков.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44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22960"/>
            <a:ext cx="8915400" cy="5088262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Этап </a:t>
            </a:r>
            <a:r>
              <a:rPr lang="ru-RU" dirty="0"/>
              <a:t>3. Структуризация контрмер по </a:t>
            </a:r>
            <a:r>
              <a:rPr lang="ru-RU" dirty="0">
                <a:hlinkClick r:id="rId2" tooltip="Защита информации"/>
              </a:rPr>
              <a:t>защите информации</a:t>
            </a:r>
            <a:r>
              <a:rPr lang="ru-RU" dirty="0"/>
              <a:t> по следующим основным уровням: административному, процедурному, программно-техническому.</a:t>
            </a:r>
          </a:p>
          <a:p>
            <a:pPr fontAlgn="base"/>
            <a:r>
              <a:rPr lang="ru-RU" dirty="0"/>
              <a:t>Этап 4. Установление порядка сертификации и аккредитации КИС на соответствие стандартам в сфере ИБ. Назначение периодичности проведения совещаний по тематике ИБ на уровне руководства, в том числе периодического пересмотра положений политики ИБ, а также порядка обучения всех категорий пользователей информационной системы в области ИБ. Известно, что выработка политики безопасности организации – наименее формализованный этап. Однако в последнее время именно здесь сосредоточены усилия многих специалистов по защите информации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Этап 5. Определение сферы (границ) системы управления информационной безопасностью и конкретизация целей ее создания. На этом этапе определяются границы системы, для которой должен быть обеспечен режим ИБ. Соответственно, система управления ИБ строится именно в этих границах.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81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3DC86-7C33-48C6-AC1E-68497BB2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элементы политики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916A2-7632-4186-845C-1FE46C1F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"Оранжевой книге", политика безопасности должна включать в себя по крайней мере следующие элементы:</a:t>
            </a:r>
          </a:p>
          <a:p>
            <a:pPr lvl="0"/>
            <a:r>
              <a:rPr lang="ru-RU" dirty="0"/>
              <a:t>произвольное управление доступом;</a:t>
            </a:r>
          </a:p>
          <a:p>
            <a:pPr lvl="0"/>
            <a:r>
              <a:rPr lang="ru-RU" dirty="0"/>
              <a:t>безопасность повторного использования объектов;</a:t>
            </a:r>
          </a:p>
          <a:p>
            <a:pPr lvl="0"/>
            <a:r>
              <a:rPr lang="ru-RU" dirty="0"/>
              <a:t>метки безопасности;</a:t>
            </a:r>
          </a:p>
          <a:p>
            <a:pPr lvl="0"/>
            <a:r>
              <a:rPr lang="ru-RU" dirty="0"/>
              <a:t>принудительное управление доступом.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9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2133-39B9-4263-92DF-F6B0280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Произвольное управление доступом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5D200-6FC8-48E2-A2DA-B662E192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это метод ограничения доступа к объектам, основанный на учете личности субъекта или группы, в которую субъект входит.</a:t>
            </a:r>
            <a:r>
              <a:rPr lang="ru-RU" dirty="0"/>
              <a:t> Произвольность управления состоит в том, что некоторое лицо (обычно владелец объекта) может по своему усмотрению давать другим субъектам или отбирать у них права доступа к объекту.</a:t>
            </a:r>
            <a:endParaRPr lang="en-US" dirty="0"/>
          </a:p>
          <a:p>
            <a:r>
              <a:rPr lang="ru-RU" dirty="0"/>
              <a:t>Текущее состояние прав доступа при произвольном управлении описывается матрицей, в строках которой перечислены субъекты, а в столбцах - объекты. В клетках, расположенных на пересечении строк и столбцов, записываются способы доступа, допустимые для субъекта по отношению к объекту - например, чтение, запись, выполнение, возможность передачи прав другим субъектам и т.п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3A10-5794-49C0-B210-FB84B4FC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Безопасность повторного использования объектов</a:t>
            </a:r>
            <a:r>
              <a:rPr lang="ru-RU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5E98B-917B-407B-AD99-6CDB989E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важное на практике дополнение средств управления доступом, предохраняющее от случайного или преднамеренного извлечения секретной информации из "мусора". Безопасность повторного использования должна гарантироваться для областей оперативной памяти (в частности, для буферов с образами экрана, расшифрованными паролями и т.п.), для дисковых блоков и </a:t>
            </a:r>
            <a:r>
              <a:rPr lang="ru-RU" dirty="0" smtClean="0"/>
              <a:t>носителей </a:t>
            </a:r>
            <a:r>
              <a:rPr lang="ru-RU" dirty="0"/>
              <a:t>в целом.</a:t>
            </a:r>
          </a:p>
          <a:p>
            <a:r>
              <a:rPr lang="ru-RU" dirty="0" smtClean="0"/>
              <a:t>Поскольку </a:t>
            </a:r>
            <a:r>
              <a:rPr lang="ru-RU" dirty="0"/>
              <a:t>информация о субъектах также представляет собой объект, необходимо позаботиться о безопасности "повторного использования субъектов". Когда пользователь покидает организацию, следует не только лишить его возможности входа в систему, но и запретить доступ ко всем объектам. В противном случае, новый сотрудник может получить ранее использовавшийся идентификатор а с ним и все права своего предшественника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94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CC528-7429-42CA-A43A-F5DF4E2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Метки безопасности</a:t>
            </a:r>
            <a:r>
              <a:rPr lang="ru-RU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D1F34-7E3E-441E-A0F7-F659F264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реализации принудительного управления доступом с субъектами и объектами. Метка субъекта описывает его благонадежность, метка объекта - степень закрытости содержащейся в нем информации.</a:t>
            </a:r>
          </a:p>
          <a:p>
            <a:r>
              <a:rPr lang="ru-RU" b="1" dirty="0"/>
              <a:t>Согласно "Оранжевой книге", метки безопасности состоят из двух частей - уровня секретности и списка категорий.</a:t>
            </a:r>
            <a:r>
              <a:rPr lang="ru-RU" dirty="0"/>
              <a:t> Уровни секретности, поддерживаемые системой, образуют упорядоченное множество, которое может выглядеть, например, так:</a:t>
            </a:r>
          </a:p>
          <a:p>
            <a:pPr lvl="0"/>
            <a:r>
              <a:rPr lang="ru-RU" dirty="0"/>
              <a:t>совершенно секретно,</a:t>
            </a:r>
          </a:p>
          <a:p>
            <a:pPr lvl="0"/>
            <a:r>
              <a:rPr lang="ru-RU" dirty="0"/>
              <a:t>секретно,</a:t>
            </a:r>
          </a:p>
          <a:p>
            <a:pPr lvl="0"/>
            <a:r>
              <a:rPr lang="ru-RU" dirty="0"/>
              <a:t>конфиденциально,</a:t>
            </a:r>
          </a:p>
          <a:p>
            <a:pPr lvl="0"/>
            <a:r>
              <a:rPr lang="ru-RU" dirty="0"/>
              <a:t>несекретно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04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05840"/>
            <a:ext cx="8915400" cy="49053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Категории образуют неупорядоченный набор. Их назначение - описать предметную область, к которой относятся данные. </a:t>
            </a:r>
            <a:r>
              <a:rPr lang="ru-RU" dirty="0" smtClean="0"/>
              <a:t>Механизм </a:t>
            </a:r>
            <a:r>
              <a:rPr lang="ru-RU" dirty="0"/>
              <a:t>категорий позволяет разделить информацию по отсекам, что способствует лучшей защищенности, при этом, </a:t>
            </a:r>
            <a:r>
              <a:rPr lang="ru-RU" b="1" dirty="0"/>
              <a:t>субъект не может получить доступ к "чужим" категориям, даже если его уровень благонадежности - "совершенно секретно".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Главная </a:t>
            </a:r>
            <a:r>
              <a:rPr lang="ru-RU" dirty="0"/>
              <a:t>проблема, которую необходимо решать в связи с метками, это обеспечение их целостности:</a:t>
            </a:r>
          </a:p>
          <a:p>
            <a:pPr lvl="0"/>
            <a:r>
              <a:rPr lang="ru-RU" dirty="0"/>
              <a:t>не должно быть непомеченных субъектов и объектов;</a:t>
            </a:r>
          </a:p>
          <a:p>
            <a:pPr lvl="0"/>
            <a:r>
              <a:rPr lang="ru-RU" dirty="0"/>
              <a:t>при любых операциях с данными метки должны оставаться правильными.</a:t>
            </a:r>
          </a:p>
          <a:p>
            <a:r>
              <a:rPr lang="ru-RU" dirty="0"/>
              <a:t>Например, печатный документ должен открываться заголовком, содержащим текстовое и/или графическое представление метки безопасности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Разделение устройств на многоуровневые и одноуровневые. На многоуровневых устройствах может храниться информация разного уровня секретности. Зная уровень устройства, система может решить, допустимо ли записывать на него информацию с определенной меткой. </a:t>
            </a:r>
          </a:p>
        </p:txBody>
      </p:sp>
    </p:spTree>
    <p:extLst>
      <p:ext uri="{BB962C8B-B14F-4D97-AF65-F5344CB8AC3E}">
        <p14:creationId xmlns:p14="http://schemas.microsoft.com/office/powerpoint/2010/main" val="31674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A7C2-60C0-44C6-99A8-15748BB0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Принудительное управление доступом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61E04-45BA-4CD3-B153-B85A8CD9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Основано на </a:t>
            </a:r>
            <a:r>
              <a:rPr lang="ru-RU" b="1" dirty="0"/>
              <a:t>сопоставлении меток безопасности субъекта и объекта.</a:t>
            </a:r>
            <a:endParaRPr lang="ru-RU" dirty="0"/>
          </a:p>
          <a:p>
            <a:r>
              <a:rPr lang="ru-RU" b="1" dirty="0"/>
              <a:t>Субъект может читать информацию из объекта, если уровень секретности субъекта не ниже, чем у объекта, а все категории, перечисленные в метке безопасности объекта, присутствуют в метке субъекта. В таком случае говорят, что метка субъекта доминирует над меткой объекта. Смысл сформулированного правила понятен - читать можно только то, что положено.</a:t>
            </a:r>
            <a:endParaRPr lang="ru-RU" dirty="0"/>
          </a:p>
          <a:p>
            <a:r>
              <a:rPr lang="ru-RU" dirty="0"/>
              <a:t> </a:t>
            </a:r>
            <a:r>
              <a:rPr lang="ru-RU" b="1" dirty="0"/>
              <a:t>Ни при каких операциях уровень секретности информации не должен понижаться, хотя обратный процесс вполне возможен.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Принудительное </a:t>
            </a:r>
            <a:r>
              <a:rPr lang="ru-RU" dirty="0"/>
              <a:t>управление доступом реализовано во многих вариантах операционных систем и СУБД, отличающихся повышенными мерами безопасности. Впрочем, в реальной жизни произвольное и принудительное управление доступом сочетается в рамках одной системы, что позволяет использовать сильные стороны обоих подходов.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2020F-319E-4261-92B9-F15B3A07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Подотчетность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9215A-8ECD-4706-81AE-1FD73250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подотчетности - в каждый момент времени знать, кто работает в системе и что он делает.</a:t>
            </a:r>
          </a:p>
          <a:p>
            <a:r>
              <a:rPr lang="ru-RU" dirty="0"/>
              <a:t>Средства подотчетности делятся на три категории:</a:t>
            </a:r>
          </a:p>
          <a:p>
            <a:pPr lvl="0"/>
            <a:r>
              <a:rPr lang="ru-RU" dirty="0"/>
              <a:t>Идентификация и аутентификация.</a:t>
            </a:r>
          </a:p>
          <a:p>
            <a:pPr lvl="0"/>
            <a:r>
              <a:rPr lang="ru-RU" dirty="0"/>
              <a:t>Предоставление надежного пути.</a:t>
            </a:r>
          </a:p>
          <a:p>
            <a:pPr lvl="0"/>
            <a:r>
              <a:rPr lang="ru-RU" dirty="0"/>
              <a:t>Анализ регистрационной информации.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77169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60</TotalTime>
  <Words>1005</Words>
  <Application>Microsoft Office PowerPoint</Application>
  <PresentationFormat>Широкоэкранный</PresentationFormat>
  <Paragraphs>107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Легкий дым</vt:lpstr>
      <vt:lpstr>Основы  защиты  информации </vt:lpstr>
      <vt:lpstr>Политика безопасности</vt:lpstr>
      <vt:lpstr>Основные элементы политики безопасности</vt:lpstr>
      <vt:lpstr>Произвольное управление доступом </vt:lpstr>
      <vt:lpstr>Безопасность повторного использования объектов </vt:lpstr>
      <vt:lpstr>Метки безопасности </vt:lpstr>
      <vt:lpstr>Презентация PowerPoint</vt:lpstr>
      <vt:lpstr>Принудительное управление доступом</vt:lpstr>
      <vt:lpstr>Подотчетность</vt:lpstr>
      <vt:lpstr>ИДЕНТИФИКАЦИЯ И АУТЕНТИФИКАЦИЯ</vt:lpstr>
      <vt:lpstr>ПРЕДОСТАВЛЕНИЕ НАДЕЖНОГО ПУТИ</vt:lpstr>
      <vt:lpstr>АНАЛИЗ РЕГИСТРАЦИОННОЙ ИНФОРМАЦИИ</vt:lpstr>
      <vt:lpstr>Гарантированность</vt:lpstr>
      <vt:lpstr>Операционная гарантированность</vt:lpstr>
      <vt:lpstr>Презентация PowerPoint</vt:lpstr>
      <vt:lpstr>Презентация PowerPoint</vt:lpstr>
      <vt:lpstr>Технологическая гарантированность</vt:lpstr>
      <vt:lpstr>Документация</vt:lpstr>
      <vt:lpstr>Работы по обеспечению режима ИБ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Nana</cp:lastModifiedBy>
  <cp:revision>7</cp:revision>
  <dcterms:created xsi:type="dcterms:W3CDTF">2021-02-19T11:53:43Z</dcterms:created>
  <dcterms:modified xsi:type="dcterms:W3CDTF">2021-02-20T07:18:57Z</dcterms:modified>
</cp:coreProperties>
</file>