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4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8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7657" y="2221089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Основы </a:t>
            </a:r>
            <a:br>
              <a:rPr lang="ru-RU" b="1" dirty="0"/>
            </a:br>
            <a:r>
              <a:rPr lang="ru-RU" b="1" dirty="0"/>
              <a:t>защиты </a:t>
            </a:r>
            <a:br>
              <a:rPr lang="ru-RU" b="1" dirty="0"/>
            </a:br>
            <a:r>
              <a:rPr lang="ru-RU" b="1" dirty="0"/>
              <a:t>информации</a:t>
            </a:r>
            <a:br>
              <a:rPr lang="ru-RU" b="1" dirty="0"/>
            </a:b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err="1">
                <a:solidFill>
                  <a:schemeClr val="tx1"/>
                </a:solidFill>
              </a:rPr>
              <a:t>Ржеутская</a:t>
            </a:r>
            <a:r>
              <a:rPr lang="ru-RU" sz="2800" dirty="0">
                <a:solidFill>
                  <a:schemeClr val="tx1"/>
                </a:solidFill>
              </a:rPr>
              <a:t> Надежда </a:t>
            </a:r>
            <a:r>
              <a:rPr lang="ru-RU" sz="2800" dirty="0" err="1">
                <a:solidFill>
                  <a:schemeClr val="tx1"/>
                </a:solidFill>
              </a:rPr>
              <a:t>Викентьевна</a:t>
            </a:r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Ассистент кафедры </a:t>
            </a:r>
            <a:r>
              <a:rPr lang="ru-RU" sz="2800" dirty="0" err="1">
                <a:solidFill>
                  <a:schemeClr val="tx1"/>
                </a:solidFill>
              </a:rPr>
              <a:t>ИСиТ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8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Подслушивание с применением «закладок» — Студопедия">
            <a:extLst>
              <a:ext uri="{FF2B5EF4-FFF2-40B4-BE49-F238E27FC236}">
                <a16:creationId xmlns:a16="http://schemas.microsoft.com/office/drawing/2014/main" id="{89920FBF-96C3-47A3-AECC-35D901E2E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477078"/>
            <a:ext cx="9382798" cy="614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346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6501882-CEF4-439D-AA1E-2CAF3213E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712" y="1378226"/>
            <a:ext cx="7157899" cy="453299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Перехваченная ЗУ речевая информация может передаваться по радиоканалу, сети электропитания, оптическому каналу, телефонной линии, посторонним проводникам, инженерным коммуникациям в ультразвуковом диапазоне частот. Прием информации, передаваемой закладными устройствами, осуществляется, как правило, на специальные приемные устройства, работающие в соответствующем диапазоне длин волн.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Направленный микрофон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– электронное устройство, обладающее высокими чувствительностью и помехоустойчивостью за счет его узкой диаграммы направленности </a:t>
            </a:r>
            <a:endParaRPr lang="ru-BY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4D57403-8F01-435F-A8EB-E974C998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Акустические каналы утечки информации</a:t>
            </a:r>
            <a:endParaRPr lang="ru-BY" sz="4800" b="1" dirty="0"/>
          </a:p>
        </p:txBody>
      </p:sp>
      <p:pic>
        <p:nvPicPr>
          <p:cNvPr id="3076" name="Picture 4" descr="Направленный микрофон своими руками">
            <a:extLst>
              <a:ext uri="{FF2B5EF4-FFF2-40B4-BE49-F238E27FC236}">
                <a16:creationId xmlns:a16="http://schemas.microsoft.com/office/drawing/2014/main" id="{05A80B0C-D125-41A6-86C1-3D3CB6540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13" y="1264444"/>
            <a:ext cx="3710609" cy="27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51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4D341BC-E96B-4CED-AB4C-FEC446C39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1722"/>
            <a:ext cx="8915400" cy="4559500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Под действием акустических колебаний в ограждающих строительных конструкциях и инженерных коммуникациях помещения, в котором находится речевой источник, возникают вибрационные колебания. Таким образом, в своем первоначальном состоянии речевой сигнал в помещении присутствует в виде акустических и вибрационных колебаний. В данном случае строительные конструкции выполняют преобразование акустических колебаний в вибрационные и возникает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виброакустический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(вибрационный) канал утечки информации.</a:t>
            </a: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E2AFEC-0210-4C29-8E93-54003A7C14E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47" y="4065227"/>
            <a:ext cx="8584565" cy="17755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4C74AF1-2E2D-427A-91D7-B203FC0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Виброакустические</a:t>
            </a:r>
            <a:r>
              <a:rPr lang="ru-RU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каналы утечки информации</a:t>
            </a:r>
            <a:endParaRPr lang="ru-BY" sz="4800" b="1" dirty="0"/>
          </a:p>
        </p:txBody>
      </p:sp>
    </p:spTree>
    <p:extLst>
      <p:ext uri="{BB962C8B-B14F-4D97-AF65-F5344CB8AC3E}">
        <p14:creationId xmlns:p14="http://schemas.microsoft.com/office/powerpoint/2010/main" val="4267030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5E2E782-A272-4128-AE85-EA18A5FF9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113" y="1264444"/>
            <a:ext cx="7767498" cy="4513504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Перехват информации в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виброакустических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каналах обеспечивается электронными стетоскопами, выполняющими преобразование механических колебаний строительных конструкций (пол, потолок, стены) в электрические. В качестве преобразователей, подключаемых к электронному стетоскопу, используются акселерометры.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виброакустическому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каналу также возможен перехват информации с использованием закладных устройств. В основном для передачи информации используется радиоканал, поэтому такие устройства часто называют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радиостетоскопами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Возможно использование закладных устройств с передачей информации по инженерным коммуникациям (ультразвуковые колебания).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85842B0-051F-4391-A4C0-DC8E357B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Виброакустические</a:t>
            </a:r>
            <a:r>
              <a:rPr lang="ru-RU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каналы утечки информации</a:t>
            </a:r>
            <a:endParaRPr lang="ru-BY" sz="4800" b="1" dirty="0"/>
          </a:p>
        </p:txBody>
      </p:sp>
      <p:pic>
        <p:nvPicPr>
          <p:cNvPr id="4098" name="Picture 2" descr="Средства акустической разведки: проводные микрофонные системы и электронные  стетоскопы">
            <a:extLst>
              <a:ext uri="{FF2B5EF4-FFF2-40B4-BE49-F238E27FC236}">
                <a16:creationId xmlns:a16="http://schemas.microsoft.com/office/drawing/2014/main" id="{AC46D9FA-FA70-4F08-946F-6D8BBD38C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" y="1264444"/>
            <a:ext cx="23812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135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85B4B4A-2EFF-41FF-B6D5-BA25D425E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0" y="982980"/>
            <a:ext cx="7664132" cy="492824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Вспомогательные технические средства и системы (ВТСС), кроме указанных элементов, могут содержать непосредственно акустоэлектрические преобразователи. К таким ВТСС относятся некоторые типы датчиков охранной и пожарной сигнализации, громкоговорители ретрансляционной сети и т. д. Эффект акустоэлектрического преобразования в специальной литературе называют «микрофонным эффектом».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Электромеханический вызывной звонок телефонного аппарата – типичный представитель индуктивного акустоэлектрического преобразователя, микрофонный эффект которого проявляется при положенной микротелефонной трубке </a:t>
            </a: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F89DC0-C3AF-4919-8BD7-31958983B4E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1524000"/>
            <a:ext cx="3184843" cy="2179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1991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3F617-B345-4481-9291-6732AA53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ACF490-91B9-4255-B0A4-550B4054A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Структурная схема акустоэлектрического канала утечки информации</a:t>
            </a:r>
          </a:p>
          <a:p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Структурная схема акустооптического канала утечки информации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C2036C6-BD09-48DB-A4FD-DE983BD6B0F2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624110"/>
            <a:ext cx="8915400" cy="1728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AF0B98-A222-4509-B9B4-4905CEF8B89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021251"/>
            <a:ext cx="8915400" cy="2221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832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045B9A4-E023-430A-BA45-337E5EFA7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034" y="800100"/>
            <a:ext cx="6720577" cy="511112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перехвата речевой информации по данному каналу используются сложные лазерные системы, которые часто называют «лазерными микрофонами». Работают они, как правило, в ближнем инфракрасном диапазоне длин волн.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рисунке приведен простейший вариант подобной системы: луч лазера падает на стекло окна под некоторым углом (например 45 градусов). На границе стекло–воздух происходит модуляция луча речевыми колебаниями. Отражённый луч принимается фотодетектором, расположенным с другой стороны окна под углом, равным углу падения луча лазера. Такая система требует тщательной юстировки.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FA8048-FFF6-426D-894E-4CCAFF9684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05" y="1557337"/>
            <a:ext cx="4514229" cy="2378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8383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C142E13-F061-4473-A1E6-C804CDD38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903" y="2133600"/>
            <a:ext cx="5991708" cy="3777622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Второй способ, использующий сплиттер (делитель пучка), несколько сложнее, но он позволяет совместить лазер и детектор. Отпадает необходимость в тщательной юстировке системы. Применение сплиттера позволяет свести падающий и отражённый луч в одну точку.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497B5B-6A55-4D58-83CB-55D5D50D9A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470" y="1351722"/>
            <a:ext cx="4174433" cy="4055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7125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DCB99-AB28-40C0-982E-EFF12FDE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e-BY" b="1" dirty="0"/>
              <a:t>Материально-вещественный  канал утечки </a:t>
            </a:r>
            <a:r>
              <a:rPr lang="ru-RU" b="1" dirty="0"/>
              <a:t>информации</a:t>
            </a:r>
            <a:br>
              <a:rPr lang="ru-RU" b="1" dirty="0"/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22AC53-F5FB-4969-B73D-198B80049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e-BY" dirty="0"/>
              <a:t>Утечка </a:t>
            </a:r>
            <a:r>
              <a:rPr lang="ru-RU" dirty="0"/>
              <a:t>информации</a:t>
            </a:r>
            <a:r>
              <a:rPr lang="be-BY" dirty="0"/>
              <a:t> по материально‑вещественному каналу обусловлена хищением, копированием и ознакомлением с информацией, представленной на бумажном, электронном или каком-либо другом носителе.</a:t>
            </a:r>
            <a:endParaRPr lang="ru-RU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95613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F7927-C43B-49D8-BB5C-0650877D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000000"/>
                </a:solidFill>
                <a:latin typeface="Arial" panose="020B0604020202020204" pitchFamily="34" charset="0"/>
              </a:rPr>
              <a:t>Электромагнитные</a:t>
            </a:r>
            <a:r>
              <a:rPr lang="ru-RU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каналы утечки информации</a:t>
            </a:r>
            <a:endParaRPr lang="ru-BY" sz="4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EE8590-47C2-4DA2-9F5E-B207DCD73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11965"/>
            <a:ext cx="8915400" cy="4599257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Физические процессы, происходящие в технических средствах при их функционировании, создают в окружающем пространстве побочные электромагнитные излучения (ПЭМИ), которые в той или иной степени связаны с обрабатываемой информацией (электромагнитный канал).</a:t>
            </a:r>
            <a:endParaRPr lang="ru-B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Физические явления, лежащие в основе появления этих излучений, имеют различный характер, но тем не менее они могут рассматриваться как непреднамеренная передача конфиденциальной информации по некоторой "побочной системе связи", образованной источником излучения, средой и средством перехвата информации.</a:t>
            </a:r>
            <a:endParaRPr lang="ru-B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Регистрация средством технической разведки ПЭМИ источника информации (персональный компьютер и др.) распространяющихся через воздушную среду обусловливает возникновение индукционного канала утечки информации.</a:t>
            </a:r>
            <a:endParaRPr lang="ru-B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6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76267-456D-47D7-8FB1-51F8F13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000000"/>
                </a:solidFill>
                <a:latin typeface="Arial" panose="020B0604020202020204" pitchFamily="34" charset="0"/>
              </a:rPr>
              <a:t>Технические каналы утечки информации</a:t>
            </a:r>
            <a:endParaRPr lang="ru-BY" sz="3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20FC77-59E8-404B-A3FB-B4CF8E627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Технический канал утечки информации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– совокупность источника конфиденциальной информации, среды распространения и средства технической разведки для перехвата информации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02502C-A2AA-4A33-BA05-BC67DB7A070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220" y="3133724"/>
            <a:ext cx="8206740" cy="1804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6114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90895CD-5237-4180-B88E-004F39F18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03583"/>
            <a:ext cx="8915400" cy="5407639"/>
          </a:xfrm>
        </p:spPr>
        <p:txBody>
          <a:bodyPr/>
          <a:lstStyle/>
          <a:p>
            <a:r>
              <a:rPr lang="ru-RU" dirty="0"/>
              <a:t>Структурная схема индукционного канала утечки информации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Структурная схема электрического канала утечки информации</a:t>
            </a:r>
          </a:p>
          <a:p>
            <a:pPr marL="0" indent="0">
              <a:buNone/>
            </a:pP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5AEE7B-8BD3-4F15-BC8A-BEFE1DE9DCA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225" y="946779"/>
            <a:ext cx="7726017" cy="196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CCB0D4-A71E-42A4-8A67-DC8984C1234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226" y="3739919"/>
            <a:ext cx="7566991" cy="2171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0332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EDB3C-C022-47D0-8510-E50581D1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Утечка информации по цепям заземления</a:t>
            </a:r>
            <a:endParaRPr lang="ru-BY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BBA0F6-2EA7-49C2-8A42-06A4DEF26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4974"/>
            <a:ext cx="8915400" cy="4546248"/>
          </a:xfrm>
        </p:spPr>
        <p:txBody>
          <a:bodyPr/>
          <a:lstStyle/>
          <a:p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Заземлением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называется преднамеренное соединение объекта с заземляющим устройством, осуществляемое путем создания системы проводящих поверхностей и электрических соединений, предназначенных для выполнения различных функций.</a:t>
            </a:r>
            <a:endParaRPr lang="ru-B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Одной из причин попадания опасного (информационного) сигнала в систему заземления является наличие ПЭМИ – носителя информационного сигнала в местах расположения элементов системы. Это ПЭМИ будет наводить в расположенной поблизости системе заземления ток опасного сигнала.</a:t>
            </a:r>
            <a:endParaRPr lang="ru-B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Проникновение опасного сигнала в цепи заземления может быть связано с образованием так называемых контуров заземления. </a:t>
            </a: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56597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CA2D0DF-E382-4E67-86C6-8004E5435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80661"/>
            <a:ext cx="8915400" cy="4930561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Образование контуров заземления между двумя устройствами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2E26AB-FE18-4E97-B0F6-FDA7117A10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226" y="2452687"/>
            <a:ext cx="7911547" cy="3777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2233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CFDEE-C133-461F-900C-74A40700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Утечка информации по цепям электропитания</a:t>
            </a:r>
            <a:endParaRPr lang="ru-BY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58139F-5A47-44F3-8294-0B80FBDB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66191"/>
            <a:ext cx="8915400" cy="4745031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Как правило, провода общей сети питания распределяются по различным помещениям, где расположены технические системы, и соединены с различными устройствами. Вследствие этого образуется нежелательная связь между отдельными техническими средствами. Кроме того, провода сети питания являются линейными антеннами, способными излучать или воспринимать электромагнитные поля. 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На практике значительная часть нежелательных наводок между удаленными друг от друга устройствами происходит с участием сети питания. При этом возможны различные ситуации. В случае асимметричной наводки, когда провода сети питания прокладываются вместе и имеют одинаковые емкости относительно источников и приемников наводки, в них наводятся напряжения, одинаковые по величине и по фазе относительно земли и корпуса приборов.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06261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BC0AD-C83E-4858-BBFC-527A2855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11E86-6825-4EC3-BD21-2429AE1D5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ru-RU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ru-RU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ru-RU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ru-RU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Действительная (а) и эквивалентная (б) схемы нежелательной асимметричной связи двух устройств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CF5D06-2193-487B-850C-7AC97E2BFE4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133599"/>
            <a:ext cx="4282177" cy="2703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F800AC-1A07-4B64-9AF1-00DEAE2491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35" y="2126559"/>
            <a:ext cx="4282177" cy="2826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5349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261327-8C29-46A2-B7B0-F52B07D9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Перехват информации в телефонных каналах связи</a:t>
            </a:r>
            <a:endParaRPr lang="ru-BY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BB11F8-404E-4A42-B914-DB090AEB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061" y="1179443"/>
            <a:ext cx="9609551" cy="4731779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Телефонную систему связи можно представить в виде нескольких условных зон. К зоне «А» относится телефонный аппарат (ТА) абонента. Сигнал с аппарата по телефонному проводу попадает в распределительную коробку (РК) (зона «Б») и оттуда в магистральный кабель (зона «В»). После коммутации на автоматической телефонной станции (АТС) (зона «Г») сигнал распространяется по многоканальным кабелям (зона “Д”) до следующей автоматической телефонной станции (АТС). В каждой зоне имеются свои особенности по перехвату информации, но принципы, на которых построена техника несанкционированного подключения, практически не отличается.</a:t>
            </a:r>
            <a:endParaRPr lang="ru-B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4B9993-CF21-4B4A-B7BE-761D6922CA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313" y="3763617"/>
            <a:ext cx="7785445" cy="2376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7970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3BD87B0-44ED-425D-80B2-47A39D210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66191"/>
            <a:ext cx="8915400" cy="4745031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Наиболее опасными зонами, с точки зрения вероятности применения подслушивающих устройств, считаются зоны «А», «Б» и «В»</a:t>
            </a: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83EB40-1B1E-4D23-940A-2A33F99539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331" y="1868557"/>
            <a:ext cx="5168348" cy="4042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999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4DE4B-6020-4137-91B5-784F9689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177626-C54F-4C41-821B-25664D115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Непосредственное подключение к линии – это самый простой и распространенный способ подслушивания телефонных разговоров. Для негосударственных организаций, занимающихся промышленным шпионажем, реально доступным местом подключения для перехвата информации являются зоны «А», «Б», «В». Подключение может быть:</a:t>
            </a:r>
            <a:endParaRPr lang="ru-B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контактным;</a:t>
            </a:r>
            <a:endParaRPr lang="ru-B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 бесконтактным.</a:t>
            </a:r>
            <a:endParaRPr lang="ru-B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604012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AAC0A-9803-4BD0-B2F6-23BAE61C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450" y="59760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Высокочастотное навязывание</a:t>
            </a:r>
            <a:endParaRPr lang="ru-BY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D7A56E-8900-47C1-81AB-F58B5F476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7739"/>
            <a:ext cx="8915400" cy="4453483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Высокочастотное  навязывание 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 это воздействие на технические средства высокочастотных сигналов. 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 настоящее время используются два способа высокочастотного навязывания:</a:t>
            </a:r>
            <a:endParaRPr lang="ru-B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1. Посредством контактного введения высокочастотного сигнала в электрические цепи, имеющие функциональные или паразитные связи с техническим средством.</a:t>
            </a:r>
            <a:endParaRPr lang="ru-BY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2. Путем излучения высокочастотного электромагнитного поля. Возможность утечки информации при использовании высокочастотного навязывания связана с наличием в цепях технических средств нелинейных или параметрических элементов. Навязываемые высокочастотные колебания воздействуют на эти элементы одновременно с низкочастотными сигналами, возникающими при работе этих средств и содержащими конфиденциальные сведения.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727539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FFD0235-968D-40A1-8579-CE4C47E4D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68626"/>
            <a:ext cx="8915400" cy="5142596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Принцип реализации высокочастотного навязывания в телефонном аппарате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CE0824-5B33-449C-A35B-04F9B783A03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731" y="1444487"/>
            <a:ext cx="7911548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822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E6E57-4083-4914-B53C-ED1F5F52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Технические каналы утечки информации</a:t>
            </a:r>
            <a:endParaRPr lang="ru-BY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AEE0FA-2F78-49DD-9019-76DCB99C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98713"/>
            <a:ext cx="8915400" cy="461250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Источники конфиденциальной информации:</a:t>
            </a:r>
            <a:endParaRPr lang="ru-BY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человек;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электронная аппаратура;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документы (содержание);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здания и сооружения (внешний вид).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Среда распространения конфиденциальной информации:</a:t>
            </a:r>
            <a:endParaRPr lang="ru-BY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воздушная;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твердые вещества (строительные конструкции);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электрические цепи.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sz="1600" dirty="0"/>
          </a:p>
        </p:txBody>
      </p:sp>
    </p:spTree>
    <p:extLst>
      <p:ext uri="{BB962C8B-B14F-4D97-AF65-F5344CB8AC3E}">
        <p14:creationId xmlns:p14="http://schemas.microsoft.com/office/powerpoint/2010/main" val="1198125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0065ED3-11C9-4233-BFBF-9EDF9DD5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Излучение высокочастотных колебаний,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промодулированных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опасным сигналом, в свободное пространство осуществляется с помощью случайной антенны – телефонного провода.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Промодулированный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высокочастотный сигнал распространяется также в телефонной абонентской линии за пределы контролируемой территории. Следовательно, прием высокочастотных колебаний можно осуществлять либо путем подключения приемного устройства к телефонной линии, либо по полю.</a:t>
            </a:r>
            <a:endParaRPr lang="ru-BY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78AFE2-8EDC-44D1-A994-C9287114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Высокочастотное навязывание</a:t>
            </a:r>
            <a:endParaRPr lang="ru-BY" sz="4800" dirty="0"/>
          </a:p>
        </p:txBody>
      </p:sp>
    </p:spTree>
    <p:extLst>
      <p:ext uri="{BB962C8B-B14F-4D97-AF65-F5344CB8AC3E}">
        <p14:creationId xmlns:p14="http://schemas.microsoft.com/office/powerpoint/2010/main" val="346678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C2885-63F8-4D6F-B395-3F770C5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>
                <a:solidFill>
                  <a:srgbClr val="000000"/>
                </a:solidFill>
                <a:latin typeface="Arial" panose="020B0604020202020204" pitchFamily="34" charset="0"/>
              </a:rPr>
              <a:t>Технические каналы утечки информации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56A03-AB59-4491-95F6-3EDF1F410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1478"/>
            <a:ext cx="8915400" cy="451974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Средства технической разведки: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визуально-оптические (оптические увеличительные приборы);</a:t>
            </a:r>
            <a:endParaRPr lang="ru-B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оптоэлектронные (телевизионные, приборы ночного видения, тепловизоры и т. д.);</a:t>
            </a:r>
            <a:endParaRPr lang="ru-B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акустические (закладные устройства, направленные микрофоны, электронные стетоскопы и т. д.);</a:t>
            </a:r>
            <a:endParaRPr lang="ru-B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радиоперехвата (перехвата сообщений радио-, сотовой связи и т. д.);</a:t>
            </a:r>
            <a:endParaRPr lang="ru-B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фотографические;</a:t>
            </a:r>
            <a:endParaRPr lang="ru-B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электронные (для перехвата сигналов в проводных коммуникациях).</a:t>
            </a:r>
            <a:endParaRPr lang="ru-B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96673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5C970-A029-44BF-B8D2-A8E7A8BF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>
                <a:solidFill>
                  <a:srgbClr val="000000"/>
                </a:solidFill>
                <a:latin typeface="Arial" panose="020B0604020202020204" pitchFamily="34" charset="0"/>
              </a:rPr>
              <a:t>Технические каналы утечки информации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8E6745-7794-4DAB-B8BA-7B8465E8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7739"/>
            <a:ext cx="8915400" cy="445348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физическим принципам возникновения каналы утечки информации можно разделить на следующие группы: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акустический;</a:t>
            </a:r>
            <a:endParaRPr lang="ru-B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материально-вещественный;</a:t>
            </a:r>
            <a:endParaRPr lang="ru-B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визуально-оптический;</a:t>
            </a:r>
            <a:endParaRPr lang="ru-B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электромагнитный.</a:t>
            </a:r>
            <a:endParaRPr lang="ru-B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30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5CC68-215F-4668-9372-DF545969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96AA184-A42C-415C-860A-33368BE4CB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980" y="624110"/>
            <a:ext cx="9378632" cy="5609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771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187E8-F3AD-42A8-8CBC-CE9DFBEA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Акустические каналы утечки информации</a:t>
            </a:r>
            <a:endParaRPr lang="ru-BY" sz="4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401A76-5605-437D-AC23-12AA03EDB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случае, когда источником информации является голосовой аппарат человека, информация называется 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речевой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Области спектра звука, в которых сосредоточивается основная мощность акустического сигнала, называются 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формантами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Большинство звуков речи имеют одну или две форманты. 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Психологическая (с учетом чувствительности уха на разных частотах) интенсивность акустических сигналов изменяется в широких пределах (0…130 дБ). Для человека как основного источника соотношение между уровнем громкости и его качественной оценкой характеризуется следующими данными: очень тихая речь (шепот) – 5…10 дБ, тихая речь – 30…40 дБ, речь умеренной громкости 50…60 дБ, громкая речь – 60…70 дБ, крик – 70…80 дБ и более. Для сравнения: звук сирены «скорой помощи» – 100 дБ, а шум реактивного двигателя на расстоянии 5 м – 120 дБ.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61179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2004323-7D97-4C2A-8586-3864CED22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Голосовой аппарат человека является первичным источником акустических колебаний, которые представляют собой возмущения воздушной среды в виде волн сжатия и растяжения.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5CB429-E9D4-44F8-847B-041070BBDD0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407" y="3169923"/>
            <a:ext cx="8161973" cy="236219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2704BBA-5CB5-4A69-B24E-181D8D34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85800"/>
            <a:ext cx="8912225" cy="128111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Акустические каналы утечки информации</a:t>
            </a:r>
            <a:endParaRPr lang="ru-BY" sz="4800" b="1" dirty="0"/>
          </a:p>
        </p:txBody>
      </p:sp>
    </p:spTree>
    <p:extLst>
      <p:ext uri="{BB962C8B-B14F-4D97-AF65-F5344CB8AC3E}">
        <p14:creationId xmlns:p14="http://schemas.microsoft.com/office/powerpoint/2010/main" val="312651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03C174E-BC28-430A-8DD7-493CBF46B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4614" y="1264444"/>
            <a:ext cx="7589998" cy="464677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Перехват информации средствами технической разведки в данном случае может реализовываться за счет применения закладных устройств, устанавливаемых внутри помещения или при помощи направленных микрофонов, путем перехвата акустических сигналов через открытые окна, двери. В данном случае акустическая волна без существенного ослабления попадает в средство технической разведки. Таким образом, образуется 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прямой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акустический канал утечки информации.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Закладное устройство (ЗУ)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– автономное устройство для перехвата речевой информации, конструктивно объединяющее микрофон и передатчик </a:t>
            </a:r>
            <a:endParaRPr lang="ru-BY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6E9A51D-4E16-49A8-959F-F1E4F2C7D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Акустические каналы утечки информации</a:t>
            </a:r>
            <a:endParaRPr lang="ru-BY" sz="4800" b="1" dirty="0"/>
          </a:p>
        </p:txBody>
      </p:sp>
      <p:pic>
        <p:nvPicPr>
          <p:cNvPr id="1026" name="Picture 2" descr="Знакомьтесь: радиозакладки!">
            <a:extLst>
              <a:ext uri="{FF2B5EF4-FFF2-40B4-BE49-F238E27FC236}">
                <a16:creationId xmlns:a16="http://schemas.microsoft.com/office/drawing/2014/main" id="{5EE28B82-A775-4722-88A2-D5439BD72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" y="1264444"/>
            <a:ext cx="3227227" cy="245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366455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433</TotalTime>
  <Words>1581</Words>
  <Application>Microsoft Office PowerPoint</Application>
  <PresentationFormat>Широкоэкранный</PresentationFormat>
  <Paragraphs>107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Times New Roman</vt:lpstr>
      <vt:lpstr>Wingdings 3</vt:lpstr>
      <vt:lpstr>Легкий дым</vt:lpstr>
      <vt:lpstr>Основы  защиты  информации </vt:lpstr>
      <vt:lpstr>Технические каналы утечки информации</vt:lpstr>
      <vt:lpstr>Технические каналы утечки информации</vt:lpstr>
      <vt:lpstr>Технические каналы утечки информации</vt:lpstr>
      <vt:lpstr>Технические каналы утечки информации</vt:lpstr>
      <vt:lpstr>Презентация PowerPoint</vt:lpstr>
      <vt:lpstr>Акустические каналы утечки информации</vt:lpstr>
      <vt:lpstr>Акустические каналы утечки информации</vt:lpstr>
      <vt:lpstr>Акустические каналы утечки информации</vt:lpstr>
      <vt:lpstr>Презентация PowerPoint</vt:lpstr>
      <vt:lpstr>Акустические каналы утечки информации</vt:lpstr>
      <vt:lpstr>Виброакустические каналы утечки информации</vt:lpstr>
      <vt:lpstr>Виброакустические каналы утечки информации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Материально-вещественный  канал утечки информации </vt:lpstr>
      <vt:lpstr>Электромагнитные каналы утечки информации</vt:lpstr>
      <vt:lpstr>Презентация PowerPoint</vt:lpstr>
      <vt:lpstr>Утечка информации по цепям заземления</vt:lpstr>
      <vt:lpstr>Презентация PowerPoint</vt:lpstr>
      <vt:lpstr>Утечка информации по цепям электропитания</vt:lpstr>
      <vt:lpstr>Презентация PowerPoint</vt:lpstr>
      <vt:lpstr>Перехват информации в телефонных каналах связи</vt:lpstr>
      <vt:lpstr>Презентация PowerPoint</vt:lpstr>
      <vt:lpstr>Презентация PowerPoint</vt:lpstr>
      <vt:lpstr>Высокочастотное навязывание</vt:lpstr>
      <vt:lpstr>Презентация PowerPoint</vt:lpstr>
      <vt:lpstr>Высокочастотное навязывание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 защиты  информации</dc:title>
  <dc:creator>Nana</dc:creator>
  <cp:lastModifiedBy>Ржеутская Надежда Викентьевна</cp:lastModifiedBy>
  <cp:revision>24</cp:revision>
  <dcterms:created xsi:type="dcterms:W3CDTF">2021-02-03T09:19:28Z</dcterms:created>
  <dcterms:modified xsi:type="dcterms:W3CDTF">2021-03-20T09:01:40Z</dcterms:modified>
</cp:coreProperties>
</file>