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58" r:id="rId19"/>
    <p:sldId id="25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/>
              <a:t>защиты </a:t>
            </a:r>
            <a:br>
              <a:rPr lang="ru-RU" b="1" dirty="0"/>
            </a:br>
            <a:r>
              <a:rPr lang="ru-RU" b="1" dirty="0"/>
              <a:t>информации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EF532-A69F-4D3C-B082-CA2F996A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Основные требования, предъявляемые к защитным фильтрам, заключаются в следующем:</a:t>
            </a:r>
            <a:br>
              <a:rPr lang="ru-BY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291E9-C9C5-4D8B-873B-96C801A2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6522"/>
            <a:ext cx="8915400" cy="4254700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величины рабочих напряжения и тока фильтра должны соответствовать величинам напряжения и тока цепи, в которой фильтр установлен;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эффективность ослабления нежелательных сигналов должна быть не меньше заданной в защищаемом диапазоне частот;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ослабление полезного сигнала в полосе прозрачности фильтра должно быть незначительным, не влияющим на качество функционирования системы;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габариты и масса фильтров должны быть, по возможности, минимальными;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фильтры должны обеспечивать функционирование при определенных условиях эксплуатации (температура, влажность, давление, удары, вибрация и т. д.);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конструкции фильтров должны соответствовать требованиям техники безопасности.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4087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271E8-3377-4FB5-B734-8A5524DB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 фильтрам цепей питания наряду с общими предъявляются следующие дополнительные требования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13E78-FC60-4C87-8B95-8C1C72E8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0504"/>
            <a:ext cx="8915400" cy="436071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затухание, вносимое такими фильтрами в цепи постоянного тока или переменного тока основной частоты, должно быть незначительным (например 0,2 дБ и менее) и иметь большое значение (более 60 дБ) в полосе подавления, которая в зависимости от конкретных условий может быть достаточно широкой (до 10</a:t>
            </a:r>
            <a:r>
              <a:rPr lang="ru-RU" sz="20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Гц);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сетевые фильтры должны эффективно работать при больших проходящих токах, высоких напряжениях и высоких уровнях мощности рабочих и подавляемых электромагнитных колебаний;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ограничения, накладываемые на допустимые уровни нелинейных искажений формы напряжения питания при максимальной нагрузке, должны быть достаточно жесткими (например уровни гармонических составляющих напряжения питания с частотами выше 10 кГц должны быть на 80 дБ ниже уровня основной гармоники).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7791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7E214-D8C7-4343-9CDE-6E3C2659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Заземление технических средств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755B3-BB41-4C94-858D-722BFC5A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739"/>
            <a:ext cx="8915400" cy="4453483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Основные требования, предъявляемые к системе заземления, заключаются в следующем: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система заземления должна включать общий заземлитель, заземляющий кабель, шины и провода, соединяющие заземлитель с объектом;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сопротивления заземляющих проводников, а также земляных шин должны быть незначительными;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– каждый заземляемый элемент должен быть присоединен к заземлителю или к заземляющей магистрали при помощи отдельного ответвления.</a:t>
            </a:r>
          </a:p>
          <a:p>
            <a:pPr lvl="1"/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Последовательное включение в заземляющий проводник нескольких заземляемых элементов запрещается;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ru-RU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2D9B062-F20A-4B40-A746-2E3A5623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16835"/>
            <a:ext cx="8915400" cy="5394387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 системе заземления должны, по возможности, отсутствовать замкнутые контуры, образованные соединениями или нежелательными связями между сигнальными цепями и корпусами устройств, между корпусами устройств и землей;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следует избегать использования общих проводников в системах экранирующих заземлений, защитных заземлений и сигнальных цепей;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качество электрических соединений в системе заземления должно обеспечивать минимальное сопротивление контакта, надежность и механическую прочность контакта в условиях климатических воздействий и механических нагрузок;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контактные соединения должны исключать возможность образования оксидных пленок на контактирующих поверхностях и связанных с этими пленками нелинейных явлений;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контактные соединения должны исключать возможность образования гальванических пар для предотвращения коррозии в цепях заземления;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запрещается использовать в качестве заземляющего устройства нулевые фазы электросетей, металлоконструкции зданий, трубы систем отопления, водоснабжения, канализации и т. д.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6814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FBA0-F082-437B-A1CA-7A384F2E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Звукоизоляция помещений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6A482-AD3F-4AEB-A258-84D9F8CD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7009"/>
            <a:ext cx="8915400" cy="433421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Защита речевой информации от утечки по акустическим каналам может быть реализована за счет создания защищенных методом звукоизоляции помещений.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Выделение акустического сигнала на фоне естественных шумов происходит при определенных соотношениях сигнал/шум. Производя звукоизоляцию, добиваются его снижения до предела, затрудняющего (исключающего) возможность выделения речевых сигналов, проникающих за пределы контролируемой зоны по акустическому или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виброакустическому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(ограждающие конструкции, трубопроводы) каналам.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4680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DA21B6-1D02-4F9D-A851-270BEC54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6348"/>
            <a:ext cx="8915400" cy="5314874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При выборе ограждающих конструкций выделенных помещений в процессе проектирования необходимо руководствоваться следующими правилами: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 качестве перекрытий рекомендуется использовать акустически неоднородные конструкции;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 качестве полов целесообразно использовать конструкции на упругом основании или конструкции, установленные на </a:t>
            </a:r>
            <a:r>
              <a:rPr lang="ru-RU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виброизоляторы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потолки целесообразно выполнять подвесными, звукопоглощающими со звукоизолирующим слоем;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 качестве стен и перегородок предпочтительно использование многослойных акустически неоднородных конструкций с упругими прокладками (резина, пробка, ДВП, МВП и т. п.).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9946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4B992-B546-42DE-B109-AE58A8E3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Прохождение волн через препятствия осуществляется различными путями:</a:t>
            </a:r>
            <a:br>
              <a:rPr lang="ru-BY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517F6-09EA-40AB-BDDA-627E11C3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через поры, окна, щели, двери и т. д. (путем воздушного переноса);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через материал стен, по трубам тепло-, водо- и газоснабжения и т. д. за счет их продольных колебаний (путем материального переноса);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через материал стен и перегородок помещения за счет их поперечных колебаний (путем мембранного переноса).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499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91D299-F975-453E-9893-4454FFC2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09600"/>
            <a:ext cx="8915400" cy="530162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Звукоизоляция помещений обеспечивается за счет использования звукопоглощающих материалов – имеющих сквозную пористость и относительно высокий коэффициент звукопоглощения (более 0,2) и обладающих динамическим модулем упругости не более 150 кгс/см</a:t>
            </a:r>
            <a:r>
              <a:rPr lang="ru-RU" sz="2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 форме звукопоглощающие материалы разделяют на штучные (блоки, плиты), рулонные (маты, полосовые прокладки, холсты), рыхлые и сыпучие (вата минеральная, стеклянная, керамзит, шлак).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 величине относительного сжатия (жесткости) звукопоглощающие и звукоизоляционные строительные материалы подразделяются на мягкие, полужесткие и твердые.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04379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1E232-0E5E-4985-B16A-5A35BDC8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sz="3600" b="1" dirty="0"/>
              <a:t>Активные методы </a:t>
            </a:r>
            <a:r>
              <a:rPr lang="ru-RU" sz="3600" b="1" dirty="0"/>
              <a:t>ЗИ</a:t>
            </a:r>
            <a:r>
              <a:rPr lang="be-BY" sz="3600" b="1" dirty="0"/>
              <a:t> от утечки по техническим каналам</a:t>
            </a:r>
            <a:br>
              <a:rPr lang="ru-RU" sz="3600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9D5A2-AD2C-44CC-8DB3-BB1AB673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e-BY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Активные методы 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ЗИ</a:t>
            </a:r>
            <a:r>
              <a:rPr lang="be-BY" sz="20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be-BY" sz="2000" dirty="0">
                <a:solidFill>
                  <a:srgbClr val="000000"/>
                </a:solidFill>
                <a:latin typeface="Arial" panose="020B0604020202020204" pitchFamily="34" charset="0"/>
              </a:rPr>
              <a:t>– предназначены для предотвращения или существенного затруднения перехвата информации по техническим каналам за счет снижения соотношения сигнал/шум на входе средства технической разведки путем уменьшения уровня шума.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Активное техническое средство защиты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устройство, обеспечивающее создание маскирующих активных помех (или имитирующих их) для средств технической разведки или нарушающие нормальное функционирование средств негласного съема информации. Активные способы предупреждения утечки информации можно подразделить на обнаружение и нейтрализацию этих устройств.</a:t>
            </a:r>
          </a:p>
          <a:p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243647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AF4D8-5CE3-4472-B325-4C47BBF1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Активные методы защиты информации направлены на: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74E79-8896-4940-BAD0-9CFC7DAC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оздание маскирующих пространственных электромагнитных помех с целью уменьшения отношения сигнал/шум на границе контролируемой зоны до величин, обеспечивающих невозможность выделения средством разведки информационного сигнала ТСПИ;</a:t>
            </a:r>
          </a:p>
          <a:p>
            <a:pPr algn="l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оздание маскирующих электромагнитных помех в посторонних проводниках и соединительных линиях ВТСС с целью уменьшения отношения сигнал/шум на границе контролируемой зоны до величин, обеспечивающих невозможность выделения средством разведки информационного сигнала ТСПИ.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3197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94130-4FBF-40EF-95C4-1D055CF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e-BY" sz="2400" b="1" dirty="0"/>
              <a:t>Пассивные и активные методы защиты информации от утечки по техническим каналам</a:t>
            </a:r>
            <a:endParaRPr lang="ru-BY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97CC4-9D25-4B17-8000-8564F47D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Пассивные методы защиты информации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предназначены для предотвращения или существенного затруднения перехвата информации по техническим каналам за счет снижения соотношения сигнал/шум на входе средства технической разведки путем уменьшения уровня сигнала.</a:t>
            </a:r>
            <a:endParaRPr lang="ru-BY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 пассивным техническим средствам защиты относятся экранирующие устройства и сооружения, маски различного назначения, разделительные устройства в сетях электроснабжения, защитные фильтры и т. д. Цель пассивного способа – максимально ослабить сигнал от источника информативного сигнала, например, за счет отделки стен звукопоглощающими материалами или экранирования технических средств.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7160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F65EF-F7E7-4017-A298-594569D4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b="1" dirty="0"/>
              <a:t>Акустическая маскировка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9B79F-7D5E-42D3-9110-26088BD7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2400" dirty="0"/>
              <a:t>Мероприятия акустической маскировки позволяют обеспечить:</a:t>
            </a:r>
          </a:p>
          <a:p>
            <a:pPr>
              <a:defRPr/>
            </a:pPr>
            <a:r>
              <a:rPr lang="ru-RU" sz="2400" dirty="0"/>
              <a:t>– неузнаваемость голоса диктора;</a:t>
            </a:r>
          </a:p>
          <a:p>
            <a:pPr>
              <a:defRPr/>
            </a:pPr>
            <a:r>
              <a:rPr lang="ru-RU" sz="2400" dirty="0"/>
              <a:t>– существенное снижение разборчивости речи диктора;</a:t>
            </a:r>
          </a:p>
          <a:p>
            <a:pPr>
              <a:defRPr/>
            </a:pPr>
            <a:r>
              <a:rPr lang="ru-RU" sz="2400" dirty="0"/>
              <a:t>– скрыть факт передачи речевой информации.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8527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DE4CA-C1FD-447E-9174-DDA843F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b="1" dirty="0"/>
              <a:t>Электромагнитная маскировка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1EE59-227A-4A5B-9AB1-CE04D644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e-BY" sz="2400" dirty="0"/>
              <a:t>Активные маскирующие помехи (шумовые). </a:t>
            </a:r>
          </a:p>
          <a:p>
            <a:pPr>
              <a:defRPr/>
            </a:pPr>
            <a:r>
              <a:rPr lang="be-BY" sz="2400" dirty="0"/>
              <a:t> Реализуется с помощью систем активной защиты. Такие системы подразделяются на системы линейного и пространственного зашумления.</a:t>
            </a:r>
            <a:endParaRPr lang="ru-RU" sz="24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626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7AA3C-AAE4-46F0-AE20-3C4DED04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b="1" dirty="0"/>
              <a:t>Обнаружение закладных устройств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91FF3-1221-4BAB-A75D-812AC119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e-BY" sz="2400" dirty="0"/>
              <a:t>Для повышения скрытности работы мощность передатчика ЗУ делается небольшой, но достаточной для перехвата высокочувствительным приемником с небольшого расстояния (20…400 м).</a:t>
            </a:r>
          </a:p>
          <a:p>
            <a:pPr>
              <a:defRPr/>
            </a:pPr>
            <a:r>
              <a:rPr lang="be-BY" sz="2400" dirty="0"/>
              <a:t>Микрофоны делают как встроенными, так и выносными. Они бывают двух типов: акустическими или вибрационными.</a:t>
            </a:r>
            <a:endParaRPr lang="ru-RU" sz="2400" b="1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5095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6DDFB-BF71-45EA-A0D3-67FC91D8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e-BY" dirty="0"/>
              <a:t>Наиболее информативными признаками проводной микрофонной системы являются:</a:t>
            </a:r>
            <a:br>
              <a:rPr lang="ru-RU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240A7-FF82-471E-9F25-DC81DAE3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e-BY" sz="2400" dirty="0"/>
              <a:t>– тонкий провод неизвестного назначения, подключенный к малогабаритному микрофону (часто закамуфлированному и скрытно установленному) и выходящий в другое помещение;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– наличие в линии (проводе) неизвестного назначения постоянного (в несколько вольт) напряжения и низкочастотного информационного сигнала.</a:t>
            </a:r>
            <a:endParaRPr lang="ru-RU" sz="24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26344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74EC6-A34F-4BDB-BEE3-3FDD04C8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e-BY" sz="2800" b="1" dirty="0"/>
              <a:t>Демаскирующие признаки </a:t>
            </a:r>
            <a:r>
              <a:rPr lang="be-BY" sz="2800" dirty="0"/>
              <a:t>автономных некамуфлированных акустических закладок:</a:t>
            </a:r>
            <a:br>
              <a:rPr lang="ru-RU" sz="2800" dirty="0"/>
            </a:b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AD9D9-EA28-4F27-87EC-A8D44674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6765"/>
            <a:ext cx="8915400" cy="481053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be-BY" sz="2400" dirty="0"/>
              <a:t>признаки внешнего вида – малогабаритный предмет неизвестного назначения;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одно или несколько отверстий малого диаметра в корпусе;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наличие автономных источников питания;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наличие полупроводниковых элементов, выявляемых при облучении обследуемого устройства нелинейным радиолокатором;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наличие в устройстве проводников или других деталей, определяемых при просвечивании его рентгеновскими лучами.</a:t>
            </a:r>
            <a:endParaRPr lang="ru-RU" sz="2400" dirty="0"/>
          </a:p>
          <a:p>
            <a:r>
              <a:rPr lang="be-BY" sz="2400" dirty="0"/>
              <a:t>Некоторые камуфлированные ЗУ не отличаются от оригиналов даже при тщательном внешнем осмотре. Их можно обнаружить только при просвечивании предметов рентгеновскими лучами.</a:t>
            </a:r>
            <a:endParaRPr lang="ru-RU" sz="24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38454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E80FF-8EFC-445E-9246-EF86EE91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e-BY" sz="3200" b="1" dirty="0"/>
              <a:t>Методы поиска закладных устройств</a:t>
            </a:r>
            <a:r>
              <a:rPr lang="be-BY" sz="3200" dirty="0"/>
              <a:t>: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69FAE-08D2-490C-B986-57DFE128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0261"/>
            <a:ext cx="8915400" cy="4320961"/>
          </a:xfrm>
        </p:spPr>
        <p:txBody>
          <a:bodyPr/>
          <a:lstStyle/>
          <a:p>
            <a:pPr>
              <a:defRPr/>
            </a:pPr>
            <a:r>
              <a:rPr lang="be-BY" sz="2400" dirty="0"/>
              <a:t>специальное обследование выделенных помещений;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поиск ЗУ с использованием технических средств;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измерение параметров линий электропитания, телефонных линий связи и т. д.;</a:t>
            </a:r>
            <a:endParaRPr lang="ru-RU" sz="2400" dirty="0"/>
          </a:p>
          <a:p>
            <a:pPr>
              <a:defRPr/>
            </a:pPr>
            <a:r>
              <a:rPr lang="be-BY" sz="2400" dirty="0"/>
              <a:t>проведение тестового «прозвона» всех телефонных аппаратов, установленных в проверяемом помещении, с контролем (на слух) прохождения всех вызывных сигналов автоматических телефонных станций.</a:t>
            </a:r>
            <a:endParaRPr lang="ru-RU" sz="2400" dirty="0"/>
          </a:p>
          <a:p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4006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E506D-9F9D-4AC6-8103-403F3C59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Технические средства обнаружения закладных устройств</a:t>
            </a:r>
            <a:br>
              <a:rPr lang="ru-RU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8D11C-60D1-46BB-94D6-1A8307243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16193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be-BY" sz="2400" i="1" dirty="0"/>
              <a:t>Индикаторы электромагнитных излучений.</a:t>
            </a:r>
            <a:r>
              <a:rPr lang="be-BY" sz="2400" b="1" i="1" dirty="0"/>
              <a:t> </a:t>
            </a:r>
          </a:p>
          <a:p>
            <a:pPr>
              <a:defRPr/>
            </a:pPr>
            <a:r>
              <a:rPr lang="be-BY" sz="2400" dirty="0"/>
              <a:t>Порог устанавливается так, чтобы индикатор не реагировал на внешние излучения (фон). В результате подслушивающее устройство обнаруживается только в тех точках помещения, где уровень его поля превосходит фоновый на 15…20 дБ</a:t>
            </a:r>
            <a:endParaRPr lang="ru-RU" sz="2400" dirty="0"/>
          </a:p>
          <a:p>
            <a:r>
              <a:rPr lang="be-BY" sz="2400" i="1" dirty="0"/>
              <a:t>Индикаторы-частотомеры</a:t>
            </a:r>
            <a:r>
              <a:rPr lang="be-BY" sz="2400" dirty="0"/>
              <a:t>. Отличаются от индикаторов электромагнитных излучений встроенным счетчиком – частотомером, который измеряет частоту радиосигнала, превысившего установленный порог, и помогает оператору идентифицировать сигнал подслушивающего устройства</a:t>
            </a:r>
            <a:r>
              <a:rPr lang="ru-RU" sz="2400" dirty="0"/>
              <a:t>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62756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C9AC08-2028-4637-8263-98BFC390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463826"/>
            <a:ext cx="9191971" cy="6069496"/>
          </a:xfrm>
        </p:spPr>
        <p:txBody>
          <a:bodyPr>
            <a:normAutofit fontScale="92500" lnSpcReduction="20000"/>
          </a:bodyPr>
          <a:lstStyle/>
          <a:p>
            <a:r>
              <a:rPr lang="be-BY" sz="2600" i="1" dirty="0"/>
              <a:t>Нелинейные локаторы.</a:t>
            </a:r>
            <a:r>
              <a:rPr lang="be-BY" sz="2600" dirty="0"/>
              <a:t>  Используются для физического обнаружения и определения местоположения скрытно размещенных электронных устройств, которые могут находиться в выключенном состоянии</a:t>
            </a:r>
            <a:endParaRPr lang="ru-RU" sz="2600" dirty="0"/>
          </a:p>
          <a:p>
            <a:r>
              <a:rPr lang="be-BY" sz="2600" i="1" dirty="0"/>
              <a:t>Сканирующие радиоприемники</a:t>
            </a:r>
            <a:r>
              <a:rPr lang="be-BY" sz="2600" dirty="0"/>
              <a:t>. Современные сканеры могут автоматически перестраиваться в диапазоне до нескольких ГГц и обнаруживать сигналы с различными видами модуляции</a:t>
            </a:r>
            <a:endParaRPr lang="ru-RU" sz="2200" dirty="0"/>
          </a:p>
          <a:p>
            <a:r>
              <a:rPr lang="be-BY" sz="2600" i="1" dirty="0"/>
              <a:t>Тепловизоры</a:t>
            </a:r>
            <a:r>
              <a:rPr lang="be-BY" sz="2600" dirty="0"/>
              <a:t>. Техническое средство, обеспечивающее преобразование электромагнитного излучения (теплового), излучаемого различными объектами в видимое изображение</a:t>
            </a:r>
            <a:endParaRPr lang="ru-RU" sz="2600" dirty="0"/>
          </a:p>
          <a:p>
            <a:r>
              <a:rPr lang="be-BY" sz="2600" i="1" dirty="0"/>
              <a:t>Компьютерные комплексы контроля помещений и зданий</a:t>
            </a:r>
            <a:r>
              <a:rPr lang="be-BY" sz="2600" dirty="0"/>
              <a:t> (радиомониторинга). Представляют собой аппаратно-программные системы на базе стандартных узлов компьютера и недорогого сканера, которые оснащаются дополнительной аппаратурой и программами</a:t>
            </a:r>
            <a:endParaRPr lang="ru-RU" sz="26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427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84586-0E4F-4995-8A2E-A86DE44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Пассивные методы защиты информации направлены на: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AB5FE-7D75-4832-98DB-B617C1A2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ослабление побочных электромагнитных излучений (информационных сигналов) ТСПИ на границе контролируемой зоны до величин, обеспечивающих невозможность их выделения средством разведки на фоне естественных шумов;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ослабление наводок побочных электромагнитных излучений (информационных сигналов) ТСПИ в посторонних проводниках и соединительных линиях ВТСС, выходящих за пределы контролируемой зоны, до величин, обеспечивающих невозможность их выделения средством разведки на фоне естественных шумов;</a:t>
            </a:r>
          </a:p>
          <a:p>
            <a:pPr algn="l"/>
            <a:r>
              <a:rPr lang="ru-RU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исключение (ослабление) просачивания информационных сигналов ТСПИ в цепи электропитания, выходящие за пределы контролируемой зоны, до величин, обеспечивающих невозможность их выделения средством разведки на фоне естественных шумов.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2756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C7715-408A-473E-92AF-F90E6E19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Экранирование электромагнитных полей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273A2-9372-4A55-AC69-E09CF899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1722"/>
            <a:ext cx="8915400" cy="4559500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Экранирование электромагнитного поля металлическим экраном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3920D9-C2F6-4724-99EA-C850ECF0DA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7" y="1775039"/>
            <a:ext cx="5786162" cy="4559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44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73FAFC-174E-465A-A56F-AB11D752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16835"/>
            <a:ext cx="8915400" cy="5394387"/>
          </a:xfrm>
        </p:spPr>
        <p:txBody>
          <a:bodyPr>
            <a:normAutofit/>
          </a:bodyPr>
          <a:lstStyle/>
          <a:p>
            <a:r>
              <a:rPr lang="be-BY" sz="1800" b="1" dirty="0">
                <a:latin typeface="Arial" panose="020B0604020202020204" pitchFamily="34" charset="0"/>
                <a:cs typeface="Arial" panose="020B0604020202020204" pitchFamily="34" charset="0"/>
              </a:rPr>
              <a:t>Экранирование электромагнитных полей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а границе раздела двух сред (воздух–металл и металл–воздух) волна претерпевает отражение и преломление, а в толще экрана происходит частичное поглощение энергии электромагнитного поля. 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бщая эффективность экранирования определяется суммой потерь за счет затухания энергии в толще материала </a:t>
            </a:r>
            <a:r>
              <a:rPr lang="be-BY" sz="1800" i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e-BY" sz="1600" i="1" dirty="0">
                <a:latin typeface="Arial" panose="020B0604020202020204" pitchFamily="34" charset="0"/>
                <a:cs typeface="Arial" panose="020B0604020202020204" pitchFamily="34" charset="0"/>
              </a:rPr>
              <a:t>погл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, отражения энергии от границ раздела внешняя среда–металл и металл–экранируемая область </a:t>
            </a:r>
            <a:r>
              <a:rPr lang="be-BY" sz="1800" i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e-BY" sz="1600" i="1" dirty="0">
                <a:latin typeface="Arial" panose="020B0604020202020204" pitchFamily="34" charset="0"/>
                <a:cs typeface="Arial" panose="020B0604020202020204" pitchFamily="34" charset="0"/>
              </a:rPr>
              <a:t>отр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 и многократных внутренних отражений в стенках экрана </a:t>
            </a:r>
            <a:r>
              <a:rPr lang="be-BY" sz="1800" i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e-BY" sz="1600" i="1" dirty="0">
                <a:latin typeface="Arial" panose="020B0604020202020204" pitchFamily="34" charset="0"/>
                <a:cs typeface="Arial" panose="020B0604020202020204" pitchFamily="34" charset="0"/>
              </a:rPr>
              <a:t>мотр</a:t>
            </a:r>
            <a:r>
              <a:rPr lang="be-BY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А =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Апогл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Аотр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Амотр</a:t>
            </a:r>
            <a:endParaRPr lang="ru-RU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Защита информации</a:t>
            </a:r>
            <a:r>
              <a:rPr lang="be-BY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от утечки по электромагнитному каналу может быть обеспечена за счет снижения уровней побочных электромагнитных излучений средств обработки информации при размещении их в экранированных помещениях, а также экранировании непосредственно таких средств.</a:t>
            </a:r>
            <a:endParaRPr lang="ru-RU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1961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EEF61-877A-4E16-866B-C6467B3A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Конструкции экранов электромагнитного излучения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90E4A-77BE-490E-A6D2-3AEF38A2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Защита информации от утечки по электромагнитному каналу может быть обеспечена за счет снижения уровней ПЭМИ средств обработки информации при размещении их в экранированных помещениях, а также экранировании непосредственно таких средств.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Для изготовления экранов ЭМИ применяются различные материалы, объединяемые в единую конструкцию.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Выбор материала экрана проводится исходя из обеспечения требуемой эффективности экранирования в заданном диапазоне частот при определенных ограничениях. Эти ограничения связаны с массогабаритными характерными экрана, его влиянием на экранируемый объект, с механической прочностью и устойчивостью экрана против коррозии, с технологичностью его конструкции и т. д.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0676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2DB1-106A-4822-A186-57D6344E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Классификация конструкций экранов электромагнитного излучения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0FE0F2-9D1D-43EF-B07E-57C28B1A17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38470"/>
            <a:ext cx="8817197" cy="4895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61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37DD0-1A8A-4C42-A3BA-570B1891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Фильтрация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ECB54-0788-47B8-94E6-5DA85A74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311965"/>
            <a:ext cx="9191971" cy="5155096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системах и средствах информатизации и связи фильтрация может осуществляться в: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высокочастотных тактах передающих и приемных устройств для подавления нежелательных излучений – носителей опасных сигналов – и исключения возможности их нежелательного приема;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различных сигнальных цепях технических средств для устранения нежелательных связей между устройствами и исключения прохождения сигналов, отличающихся по спектральному составу от полезных сигналов;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цепях электропитания, управления, контроля, коммутации технических средств для исключения прохождения опасных сигналов по этим цепям;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проводных и кабельных соединительных линиях для защиты от наводок;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цепях пожарной и охранной сигнализации для исключения прохождения опасных сигналов и воздействия навязываемых высокочастотных колебаний.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832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853B7-CB93-4CFA-A09C-6C6C61ED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Обобщенная схема фильтрации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494A1A-FE67-4ED9-A3FA-0916B21F14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61" y="1537253"/>
            <a:ext cx="7513982" cy="4306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61105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1928</Words>
  <Application>Microsoft Office PowerPoint</Application>
  <PresentationFormat>Широкоэкранный</PresentationFormat>
  <Paragraphs>105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Arial</vt:lpstr>
      <vt:lpstr>Calibri</vt:lpstr>
      <vt:lpstr>Century Gothic</vt:lpstr>
      <vt:lpstr>Times New Roman</vt:lpstr>
      <vt:lpstr>Wingdings 3</vt:lpstr>
      <vt:lpstr>Легкий дым</vt:lpstr>
      <vt:lpstr>Основы  защиты  информации </vt:lpstr>
      <vt:lpstr>Пассивные и активные методы защиты информации от утечки по техническим каналам</vt:lpstr>
      <vt:lpstr>Пассивные методы защиты информации направлены на:</vt:lpstr>
      <vt:lpstr>Экранирование электромагнитных полей</vt:lpstr>
      <vt:lpstr>Презентация PowerPoint</vt:lpstr>
      <vt:lpstr>Конструкции экранов электромагнитного излучения</vt:lpstr>
      <vt:lpstr>Классификация конструкций экранов электромагнитного излучения</vt:lpstr>
      <vt:lpstr>Фильтрация</vt:lpstr>
      <vt:lpstr>Обобщенная схема фильтрации</vt:lpstr>
      <vt:lpstr>Основные требования, предъявляемые к защитным фильтрам, заключаются в следующем: </vt:lpstr>
      <vt:lpstr>К фильтрам цепей питания наряду с общими предъявляются следующие дополнительные требования:</vt:lpstr>
      <vt:lpstr>Заземление технических средств</vt:lpstr>
      <vt:lpstr>Презентация PowerPoint</vt:lpstr>
      <vt:lpstr>Звукоизоляция помещений</vt:lpstr>
      <vt:lpstr>Презентация PowerPoint</vt:lpstr>
      <vt:lpstr>Прохождение волн через препятствия осуществляется различными путями: </vt:lpstr>
      <vt:lpstr>Презентация PowerPoint</vt:lpstr>
      <vt:lpstr>Активные методы ЗИ от утечки по техническим каналам </vt:lpstr>
      <vt:lpstr>Активные методы защиты информации направлены на:</vt:lpstr>
      <vt:lpstr>Акустическая маскировка</vt:lpstr>
      <vt:lpstr>Электромагнитная маскировка</vt:lpstr>
      <vt:lpstr>Обнаружение закладных устройств</vt:lpstr>
      <vt:lpstr>Наиболее информативными признаками проводной микрофонной системы являются: </vt:lpstr>
      <vt:lpstr>Демаскирующие признаки автономных некамуфлированных акустических закладок: </vt:lpstr>
      <vt:lpstr>Методы поиска закладных устройств:</vt:lpstr>
      <vt:lpstr>Технические средства обнаружения закладных устройств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Ржеутская Надежда Викентьевна</cp:lastModifiedBy>
  <cp:revision>35</cp:revision>
  <dcterms:created xsi:type="dcterms:W3CDTF">2021-02-03T09:19:28Z</dcterms:created>
  <dcterms:modified xsi:type="dcterms:W3CDTF">2021-03-20T10:10:46Z</dcterms:modified>
</cp:coreProperties>
</file>