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0"/>
  </p:notesMasterIdLst>
  <p:sldIdLst>
    <p:sldId id="256" r:id="rId2"/>
    <p:sldId id="257" r:id="rId3"/>
    <p:sldId id="266" r:id="rId4"/>
    <p:sldId id="258" r:id="rId5"/>
    <p:sldId id="259" r:id="rId6"/>
    <p:sldId id="260" r:id="rId7"/>
    <p:sldId id="261" r:id="rId8"/>
    <p:sldId id="262" r:id="rId9"/>
    <p:sldId id="263" r:id="rId10"/>
    <p:sldId id="264" r:id="rId11"/>
    <p:sldId id="265" r:id="rId12"/>
    <p:sldId id="267" r:id="rId13"/>
    <p:sldId id="367" r:id="rId14"/>
    <p:sldId id="369" r:id="rId15"/>
    <p:sldId id="370" r:id="rId16"/>
    <p:sldId id="396" r:id="rId17"/>
    <p:sldId id="371" r:id="rId18"/>
    <p:sldId id="372" r:id="rId19"/>
    <p:sldId id="373" r:id="rId20"/>
    <p:sldId id="374" r:id="rId21"/>
    <p:sldId id="397" r:id="rId22"/>
    <p:sldId id="375" r:id="rId23"/>
    <p:sldId id="376" r:id="rId24"/>
    <p:sldId id="377" r:id="rId25"/>
    <p:sldId id="378" r:id="rId26"/>
    <p:sldId id="379" r:id="rId27"/>
    <p:sldId id="380" r:id="rId28"/>
    <p:sldId id="381" r:id="rId29"/>
    <p:sldId id="382" r:id="rId30"/>
    <p:sldId id="398" r:id="rId31"/>
    <p:sldId id="399" r:id="rId32"/>
    <p:sldId id="400" r:id="rId33"/>
    <p:sldId id="384" r:id="rId34"/>
    <p:sldId id="268" r:id="rId35"/>
    <p:sldId id="269" r:id="rId36"/>
    <p:sldId id="270" r:id="rId37"/>
    <p:sldId id="386" r:id="rId38"/>
    <p:sldId id="387" r:id="rId39"/>
    <p:sldId id="388" r:id="rId40"/>
    <p:sldId id="389" r:id="rId41"/>
    <p:sldId id="390" r:id="rId42"/>
    <p:sldId id="391" r:id="rId43"/>
    <p:sldId id="392" r:id="rId44"/>
    <p:sldId id="393" r:id="rId45"/>
    <p:sldId id="394" r:id="rId46"/>
    <p:sldId id="395" r:id="rId47"/>
    <p:sldId id="401" r:id="rId48"/>
    <p:sldId id="402" r:id="rId49"/>
    <p:sldId id="403" r:id="rId50"/>
    <p:sldId id="404" r:id="rId51"/>
    <p:sldId id="405" r:id="rId52"/>
    <p:sldId id="406" r:id="rId53"/>
    <p:sldId id="407" r:id="rId54"/>
    <p:sldId id="408" r:id="rId55"/>
    <p:sldId id="409" r:id="rId56"/>
    <p:sldId id="410" r:id="rId57"/>
    <p:sldId id="411" r:id="rId58"/>
    <p:sldId id="412"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F801AE-48C0-4BE0-A9CC-F4DC802EE69C}" type="datetimeFigureOut">
              <a:rPr lang="ru-RU" smtClean="0"/>
              <a:t>03.04.2021</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4DC0FE-A57D-462C-B769-7CABEAE85B06}" type="slidenum">
              <a:rPr lang="ru-RU" smtClean="0"/>
              <a:t>‹#›</a:t>
            </a:fld>
            <a:endParaRPr lang="ru-RU"/>
          </a:p>
        </p:txBody>
      </p:sp>
    </p:spTree>
    <p:extLst>
      <p:ext uri="{BB962C8B-B14F-4D97-AF65-F5344CB8AC3E}">
        <p14:creationId xmlns:p14="http://schemas.microsoft.com/office/powerpoint/2010/main" val="3760865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67396F1D-8D37-4C7E-B696-D607374AB59E}" type="slidenum">
              <a:rPr lang="ru-RU" smtClean="0"/>
              <a:t>13</a:t>
            </a:fld>
            <a:endParaRPr lang="ru-RU"/>
          </a:p>
        </p:txBody>
      </p:sp>
    </p:spTree>
    <p:extLst>
      <p:ext uri="{BB962C8B-B14F-4D97-AF65-F5344CB8AC3E}">
        <p14:creationId xmlns:p14="http://schemas.microsoft.com/office/powerpoint/2010/main" val="3327265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67396F1D-8D37-4C7E-B696-D607374AB59E}" type="slidenum">
              <a:rPr lang="ru-RU" smtClean="0"/>
              <a:t>14</a:t>
            </a:fld>
            <a:endParaRPr lang="ru-RU"/>
          </a:p>
        </p:txBody>
      </p:sp>
    </p:spTree>
    <p:extLst>
      <p:ext uri="{BB962C8B-B14F-4D97-AF65-F5344CB8AC3E}">
        <p14:creationId xmlns:p14="http://schemas.microsoft.com/office/powerpoint/2010/main" val="224798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baseline="0" dirty="0">
                <a:solidFill>
                  <a:schemeClr val="tx1"/>
                </a:solidFill>
                <a:latin typeface="+mn-lt"/>
                <a:ea typeface="+mn-ea"/>
                <a:cs typeface="+mn-cs"/>
              </a:rPr>
              <a:t>Можно изменять эти характеристики, уменьшая или увеличивая чувствительность анализирующих приборов</a:t>
            </a:r>
            <a:endParaRPr lang="ru-RU" dirty="0"/>
          </a:p>
        </p:txBody>
      </p:sp>
      <p:sp>
        <p:nvSpPr>
          <p:cNvPr id="4" name="Номер слайда 3"/>
          <p:cNvSpPr>
            <a:spLocks noGrp="1"/>
          </p:cNvSpPr>
          <p:nvPr>
            <p:ph type="sldNum" sz="quarter" idx="10"/>
          </p:nvPr>
        </p:nvSpPr>
        <p:spPr/>
        <p:txBody>
          <a:bodyPr/>
          <a:lstStyle/>
          <a:p>
            <a:fld id="{67396F1D-8D37-4C7E-B696-D607374AB59E}" type="slidenum">
              <a:rPr lang="ru-RU" smtClean="0"/>
              <a:t>39</a:t>
            </a:fld>
            <a:endParaRPr lang="ru-RU"/>
          </a:p>
        </p:txBody>
      </p:sp>
    </p:spTree>
    <p:extLst>
      <p:ext uri="{BB962C8B-B14F-4D97-AF65-F5344CB8AC3E}">
        <p14:creationId xmlns:p14="http://schemas.microsoft.com/office/powerpoint/2010/main" val="3649960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baseline="0" dirty="0">
                <a:solidFill>
                  <a:schemeClr val="tx1"/>
                </a:solidFill>
                <a:latin typeface="+mn-lt"/>
                <a:ea typeface="+mn-ea"/>
                <a:cs typeface="+mn-cs"/>
              </a:rPr>
              <a:t>систем аутентификации обусловлены существенно различными способностями пользователей стабильно воспроизводить заданные движения и реагировать на внешние условия.</a:t>
            </a:r>
            <a:endParaRPr lang="ru-RU" dirty="0"/>
          </a:p>
        </p:txBody>
      </p:sp>
      <p:sp>
        <p:nvSpPr>
          <p:cNvPr id="4" name="Номер слайда 3"/>
          <p:cNvSpPr>
            <a:spLocks noGrp="1"/>
          </p:cNvSpPr>
          <p:nvPr>
            <p:ph type="sldNum" sz="quarter" idx="10"/>
          </p:nvPr>
        </p:nvSpPr>
        <p:spPr/>
        <p:txBody>
          <a:bodyPr/>
          <a:lstStyle/>
          <a:p>
            <a:fld id="{67396F1D-8D37-4C7E-B696-D607374AB59E}" type="slidenum">
              <a:rPr lang="ru-RU" smtClean="0"/>
              <a:t>40</a:t>
            </a:fld>
            <a:endParaRPr lang="ru-RU"/>
          </a:p>
        </p:txBody>
      </p:sp>
    </p:spTree>
    <p:extLst>
      <p:ext uri="{BB962C8B-B14F-4D97-AF65-F5344CB8AC3E}">
        <p14:creationId xmlns:p14="http://schemas.microsoft.com/office/powerpoint/2010/main" val="2575546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ru-RU"/>
              <a:t>Образец заголовка</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ru-RU"/>
              <a:t>Образец заголовка</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4/3/2021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a:t>Образец заголовка</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4/3/2021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ru-RU"/>
              <a:t>Образец заголовка</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4/3/2021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4/3/2021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ru-RU"/>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4/3/2021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ru-RU"/>
              <a:t>Образец заголовка</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ru-RU"/>
              <a:t>Образец заголовка</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4/3/2021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ru-RU"/>
              <a:t>Образец заголовка</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ru-RU"/>
              <a:t>Образец заголовка</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4/3/2021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4/3/2021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4/3/2021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137657" y="2221089"/>
            <a:ext cx="8915399" cy="2262781"/>
          </a:xfrm>
        </p:spPr>
        <p:txBody>
          <a:bodyPr>
            <a:normAutofit fontScale="90000"/>
          </a:bodyPr>
          <a:lstStyle/>
          <a:p>
            <a:pPr algn="ctr"/>
            <a:r>
              <a:rPr lang="ru-RU" b="1" dirty="0"/>
              <a:t>Основы </a:t>
            </a:r>
            <a:br>
              <a:rPr lang="ru-RU" b="1" dirty="0"/>
            </a:br>
            <a:r>
              <a:rPr lang="ru-RU" b="1" dirty="0"/>
              <a:t>защиты </a:t>
            </a:r>
            <a:br>
              <a:rPr lang="ru-RU" b="1" dirty="0"/>
            </a:br>
            <a:r>
              <a:rPr lang="ru-RU" b="1" dirty="0"/>
              <a:t>информации</a:t>
            </a:r>
            <a:br>
              <a:rPr lang="ru-RU" b="1" dirty="0"/>
            </a:br>
            <a:endParaRPr lang="ru-RU" b="1" dirty="0"/>
          </a:p>
        </p:txBody>
      </p:sp>
      <p:sp>
        <p:nvSpPr>
          <p:cNvPr id="3" name="Подзаголовок 2"/>
          <p:cNvSpPr>
            <a:spLocks noGrp="1"/>
          </p:cNvSpPr>
          <p:nvPr>
            <p:ph type="subTitle" idx="1"/>
          </p:nvPr>
        </p:nvSpPr>
        <p:spPr/>
        <p:txBody>
          <a:bodyPr>
            <a:normAutofit/>
          </a:bodyPr>
          <a:lstStyle/>
          <a:p>
            <a:r>
              <a:rPr lang="ru-RU" sz="2800" dirty="0" err="1">
                <a:solidFill>
                  <a:schemeClr val="tx1"/>
                </a:solidFill>
              </a:rPr>
              <a:t>Ржеутская</a:t>
            </a:r>
            <a:r>
              <a:rPr lang="ru-RU" sz="2800" dirty="0">
                <a:solidFill>
                  <a:schemeClr val="tx1"/>
                </a:solidFill>
              </a:rPr>
              <a:t> Надежда </a:t>
            </a:r>
            <a:r>
              <a:rPr lang="ru-RU" sz="2800" dirty="0" err="1">
                <a:solidFill>
                  <a:schemeClr val="tx1"/>
                </a:solidFill>
              </a:rPr>
              <a:t>Викентьевна</a:t>
            </a:r>
            <a:endParaRPr lang="ru-RU" sz="2800" dirty="0">
              <a:solidFill>
                <a:schemeClr val="tx1"/>
              </a:solidFill>
            </a:endParaRPr>
          </a:p>
          <a:p>
            <a:r>
              <a:rPr lang="ru-RU" sz="2800" dirty="0">
                <a:solidFill>
                  <a:schemeClr val="tx1"/>
                </a:solidFill>
              </a:rPr>
              <a:t>Ассистент кафедры </a:t>
            </a:r>
            <a:r>
              <a:rPr lang="ru-RU" sz="2800" dirty="0" err="1">
                <a:solidFill>
                  <a:schemeClr val="tx1"/>
                </a:solidFill>
              </a:rPr>
              <a:t>ИСиТ</a:t>
            </a:r>
            <a:endParaRPr lang="ru-RU" sz="2800" dirty="0">
              <a:solidFill>
                <a:schemeClr val="tx1"/>
              </a:solidFill>
            </a:endParaRPr>
          </a:p>
        </p:txBody>
      </p:sp>
    </p:spTree>
    <p:extLst>
      <p:ext uri="{BB962C8B-B14F-4D97-AF65-F5344CB8AC3E}">
        <p14:creationId xmlns:p14="http://schemas.microsoft.com/office/powerpoint/2010/main" val="510083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C5D8B4B-8D41-475C-8C02-D854B80A0544}"/>
              </a:ext>
            </a:extLst>
          </p:cNvPr>
          <p:cNvSpPr>
            <a:spLocks noGrp="1"/>
          </p:cNvSpPr>
          <p:nvPr>
            <p:ph type="title"/>
          </p:nvPr>
        </p:nvSpPr>
        <p:spPr/>
        <p:txBody>
          <a:bodyPr/>
          <a:lstStyle/>
          <a:p>
            <a:pPr algn="ctr"/>
            <a:r>
              <a:rPr lang="ru-RU" b="1" dirty="0"/>
              <a:t>Штрих-код</a:t>
            </a:r>
            <a:endParaRPr lang="ru-RU" dirty="0"/>
          </a:p>
        </p:txBody>
      </p:sp>
      <p:sp>
        <p:nvSpPr>
          <p:cNvPr id="3" name="Объект 2">
            <a:extLst>
              <a:ext uri="{FF2B5EF4-FFF2-40B4-BE49-F238E27FC236}">
                <a16:creationId xmlns:a16="http://schemas.microsoft.com/office/drawing/2014/main" id="{679BF8CD-B904-4D95-AFD3-F9455EE12FCB}"/>
              </a:ext>
            </a:extLst>
          </p:cNvPr>
          <p:cNvSpPr>
            <a:spLocks noGrp="1"/>
          </p:cNvSpPr>
          <p:nvPr>
            <p:ph idx="1"/>
          </p:nvPr>
        </p:nvSpPr>
        <p:spPr>
          <a:xfrm>
            <a:off x="2589212" y="1325217"/>
            <a:ext cx="8915400" cy="4586005"/>
          </a:xfrm>
        </p:spPr>
        <p:txBody>
          <a:bodyPr>
            <a:normAutofit fontScale="92500"/>
          </a:bodyPr>
          <a:lstStyle/>
          <a:p>
            <a:r>
              <a:rPr lang="ru-RU" b="1" dirty="0"/>
              <a:t>Штрих-код</a:t>
            </a:r>
            <a:r>
              <a:rPr lang="ru-RU" dirty="0"/>
              <a:t> — это наносимая в виде штрихов закодированная информация, считываемая при помощи специальных устройств. C помощью штрихового кода кодируют информацию о некоторых наиболее существенных параметрах объекта.</a:t>
            </a:r>
          </a:p>
          <a:p>
            <a:r>
              <a:rPr lang="ru-RU" sz="2400" dirty="0"/>
              <a:t>Был разработан в 1973 году.</a:t>
            </a:r>
            <a:endParaRPr lang="en-US" sz="2400" dirty="0"/>
          </a:p>
          <a:p>
            <a:r>
              <a:rPr lang="ru-RU" sz="2400" dirty="0"/>
              <a:t>26 июня 1974 года был просканирован первый товар — блок 10 фруктовых жевательных резинок компании</a:t>
            </a:r>
            <a:r>
              <a:rPr lang="en-US" sz="2400" dirty="0"/>
              <a:t> </a:t>
            </a:r>
            <a:r>
              <a:rPr lang="ru-RU" sz="2400" dirty="0" err="1"/>
              <a:t>Wrigley</a:t>
            </a:r>
            <a:r>
              <a:rPr lang="ru-RU" sz="2400" dirty="0"/>
              <a:t>.</a:t>
            </a:r>
            <a:endParaRPr lang="en-US" sz="2400" dirty="0"/>
          </a:p>
          <a:p>
            <a:r>
              <a:rPr lang="ru-RU" sz="2400" dirty="0"/>
              <a:t>Первоначально 11 цифр кода были распределены следующим образом:</a:t>
            </a:r>
          </a:p>
          <a:p>
            <a:pPr lvl="1">
              <a:buFont typeface="Wingdings" panose="05000000000000000000" pitchFamily="2" charset="2"/>
              <a:buChar char="Ø"/>
            </a:pPr>
            <a:r>
              <a:rPr lang="ru-RU" sz="2000" dirty="0"/>
              <a:t>Префикс — 1 цифра.</a:t>
            </a:r>
          </a:p>
          <a:p>
            <a:pPr lvl="1">
              <a:buFont typeface="Wingdings" panose="05000000000000000000" pitchFamily="2" charset="2"/>
              <a:buChar char="Ø"/>
            </a:pPr>
            <a:r>
              <a:rPr lang="ru-RU" sz="2000" dirty="0"/>
              <a:t>Код производителя — 5 цифр.</a:t>
            </a:r>
          </a:p>
          <a:p>
            <a:pPr lvl="1">
              <a:buFont typeface="Wingdings" panose="05000000000000000000" pitchFamily="2" charset="2"/>
              <a:buChar char="Ø"/>
            </a:pPr>
            <a:r>
              <a:rPr lang="ru-RU" sz="2000" dirty="0"/>
              <a:t>Код товара — 5 цифр.</a:t>
            </a:r>
          </a:p>
          <a:p>
            <a:endParaRPr lang="ru-RU" dirty="0"/>
          </a:p>
        </p:txBody>
      </p:sp>
      <p:pic>
        <p:nvPicPr>
          <p:cNvPr id="4" name="Picture 2" descr="https://upload.wikimedia.org/wikipedia/commons/thumb/d/de/UPC_EANUCC-12_barcode.svg/1280px-UPC_EANUCC-12_barcode.svg.png?uselang=ru">
            <a:extLst>
              <a:ext uri="{FF2B5EF4-FFF2-40B4-BE49-F238E27FC236}">
                <a16:creationId xmlns:a16="http://schemas.microsoft.com/office/drawing/2014/main" id="{0FAFD9D1-75DE-4E5E-9621-DB65586D867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8888"/>
          <a:stretch/>
        </p:blipFill>
        <p:spPr bwMode="auto">
          <a:xfrm>
            <a:off x="7332410" y="4973631"/>
            <a:ext cx="4683931" cy="1718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6223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9DB5D9E0-7168-48C8-9EA9-BFB843FEA312}"/>
              </a:ext>
            </a:extLst>
          </p:cNvPr>
          <p:cNvSpPr>
            <a:spLocks noGrp="1"/>
          </p:cNvSpPr>
          <p:nvPr>
            <p:ph idx="1"/>
          </p:nvPr>
        </p:nvSpPr>
        <p:spPr>
          <a:xfrm>
            <a:off x="2589212" y="530087"/>
            <a:ext cx="8811427" cy="5040203"/>
          </a:xfrm>
        </p:spPr>
        <p:txBody>
          <a:bodyPr>
            <a:normAutofit/>
          </a:bodyPr>
          <a:lstStyle/>
          <a:p>
            <a:pPr>
              <a:buFont typeface="+mj-lt"/>
              <a:buAutoNum type="arabicPeriod"/>
            </a:pPr>
            <a:r>
              <a:rPr lang="ru-RU" sz="2000" dirty="0"/>
              <a:t>Суммируются все цифры на нечётных позициях (первая, третья, пятая, и т. д.) и результат умножается на три.</a:t>
            </a:r>
          </a:p>
          <a:p>
            <a:pPr>
              <a:buFont typeface="+mj-lt"/>
              <a:buAutoNum type="arabicPeriod"/>
            </a:pPr>
            <a:r>
              <a:rPr lang="ru-RU" sz="2000" dirty="0"/>
              <a:t>Суммируются все цифры на чётных позициях (вторая, четвёртая, шестая, и т. д.).</a:t>
            </a:r>
          </a:p>
          <a:p>
            <a:pPr>
              <a:buFont typeface="+mj-lt"/>
              <a:buAutoNum type="arabicPeriod"/>
            </a:pPr>
            <a:r>
              <a:rPr lang="ru-RU" sz="2000" dirty="0"/>
              <a:t>Числа, полученные на предыдущих двух шагах, складываются, и из полученного результата оставляется только последняя цифра.</a:t>
            </a:r>
          </a:p>
          <a:p>
            <a:pPr>
              <a:buFont typeface="+mj-lt"/>
              <a:buAutoNum type="arabicPeriod"/>
            </a:pPr>
            <a:r>
              <a:rPr lang="ru-RU" sz="2000" dirty="0"/>
              <a:t>Эту цифру вычитают из 10.</a:t>
            </a:r>
          </a:p>
          <a:p>
            <a:pPr>
              <a:buFont typeface="+mj-lt"/>
              <a:buAutoNum type="arabicPeriod"/>
            </a:pPr>
            <a:r>
              <a:rPr lang="ru-RU" sz="2000" dirty="0"/>
              <a:t>Конечный результат этих вычислений и есть </a:t>
            </a:r>
            <a:br>
              <a:rPr lang="ru-RU" sz="2000" dirty="0"/>
            </a:br>
            <a:r>
              <a:rPr lang="ru-RU" sz="2000" dirty="0"/>
              <a:t>контрольная цифра (десятке соответствует </a:t>
            </a:r>
            <a:br>
              <a:rPr lang="ru-RU" sz="2000" dirty="0"/>
            </a:br>
            <a:r>
              <a:rPr lang="ru-RU" sz="2000" dirty="0"/>
              <a:t>цифра 0).</a:t>
            </a:r>
          </a:p>
          <a:p>
            <a:endParaRPr lang="ru-RU" dirty="0"/>
          </a:p>
        </p:txBody>
      </p:sp>
      <p:pic>
        <p:nvPicPr>
          <p:cNvPr id="4" name="Picture 2" descr="https://upload.wikimedia.org/wikipedia/commons/thumb/d/de/UPC_EANUCC-12_barcode.svg/1280px-UPC_EANUCC-12_barcode.svg.png?uselang=ru">
            <a:extLst>
              <a:ext uri="{FF2B5EF4-FFF2-40B4-BE49-F238E27FC236}">
                <a16:creationId xmlns:a16="http://schemas.microsoft.com/office/drawing/2014/main" id="{DA327EAE-3A1E-4566-9BAC-B64255D6DB9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20543" y="4161183"/>
            <a:ext cx="3900881" cy="2574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3504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9F8FE02-957D-436B-A3FF-EC0AAF1074FE}"/>
              </a:ext>
            </a:extLst>
          </p:cNvPr>
          <p:cNvSpPr>
            <a:spLocks noGrp="1"/>
          </p:cNvSpPr>
          <p:nvPr>
            <p:ph type="title"/>
          </p:nvPr>
        </p:nvSpPr>
        <p:spPr/>
        <p:txBody>
          <a:bodyPr/>
          <a:lstStyle/>
          <a:p>
            <a:pPr algn="ctr"/>
            <a:r>
              <a:rPr lang="ru-RU" b="1" dirty="0"/>
              <a:t>QR-код</a:t>
            </a:r>
          </a:p>
        </p:txBody>
      </p:sp>
      <p:sp>
        <p:nvSpPr>
          <p:cNvPr id="3" name="Объект 2">
            <a:extLst>
              <a:ext uri="{FF2B5EF4-FFF2-40B4-BE49-F238E27FC236}">
                <a16:creationId xmlns:a16="http://schemas.microsoft.com/office/drawing/2014/main" id="{E318B5DE-3DD5-4C5B-8174-C3CDBB54B557}"/>
              </a:ext>
            </a:extLst>
          </p:cNvPr>
          <p:cNvSpPr>
            <a:spLocks noGrp="1"/>
          </p:cNvSpPr>
          <p:nvPr>
            <p:ph idx="1"/>
          </p:nvPr>
        </p:nvSpPr>
        <p:spPr>
          <a:xfrm>
            <a:off x="2589212" y="1231586"/>
            <a:ext cx="8915400" cy="4679636"/>
          </a:xfrm>
        </p:spPr>
        <p:txBody>
          <a:bodyPr>
            <a:normAutofit fontScale="92500" lnSpcReduction="10000"/>
          </a:bodyPr>
          <a:lstStyle/>
          <a:p>
            <a:r>
              <a:rPr lang="ru-RU" b="1" dirty="0"/>
              <a:t>QR-код (англ. </a:t>
            </a:r>
            <a:r>
              <a:rPr lang="ru-RU" b="1" dirty="0" err="1"/>
              <a:t>quick</a:t>
            </a:r>
            <a:r>
              <a:rPr lang="ru-RU" b="1" dirty="0"/>
              <a:t> </a:t>
            </a:r>
            <a:r>
              <a:rPr lang="ru-RU" b="1" dirty="0" err="1"/>
              <a:t>response</a:t>
            </a:r>
            <a:r>
              <a:rPr lang="ru-RU" b="1" dirty="0"/>
              <a:t> - быстрый отклик) –  </a:t>
            </a:r>
            <a:r>
              <a:rPr lang="ru-RU" dirty="0"/>
              <a:t>двумерный штрихкод, разработанный в 1994 году японской фирмой </a:t>
            </a:r>
            <a:r>
              <a:rPr lang="ru-RU" dirty="0" err="1"/>
              <a:t>Denso-Wave</a:t>
            </a:r>
            <a:r>
              <a:rPr lang="ru-RU" dirty="0"/>
              <a:t>. В нём кодируется информация, состоящая из символов (включая кириллицу, цифры и спецсимволы).</a:t>
            </a:r>
          </a:p>
          <a:p>
            <a:r>
              <a:rPr lang="ru-RU" sz="2400" dirty="0"/>
              <a:t>Максимальное количество символов, которые помещаются в один QR-код:</a:t>
            </a:r>
          </a:p>
          <a:p>
            <a:pPr lvl="1">
              <a:buFont typeface="Wingdings" panose="05000000000000000000" pitchFamily="2" charset="2"/>
              <a:buChar char="Ø"/>
            </a:pPr>
            <a:r>
              <a:rPr lang="ru-RU" sz="1800" dirty="0"/>
              <a:t>цифры — 7089;</a:t>
            </a:r>
          </a:p>
          <a:p>
            <a:pPr lvl="1">
              <a:buFont typeface="Wingdings" panose="05000000000000000000" pitchFamily="2" charset="2"/>
              <a:buChar char="Ø"/>
            </a:pPr>
            <a:r>
              <a:rPr lang="ru-RU" sz="1800" dirty="0"/>
              <a:t>цифры и буквы (латиница) — 4296;</a:t>
            </a:r>
          </a:p>
          <a:p>
            <a:pPr lvl="1">
              <a:buFont typeface="Wingdings" panose="05000000000000000000" pitchFamily="2" charset="2"/>
              <a:buChar char="Ø"/>
            </a:pPr>
            <a:r>
              <a:rPr lang="ru-RU" sz="1800" dirty="0"/>
              <a:t>двоичный код — 2953 байт (следовательно, около 2953 букв кириллицы в кодировке windows-1251 или около 1450 букв кириллицы в utf-8);</a:t>
            </a:r>
          </a:p>
          <a:p>
            <a:pPr lvl="1">
              <a:buFont typeface="Wingdings" panose="05000000000000000000" pitchFamily="2" charset="2"/>
              <a:buChar char="Ø"/>
            </a:pPr>
            <a:r>
              <a:rPr lang="ru-RU" sz="1800" dirty="0"/>
              <a:t>иероглифы — 1817.</a:t>
            </a:r>
          </a:p>
          <a:p>
            <a:r>
              <a:rPr lang="ru-RU" sz="2400" dirty="0"/>
              <a:t>Есть четыре уровня избыточности: 7, 15, 25 и 30 %. Благодаря исправлению ошибок, удаётся нанести на QR-код рисунок и всё равно оставить его читаемым.</a:t>
            </a:r>
          </a:p>
          <a:p>
            <a:endParaRPr lang="ru-RU" dirty="0"/>
          </a:p>
        </p:txBody>
      </p:sp>
      <p:pic>
        <p:nvPicPr>
          <p:cNvPr id="4" name="Picture 2" descr="https://upload.wikimedia.org/wikipedia/commons/e/eb/QR-%D0%BA%D0%BE%D0%B4.png?uselang=ru">
            <a:extLst>
              <a:ext uri="{FF2B5EF4-FFF2-40B4-BE49-F238E27FC236}">
                <a16:creationId xmlns:a16="http://schemas.microsoft.com/office/drawing/2014/main" id="{29099603-178D-43D4-A2AE-D55FC59C75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507" y="1231586"/>
            <a:ext cx="2432705" cy="2432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230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49987" y="624110"/>
            <a:ext cx="8911687" cy="1280890"/>
          </a:xfrm>
        </p:spPr>
        <p:txBody>
          <a:bodyPr/>
          <a:lstStyle/>
          <a:p>
            <a:r>
              <a:rPr lang="ru-RU" dirty="0"/>
              <a:t>Штрих коды, </a:t>
            </a:r>
            <a:r>
              <a:rPr lang="en-US" dirty="0"/>
              <a:t>QR</a:t>
            </a:r>
            <a:endParaRPr lang="ru-RU" dirty="0"/>
          </a:p>
        </p:txBody>
      </p:sp>
      <p:sp>
        <p:nvSpPr>
          <p:cNvPr id="4" name="Номер слайда 3"/>
          <p:cNvSpPr>
            <a:spLocks noGrp="1"/>
          </p:cNvSpPr>
          <p:nvPr>
            <p:ph type="sldNum" sz="quarter" idx="12"/>
          </p:nvPr>
        </p:nvSpPr>
        <p:spPr/>
        <p:txBody>
          <a:bodyPr/>
          <a:lstStyle/>
          <a:p>
            <a:fld id="{1A6426DB-66A6-492E-A172-7D8A0019AE35}" type="slidenum">
              <a:rPr lang="ru-RU" smtClean="0"/>
              <a:t>13</a:t>
            </a:fld>
            <a:endParaRPr lang="ru-RU"/>
          </a:p>
        </p:txBody>
      </p:sp>
      <p:graphicFrame>
        <p:nvGraphicFramePr>
          <p:cNvPr id="5" name="Объект 4"/>
          <p:cNvGraphicFramePr>
            <a:graphicFrameLocks noGrp="1"/>
          </p:cNvGraphicFramePr>
          <p:nvPr>
            <p:ph idx="1"/>
          </p:nvPr>
        </p:nvGraphicFramePr>
        <p:xfrm>
          <a:off x="0" y="0"/>
          <a:ext cx="12192000" cy="6857999"/>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gridCol w="3048000">
                  <a:extLst>
                    <a:ext uri="{9D8B030D-6E8A-4147-A177-3AD203B41FA5}">
                      <a16:colId xmlns:a16="http://schemas.microsoft.com/office/drawing/2014/main" val="20003"/>
                    </a:ext>
                  </a:extLst>
                </a:gridCol>
              </a:tblGrid>
              <a:tr h="603085">
                <a:tc>
                  <a:txBody>
                    <a:bodyPr/>
                    <a:lstStyle/>
                    <a:p>
                      <a:pPr algn="ctr"/>
                      <a:r>
                        <a:rPr lang="ru-RU" sz="1600" dirty="0">
                          <a:effectLst/>
                        </a:rPr>
                        <a:t>Характеристики технологии</a:t>
                      </a:r>
                    </a:p>
                  </a:txBody>
                  <a:tcPr anchor="ctr"/>
                </a:tc>
                <a:tc>
                  <a:txBody>
                    <a:bodyPr/>
                    <a:lstStyle/>
                    <a:p>
                      <a:pPr algn="ctr"/>
                      <a:r>
                        <a:rPr lang="en-US" sz="1600" dirty="0">
                          <a:effectLst/>
                        </a:rPr>
                        <a:t>RFID</a:t>
                      </a:r>
                    </a:p>
                  </a:txBody>
                  <a:tcPr anchor="ctr"/>
                </a:tc>
                <a:tc>
                  <a:txBody>
                    <a:bodyPr/>
                    <a:lstStyle/>
                    <a:p>
                      <a:pPr algn="ctr"/>
                      <a:r>
                        <a:rPr lang="ru-RU" sz="1600" dirty="0">
                          <a:effectLst/>
                        </a:rPr>
                        <a:t>Штрих-код</a:t>
                      </a:r>
                    </a:p>
                  </a:txBody>
                  <a:tcPr anchor="ctr">
                    <a:lnB w="38100" cmpd="sng">
                      <a:noFill/>
                    </a:lnB>
                  </a:tcPr>
                </a:tc>
                <a:tc>
                  <a:txBody>
                    <a:bodyPr/>
                    <a:lstStyle/>
                    <a:p>
                      <a:pPr algn="ctr"/>
                      <a:r>
                        <a:rPr lang="en-US" sz="1600" u="none" strike="noStrike" dirty="0">
                          <a:solidFill>
                            <a:schemeClr val="bg1"/>
                          </a:solidFill>
                          <a:effectLst/>
                        </a:rPr>
                        <a:t>QR-</a:t>
                      </a:r>
                      <a:r>
                        <a:rPr lang="ru-RU" sz="1600" u="none" strike="noStrike" dirty="0">
                          <a:solidFill>
                            <a:schemeClr val="bg1"/>
                          </a:solidFill>
                          <a:effectLst/>
                        </a:rPr>
                        <a:t>код</a:t>
                      </a:r>
                      <a:endParaRPr lang="ru-RU" sz="1600" dirty="0">
                        <a:solidFill>
                          <a:schemeClr val="bg1"/>
                        </a:solidFill>
                        <a:effectLst/>
                      </a:endParaRPr>
                    </a:p>
                  </a:txBody>
                  <a:tcPr anchor="ctr">
                    <a:lnB w="38100" cmpd="sng">
                      <a:noFill/>
                    </a:lnB>
                  </a:tcPr>
                </a:tc>
                <a:extLst>
                  <a:ext uri="{0D108BD9-81ED-4DB2-BD59-A6C34878D82A}">
                    <a16:rowId xmlns:a16="http://schemas.microsoft.com/office/drawing/2014/main" val="10000"/>
                  </a:ext>
                </a:extLst>
              </a:tr>
              <a:tr h="814852">
                <a:tc>
                  <a:txBody>
                    <a:bodyPr/>
                    <a:lstStyle/>
                    <a:p>
                      <a:pPr algn="ctr"/>
                      <a:r>
                        <a:rPr lang="ru-RU" sz="1600">
                          <a:effectLst/>
                        </a:rPr>
                        <a:t>Необходимость в прямой видимости метки</a:t>
                      </a:r>
                    </a:p>
                  </a:txBody>
                  <a:tcPr anchor="ctr"/>
                </a:tc>
                <a:tc>
                  <a:txBody>
                    <a:bodyPr/>
                    <a:lstStyle/>
                    <a:p>
                      <a:pPr algn="ctr" fontAlgn="ctr"/>
                      <a:r>
                        <a:rPr lang="ru-RU" sz="1600" dirty="0">
                          <a:solidFill>
                            <a:srgbClr val="000000"/>
                          </a:solidFill>
                          <a:effectLst/>
                        </a:rPr>
                        <a:t>Чтение даже скрытых меток</a:t>
                      </a:r>
                    </a:p>
                  </a:txBody>
                  <a:tcPr anchor="ctr">
                    <a:lnR w="12700" cmpd="sng">
                      <a:noFill/>
                    </a:lnR>
                    <a:solidFill>
                      <a:srgbClr val="92D050"/>
                    </a:solidFill>
                  </a:tcPr>
                </a:tc>
                <a:tc>
                  <a:txBody>
                    <a:bodyPr/>
                    <a:lstStyle/>
                    <a:p>
                      <a:pPr algn="ctr" fontAlgn="ctr"/>
                      <a:r>
                        <a:rPr lang="ru-RU" sz="1600" dirty="0">
                          <a:solidFill>
                            <a:srgbClr val="000000"/>
                          </a:solidFill>
                          <a:effectLst/>
                        </a:rPr>
                        <a:t>Чтение без прямой видимости невозможно</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ctr" fontAlgn="ctr"/>
                      <a:r>
                        <a:rPr lang="ru-RU" sz="1600" dirty="0">
                          <a:solidFill>
                            <a:srgbClr val="000000"/>
                          </a:solidFill>
                          <a:effectLst/>
                        </a:rPr>
                        <a:t>Чтение без прямой видимости невозможно</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0001"/>
                  </a:ext>
                </a:extLst>
              </a:tr>
              <a:tr h="349155">
                <a:tc>
                  <a:txBody>
                    <a:bodyPr/>
                    <a:lstStyle/>
                    <a:p>
                      <a:pPr algn="ctr"/>
                      <a:r>
                        <a:rPr lang="ru-RU" sz="1600">
                          <a:effectLst/>
                        </a:rPr>
                        <a:t>Объём памяти</a:t>
                      </a:r>
                    </a:p>
                  </a:txBody>
                  <a:tcPr anchor="ctr"/>
                </a:tc>
                <a:tc>
                  <a:txBody>
                    <a:bodyPr/>
                    <a:lstStyle/>
                    <a:p>
                      <a:pPr algn="ctr" fontAlgn="ctr"/>
                      <a:r>
                        <a:rPr lang="ru-RU" sz="1600" dirty="0">
                          <a:solidFill>
                            <a:srgbClr val="000000"/>
                          </a:solidFill>
                          <a:effectLst/>
                        </a:rPr>
                        <a:t>От 10 до 512 000 байт</a:t>
                      </a:r>
                    </a:p>
                  </a:txBody>
                  <a:tcPr anchor="ctr">
                    <a:solidFill>
                      <a:srgbClr val="92D050"/>
                    </a:solidFill>
                  </a:tcPr>
                </a:tc>
                <a:tc>
                  <a:txBody>
                    <a:bodyPr/>
                    <a:lstStyle/>
                    <a:p>
                      <a:pPr algn="ctr" fontAlgn="ctr"/>
                      <a:r>
                        <a:rPr lang="ru-RU" sz="1600" dirty="0">
                          <a:solidFill>
                            <a:srgbClr val="000000"/>
                          </a:solidFill>
                          <a:effectLst/>
                        </a:rPr>
                        <a:t>До 100 байт</a:t>
                      </a:r>
                    </a:p>
                  </a:txBody>
                  <a:tcPr anchor="ctr">
                    <a:lnT w="12700" cmpd="sng">
                      <a:noFill/>
                    </a:lnT>
                    <a:solidFill>
                      <a:schemeClr val="accent1">
                        <a:lumMod val="60000"/>
                        <a:lumOff val="40000"/>
                      </a:schemeClr>
                    </a:solidFill>
                  </a:tcPr>
                </a:tc>
                <a:tc>
                  <a:txBody>
                    <a:bodyPr/>
                    <a:lstStyle/>
                    <a:p>
                      <a:pPr algn="ctr" fontAlgn="ctr"/>
                      <a:r>
                        <a:rPr lang="ru-RU" sz="1600">
                          <a:solidFill>
                            <a:srgbClr val="000000"/>
                          </a:solidFill>
                          <a:effectLst/>
                        </a:rPr>
                        <a:t>До 3 072 байт</a:t>
                      </a:r>
                    </a:p>
                  </a:txBody>
                  <a:tcPr anchor="ctr">
                    <a:lnT w="12700" cmpd="sng">
                      <a:noFill/>
                    </a:lnT>
                  </a:tcPr>
                </a:tc>
                <a:extLst>
                  <a:ext uri="{0D108BD9-81ED-4DB2-BD59-A6C34878D82A}">
                    <a16:rowId xmlns:a16="http://schemas.microsoft.com/office/drawing/2014/main" val="10002"/>
                  </a:ext>
                </a:extLst>
              </a:tr>
              <a:tr h="1059307">
                <a:tc>
                  <a:txBody>
                    <a:bodyPr/>
                    <a:lstStyle/>
                    <a:p>
                      <a:pPr algn="ctr"/>
                      <a:r>
                        <a:rPr lang="ru-RU" sz="1600">
                          <a:effectLst/>
                        </a:rPr>
                        <a:t>Возможность перезаписи данных и многократного использования метки</a:t>
                      </a:r>
                    </a:p>
                  </a:txBody>
                  <a:tcPr anchor="ctr"/>
                </a:tc>
                <a:tc>
                  <a:txBody>
                    <a:bodyPr/>
                    <a:lstStyle/>
                    <a:p>
                      <a:pPr algn="ctr" fontAlgn="ctr"/>
                      <a:r>
                        <a:rPr lang="ru-RU" sz="1600" dirty="0">
                          <a:solidFill>
                            <a:srgbClr val="000000"/>
                          </a:solidFill>
                          <a:effectLst/>
                        </a:rPr>
                        <a:t>Есть</a:t>
                      </a:r>
                    </a:p>
                  </a:txBody>
                  <a:tcPr anchor="ctr">
                    <a:solidFill>
                      <a:srgbClr val="92D050"/>
                    </a:solidFill>
                  </a:tcPr>
                </a:tc>
                <a:tc>
                  <a:txBody>
                    <a:bodyPr/>
                    <a:lstStyle/>
                    <a:p>
                      <a:pPr algn="ctr" fontAlgn="ctr"/>
                      <a:r>
                        <a:rPr lang="ru-RU" sz="1600" dirty="0">
                          <a:solidFill>
                            <a:srgbClr val="000000"/>
                          </a:solidFill>
                          <a:effectLst/>
                        </a:rPr>
                        <a:t>Нет</a:t>
                      </a:r>
                    </a:p>
                  </a:txBody>
                  <a:tcPr anchor="ctr">
                    <a:solidFill>
                      <a:schemeClr val="accent1">
                        <a:lumMod val="60000"/>
                        <a:lumOff val="40000"/>
                      </a:schemeClr>
                    </a:solidFill>
                  </a:tcPr>
                </a:tc>
                <a:tc>
                  <a:txBody>
                    <a:bodyPr/>
                    <a:lstStyle/>
                    <a:p>
                      <a:pPr algn="ctr" fontAlgn="ctr"/>
                      <a:r>
                        <a:rPr lang="ru-RU" sz="1600" dirty="0">
                          <a:solidFill>
                            <a:srgbClr val="000000"/>
                          </a:solidFill>
                          <a:effectLst/>
                        </a:rPr>
                        <a:t>Нет</a:t>
                      </a:r>
                    </a:p>
                  </a:txBody>
                  <a:tcPr anchor="ctr">
                    <a:solidFill>
                      <a:schemeClr val="accent1">
                        <a:lumMod val="60000"/>
                        <a:lumOff val="40000"/>
                      </a:schemeClr>
                    </a:solidFill>
                  </a:tcPr>
                </a:tc>
                <a:extLst>
                  <a:ext uri="{0D108BD9-81ED-4DB2-BD59-A6C34878D82A}">
                    <a16:rowId xmlns:a16="http://schemas.microsoft.com/office/drawing/2014/main" val="10003"/>
                  </a:ext>
                </a:extLst>
              </a:tr>
              <a:tr h="515420">
                <a:tc>
                  <a:txBody>
                    <a:bodyPr/>
                    <a:lstStyle/>
                    <a:p>
                      <a:pPr algn="ctr"/>
                      <a:r>
                        <a:rPr lang="ru-RU" sz="1600">
                          <a:effectLst/>
                        </a:rPr>
                        <a:t>Дальность регистрации</a:t>
                      </a:r>
                    </a:p>
                  </a:txBody>
                  <a:tcPr anchor="ctr"/>
                </a:tc>
                <a:tc>
                  <a:txBody>
                    <a:bodyPr/>
                    <a:lstStyle/>
                    <a:p>
                      <a:pPr algn="ctr" fontAlgn="ctr"/>
                      <a:r>
                        <a:rPr lang="ru-RU" sz="1600" dirty="0">
                          <a:solidFill>
                            <a:srgbClr val="000000"/>
                          </a:solidFill>
                          <a:effectLst/>
                        </a:rPr>
                        <a:t>До 100 м</a:t>
                      </a:r>
                    </a:p>
                  </a:txBody>
                  <a:tcPr anchor="ctr">
                    <a:solidFill>
                      <a:srgbClr val="92D050"/>
                    </a:solidFill>
                  </a:tcPr>
                </a:tc>
                <a:tc>
                  <a:txBody>
                    <a:bodyPr/>
                    <a:lstStyle/>
                    <a:p>
                      <a:pPr algn="ctr" fontAlgn="ctr"/>
                      <a:r>
                        <a:rPr lang="ru-RU" sz="1600" dirty="0">
                          <a:solidFill>
                            <a:srgbClr val="000000"/>
                          </a:solidFill>
                          <a:effectLst/>
                        </a:rPr>
                        <a:t>До 4 м</a:t>
                      </a:r>
                    </a:p>
                  </a:txBody>
                  <a:tcPr anchor="ctr"/>
                </a:tc>
                <a:tc>
                  <a:txBody>
                    <a:bodyPr/>
                    <a:lstStyle/>
                    <a:p>
                      <a:pPr algn="ctr" fontAlgn="ctr"/>
                      <a:r>
                        <a:rPr lang="ru-RU" sz="1600">
                          <a:solidFill>
                            <a:srgbClr val="000000"/>
                          </a:solidFill>
                          <a:effectLst/>
                        </a:rPr>
                        <a:t>До 1 м</a:t>
                      </a:r>
                    </a:p>
                  </a:txBody>
                  <a:tcPr anchor="ctr"/>
                </a:tc>
                <a:extLst>
                  <a:ext uri="{0D108BD9-81ED-4DB2-BD59-A6C34878D82A}">
                    <a16:rowId xmlns:a16="http://schemas.microsoft.com/office/drawing/2014/main" val="10004"/>
                  </a:ext>
                </a:extLst>
              </a:tr>
              <a:tr h="857016">
                <a:tc>
                  <a:txBody>
                    <a:bodyPr/>
                    <a:lstStyle/>
                    <a:p>
                      <a:pPr algn="ctr"/>
                      <a:r>
                        <a:rPr lang="ru-RU" sz="1600">
                          <a:effectLst/>
                        </a:rPr>
                        <a:t>Одновременная идентификация нескольких объектов</a:t>
                      </a:r>
                    </a:p>
                  </a:txBody>
                  <a:tcPr anchor="ctr"/>
                </a:tc>
                <a:tc>
                  <a:txBody>
                    <a:bodyPr/>
                    <a:lstStyle/>
                    <a:p>
                      <a:pPr algn="ctr" fontAlgn="ctr"/>
                      <a:r>
                        <a:rPr lang="ru-RU" sz="1600" dirty="0">
                          <a:solidFill>
                            <a:srgbClr val="000000"/>
                          </a:solidFill>
                          <a:effectLst/>
                        </a:rPr>
                        <a:t>До 200 меток в секунду</a:t>
                      </a:r>
                    </a:p>
                  </a:txBody>
                  <a:tcPr anchor="ctr">
                    <a:solidFill>
                      <a:srgbClr val="92D050"/>
                    </a:solidFill>
                  </a:tcPr>
                </a:tc>
                <a:tc>
                  <a:txBody>
                    <a:bodyPr/>
                    <a:lstStyle/>
                    <a:p>
                      <a:pPr algn="ctr" fontAlgn="ctr"/>
                      <a:r>
                        <a:rPr lang="ru-RU" sz="1600" dirty="0">
                          <a:solidFill>
                            <a:srgbClr val="000000"/>
                          </a:solidFill>
                          <a:effectLst/>
                        </a:rPr>
                        <a:t>Невозможна</a:t>
                      </a:r>
                    </a:p>
                  </a:txBody>
                  <a:tcPr anchor="ctr">
                    <a:solidFill>
                      <a:schemeClr val="accent1">
                        <a:lumMod val="60000"/>
                        <a:lumOff val="40000"/>
                      </a:schemeClr>
                    </a:solidFill>
                  </a:tcPr>
                </a:tc>
                <a:tc>
                  <a:txBody>
                    <a:bodyPr/>
                    <a:lstStyle/>
                    <a:p>
                      <a:pPr algn="ctr" fontAlgn="ctr"/>
                      <a:r>
                        <a:rPr lang="ru-RU" sz="1600">
                          <a:solidFill>
                            <a:srgbClr val="000000"/>
                          </a:solidFill>
                          <a:effectLst/>
                        </a:rPr>
                        <a:t>Зависит от считывателя</a:t>
                      </a:r>
                    </a:p>
                  </a:txBody>
                  <a:tcPr anchor="ctr"/>
                </a:tc>
                <a:extLst>
                  <a:ext uri="{0D108BD9-81ED-4DB2-BD59-A6C34878D82A}">
                    <a16:rowId xmlns:a16="http://schemas.microsoft.com/office/drawing/2014/main" val="10005"/>
                  </a:ext>
                </a:extLst>
              </a:tr>
              <a:tr h="1548218">
                <a:tc>
                  <a:txBody>
                    <a:bodyPr/>
                    <a:lstStyle/>
                    <a:p>
                      <a:pPr algn="ctr"/>
                      <a:r>
                        <a:rPr lang="ru-RU" sz="1600">
                          <a:effectLst/>
                        </a:rPr>
                        <a:t>Устойчивость к воздействиям окружающей среды: механическому, температурному химическому, влаге</a:t>
                      </a:r>
                    </a:p>
                  </a:txBody>
                  <a:tcPr anchor="ctr"/>
                </a:tc>
                <a:tc>
                  <a:txBody>
                    <a:bodyPr/>
                    <a:lstStyle/>
                    <a:p>
                      <a:pPr algn="ctr" fontAlgn="ctr"/>
                      <a:r>
                        <a:rPr lang="ru-RU" sz="1600" dirty="0">
                          <a:solidFill>
                            <a:srgbClr val="000000"/>
                          </a:solidFill>
                          <a:effectLst/>
                        </a:rPr>
                        <a:t>Повышенная прочность и сопротивляемость</a:t>
                      </a:r>
                    </a:p>
                  </a:txBody>
                  <a:tcPr anchor="ctr">
                    <a:solidFill>
                      <a:srgbClr val="92D050"/>
                    </a:solidFill>
                  </a:tcPr>
                </a:tc>
                <a:tc>
                  <a:txBody>
                    <a:bodyPr/>
                    <a:lstStyle/>
                    <a:p>
                      <a:pPr algn="ctr" fontAlgn="ctr"/>
                      <a:r>
                        <a:rPr lang="ru-RU" sz="1600">
                          <a:solidFill>
                            <a:srgbClr val="000000"/>
                          </a:solidFill>
                          <a:effectLst/>
                        </a:rPr>
                        <a:t>Зависит от материала, на который наносится</a:t>
                      </a:r>
                    </a:p>
                  </a:txBody>
                  <a:tcPr anchor="ctr"/>
                </a:tc>
                <a:tc>
                  <a:txBody>
                    <a:bodyPr/>
                    <a:lstStyle/>
                    <a:p>
                      <a:pPr algn="ctr" fontAlgn="ctr"/>
                      <a:r>
                        <a:rPr lang="ru-RU" sz="1600" dirty="0">
                          <a:solidFill>
                            <a:srgbClr val="000000"/>
                          </a:solidFill>
                          <a:effectLst/>
                        </a:rPr>
                        <a:t>Зависит от материала, на который наносится</a:t>
                      </a:r>
                    </a:p>
                  </a:txBody>
                  <a:tcPr anchor="ctr"/>
                </a:tc>
                <a:extLst>
                  <a:ext uri="{0D108BD9-81ED-4DB2-BD59-A6C34878D82A}">
                    <a16:rowId xmlns:a16="http://schemas.microsoft.com/office/drawing/2014/main" val="10006"/>
                  </a:ext>
                </a:extLst>
              </a:tr>
              <a:tr h="1110946">
                <a:tc>
                  <a:txBody>
                    <a:bodyPr/>
                    <a:lstStyle/>
                    <a:p>
                      <a:pPr algn="ctr"/>
                      <a:r>
                        <a:rPr lang="ru-RU" sz="1600">
                          <a:effectLst/>
                        </a:rPr>
                        <a:t>Срок жизни метки</a:t>
                      </a:r>
                    </a:p>
                  </a:txBody>
                  <a:tcPr anchor="ctr"/>
                </a:tc>
                <a:tc>
                  <a:txBody>
                    <a:bodyPr/>
                    <a:lstStyle/>
                    <a:p>
                      <a:pPr algn="ctr" fontAlgn="ctr"/>
                      <a:r>
                        <a:rPr lang="ru-RU" sz="1600" dirty="0">
                          <a:solidFill>
                            <a:srgbClr val="000000"/>
                          </a:solidFill>
                          <a:effectLst/>
                        </a:rPr>
                        <a:t>Более 10 лет</a:t>
                      </a:r>
                    </a:p>
                  </a:txBody>
                  <a:tcPr anchor="ctr">
                    <a:solidFill>
                      <a:srgbClr val="92D050"/>
                    </a:solidFill>
                  </a:tcPr>
                </a:tc>
                <a:tc>
                  <a:txBody>
                    <a:bodyPr/>
                    <a:lstStyle/>
                    <a:p>
                      <a:pPr algn="ctr" fontAlgn="ctr"/>
                      <a:r>
                        <a:rPr lang="ru-RU" sz="1600" dirty="0">
                          <a:solidFill>
                            <a:srgbClr val="000000"/>
                          </a:solidFill>
                          <a:effectLst/>
                        </a:rPr>
                        <a:t>Зависит от способа печати и материала, из которого состоит отмечаемый объект</a:t>
                      </a:r>
                    </a:p>
                  </a:txBody>
                  <a:tcPr anchor="ctr"/>
                </a:tc>
                <a:tc>
                  <a:txBody>
                    <a:bodyPr/>
                    <a:lstStyle/>
                    <a:p>
                      <a:pPr algn="ctr" fontAlgn="ctr"/>
                      <a:r>
                        <a:rPr lang="ru-RU" sz="1600" dirty="0">
                          <a:solidFill>
                            <a:srgbClr val="000000"/>
                          </a:solidFill>
                          <a:effectLst/>
                        </a:rPr>
                        <a:t>Зависит от способа печати и материала, из которого состоит отмечаемый объект</a:t>
                      </a:r>
                    </a:p>
                  </a:txBody>
                  <a:tcPr anchor="ctr"/>
                </a:tc>
                <a:extLst>
                  <a:ext uri="{0D108BD9-81ED-4DB2-BD59-A6C34878D82A}">
                    <a16:rowId xmlns:a16="http://schemas.microsoft.com/office/drawing/2014/main" val="10007"/>
                  </a:ext>
                </a:extLst>
              </a:tr>
            </a:tbl>
          </a:graphicData>
        </a:graphic>
      </p:graphicFrame>
      <p:sp>
        <p:nvSpPr>
          <p:cNvPr id="6" name="AutoShape 4" descr="https://upload.wikimedia.org/wikipedia/commons/thumb/a/a2/EAN-13-5901234123457.svg/1280px-EAN-13-5901234123457.svg.png?uselang=ru"/>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Tree>
    <p:extLst>
      <p:ext uri="{BB962C8B-B14F-4D97-AF65-F5344CB8AC3E}">
        <p14:creationId xmlns:p14="http://schemas.microsoft.com/office/powerpoint/2010/main" val="3311584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49987" y="624110"/>
            <a:ext cx="8911687" cy="1280890"/>
          </a:xfrm>
        </p:spPr>
        <p:txBody>
          <a:bodyPr/>
          <a:lstStyle/>
          <a:p>
            <a:r>
              <a:rPr lang="ru-RU" dirty="0"/>
              <a:t>Штрих коды, </a:t>
            </a:r>
            <a:r>
              <a:rPr lang="en-US" dirty="0"/>
              <a:t>QR</a:t>
            </a:r>
            <a:endParaRPr lang="ru-RU" dirty="0"/>
          </a:p>
        </p:txBody>
      </p:sp>
      <p:sp>
        <p:nvSpPr>
          <p:cNvPr id="4" name="Номер слайда 3"/>
          <p:cNvSpPr>
            <a:spLocks noGrp="1"/>
          </p:cNvSpPr>
          <p:nvPr>
            <p:ph type="sldNum" sz="quarter" idx="12"/>
          </p:nvPr>
        </p:nvSpPr>
        <p:spPr/>
        <p:txBody>
          <a:bodyPr/>
          <a:lstStyle/>
          <a:p>
            <a:fld id="{1A6426DB-66A6-492E-A172-7D8A0019AE35}" type="slidenum">
              <a:rPr lang="ru-RU" smtClean="0"/>
              <a:t>14</a:t>
            </a:fld>
            <a:endParaRPr lang="ru-RU"/>
          </a:p>
        </p:txBody>
      </p:sp>
      <p:graphicFrame>
        <p:nvGraphicFramePr>
          <p:cNvPr id="5" name="Объект 4"/>
          <p:cNvGraphicFramePr>
            <a:graphicFrameLocks noGrp="1"/>
          </p:cNvGraphicFramePr>
          <p:nvPr>
            <p:ph idx="1"/>
          </p:nvPr>
        </p:nvGraphicFramePr>
        <p:xfrm>
          <a:off x="0" y="1"/>
          <a:ext cx="12192000" cy="6857999"/>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gridCol w="3048000">
                  <a:extLst>
                    <a:ext uri="{9D8B030D-6E8A-4147-A177-3AD203B41FA5}">
                      <a16:colId xmlns:a16="http://schemas.microsoft.com/office/drawing/2014/main" val="20003"/>
                    </a:ext>
                  </a:extLst>
                </a:gridCol>
              </a:tblGrid>
              <a:tr h="587849">
                <a:tc>
                  <a:txBody>
                    <a:bodyPr/>
                    <a:lstStyle/>
                    <a:p>
                      <a:pPr algn="ctr"/>
                      <a:r>
                        <a:rPr lang="ru-RU" sz="1600" dirty="0">
                          <a:effectLst/>
                        </a:rPr>
                        <a:t>Характеристики технологии</a:t>
                      </a:r>
                    </a:p>
                  </a:txBody>
                  <a:tcPr anchor="ctr"/>
                </a:tc>
                <a:tc>
                  <a:txBody>
                    <a:bodyPr/>
                    <a:lstStyle/>
                    <a:p>
                      <a:pPr algn="ctr"/>
                      <a:r>
                        <a:rPr lang="en-US" sz="1600" dirty="0">
                          <a:effectLst/>
                        </a:rPr>
                        <a:t>RFID</a:t>
                      </a:r>
                    </a:p>
                  </a:txBody>
                  <a:tcPr anchor="ctr"/>
                </a:tc>
                <a:tc>
                  <a:txBody>
                    <a:bodyPr/>
                    <a:lstStyle/>
                    <a:p>
                      <a:pPr algn="ctr"/>
                      <a:r>
                        <a:rPr lang="ru-RU" sz="1600" dirty="0">
                          <a:effectLst/>
                        </a:rPr>
                        <a:t>Штрих-код</a:t>
                      </a:r>
                    </a:p>
                  </a:txBody>
                  <a:tcPr anchor="ctr">
                    <a:lnB w="38100" cmpd="sng">
                      <a:noFill/>
                    </a:lnB>
                  </a:tcPr>
                </a:tc>
                <a:tc>
                  <a:txBody>
                    <a:bodyPr/>
                    <a:lstStyle/>
                    <a:p>
                      <a:pPr algn="ctr"/>
                      <a:r>
                        <a:rPr lang="en-US" sz="1600" u="none" strike="noStrike" dirty="0">
                          <a:solidFill>
                            <a:schemeClr val="bg1"/>
                          </a:solidFill>
                          <a:effectLst/>
                        </a:rPr>
                        <a:t>QR-</a:t>
                      </a:r>
                      <a:r>
                        <a:rPr lang="ru-RU" sz="1600" u="none" strike="noStrike" dirty="0">
                          <a:solidFill>
                            <a:schemeClr val="bg1"/>
                          </a:solidFill>
                          <a:effectLst/>
                        </a:rPr>
                        <a:t>код</a:t>
                      </a:r>
                      <a:endParaRPr lang="ru-RU" sz="1600" dirty="0">
                        <a:solidFill>
                          <a:schemeClr val="bg1"/>
                        </a:solidFill>
                        <a:effectLst/>
                      </a:endParaRPr>
                    </a:p>
                  </a:txBody>
                  <a:tcPr anchor="ctr">
                    <a:lnB w="38100" cmpd="sng">
                      <a:noFill/>
                    </a:lnB>
                  </a:tcPr>
                </a:tc>
                <a:extLst>
                  <a:ext uri="{0D108BD9-81ED-4DB2-BD59-A6C34878D82A}">
                    <a16:rowId xmlns:a16="http://schemas.microsoft.com/office/drawing/2014/main" val="10000"/>
                  </a:ext>
                </a:extLst>
              </a:tr>
              <a:tr h="587849">
                <a:tc>
                  <a:txBody>
                    <a:bodyPr/>
                    <a:lstStyle/>
                    <a:p>
                      <a:pPr algn="ctr"/>
                      <a:r>
                        <a:rPr lang="ru-RU" sz="1600" dirty="0">
                          <a:effectLst/>
                        </a:rPr>
                        <a:t>Безопасность и защита от подделки</a:t>
                      </a:r>
                    </a:p>
                  </a:txBody>
                  <a:tcPr anchor="ctr"/>
                </a:tc>
                <a:tc>
                  <a:txBody>
                    <a:bodyPr/>
                    <a:lstStyle/>
                    <a:p>
                      <a:pPr algn="ctr" fontAlgn="ctr"/>
                      <a:r>
                        <a:rPr lang="ru-RU" sz="1600" dirty="0">
                          <a:solidFill>
                            <a:srgbClr val="000000"/>
                          </a:solidFill>
                          <a:effectLst/>
                        </a:rPr>
                        <a:t>Подделка практически невозможна</a:t>
                      </a:r>
                    </a:p>
                  </a:txBody>
                  <a:tcPr anchor="ctr">
                    <a:lnR w="12700" cmpd="sng">
                      <a:noFill/>
                    </a:lnR>
                    <a:solidFill>
                      <a:srgbClr val="92D050"/>
                    </a:solidFill>
                  </a:tcPr>
                </a:tc>
                <a:tc>
                  <a:txBody>
                    <a:bodyPr/>
                    <a:lstStyle/>
                    <a:p>
                      <a:pPr algn="ctr" fontAlgn="ctr"/>
                      <a:r>
                        <a:rPr lang="ru-RU" sz="1600">
                          <a:solidFill>
                            <a:srgbClr val="000000"/>
                          </a:solidFill>
                          <a:effectLst/>
                        </a:rPr>
                        <a:t>Подделать легко</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ctr" fontAlgn="ctr"/>
                      <a:r>
                        <a:rPr lang="ru-RU" sz="1600" dirty="0">
                          <a:solidFill>
                            <a:srgbClr val="000000"/>
                          </a:solidFill>
                          <a:effectLst/>
                        </a:rPr>
                        <a:t>Подделать возможно</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0001"/>
                  </a:ext>
                </a:extLst>
              </a:tr>
              <a:tr h="587849">
                <a:tc>
                  <a:txBody>
                    <a:bodyPr/>
                    <a:lstStyle/>
                    <a:p>
                      <a:pPr algn="ctr"/>
                      <a:r>
                        <a:rPr lang="ru-RU" sz="1600">
                          <a:effectLst/>
                        </a:rPr>
                        <a:t>Работа при повреждении метки</a:t>
                      </a:r>
                    </a:p>
                  </a:txBody>
                  <a:tcPr anchor="ctr"/>
                </a:tc>
                <a:tc>
                  <a:txBody>
                    <a:bodyPr/>
                    <a:lstStyle/>
                    <a:p>
                      <a:pPr algn="ctr" fontAlgn="ctr"/>
                      <a:r>
                        <a:rPr lang="ru-RU" sz="1600" dirty="0">
                          <a:solidFill>
                            <a:srgbClr val="000000"/>
                          </a:solidFill>
                          <a:effectLst/>
                        </a:rPr>
                        <a:t>Невозможна</a:t>
                      </a:r>
                    </a:p>
                  </a:txBody>
                  <a:tcPr anchor="ctr">
                    <a:solidFill>
                      <a:schemeClr val="accent1">
                        <a:lumMod val="60000"/>
                        <a:lumOff val="40000"/>
                      </a:schemeClr>
                    </a:solidFill>
                  </a:tcPr>
                </a:tc>
                <a:tc>
                  <a:txBody>
                    <a:bodyPr/>
                    <a:lstStyle/>
                    <a:p>
                      <a:pPr algn="ctr" fontAlgn="ctr"/>
                      <a:r>
                        <a:rPr lang="ru-RU" sz="1600" dirty="0">
                          <a:solidFill>
                            <a:srgbClr val="000000"/>
                          </a:solidFill>
                          <a:effectLst/>
                        </a:rPr>
                        <a:t>Затруднена</a:t>
                      </a:r>
                    </a:p>
                  </a:txBody>
                  <a:tcPr anchor="ctr">
                    <a:lnT w="12700" cmpd="sng">
                      <a:noFill/>
                    </a:lnT>
                    <a:solidFill>
                      <a:srgbClr val="F0E8E7"/>
                    </a:solidFill>
                  </a:tcPr>
                </a:tc>
                <a:tc>
                  <a:txBody>
                    <a:bodyPr/>
                    <a:lstStyle/>
                    <a:p>
                      <a:pPr algn="ctr" fontAlgn="ctr"/>
                      <a:r>
                        <a:rPr lang="ru-RU" sz="1600" dirty="0">
                          <a:solidFill>
                            <a:srgbClr val="000000"/>
                          </a:solidFill>
                          <a:effectLst/>
                        </a:rPr>
                        <a:t>Затруднена</a:t>
                      </a:r>
                    </a:p>
                  </a:txBody>
                  <a:tcPr anchor="ctr">
                    <a:lnT w="12700" cmpd="sng">
                      <a:noFill/>
                    </a:lnT>
                    <a:solidFill>
                      <a:srgbClr val="F0E8E7"/>
                    </a:solidFill>
                  </a:tcPr>
                </a:tc>
                <a:extLst>
                  <a:ext uri="{0D108BD9-81ED-4DB2-BD59-A6C34878D82A}">
                    <a16:rowId xmlns:a16="http://schemas.microsoft.com/office/drawing/2014/main" val="10002"/>
                  </a:ext>
                </a:extLst>
              </a:tr>
              <a:tr h="587849">
                <a:tc>
                  <a:txBody>
                    <a:bodyPr/>
                    <a:lstStyle/>
                    <a:p>
                      <a:pPr algn="ctr"/>
                      <a:r>
                        <a:rPr lang="ru-RU" sz="1600">
                          <a:effectLst/>
                        </a:rPr>
                        <a:t>Идентификация движущихся объектов</a:t>
                      </a:r>
                    </a:p>
                  </a:txBody>
                  <a:tcPr anchor="ctr"/>
                </a:tc>
                <a:tc>
                  <a:txBody>
                    <a:bodyPr/>
                    <a:lstStyle/>
                    <a:p>
                      <a:pPr algn="ctr" fontAlgn="ctr"/>
                      <a:r>
                        <a:rPr lang="ru-RU" sz="1600" dirty="0">
                          <a:solidFill>
                            <a:srgbClr val="000000"/>
                          </a:solidFill>
                          <a:effectLst/>
                        </a:rPr>
                        <a:t>Да</a:t>
                      </a:r>
                    </a:p>
                  </a:txBody>
                  <a:tcPr anchor="ctr">
                    <a:solidFill>
                      <a:srgbClr val="92D050"/>
                    </a:solidFill>
                  </a:tcPr>
                </a:tc>
                <a:tc>
                  <a:txBody>
                    <a:bodyPr/>
                    <a:lstStyle/>
                    <a:p>
                      <a:pPr algn="ctr" fontAlgn="ctr"/>
                      <a:r>
                        <a:rPr lang="ru-RU" sz="1600" dirty="0">
                          <a:solidFill>
                            <a:srgbClr val="000000"/>
                          </a:solidFill>
                          <a:effectLst/>
                        </a:rPr>
                        <a:t>Затруднена</a:t>
                      </a:r>
                    </a:p>
                  </a:txBody>
                  <a:tcPr anchor="ctr">
                    <a:solidFill>
                      <a:srgbClr val="E1CDCC"/>
                    </a:solidFill>
                  </a:tcPr>
                </a:tc>
                <a:tc>
                  <a:txBody>
                    <a:bodyPr/>
                    <a:lstStyle/>
                    <a:p>
                      <a:pPr algn="ctr" fontAlgn="ctr"/>
                      <a:r>
                        <a:rPr lang="ru-RU" sz="1600" dirty="0">
                          <a:solidFill>
                            <a:srgbClr val="000000"/>
                          </a:solidFill>
                          <a:effectLst/>
                        </a:rPr>
                        <a:t>Затруднена</a:t>
                      </a:r>
                    </a:p>
                  </a:txBody>
                  <a:tcPr anchor="ctr">
                    <a:solidFill>
                      <a:srgbClr val="E1CDCC"/>
                    </a:solidFill>
                  </a:tcPr>
                </a:tc>
                <a:extLst>
                  <a:ext uri="{0D108BD9-81ED-4DB2-BD59-A6C34878D82A}">
                    <a16:rowId xmlns:a16="http://schemas.microsoft.com/office/drawing/2014/main" val="10003"/>
                  </a:ext>
                </a:extLst>
              </a:tr>
              <a:tr h="835365">
                <a:tc>
                  <a:txBody>
                    <a:bodyPr/>
                    <a:lstStyle/>
                    <a:p>
                      <a:pPr algn="ctr"/>
                      <a:r>
                        <a:rPr lang="ru-RU" sz="1600" dirty="0">
                          <a:effectLst/>
                        </a:rPr>
                        <a:t>Подверженность помехам в виде электромагнитных полей</a:t>
                      </a:r>
                    </a:p>
                  </a:txBody>
                  <a:tcPr anchor="ctr"/>
                </a:tc>
                <a:tc>
                  <a:txBody>
                    <a:bodyPr/>
                    <a:lstStyle/>
                    <a:p>
                      <a:pPr algn="ctr" fontAlgn="ctr"/>
                      <a:r>
                        <a:rPr lang="ru-RU" sz="1600" dirty="0">
                          <a:solidFill>
                            <a:srgbClr val="000000"/>
                          </a:solidFill>
                          <a:effectLst/>
                        </a:rPr>
                        <a:t>Есть</a:t>
                      </a:r>
                    </a:p>
                  </a:txBody>
                  <a:tcPr anchor="ctr">
                    <a:solidFill>
                      <a:schemeClr val="accent1">
                        <a:lumMod val="60000"/>
                        <a:lumOff val="40000"/>
                      </a:schemeClr>
                    </a:solidFill>
                  </a:tcPr>
                </a:tc>
                <a:tc>
                  <a:txBody>
                    <a:bodyPr/>
                    <a:lstStyle/>
                    <a:p>
                      <a:pPr algn="ctr" fontAlgn="ctr"/>
                      <a:r>
                        <a:rPr lang="ru-RU" sz="1600">
                          <a:solidFill>
                            <a:srgbClr val="000000"/>
                          </a:solidFill>
                          <a:effectLst/>
                        </a:rPr>
                        <a:t>Нет</a:t>
                      </a:r>
                    </a:p>
                  </a:txBody>
                  <a:tcPr anchor="ctr">
                    <a:solidFill>
                      <a:srgbClr val="92D050"/>
                    </a:solidFill>
                  </a:tcPr>
                </a:tc>
                <a:tc>
                  <a:txBody>
                    <a:bodyPr/>
                    <a:lstStyle/>
                    <a:p>
                      <a:pPr algn="ctr" fontAlgn="ctr"/>
                      <a:r>
                        <a:rPr lang="ru-RU" sz="1600">
                          <a:solidFill>
                            <a:srgbClr val="000000"/>
                          </a:solidFill>
                          <a:effectLst/>
                        </a:rPr>
                        <a:t>Нет</a:t>
                      </a:r>
                    </a:p>
                  </a:txBody>
                  <a:tcPr anchor="ctr">
                    <a:solidFill>
                      <a:srgbClr val="92D050"/>
                    </a:solidFill>
                  </a:tcPr>
                </a:tc>
                <a:extLst>
                  <a:ext uri="{0D108BD9-81ED-4DB2-BD59-A6C34878D82A}">
                    <a16:rowId xmlns:a16="http://schemas.microsoft.com/office/drawing/2014/main" val="10004"/>
                  </a:ext>
                </a:extLst>
              </a:tr>
              <a:tr h="587849">
                <a:tc>
                  <a:txBody>
                    <a:bodyPr/>
                    <a:lstStyle/>
                    <a:p>
                      <a:pPr algn="ctr"/>
                      <a:r>
                        <a:rPr lang="ru-RU" sz="1600">
                          <a:effectLst/>
                        </a:rPr>
                        <a:t>Идентификация металлических объектов</a:t>
                      </a:r>
                    </a:p>
                  </a:txBody>
                  <a:tcPr anchor="ctr"/>
                </a:tc>
                <a:tc>
                  <a:txBody>
                    <a:bodyPr/>
                    <a:lstStyle/>
                    <a:p>
                      <a:pPr algn="ctr" fontAlgn="ctr"/>
                      <a:r>
                        <a:rPr lang="ru-RU" sz="1600">
                          <a:solidFill>
                            <a:srgbClr val="000000"/>
                          </a:solidFill>
                          <a:effectLst/>
                        </a:rPr>
                        <a:t>Возможна</a:t>
                      </a:r>
                    </a:p>
                  </a:txBody>
                  <a:tcPr anchor="ctr">
                    <a:solidFill>
                      <a:srgbClr val="92D050"/>
                    </a:solidFill>
                  </a:tcPr>
                </a:tc>
                <a:tc>
                  <a:txBody>
                    <a:bodyPr/>
                    <a:lstStyle/>
                    <a:p>
                      <a:pPr algn="ctr" fontAlgn="ctr"/>
                      <a:r>
                        <a:rPr lang="ru-RU" sz="1600">
                          <a:solidFill>
                            <a:srgbClr val="000000"/>
                          </a:solidFill>
                          <a:effectLst/>
                        </a:rPr>
                        <a:t>Возможна</a:t>
                      </a:r>
                    </a:p>
                  </a:txBody>
                  <a:tcPr anchor="ctr">
                    <a:solidFill>
                      <a:srgbClr val="92D050"/>
                    </a:solidFill>
                  </a:tcPr>
                </a:tc>
                <a:tc>
                  <a:txBody>
                    <a:bodyPr/>
                    <a:lstStyle/>
                    <a:p>
                      <a:pPr algn="ctr" fontAlgn="ctr"/>
                      <a:r>
                        <a:rPr lang="ru-RU" sz="1600">
                          <a:solidFill>
                            <a:srgbClr val="000000"/>
                          </a:solidFill>
                          <a:effectLst/>
                        </a:rPr>
                        <a:t>Возможна</a:t>
                      </a:r>
                    </a:p>
                  </a:txBody>
                  <a:tcPr anchor="ctr">
                    <a:solidFill>
                      <a:srgbClr val="92D050"/>
                    </a:solidFill>
                  </a:tcPr>
                </a:tc>
                <a:extLst>
                  <a:ext uri="{0D108BD9-81ED-4DB2-BD59-A6C34878D82A}">
                    <a16:rowId xmlns:a16="http://schemas.microsoft.com/office/drawing/2014/main" val="10005"/>
                  </a:ext>
                </a:extLst>
              </a:tr>
              <a:tr h="1082880">
                <a:tc>
                  <a:txBody>
                    <a:bodyPr/>
                    <a:lstStyle/>
                    <a:p>
                      <a:pPr algn="ctr"/>
                      <a:r>
                        <a:rPr lang="ru-RU" sz="1600">
                          <a:effectLst/>
                        </a:rPr>
                        <a:t>Использование как стационарных, так и ручных терминалов для идентификации</a:t>
                      </a:r>
                    </a:p>
                  </a:txBody>
                  <a:tcPr anchor="ctr"/>
                </a:tc>
                <a:tc>
                  <a:txBody>
                    <a:bodyPr/>
                    <a:lstStyle/>
                    <a:p>
                      <a:pPr algn="ctr" fontAlgn="ctr"/>
                      <a:r>
                        <a:rPr lang="ru-RU" sz="1600">
                          <a:solidFill>
                            <a:srgbClr val="000000"/>
                          </a:solidFill>
                          <a:effectLst/>
                        </a:rPr>
                        <a:t>Да</a:t>
                      </a:r>
                    </a:p>
                  </a:txBody>
                  <a:tcPr anchor="ctr">
                    <a:solidFill>
                      <a:srgbClr val="92D050"/>
                    </a:solidFill>
                  </a:tcPr>
                </a:tc>
                <a:tc>
                  <a:txBody>
                    <a:bodyPr/>
                    <a:lstStyle/>
                    <a:p>
                      <a:pPr algn="ctr" fontAlgn="ctr"/>
                      <a:r>
                        <a:rPr lang="ru-RU" sz="1600" dirty="0">
                          <a:solidFill>
                            <a:srgbClr val="000000"/>
                          </a:solidFill>
                          <a:effectLst/>
                        </a:rPr>
                        <a:t>Да</a:t>
                      </a:r>
                    </a:p>
                  </a:txBody>
                  <a:tcPr anchor="ctr">
                    <a:solidFill>
                      <a:srgbClr val="92D050"/>
                    </a:solidFill>
                  </a:tcPr>
                </a:tc>
                <a:tc>
                  <a:txBody>
                    <a:bodyPr/>
                    <a:lstStyle/>
                    <a:p>
                      <a:pPr algn="ctr" fontAlgn="ctr"/>
                      <a:r>
                        <a:rPr lang="ru-RU" sz="1600" dirty="0">
                          <a:solidFill>
                            <a:srgbClr val="000000"/>
                          </a:solidFill>
                          <a:effectLst/>
                        </a:rPr>
                        <a:t>Да</a:t>
                      </a:r>
                    </a:p>
                  </a:txBody>
                  <a:tcPr anchor="ctr">
                    <a:solidFill>
                      <a:srgbClr val="92D050"/>
                    </a:solidFill>
                  </a:tcPr>
                </a:tc>
                <a:extLst>
                  <a:ext uri="{0D108BD9-81ED-4DB2-BD59-A6C34878D82A}">
                    <a16:rowId xmlns:a16="http://schemas.microsoft.com/office/drawing/2014/main" val="10006"/>
                  </a:ext>
                </a:extLst>
              </a:tr>
              <a:tr h="835365">
                <a:tc>
                  <a:txBody>
                    <a:bodyPr/>
                    <a:lstStyle/>
                    <a:p>
                      <a:pPr algn="ctr"/>
                      <a:r>
                        <a:rPr lang="ru-RU" sz="1600" dirty="0">
                          <a:effectLst/>
                        </a:rPr>
                        <a:t>Возможность введения в тело человека или животного</a:t>
                      </a:r>
                    </a:p>
                  </a:txBody>
                  <a:tcPr anchor="ctr"/>
                </a:tc>
                <a:tc>
                  <a:txBody>
                    <a:bodyPr/>
                    <a:lstStyle/>
                    <a:p>
                      <a:pPr algn="ctr" fontAlgn="ctr"/>
                      <a:r>
                        <a:rPr lang="ru-RU" sz="1600" dirty="0">
                          <a:solidFill>
                            <a:srgbClr val="000000"/>
                          </a:solidFill>
                          <a:effectLst/>
                        </a:rPr>
                        <a:t>Возможна</a:t>
                      </a:r>
                    </a:p>
                  </a:txBody>
                  <a:tcPr anchor="ctr">
                    <a:solidFill>
                      <a:srgbClr val="92D050"/>
                    </a:solidFill>
                  </a:tcPr>
                </a:tc>
                <a:tc>
                  <a:txBody>
                    <a:bodyPr/>
                    <a:lstStyle/>
                    <a:p>
                      <a:pPr algn="ctr" fontAlgn="ctr"/>
                      <a:r>
                        <a:rPr lang="ru-RU" sz="1600" dirty="0">
                          <a:solidFill>
                            <a:srgbClr val="000000"/>
                          </a:solidFill>
                          <a:effectLst/>
                        </a:rPr>
                        <a:t>Затруднена</a:t>
                      </a:r>
                    </a:p>
                  </a:txBody>
                  <a:tcPr anchor="ctr">
                    <a:solidFill>
                      <a:srgbClr val="E1CDCC"/>
                    </a:solidFill>
                  </a:tcPr>
                </a:tc>
                <a:tc>
                  <a:txBody>
                    <a:bodyPr/>
                    <a:lstStyle/>
                    <a:p>
                      <a:pPr algn="ctr" fontAlgn="ctr"/>
                      <a:r>
                        <a:rPr lang="ru-RU" sz="1600" dirty="0">
                          <a:solidFill>
                            <a:srgbClr val="000000"/>
                          </a:solidFill>
                          <a:effectLst/>
                        </a:rPr>
                        <a:t>Затруднена</a:t>
                      </a:r>
                    </a:p>
                  </a:txBody>
                  <a:tcPr anchor="ctr">
                    <a:solidFill>
                      <a:srgbClr val="E1CDCC"/>
                    </a:solidFill>
                  </a:tcPr>
                </a:tc>
                <a:extLst>
                  <a:ext uri="{0D108BD9-81ED-4DB2-BD59-A6C34878D82A}">
                    <a16:rowId xmlns:a16="http://schemas.microsoft.com/office/drawing/2014/main" val="10007"/>
                  </a:ext>
                </a:extLst>
              </a:tr>
              <a:tr h="587849">
                <a:tc>
                  <a:txBody>
                    <a:bodyPr/>
                    <a:lstStyle/>
                    <a:p>
                      <a:pPr algn="ctr"/>
                      <a:r>
                        <a:rPr lang="ru-RU" sz="1600" dirty="0">
                          <a:effectLst/>
                        </a:rPr>
                        <a:t>Габаритные характеристики</a:t>
                      </a:r>
                    </a:p>
                  </a:txBody>
                  <a:tcPr anchor="ctr"/>
                </a:tc>
                <a:tc>
                  <a:txBody>
                    <a:bodyPr/>
                    <a:lstStyle/>
                    <a:p>
                      <a:pPr algn="ctr" fontAlgn="ctr"/>
                      <a:r>
                        <a:rPr lang="ru-RU" sz="1600" dirty="0">
                          <a:solidFill>
                            <a:srgbClr val="000000"/>
                          </a:solidFill>
                          <a:effectLst/>
                        </a:rPr>
                        <a:t>Средние и малые</a:t>
                      </a:r>
                    </a:p>
                  </a:txBody>
                  <a:tcPr anchor="ctr">
                    <a:solidFill>
                      <a:srgbClr val="F0E8E7"/>
                    </a:solidFill>
                  </a:tcPr>
                </a:tc>
                <a:tc>
                  <a:txBody>
                    <a:bodyPr/>
                    <a:lstStyle/>
                    <a:p>
                      <a:pPr algn="ctr" fontAlgn="ctr"/>
                      <a:r>
                        <a:rPr lang="ru-RU" sz="1600" dirty="0">
                          <a:solidFill>
                            <a:srgbClr val="000000"/>
                          </a:solidFill>
                          <a:effectLst/>
                        </a:rPr>
                        <a:t>Малые</a:t>
                      </a:r>
                    </a:p>
                  </a:txBody>
                  <a:tcPr anchor="ctr">
                    <a:solidFill>
                      <a:srgbClr val="92D050"/>
                    </a:solidFill>
                  </a:tcPr>
                </a:tc>
                <a:tc>
                  <a:txBody>
                    <a:bodyPr/>
                    <a:lstStyle/>
                    <a:p>
                      <a:pPr algn="ctr" fontAlgn="ctr"/>
                      <a:r>
                        <a:rPr lang="ru-RU" sz="1600" dirty="0">
                          <a:solidFill>
                            <a:srgbClr val="000000"/>
                          </a:solidFill>
                          <a:effectLst/>
                        </a:rPr>
                        <a:t>Малые</a:t>
                      </a:r>
                    </a:p>
                  </a:txBody>
                  <a:tcPr anchor="ctr">
                    <a:solidFill>
                      <a:srgbClr val="92D050"/>
                    </a:solidFill>
                  </a:tcPr>
                </a:tc>
                <a:extLst>
                  <a:ext uri="{0D108BD9-81ED-4DB2-BD59-A6C34878D82A}">
                    <a16:rowId xmlns:a16="http://schemas.microsoft.com/office/drawing/2014/main" val="10008"/>
                  </a:ext>
                </a:extLst>
              </a:tr>
              <a:tr h="577295">
                <a:tc>
                  <a:txBody>
                    <a:bodyPr/>
                    <a:lstStyle/>
                    <a:p>
                      <a:pPr algn="ctr"/>
                      <a:r>
                        <a:rPr lang="ru-RU" sz="1600">
                          <a:effectLst/>
                        </a:rPr>
                        <a:t>Стоимость</a:t>
                      </a:r>
                    </a:p>
                  </a:txBody>
                  <a:tcPr anchor="ctr"/>
                </a:tc>
                <a:tc>
                  <a:txBody>
                    <a:bodyPr/>
                    <a:lstStyle/>
                    <a:p>
                      <a:pPr algn="ctr" fontAlgn="ctr"/>
                      <a:r>
                        <a:rPr lang="ru-RU" sz="1600" dirty="0">
                          <a:solidFill>
                            <a:srgbClr val="000000"/>
                          </a:solidFill>
                          <a:effectLst/>
                        </a:rPr>
                        <a:t>Средняя и высокая</a:t>
                      </a:r>
                    </a:p>
                  </a:txBody>
                  <a:tcPr anchor="ctr">
                    <a:solidFill>
                      <a:schemeClr val="accent1">
                        <a:lumMod val="60000"/>
                        <a:lumOff val="40000"/>
                      </a:schemeClr>
                    </a:solidFill>
                  </a:tcPr>
                </a:tc>
                <a:tc>
                  <a:txBody>
                    <a:bodyPr/>
                    <a:lstStyle/>
                    <a:p>
                      <a:pPr algn="ctr" fontAlgn="ctr"/>
                      <a:r>
                        <a:rPr lang="ru-RU" sz="1600" dirty="0">
                          <a:solidFill>
                            <a:srgbClr val="000000"/>
                          </a:solidFill>
                          <a:effectLst/>
                        </a:rPr>
                        <a:t>Низкая</a:t>
                      </a:r>
                    </a:p>
                  </a:txBody>
                  <a:tcPr anchor="ctr">
                    <a:solidFill>
                      <a:srgbClr val="92D050"/>
                    </a:solidFill>
                  </a:tcPr>
                </a:tc>
                <a:tc>
                  <a:txBody>
                    <a:bodyPr/>
                    <a:lstStyle/>
                    <a:p>
                      <a:pPr algn="ctr" fontAlgn="ctr"/>
                      <a:r>
                        <a:rPr lang="ru-RU" sz="1600" dirty="0">
                          <a:solidFill>
                            <a:srgbClr val="000000"/>
                          </a:solidFill>
                          <a:effectLst/>
                        </a:rPr>
                        <a:t>Низкая</a:t>
                      </a:r>
                    </a:p>
                  </a:txBody>
                  <a:tcPr anchor="ctr">
                    <a:solidFill>
                      <a:srgbClr val="92D050"/>
                    </a:solidFill>
                  </a:tcPr>
                </a:tc>
                <a:extLst>
                  <a:ext uri="{0D108BD9-81ED-4DB2-BD59-A6C34878D82A}">
                    <a16:rowId xmlns:a16="http://schemas.microsoft.com/office/drawing/2014/main" val="10009"/>
                  </a:ext>
                </a:extLst>
              </a:tr>
            </a:tbl>
          </a:graphicData>
        </a:graphic>
      </p:graphicFrame>
      <p:sp>
        <p:nvSpPr>
          <p:cNvPr id="6" name="AutoShape 4" descr="https://upload.wikimedia.org/wikipedia/commons/thumb/a/a2/EAN-13-5901234123457.svg/1280px-EAN-13-5901234123457.svg.png?uselang=ru"/>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Tree>
    <p:extLst>
      <p:ext uri="{BB962C8B-B14F-4D97-AF65-F5344CB8AC3E}">
        <p14:creationId xmlns:p14="http://schemas.microsoft.com/office/powerpoint/2010/main" val="704457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4A75D2A-FCC5-4C99-AB07-C7EB3BED7512}"/>
              </a:ext>
            </a:extLst>
          </p:cNvPr>
          <p:cNvSpPr>
            <a:spLocks noGrp="1"/>
          </p:cNvSpPr>
          <p:nvPr>
            <p:ph type="title"/>
          </p:nvPr>
        </p:nvSpPr>
        <p:spPr/>
        <p:txBody>
          <a:bodyPr/>
          <a:lstStyle/>
          <a:p>
            <a:r>
              <a:rPr lang="ru-RU" b="1" dirty="0"/>
              <a:t>Технологии аутентификации</a:t>
            </a:r>
            <a:endParaRPr lang="ru-RU" dirty="0"/>
          </a:p>
        </p:txBody>
      </p:sp>
      <p:sp>
        <p:nvSpPr>
          <p:cNvPr id="3" name="Объект 2">
            <a:extLst>
              <a:ext uri="{FF2B5EF4-FFF2-40B4-BE49-F238E27FC236}">
                <a16:creationId xmlns:a16="http://schemas.microsoft.com/office/drawing/2014/main" id="{298318DB-1D85-4607-BB38-372D315738C3}"/>
              </a:ext>
            </a:extLst>
          </p:cNvPr>
          <p:cNvSpPr>
            <a:spLocks noGrp="1"/>
          </p:cNvSpPr>
          <p:nvPr>
            <p:ph idx="1"/>
          </p:nvPr>
        </p:nvSpPr>
        <p:spPr>
          <a:xfrm>
            <a:off x="2589212" y="1351722"/>
            <a:ext cx="8915400" cy="4559500"/>
          </a:xfrm>
        </p:spPr>
        <p:txBody>
          <a:bodyPr>
            <a:normAutofit fontScale="92500" lnSpcReduction="10000"/>
          </a:bodyPr>
          <a:lstStyle/>
          <a:p>
            <a:r>
              <a:rPr lang="ru-RU" sz="2400" b="1" dirty="0"/>
              <a:t>Двухфакторная аутентификация </a:t>
            </a:r>
            <a:r>
              <a:rPr lang="ru-RU" sz="2400" dirty="0"/>
              <a:t>— это метод идентификации пользователя в каком-либо сервисе при помощи запроса </a:t>
            </a:r>
            <a:r>
              <a:rPr lang="ru-RU" sz="2400" dirty="0" err="1"/>
              <a:t>аутентификационных</a:t>
            </a:r>
            <a:r>
              <a:rPr lang="ru-RU" sz="2400" dirty="0"/>
              <a:t> данных двух разных типов, что обеспечивает более эффективную защиту аккаунта. </a:t>
            </a:r>
            <a:r>
              <a:rPr lang="ru-RU" sz="2400" i="1" dirty="0"/>
              <a:t>На практике это обычно выглядит так:</a:t>
            </a:r>
          </a:p>
          <a:p>
            <a:pPr lvl="1"/>
            <a:r>
              <a:rPr lang="ru-RU" sz="2200" i="1" dirty="0"/>
              <a:t> 	</a:t>
            </a:r>
            <a:r>
              <a:rPr lang="ru-RU" sz="1900" i="1" dirty="0"/>
              <a:t>первый рубеж — это логин и пароль, </a:t>
            </a:r>
          </a:p>
          <a:p>
            <a:pPr lvl="3"/>
            <a:r>
              <a:rPr lang="ru-RU" sz="1800" i="1" dirty="0"/>
              <a:t>второй — специальный код, приходящий по SMS или электронной почте. </a:t>
            </a:r>
          </a:p>
          <a:p>
            <a:r>
              <a:rPr lang="ru-RU" sz="2400" i="1" dirty="0"/>
              <a:t>Реже второй «слой» защиты запрашивает специальный USB-ключ или биометрические данные пользователя. В общем, суть подхода очень проста: чтобы куда-то попасть, нужно дважды подтвердить тот факт, что вы — это вы, причем при помощи двух «ключей», одним из которых вы владеете, а другой держите в памяти.</a:t>
            </a:r>
            <a:endParaRPr lang="ru-RU" sz="2400" dirty="0"/>
          </a:p>
        </p:txBody>
      </p:sp>
    </p:spTree>
    <p:extLst>
      <p:ext uri="{BB962C8B-B14F-4D97-AF65-F5344CB8AC3E}">
        <p14:creationId xmlns:p14="http://schemas.microsoft.com/office/powerpoint/2010/main" val="2852486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28CF7E0-5F7A-43BE-8217-FAB29445262A}"/>
              </a:ext>
            </a:extLst>
          </p:cNvPr>
          <p:cNvSpPr>
            <a:spLocks noGrp="1"/>
          </p:cNvSpPr>
          <p:nvPr>
            <p:ph idx="1"/>
          </p:nvPr>
        </p:nvSpPr>
        <p:spPr>
          <a:xfrm>
            <a:off x="2589212" y="834887"/>
            <a:ext cx="8915400" cy="5076335"/>
          </a:xfrm>
        </p:spPr>
        <p:txBody>
          <a:bodyPr/>
          <a:lstStyle/>
          <a:p>
            <a:r>
              <a:rPr lang="ru-RU" sz="2400" i="1" dirty="0"/>
              <a:t>Интернет-банкинг, аккаунты в соцсетях, </a:t>
            </a:r>
            <a:r>
              <a:rPr lang="ru-RU" sz="2400" i="1" dirty="0" err="1"/>
              <a:t>учетка</a:t>
            </a:r>
            <a:r>
              <a:rPr lang="ru-RU" sz="2400" i="1" dirty="0"/>
              <a:t> в </a:t>
            </a:r>
            <a:r>
              <a:rPr lang="ru-RU" sz="2400" i="1" dirty="0" err="1"/>
              <a:t>iCloud</a:t>
            </a:r>
            <a:r>
              <a:rPr lang="ru-RU" sz="2400" i="1" dirty="0"/>
              <a:t>, почтовые ящики и особенно ваши служебные учетные записи — все это однозначно стоит защитить двухфакторной аутентификацией. Сервисы </a:t>
            </a:r>
            <a:r>
              <a:rPr lang="ru-RU" sz="2400" i="1" dirty="0" err="1"/>
              <a:t>Google</a:t>
            </a:r>
            <a:r>
              <a:rPr lang="ru-RU" sz="2400" i="1" dirty="0"/>
              <a:t>, </a:t>
            </a:r>
            <a:r>
              <a:rPr lang="ru-RU" sz="2400" i="1" dirty="0" err="1"/>
              <a:t>Apple</a:t>
            </a:r>
            <a:r>
              <a:rPr lang="ru-RU" sz="2400" i="1" dirty="0"/>
              <a:t> и все основные социальные сети позволяют это сделать в настройках без особого труда.</a:t>
            </a:r>
            <a:endParaRPr lang="ru-RU" sz="2400" dirty="0"/>
          </a:p>
          <a:p>
            <a:r>
              <a:rPr lang="ru-RU" sz="2400" i="1" dirty="0"/>
              <a:t>Двухфакторная аутентификация — один из лучших методов защиты учетных записей.</a:t>
            </a:r>
            <a:endParaRPr lang="ru-RU" sz="2400" dirty="0"/>
          </a:p>
          <a:p>
            <a:r>
              <a:rPr lang="ru-RU" sz="2400" b="1" dirty="0"/>
              <a:t>Многофакторная аутентификация</a:t>
            </a:r>
            <a:r>
              <a:rPr lang="ru-RU" sz="2400" dirty="0"/>
              <a:t> – в процессе которой используются </a:t>
            </a:r>
            <a:r>
              <a:rPr lang="ru-RU" sz="2400" dirty="0" err="1"/>
              <a:t>аутентификационные</a:t>
            </a:r>
            <a:r>
              <a:rPr lang="ru-RU" sz="2400" dirty="0"/>
              <a:t> факторы нескольких типов.</a:t>
            </a:r>
          </a:p>
          <a:p>
            <a:endParaRPr lang="ru-BY" dirty="0"/>
          </a:p>
        </p:txBody>
      </p:sp>
    </p:spTree>
    <p:extLst>
      <p:ext uri="{BB962C8B-B14F-4D97-AF65-F5344CB8AC3E}">
        <p14:creationId xmlns:p14="http://schemas.microsoft.com/office/powerpoint/2010/main" val="897492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5FCACE2-5EB2-42DA-B60D-818CAF7268A9}"/>
              </a:ext>
            </a:extLst>
          </p:cNvPr>
          <p:cNvSpPr>
            <a:spLocks noGrp="1"/>
          </p:cNvSpPr>
          <p:nvPr>
            <p:ph type="title"/>
          </p:nvPr>
        </p:nvSpPr>
        <p:spPr/>
        <p:txBody>
          <a:bodyPr>
            <a:normAutofit/>
          </a:bodyPr>
          <a:lstStyle/>
          <a:p>
            <a:pPr algn="ctr"/>
            <a:r>
              <a:rPr lang="ru-RU" b="1"/>
              <a:t>Смарт</a:t>
            </a:r>
            <a:r>
              <a:rPr lang="en-US" b="1"/>
              <a:t>-</a:t>
            </a:r>
            <a:r>
              <a:rPr lang="ru-RU" b="1"/>
              <a:t>карты</a:t>
            </a:r>
            <a:endParaRPr lang="ru-RU" b="1" dirty="0"/>
          </a:p>
        </p:txBody>
      </p:sp>
      <p:sp>
        <p:nvSpPr>
          <p:cNvPr id="3" name="Объект 2">
            <a:extLst>
              <a:ext uri="{FF2B5EF4-FFF2-40B4-BE49-F238E27FC236}">
                <a16:creationId xmlns:a16="http://schemas.microsoft.com/office/drawing/2014/main" id="{461BF59F-C794-4025-8637-6978EB60F5E7}"/>
              </a:ext>
            </a:extLst>
          </p:cNvPr>
          <p:cNvSpPr>
            <a:spLocks noGrp="1"/>
          </p:cNvSpPr>
          <p:nvPr>
            <p:ph idx="1"/>
          </p:nvPr>
        </p:nvSpPr>
        <p:spPr>
          <a:xfrm>
            <a:off x="2589212" y="1338470"/>
            <a:ext cx="8915400" cy="4452730"/>
          </a:xfrm>
        </p:spPr>
        <p:txBody>
          <a:bodyPr>
            <a:normAutofit lnSpcReduction="10000"/>
          </a:bodyPr>
          <a:lstStyle/>
          <a:p>
            <a:pPr marL="0" indent="0">
              <a:buNone/>
            </a:pPr>
            <a:r>
              <a:rPr lang="ru-RU" sz="2400" b="1" dirty="0"/>
              <a:t>Аппаратный токен </a:t>
            </a:r>
            <a:r>
              <a:rPr lang="ru-RU" sz="2400" dirty="0"/>
              <a:t>– это устройство, предназначенное специально для аутентификации.</a:t>
            </a:r>
            <a:br>
              <a:rPr lang="ru-RU" sz="2400" dirty="0"/>
            </a:br>
            <a:br>
              <a:rPr lang="ru-RU" sz="2400" dirty="0"/>
            </a:br>
            <a:r>
              <a:rPr lang="ru-RU" sz="2400" dirty="0"/>
              <a:t>Все смарт-карты можно разделить по способу обмена со считывающим устройством на:</a:t>
            </a:r>
          </a:p>
          <a:p>
            <a:pPr lvl="1"/>
            <a:r>
              <a:rPr lang="ru-RU" sz="2200" dirty="0"/>
              <a:t>контактные смарт-карты с интерфейсом ISO 7816;</a:t>
            </a:r>
          </a:p>
          <a:p>
            <a:pPr lvl="1"/>
            <a:r>
              <a:rPr lang="ru-RU" sz="2200" dirty="0"/>
              <a:t>контактные смарт-карты с USB-интерфейсом;</a:t>
            </a:r>
          </a:p>
          <a:p>
            <a:pPr lvl="1"/>
            <a:r>
              <a:rPr lang="ru-RU" sz="2200" dirty="0"/>
              <a:t>бесконтактные (RFID) смарт-карты.</a:t>
            </a:r>
          </a:p>
          <a:p>
            <a:pPr marL="0" indent="0">
              <a:buNone/>
            </a:pPr>
            <a:r>
              <a:rPr lang="ru-RU" sz="2400" dirty="0"/>
              <a:t>По функциональности карты можно разделить на:</a:t>
            </a:r>
          </a:p>
          <a:p>
            <a:pPr lvl="1"/>
            <a:r>
              <a:rPr lang="ru-RU" sz="2200" dirty="0"/>
              <a:t>карты памяти; </a:t>
            </a:r>
          </a:p>
          <a:p>
            <a:pPr lvl="1"/>
            <a:r>
              <a:rPr lang="ru-RU" sz="2200" dirty="0"/>
              <a:t>интеллектуальные карты.</a:t>
            </a:r>
          </a:p>
          <a:p>
            <a:endParaRPr lang="ru-RU" dirty="0"/>
          </a:p>
          <a:p>
            <a:endParaRPr lang="ru-RU" dirty="0"/>
          </a:p>
        </p:txBody>
      </p:sp>
      <p:pic>
        <p:nvPicPr>
          <p:cNvPr id="4" name="Picture 4" descr="https://upload.wikimedia.org/wikipedia/commons/thumb/a/a3/EToken_Pro_Card.jpg/640px-EToken_Pro_Card.jpg">
            <a:extLst>
              <a:ext uri="{FF2B5EF4-FFF2-40B4-BE49-F238E27FC236}">
                <a16:creationId xmlns:a16="http://schemas.microsoft.com/office/drawing/2014/main" id="{4E36718C-9A9F-448D-A3B0-8D39D65CFAE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67290" y="4750919"/>
            <a:ext cx="2309938" cy="210781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upload.wikimedia.org/wikipedia/commons/thumb/3/31/EToken_PRO_USB.jpg/1024px-EToken_PRO_USB.jpg">
            <a:extLst>
              <a:ext uri="{FF2B5EF4-FFF2-40B4-BE49-F238E27FC236}">
                <a16:creationId xmlns:a16="http://schemas.microsoft.com/office/drawing/2014/main" id="{C692A638-5E90-4C3C-99AA-D6F4CD82740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0897" y="1338470"/>
            <a:ext cx="2348315" cy="1628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2661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13AA2C8-3A1F-446D-B6A1-06112BA9E0BB}"/>
              </a:ext>
            </a:extLst>
          </p:cNvPr>
          <p:cNvSpPr>
            <a:spLocks noGrp="1"/>
          </p:cNvSpPr>
          <p:nvPr>
            <p:ph idx="1"/>
          </p:nvPr>
        </p:nvSpPr>
        <p:spPr>
          <a:xfrm>
            <a:off x="2589212" y="463826"/>
            <a:ext cx="8915400" cy="5447396"/>
          </a:xfrm>
        </p:spPr>
        <p:txBody>
          <a:bodyPr>
            <a:normAutofit fontScale="85000" lnSpcReduction="10000"/>
          </a:bodyPr>
          <a:lstStyle/>
          <a:p>
            <a:r>
              <a:rPr lang="ru-RU" b="1" dirty="0"/>
              <a:t>Смарт-карты</a:t>
            </a:r>
            <a:r>
              <a:rPr lang="ru-RU" dirty="0"/>
              <a:t> представляют собой пластиковые карты со встроенной микросхемой. В большинстве случаев смарт-карты содержат микропроцессор и операционную систему, контролирующую устройство и доступ к объектам в его памяти.</a:t>
            </a:r>
            <a:r>
              <a:rPr lang="ru-RU" i="1" dirty="0"/>
              <a:t> Смарт-карты обладают возможностью проводить криптографические вычисления.</a:t>
            </a:r>
            <a:endParaRPr lang="ru-RU" dirty="0"/>
          </a:p>
          <a:p>
            <a:r>
              <a:rPr lang="ru-RU" b="1" dirty="0"/>
              <a:t>Назначение смарт-карт</a:t>
            </a:r>
            <a:r>
              <a:rPr lang="ru-RU" dirty="0"/>
              <a:t> — одно- и двухфакторная аутентификация пользователей, хранение ключевой информации и проведение криптографических операций в доверенной среде.</a:t>
            </a:r>
          </a:p>
          <a:p>
            <a:r>
              <a:rPr lang="ru-RU" dirty="0"/>
              <a:t>Все смарт-карты можно разделить </a:t>
            </a:r>
            <a:r>
              <a:rPr lang="ru-RU" b="1" i="1" dirty="0"/>
              <a:t>по способу обмена со считывающим устройством</a:t>
            </a:r>
            <a:r>
              <a:rPr lang="ru-RU" dirty="0"/>
              <a:t> на:</a:t>
            </a:r>
          </a:p>
          <a:p>
            <a:pPr lvl="1"/>
            <a:r>
              <a:rPr lang="ru-RU" dirty="0"/>
              <a:t>Контактные смарт-карты с интерфейсом ISO 7816.</a:t>
            </a:r>
          </a:p>
          <a:p>
            <a:pPr lvl="2"/>
            <a:r>
              <a:rPr lang="ru-RU" i="1" dirty="0"/>
              <a:t>Контактные смарт-карты имеют зону соприкосновения, содержащую несколько небольших контактных лепестков. Когда карта вставляется в считыватель, чип соприкасается с электрическими коннекторами, и считыватель может считать и\или записать информацию с чипа.</a:t>
            </a:r>
            <a:endParaRPr lang="ru-RU" dirty="0"/>
          </a:p>
          <a:p>
            <a:pPr lvl="1"/>
            <a:r>
              <a:rPr lang="ru-RU" dirty="0"/>
              <a:t>Контактные смарт-карты с USB интерфейсом.</a:t>
            </a:r>
          </a:p>
          <a:p>
            <a:pPr lvl="2"/>
            <a:r>
              <a:rPr lang="ru-RU" i="1" dirty="0"/>
              <a:t>Обычно представляют из себя микросхему обычной ISO 7816 карты совмещенную с USB-считывателем в одном миниатюрном корпусе. Это делает применение смарт-карт для компьютерной аутентификации гораздо удобнее.</a:t>
            </a:r>
            <a:endParaRPr lang="ru-RU" dirty="0"/>
          </a:p>
          <a:p>
            <a:pPr lvl="1"/>
            <a:r>
              <a:rPr lang="ru-RU" dirty="0"/>
              <a:t>Бесконтактные (RFID) смарт-карты.</a:t>
            </a:r>
          </a:p>
          <a:p>
            <a:pPr lvl="2"/>
            <a:r>
              <a:rPr lang="ru-RU" i="1" dirty="0"/>
              <a:t>Это смарт-карты, в которых карта общается со считывателем через технологию RFID (</a:t>
            </a:r>
            <a:r>
              <a:rPr lang="ru-RU" i="1" dirty="0" err="1"/>
              <a:t>Radio</a:t>
            </a:r>
            <a:r>
              <a:rPr lang="ru-RU" i="1" dirty="0"/>
              <a:t> </a:t>
            </a:r>
            <a:r>
              <a:rPr lang="ru-RU" i="1" dirty="0" err="1"/>
              <a:t>Frequency</a:t>
            </a:r>
            <a:r>
              <a:rPr lang="ru-RU" i="1" dirty="0"/>
              <a:t> </a:t>
            </a:r>
            <a:r>
              <a:rPr lang="ru-RU" i="1" dirty="0" err="1"/>
              <a:t>IDentification</a:t>
            </a:r>
            <a:r>
              <a:rPr lang="ru-RU" i="1" dirty="0"/>
              <a:t>). Требуется подносить карточки достаточно близко к считывателю, чтобы провести необходимые операции. Они часто применяются в областях, где необходимо провести операцию быстро, например, в общественном транспорте.</a:t>
            </a:r>
            <a:endParaRPr lang="ru-RU" dirty="0"/>
          </a:p>
          <a:p>
            <a:endParaRPr lang="ru-RU" dirty="0"/>
          </a:p>
        </p:txBody>
      </p:sp>
      <p:pic>
        <p:nvPicPr>
          <p:cNvPr id="4100" name="Picture 4" descr="пластиковые карты со встроенной микросхемой">
            <a:extLst>
              <a:ext uri="{FF2B5EF4-FFF2-40B4-BE49-F238E27FC236}">
                <a16:creationId xmlns:a16="http://schemas.microsoft.com/office/drawing/2014/main" id="{79F912B6-4685-464D-B73E-50C066A492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712" y="1409176"/>
            <a:ext cx="2095500" cy="133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3100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C0F8B746-8A40-4F4B-87C8-8B3C9A13C198}"/>
              </a:ext>
            </a:extLst>
          </p:cNvPr>
          <p:cNvSpPr>
            <a:spLocks noGrp="1"/>
          </p:cNvSpPr>
          <p:nvPr>
            <p:ph idx="1"/>
          </p:nvPr>
        </p:nvSpPr>
        <p:spPr>
          <a:xfrm>
            <a:off x="2589212" y="503583"/>
            <a:ext cx="8915400" cy="5407639"/>
          </a:xfrm>
        </p:spPr>
        <p:txBody>
          <a:bodyPr>
            <a:normAutofit fontScale="92500"/>
          </a:bodyPr>
          <a:lstStyle/>
          <a:p>
            <a:r>
              <a:rPr lang="ru-RU" b="1" dirty="0"/>
              <a:t>Применение смарт-карт:</a:t>
            </a:r>
            <a:endParaRPr lang="ru-RU" dirty="0"/>
          </a:p>
          <a:p>
            <a:r>
              <a:rPr lang="ru-RU" b="1" dirty="0"/>
              <a:t>Компьютерная безопасность</a:t>
            </a:r>
            <a:endParaRPr lang="ru-RU" dirty="0"/>
          </a:p>
          <a:p>
            <a:r>
              <a:rPr lang="ru-RU" dirty="0"/>
              <a:t>Некоторые системы дискового шифрования, такие как </a:t>
            </a:r>
            <a:r>
              <a:rPr lang="ru-RU" dirty="0" err="1"/>
              <a:t>FreeOTFE</a:t>
            </a:r>
            <a:r>
              <a:rPr lang="ru-RU" dirty="0"/>
              <a:t>, </a:t>
            </a:r>
            <a:r>
              <a:rPr lang="ru-RU" dirty="0" err="1"/>
              <a:t>TrueCrypt</a:t>
            </a:r>
            <a:r>
              <a:rPr lang="ru-RU" dirty="0"/>
              <a:t> и </a:t>
            </a:r>
            <a:r>
              <a:rPr lang="ru-RU" dirty="0" err="1"/>
              <a:t>Microsoft</a:t>
            </a:r>
            <a:r>
              <a:rPr lang="ru-RU" dirty="0"/>
              <a:t> Windows 7BitLocker, могут использовать смарт-карты для безопасного хранения ключей и также для добавления дополнительного уровня шифрования для критичных частей на защищаемом диске. Смарт-карты также используются для единого входа в систему.</a:t>
            </a:r>
          </a:p>
          <a:p>
            <a:r>
              <a:rPr lang="ru-RU" b="1" dirty="0"/>
              <a:t>Применения в финансовой сфере</a:t>
            </a:r>
            <a:endParaRPr lang="ru-RU" dirty="0"/>
          </a:p>
          <a:p>
            <a:r>
              <a:rPr lang="ru-RU" i="1" dirty="0"/>
              <a:t>Приложения смарт-карт включают их использование в банковских, дисконтных, телефонных карточках и карточках оплаты проезда, различных бытовых услуг, карт с хранимой стоимостью и т.д.</a:t>
            </a:r>
            <a:endParaRPr lang="ru-RU" dirty="0"/>
          </a:p>
          <a:p>
            <a:r>
              <a:rPr lang="ru-RU" b="1" dirty="0"/>
              <a:t>Идентификация</a:t>
            </a:r>
            <a:endParaRPr lang="ru-RU" dirty="0"/>
          </a:p>
          <a:p>
            <a:r>
              <a:rPr lang="ru-RU" i="1" dirty="0"/>
              <a:t>Быстро развивается применение смарт-карт в цифровой идентификации. В этой сфере карты используются для удостоверения личности.</a:t>
            </a:r>
            <a:endParaRPr lang="ru-RU" dirty="0"/>
          </a:p>
          <a:p>
            <a:r>
              <a:rPr lang="ru-RU" b="1" dirty="0"/>
              <a:t>Цифровое телевидение</a:t>
            </a:r>
            <a:endParaRPr lang="ru-RU" dirty="0"/>
          </a:p>
          <a:p>
            <a:r>
              <a:rPr lang="ru-RU" b="1" dirty="0"/>
              <a:t>Телефония</a:t>
            </a:r>
            <a:endParaRPr lang="ru-RU" dirty="0"/>
          </a:p>
          <a:p>
            <a:endParaRPr lang="ru-RU" dirty="0"/>
          </a:p>
        </p:txBody>
      </p:sp>
    </p:spTree>
    <p:extLst>
      <p:ext uri="{BB962C8B-B14F-4D97-AF65-F5344CB8AC3E}">
        <p14:creationId xmlns:p14="http://schemas.microsoft.com/office/powerpoint/2010/main" val="2768879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F0FE050-A1BC-406A-8235-65A1E5452AFE}"/>
              </a:ext>
            </a:extLst>
          </p:cNvPr>
          <p:cNvSpPr>
            <a:spLocks noGrp="1"/>
          </p:cNvSpPr>
          <p:nvPr>
            <p:ph type="title"/>
          </p:nvPr>
        </p:nvSpPr>
        <p:spPr/>
        <p:txBody>
          <a:bodyPr/>
          <a:lstStyle/>
          <a:p>
            <a:pPr algn="ctr"/>
            <a:r>
              <a:rPr lang="ru-RU" dirty="0"/>
              <a:t>Идентификация и аутентификация субъектов</a:t>
            </a:r>
          </a:p>
        </p:txBody>
      </p:sp>
      <p:sp>
        <p:nvSpPr>
          <p:cNvPr id="3" name="Объект 2">
            <a:extLst>
              <a:ext uri="{FF2B5EF4-FFF2-40B4-BE49-F238E27FC236}">
                <a16:creationId xmlns:a16="http://schemas.microsoft.com/office/drawing/2014/main" id="{5759B5EB-07CC-4CC9-A4F1-4DC302A3F72F}"/>
              </a:ext>
            </a:extLst>
          </p:cNvPr>
          <p:cNvSpPr>
            <a:spLocks noGrp="1"/>
          </p:cNvSpPr>
          <p:nvPr>
            <p:ph idx="1"/>
          </p:nvPr>
        </p:nvSpPr>
        <p:spPr/>
        <p:txBody>
          <a:bodyPr>
            <a:normAutofit lnSpcReduction="10000"/>
          </a:bodyPr>
          <a:lstStyle/>
          <a:p>
            <a:r>
              <a:rPr lang="ru-RU" sz="2400" b="1" dirty="0"/>
              <a:t>Идентификация</a:t>
            </a:r>
            <a:r>
              <a:rPr lang="ru-RU" sz="2400" dirty="0"/>
              <a:t> – процедура распознавания субъекта по его идентификатору. </a:t>
            </a:r>
          </a:p>
          <a:p>
            <a:r>
              <a:rPr lang="ru-RU" sz="2400" b="1" dirty="0"/>
              <a:t>Аутентификация</a:t>
            </a:r>
            <a:r>
              <a:rPr lang="ru-RU" sz="2400" dirty="0"/>
              <a:t> – процедура проверки подлинности субъекта, позволяющая достоверно убедиться в том, что субъект, предъявивший свой идентификатор, на самом деле является именно тем субъектом, идентификатор которого он использует. </a:t>
            </a:r>
          </a:p>
          <a:p>
            <a:r>
              <a:rPr lang="ru-RU" sz="2400" b="1" dirty="0"/>
              <a:t>Авторизация</a:t>
            </a:r>
            <a:r>
              <a:rPr lang="ru-RU" sz="2400" dirty="0"/>
              <a:t> – процедура предоставления субъекту определенных прав доступа к ресурсам системы после прохождения им процедуры аутентификации. </a:t>
            </a:r>
          </a:p>
          <a:p>
            <a:endParaRPr lang="ru-RU" dirty="0"/>
          </a:p>
        </p:txBody>
      </p:sp>
    </p:spTree>
    <p:extLst>
      <p:ext uri="{BB962C8B-B14F-4D97-AF65-F5344CB8AC3E}">
        <p14:creationId xmlns:p14="http://schemas.microsoft.com/office/powerpoint/2010/main" val="17532792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35E81FE-6567-43A2-8F44-3562952DF91A}"/>
              </a:ext>
            </a:extLst>
          </p:cNvPr>
          <p:cNvSpPr>
            <a:spLocks noGrp="1"/>
          </p:cNvSpPr>
          <p:nvPr>
            <p:ph type="title"/>
          </p:nvPr>
        </p:nvSpPr>
        <p:spPr/>
        <p:txBody>
          <a:bodyPr/>
          <a:lstStyle/>
          <a:p>
            <a:pPr algn="ctr"/>
            <a:r>
              <a:rPr lang="ru-RU" b="1" dirty="0"/>
              <a:t>Парольная аутентификация</a:t>
            </a:r>
            <a:br>
              <a:rPr lang="ru-RU" sz="4400" dirty="0"/>
            </a:br>
            <a:endParaRPr lang="ru-RU" dirty="0"/>
          </a:p>
        </p:txBody>
      </p:sp>
      <p:sp>
        <p:nvSpPr>
          <p:cNvPr id="3" name="Объект 2">
            <a:extLst>
              <a:ext uri="{FF2B5EF4-FFF2-40B4-BE49-F238E27FC236}">
                <a16:creationId xmlns:a16="http://schemas.microsoft.com/office/drawing/2014/main" id="{53F6B842-F102-4A8C-8E15-99B76D36732E}"/>
              </a:ext>
            </a:extLst>
          </p:cNvPr>
          <p:cNvSpPr>
            <a:spLocks noGrp="1"/>
          </p:cNvSpPr>
          <p:nvPr>
            <p:ph idx="1"/>
          </p:nvPr>
        </p:nvSpPr>
        <p:spPr>
          <a:xfrm>
            <a:off x="2589212" y="1351722"/>
            <a:ext cx="8915400" cy="4559500"/>
          </a:xfrm>
        </p:spPr>
        <p:txBody>
          <a:bodyPr>
            <a:normAutofit fontScale="85000" lnSpcReduction="20000"/>
          </a:bodyPr>
          <a:lstStyle/>
          <a:p>
            <a:r>
              <a:rPr lang="ru-RU" dirty="0"/>
              <a:t>В настоящее время парольная аутентификация является наиболее распространенной, прежде всего, благодаря своему единственному достоинству – простоте использования.</a:t>
            </a:r>
            <a:br>
              <a:rPr lang="ru-RU" sz="2400" dirty="0"/>
            </a:br>
            <a:r>
              <a:rPr lang="ru-RU" dirty="0"/>
              <a:t>Однако парольная аутентификация имеет недостатки:</a:t>
            </a:r>
            <a:endParaRPr lang="ru-RU" sz="2400" dirty="0"/>
          </a:p>
          <a:p>
            <a:r>
              <a:rPr lang="ru-RU" dirty="0"/>
              <a:t>Пароли пользователя можно подобрать из-за достаточно небрежного отношения большинства пользователей к формированию пароля. Часто встречаются случаи выбора пользователями легко предугадываемых паролей, например:</a:t>
            </a:r>
          </a:p>
          <a:p>
            <a:pPr lvl="1"/>
            <a:r>
              <a:rPr lang="ru-RU" dirty="0"/>
              <a:t>пароль эквивалентен идентификатору (имени) пользователя (или имени пользователя, записанному в обратном порядке, или легко формируется из имени пользователя и т.д.);</a:t>
            </a:r>
          </a:p>
          <a:p>
            <a:pPr lvl="1"/>
            <a:r>
              <a:rPr lang="ru-RU" dirty="0"/>
              <a:t>паролем является слово или фраза какого-либо языка; такие пароли могут быть подобраны за ограниченное время путем перебора всех слов согласно словарю;</a:t>
            </a:r>
          </a:p>
          <a:p>
            <a:pPr lvl="1"/>
            <a:r>
              <a:rPr lang="ru-RU" dirty="0"/>
              <a:t>достаточно часто пользователи применяют короткие пароли, которые взламываются простым перебором всех возможных вариантов.</a:t>
            </a:r>
          </a:p>
          <a:p>
            <a:r>
              <a:rPr lang="ru-RU" dirty="0"/>
              <a:t>Существуют свободно доступны различные утилиты подбора паролей, в том числе, специализированные для конкретных </a:t>
            </a:r>
            <a:r>
              <a:rPr lang="ru-RU" dirty="0" err="1"/>
              <a:t>широкораспространенных</a:t>
            </a:r>
            <a:r>
              <a:rPr lang="ru-RU" dirty="0"/>
              <a:t> программных средств.</a:t>
            </a:r>
          </a:p>
          <a:p>
            <a:r>
              <a:rPr lang="ru-RU" dirty="0"/>
              <a:t>Пароль может быть получен путем применения насилия к его владельцу.</a:t>
            </a:r>
          </a:p>
          <a:p>
            <a:r>
              <a:rPr lang="ru-RU" dirty="0"/>
              <a:t>Пароль может быть подсмотрен или перехвачен при вводе.</a:t>
            </a:r>
          </a:p>
          <a:p>
            <a:endParaRPr lang="ru-RU" dirty="0"/>
          </a:p>
        </p:txBody>
      </p:sp>
    </p:spTree>
    <p:extLst>
      <p:ext uri="{BB962C8B-B14F-4D97-AF65-F5344CB8AC3E}">
        <p14:creationId xmlns:p14="http://schemas.microsoft.com/office/powerpoint/2010/main" val="3635237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EEC81D0-8A34-41B8-A037-A2A6D82B256D}"/>
              </a:ext>
            </a:extLst>
          </p:cNvPr>
          <p:cNvSpPr>
            <a:spLocks noGrp="1"/>
          </p:cNvSpPr>
          <p:nvPr>
            <p:ph type="title"/>
          </p:nvPr>
        </p:nvSpPr>
        <p:spPr/>
        <p:txBody>
          <a:bodyPr>
            <a:normAutofit fontScale="90000"/>
          </a:bodyPr>
          <a:lstStyle/>
          <a:p>
            <a:pPr algn="ctr"/>
            <a:r>
              <a:rPr lang="ru-RU" b="1" dirty="0">
                <a:solidFill>
                  <a:srgbClr val="000000"/>
                </a:solidFill>
                <a:latin typeface="Times New Roman" panose="02020603050405020304" pitchFamily="18" charset="0"/>
                <a:ea typeface="Times New Roman" panose="02020603050405020304" pitchFamily="18" charset="0"/>
              </a:rPr>
              <a:t>Меры, позволяющие значительно повысить надежность парольной защиты:</a:t>
            </a:r>
            <a:br>
              <a:rPr lang="ru-BY" b="1" dirty="0">
                <a:latin typeface="Times New Roman" panose="02020603050405020304" pitchFamily="18" charset="0"/>
                <a:ea typeface="Times New Roman" panose="02020603050405020304" pitchFamily="18" charset="0"/>
              </a:rPr>
            </a:br>
            <a:endParaRPr lang="ru-BY" b="1" dirty="0"/>
          </a:p>
        </p:txBody>
      </p:sp>
      <p:sp>
        <p:nvSpPr>
          <p:cNvPr id="3" name="Объект 2">
            <a:extLst>
              <a:ext uri="{FF2B5EF4-FFF2-40B4-BE49-F238E27FC236}">
                <a16:creationId xmlns:a16="http://schemas.microsoft.com/office/drawing/2014/main" id="{6FA53551-8976-4DDE-AB6B-273F22329D22}"/>
              </a:ext>
            </a:extLst>
          </p:cNvPr>
          <p:cNvSpPr>
            <a:spLocks noGrp="1"/>
          </p:cNvSpPr>
          <p:nvPr>
            <p:ph idx="1"/>
          </p:nvPr>
        </p:nvSpPr>
        <p:spPr>
          <a:xfrm>
            <a:off x="2589212" y="1696278"/>
            <a:ext cx="8915400" cy="4214944"/>
          </a:xfrm>
        </p:spPr>
        <p:txBody>
          <a:bodyPr>
            <a:normAutofit/>
          </a:bodyPr>
          <a:lstStyle/>
          <a:p>
            <a:pPr marL="342900" lvl="0" indent="-342900">
              <a:buSzPts val="1000"/>
              <a:buFont typeface="Symbol" panose="05050102010706020507" pitchFamily="18" charset="2"/>
              <a:buChar char=""/>
              <a:tabLst>
                <a:tab pos="457200" algn="l"/>
              </a:tabLst>
            </a:pPr>
            <a:r>
              <a:rPr lang="ru-RU" sz="1800" b="1" i="1" dirty="0">
                <a:solidFill>
                  <a:srgbClr val="000000"/>
                </a:solidFill>
                <a:effectLst/>
                <a:latin typeface="Times New Roman" panose="02020603050405020304" pitchFamily="18" charset="0"/>
                <a:ea typeface="Times New Roman" panose="02020603050405020304" pitchFamily="18" charset="0"/>
              </a:rPr>
              <a:t>наложение технических ограничений</a:t>
            </a:r>
            <a:r>
              <a:rPr lang="ru-RU" sz="1800" dirty="0">
                <a:solidFill>
                  <a:srgbClr val="000000"/>
                </a:solidFill>
                <a:effectLst/>
                <a:latin typeface="Times New Roman" panose="02020603050405020304" pitchFamily="18" charset="0"/>
                <a:ea typeface="Times New Roman" panose="02020603050405020304" pitchFamily="18" charset="0"/>
              </a:rPr>
              <a:t> (пароль должен быть не слишком коротким, он должен содержать буквы, цифры, знаки пунктуации и т.п.);</a:t>
            </a:r>
            <a:endParaRPr lang="ru-BY" sz="18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ru-RU" sz="1800" b="1" i="1" dirty="0">
                <a:solidFill>
                  <a:srgbClr val="000000"/>
                </a:solidFill>
                <a:effectLst/>
                <a:latin typeface="Times New Roman" panose="02020603050405020304" pitchFamily="18" charset="0"/>
                <a:ea typeface="Times New Roman" panose="02020603050405020304" pitchFamily="18" charset="0"/>
              </a:rPr>
              <a:t>управление сроком действия паролей</a:t>
            </a:r>
            <a:r>
              <a:rPr lang="ru-RU" sz="1800" dirty="0">
                <a:solidFill>
                  <a:srgbClr val="000000"/>
                </a:solidFill>
                <a:effectLst/>
                <a:latin typeface="Times New Roman" panose="02020603050405020304" pitchFamily="18" charset="0"/>
                <a:ea typeface="Times New Roman" panose="02020603050405020304" pitchFamily="18" charset="0"/>
              </a:rPr>
              <a:t>, их периодическая смена;</a:t>
            </a:r>
            <a:endParaRPr lang="ru-BY" sz="18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ru-RU" sz="1800" dirty="0">
                <a:solidFill>
                  <a:srgbClr val="000000"/>
                </a:solidFill>
                <a:effectLst/>
                <a:latin typeface="Times New Roman" panose="02020603050405020304" pitchFamily="18" charset="0"/>
                <a:ea typeface="Times New Roman" panose="02020603050405020304" pitchFamily="18" charset="0"/>
              </a:rPr>
              <a:t>ограничение доступа к файлу паролей;</a:t>
            </a:r>
            <a:endParaRPr lang="ru-BY" sz="18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ru-RU" sz="1800" dirty="0">
                <a:solidFill>
                  <a:srgbClr val="000000"/>
                </a:solidFill>
                <a:effectLst/>
                <a:latin typeface="Times New Roman" panose="02020603050405020304" pitchFamily="18" charset="0"/>
                <a:ea typeface="Times New Roman" panose="02020603050405020304" pitchFamily="18" charset="0"/>
              </a:rPr>
              <a:t>ограничение числа неудачных попыток входа в систему (это затруднит применение "метода грубой силы");</a:t>
            </a:r>
            <a:endParaRPr lang="ru-BY" sz="18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ru-RU" sz="1800" dirty="0">
                <a:solidFill>
                  <a:srgbClr val="000000"/>
                </a:solidFill>
                <a:effectLst/>
                <a:latin typeface="Times New Roman" panose="02020603050405020304" pitchFamily="18" charset="0"/>
                <a:ea typeface="Times New Roman" panose="02020603050405020304" pitchFamily="18" charset="0"/>
              </a:rPr>
              <a:t>обучение пользователей;</a:t>
            </a:r>
            <a:endParaRPr lang="ru-BY" sz="18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ru-RU" sz="1800" dirty="0">
                <a:solidFill>
                  <a:srgbClr val="000000"/>
                </a:solidFill>
                <a:effectLst/>
                <a:latin typeface="Times New Roman" panose="02020603050405020304" pitchFamily="18" charset="0"/>
                <a:ea typeface="Times New Roman" panose="02020603050405020304" pitchFamily="18" charset="0"/>
              </a:rPr>
              <a:t>использование программных </a:t>
            </a:r>
            <a:r>
              <a:rPr lang="ru-RU" sz="1800" b="1" i="1" dirty="0">
                <a:solidFill>
                  <a:srgbClr val="000000"/>
                </a:solidFill>
                <a:effectLst/>
                <a:latin typeface="Times New Roman" panose="02020603050405020304" pitchFamily="18" charset="0"/>
                <a:ea typeface="Times New Roman" panose="02020603050405020304" pitchFamily="18" charset="0"/>
              </a:rPr>
              <a:t>генераторов паролей</a:t>
            </a:r>
            <a:r>
              <a:rPr lang="ru-RU" sz="1800" dirty="0">
                <a:solidFill>
                  <a:srgbClr val="000000"/>
                </a:solidFill>
                <a:effectLst/>
                <a:latin typeface="Times New Roman" panose="02020603050405020304" pitchFamily="18" charset="0"/>
                <a:ea typeface="Times New Roman" panose="02020603050405020304" pitchFamily="18" charset="0"/>
              </a:rPr>
              <a:t> (такая программа, основываясь на несложных правилах, может порождать только благозвучные и, следовательно, запоминающиеся пароли).</a:t>
            </a:r>
            <a:endParaRPr lang="ru-BY" sz="1800" dirty="0">
              <a:effectLst/>
              <a:latin typeface="Times New Roman" panose="02020603050405020304" pitchFamily="18" charset="0"/>
              <a:ea typeface="Times New Roman" panose="02020603050405020304" pitchFamily="18" charset="0"/>
            </a:endParaRPr>
          </a:p>
          <a:p>
            <a:pPr marL="0" lvl="0" indent="0">
              <a:buSzPts val="1000"/>
              <a:buNone/>
              <a:tabLst>
                <a:tab pos="457200" algn="l"/>
              </a:tabLst>
            </a:pPr>
            <a:r>
              <a:rPr lang="ru-RU" sz="1800" dirty="0">
                <a:solidFill>
                  <a:srgbClr val="000000"/>
                </a:solidFill>
                <a:effectLst/>
                <a:latin typeface="Times New Roman" panose="02020603050405020304" pitchFamily="18" charset="0"/>
                <a:ea typeface="Times New Roman" panose="02020603050405020304" pitchFamily="18" charset="0"/>
              </a:rPr>
              <a:t>Перечисленные меры целесообразно применять всегда, даже если наряду с паролями используются другие методы аутентификации.</a:t>
            </a:r>
            <a:endParaRPr lang="ru-BY" sz="1800" dirty="0">
              <a:effectLst/>
              <a:latin typeface="Times New Roman" panose="02020603050405020304" pitchFamily="18" charset="0"/>
              <a:ea typeface="Times New Roman" panose="02020603050405020304" pitchFamily="18" charset="0"/>
            </a:endParaRPr>
          </a:p>
          <a:p>
            <a:endParaRPr lang="ru-BY" dirty="0"/>
          </a:p>
        </p:txBody>
      </p:sp>
    </p:spTree>
    <p:extLst>
      <p:ext uri="{BB962C8B-B14F-4D97-AF65-F5344CB8AC3E}">
        <p14:creationId xmlns:p14="http://schemas.microsoft.com/office/powerpoint/2010/main" val="14508501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A590140-2390-465C-81C3-0E88DD5203CF}"/>
              </a:ext>
            </a:extLst>
          </p:cNvPr>
          <p:cNvSpPr>
            <a:spLocks noGrp="1"/>
          </p:cNvSpPr>
          <p:nvPr>
            <p:ph type="title"/>
          </p:nvPr>
        </p:nvSpPr>
        <p:spPr/>
        <p:txBody>
          <a:bodyPr>
            <a:normAutofit fontScale="90000"/>
          </a:bodyPr>
          <a:lstStyle/>
          <a:p>
            <a:pPr algn="ctr"/>
            <a:r>
              <a:rPr lang="ru-RU" b="1" dirty="0"/>
              <a:t>Одноразовые пароли</a:t>
            </a:r>
            <a:br>
              <a:rPr lang="ru-RU" b="1" dirty="0"/>
            </a:br>
            <a:r>
              <a:rPr lang="ru-RU" dirty="0"/>
              <a:t> (</a:t>
            </a:r>
            <a:r>
              <a:rPr lang="ru-RU" i="1" dirty="0"/>
              <a:t>OTP – </a:t>
            </a:r>
            <a:r>
              <a:rPr lang="ru-RU" i="1" dirty="0" err="1"/>
              <a:t>One</a:t>
            </a:r>
            <a:r>
              <a:rPr lang="ru-RU" i="1" dirty="0"/>
              <a:t> </a:t>
            </a:r>
            <a:r>
              <a:rPr lang="ru-RU" i="1" dirty="0" err="1"/>
              <a:t>Time</a:t>
            </a:r>
            <a:r>
              <a:rPr lang="ru-RU" i="1" dirty="0"/>
              <a:t> </a:t>
            </a:r>
            <a:r>
              <a:rPr lang="ru-RU" i="1" dirty="0" err="1"/>
              <a:t>Password</a:t>
            </a:r>
            <a:r>
              <a:rPr lang="ru-RU" i="1" dirty="0"/>
              <a:t>)</a:t>
            </a:r>
            <a:br>
              <a:rPr lang="ru-RU" dirty="0"/>
            </a:br>
            <a:endParaRPr lang="ru-RU" dirty="0"/>
          </a:p>
        </p:txBody>
      </p:sp>
      <p:sp>
        <p:nvSpPr>
          <p:cNvPr id="3" name="Объект 2">
            <a:extLst>
              <a:ext uri="{FF2B5EF4-FFF2-40B4-BE49-F238E27FC236}">
                <a16:creationId xmlns:a16="http://schemas.microsoft.com/office/drawing/2014/main" id="{AFB9BCDC-D868-4FE5-B592-CA9930B1F1A7}"/>
              </a:ext>
            </a:extLst>
          </p:cNvPr>
          <p:cNvSpPr>
            <a:spLocks noGrp="1"/>
          </p:cNvSpPr>
          <p:nvPr>
            <p:ph idx="1"/>
          </p:nvPr>
        </p:nvSpPr>
        <p:spPr>
          <a:xfrm>
            <a:off x="2589212" y="1789043"/>
            <a:ext cx="8915400" cy="4122179"/>
          </a:xfrm>
        </p:spPr>
        <p:txBody>
          <a:bodyPr>
            <a:normAutofit fontScale="92500" lnSpcReduction="10000"/>
          </a:bodyPr>
          <a:lstStyle/>
          <a:p>
            <a:r>
              <a:rPr lang="ru-RU" dirty="0"/>
              <a:t> Самая простая идея одноразовых паролей заключается в том, что пользователь получает </a:t>
            </a:r>
            <a:r>
              <a:rPr lang="ru-RU" b="1" dirty="0"/>
              <a:t>список паролей</a:t>
            </a:r>
            <a:r>
              <a:rPr lang="ru-RU" dirty="0"/>
              <a:t> P</a:t>
            </a:r>
            <a:r>
              <a:rPr lang="ru-RU" baseline="-25000" dirty="0"/>
              <a:t>1</a:t>
            </a:r>
            <a:r>
              <a:rPr lang="ru-RU" dirty="0"/>
              <a:t>, Р</a:t>
            </a:r>
            <a:r>
              <a:rPr lang="ru-RU" baseline="-25000" dirty="0"/>
              <a:t>2</a:t>
            </a:r>
            <a:r>
              <a:rPr lang="ru-RU" dirty="0"/>
              <a:t>,..., </a:t>
            </a:r>
            <a:r>
              <a:rPr lang="ru-RU" dirty="0" err="1"/>
              <a:t>Р</a:t>
            </a:r>
            <a:r>
              <a:rPr lang="ru-RU" baseline="-25000" dirty="0" err="1"/>
              <a:t>n</a:t>
            </a:r>
            <a:r>
              <a:rPr lang="ru-RU" dirty="0"/>
              <a:t>. Каждый из паролей действует только на один сеанс входа (Р</a:t>
            </a:r>
            <a:r>
              <a:rPr lang="ru-RU" baseline="-25000" dirty="0"/>
              <a:t>1</a:t>
            </a:r>
            <a:r>
              <a:rPr lang="ru-RU" dirty="0"/>
              <a:t> — на первый, Р</a:t>
            </a:r>
            <a:r>
              <a:rPr lang="ru-RU" baseline="-25000" dirty="0"/>
              <a:t>2</a:t>
            </a:r>
            <a:r>
              <a:rPr lang="ru-RU" dirty="0"/>
              <a:t> — на второй и т.д.). В этом случае знание уже использовавшегося пользователем пароля ничего не даст нарушителю, а при каждом входе легального пользователя возможна проверка на использование данного пароля кем-либо еще.</a:t>
            </a:r>
          </a:p>
          <a:p>
            <a:r>
              <a:rPr lang="ru-RU" dirty="0"/>
              <a:t>Подобная схема имеет свои </a:t>
            </a:r>
            <a:r>
              <a:rPr lang="ru-RU" b="1" dirty="0"/>
              <a:t>трудности</a:t>
            </a:r>
            <a:r>
              <a:rPr lang="ru-RU" dirty="0"/>
              <a:t>:</a:t>
            </a:r>
          </a:p>
          <a:p>
            <a:pPr lvl="1"/>
            <a:r>
              <a:rPr lang="ru-RU" dirty="0"/>
              <a:t>организация защищенного хранения длинного списка паролей (либо его запоминание, что маловероятно);</a:t>
            </a:r>
          </a:p>
          <a:p>
            <a:pPr lvl="1"/>
            <a:r>
              <a:rPr lang="ru-RU" dirty="0"/>
              <a:t>неясность с номером следующего пароля, если после ввода предыдущего пароля из списка вход пользователя в систему не был осуществлен из-за сбоя в работе КС.</a:t>
            </a:r>
          </a:p>
          <a:p>
            <a:r>
              <a:rPr lang="ru-RU" dirty="0"/>
              <a:t>Указанные недостатки могут быть устранены, если список паролей </a:t>
            </a:r>
            <a:r>
              <a:rPr lang="ru-RU" b="1" dirty="0"/>
              <a:t>генерировать на основе некоторой необратимой функции</a:t>
            </a:r>
            <a:r>
              <a:rPr lang="ru-RU" dirty="0"/>
              <a:t>, например функции хеширования.</a:t>
            </a:r>
          </a:p>
          <a:p>
            <a:endParaRPr lang="ru-RU" dirty="0"/>
          </a:p>
        </p:txBody>
      </p:sp>
    </p:spTree>
    <p:extLst>
      <p:ext uri="{BB962C8B-B14F-4D97-AF65-F5344CB8AC3E}">
        <p14:creationId xmlns:p14="http://schemas.microsoft.com/office/powerpoint/2010/main" val="1183741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C092AEC-5B1E-4A51-BF9D-8F53F998E1EE}"/>
              </a:ext>
            </a:extLst>
          </p:cNvPr>
          <p:cNvSpPr>
            <a:spLocks noGrp="1"/>
          </p:cNvSpPr>
          <p:nvPr>
            <p:ph type="title"/>
          </p:nvPr>
        </p:nvSpPr>
        <p:spPr/>
        <p:txBody>
          <a:bodyPr/>
          <a:lstStyle/>
          <a:p>
            <a:pPr algn="ctr"/>
            <a:r>
              <a:rPr lang="ru-RU" b="1" dirty="0" err="1"/>
              <a:t>Хэширование</a:t>
            </a:r>
            <a:endParaRPr lang="ru-RU" dirty="0"/>
          </a:p>
        </p:txBody>
      </p:sp>
      <p:sp>
        <p:nvSpPr>
          <p:cNvPr id="3" name="Объект 2">
            <a:extLst>
              <a:ext uri="{FF2B5EF4-FFF2-40B4-BE49-F238E27FC236}">
                <a16:creationId xmlns:a16="http://schemas.microsoft.com/office/drawing/2014/main" id="{3AEC8C99-A7A4-4CB2-81ED-B3C110A60621}"/>
              </a:ext>
            </a:extLst>
          </p:cNvPr>
          <p:cNvSpPr>
            <a:spLocks noGrp="1"/>
          </p:cNvSpPr>
          <p:nvPr>
            <p:ph idx="1"/>
          </p:nvPr>
        </p:nvSpPr>
        <p:spPr>
          <a:xfrm>
            <a:off x="2589212" y="1431235"/>
            <a:ext cx="8915400" cy="4479987"/>
          </a:xfrm>
        </p:spPr>
        <p:txBody>
          <a:bodyPr>
            <a:normAutofit/>
          </a:bodyPr>
          <a:lstStyle/>
          <a:p>
            <a:r>
              <a:rPr lang="ru-RU" b="1" dirty="0" err="1"/>
              <a:t>Хэширование</a:t>
            </a:r>
            <a:r>
              <a:rPr lang="ru-RU" dirty="0"/>
              <a:t> – ввод информации любой длины и размера в исходной строке и выдачу результата фиксированной длины, заданной алгоритмом функции </a:t>
            </a:r>
            <a:r>
              <a:rPr lang="ru-RU" dirty="0" err="1"/>
              <a:t>хэширования</a:t>
            </a:r>
            <a:r>
              <a:rPr lang="ru-RU" dirty="0"/>
              <a:t>.</a:t>
            </a:r>
          </a:p>
          <a:p>
            <a:r>
              <a:rPr lang="ru-RU" dirty="0"/>
              <a:t>Примеры алгоритмов хеширования: md5, sha-1, CRC32, ГОСТ Р 34.11-2012</a:t>
            </a:r>
          </a:p>
          <a:p>
            <a:r>
              <a:rPr lang="ru-RU" dirty="0"/>
              <a:t>При сбое в процессе входа пользователя всегда осуществляется выбор следующего пароля из списка, а система последовательно применяет функцию F к введенному пользователем паролю, вплоть до совпадения с последним принятым от него паролем (и тогда пользователь допускается к работе в системе) или до превышения длины списка паролей (в этом случае попытка входа пользователя в КС отвергается). На базе этой идеи и работают все современные технологии аутентификации с помощью одноразовых паролей.</a:t>
            </a:r>
          </a:p>
          <a:p>
            <a:endParaRPr lang="ru-RU" dirty="0"/>
          </a:p>
        </p:txBody>
      </p:sp>
    </p:spTree>
    <p:extLst>
      <p:ext uri="{BB962C8B-B14F-4D97-AF65-F5344CB8AC3E}">
        <p14:creationId xmlns:p14="http://schemas.microsoft.com/office/powerpoint/2010/main" val="11606943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7EECDB5-69B4-40C2-B2DE-BC100A0A552E}"/>
              </a:ext>
            </a:extLst>
          </p:cNvPr>
          <p:cNvSpPr>
            <a:spLocks noGrp="1"/>
          </p:cNvSpPr>
          <p:nvPr>
            <p:ph type="title"/>
          </p:nvPr>
        </p:nvSpPr>
        <p:spPr/>
        <p:txBody>
          <a:bodyPr/>
          <a:lstStyle/>
          <a:p>
            <a:pPr algn="ctr"/>
            <a:r>
              <a:rPr lang="ru-RU" b="1" dirty="0"/>
              <a:t>Метод «запрос-ответ»</a:t>
            </a:r>
            <a:br>
              <a:rPr lang="ru-RU" dirty="0"/>
            </a:br>
            <a:endParaRPr lang="ru-RU" dirty="0"/>
          </a:p>
        </p:txBody>
      </p:sp>
      <p:sp>
        <p:nvSpPr>
          <p:cNvPr id="3" name="Объект 2">
            <a:extLst>
              <a:ext uri="{FF2B5EF4-FFF2-40B4-BE49-F238E27FC236}">
                <a16:creationId xmlns:a16="http://schemas.microsoft.com/office/drawing/2014/main" id="{DD3D4998-F7FB-4698-868A-B954B4766119}"/>
              </a:ext>
            </a:extLst>
          </p:cNvPr>
          <p:cNvSpPr>
            <a:spLocks noGrp="1"/>
          </p:cNvSpPr>
          <p:nvPr>
            <p:ph idx="1"/>
          </p:nvPr>
        </p:nvSpPr>
        <p:spPr>
          <a:xfrm>
            <a:off x="2589212" y="1484243"/>
            <a:ext cx="8915400" cy="4426979"/>
          </a:xfrm>
        </p:spPr>
        <p:txBody>
          <a:bodyPr>
            <a:normAutofit/>
          </a:bodyPr>
          <a:lstStyle/>
          <a:p>
            <a:r>
              <a:rPr lang="ru-RU" dirty="0"/>
              <a:t>Принцип работы:</a:t>
            </a:r>
          </a:p>
          <a:p>
            <a:r>
              <a:rPr lang="ru-RU" dirty="0"/>
              <a:t>Пользователь отправляет на сервер свой логин.</a:t>
            </a:r>
          </a:p>
          <a:p>
            <a:r>
              <a:rPr lang="ru-RU" dirty="0"/>
              <a:t>Сервер генерирует некую случайную строку и посылает ее обратно.</a:t>
            </a:r>
          </a:p>
          <a:p>
            <a:r>
              <a:rPr lang="ru-RU" dirty="0"/>
              <a:t>Пользователь с помощью своего ключа зашифровывает эти данные и возвращает их серверу.</a:t>
            </a:r>
          </a:p>
          <a:p>
            <a:r>
              <a:rPr lang="ru-RU" dirty="0"/>
              <a:t>Сервер же в это время «находит» в своей памяти секретный ключ данного пользователя и кодирует с его помощью исходную строку.</a:t>
            </a:r>
          </a:p>
          <a:p>
            <a:r>
              <a:rPr lang="ru-RU" dirty="0"/>
              <a:t>Сравнение обоих результатов шифрования. При их полном совпадении считается, что аутентификация прошла успешно.</a:t>
            </a:r>
          </a:p>
          <a:p>
            <a:r>
              <a:rPr lang="ru-RU" dirty="0"/>
              <a:t>Этот метод реализации технологии одноразовых паролей называется</a:t>
            </a:r>
            <a:r>
              <a:rPr lang="ru-RU" b="1" dirty="0"/>
              <a:t> асинхронным</a:t>
            </a:r>
            <a:r>
              <a:rPr lang="ru-RU" dirty="0"/>
              <a:t>, поскольку процесс аутентификации не зависит от истории работы пользователя с сервером и других факторов.</a:t>
            </a:r>
          </a:p>
          <a:p>
            <a:endParaRPr lang="ru-RU" dirty="0"/>
          </a:p>
        </p:txBody>
      </p:sp>
    </p:spTree>
    <p:extLst>
      <p:ext uri="{BB962C8B-B14F-4D97-AF65-F5344CB8AC3E}">
        <p14:creationId xmlns:p14="http://schemas.microsoft.com/office/powerpoint/2010/main" val="5906990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www.infosecurity.ru/_gazeta/content/090512/c11.png">
            <a:extLst>
              <a:ext uri="{FF2B5EF4-FFF2-40B4-BE49-F238E27FC236}">
                <a16:creationId xmlns:a16="http://schemas.microsoft.com/office/drawing/2014/main" id="{2429CAD5-FBEC-4742-8290-5728C91CAA5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10980" y="624110"/>
            <a:ext cx="7894040" cy="5387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30838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C8A26E6-D9DD-49F9-B722-A413DB1341BA}"/>
              </a:ext>
            </a:extLst>
          </p:cNvPr>
          <p:cNvSpPr>
            <a:spLocks noGrp="1"/>
          </p:cNvSpPr>
          <p:nvPr>
            <p:ph type="title"/>
          </p:nvPr>
        </p:nvSpPr>
        <p:spPr/>
        <p:txBody>
          <a:bodyPr/>
          <a:lstStyle/>
          <a:p>
            <a:pPr algn="ctr"/>
            <a:r>
              <a:rPr lang="ru-RU" b="1" dirty="0"/>
              <a:t>Метод «только ответ»</a:t>
            </a:r>
            <a:br>
              <a:rPr lang="ru-RU" dirty="0"/>
            </a:br>
            <a:endParaRPr lang="ru-RU" dirty="0"/>
          </a:p>
        </p:txBody>
      </p:sp>
      <p:sp>
        <p:nvSpPr>
          <p:cNvPr id="3" name="Объект 2">
            <a:extLst>
              <a:ext uri="{FF2B5EF4-FFF2-40B4-BE49-F238E27FC236}">
                <a16:creationId xmlns:a16="http://schemas.microsoft.com/office/drawing/2014/main" id="{862A8025-79F3-466B-8B84-1260E62263B5}"/>
              </a:ext>
            </a:extLst>
          </p:cNvPr>
          <p:cNvSpPr>
            <a:spLocks noGrp="1"/>
          </p:cNvSpPr>
          <p:nvPr>
            <p:ph idx="1"/>
          </p:nvPr>
        </p:nvSpPr>
        <p:spPr>
          <a:xfrm>
            <a:off x="2589212" y="1258957"/>
            <a:ext cx="8915400" cy="4652265"/>
          </a:xfrm>
        </p:spPr>
        <p:txBody>
          <a:bodyPr>
            <a:normAutofit/>
          </a:bodyPr>
          <a:lstStyle/>
          <a:p>
            <a:r>
              <a:rPr lang="ru-RU" sz="2000" dirty="0"/>
              <a:t>В этом случае алгоритм аутентификации несколько проще:</a:t>
            </a:r>
          </a:p>
          <a:p>
            <a:r>
              <a:rPr lang="ru-RU" sz="2000" dirty="0"/>
              <a:t>Программное или аппаратное обеспечение пользователя генерирует исходные данные, которые будут зашифрованы и отправлены на сервер для сравнения. В процессе создания строки используется значение предыдущего запроса.</a:t>
            </a:r>
          </a:p>
          <a:p>
            <a:r>
              <a:rPr lang="ru-RU" sz="2000" dirty="0"/>
              <a:t>Сервер тоже обладает этими сведениями; зная имя пользователя, он находит значение предыдущего его запроса и генерирует по тому же алгоритму точно такую же строку.</a:t>
            </a:r>
          </a:p>
          <a:p>
            <a:r>
              <a:rPr lang="ru-RU" sz="2000" dirty="0"/>
              <a:t>Зашифровав ее с помощью секретного ключа пользователя (он также хранится на сервере), сервер получает значение, которое должно полностью совпадать с присланными пользователем данными.</a:t>
            </a:r>
          </a:p>
          <a:p>
            <a:endParaRPr lang="ru-RU" dirty="0"/>
          </a:p>
        </p:txBody>
      </p:sp>
    </p:spTree>
    <p:extLst>
      <p:ext uri="{BB962C8B-B14F-4D97-AF65-F5344CB8AC3E}">
        <p14:creationId xmlns:p14="http://schemas.microsoft.com/office/powerpoint/2010/main" val="30811034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B3606CB-745D-460E-8298-3A75CBB82732}"/>
              </a:ext>
            </a:extLst>
          </p:cNvPr>
          <p:cNvSpPr>
            <a:spLocks noGrp="1"/>
          </p:cNvSpPr>
          <p:nvPr>
            <p:ph type="title"/>
          </p:nvPr>
        </p:nvSpPr>
        <p:spPr/>
        <p:txBody>
          <a:bodyPr/>
          <a:lstStyle/>
          <a:p>
            <a:pPr algn="ctr"/>
            <a:r>
              <a:rPr lang="ru-RU" b="1" dirty="0"/>
              <a:t>Метод «синхронизация по времени»</a:t>
            </a:r>
            <a:br>
              <a:rPr lang="ru-RU" dirty="0"/>
            </a:br>
            <a:endParaRPr lang="ru-RU" dirty="0"/>
          </a:p>
        </p:txBody>
      </p:sp>
      <p:sp>
        <p:nvSpPr>
          <p:cNvPr id="3" name="Объект 2">
            <a:extLst>
              <a:ext uri="{FF2B5EF4-FFF2-40B4-BE49-F238E27FC236}">
                <a16:creationId xmlns:a16="http://schemas.microsoft.com/office/drawing/2014/main" id="{92429D4E-31E4-47C7-B34B-79A742C4909A}"/>
              </a:ext>
            </a:extLst>
          </p:cNvPr>
          <p:cNvSpPr>
            <a:spLocks noGrp="1"/>
          </p:cNvSpPr>
          <p:nvPr>
            <p:ph idx="1"/>
          </p:nvPr>
        </p:nvSpPr>
        <p:spPr>
          <a:xfrm>
            <a:off x="2589212" y="1338470"/>
            <a:ext cx="8915400" cy="4572752"/>
          </a:xfrm>
        </p:spPr>
        <p:txBody>
          <a:bodyPr>
            <a:normAutofit/>
          </a:bodyPr>
          <a:lstStyle/>
          <a:p>
            <a:r>
              <a:rPr lang="ru-RU" sz="2000" dirty="0"/>
              <a:t>В нем в качестве исходной строки выступают текущие показания таймера специального устройства или компьютера, на котором работает человек. При этом обычно используется не точное указание времени, а текущий интервал с установленными заранее границами (например, 30 с).</a:t>
            </a:r>
          </a:p>
          <a:p>
            <a:r>
              <a:rPr lang="ru-RU" sz="2000" dirty="0"/>
              <a:t>Эти данные зашифровываются с помощью секретного ключа и в открытом виде отправляются на сервер вместе с именем пользователя.</a:t>
            </a:r>
          </a:p>
          <a:p>
            <a:r>
              <a:rPr lang="ru-RU" sz="2000" dirty="0"/>
              <a:t>Сервер при получении запроса на аутентификацию выполняет те же действия: получает текущее время от своего таймера и зашифровывает его.</a:t>
            </a:r>
          </a:p>
          <a:p>
            <a:r>
              <a:rPr lang="ru-RU" sz="2000" dirty="0"/>
              <a:t>После этого сервер сравнивает два значения: вычисленное и полученное от удаленного компьютера.</a:t>
            </a:r>
          </a:p>
          <a:p>
            <a:endParaRPr lang="ru-RU" dirty="0"/>
          </a:p>
        </p:txBody>
      </p:sp>
    </p:spTree>
    <p:extLst>
      <p:ext uri="{BB962C8B-B14F-4D97-AF65-F5344CB8AC3E}">
        <p14:creationId xmlns:p14="http://schemas.microsoft.com/office/powerpoint/2010/main" val="42519141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AA85B19-0923-4DE4-86CB-CF62C63DACE5}"/>
              </a:ext>
            </a:extLst>
          </p:cNvPr>
          <p:cNvSpPr>
            <a:spLocks noGrp="1"/>
          </p:cNvSpPr>
          <p:nvPr>
            <p:ph type="title"/>
          </p:nvPr>
        </p:nvSpPr>
        <p:spPr/>
        <p:txBody>
          <a:bodyPr>
            <a:normAutofit/>
          </a:bodyPr>
          <a:lstStyle/>
          <a:p>
            <a:pPr algn="ctr"/>
            <a:r>
              <a:rPr lang="ru-RU" b="1" dirty="0"/>
              <a:t>Метод «синхронизация по событию»</a:t>
            </a:r>
            <a:br>
              <a:rPr lang="ru-RU" dirty="0"/>
            </a:br>
            <a:endParaRPr lang="ru-RU" dirty="0"/>
          </a:p>
        </p:txBody>
      </p:sp>
      <p:sp>
        <p:nvSpPr>
          <p:cNvPr id="3" name="Объект 2">
            <a:extLst>
              <a:ext uri="{FF2B5EF4-FFF2-40B4-BE49-F238E27FC236}">
                <a16:creationId xmlns:a16="http://schemas.microsoft.com/office/drawing/2014/main" id="{A3A474B7-CE45-4A61-A7C7-DBA2728CF45C}"/>
              </a:ext>
            </a:extLst>
          </p:cNvPr>
          <p:cNvSpPr>
            <a:spLocks noGrp="1"/>
          </p:cNvSpPr>
          <p:nvPr>
            <p:ph idx="1"/>
          </p:nvPr>
        </p:nvSpPr>
        <p:spPr>
          <a:xfrm>
            <a:off x="2589212" y="1285461"/>
            <a:ext cx="8915400" cy="4625761"/>
          </a:xfrm>
        </p:spPr>
        <p:txBody>
          <a:bodyPr>
            <a:normAutofit lnSpcReduction="10000"/>
          </a:bodyPr>
          <a:lstStyle/>
          <a:p>
            <a:r>
              <a:rPr lang="ru-RU" sz="2000" dirty="0"/>
              <a:t>Этот метод практически идентичен предыдущему.</a:t>
            </a:r>
          </a:p>
          <a:p>
            <a:r>
              <a:rPr lang="ru-RU" sz="2000" dirty="0"/>
              <a:t>В качестве исходной строки в нем используется не время, а количество успешных процедур аутентификации, проведенных до текущей.</a:t>
            </a:r>
          </a:p>
          <a:p>
            <a:r>
              <a:rPr lang="ru-RU" sz="2000" dirty="0"/>
              <a:t>Это значение подсчитывается обеими сторонами отдельно друг от друга.</a:t>
            </a:r>
          </a:p>
          <a:p>
            <a:r>
              <a:rPr lang="ru-RU" sz="2000" dirty="0"/>
              <a:t>В настоящее время этот метод получил наиболее широкое распространение.</a:t>
            </a:r>
          </a:p>
          <a:p>
            <a:r>
              <a:rPr lang="ru-RU" sz="2000" dirty="0"/>
              <a:t>В некоторых системах реализуются так называемые смешанные методы, где в качестве начального значения используется два типа информации или больше. Например, существуют системы, которые учитывают как счетчики аутентификаций, так и показания встроенных таймеров. Такой подход позволяет избежать недостатков отдельных методов.</a:t>
            </a:r>
          </a:p>
          <a:p>
            <a:endParaRPr lang="ru-RU" dirty="0"/>
          </a:p>
        </p:txBody>
      </p:sp>
    </p:spTree>
    <p:extLst>
      <p:ext uri="{BB962C8B-B14F-4D97-AF65-F5344CB8AC3E}">
        <p14:creationId xmlns:p14="http://schemas.microsoft.com/office/powerpoint/2010/main" val="26137538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DF3C47-EB05-44CA-AB45-7711B2769DBE}"/>
              </a:ext>
            </a:extLst>
          </p:cNvPr>
          <p:cNvSpPr>
            <a:spLocks noGrp="1"/>
          </p:cNvSpPr>
          <p:nvPr>
            <p:ph type="title"/>
          </p:nvPr>
        </p:nvSpPr>
        <p:spPr>
          <a:xfrm>
            <a:off x="2592925" y="624110"/>
            <a:ext cx="8911687" cy="740864"/>
          </a:xfrm>
        </p:spPr>
        <p:txBody>
          <a:bodyPr/>
          <a:lstStyle/>
          <a:p>
            <a:pPr algn="ctr"/>
            <a:r>
              <a:rPr lang="ru-RU" altLang="ru-RU" dirty="0">
                <a:solidFill>
                  <a:srgbClr val="333333"/>
                </a:solidFill>
                <a:latin typeface="Arial" panose="020B0604020202020204" pitchFamily="34" charset="0"/>
                <a:cs typeface="Arial" panose="020B0604020202020204" pitchFamily="34" charset="0"/>
              </a:rPr>
              <a:t>Меры предосторожности</a:t>
            </a:r>
            <a:endParaRPr lang="ru-RU" dirty="0"/>
          </a:p>
        </p:txBody>
      </p:sp>
      <p:sp>
        <p:nvSpPr>
          <p:cNvPr id="3" name="Объект 2">
            <a:extLst>
              <a:ext uri="{FF2B5EF4-FFF2-40B4-BE49-F238E27FC236}">
                <a16:creationId xmlns:a16="http://schemas.microsoft.com/office/drawing/2014/main" id="{417B059F-1491-4640-B7A4-08129A9BF62E}"/>
              </a:ext>
            </a:extLst>
          </p:cNvPr>
          <p:cNvSpPr>
            <a:spLocks noGrp="1"/>
          </p:cNvSpPr>
          <p:nvPr>
            <p:ph idx="1"/>
          </p:nvPr>
        </p:nvSpPr>
        <p:spPr>
          <a:xfrm>
            <a:off x="2592924" y="1364974"/>
            <a:ext cx="8911687" cy="4546248"/>
          </a:xfrm>
        </p:spPr>
        <p:txBody>
          <a:bodyPr>
            <a:normAutofit lnSpcReduction="10000"/>
          </a:bodyPr>
          <a:lstStyle/>
          <a:p>
            <a:pPr marL="0" lvl="0" indent="0" defTabSz="914400" eaLnBrk="0" fontAlgn="base" hangingPunct="0">
              <a:spcBef>
                <a:spcPct val="0"/>
              </a:spcBef>
              <a:spcAft>
                <a:spcPct val="0"/>
              </a:spcAft>
              <a:buClrTx/>
              <a:buNone/>
            </a:pPr>
            <a:r>
              <a:rPr lang="ru-RU" altLang="ru-RU" dirty="0">
                <a:solidFill>
                  <a:srgbClr val="333333"/>
                </a:solidFill>
                <a:latin typeface="Arial" panose="020B0604020202020204" pitchFamily="34" charset="0"/>
                <a:cs typeface="Arial" panose="020B0604020202020204" pitchFamily="34" charset="0"/>
              </a:rPr>
              <a:t>С учетом важности пароля как средства повышения безопасности информации от несанкционированного использования необходимо соблюдать следующие меры предосторожности:</a:t>
            </a:r>
            <a:endParaRPr lang="ru-RU" altLang="ru-RU" sz="1050" dirty="0">
              <a:solidFill>
                <a:schemeClr val="tx1"/>
              </a:solidFill>
            </a:endParaRPr>
          </a:p>
          <a:p>
            <a:pPr marL="0" lvl="0" indent="0" defTabSz="914400" eaLnBrk="0" fontAlgn="base" hangingPunct="0">
              <a:spcBef>
                <a:spcPct val="0"/>
              </a:spcBef>
              <a:spcAft>
                <a:spcPct val="0"/>
              </a:spcAft>
              <a:buClrTx/>
              <a:buNone/>
            </a:pPr>
            <a:r>
              <a:rPr lang="ru-RU" altLang="ru-RU" dirty="0">
                <a:solidFill>
                  <a:srgbClr val="333333"/>
                </a:solidFill>
                <a:latin typeface="Arial" panose="020B0604020202020204" pitchFamily="34" charset="0"/>
                <a:cs typeface="Arial" panose="020B0604020202020204" pitchFamily="34" charset="0"/>
              </a:rPr>
              <a:t>1) не хранить пароли в вычислительной системе в незашифрованном месте;</a:t>
            </a:r>
            <a:endParaRPr lang="ru-RU" altLang="ru-RU" sz="1050" dirty="0">
              <a:solidFill>
                <a:schemeClr val="tx1"/>
              </a:solidFill>
            </a:endParaRPr>
          </a:p>
          <a:p>
            <a:pPr marL="0" lvl="0" indent="0" defTabSz="914400" eaLnBrk="0" fontAlgn="base" hangingPunct="0">
              <a:spcBef>
                <a:spcPct val="0"/>
              </a:spcBef>
              <a:spcAft>
                <a:spcPct val="0"/>
              </a:spcAft>
              <a:buClrTx/>
              <a:buNone/>
            </a:pPr>
            <a:r>
              <a:rPr lang="ru-RU" altLang="ru-RU" dirty="0">
                <a:solidFill>
                  <a:srgbClr val="333333"/>
                </a:solidFill>
                <a:latin typeface="Arial" panose="020B0604020202020204" pitchFamily="34" charset="0"/>
                <a:cs typeface="Arial" panose="020B0604020202020204" pitchFamily="34" charset="0"/>
              </a:rPr>
              <a:t>2) не печатать и не отображать пароли в открытом виде на терминале пользователя;</a:t>
            </a:r>
            <a:endParaRPr lang="ru-RU" altLang="ru-RU" sz="1050" dirty="0">
              <a:solidFill>
                <a:schemeClr val="tx1"/>
              </a:solidFill>
            </a:endParaRPr>
          </a:p>
          <a:p>
            <a:pPr marL="0" lvl="0" indent="0" defTabSz="914400" eaLnBrk="0" fontAlgn="base" hangingPunct="0">
              <a:spcBef>
                <a:spcPct val="0"/>
              </a:spcBef>
              <a:spcAft>
                <a:spcPct val="0"/>
              </a:spcAft>
              <a:buClrTx/>
              <a:buNone/>
            </a:pPr>
            <a:r>
              <a:rPr lang="ru-RU" altLang="ru-RU" dirty="0">
                <a:solidFill>
                  <a:srgbClr val="333333"/>
                </a:solidFill>
                <a:latin typeface="Arial" panose="020B0604020202020204" pitchFamily="34" charset="0"/>
                <a:cs typeface="Arial" panose="020B0604020202020204" pitchFamily="34" charset="0"/>
              </a:rPr>
              <a:t>3) не применять в качестве пароля свое имя или имена родственников, а также личную информацию (дата рождения, номер домашнего или служебного телефона, название улицы);</a:t>
            </a:r>
            <a:endParaRPr lang="ru-RU" altLang="ru-RU" sz="1050" dirty="0">
              <a:solidFill>
                <a:schemeClr val="tx1"/>
              </a:solidFill>
            </a:endParaRPr>
          </a:p>
          <a:p>
            <a:pPr marL="0" lvl="0" indent="0" defTabSz="914400" eaLnBrk="0" fontAlgn="base" hangingPunct="0">
              <a:spcBef>
                <a:spcPct val="0"/>
              </a:spcBef>
              <a:spcAft>
                <a:spcPct val="0"/>
              </a:spcAft>
              <a:buClrTx/>
              <a:buNone/>
            </a:pPr>
            <a:r>
              <a:rPr lang="ru-RU" altLang="ru-RU" dirty="0">
                <a:solidFill>
                  <a:srgbClr val="333333"/>
                </a:solidFill>
                <a:latin typeface="Arial" panose="020B0604020202020204" pitchFamily="34" charset="0"/>
                <a:cs typeface="Arial" panose="020B0604020202020204" pitchFamily="34" charset="0"/>
              </a:rPr>
              <a:t>4) не применять реальные слова из энциклопедии или толкового словаря;</a:t>
            </a:r>
            <a:endParaRPr lang="ru-RU" altLang="ru-RU" sz="1050" dirty="0">
              <a:solidFill>
                <a:schemeClr val="tx1"/>
              </a:solidFill>
            </a:endParaRPr>
          </a:p>
          <a:p>
            <a:pPr marL="0" lvl="0" indent="0" defTabSz="914400" eaLnBrk="0" fontAlgn="base" hangingPunct="0">
              <a:spcBef>
                <a:spcPct val="0"/>
              </a:spcBef>
              <a:spcAft>
                <a:spcPct val="0"/>
              </a:spcAft>
              <a:buClrTx/>
              <a:buNone/>
            </a:pPr>
            <a:r>
              <a:rPr lang="ru-RU" altLang="ru-RU" dirty="0">
                <a:solidFill>
                  <a:srgbClr val="333333"/>
                </a:solidFill>
                <a:latin typeface="Arial" panose="020B0604020202020204" pitchFamily="34" charset="0"/>
                <a:cs typeface="Arial" panose="020B0604020202020204" pitchFamily="34" charset="0"/>
              </a:rPr>
              <a:t>5) использовать длинные пароли;</a:t>
            </a:r>
            <a:endParaRPr lang="ru-RU" altLang="ru-RU" sz="1050" dirty="0">
              <a:solidFill>
                <a:schemeClr val="tx1"/>
              </a:solidFill>
            </a:endParaRPr>
          </a:p>
          <a:p>
            <a:pPr marL="0" lvl="0" indent="0" defTabSz="914400" eaLnBrk="0" fontAlgn="base" hangingPunct="0">
              <a:spcBef>
                <a:spcPct val="0"/>
              </a:spcBef>
              <a:spcAft>
                <a:spcPct val="0"/>
              </a:spcAft>
              <a:buClrTx/>
              <a:buNone/>
            </a:pPr>
            <a:r>
              <a:rPr lang="ru-RU" altLang="ru-RU" dirty="0">
                <a:solidFill>
                  <a:srgbClr val="333333"/>
                </a:solidFill>
                <a:latin typeface="Arial" panose="020B0604020202020204" pitchFamily="34" charset="0"/>
                <a:cs typeface="Arial" panose="020B0604020202020204" pitchFamily="34" charset="0"/>
              </a:rPr>
              <a:t>6) применять смесь символов верхнего и нижнего регистров клавиатуры;</a:t>
            </a:r>
            <a:endParaRPr lang="ru-RU" altLang="ru-RU" sz="1050" dirty="0">
              <a:solidFill>
                <a:schemeClr val="tx1"/>
              </a:solidFill>
            </a:endParaRPr>
          </a:p>
          <a:p>
            <a:pPr marL="0" lvl="0" indent="0" defTabSz="914400" eaLnBrk="0" fontAlgn="base" hangingPunct="0">
              <a:spcBef>
                <a:spcPct val="0"/>
              </a:spcBef>
              <a:spcAft>
                <a:spcPct val="0"/>
              </a:spcAft>
              <a:buClrTx/>
              <a:buNone/>
            </a:pPr>
            <a:r>
              <a:rPr lang="ru-RU" altLang="ru-RU" dirty="0">
                <a:solidFill>
                  <a:srgbClr val="333333"/>
                </a:solidFill>
                <a:latin typeface="Arial" panose="020B0604020202020204" pitchFamily="34" charset="0"/>
                <a:cs typeface="Arial" panose="020B0604020202020204" pitchFamily="34" charset="0"/>
              </a:rPr>
              <a:t>7) применять комбинации из двух простых слов, соединенных специальными символами (например, +,=,&lt;);</a:t>
            </a:r>
            <a:endParaRPr lang="ru-RU" altLang="ru-RU" sz="1050" dirty="0">
              <a:solidFill>
                <a:schemeClr val="tx1"/>
              </a:solidFill>
            </a:endParaRPr>
          </a:p>
          <a:p>
            <a:pPr marL="0" lvl="0" indent="0" defTabSz="914400" eaLnBrk="0" fontAlgn="base" hangingPunct="0">
              <a:spcBef>
                <a:spcPct val="0"/>
              </a:spcBef>
              <a:spcAft>
                <a:spcPct val="0"/>
              </a:spcAft>
              <a:buClrTx/>
              <a:buNone/>
            </a:pPr>
            <a:r>
              <a:rPr lang="ru-RU" altLang="ru-RU" dirty="0">
                <a:solidFill>
                  <a:srgbClr val="333333"/>
                </a:solidFill>
                <a:latin typeface="Arial" panose="020B0604020202020204" pitchFamily="34" charset="0"/>
                <a:cs typeface="Arial" panose="020B0604020202020204" pitchFamily="34" charset="0"/>
              </a:rPr>
              <a:t>8) использовать несуществующие новые слова (абсурдные или даже бредового содержания);</a:t>
            </a:r>
            <a:endParaRPr lang="ru-RU" altLang="ru-RU" sz="1050" dirty="0">
              <a:solidFill>
                <a:schemeClr val="tx1"/>
              </a:solidFill>
            </a:endParaRPr>
          </a:p>
          <a:p>
            <a:pPr marL="0" lvl="0" indent="0" defTabSz="914400" eaLnBrk="0" fontAlgn="base" hangingPunct="0">
              <a:spcBef>
                <a:spcPct val="0"/>
              </a:spcBef>
              <a:spcAft>
                <a:spcPct val="0"/>
              </a:spcAft>
              <a:buClrTx/>
              <a:buNone/>
            </a:pPr>
            <a:r>
              <a:rPr lang="ru-RU" altLang="ru-RU" dirty="0">
                <a:solidFill>
                  <a:srgbClr val="333333"/>
                </a:solidFill>
                <a:latin typeface="Arial" panose="020B0604020202020204" pitchFamily="34" charset="0"/>
                <a:cs typeface="Arial" panose="020B0604020202020204" pitchFamily="34" charset="0"/>
              </a:rPr>
              <a:t>9) как можно чаще менять пароль.</a:t>
            </a:r>
            <a:endParaRPr lang="ru-RU" altLang="ru-RU" sz="1050" dirty="0">
              <a:solidFill>
                <a:schemeClr val="tx1"/>
              </a:solidFill>
            </a:endParaRPr>
          </a:p>
          <a:p>
            <a:endParaRPr lang="ru-RU" dirty="0"/>
          </a:p>
        </p:txBody>
      </p:sp>
    </p:spTree>
    <p:extLst>
      <p:ext uri="{BB962C8B-B14F-4D97-AF65-F5344CB8AC3E}">
        <p14:creationId xmlns:p14="http://schemas.microsoft.com/office/powerpoint/2010/main" val="2506593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a:extLst>
              <a:ext uri="{FF2B5EF4-FFF2-40B4-BE49-F238E27FC236}">
                <a16:creationId xmlns:a16="http://schemas.microsoft.com/office/drawing/2014/main" id="{85915159-D259-4326-80D4-174721FBE06C}"/>
              </a:ext>
            </a:extLst>
          </p:cNvPr>
          <p:cNvPicPr>
            <a:picLocks noGrp="1" noChangeAspect="1"/>
          </p:cNvPicPr>
          <p:nvPr>
            <p:ph idx="1"/>
          </p:nvPr>
        </p:nvPicPr>
        <p:blipFill>
          <a:blip r:embed="rId2"/>
          <a:stretch>
            <a:fillRect/>
          </a:stretch>
        </p:blipFill>
        <p:spPr>
          <a:xfrm>
            <a:off x="1724572" y="1341782"/>
            <a:ext cx="10290756" cy="4200940"/>
          </a:xfrm>
          <a:prstGeom prst="rect">
            <a:avLst/>
          </a:prstGeom>
        </p:spPr>
      </p:pic>
    </p:spTree>
    <p:extLst>
      <p:ext uri="{BB962C8B-B14F-4D97-AF65-F5344CB8AC3E}">
        <p14:creationId xmlns:p14="http://schemas.microsoft.com/office/powerpoint/2010/main" val="33068407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2405D49-C6A3-4AB9-AD6F-B204CF9ECCA8}"/>
              </a:ext>
            </a:extLst>
          </p:cNvPr>
          <p:cNvSpPr>
            <a:spLocks noGrp="1"/>
          </p:cNvSpPr>
          <p:nvPr>
            <p:ph type="title"/>
          </p:nvPr>
        </p:nvSpPr>
        <p:spPr>
          <a:xfrm>
            <a:off x="2592925" y="624110"/>
            <a:ext cx="8911687" cy="701107"/>
          </a:xfrm>
        </p:spPr>
        <p:txBody>
          <a:bodyPr/>
          <a:lstStyle/>
          <a:p>
            <a:pPr algn="ctr"/>
            <a:r>
              <a:rPr lang="ru-RU" sz="3600" dirty="0">
                <a:solidFill>
                  <a:srgbClr val="000000"/>
                </a:solidFill>
                <a:effectLst/>
                <a:latin typeface="Times New Roman" panose="02020603050405020304" pitchFamily="18" charset="0"/>
                <a:ea typeface="Times New Roman" panose="02020603050405020304" pitchFamily="18" charset="0"/>
              </a:rPr>
              <a:t>СИСТЕМА </a:t>
            </a:r>
            <a:r>
              <a:rPr lang="ru-RU" sz="3600" b="1" dirty="0">
                <a:solidFill>
                  <a:srgbClr val="000000"/>
                </a:solidFill>
                <a:effectLst/>
                <a:latin typeface="Times New Roman" panose="02020603050405020304" pitchFamily="18" charset="0"/>
                <a:ea typeface="Times New Roman" panose="02020603050405020304" pitchFamily="18" charset="0"/>
              </a:rPr>
              <a:t>S/KEY</a:t>
            </a:r>
            <a:endParaRPr lang="ru-BY" dirty="0"/>
          </a:p>
        </p:txBody>
      </p:sp>
      <p:sp>
        <p:nvSpPr>
          <p:cNvPr id="3" name="Объект 2">
            <a:extLst>
              <a:ext uri="{FF2B5EF4-FFF2-40B4-BE49-F238E27FC236}">
                <a16:creationId xmlns:a16="http://schemas.microsoft.com/office/drawing/2014/main" id="{FF1E2171-2C65-42CC-A77A-EE0E2B098342}"/>
              </a:ext>
            </a:extLst>
          </p:cNvPr>
          <p:cNvSpPr>
            <a:spLocks noGrp="1"/>
          </p:cNvSpPr>
          <p:nvPr>
            <p:ph idx="1"/>
          </p:nvPr>
        </p:nvSpPr>
        <p:spPr>
          <a:xfrm>
            <a:off x="2589212" y="1232452"/>
            <a:ext cx="8915400" cy="5353878"/>
          </a:xfrm>
        </p:spPr>
        <p:txBody>
          <a:bodyPr>
            <a:normAutofit lnSpcReduction="10000"/>
          </a:bodyPr>
          <a:lstStyle/>
          <a:p>
            <a:r>
              <a:rPr lang="ru-RU" sz="2000" dirty="0">
                <a:solidFill>
                  <a:srgbClr val="000000"/>
                </a:solidFill>
                <a:effectLst/>
                <a:latin typeface="Times New Roman" panose="02020603050405020304" pitchFamily="18" charset="0"/>
                <a:ea typeface="Times New Roman" panose="02020603050405020304" pitchFamily="18" charset="0"/>
              </a:rPr>
              <a:t>Наиболее известным программным </a:t>
            </a:r>
            <a:r>
              <a:rPr lang="ru-RU" sz="2000" i="1" dirty="0">
                <a:solidFill>
                  <a:srgbClr val="000000"/>
                </a:solidFill>
                <a:effectLst/>
                <a:latin typeface="Times New Roman" panose="02020603050405020304" pitchFamily="18" charset="0"/>
                <a:ea typeface="Times New Roman" panose="02020603050405020304" pitchFamily="18" charset="0"/>
              </a:rPr>
              <a:t>генератором одноразовых паролей </a:t>
            </a:r>
            <a:r>
              <a:rPr lang="ru-RU" sz="2000" dirty="0">
                <a:solidFill>
                  <a:srgbClr val="000000"/>
                </a:solidFill>
                <a:effectLst/>
                <a:latin typeface="Times New Roman" panose="02020603050405020304" pitchFamily="18" charset="0"/>
                <a:ea typeface="Times New Roman" panose="02020603050405020304" pitchFamily="18" charset="0"/>
              </a:rPr>
              <a:t>является система </a:t>
            </a:r>
            <a:r>
              <a:rPr lang="ru-RU" sz="2000" b="1" dirty="0">
                <a:solidFill>
                  <a:srgbClr val="000000"/>
                </a:solidFill>
                <a:effectLst/>
                <a:latin typeface="Times New Roman" panose="02020603050405020304" pitchFamily="18" charset="0"/>
                <a:ea typeface="Times New Roman" panose="02020603050405020304" pitchFamily="18" charset="0"/>
              </a:rPr>
              <a:t>S/KEY </a:t>
            </a:r>
            <a:r>
              <a:rPr lang="ru-RU" sz="2000" dirty="0">
                <a:solidFill>
                  <a:srgbClr val="000000"/>
                </a:solidFill>
                <a:effectLst/>
                <a:latin typeface="Times New Roman" panose="02020603050405020304" pitchFamily="18" charset="0"/>
                <a:ea typeface="Times New Roman" panose="02020603050405020304" pitchFamily="18" charset="0"/>
              </a:rPr>
              <a:t>компании </a:t>
            </a:r>
            <a:r>
              <a:rPr lang="ru-RU" sz="2000" dirty="0" err="1">
                <a:solidFill>
                  <a:srgbClr val="000000"/>
                </a:solidFill>
                <a:effectLst/>
                <a:latin typeface="Times New Roman" panose="02020603050405020304" pitchFamily="18" charset="0"/>
                <a:ea typeface="Times New Roman" panose="02020603050405020304" pitchFamily="18" charset="0"/>
              </a:rPr>
              <a:t>Bellcore</a:t>
            </a:r>
            <a:r>
              <a:rPr lang="ru-RU" sz="2000" dirty="0">
                <a:solidFill>
                  <a:srgbClr val="000000"/>
                </a:solidFill>
                <a:effectLst/>
                <a:latin typeface="Times New Roman" panose="02020603050405020304" pitchFamily="18" charset="0"/>
                <a:ea typeface="Times New Roman" panose="02020603050405020304" pitchFamily="18" charset="0"/>
              </a:rPr>
              <a:t>. Идея этой системы состоит в следующем. Пусть имеется </a:t>
            </a:r>
            <a:r>
              <a:rPr lang="ru-RU" sz="2000" b="1" dirty="0">
                <a:solidFill>
                  <a:srgbClr val="000000"/>
                </a:solidFill>
                <a:effectLst/>
                <a:latin typeface="Times New Roman" panose="02020603050405020304" pitchFamily="18" charset="0"/>
                <a:ea typeface="Times New Roman" panose="02020603050405020304" pitchFamily="18" charset="0"/>
              </a:rPr>
              <a:t>односторонняя функция </a:t>
            </a:r>
            <a:r>
              <a:rPr lang="ru-RU" sz="2000" dirty="0">
                <a:solidFill>
                  <a:srgbClr val="000000"/>
                </a:solidFill>
                <a:effectLst/>
                <a:latin typeface="Times New Roman" panose="02020603050405020304" pitchFamily="18" charset="0"/>
                <a:ea typeface="Times New Roman" panose="02020603050405020304" pitchFamily="18" charset="0"/>
              </a:rPr>
              <a:t>f (то есть функция, вычислить обратную которой за приемлемое время не представляется возможным). Эта функция известна и пользователю, и </a:t>
            </a:r>
            <a:r>
              <a:rPr lang="ru-RU" sz="2000" b="1" dirty="0">
                <a:solidFill>
                  <a:srgbClr val="000000"/>
                </a:solidFill>
                <a:effectLst/>
                <a:latin typeface="Times New Roman" panose="02020603050405020304" pitchFamily="18" charset="0"/>
                <a:ea typeface="Times New Roman" panose="02020603050405020304" pitchFamily="18" charset="0"/>
              </a:rPr>
              <a:t>серверу аутентификации</a:t>
            </a:r>
            <a:r>
              <a:rPr lang="ru-RU" sz="2000" dirty="0">
                <a:solidFill>
                  <a:srgbClr val="000000"/>
                </a:solidFill>
                <a:effectLst/>
                <a:latin typeface="Times New Roman" panose="02020603050405020304" pitchFamily="18" charset="0"/>
                <a:ea typeface="Times New Roman" panose="02020603050405020304" pitchFamily="18" charset="0"/>
              </a:rPr>
              <a:t>. Пусть, далее, имеется </a:t>
            </a:r>
            <a:r>
              <a:rPr lang="ru-RU" sz="2000" b="1" dirty="0">
                <a:solidFill>
                  <a:srgbClr val="000000"/>
                </a:solidFill>
                <a:effectLst/>
                <a:latin typeface="Times New Roman" panose="02020603050405020304" pitchFamily="18" charset="0"/>
                <a:ea typeface="Times New Roman" panose="02020603050405020304" pitchFamily="18" charset="0"/>
              </a:rPr>
              <a:t>секретный ключ </a:t>
            </a:r>
            <a:r>
              <a:rPr lang="ru-RU" sz="2000" dirty="0">
                <a:solidFill>
                  <a:srgbClr val="000000"/>
                </a:solidFill>
                <a:effectLst/>
                <a:latin typeface="Times New Roman" panose="02020603050405020304" pitchFamily="18" charset="0"/>
                <a:ea typeface="Times New Roman" panose="02020603050405020304" pitchFamily="18" charset="0"/>
              </a:rPr>
              <a:t>K, известный только пользователю.</a:t>
            </a:r>
            <a:endParaRPr lang="ru-BY" sz="2000" dirty="0">
              <a:effectLst/>
              <a:latin typeface="Times New Roman" panose="02020603050405020304" pitchFamily="18" charset="0"/>
              <a:ea typeface="Times New Roman" panose="02020603050405020304" pitchFamily="18" charset="0"/>
            </a:endParaRPr>
          </a:p>
          <a:p>
            <a:r>
              <a:rPr lang="ru-RU" sz="2000" dirty="0">
                <a:solidFill>
                  <a:srgbClr val="000000"/>
                </a:solidFill>
                <a:effectLst/>
                <a:latin typeface="Times New Roman" panose="02020603050405020304" pitchFamily="18" charset="0"/>
                <a:ea typeface="Times New Roman" panose="02020603050405020304" pitchFamily="18" charset="0"/>
              </a:rPr>
              <a:t>На этапе начального администрирования пользователя функция f применяется к ключу K n раз, после чего результат сохраняется на сервере. После этого процедура проверки подлинности пользователя выглядит следующим образом:</a:t>
            </a:r>
            <a:endParaRPr lang="ru-BY" sz="2000" dirty="0">
              <a:effectLst/>
              <a:latin typeface="Times New Roman" panose="02020603050405020304" pitchFamily="18" charset="0"/>
              <a:ea typeface="Times New Roman" panose="02020603050405020304" pitchFamily="18" charset="0"/>
            </a:endParaRPr>
          </a:p>
          <a:p>
            <a:pPr lvl="1" indent="-342900">
              <a:buSzPts val="1000"/>
              <a:buFont typeface="Symbol" panose="05050102010706020507" pitchFamily="18" charset="2"/>
              <a:buChar char=""/>
              <a:tabLst>
                <a:tab pos="457200" algn="l"/>
              </a:tabLst>
            </a:pPr>
            <a:r>
              <a:rPr lang="ru-RU" sz="1800" dirty="0">
                <a:solidFill>
                  <a:srgbClr val="000000"/>
                </a:solidFill>
                <a:effectLst/>
                <a:latin typeface="Times New Roman" panose="02020603050405020304" pitchFamily="18" charset="0"/>
                <a:ea typeface="Times New Roman" panose="02020603050405020304" pitchFamily="18" charset="0"/>
              </a:rPr>
              <a:t>сервер присылает на пользовательскую систему число (n-1);</a:t>
            </a:r>
            <a:endParaRPr lang="ru-BY" sz="1800" dirty="0">
              <a:effectLst/>
              <a:latin typeface="Times New Roman" panose="02020603050405020304" pitchFamily="18" charset="0"/>
              <a:ea typeface="Times New Roman" panose="02020603050405020304" pitchFamily="18" charset="0"/>
            </a:endParaRPr>
          </a:p>
          <a:p>
            <a:pPr lvl="1" indent="-342900">
              <a:buSzPts val="1000"/>
              <a:buFont typeface="Symbol" panose="05050102010706020507" pitchFamily="18" charset="2"/>
              <a:buChar char=""/>
              <a:tabLst>
                <a:tab pos="457200" algn="l"/>
              </a:tabLst>
            </a:pPr>
            <a:r>
              <a:rPr lang="ru-RU" sz="1800" dirty="0">
                <a:solidFill>
                  <a:srgbClr val="000000"/>
                </a:solidFill>
                <a:effectLst/>
                <a:latin typeface="Times New Roman" panose="02020603050405020304" pitchFamily="18" charset="0"/>
                <a:ea typeface="Times New Roman" panose="02020603050405020304" pitchFamily="18" charset="0"/>
              </a:rPr>
              <a:t>пользователь применяет функцию f к секретному ключу K (n-1) раз и отправляет результат по сети на сервер аутентификации;</a:t>
            </a:r>
            <a:endParaRPr lang="ru-BY" sz="1800" dirty="0">
              <a:effectLst/>
              <a:latin typeface="Times New Roman" panose="02020603050405020304" pitchFamily="18" charset="0"/>
              <a:ea typeface="Times New Roman" panose="02020603050405020304" pitchFamily="18" charset="0"/>
            </a:endParaRPr>
          </a:p>
          <a:p>
            <a:pPr lvl="1" indent="-342900">
              <a:buSzPts val="1000"/>
              <a:buFont typeface="Symbol" panose="05050102010706020507" pitchFamily="18" charset="2"/>
              <a:buChar char=""/>
              <a:tabLst>
                <a:tab pos="457200" algn="l"/>
              </a:tabLst>
            </a:pPr>
            <a:r>
              <a:rPr lang="ru-RU" sz="1800" dirty="0">
                <a:solidFill>
                  <a:srgbClr val="000000"/>
                </a:solidFill>
                <a:effectLst/>
                <a:latin typeface="Times New Roman" panose="02020603050405020304" pitchFamily="18" charset="0"/>
                <a:ea typeface="Times New Roman" panose="02020603050405020304" pitchFamily="18" charset="0"/>
              </a:rPr>
              <a:t>сервер применяет функцию f к полученному от пользователя значению и сравнивает результат с ранее сохраненной величиной. В случае совпадения подлинность пользователя считается установленной, сервер запоминает новое значение (присланное пользователем) и уменьшает на единицу счетчик (n).</a:t>
            </a:r>
            <a:endParaRPr lang="ru-BY" sz="1800" dirty="0">
              <a:effectLst/>
              <a:latin typeface="Times New Roman" panose="02020603050405020304" pitchFamily="18" charset="0"/>
              <a:ea typeface="Times New Roman" panose="02020603050405020304" pitchFamily="18" charset="0"/>
            </a:endParaRPr>
          </a:p>
          <a:p>
            <a:endParaRPr lang="ru-BY" dirty="0"/>
          </a:p>
        </p:txBody>
      </p:sp>
    </p:spTree>
    <p:extLst>
      <p:ext uri="{BB962C8B-B14F-4D97-AF65-F5344CB8AC3E}">
        <p14:creationId xmlns:p14="http://schemas.microsoft.com/office/powerpoint/2010/main" val="5939548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D0C8B50-6A12-401D-B017-90343C41814E}"/>
              </a:ext>
            </a:extLst>
          </p:cNvPr>
          <p:cNvSpPr>
            <a:spLocks noGrp="1"/>
          </p:cNvSpPr>
          <p:nvPr>
            <p:ph type="title"/>
          </p:nvPr>
        </p:nvSpPr>
        <p:spPr>
          <a:xfrm>
            <a:off x="2592925" y="624110"/>
            <a:ext cx="8911687" cy="687855"/>
          </a:xfrm>
        </p:spPr>
        <p:txBody>
          <a:bodyPr>
            <a:normAutofit fontScale="90000"/>
          </a:bodyPr>
          <a:lstStyle/>
          <a:p>
            <a:pPr algn="ctr"/>
            <a:r>
              <a:rPr lang="ru-RU" b="1" dirty="0"/>
              <a:t>Сервер аутентификации </a:t>
            </a:r>
            <a:r>
              <a:rPr lang="ru-RU" b="1" dirty="0" err="1"/>
              <a:t>Kerberos</a:t>
            </a:r>
            <a:br>
              <a:rPr lang="ru-BY" sz="1800" b="1" dirty="0">
                <a:effectLst/>
                <a:latin typeface="Times New Roman" panose="02020603050405020304" pitchFamily="18" charset="0"/>
                <a:ea typeface="Times New Roman" panose="02020603050405020304" pitchFamily="18" charset="0"/>
              </a:rPr>
            </a:br>
            <a:endParaRPr lang="ru-BY" dirty="0"/>
          </a:p>
        </p:txBody>
      </p:sp>
      <p:sp>
        <p:nvSpPr>
          <p:cNvPr id="3" name="Объект 2">
            <a:extLst>
              <a:ext uri="{FF2B5EF4-FFF2-40B4-BE49-F238E27FC236}">
                <a16:creationId xmlns:a16="http://schemas.microsoft.com/office/drawing/2014/main" id="{DD529B65-6D7E-48AE-A801-838F5F3E21E2}"/>
              </a:ext>
            </a:extLst>
          </p:cNvPr>
          <p:cNvSpPr>
            <a:spLocks noGrp="1"/>
          </p:cNvSpPr>
          <p:nvPr>
            <p:ph idx="1"/>
          </p:nvPr>
        </p:nvSpPr>
        <p:spPr>
          <a:xfrm>
            <a:off x="2589212" y="1311965"/>
            <a:ext cx="8915400" cy="4599257"/>
          </a:xfrm>
        </p:spPr>
        <p:txBody>
          <a:bodyPr/>
          <a:lstStyle/>
          <a:p>
            <a:r>
              <a:rPr lang="ru-RU" sz="1800" b="1" dirty="0" err="1">
                <a:solidFill>
                  <a:srgbClr val="000000"/>
                </a:solidFill>
                <a:effectLst/>
                <a:latin typeface="Times New Roman" panose="02020603050405020304" pitchFamily="18" charset="0"/>
                <a:ea typeface="Times New Roman" panose="02020603050405020304" pitchFamily="18" charset="0"/>
              </a:rPr>
              <a:t>Kerberos</a:t>
            </a:r>
            <a:r>
              <a:rPr lang="ru-RU" sz="1800" dirty="0">
                <a:solidFill>
                  <a:srgbClr val="000000"/>
                </a:solidFill>
                <a:effectLst/>
                <a:latin typeface="Times New Roman" panose="02020603050405020304" pitchFamily="18" charset="0"/>
                <a:ea typeface="Times New Roman" panose="02020603050405020304" pitchFamily="18" charset="0"/>
              </a:rPr>
              <a:t>– это программный продукт, разработанный в середине 1980-х годов в Массачусетском технологическом институте и претерпевший с тех пор ряд принципиальных изменений. Клиентские компоненты </a:t>
            </a:r>
            <a:r>
              <a:rPr lang="ru-RU" sz="1800" dirty="0" err="1">
                <a:solidFill>
                  <a:srgbClr val="000000"/>
                </a:solidFill>
                <a:effectLst/>
                <a:latin typeface="Times New Roman" panose="02020603050405020304" pitchFamily="18" charset="0"/>
                <a:ea typeface="Times New Roman" panose="02020603050405020304" pitchFamily="18" charset="0"/>
              </a:rPr>
              <a:t>Kerberos</a:t>
            </a:r>
            <a:r>
              <a:rPr lang="ru-RU" sz="1800" dirty="0">
                <a:solidFill>
                  <a:srgbClr val="000000"/>
                </a:solidFill>
                <a:effectLst/>
                <a:latin typeface="Times New Roman" panose="02020603050405020304" pitchFamily="18" charset="0"/>
                <a:ea typeface="Times New Roman" panose="02020603050405020304" pitchFamily="18" charset="0"/>
              </a:rPr>
              <a:t> присутствуют в большинстве современных операционных систем.</a:t>
            </a:r>
            <a:endParaRPr lang="ru-BY" sz="1800" dirty="0">
              <a:effectLst/>
              <a:latin typeface="Times New Roman" panose="02020603050405020304" pitchFamily="18" charset="0"/>
              <a:ea typeface="Times New Roman" panose="02020603050405020304" pitchFamily="18" charset="0"/>
            </a:endParaRPr>
          </a:p>
          <a:p>
            <a:r>
              <a:rPr lang="ru-RU" sz="1800" dirty="0">
                <a:solidFill>
                  <a:srgbClr val="000000"/>
                </a:solidFill>
                <a:effectLst/>
                <a:latin typeface="Times New Roman" panose="02020603050405020304" pitchFamily="18" charset="0"/>
                <a:ea typeface="Times New Roman" panose="02020603050405020304" pitchFamily="18" charset="0"/>
              </a:rPr>
              <a:t>Система </a:t>
            </a:r>
            <a:r>
              <a:rPr lang="ru-RU" sz="1800" dirty="0" err="1">
                <a:solidFill>
                  <a:srgbClr val="000000"/>
                </a:solidFill>
                <a:effectLst/>
                <a:latin typeface="Times New Roman" panose="02020603050405020304" pitchFamily="18" charset="0"/>
                <a:ea typeface="Times New Roman" panose="02020603050405020304" pitchFamily="18" charset="0"/>
              </a:rPr>
              <a:t>Kerberos</a:t>
            </a:r>
            <a:r>
              <a:rPr lang="ru-RU" sz="1800" dirty="0">
                <a:solidFill>
                  <a:srgbClr val="000000"/>
                </a:solidFill>
                <a:effectLst/>
                <a:latin typeface="Times New Roman" panose="02020603050405020304" pitchFamily="18" charset="0"/>
                <a:ea typeface="Times New Roman" panose="02020603050405020304" pitchFamily="18" charset="0"/>
              </a:rPr>
              <a:t> представляет собой </a:t>
            </a:r>
            <a:r>
              <a:rPr lang="ru-RU" sz="1800" b="1" dirty="0">
                <a:solidFill>
                  <a:srgbClr val="000000"/>
                </a:solidFill>
                <a:effectLst/>
                <a:latin typeface="Times New Roman" panose="02020603050405020304" pitchFamily="18" charset="0"/>
                <a:ea typeface="Times New Roman" panose="02020603050405020304" pitchFamily="18" charset="0"/>
              </a:rPr>
              <a:t>доверенную третью сторону</a:t>
            </a:r>
            <a:r>
              <a:rPr lang="ru-RU" sz="1800" dirty="0">
                <a:solidFill>
                  <a:srgbClr val="000000"/>
                </a:solidFill>
                <a:effectLst/>
                <a:latin typeface="Times New Roman" panose="02020603050405020304" pitchFamily="18" charset="0"/>
                <a:ea typeface="Times New Roman" panose="02020603050405020304" pitchFamily="18" charset="0"/>
              </a:rPr>
              <a:t>(то есть сторону, которой доверяют все), владеющую секретными ключами обслуживаемых субъектов и помогающую им в попарной проверке подлинности.</a:t>
            </a:r>
            <a:endParaRPr lang="ru-BY" sz="1800" dirty="0">
              <a:effectLst/>
              <a:latin typeface="Times New Roman" panose="02020603050405020304" pitchFamily="18" charset="0"/>
              <a:ea typeface="Times New Roman" panose="02020603050405020304" pitchFamily="18" charset="0"/>
            </a:endParaRPr>
          </a:p>
          <a:p>
            <a:endParaRPr lang="ru-BY" dirty="0"/>
          </a:p>
        </p:txBody>
      </p:sp>
    </p:spTree>
    <p:extLst>
      <p:ext uri="{BB962C8B-B14F-4D97-AF65-F5344CB8AC3E}">
        <p14:creationId xmlns:p14="http://schemas.microsoft.com/office/powerpoint/2010/main" val="1912605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5CA293F-AF70-4AE0-855A-15824F5BF9A6}"/>
              </a:ext>
            </a:extLst>
          </p:cNvPr>
          <p:cNvSpPr>
            <a:spLocks noGrp="1"/>
          </p:cNvSpPr>
          <p:nvPr>
            <p:ph type="title"/>
          </p:nvPr>
        </p:nvSpPr>
        <p:spPr/>
        <p:txBody>
          <a:bodyPr/>
          <a:lstStyle/>
          <a:p>
            <a:pPr algn="ctr"/>
            <a:r>
              <a:rPr lang="ru-RU" sz="2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Проверка сервером S подлинности клиента C</a:t>
            </a:r>
            <a:endParaRPr lang="ru-BY" b="1" dirty="0"/>
          </a:p>
        </p:txBody>
      </p:sp>
      <p:sp>
        <p:nvSpPr>
          <p:cNvPr id="3" name="Объект 2">
            <a:extLst>
              <a:ext uri="{FF2B5EF4-FFF2-40B4-BE49-F238E27FC236}">
                <a16:creationId xmlns:a16="http://schemas.microsoft.com/office/drawing/2014/main" id="{2A7B61C8-941A-4C4D-8C8B-B0A6C3F12AF5}"/>
              </a:ext>
            </a:extLst>
          </p:cNvPr>
          <p:cNvSpPr>
            <a:spLocks noGrp="1"/>
          </p:cNvSpPr>
          <p:nvPr>
            <p:ph idx="1"/>
          </p:nvPr>
        </p:nvSpPr>
        <p:spPr/>
        <p:txBody>
          <a:bodyPr>
            <a:normAutofit fontScale="92500" lnSpcReduction="20000"/>
          </a:bodyPr>
          <a:lstStyle/>
          <a:p>
            <a:endParaRPr lang="ru-RU" dirty="0"/>
          </a:p>
          <a:p>
            <a:endParaRPr lang="ru-RU" dirty="0"/>
          </a:p>
          <a:p>
            <a:endParaRPr lang="ru-RU" dirty="0"/>
          </a:p>
          <a:p>
            <a:endParaRPr lang="ru-RU" dirty="0"/>
          </a:p>
          <a:p>
            <a:endParaRPr lang="ru-RU" dirty="0"/>
          </a:p>
          <a:p>
            <a:endParaRPr lang="ru-RU" dirty="0"/>
          </a:p>
          <a:p>
            <a:r>
              <a:rPr lang="ru-RU" sz="1800" dirty="0">
                <a:solidFill>
                  <a:srgbClr val="000000"/>
                </a:solidFill>
                <a:effectLst/>
                <a:latin typeface="Times New Roman" panose="02020603050405020304" pitchFamily="18" charset="0"/>
                <a:ea typeface="Times New Roman" panose="02020603050405020304" pitchFamily="18" charset="0"/>
              </a:rPr>
              <a:t>Здесь c и s – сведения (например, имя), соответственно, о клиенте и сервере, </a:t>
            </a:r>
          </a:p>
          <a:p>
            <a:r>
              <a:rPr lang="ru-RU" sz="1800" dirty="0">
                <a:solidFill>
                  <a:srgbClr val="000000"/>
                </a:solidFill>
                <a:effectLst/>
                <a:latin typeface="Times New Roman" panose="02020603050405020304" pitchFamily="18" charset="0"/>
                <a:ea typeface="Times New Roman" panose="02020603050405020304" pitchFamily="18" charset="0"/>
              </a:rPr>
              <a:t>d1 и d2 – дополнительная (по отношению к билету) информация, </a:t>
            </a:r>
          </a:p>
          <a:p>
            <a:r>
              <a:rPr lang="ru-RU" sz="1800" dirty="0" err="1">
                <a:solidFill>
                  <a:srgbClr val="000000"/>
                </a:solidFill>
                <a:effectLst/>
                <a:latin typeface="Times New Roman" panose="02020603050405020304" pitchFamily="18" charset="0"/>
                <a:ea typeface="Times New Roman" panose="02020603050405020304" pitchFamily="18" charset="0"/>
              </a:rPr>
              <a:t>Tc.s</a:t>
            </a:r>
            <a:r>
              <a:rPr lang="ru-RU" sz="1800" dirty="0">
                <a:solidFill>
                  <a:srgbClr val="000000"/>
                </a:solidFill>
                <a:effectLst/>
                <a:latin typeface="Times New Roman" panose="02020603050405020304" pitchFamily="18" charset="0"/>
                <a:ea typeface="Times New Roman" panose="02020603050405020304" pitchFamily="18" charset="0"/>
              </a:rPr>
              <a:t> – билет для клиента C на обслуживание у сервера S, </a:t>
            </a:r>
          </a:p>
          <a:p>
            <a:r>
              <a:rPr lang="ru-RU" sz="1800" dirty="0" err="1">
                <a:solidFill>
                  <a:srgbClr val="000000"/>
                </a:solidFill>
                <a:effectLst/>
                <a:latin typeface="Times New Roman" panose="02020603050405020304" pitchFamily="18" charset="0"/>
                <a:ea typeface="Times New Roman" panose="02020603050405020304" pitchFamily="18" charset="0"/>
              </a:rPr>
              <a:t>Kc</a:t>
            </a:r>
            <a:r>
              <a:rPr lang="ru-RU" sz="1800" dirty="0">
                <a:solidFill>
                  <a:srgbClr val="000000"/>
                </a:solidFill>
                <a:effectLst/>
                <a:latin typeface="Times New Roman" panose="02020603050405020304" pitchFamily="18" charset="0"/>
                <a:ea typeface="Times New Roman" panose="02020603050405020304" pitchFamily="18" charset="0"/>
              </a:rPr>
              <a:t> и </a:t>
            </a:r>
            <a:r>
              <a:rPr lang="ru-RU" sz="1800" dirty="0" err="1">
                <a:solidFill>
                  <a:srgbClr val="000000"/>
                </a:solidFill>
                <a:effectLst/>
                <a:latin typeface="Times New Roman" panose="02020603050405020304" pitchFamily="18" charset="0"/>
                <a:ea typeface="Times New Roman" panose="02020603050405020304" pitchFamily="18" charset="0"/>
              </a:rPr>
              <a:t>Ks</a:t>
            </a:r>
            <a:r>
              <a:rPr lang="ru-RU" sz="1800" dirty="0">
                <a:solidFill>
                  <a:srgbClr val="000000"/>
                </a:solidFill>
                <a:effectLst/>
                <a:latin typeface="Times New Roman" panose="02020603050405020304" pitchFamily="18" charset="0"/>
                <a:ea typeface="Times New Roman" panose="02020603050405020304" pitchFamily="18" charset="0"/>
              </a:rPr>
              <a:t> – секретные ключи клиента и сервера, </a:t>
            </a:r>
          </a:p>
          <a:p>
            <a:r>
              <a:rPr lang="ru-RU" sz="1800" dirty="0">
                <a:solidFill>
                  <a:srgbClr val="000000"/>
                </a:solidFill>
                <a:effectLst/>
                <a:latin typeface="Times New Roman" panose="02020603050405020304" pitchFamily="18" charset="0"/>
                <a:ea typeface="Times New Roman" panose="02020603050405020304" pitchFamily="18" charset="0"/>
              </a:rPr>
              <a:t>{</a:t>
            </a:r>
            <a:r>
              <a:rPr lang="ru-RU" sz="1800" dirty="0" err="1">
                <a:solidFill>
                  <a:srgbClr val="000000"/>
                </a:solidFill>
                <a:effectLst/>
                <a:latin typeface="Times New Roman" panose="02020603050405020304" pitchFamily="18" charset="0"/>
                <a:ea typeface="Times New Roman" panose="02020603050405020304" pitchFamily="18" charset="0"/>
              </a:rPr>
              <a:t>info</a:t>
            </a:r>
            <a:r>
              <a:rPr lang="ru-RU" sz="1800" dirty="0">
                <a:solidFill>
                  <a:srgbClr val="000000"/>
                </a:solidFill>
                <a:effectLst/>
                <a:latin typeface="Times New Roman" panose="02020603050405020304" pitchFamily="18" charset="0"/>
                <a:ea typeface="Times New Roman" panose="02020603050405020304" pitchFamily="18" charset="0"/>
              </a:rPr>
              <a:t>}K – информация </a:t>
            </a:r>
            <a:r>
              <a:rPr lang="ru-RU" sz="1800" dirty="0" err="1">
                <a:solidFill>
                  <a:srgbClr val="000000"/>
                </a:solidFill>
                <a:effectLst/>
                <a:latin typeface="Times New Roman" panose="02020603050405020304" pitchFamily="18" charset="0"/>
                <a:ea typeface="Times New Roman" panose="02020603050405020304" pitchFamily="18" charset="0"/>
              </a:rPr>
              <a:t>info</a:t>
            </a:r>
            <a:r>
              <a:rPr lang="ru-RU" sz="1800" dirty="0">
                <a:solidFill>
                  <a:srgbClr val="000000"/>
                </a:solidFill>
                <a:effectLst/>
                <a:latin typeface="Times New Roman" panose="02020603050405020304" pitchFamily="18" charset="0"/>
                <a:ea typeface="Times New Roman" panose="02020603050405020304" pitchFamily="18" charset="0"/>
              </a:rPr>
              <a:t>, зашифрованная ключом K.</a:t>
            </a:r>
            <a:endParaRPr lang="ru-BY" sz="1800" dirty="0">
              <a:effectLst/>
              <a:latin typeface="Times New Roman" panose="02020603050405020304" pitchFamily="18" charset="0"/>
              <a:ea typeface="Times New Roman" panose="02020603050405020304" pitchFamily="18" charset="0"/>
            </a:endParaRPr>
          </a:p>
          <a:p>
            <a:endParaRPr lang="ru-BY" dirty="0"/>
          </a:p>
        </p:txBody>
      </p:sp>
      <p:pic>
        <p:nvPicPr>
          <p:cNvPr id="5" name="Рисунок 4">
            <a:extLst>
              <a:ext uri="{FF2B5EF4-FFF2-40B4-BE49-F238E27FC236}">
                <a16:creationId xmlns:a16="http://schemas.microsoft.com/office/drawing/2014/main" id="{8F138668-F47E-4C9F-AC27-C7AABE9D56F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975651" y="1247990"/>
            <a:ext cx="6590831" cy="2860184"/>
          </a:xfrm>
          <a:prstGeom prst="rect">
            <a:avLst/>
          </a:prstGeom>
          <a:noFill/>
          <a:ln>
            <a:noFill/>
          </a:ln>
        </p:spPr>
      </p:pic>
    </p:spTree>
    <p:extLst>
      <p:ext uri="{BB962C8B-B14F-4D97-AF65-F5344CB8AC3E}">
        <p14:creationId xmlns:p14="http://schemas.microsoft.com/office/powerpoint/2010/main" val="1320071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Системы биометрической аутентификации</a:t>
            </a:r>
          </a:p>
        </p:txBody>
      </p:sp>
      <p:sp>
        <p:nvSpPr>
          <p:cNvPr id="3" name="Текст 2"/>
          <p:cNvSpPr>
            <a:spLocks noGrp="1"/>
          </p:cNvSpPr>
          <p:nvPr>
            <p:ph type="body" idx="1"/>
          </p:nvPr>
        </p:nvSpPr>
        <p:spPr/>
        <p:txBody>
          <a:bodyPr/>
          <a:lstStyle/>
          <a:p>
            <a:endParaRPr lang="ru-RU"/>
          </a:p>
        </p:txBody>
      </p:sp>
      <p:sp>
        <p:nvSpPr>
          <p:cNvPr id="4" name="Номер слайда 3"/>
          <p:cNvSpPr>
            <a:spLocks noGrp="1"/>
          </p:cNvSpPr>
          <p:nvPr>
            <p:ph type="sldNum" sz="quarter" idx="12"/>
          </p:nvPr>
        </p:nvSpPr>
        <p:spPr/>
        <p:txBody>
          <a:bodyPr/>
          <a:lstStyle/>
          <a:p>
            <a:fld id="{1A6426DB-66A6-492E-A172-7D8A0019AE35}" type="slidenum">
              <a:rPr lang="ru-RU" smtClean="0"/>
              <a:t>33</a:t>
            </a:fld>
            <a:endParaRPr lang="ru-RU"/>
          </a:p>
        </p:txBody>
      </p:sp>
    </p:spTree>
    <p:extLst>
      <p:ext uri="{BB962C8B-B14F-4D97-AF65-F5344CB8AC3E}">
        <p14:creationId xmlns:p14="http://schemas.microsoft.com/office/powerpoint/2010/main" val="10708972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0404609-3A07-4716-BF3E-FE8E8A76DAB7}"/>
              </a:ext>
            </a:extLst>
          </p:cNvPr>
          <p:cNvSpPr>
            <a:spLocks noGrp="1"/>
          </p:cNvSpPr>
          <p:nvPr>
            <p:ph type="title"/>
          </p:nvPr>
        </p:nvSpPr>
        <p:spPr/>
        <p:txBody>
          <a:bodyPr/>
          <a:lstStyle/>
          <a:p>
            <a:pPr algn="ctr"/>
            <a:r>
              <a:rPr lang="ru-RU" b="1" dirty="0"/>
              <a:t>Биометрия</a:t>
            </a:r>
            <a:endParaRPr lang="ru-RU" dirty="0"/>
          </a:p>
        </p:txBody>
      </p:sp>
      <p:sp>
        <p:nvSpPr>
          <p:cNvPr id="3" name="Объект 2">
            <a:extLst>
              <a:ext uri="{FF2B5EF4-FFF2-40B4-BE49-F238E27FC236}">
                <a16:creationId xmlns:a16="http://schemas.microsoft.com/office/drawing/2014/main" id="{3B4EBA6D-2CE3-4CB7-ADA3-F8F6284EFF8C}"/>
              </a:ext>
            </a:extLst>
          </p:cNvPr>
          <p:cNvSpPr>
            <a:spLocks noGrp="1"/>
          </p:cNvSpPr>
          <p:nvPr>
            <p:ph idx="1"/>
          </p:nvPr>
        </p:nvSpPr>
        <p:spPr>
          <a:xfrm>
            <a:off x="2589212" y="1338470"/>
            <a:ext cx="8915400" cy="4572752"/>
          </a:xfrm>
        </p:spPr>
        <p:txBody>
          <a:bodyPr>
            <a:normAutofit/>
          </a:bodyPr>
          <a:lstStyle/>
          <a:p>
            <a:r>
              <a:rPr lang="ru-RU" sz="2000" b="1" dirty="0"/>
              <a:t>Биометрия</a:t>
            </a:r>
            <a:r>
              <a:rPr lang="ru-RU" sz="2000" dirty="0"/>
              <a:t> - это идентификация человека по уникальным биологическим признакам. Методы биометрической идентификации делятся на</a:t>
            </a:r>
            <a:r>
              <a:rPr lang="ru-RU" sz="2000" b="1" dirty="0"/>
              <a:t>  две группы:</a:t>
            </a:r>
          </a:p>
          <a:p>
            <a:r>
              <a:rPr lang="ru-RU" sz="2000" b="1" dirty="0"/>
              <a:t>1. Статические методы</a:t>
            </a:r>
            <a:endParaRPr lang="ru-RU" sz="2000" dirty="0"/>
          </a:p>
          <a:p>
            <a:r>
              <a:rPr lang="ru-RU" sz="2000" dirty="0"/>
              <a:t>Основываются на уникальной физиологической (статической) характеристике человека, данной ему от рождения и неотъемлемой от него. </a:t>
            </a:r>
          </a:p>
          <a:p>
            <a:r>
              <a:rPr lang="ru-RU" sz="2000" b="1" dirty="0"/>
              <a:t>2. Динамические методы</a:t>
            </a:r>
            <a:endParaRPr lang="ru-RU" sz="2000" dirty="0"/>
          </a:p>
          <a:p>
            <a:r>
              <a:rPr lang="ru-RU" sz="2000" dirty="0"/>
              <a:t>Основываются на поведенческой (динамической) характеристике человека, построены на особенностях, характерных для подсознательных движений в процессе воспроизведения какого-либо действия.</a:t>
            </a:r>
          </a:p>
          <a:p>
            <a:endParaRPr lang="ru-RU" dirty="0"/>
          </a:p>
        </p:txBody>
      </p:sp>
    </p:spTree>
    <p:extLst>
      <p:ext uri="{BB962C8B-B14F-4D97-AF65-F5344CB8AC3E}">
        <p14:creationId xmlns:p14="http://schemas.microsoft.com/office/powerpoint/2010/main" val="23062053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F78734B-AB1B-4DE7-8954-CF86F10ACC75}"/>
              </a:ext>
            </a:extLst>
          </p:cNvPr>
          <p:cNvSpPr>
            <a:spLocks noGrp="1"/>
          </p:cNvSpPr>
          <p:nvPr>
            <p:ph type="title"/>
          </p:nvPr>
        </p:nvSpPr>
        <p:spPr/>
        <p:txBody>
          <a:bodyPr/>
          <a:lstStyle/>
          <a:p>
            <a:r>
              <a:rPr lang="ru-RU" b="1" dirty="0"/>
              <a:t>Статические методы</a:t>
            </a:r>
            <a:br>
              <a:rPr lang="ru-RU" dirty="0"/>
            </a:br>
            <a:endParaRPr lang="ru-RU" dirty="0"/>
          </a:p>
        </p:txBody>
      </p:sp>
      <p:sp>
        <p:nvSpPr>
          <p:cNvPr id="3" name="Объект 2">
            <a:extLst>
              <a:ext uri="{FF2B5EF4-FFF2-40B4-BE49-F238E27FC236}">
                <a16:creationId xmlns:a16="http://schemas.microsoft.com/office/drawing/2014/main" id="{762C7F01-8166-46BE-82A5-66494F8B4889}"/>
              </a:ext>
            </a:extLst>
          </p:cNvPr>
          <p:cNvSpPr>
            <a:spLocks noGrp="1"/>
          </p:cNvSpPr>
          <p:nvPr>
            <p:ph idx="1"/>
          </p:nvPr>
        </p:nvSpPr>
        <p:spPr>
          <a:xfrm>
            <a:off x="2589212" y="1249960"/>
            <a:ext cx="8915400" cy="4661262"/>
          </a:xfrm>
        </p:spPr>
        <p:txBody>
          <a:bodyPr>
            <a:normAutofit/>
          </a:bodyPr>
          <a:lstStyle/>
          <a:p>
            <a:r>
              <a:rPr lang="ru-RU" sz="2400" b="1" dirty="0"/>
              <a:t>По отпечатку пальца</a:t>
            </a:r>
            <a:r>
              <a:rPr lang="ru-RU" sz="2400" dirty="0"/>
              <a:t>. </a:t>
            </a:r>
          </a:p>
          <a:p>
            <a:r>
              <a:rPr lang="ru-RU" sz="2400" b="1" dirty="0"/>
              <a:t>По форме ладони</a:t>
            </a:r>
            <a:r>
              <a:rPr lang="ru-RU" sz="2400" dirty="0"/>
              <a:t>. </a:t>
            </a:r>
          </a:p>
          <a:p>
            <a:r>
              <a:rPr lang="ru-RU" sz="2400" b="1" dirty="0"/>
              <a:t>По расположению вен на лицевой стороне ладони</a:t>
            </a:r>
            <a:r>
              <a:rPr lang="ru-RU" sz="2400" dirty="0"/>
              <a:t>. </a:t>
            </a:r>
          </a:p>
          <a:p>
            <a:r>
              <a:rPr lang="ru-RU" sz="2400" b="1" dirty="0"/>
              <a:t>По сетчатке глаза</a:t>
            </a:r>
            <a:r>
              <a:rPr lang="ru-RU" sz="2400" dirty="0"/>
              <a:t>. </a:t>
            </a:r>
          </a:p>
          <a:p>
            <a:r>
              <a:rPr lang="ru-RU" sz="2400" b="1" dirty="0"/>
              <a:t>По радужной оболочке глаза.</a:t>
            </a:r>
          </a:p>
          <a:p>
            <a:r>
              <a:rPr lang="ru-RU" sz="2400" b="1" dirty="0"/>
              <a:t>По форме лица</a:t>
            </a:r>
            <a:r>
              <a:rPr lang="ru-RU" sz="2400" dirty="0"/>
              <a:t>. </a:t>
            </a:r>
          </a:p>
          <a:p>
            <a:r>
              <a:rPr lang="ru-RU" sz="2400" b="1" dirty="0"/>
              <a:t>По  термограмме лица</a:t>
            </a:r>
            <a:r>
              <a:rPr lang="ru-RU" sz="2400" dirty="0"/>
              <a:t>. </a:t>
            </a:r>
          </a:p>
          <a:p>
            <a:r>
              <a:rPr lang="ru-RU" sz="2400" b="1" dirty="0"/>
              <a:t>По ДНК</a:t>
            </a:r>
            <a:r>
              <a:rPr lang="ru-RU" sz="2400" dirty="0"/>
              <a:t>.</a:t>
            </a:r>
          </a:p>
          <a:p>
            <a:r>
              <a:rPr lang="ru-RU" sz="2400" b="1" dirty="0"/>
              <a:t>Другие методы</a:t>
            </a:r>
            <a:r>
              <a:rPr lang="ru-RU" sz="2400" dirty="0"/>
              <a:t>. </a:t>
            </a:r>
          </a:p>
        </p:txBody>
      </p:sp>
    </p:spTree>
    <p:extLst>
      <p:ext uri="{BB962C8B-B14F-4D97-AF65-F5344CB8AC3E}">
        <p14:creationId xmlns:p14="http://schemas.microsoft.com/office/powerpoint/2010/main" val="3005771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608C29A-3F86-4EFC-9E93-3A8DDAC6D082}"/>
              </a:ext>
            </a:extLst>
          </p:cNvPr>
          <p:cNvSpPr>
            <a:spLocks noGrp="1"/>
          </p:cNvSpPr>
          <p:nvPr>
            <p:ph type="title"/>
          </p:nvPr>
        </p:nvSpPr>
        <p:spPr/>
        <p:txBody>
          <a:bodyPr/>
          <a:lstStyle/>
          <a:p>
            <a:r>
              <a:rPr lang="ru-RU" b="1" dirty="0"/>
              <a:t>Динамические методы</a:t>
            </a:r>
            <a:br>
              <a:rPr lang="ru-RU" dirty="0"/>
            </a:br>
            <a:endParaRPr lang="ru-RU" dirty="0"/>
          </a:p>
        </p:txBody>
      </p:sp>
      <p:sp>
        <p:nvSpPr>
          <p:cNvPr id="3" name="Объект 2">
            <a:extLst>
              <a:ext uri="{FF2B5EF4-FFF2-40B4-BE49-F238E27FC236}">
                <a16:creationId xmlns:a16="http://schemas.microsoft.com/office/drawing/2014/main" id="{CF053A37-C780-4209-9B15-B568FC40C638}"/>
              </a:ext>
            </a:extLst>
          </p:cNvPr>
          <p:cNvSpPr>
            <a:spLocks noGrp="1"/>
          </p:cNvSpPr>
          <p:nvPr>
            <p:ph idx="1"/>
          </p:nvPr>
        </p:nvSpPr>
        <p:spPr>
          <a:xfrm>
            <a:off x="2589212" y="1378226"/>
            <a:ext cx="8915400" cy="4532996"/>
          </a:xfrm>
        </p:spPr>
        <p:txBody>
          <a:bodyPr>
            <a:normAutofit/>
          </a:bodyPr>
          <a:lstStyle/>
          <a:p>
            <a:r>
              <a:rPr lang="ru-RU" sz="2800" b="1" dirty="0"/>
              <a:t>По рукописному почерку</a:t>
            </a:r>
            <a:r>
              <a:rPr lang="ru-RU" sz="2800" dirty="0"/>
              <a:t>.</a:t>
            </a:r>
          </a:p>
          <a:p>
            <a:r>
              <a:rPr lang="ru-RU" sz="2800" b="1" dirty="0"/>
              <a:t>По клавиатурному почерку</a:t>
            </a:r>
            <a:r>
              <a:rPr lang="ru-RU" sz="2800" dirty="0"/>
              <a:t>.</a:t>
            </a:r>
          </a:p>
          <a:p>
            <a:r>
              <a:rPr lang="ru-RU" sz="2800" b="1" dirty="0"/>
              <a:t>По голосу</a:t>
            </a:r>
            <a:r>
              <a:rPr lang="ru-RU" sz="2800" dirty="0"/>
              <a:t>. </a:t>
            </a:r>
          </a:p>
          <a:p>
            <a:r>
              <a:rPr lang="ru-RU" sz="2800" b="1" dirty="0"/>
              <a:t>Другие методы</a:t>
            </a:r>
            <a:r>
              <a:rPr lang="ru-RU" sz="2800" dirty="0"/>
              <a:t>. </a:t>
            </a:r>
          </a:p>
          <a:p>
            <a:endParaRPr lang="ru-RU" dirty="0"/>
          </a:p>
        </p:txBody>
      </p:sp>
    </p:spTree>
    <p:extLst>
      <p:ext uri="{BB962C8B-B14F-4D97-AF65-F5344CB8AC3E}">
        <p14:creationId xmlns:p14="http://schemas.microsoft.com/office/powerpoint/2010/main" val="4756987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Системы биометрической аутентификации</a:t>
            </a:r>
          </a:p>
        </p:txBody>
      </p:sp>
      <p:sp>
        <p:nvSpPr>
          <p:cNvPr id="3" name="Объект 2"/>
          <p:cNvSpPr>
            <a:spLocks noGrp="1"/>
          </p:cNvSpPr>
          <p:nvPr>
            <p:ph idx="1"/>
          </p:nvPr>
        </p:nvSpPr>
        <p:spPr/>
        <p:txBody>
          <a:bodyPr/>
          <a:lstStyle/>
          <a:p>
            <a:pPr marL="0" indent="0">
              <a:buNone/>
            </a:pPr>
            <a:r>
              <a:rPr lang="ru-RU" dirty="0"/>
              <a:t>Такие системы начали внедряться с середины 1970-х гг., но наибольшее распространение получили только в последние 30 лет.</a:t>
            </a:r>
          </a:p>
        </p:txBody>
      </p:sp>
      <p:pic>
        <p:nvPicPr>
          <p:cNvPr id="1026" name="Picture 2" descr="http://up.dvice.ru/639/122918366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648074"/>
            <a:ext cx="4286250" cy="32099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kolohost.ru/wp-content/uploads/2009/05/gla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3876" y="3648074"/>
            <a:ext cx="3532068" cy="320992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zaberaj.ru/wp-content/uploads/2012/09/%D0%A3%D1%87%D1%91%D0%BD%D1%8B%D0%B5-%D1%83%D1%81%D1%82%D0%B0%D0%BD%D0%BE%D0%B2%D0%B8%D0%BB%D0%B8-%D0%BF%D1%8F%D1%82%D1%8C-%D0%B3%D0%B5%D0%BD%D0%BE%D0%B2-%D0%BE%D0%BF%D1%80%D0%B5%D0%B4%D0%B5%D0%BB%D1%8F%D1%8E%D1%89%D0%B8%D1%85-%D1%84%D0%BE%D1%80%D0%BC%D1%83-%D0%BB%D0%B8%D1%86%D0%B0-%D1%87%D0%B5%D0%BB%D0%BE%D0%B2%D0%B5%D0%BA%D0%B0.jpg"/>
          <p:cNvPicPr>
            <a:picLocks noChangeAspect="1" noChangeArrowheads="1"/>
          </p:cNvPicPr>
          <p:nvPr/>
        </p:nvPicPr>
        <p:blipFill rotWithShape="1">
          <a:blip r:embed="rId4">
            <a:extLst>
              <a:ext uri="{28A0092B-C50C-407E-A947-70E740481C1C}">
                <a14:useLocalDpi xmlns:a14="http://schemas.microsoft.com/office/drawing/2010/main" val="0"/>
              </a:ext>
            </a:extLst>
          </a:blip>
          <a:srcRect t="8171"/>
          <a:stretch/>
        </p:blipFill>
        <p:spPr bwMode="auto">
          <a:xfrm>
            <a:off x="7775944" y="3644720"/>
            <a:ext cx="4416056" cy="3530823"/>
          </a:xfrm>
          <a:prstGeom prst="rect">
            <a:avLst/>
          </a:prstGeom>
          <a:noFill/>
          <a:extLst>
            <a:ext uri="{909E8E84-426E-40DD-AFC4-6F175D3DCCD1}">
              <a14:hiddenFill xmlns:a14="http://schemas.microsoft.com/office/drawing/2010/main">
                <a:solidFill>
                  <a:srgbClr val="FFFFFF"/>
                </a:solidFill>
              </a14:hiddenFill>
            </a:ext>
          </a:extLst>
        </p:spPr>
      </p:pic>
      <p:sp>
        <p:nvSpPr>
          <p:cNvPr id="4" name="Номер слайда 3"/>
          <p:cNvSpPr>
            <a:spLocks noGrp="1"/>
          </p:cNvSpPr>
          <p:nvPr>
            <p:ph type="sldNum" sz="quarter" idx="12"/>
          </p:nvPr>
        </p:nvSpPr>
        <p:spPr/>
        <p:txBody>
          <a:bodyPr/>
          <a:lstStyle/>
          <a:p>
            <a:fld id="{1A6426DB-66A6-492E-A172-7D8A0019AE35}" type="slidenum">
              <a:rPr lang="ru-RU" smtClean="0"/>
              <a:t>37</a:t>
            </a:fld>
            <a:endParaRPr lang="ru-RU"/>
          </a:p>
        </p:txBody>
      </p:sp>
    </p:spTree>
    <p:extLst>
      <p:ext uri="{BB962C8B-B14F-4D97-AF65-F5344CB8AC3E}">
        <p14:creationId xmlns:p14="http://schemas.microsoft.com/office/powerpoint/2010/main" val="12563911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Системы биометрической аутентификации</a:t>
            </a:r>
          </a:p>
        </p:txBody>
      </p:sp>
      <p:sp>
        <p:nvSpPr>
          <p:cNvPr id="3" name="Объект 2"/>
          <p:cNvSpPr>
            <a:spLocks noGrp="1"/>
          </p:cNvSpPr>
          <p:nvPr>
            <p:ph idx="1"/>
          </p:nvPr>
        </p:nvSpPr>
        <p:spPr/>
        <p:txBody>
          <a:bodyPr>
            <a:normAutofit/>
          </a:bodyPr>
          <a:lstStyle/>
          <a:p>
            <a:pPr marL="0" indent="0">
              <a:buNone/>
            </a:pPr>
            <a:r>
              <a:rPr lang="ru-RU" sz="2400" dirty="0"/>
              <a:t>Основные требования к подобным системам:</a:t>
            </a:r>
          </a:p>
          <a:p>
            <a:r>
              <a:rPr lang="ru-RU" sz="2400" dirty="0"/>
              <a:t>Считывание не должно вызывать у пользователя чувства дискомфорта,</a:t>
            </a:r>
          </a:p>
          <a:p>
            <a:r>
              <a:rPr lang="ru-RU" sz="2400" dirty="0"/>
              <a:t>Считыватели должны быть легки в использовании и работать достаточно быстро,</a:t>
            </a:r>
          </a:p>
          <a:p>
            <a:r>
              <a:rPr lang="ru-RU" sz="2400" dirty="0"/>
              <a:t>Считыватели должны работать корректно, однозначно обеспечивая доступ авторизованных лиц и отсечение неавторизованных</a:t>
            </a:r>
          </a:p>
          <a:p>
            <a:endParaRPr lang="ru-RU" sz="2400" dirty="0"/>
          </a:p>
        </p:txBody>
      </p:sp>
      <p:sp>
        <p:nvSpPr>
          <p:cNvPr id="4" name="Номер слайда 3"/>
          <p:cNvSpPr>
            <a:spLocks noGrp="1"/>
          </p:cNvSpPr>
          <p:nvPr>
            <p:ph type="sldNum" sz="quarter" idx="12"/>
          </p:nvPr>
        </p:nvSpPr>
        <p:spPr/>
        <p:txBody>
          <a:bodyPr/>
          <a:lstStyle/>
          <a:p>
            <a:fld id="{1A6426DB-66A6-492E-A172-7D8A0019AE35}" type="slidenum">
              <a:rPr lang="ru-RU" smtClean="0"/>
              <a:t>38</a:t>
            </a:fld>
            <a:endParaRPr lang="ru-RU"/>
          </a:p>
        </p:txBody>
      </p:sp>
    </p:spTree>
    <p:extLst>
      <p:ext uri="{BB962C8B-B14F-4D97-AF65-F5344CB8AC3E}">
        <p14:creationId xmlns:p14="http://schemas.microsoft.com/office/powerpoint/2010/main" val="24071472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Системы биометрической аутентификации</a:t>
            </a:r>
          </a:p>
        </p:txBody>
      </p:sp>
      <p:sp>
        <p:nvSpPr>
          <p:cNvPr id="3" name="Объект 2"/>
          <p:cNvSpPr>
            <a:spLocks noGrp="1"/>
          </p:cNvSpPr>
          <p:nvPr>
            <p:ph idx="1"/>
          </p:nvPr>
        </p:nvSpPr>
        <p:spPr/>
        <p:txBody>
          <a:bodyPr>
            <a:normAutofit/>
          </a:bodyPr>
          <a:lstStyle/>
          <a:p>
            <a:pPr marL="0" indent="0">
              <a:buNone/>
            </a:pPr>
            <a:r>
              <a:rPr lang="ru-RU" sz="2400" dirty="0"/>
              <a:t>Одними из основных параметров систем биометрической аутентификации являются следующие технические характеристики:</a:t>
            </a:r>
          </a:p>
          <a:p>
            <a:r>
              <a:rPr lang="ru-RU" sz="2400" dirty="0"/>
              <a:t>Вероятность ложного срабатывания (должна быть порядка 0,0001÷0,1 %),</a:t>
            </a:r>
          </a:p>
          <a:p>
            <a:r>
              <a:rPr lang="ru-RU" sz="2400" dirty="0"/>
              <a:t>Вероятность несрабатывания (0,00066÷1 %),</a:t>
            </a:r>
          </a:p>
          <a:p>
            <a:r>
              <a:rPr lang="ru-RU" sz="2400" dirty="0"/>
              <a:t>Чтобы уменьшить время анализа (поиск в БД), в системах могут быть встроены клавиатуры – для набора личного кода.</a:t>
            </a:r>
          </a:p>
        </p:txBody>
      </p:sp>
      <p:sp>
        <p:nvSpPr>
          <p:cNvPr id="4" name="Номер слайда 3"/>
          <p:cNvSpPr>
            <a:spLocks noGrp="1"/>
          </p:cNvSpPr>
          <p:nvPr>
            <p:ph type="sldNum" sz="quarter" idx="12"/>
          </p:nvPr>
        </p:nvSpPr>
        <p:spPr/>
        <p:txBody>
          <a:bodyPr/>
          <a:lstStyle/>
          <a:p>
            <a:fld id="{1A6426DB-66A6-492E-A172-7D8A0019AE35}" type="slidenum">
              <a:rPr lang="ru-RU" smtClean="0"/>
              <a:t>39</a:t>
            </a:fld>
            <a:endParaRPr lang="ru-RU"/>
          </a:p>
        </p:txBody>
      </p:sp>
    </p:spTree>
    <p:extLst>
      <p:ext uri="{BB962C8B-B14F-4D97-AF65-F5344CB8AC3E}">
        <p14:creationId xmlns:p14="http://schemas.microsoft.com/office/powerpoint/2010/main" val="359218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670D97E-C596-43EC-BE69-36FA55C61681}"/>
              </a:ext>
            </a:extLst>
          </p:cNvPr>
          <p:cNvSpPr>
            <a:spLocks noGrp="1"/>
          </p:cNvSpPr>
          <p:nvPr>
            <p:ph type="title"/>
          </p:nvPr>
        </p:nvSpPr>
        <p:spPr/>
        <p:txBody>
          <a:bodyPr/>
          <a:lstStyle/>
          <a:p>
            <a:pPr algn="ctr"/>
            <a:r>
              <a:rPr lang="ru-RU" dirty="0"/>
              <a:t>Электронные ключи, </a:t>
            </a:r>
            <a:r>
              <a:rPr lang="en-US" dirty="0" err="1"/>
              <a:t>iButton</a:t>
            </a:r>
            <a:endParaRPr lang="ru-RU" dirty="0"/>
          </a:p>
        </p:txBody>
      </p:sp>
      <p:sp>
        <p:nvSpPr>
          <p:cNvPr id="3" name="Объект 2">
            <a:extLst>
              <a:ext uri="{FF2B5EF4-FFF2-40B4-BE49-F238E27FC236}">
                <a16:creationId xmlns:a16="http://schemas.microsoft.com/office/drawing/2014/main" id="{D3630ED3-BF55-420E-9139-8BBFC1E577F4}"/>
              </a:ext>
            </a:extLst>
          </p:cNvPr>
          <p:cNvSpPr>
            <a:spLocks noGrp="1"/>
          </p:cNvSpPr>
          <p:nvPr>
            <p:ph idx="1"/>
          </p:nvPr>
        </p:nvSpPr>
        <p:spPr>
          <a:xfrm>
            <a:off x="2589212" y="1392572"/>
            <a:ext cx="8915400" cy="4518650"/>
          </a:xfrm>
        </p:spPr>
        <p:txBody>
          <a:bodyPr>
            <a:normAutofit fontScale="77500" lnSpcReduction="20000"/>
          </a:bodyPr>
          <a:lstStyle/>
          <a:p>
            <a:r>
              <a:rPr lang="ru-RU" dirty="0"/>
              <a:t>Наиболее распространенный тип электронных ключей </a:t>
            </a:r>
          </a:p>
          <a:p>
            <a:r>
              <a:rPr lang="ru-RU" dirty="0"/>
              <a:t>Как правило имеют 64 битную ПЗУ</a:t>
            </a:r>
          </a:p>
          <a:p>
            <a:r>
              <a:rPr lang="ru-RU" dirty="0"/>
              <a:t>Количество кодовых комбинаций более 280 трлн.</a:t>
            </a:r>
          </a:p>
          <a:p>
            <a:r>
              <a:rPr lang="ru-RU" dirty="0"/>
              <a:t>Устройства контактной памяти используются:</a:t>
            </a:r>
          </a:p>
          <a:p>
            <a:pPr lvl="1">
              <a:buFont typeface="Wingdings" panose="05000000000000000000" pitchFamily="2" charset="2"/>
              <a:buChar char="Ø"/>
            </a:pPr>
            <a:r>
              <a:rPr lang="ru-RU" dirty="0"/>
              <a:t>в системах управления доступом персонала</a:t>
            </a:r>
          </a:p>
          <a:p>
            <a:pPr lvl="1">
              <a:buFont typeface="Wingdings" panose="05000000000000000000" pitchFamily="2" charset="2"/>
              <a:buChar char="Ø"/>
            </a:pPr>
            <a:r>
              <a:rPr lang="ru-RU" dirty="0"/>
              <a:t>в системах электронных платежей</a:t>
            </a:r>
          </a:p>
          <a:p>
            <a:pPr lvl="1">
              <a:buFont typeface="Wingdings" panose="05000000000000000000" pitchFamily="2" charset="2"/>
              <a:buChar char="Ø"/>
            </a:pPr>
            <a:r>
              <a:rPr lang="ru-RU" dirty="0"/>
              <a:t>для автоматической идентификации изделий (товаров) и объектов</a:t>
            </a:r>
          </a:p>
          <a:p>
            <a:r>
              <a:rPr lang="ru-RU" dirty="0"/>
              <a:t>Электронные ключи </a:t>
            </a:r>
            <a:r>
              <a:rPr lang="ru-RU" b="1" dirty="0" err="1"/>
              <a:t>Touch</a:t>
            </a:r>
            <a:r>
              <a:rPr lang="ru-RU" b="1" dirty="0"/>
              <a:t> </a:t>
            </a:r>
            <a:r>
              <a:rPr lang="ru-RU" b="1" dirty="0" err="1"/>
              <a:t>Memory</a:t>
            </a:r>
            <a:r>
              <a:rPr lang="ru-RU" dirty="0"/>
              <a:t> – одна из разновидностей электронных идентификаторов, широко применяемых во всем мире. </a:t>
            </a:r>
            <a:r>
              <a:rPr lang="ru-RU" i="1" dirty="0"/>
              <a:t>По внешнему виду данный тип электронного ключа напоминает плоскую батарейку, толстую пуговицу или таблетку.</a:t>
            </a:r>
            <a:endParaRPr lang="ru-RU" dirty="0"/>
          </a:p>
          <a:p>
            <a:r>
              <a:rPr lang="ru-RU" dirty="0"/>
              <a:t>Второе название электронных ключей данного семейства – </a:t>
            </a:r>
            <a:r>
              <a:rPr lang="ru-RU" b="1" dirty="0"/>
              <a:t>ключи </a:t>
            </a:r>
            <a:r>
              <a:rPr lang="ru-RU" b="1" dirty="0" err="1"/>
              <a:t>iButton</a:t>
            </a:r>
            <a:r>
              <a:rPr lang="ru-RU" dirty="0"/>
              <a:t>, что означает </a:t>
            </a:r>
            <a:r>
              <a:rPr lang="ru-RU" dirty="0" err="1"/>
              <a:t>Information</a:t>
            </a:r>
            <a:r>
              <a:rPr lang="ru-RU" dirty="0"/>
              <a:t> </a:t>
            </a:r>
            <a:r>
              <a:rPr lang="ru-RU" dirty="0" err="1"/>
              <a:t>Button</a:t>
            </a:r>
            <a:r>
              <a:rPr lang="ru-RU" dirty="0"/>
              <a:t> (“таблетка” с информацией). Данное название пришло на смену </a:t>
            </a:r>
            <a:r>
              <a:rPr lang="ru-RU" dirty="0" err="1"/>
              <a:t>Touch</a:t>
            </a:r>
            <a:r>
              <a:rPr lang="ru-RU" dirty="0"/>
              <a:t> </a:t>
            </a:r>
            <a:r>
              <a:rPr lang="ru-RU" dirty="0" err="1"/>
              <a:t>Memory</a:t>
            </a:r>
            <a:r>
              <a:rPr lang="ru-RU" dirty="0"/>
              <a:t> в начале 1997 года. Под этим названием электронные ключи </a:t>
            </a:r>
            <a:r>
              <a:rPr lang="ru-RU" dirty="0" err="1"/>
              <a:t>Touch</a:t>
            </a:r>
            <a:r>
              <a:rPr lang="ru-RU" dirty="0"/>
              <a:t> </a:t>
            </a:r>
            <a:r>
              <a:rPr lang="ru-RU" dirty="0" err="1"/>
              <a:t>Memory</a:t>
            </a:r>
            <a:r>
              <a:rPr lang="ru-RU" dirty="0"/>
              <a:t> выпускаются по сегодняшний день.</a:t>
            </a:r>
          </a:p>
          <a:p>
            <a:r>
              <a:rPr lang="ru-RU" dirty="0"/>
              <a:t>Функционал, потребности программного обеспечения, количество встроенной памяти увеличиваются вместе с ростом номера модели –  от DS1990 (не содержит памяти, идентификация по ID номеру, используется в домофонах), до DS1996; В модели DS1996 имеется встроенный календарь.</a:t>
            </a:r>
          </a:p>
          <a:p>
            <a:endParaRPr lang="ru-RU" dirty="0"/>
          </a:p>
        </p:txBody>
      </p:sp>
      <p:pic>
        <p:nvPicPr>
          <p:cNvPr id="4" name="Picture 4" descr="File:Key Touch Memory.jpg">
            <a:extLst>
              <a:ext uri="{FF2B5EF4-FFF2-40B4-BE49-F238E27FC236}">
                <a16:creationId xmlns:a16="http://schemas.microsoft.com/office/drawing/2014/main" id="{8BAD2611-7012-4F96-90F9-9A52AE672E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388" y="1264555"/>
            <a:ext cx="1901824" cy="2034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50613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Системы биометрической аутентификации</a:t>
            </a:r>
          </a:p>
        </p:txBody>
      </p:sp>
      <p:sp>
        <p:nvSpPr>
          <p:cNvPr id="3" name="Объект 2"/>
          <p:cNvSpPr>
            <a:spLocks noGrp="1"/>
          </p:cNvSpPr>
          <p:nvPr>
            <p:ph idx="1"/>
          </p:nvPr>
        </p:nvSpPr>
        <p:spPr/>
        <p:txBody>
          <a:bodyPr>
            <a:normAutofit fontScale="92500"/>
          </a:bodyPr>
          <a:lstStyle/>
          <a:p>
            <a:pPr marL="0" indent="0">
              <a:buNone/>
            </a:pPr>
            <a:r>
              <a:rPr lang="ru-RU" sz="2400" dirty="0"/>
              <a:t>Следует отметить, что кроме отмеченных выше систем, анализирующих статический образ пользователя, разработаны биометрические системы, анализирующие динамические образы:</a:t>
            </a:r>
          </a:p>
          <a:p>
            <a:r>
              <a:rPr lang="ru-RU" sz="2400" dirty="0"/>
              <a:t>динамика воспроизведения подписи,</a:t>
            </a:r>
          </a:p>
          <a:p>
            <a:r>
              <a:rPr lang="ru-RU" sz="2400" dirty="0"/>
              <a:t>ключевого слова или фразы,</a:t>
            </a:r>
          </a:p>
          <a:p>
            <a:r>
              <a:rPr lang="ru-RU" sz="2400" dirty="0"/>
              <a:t>клавиатурного почерка,</a:t>
            </a:r>
          </a:p>
          <a:p>
            <a:r>
              <a:rPr lang="ru-RU" sz="2400" dirty="0"/>
              <a:t>реакция на нестандартные вопросы,</a:t>
            </a:r>
          </a:p>
          <a:p>
            <a:r>
              <a:rPr lang="ru-RU" sz="2400" dirty="0"/>
              <a:t>ситуации в процессе интерактивного диалога и работы.</a:t>
            </a:r>
          </a:p>
        </p:txBody>
      </p:sp>
      <p:sp>
        <p:nvSpPr>
          <p:cNvPr id="4" name="Номер слайда 3"/>
          <p:cNvSpPr>
            <a:spLocks noGrp="1"/>
          </p:cNvSpPr>
          <p:nvPr>
            <p:ph type="sldNum" sz="quarter" idx="12"/>
          </p:nvPr>
        </p:nvSpPr>
        <p:spPr/>
        <p:txBody>
          <a:bodyPr/>
          <a:lstStyle/>
          <a:p>
            <a:fld id="{1A6426DB-66A6-492E-A172-7D8A0019AE35}" type="slidenum">
              <a:rPr lang="ru-RU" smtClean="0"/>
              <a:t>40</a:t>
            </a:fld>
            <a:endParaRPr lang="ru-RU"/>
          </a:p>
        </p:txBody>
      </p:sp>
    </p:spTree>
    <p:extLst>
      <p:ext uri="{BB962C8B-B14F-4D97-AF65-F5344CB8AC3E}">
        <p14:creationId xmlns:p14="http://schemas.microsoft.com/office/powerpoint/2010/main" val="26500489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Системы биометрической аутентификации</a:t>
            </a:r>
          </a:p>
        </p:txBody>
      </p:sp>
      <p:sp>
        <p:nvSpPr>
          <p:cNvPr id="3" name="Объект 2"/>
          <p:cNvSpPr>
            <a:spLocks noGrp="1"/>
          </p:cNvSpPr>
          <p:nvPr>
            <p:ph idx="1"/>
          </p:nvPr>
        </p:nvSpPr>
        <p:spPr/>
        <p:txBody>
          <a:bodyPr>
            <a:normAutofit/>
          </a:bodyPr>
          <a:lstStyle/>
          <a:p>
            <a:pPr marL="0" indent="0">
              <a:buNone/>
            </a:pPr>
            <a:r>
              <a:rPr lang="ru-RU" sz="2400" dirty="0"/>
              <a:t>С целью более широкого применения биометрических технологий, производители биометрических систем разработали ряд унифицированных программных интерфейсов приложений: </a:t>
            </a:r>
            <a:r>
              <a:rPr lang="ru-RU" sz="2400" i="1" dirty="0"/>
              <a:t>BAPI</a:t>
            </a:r>
            <a:r>
              <a:rPr lang="ru-RU" sz="2400" dirty="0"/>
              <a:t>, </a:t>
            </a:r>
            <a:r>
              <a:rPr lang="en-US" sz="2400" i="1" dirty="0"/>
              <a:t>HA-API</a:t>
            </a:r>
            <a:r>
              <a:rPr lang="en-US" sz="2400" dirty="0"/>
              <a:t>, </a:t>
            </a:r>
            <a:r>
              <a:rPr lang="en-US" sz="2400" i="1" dirty="0"/>
              <a:t>SVAPI</a:t>
            </a:r>
            <a:r>
              <a:rPr lang="en-US" sz="2400" dirty="0"/>
              <a:t>, </a:t>
            </a:r>
            <a:r>
              <a:rPr lang="en-US" sz="2400" i="1" dirty="0" err="1"/>
              <a:t>BioAPI</a:t>
            </a:r>
            <a:r>
              <a:rPr lang="en-US" sz="2400" dirty="0"/>
              <a:t>.</a:t>
            </a:r>
            <a:endParaRPr lang="ru-RU" sz="2400" dirty="0"/>
          </a:p>
          <a:p>
            <a:pPr marL="0" indent="0">
              <a:buNone/>
            </a:pPr>
            <a:r>
              <a:rPr lang="ru-RU" sz="2400" dirty="0"/>
              <a:t>Из них наиболее универсальным является интерфейс </a:t>
            </a:r>
            <a:r>
              <a:rPr lang="en-US" sz="2400" i="1" dirty="0" err="1"/>
              <a:t>BioAPI</a:t>
            </a:r>
            <a:r>
              <a:rPr lang="ru-RU" sz="2400" i="1" dirty="0"/>
              <a:t>.</a:t>
            </a:r>
            <a:endParaRPr lang="ru-RU" sz="2400" dirty="0"/>
          </a:p>
        </p:txBody>
      </p:sp>
      <p:sp>
        <p:nvSpPr>
          <p:cNvPr id="4" name="Номер слайда 3"/>
          <p:cNvSpPr>
            <a:spLocks noGrp="1"/>
          </p:cNvSpPr>
          <p:nvPr>
            <p:ph type="sldNum" sz="quarter" idx="12"/>
          </p:nvPr>
        </p:nvSpPr>
        <p:spPr/>
        <p:txBody>
          <a:bodyPr/>
          <a:lstStyle/>
          <a:p>
            <a:fld id="{1A6426DB-66A6-492E-A172-7D8A0019AE35}" type="slidenum">
              <a:rPr lang="ru-RU" smtClean="0"/>
              <a:t>41</a:t>
            </a:fld>
            <a:endParaRPr lang="ru-RU"/>
          </a:p>
        </p:txBody>
      </p:sp>
    </p:spTree>
    <p:extLst>
      <p:ext uri="{BB962C8B-B14F-4D97-AF65-F5344CB8AC3E}">
        <p14:creationId xmlns:p14="http://schemas.microsoft.com/office/powerpoint/2010/main" val="17991860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Системы биометрической аутентификации</a:t>
            </a:r>
          </a:p>
        </p:txBody>
      </p:sp>
      <p:sp>
        <p:nvSpPr>
          <p:cNvPr id="3" name="Объект 2"/>
          <p:cNvSpPr>
            <a:spLocks noGrp="1"/>
          </p:cNvSpPr>
          <p:nvPr>
            <p:ph idx="1"/>
          </p:nvPr>
        </p:nvSpPr>
        <p:spPr/>
        <p:txBody>
          <a:bodyPr>
            <a:normAutofit/>
          </a:bodyPr>
          <a:lstStyle/>
          <a:p>
            <a:pPr marL="0" indent="0">
              <a:buNone/>
            </a:pPr>
            <a:r>
              <a:rPr lang="ru-RU" sz="2400" dirty="0"/>
              <a:t>В интерфейсе </a:t>
            </a:r>
            <a:r>
              <a:rPr lang="ru-RU" sz="2400" i="1" dirty="0" err="1"/>
              <a:t>BioAPI</a:t>
            </a:r>
            <a:r>
              <a:rPr lang="ru-RU" sz="2400" i="1" dirty="0"/>
              <a:t> </a:t>
            </a:r>
            <a:r>
              <a:rPr lang="ru-RU" sz="2400" dirty="0"/>
              <a:t>определены два уровня.</a:t>
            </a:r>
          </a:p>
          <a:p>
            <a:r>
              <a:rPr lang="ru-RU" sz="2400" dirty="0"/>
              <a:t>Уровень '</a:t>
            </a:r>
            <a:r>
              <a:rPr lang="en-US" sz="2400" i="1" dirty="0"/>
              <a:t>H</a:t>
            </a:r>
            <a:r>
              <a:rPr lang="en-US" sz="2400" dirty="0"/>
              <a:t>' (high) </a:t>
            </a:r>
            <a:r>
              <a:rPr lang="ru-RU" sz="2400" dirty="0"/>
              <a:t>является «верхним» уровнем, на котором выполняются основные биометрические функции, вызываемые приложением для идентификации (аутентификации) человека</a:t>
            </a:r>
          </a:p>
          <a:p>
            <a:r>
              <a:rPr lang="ru-RU" sz="2400" dirty="0"/>
              <a:t>Уровень </a:t>
            </a:r>
            <a:r>
              <a:rPr lang="ru-RU" sz="2400" i="1" dirty="0"/>
              <a:t>SPI </a:t>
            </a:r>
            <a:r>
              <a:rPr lang="ru-RU" sz="2400" dirty="0"/>
              <a:t>(</a:t>
            </a:r>
            <a:r>
              <a:rPr lang="ru-RU" sz="2400" dirty="0" err="1"/>
              <a:t>Service</a:t>
            </a:r>
            <a:r>
              <a:rPr lang="ru-RU" sz="2400" dirty="0"/>
              <a:t> </a:t>
            </a:r>
            <a:r>
              <a:rPr lang="ru-RU" sz="2400" dirty="0" err="1"/>
              <a:t>Provider</a:t>
            </a:r>
            <a:r>
              <a:rPr lang="ru-RU" sz="2400" dirty="0"/>
              <a:t> </a:t>
            </a:r>
            <a:r>
              <a:rPr lang="ru-RU" sz="2400" dirty="0" err="1"/>
              <a:t>Interface</a:t>
            </a:r>
            <a:r>
              <a:rPr lang="ru-RU" sz="2400" dirty="0"/>
              <a:t>) определяет интерфейс к практически любой поддерживающие этот интерфейс биометрической системе, устройства или программному обеспечению</a:t>
            </a:r>
          </a:p>
        </p:txBody>
      </p:sp>
      <p:sp>
        <p:nvSpPr>
          <p:cNvPr id="4" name="Номер слайда 3"/>
          <p:cNvSpPr>
            <a:spLocks noGrp="1"/>
          </p:cNvSpPr>
          <p:nvPr>
            <p:ph type="sldNum" sz="quarter" idx="12"/>
          </p:nvPr>
        </p:nvSpPr>
        <p:spPr/>
        <p:txBody>
          <a:bodyPr/>
          <a:lstStyle/>
          <a:p>
            <a:fld id="{1A6426DB-66A6-492E-A172-7D8A0019AE35}" type="slidenum">
              <a:rPr lang="ru-RU" smtClean="0"/>
              <a:t>42</a:t>
            </a:fld>
            <a:endParaRPr lang="ru-RU"/>
          </a:p>
        </p:txBody>
      </p:sp>
    </p:spTree>
    <p:extLst>
      <p:ext uri="{BB962C8B-B14F-4D97-AF65-F5344CB8AC3E}">
        <p14:creationId xmlns:p14="http://schemas.microsoft.com/office/powerpoint/2010/main" val="3724755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Системы биометрической аутентификации</a:t>
            </a:r>
          </a:p>
        </p:txBody>
      </p:sp>
      <p:sp>
        <p:nvSpPr>
          <p:cNvPr id="3" name="Объект 2"/>
          <p:cNvSpPr>
            <a:spLocks noGrp="1"/>
          </p:cNvSpPr>
          <p:nvPr>
            <p:ph idx="1"/>
          </p:nvPr>
        </p:nvSpPr>
        <p:spPr/>
        <p:txBody>
          <a:bodyPr>
            <a:normAutofit/>
          </a:bodyPr>
          <a:lstStyle/>
          <a:p>
            <a:pPr marL="0" indent="0">
              <a:buNone/>
            </a:pPr>
            <a:r>
              <a:rPr lang="ru-RU" sz="2400" dirty="0"/>
              <a:t>Формат записи биометрических данных:</a:t>
            </a:r>
          </a:p>
        </p:txBody>
      </p:sp>
      <p:pic>
        <p:nvPicPr>
          <p:cNvPr id="5" name="Рисунок 4"/>
          <p:cNvPicPr>
            <a:picLocks noChangeAspect="1"/>
          </p:cNvPicPr>
          <p:nvPr/>
        </p:nvPicPr>
        <p:blipFill rotWithShape="1">
          <a:blip r:embed="rId2"/>
          <a:srcRect l="3144"/>
          <a:stretch/>
        </p:blipFill>
        <p:spPr>
          <a:xfrm>
            <a:off x="1064524" y="2730298"/>
            <a:ext cx="9869281" cy="3192830"/>
          </a:xfrm>
          <a:prstGeom prst="rect">
            <a:avLst/>
          </a:prstGeom>
        </p:spPr>
      </p:pic>
      <p:sp>
        <p:nvSpPr>
          <p:cNvPr id="4" name="Номер слайда 3"/>
          <p:cNvSpPr>
            <a:spLocks noGrp="1"/>
          </p:cNvSpPr>
          <p:nvPr>
            <p:ph type="sldNum" sz="quarter" idx="12"/>
          </p:nvPr>
        </p:nvSpPr>
        <p:spPr/>
        <p:txBody>
          <a:bodyPr/>
          <a:lstStyle/>
          <a:p>
            <a:fld id="{1A6426DB-66A6-492E-A172-7D8A0019AE35}" type="slidenum">
              <a:rPr lang="ru-RU" smtClean="0"/>
              <a:t>43</a:t>
            </a:fld>
            <a:endParaRPr lang="ru-RU"/>
          </a:p>
        </p:txBody>
      </p:sp>
    </p:spTree>
    <p:extLst>
      <p:ext uri="{BB962C8B-B14F-4D97-AF65-F5344CB8AC3E}">
        <p14:creationId xmlns:p14="http://schemas.microsoft.com/office/powerpoint/2010/main" val="7722926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Системы биометрической аутентификации</a:t>
            </a:r>
          </a:p>
        </p:txBody>
      </p:sp>
      <p:sp>
        <p:nvSpPr>
          <p:cNvPr id="3" name="Объект 2"/>
          <p:cNvSpPr>
            <a:spLocks noGrp="1"/>
          </p:cNvSpPr>
          <p:nvPr>
            <p:ph idx="1"/>
          </p:nvPr>
        </p:nvSpPr>
        <p:spPr/>
        <p:txBody>
          <a:bodyPr>
            <a:normAutofit/>
          </a:bodyPr>
          <a:lstStyle/>
          <a:p>
            <a:pPr marL="0" indent="0">
              <a:buNone/>
            </a:pPr>
            <a:r>
              <a:rPr lang="ru-RU" sz="2400" dirty="0"/>
              <a:t>Для верхнего уровня определены три основные абстрактные функции:</a:t>
            </a:r>
          </a:p>
          <a:p>
            <a:r>
              <a:rPr lang="ru-RU" sz="2400" i="1" dirty="0" err="1"/>
              <a:t>Enroll</a:t>
            </a:r>
            <a:r>
              <a:rPr lang="ru-RU" sz="2400" i="1" dirty="0"/>
              <a:t> </a:t>
            </a:r>
            <a:r>
              <a:rPr lang="ru-RU" sz="2400" dirty="0"/>
              <a:t>(</a:t>
            </a:r>
            <a:r>
              <a:rPr lang="ru-RU" sz="2400" i="1" dirty="0"/>
              <a:t>регистрация</a:t>
            </a:r>
            <a:r>
              <a:rPr lang="ru-RU" sz="2400" dirty="0"/>
              <a:t>)</a:t>
            </a:r>
            <a:r>
              <a:rPr lang="ru-RU" sz="2400" i="1" dirty="0"/>
              <a:t>. </a:t>
            </a:r>
          </a:p>
          <a:p>
            <a:r>
              <a:rPr lang="ru-RU" sz="2400" i="1" dirty="0" err="1"/>
              <a:t>Verify</a:t>
            </a:r>
            <a:r>
              <a:rPr lang="ru-RU" sz="2400" i="1" dirty="0"/>
              <a:t> </a:t>
            </a:r>
            <a:r>
              <a:rPr lang="ru-RU" sz="2400" dirty="0"/>
              <a:t>(</a:t>
            </a:r>
            <a:r>
              <a:rPr lang="ru-RU" sz="2400" i="1" dirty="0"/>
              <a:t>верификация, распознавание один к одному</a:t>
            </a:r>
            <a:r>
              <a:rPr lang="ru-RU" sz="2400" dirty="0"/>
              <a:t>)</a:t>
            </a:r>
            <a:r>
              <a:rPr lang="ru-RU" sz="2400" i="1" dirty="0"/>
              <a:t>.</a:t>
            </a:r>
          </a:p>
          <a:p>
            <a:r>
              <a:rPr lang="ru-RU" sz="2400" i="1" dirty="0" err="1"/>
              <a:t>Identify</a:t>
            </a:r>
            <a:r>
              <a:rPr lang="ru-RU" sz="2400" i="1" dirty="0"/>
              <a:t> </a:t>
            </a:r>
            <a:r>
              <a:rPr lang="ru-RU" sz="2400" dirty="0"/>
              <a:t>(</a:t>
            </a:r>
            <a:r>
              <a:rPr lang="ru-RU" sz="2400" i="1" dirty="0"/>
              <a:t>идентификация, распознавание один ко многим</a:t>
            </a:r>
            <a:r>
              <a:rPr lang="ru-RU" sz="2400" dirty="0"/>
              <a:t>)</a:t>
            </a:r>
            <a:r>
              <a:rPr lang="ru-RU" sz="2400" i="1" dirty="0"/>
              <a:t>.</a:t>
            </a:r>
            <a:endParaRPr lang="ru-RU" sz="2400" dirty="0"/>
          </a:p>
        </p:txBody>
      </p:sp>
      <p:sp>
        <p:nvSpPr>
          <p:cNvPr id="4" name="Номер слайда 3"/>
          <p:cNvSpPr>
            <a:spLocks noGrp="1"/>
          </p:cNvSpPr>
          <p:nvPr>
            <p:ph type="sldNum" sz="quarter" idx="12"/>
          </p:nvPr>
        </p:nvSpPr>
        <p:spPr/>
        <p:txBody>
          <a:bodyPr/>
          <a:lstStyle/>
          <a:p>
            <a:fld id="{1A6426DB-66A6-492E-A172-7D8A0019AE35}" type="slidenum">
              <a:rPr lang="ru-RU" smtClean="0"/>
              <a:t>44</a:t>
            </a:fld>
            <a:endParaRPr lang="ru-RU"/>
          </a:p>
        </p:txBody>
      </p:sp>
    </p:spTree>
    <p:extLst>
      <p:ext uri="{BB962C8B-B14F-4D97-AF65-F5344CB8AC3E}">
        <p14:creationId xmlns:p14="http://schemas.microsoft.com/office/powerpoint/2010/main" val="35672502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Системы биометрической аутентификации</a:t>
            </a:r>
          </a:p>
        </p:txBody>
      </p:sp>
      <p:sp>
        <p:nvSpPr>
          <p:cNvPr id="3" name="Объект 2"/>
          <p:cNvSpPr>
            <a:spLocks noGrp="1"/>
          </p:cNvSpPr>
          <p:nvPr>
            <p:ph idx="1"/>
          </p:nvPr>
        </p:nvSpPr>
        <p:spPr/>
        <p:txBody>
          <a:bodyPr>
            <a:normAutofit/>
          </a:bodyPr>
          <a:lstStyle/>
          <a:p>
            <a:pPr marL="0" indent="0">
              <a:buNone/>
            </a:pPr>
            <a:r>
              <a:rPr lang="ru-RU" sz="2400" dirty="0"/>
              <a:t>Для клиент-серверной обработки биометрических данных используют следующие базовые функции:</a:t>
            </a:r>
          </a:p>
          <a:p>
            <a:r>
              <a:rPr lang="en-US" sz="2400" i="1" dirty="0"/>
              <a:t>Process </a:t>
            </a:r>
            <a:r>
              <a:rPr lang="en-US" sz="2400" dirty="0"/>
              <a:t>(</a:t>
            </a:r>
            <a:r>
              <a:rPr lang="ru-RU" sz="2400" i="1" dirty="0"/>
              <a:t>Обработка</a:t>
            </a:r>
            <a:r>
              <a:rPr lang="ru-RU" sz="2400" dirty="0"/>
              <a:t>)</a:t>
            </a:r>
            <a:r>
              <a:rPr lang="ru-RU" sz="2400" i="1" dirty="0"/>
              <a:t>.</a:t>
            </a:r>
          </a:p>
          <a:p>
            <a:r>
              <a:rPr lang="en-US" sz="2400" i="1" dirty="0"/>
              <a:t>Match </a:t>
            </a:r>
            <a:r>
              <a:rPr lang="en-US" sz="2400" dirty="0"/>
              <a:t>(</a:t>
            </a:r>
            <a:r>
              <a:rPr lang="ru-RU" sz="2400" i="1" dirty="0"/>
              <a:t>Сопоставление</a:t>
            </a:r>
            <a:r>
              <a:rPr lang="ru-RU" sz="2400" dirty="0"/>
              <a:t>)</a:t>
            </a:r>
            <a:r>
              <a:rPr lang="ru-RU" sz="2400" i="1" dirty="0"/>
              <a:t>.</a:t>
            </a:r>
          </a:p>
          <a:p>
            <a:r>
              <a:rPr lang="en-US" sz="2400" i="1" dirty="0" err="1"/>
              <a:t>CreateTemplate</a:t>
            </a:r>
            <a:r>
              <a:rPr lang="en-US" sz="2400" i="1" dirty="0"/>
              <a:t> </a:t>
            </a:r>
            <a:r>
              <a:rPr lang="en-US" sz="2400" dirty="0"/>
              <a:t>(</a:t>
            </a:r>
            <a:r>
              <a:rPr lang="ru-RU" sz="2400" i="1" dirty="0"/>
              <a:t>Создание шаблона</a:t>
            </a:r>
            <a:r>
              <a:rPr lang="ru-RU" sz="2400" dirty="0"/>
              <a:t>)</a:t>
            </a:r>
            <a:r>
              <a:rPr lang="ru-RU" sz="2400" i="1" dirty="0"/>
              <a:t>.</a:t>
            </a:r>
          </a:p>
          <a:p>
            <a:r>
              <a:rPr lang="en-US" sz="2400" i="1" dirty="0" err="1"/>
              <a:t>StreamingCallback</a:t>
            </a:r>
            <a:r>
              <a:rPr lang="ru-RU" sz="2400" i="1" dirty="0"/>
              <a:t>(</a:t>
            </a:r>
            <a:r>
              <a:rPr lang="ru-RU" sz="2400" dirty="0"/>
              <a:t>Потоковый обратный вызов</a:t>
            </a:r>
            <a:r>
              <a:rPr lang="ru-RU" sz="2400" i="1" dirty="0"/>
              <a:t>)</a:t>
            </a:r>
            <a:r>
              <a:rPr lang="en-US" sz="2400" dirty="0"/>
              <a:t>.</a:t>
            </a:r>
            <a:endParaRPr lang="ru-RU" sz="2400" dirty="0"/>
          </a:p>
        </p:txBody>
      </p:sp>
      <p:sp>
        <p:nvSpPr>
          <p:cNvPr id="4" name="Номер слайда 3"/>
          <p:cNvSpPr>
            <a:spLocks noGrp="1"/>
          </p:cNvSpPr>
          <p:nvPr>
            <p:ph type="sldNum" sz="quarter" idx="12"/>
          </p:nvPr>
        </p:nvSpPr>
        <p:spPr/>
        <p:txBody>
          <a:bodyPr/>
          <a:lstStyle/>
          <a:p>
            <a:fld id="{1A6426DB-66A6-492E-A172-7D8A0019AE35}" type="slidenum">
              <a:rPr lang="ru-RU" smtClean="0"/>
              <a:t>45</a:t>
            </a:fld>
            <a:endParaRPr lang="ru-RU"/>
          </a:p>
        </p:txBody>
      </p:sp>
    </p:spTree>
    <p:extLst>
      <p:ext uri="{BB962C8B-B14F-4D97-AF65-F5344CB8AC3E}">
        <p14:creationId xmlns:p14="http://schemas.microsoft.com/office/powerpoint/2010/main" val="12574382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marL="0" indent="0">
              <a:buNone/>
            </a:pPr>
            <a:r>
              <a:rPr lang="ru-RU" sz="2400" b="1" dirty="0"/>
              <a:t>Полезные возможности, позволяющих компенсировать некоторые отрицательные стороны существующих биометрических технологий:</a:t>
            </a:r>
          </a:p>
        </p:txBody>
      </p:sp>
      <p:sp>
        <p:nvSpPr>
          <p:cNvPr id="3" name="Объект 2"/>
          <p:cNvSpPr>
            <a:spLocks noGrp="1"/>
          </p:cNvSpPr>
          <p:nvPr>
            <p:ph idx="1"/>
          </p:nvPr>
        </p:nvSpPr>
        <p:spPr>
          <a:xfrm>
            <a:off x="2589212" y="1905000"/>
            <a:ext cx="8915400" cy="4328890"/>
          </a:xfrm>
        </p:spPr>
        <p:txBody>
          <a:bodyPr>
            <a:normAutofit lnSpcReduction="10000"/>
          </a:bodyPr>
          <a:lstStyle/>
          <a:p>
            <a:r>
              <a:rPr lang="ru-RU" sz="2000" dirty="0"/>
              <a:t>запрос и получение качества биометрических данных при их фиксации и обработке;</a:t>
            </a:r>
          </a:p>
          <a:p>
            <a:r>
              <a:rPr lang="ru-RU" sz="2000" dirty="0"/>
              <a:t>запрос и получение фактических вероятностных характеристик биометрической системы для конкретного пользователя;</a:t>
            </a:r>
          </a:p>
          <a:p>
            <a:r>
              <a:rPr lang="ru-RU" sz="2000" dirty="0"/>
              <a:t>управление графическим интерфейсом пользователя (</a:t>
            </a:r>
            <a:r>
              <a:rPr lang="ru-RU" sz="2000" i="1" dirty="0"/>
              <a:t>GUI</a:t>
            </a:r>
            <a:r>
              <a:rPr lang="ru-RU" sz="2000" dirty="0"/>
              <a:t>) со стороны приложения;</a:t>
            </a:r>
          </a:p>
          <a:p>
            <a:r>
              <a:rPr lang="ru-RU" sz="2000" dirty="0"/>
              <a:t>обнаружение источника биометрических данных;</a:t>
            </a:r>
          </a:p>
          <a:p>
            <a:r>
              <a:rPr lang="ru-RU" sz="2000" dirty="0"/>
              <a:t>использование клиент-серверной технологии;</a:t>
            </a:r>
          </a:p>
          <a:p>
            <a:r>
              <a:rPr lang="ru-RU" sz="2000" dirty="0"/>
              <a:t>адаптация шаблонов;</a:t>
            </a:r>
          </a:p>
          <a:p>
            <a:r>
              <a:rPr lang="ru-RU" sz="2000" dirty="0"/>
              <a:t>работа с автономными биометрическими устройствами;</a:t>
            </a:r>
          </a:p>
          <a:p>
            <a:r>
              <a:rPr lang="ru-RU" sz="2000" dirty="0"/>
              <a:t>ограничение размерности области поиска в базах данных при идентификации один ко многим.</a:t>
            </a:r>
          </a:p>
        </p:txBody>
      </p:sp>
      <p:sp>
        <p:nvSpPr>
          <p:cNvPr id="4" name="Номер слайда 3"/>
          <p:cNvSpPr>
            <a:spLocks noGrp="1"/>
          </p:cNvSpPr>
          <p:nvPr>
            <p:ph type="sldNum" sz="quarter" idx="12"/>
          </p:nvPr>
        </p:nvSpPr>
        <p:spPr/>
        <p:txBody>
          <a:bodyPr/>
          <a:lstStyle/>
          <a:p>
            <a:fld id="{1A6426DB-66A6-492E-A172-7D8A0019AE35}" type="slidenum">
              <a:rPr lang="ru-RU" smtClean="0"/>
              <a:t>46</a:t>
            </a:fld>
            <a:endParaRPr lang="ru-RU"/>
          </a:p>
        </p:txBody>
      </p:sp>
    </p:spTree>
    <p:extLst>
      <p:ext uri="{BB962C8B-B14F-4D97-AF65-F5344CB8AC3E}">
        <p14:creationId xmlns:p14="http://schemas.microsoft.com/office/powerpoint/2010/main" val="16360789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E95B0EC-BEFD-4774-ABD4-114C03F15DA5}"/>
              </a:ext>
            </a:extLst>
          </p:cNvPr>
          <p:cNvSpPr>
            <a:spLocks noGrp="1"/>
          </p:cNvSpPr>
          <p:nvPr>
            <p:ph type="title"/>
          </p:nvPr>
        </p:nvSpPr>
        <p:spPr/>
        <p:txBody>
          <a:bodyPr/>
          <a:lstStyle/>
          <a:p>
            <a:pPr algn="ctr"/>
            <a:r>
              <a:rPr lang="ru-RU" b="1" dirty="0"/>
              <a:t>Недостатки Биометрии</a:t>
            </a:r>
            <a:r>
              <a:rPr lang="ru-RU" dirty="0"/>
              <a:t>:</a:t>
            </a:r>
            <a:endParaRPr lang="ru-BY" dirty="0"/>
          </a:p>
        </p:txBody>
      </p:sp>
      <p:sp>
        <p:nvSpPr>
          <p:cNvPr id="3" name="Объект 2">
            <a:extLst>
              <a:ext uri="{FF2B5EF4-FFF2-40B4-BE49-F238E27FC236}">
                <a16:creationId xmlns:a16="http://schemas.microsoft.com/office/drawing/2014/main" id="{C1403E87-F3D4-4CB0-8895-6762418A4FC4}"/>
              </a:ext>
            </a:extLst>
          </p:cNvPr>
          <p:cNvSpPr>
            <a:spLocks noGrp="1"/>
          </p:cNvSpPr>
          <p:nvPr>
            <p:ph idx="1"/>
          </p:nvPr>
        </p:nvSpPr>
        <p:spPr>
          <a:xfrm>
            <a:off x="2589212" y="1298713"/>
            <a:ext cx="8915400" cy="5168348"/>
          </a:xfrm>
        </p:spPr>
        <p:txBody>
          <a:bodyPr>
            <a:normAutofit lnSpcReduction="10000"/>
          </a:bodyPr>
          <a:lstStyle/>
          <a:p>
            <a:r>
              <a:rPr lang="ru-RU" sz="2000" dirty="0">
                <a:solidFill>
                  <a:srgbClr val="000000"/>
                </a:solidFill>
                <a:effectLst/>
                <a:latin typeface="Times New Roman" panose="02020603050405020304" pitchFamily="18" charset="0"/>
                <a:ea typeface="Times New Roman" panose="02020603050405020304" pitchFamily="18" charset="0"/>
              </a:rPr>
              <a:t>Необходимо учитывать, что биометрия подвержена тем же угрозам, что и другие методы аутентификации. </a:t>
            </a:r>
          </a:p>
          <a:p>
            <a:r>
              <a:rPr lang="ru-RU" sz="2000" dirty="0">
                <a:solidFill>
                  <a:srgbClr val="000000"/>
                </a:solidFill>
                <a:effectLst/>
                <a:latin typeface="Times New Roman" panose="02020603050405020304" pitchFamily="18" charset="0"/>
                <a:ea typeface="Times New Roman" panose="02020603050405020304" pitchFamily="18" charset="0"/>
              </a:rPr>
              <a:t>Во-первых, биометрический шаблон сравнивается не с результатом первоначальной обработки характеристик пользователя, а с тем, что пришло к месту сравнения. А, как известно, за время пути... много чего может произойти. </a:t>
            </a:r>
          </a:p>
          <a:p>
            <a:r>
              <a:rPr lang="ru-RU" sz="2000" dirty="0">
                <a:solidFill>
                  <a:srgbClr val="000000"/>
                </a:solidFill>
                <a:effectLst/>
                <a:latin typeface="Times New Roman" panose="02020603050405020304" pitchFamily="18" charset="0"/>
                <a:ea typeface="Times New Roman" panose="02020603050405020304" pitchFamily="18" charset="0"/>
              </a:rPr>
              <a:t>Во-вторых, биометрические методы не более надежны, чем база данных шаблонов.</a:t>
            </a:r>
          </a:p>
          <a:p>
            <a:r>
              <a:rPr lang="ru-RU" sz="2000" dirty="0">
                <a:solidFill>
                  <a:srgbClr val="000000"/>
                </a:solidFill>
                <a:effectLst/>
                <a:latin typeface="Times New Roman" panose="02020603050405020304" pitchFamily="18" charset="0"/>
                <a:ea typeface="Times New Roman" panose="02020603050405020304" pitchFamily="18" charset="0"/>
              </a:rPr>
              <a:t> В-третьих, следует учитывать разницу между применением биометрии на контролируемой территории, под бдительным оком охраны, и в "полевых" условиях, когда, например к устройству сканирования роговицы могут поднести муляж и т.п. </a:t>
            </a:r>
          </a:p>
          <a:p>
            <a:r>
              <a:rPr lang="ru-RU" sz="2000" dirty="0">
                <a:solidFill>
                  <a:srgbClr val="000000"/>
                </a:solidFill>
                <a:effectLst/>
                <a:latin typeface="Times New Roman" panose="02020603050405020304" pitchFamily="18" charset="0"/>
                <a:ea typeface="Times New Roman" panose="02020603050405020304" pitchFamily="18" charset="0"/>
              </a:rPr>
              <a:t>В-четвертых, биометрические данные человека меняются, так что база шаблонов нуждается в сопровождении, что создает определенные проблемы и для пользователей, и для администраторов.</a:t>
            </a:r>
            <a:endParaRPr lang="ru-BY" sz="2000" dirty="0">
              <a:effectLst/>
              <a:latin typeface="Times New Roman" panose="02020603050405020304" pitchFamily="18" charset="0"/>
              <a:ea typeface="Times New Roman" panose="02020603050405020304" pitchFamily="18" charset="0"/>
            </a:endParaRPr>
          </a:p>
          <a:p>
            <a:endParaRPr lang="ru-BY" sz="2000" dirty="0"/>
          </a:p>
        </p:txBody>
      </p:sp>
    </p:spTree>
    <p:extLst>
      <p:ext uri="{BB962C8B-B14F-4D97-AF65-F5344CB8AC3E}">
        <p14:creationId xmlns:p14="http://schemas.microsoft.com/office/powerpoint/2010/main" val="13717407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3F3DAAC-4C16-4F86-A27C-77494B89D381}"/>
              </a:ext>
            </a:extLst>
          </p:cNvPr>
          <p:cNvSpPr>
            <a:spLocks noGrp="1"/>
          </p:cNvSpPr>
          <p:nvPr>
            <p:ph idx="1"/>
          </p:nvPr>
        </p:nvSpPr>
        <p:spPr>
          <a:xfrm>
            <a:off x="2589212" y="1007165"/>
            <a:ext cx="8915400" cy="4904057"/>
          </a:xfrm>
        </p:spPr>
        <p:txBody>
          <a:bodyPr>
            <a:normAutofit/>
          </a:bodyPr>
          <a:lstStyle/>
          <a:p>
            <a:r>
              <a:rPr lang="ru-RU" sz="2800" dirty="0">
                <a:solidFill>
                  <a:srgbClr val="000000"/>
                </a:solidFill>
                <a:effectLst/>
                <a:latin typeface="Times New Roman" panose="02020603050405020304" pitchFamily="18" charset="0"/>
                <a:ea typeface="Times New Roman" panose="02020603050405020304" pitchFamily="18" charset="0"/>
              </a:rPr>
              <a:t>Но главная опасность состоит в том, что любая "пробоина" для биометрии оказывается фатальной. Пароли, при всей их ненадежности, в крайнем случае можно сменить. </a:t>
            </a:r>
          </a:p>
          <a:p>
            <a:r>
              <a:rPr lang="ru-RU" sz="2800" dirty="0">
                <a:solidFill>
                  <a:srgbClr val="000000"/>
                </a:solidFill>
                <a:effectLst/>
                <a:latin typeface="Times New Roman" panose="02020603050405020304" pitchFamily="18" charset="0"/>
                <a:ea typeface="Times New Roman" panose="02020603050405020304" pitchFamily="18" charset="0"/>
              </a:rPr>
              <a:t>Утерянную </a:t>
            </a:r>
            <a:r>
              <a:rPr lang="ru-RU" sz="2800" dirty="0" err="1">
                <a:solidFill>
                  <a:srgbClr val="000000"/>
                </a:solidFill>
                <a:effectLst/>
                <a:latin typeface="Times New Roman" panose="02020603050405020304" pitchFamily="18" charset="0"/>
                <a:ea typeface="Times New Roman" panose="02020603050405020304" pitchFamily="18" charset="0"/>
              </a:rPr>
              <a:t>аутентификационную</a:t>
            </a:r>
            <a:r>
              <a:rPr lang="ru-RU" sz="2800" dirty="0">
                <a:solidFill>
                  <a:srgbClr val="000000"/>
                </a:solidFill>
                <a:effectLst/>
                <a:latin typeface="Times New Roman" panose="02020603050405020304" pitchFamily="18" charset="0"/>
                <a:ea typeface="Times New Roman" panose="02020603050405020304" pitchFamily="18" charset="0"/>
              </a:rPr>
              <a:t> карту можно аннулировать и завести новую. Палец же, глаз или голос сменить нельзя. Если биометрические данные окажутся скомпрометированы, придется как минимум производить существенную модернизацию всей системы.</a:t>
            </a:r>
            <a:endParaRPr lang="ru-BY" sz="2800" dirty="0">
              <a:effectLst/>
              <a:latin typeface="Times New Roman" panose="02020603050405020304" pitchFamily="18" charset="0"/>
              <a:ea typeface="Times New Roman" panose="02020603050405020304" pitchFamily="18" charset="0"/>
            </a:endParaRPr>
          </a:p>
          <a:p>
            <a:endParaRPr lang="ru-BY" sz="2800" dirty="0"/>
          </a:p>
        </p:txBody>
      </p:sp>
    </p:spTree>
    <p:extLst>
      <p:ext uri="{BB962C8B-B14F-4D97-AF65-F5344CB8AC3E}">
        <p14:creationId xmlns:p14="http://schemas.microsoft.com/office/powerpoint/2010/main" val="31751866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1E1E275-6C13-4D4A-9997-811B054AE195}"/>
              </a:ext>
            </a:extLst>
          </p:cNvPr>
          <p:cNvSpPr>
            <a:spLocks noGrp="1"/>
          </p:cNvSpPr>
          <p:nvPr>
            <p:ph type="title"/>
          </p:nvPr>
        </p:nvSpPr>
        <p:spPr/>
        <p:txBody>
          <a:bodyPr/>
          <a:lstStyle/>
          <a:p>
            <a:pPr algn="ctr"/>
            <a:r>
              <a:rPr lang="ru-RU" dirty="0"/>
              <a:t>Управление доступом</a:t>
            </a:r>
          </a:p>
        </p:txBody>
      </p:sp>
      <p:sp>
        <p:nvSpPr>
          <p:cNvPr id="3" name="Объект 2">
            <a:extLst>
              <a:ext uri="{FF2B5EF4-FFF2-40B4-BE49-F238E27FC236}">
                <a16:creationId xmlns:a16="http://schemas.microsoft.com/office/drawing/2014/main" id="{422213F8-C08A-4C32-B470-7A4E4C682538}"/>
              </a:ext>
            </a:extLst>
          </p:cNvPr>
          <p:cNvSpPr>
            <a:spLocks noGrp="1"/>
          </p:cNvSpPr>
          <p:nvPr>
            <p:ph idx="1"/>
          </p:nvPr>
        </p:nvSpPr>
        <p:spPr>
          <a:xfrm>
            <a:off x="2589212" y="1497496"/>
            <a:ext cx="8915400" cy="4413726"/>
          </a:xfrm>
        </p:spPr>
        <p:txBody>
          <a:bodyPr>
            <a:normAutofit lnSpcReduction="10000"/>
          </a:bodyPr>
          <a:lstStyle/>
          <a:p>
            <a:r>
              <a:rPr lang="ru-RU" sz="2400" dirty="0"/>
              <a:t>С традиционной точки зрения средства управления доступом позволяют специфицировать и контролировать действия, которые субъекты (пользователи и процессы) могут выполнять над </a:t>
            </a:r>
            <a:r>
              <a:rPr lang="ru-RU" sz="2400" b="1" dirty="0"/>
              <a:t>объектами</a:t>
            </a:r>
            <a:r>
              <a:rPr lang="ru-RU" sz="2400" dirty="0"/>
              <a:t>(информацией и другими компьютерными ресурсами). </a:t>
            </a:r>
          </a:p>
          <a:p>
            <a:r>
              <a:rPr lang="ru-RU" sz="2400" dirty="0"/>
              <a:t>Логическое управление доступом – это основной механизм многопользовательских систем, призванный обеспечить конфиденциальность и целостность объектов и, до некоторой степени, их доступность (путем запрещения обслуживания неавторизованных пользователей).</a:t>
            </a:r>
          </a:p>
        </p:txBody>
      </p:sp>
    </p:spTree>
    <p:extLst>
      <p:ext uri="{BB962C8B-B14F-4D97-AF65-F5344CB8AC3E}">
        <p14:creationId xmlns:p14="http://schemas.microsoft.com/office/powerpoint/2010/main" val="2029029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8DB745E-16D6-4F07-B3B1-01A86A6C4D56}"/>
              </a:ext>
            </a:extLst>
          </p:cNvPr>
          <p:cNvSpPr>
            <a:spLocks noGrp="1"/>
          </p:cNvSpPr>
          <p:nvPr>
            <p:ph type="title"/>
          </p:nvPr>
        </p:nvSpPr>
        <p:spPr/>
        <p:txBody>
          <a:bodyPr/>
          <a:lstStyle/>
          <a:p>
            <a:pPr algn="ctr"/>
            <a:r>
              <a:rPr lang="ru-RU" dirty="0"/>
              <a:t>Электронные ключи, </a:t>
            </a:r>
            <a:r>
              <a:rPr lang="en-US" dirty="0"/>
              <a:t>Dongle</a:t>
            </a:r>
            <a:endParaRPr lang="ru-RU" dirty="0"/>
          </a:p>
        </p:txBody>
      </p:sp>
      <p:sp>
        <p:nvSpPr>
          <p:cNvPr id="3" name="Объект 2">
            <a:extLst>
              <a:ext uri="{FF2B5EF4-FFF2-40B4-BE49-F238E27FC236}">
                <a16:creationId xmlns:a16="http://schemas.microsoft.com/office/drawing/2014/main" id="{B5D02D4F-2B81-4A09-B01D-7A9A779687B6}"/>
              </a:ext>
            </a:extLst>
          </p:cNvPr>
          <p:cNvSpPr>
            <a:spLocks noGrp="1"/>
          </p:cNvSpPr>
          <p:nvPr>
            <p:ph idx="1"/>
          </p:nvPr>
        </p:nvSpPr>
        <p:spPr/>
        <p:txBody>
          <a:bodyPr/>
          <a:lstStyle/>
          <a:p>
            <a:r>
              <a:rPr lang="ru-RU" dirty="0"/>
              <a:t>Аппаратное средство, предназначенное для защиты ПО и защиты от несанкционированного </a:t>
            </a:r>
            <a:r>
              <a:rPr lang="en-US" dirty="0"/>
              <a:t> </a:t>
            </a:r>
            <a:r>
              <a:rPr lang="ru-RU" dirty="0"/>
              <a:t>доступа к данным</a:t>
            </a:r>
          </a:p>
          <a:p>
            <a:r>
              <a:rPr lang="ru-RU" dirty="0"/>
              <a:t>Могут иметь различные форм-факторы, но чаще всего они подключаются к компьютеру через USB. Также встречаются с LPT- или PCMCIA-интерфейсами.</a:t>
            </a:r>
          </a:p>
          <a:p>
            <a:endParaRPr lang="ru-RU" b="1" dirty="0"/>
          </a:p>
        </p:txBody>
      </p:sp>
      <p:pic>
        <p:nvPicPr>
          <p:cNvPr id="4" name="Picture 2" descr="File:Электронные ключи для защиты ПО.jpg">
            <a:extLst>
              <a:ext uri="{FF2B5EF4-FFF2-40B4-BE49-F238E27FC236}">
                <a16:creationId xmlns:a16="http://schemas.microsoft.com/office/drawing/2014/main" id="{758A0EE2-C24C-4F04-9C59-F38DC8EB49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0767" y="3529391"/>
            <a:ext cx="4752975" cy="3171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54632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DBAC26-78C8-48D3-A408-092B6E6CDE8A}"/>
              </a:ext>
            </a:extLst>
          </p:cNvPr>
          <p:cNvSpPr>
            <a:spLocks noGrp="1"/>
          </p:cNvSpPr>
          <p:nvPr>
            <p:ph type="title"/>
          </p:nvPr>
        </p:nvSpPr>
        <p:spPr/>
        <p:txBody>
          <a:bodyPr/>
          <a:lstStyle/>
          <a:p>
            <a:pPr algn="ctr"/>
            <a:r>
              <a:rPr lang="ru-RU" dirty="0"/>
              <a:t>Матрица доступа</a:t>
            </a:r>
          </a:p>
        </p:txBody>
      </p:sp>
      <p:sp>
        <p:nvSpPr>
          <p:cNvPr id="3" name="Объект 2">
            <a:extLst>
              <a:ext uri="{FF2B5EF4-FFF2-40B4-BE49-F238E27FC236}">
                <a16:creationId xmlns:a16="http://schemas.microsoft.com/office/drawing/2014/main" id="{F7F1A6AB-6C91-4416-AC6A-29770165597D}"/>
              </a:ext>
            </a:extLst>
          </p:cNvPr>
          <p:cNvSpPr>
            <a:spLocks noGrp="1"/>
          </p:cNvSpPr>
          <p:nvPr>
            <p:ph idx="1"/>
          </p:nvPr>
        </p:nvSpPr>
        <p:spPr>
          <a:xfrm>
            <a:off x="2589212" y="1417983"/>
            <a:ext cx="8915400" cy="4493239"/>
          </a:xfrm>
        </p:spPr>
        <p:txBody>
          <a:bodyPr>
            <a:normAutofit/>
          </a:bodyPr>
          <a:lstStyle/>
          <a:p>
            <a:endParaRPr lang="ru-RU" dirty="0"/>
          </a:p>
          <a:p>
            <a:endParaRPr lang="ru-RU" dirty="0"/>
          </a:p>
          <a:p>
            <a:endParaRPr lang="ru-RU" dirty="0"/>
          </a:p>
          <a:p>
            <a:endParaRPr lang="ru-RU" dirty="0"/>
          </a:p>
          <a:p>
            <a:r>
              <a:rPr lang="ru-RU" dirty="0"/>
              <a:t>"o" – обозначает разрешение на передачу </a:t>
            </a:r>
            <a:r>
              <a:rPr lang="ru-RU" b="1" dirty="0"/>
              <a:t>прав доступа </a:t>
            </a:r>
            <a:r>
              <a:rPr lang="ru-RU" dirty="0"/>
              <a:t>другим пользователям,</a:t>
            </a:r>
          </a:p>
          <a:p>
            <a:r>
              <a:rPr lang="ru-RU" dirty="0"/>
              <a:t>"r" – чтение,</a:t>
            </a:r>
          </a:p>
          <a:p>
            <a:r>
              <a:rPr lang="ru-RU" dirty="0"/>
              <a:t>"w" – запись,</a:t>
            </a:r>
          </a:p>
          <a:p>
            <a:r>
              <a:rPr lang="ru-RU" dirty="0"/>
              <a:t>"e" – выполнение,</a:t>
            </a:r>
          </a:p>
          <a:p>
            <a:r>
              <a:rPr lang="ru-RU" dirty="0"/>
              <a:t>"a" – добавление информации</a:t>
            </a:r>
          </a:p>
          <a:p>
            <a:endParaRPr lang="ru-RU" dirty="0"/>
          </a:p>
        </p:txBody>
      </p:sp>
      <p:graphicFrame>
        <p:nvGraphicFramePr>
          <p:cNvPr id="4" name="Таблица 3">
            <a:extLst>
              <a:ext uri="{FF2B5EF4-FFF2-40B4-BE49-F238E27FC236}">
                <a16:creationId xmlns:a16="http://schemas.microsoft.com/office/drawing/2014/main" id="{C5A00B4C-D770-47B0-9741-63A1D8BFA956}"/>
              </a:ext>
            </a:extLst>
          </p:cNvPr>
          <p:cNvGraphicFramePr>
            <a:graphicFrameLocks noGrp="1"/>
          </p:cNvGraphicFramePr>
          <p:nvPr>
            <p:extLst>
              <p:ext uri="{D42A27DB-BD31-4B8C-83A1-F6EECF244321}">
                <p14:modId xmlns:p14="http://schemas.microsoft.com/office/powerpoint/2010/main" val="1818932670"/>
              </p:ext>
            </p:extLst>
          </p:nvPr>
        </p:nvGraphicFramePr>
        <p:xfrm>
          <a:off x="3263317" y="1611762"/>
          <a:ext cx="6565858" cy="1286639"/>
        </p:xfrm>
        <a:graphic>
          <a:graphicData uri="http://schemas.openxmlformats.org/drawingml/2006/table">
            <a:tbl>
              <a:tblPr firstRow="1" firstCol="1" bandRow="1">
                <a:tableStyleId>{5C22544A-7EE6-4342-B048-85BDC9FD1C3A}</a:tableStyleId>
              </a:tblPr>
              <a:tblGrid>
                <a:gridCol w="1484852">
                  <a:extLst>
                    <a:ext uri="{9D8B030D-6E8A-4147-A177-3AD203B41FA5}">
                      <a16:colId xmlns:a16="http://schemas.microsoft.com/office/drawing/2014/main" val="53634526"/>
                    </a:ext>
                  </a:extLst>
                </a:gridCol>
                <a:gridCol w="1048771">
                  <a:extLst>
                    <a:ext uri="{9D8B030D-6E8A-4147-A177-3AD203B41FA5}">
                      <a16:colId xmlns:a16="http://schemas.microsoft.com/office/drawing/2014/main" val="447744723"/>
                    </a:ext>
                  </a:extLst>
                </a:gridCol>
                <a:gridCol w="1115588">
                  <a:extLst>
                    <a:ext uri="{9D8B030D-6E8A-4147-A177-3AD203B41FA5}">
                      <a16:colId xmlns:a16="http://schemas.microsoft.com/office/drawing/2014/main" val="85173711"/>
                    </a:ext>
                  </a:extLst>
                </a:gridCol>
                <a:gridCol w="1062251">
                  <a:extLst>
                    <a:ext uri="{9D8B030D-6E8A-4147-A177-3AD203B41FA5}">
                      <a16:colId xmlns:a16="http://schemas.microsoft.com/office/drawing/2014/main" val="3857601171"/>
                    </a:ext>
                  </a:extLst>
                </a:gridCol>
                <a:gridCol w="1854396">
                  <a:extLst>
                    <a:ext uri="{9D8B030D-6E8A-4147-A177-3AD203B41FA5}">
                      <a16:colId xmlns:a16="http://schemas.microsoft.com/office/drawing/2014/main" val="1329491351"/>
                    </a:ext>
                  </a:extLst>
                </a:gridCol>
              </a:tblGrid>
              <a:tr h="0">
                <a:tc gridSpan="5">
                  <a:txBody>
                    <a:bodyPr/>
                    <a:lstStyle/>
                    <a:p>
                      <a:pPr algn="ctr">
                        <a:lnSpc>
                          <a:spcPct val="107000"/>
                        </a:lnSpc>
                        <a:spcAft>
                          <a:spcPts val="0"/>
                        </a:spcAft>
                      </a:pPr>
                      <a:r>
                        <a:rPr lang="ru-RU" sz="1200" dirty="0">
                          <a:effectLst/>
                        </a:rPr>
                        <a:t>Таблица 1. Фрагмент матрицы доступа</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nchor="ct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2165725568"/>
                  </a:ext>
                </a:extLst>
              </a:tr>
              <a:tr h="0">
                <a:tc>
                  <a:txBody>
                    <a:bodyPr/>
                    <a:lstStyle/>
                    <a:p>
                      <a:pPr>
                        <a:lnSpc>
                          <a:spcPct val="107000"/>
                        </a:lnSpc>
                      </a:pPr>
                      <a:endParaRPr lang="ru-RU" sz="1100" dirty="0">
                        <a:effectLst/>
                        <a:latin typeface="Calibri" panose="020F0502020204030204" pitchFamily="34" charset="0"/>
                        <a:cs typeface="Times New Roman" panose="02020603050405020304" pitchFamily="18" charset="0"/>
                      </a:endParaRPr>
                    </a:p>
                  </a:txBody>
                  <a:tcPr marL="19050" marR="19050" marT="19050" marB="19050" anchor="ctr"/>
                </a:tc>
                <a:tc>
                  <a:txBody>
                    <a:bodyPr/>
                    <a:lstStyle/>
                    <a:p>
                      <a:pPr algn="ctr">
                        <a:lnSpc>
                          <a:spcPct val="107000"/>
                        </a:lnSpc>
                        <a:spcAft>
                          <a:spcPts val="0"/>
                        </a:spcAft>
                      </a:pPr>
                      <a:r>
                        <a:rPr lang="ru-RU" sz="1200">
                          <a:effectLst/>
                        </a:rPr>
                        <a:t>Файл</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nchor="ctr"/>
                </a:tc>
                <a:tc>
                  <a:txBody>
                    <a:bodyPr/>
                    <a:lstStyle/>
                    <a:p>
                      <a:pPr algn="ctr">
                        <a:lnSpc>
                          <a:spcPct val="107000"/>
                        </a:lnSpc>
                        <a:spcAft>
                          <a:spcPts val="0"/>
                        </a:spcAft>
                      </a:pPr>
                      <a:r>
                        <a:rPr lang="ru-RU" sz="1200">
                          <a:effectLst/>
                        </a:rPr>
                        <a:t>Программа</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nchor="ctr"/>
                </a:tc>
                <a:tc>
                  <a:txBody>
                    <a:bodyPr/>
                    <a:lstStyle/>
                    <a:p>
                      <a:pPr algn="ctr">
                        <a:lnSpc>
                          <a:spcPct val="107000"/>
                        </a:lnSpc>
                        <a:spcAft>
                          <a:spcPts val="0"/>
                        </a:spcAft>
                      </a:pPr>
                      <a:r>
                        <a:rPr lang="ru-RU" sz="1200">
                          <a:effectLst/>
                        </a:rPr>
                        <a:t>Линия связи</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nchor="ctr"/>
                </a:tc>
                <a:tc>
                  <a:txBody>
                    <a:bodyPr/>
                    <a:lstStyle/>
                    <a:p>
                      <a:pPr algn="ctr">
                        <a:lnSpc>
                          <a:spcPct val="107000"/>
                        </a:lnSpc>
                        <a:spcAft>
                          <a:spcPts val="0"/>
                        </a:spcAft>
                      </a:pPr>
                      <a:r>
                        <a:rPr lang="ru-RU" sz="1200">
                          <a:effectLst/>
                        </a:rPr>
                        <a:t>Реляционная таблица</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nchor="ctr"/>
                </a:tc>
                <a:extLst>
                  <a:ext uri="{0D108BD9-81ED-4DB2-BD59-A6C34878D82A}">
                    <a16:rowId xmlns:a16="http://schemas.microsoft.com/office/drawing/2014/main" val="609849671"/>
                  </a:ext>
                </a:extLst>
              </a:tr>
              <a:tr h="0">
                <a:tc>
                  <a:txBody>
                    <a:bodyPr/>
                    <a:lstStyle/>
                    <a:p>
                      <a:pPr>
                        <a:lnSpc>
                          <a:spcPct val="107000"/>
                        </a:lnSpc>
                        <a:spcAft>
                          <a:spcPts val="0"/>
                        </a:spcAft>
                      </a:pPr>
                      <a:r>
                        <a:rPr lang="ru-RU" sz="1200">
                          <a:effectLst/>
                        </a:rPr>
                        <a:t>Пользователь 1</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tc>
                <a:tc>
                  <a:txBody>
                    <a:bodyPr/>
                    <a:lstStyle/>
                    <a:p>
                      <a:pPr>
                        <a:lnSpc>
                          <a:spcPct val="107000"/>
                        </a:lnSpc>
                        <a:spcAft>
                          <a:spcPts val="0"/>
                        </a:spcAft>
                      </a:pPr>
                      <a:r>
                        <a:rPr lang="ru-RU" sz="1200">
                          <a:effectLst/>
                        </a:rPr>
                        <a:t>orw с системной консоли</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tc>
                <a:tc>
                  <a:txBody>
                    <a:bodyPr/>
                    <a:lstStyle/>
                    <a:p>
                      <a:pPr>
                        <a:lnSpc>
                          <a:spcPct val="107000"/>
                        </a:lnSpc>
                        <a:spcAft>
                          <a:spcPts val="0"/>
                        </a:spcAft>
                      </a:pPr>
                      <a:r>
                        <a:rPr lang="ru-RU" sz="1200" dirty="0">
                          <a:effectLst/>
                        </a:rPr>
                        <a:t>e</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tc>
                <a:tc>
                  <a:txBody>
                    <a:bodyPr/>
                    <a:lstStyle/>
                    <a:p>
                      <a:pPr>
                        <a:lnSpc>
                          <a:spcPct val="107000"/>
                        </a:lnSpc>
                        <a:spcAft>
                          <a:spcPts val="0"/>
                        </a:spcAft>
                      </a:pPr>
                      <a:r>
                        <a:rPr lang="ru-RU" sz="1200">
                          <a:effectLst/>
                        </a:rPr>
                        <a:t>rw с 8:00 до 18:00</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tc>
                <a:tc>
                  <a:txBody>
                    <a:bodyPr/>
                    <a:lstStyle/>
                    <a:p>
                      <a:pPr>
                        <a:lnSpc>
                          <a:spcPct val="107000"/>
                        </a:lnSpc>
                      </a:pPr>
                      <a:endParaRPr lang="ru-RU" sz="1100">
                        <a:effectLst/>
                        <a:latin typeface="Calibri" panose="020F0502020204030204" pitchFamily="34" charset="0"/>
                        <a:cs typeface="Times New Roman" panose="02020603050405020304" pitchFamily="18" charset="0"/>
                      </a:endParaRPr>
                    </a:p>
                  </a:txBody>
                  <a:tcPr marL="19050" marR="19050" marT="19050" marB="19050"/>
                </a:tc>
                <a:extLst>
                  <a:ext uri="{0D108BD9-81ED-4DB2-BD59-A6C34878D82A}">
                    <a16:rowId xmlns:a16="http://schemas.microsoft.com/office/drawing/2014/main" val="4133403245"/>
                  </a:ext>
                </a:extLst>
              </a:tr>
              <a:tr h="0">
                <a:tc>
                  <a:txBody>
                    <a:bodyPr/>
                    <a:lstStyle/>
                    <a:p>
                      <a:pPr>
                        <a:lnSpc>
                          <a:spcPct val="107000"/>
                        </a:lnSpc>
                        <a:spcAft>
                          <a:spcPts val="0"/>
                        </a:spcAft>
                      </a:pPr>
                      <a:r>
                        <a:rPr lang="ru-RU" sz="1200">
                          <a:effectLst/>
                        </a:rPr>
                        <a:t>Пользователь 2</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tc>
                <a:tc>
                  <a:txBody>
                    <a:bodyPr/>
                    <a:lstStyle/>
                    <a:p>
                      <a:pPr>
                        <a:lnSpc>
                          <a:spcPct val="107000"/>
                        </a:lnSpc>
                      </a:pPr>
                      <a:endParaRPr lang="ru-RU" sz="1100">
                        <a:effectLst/>
                        <a:latin typeface="Calibri" panose="020F0502020204030204" pitchFamily="34" charset="0"/>
                        <a:cs typeface="Times New Roman" panose="02020603050405020304" pitchFamily="18" charset="0"/>
                      </a:endParaRPr>
                    </a:p>
                  </a:txBody>
                  <a:tcPr marL="19050" marR="19050" marT="19050" marB="19050"/>
                </a:tc>
                <a:tc>
                  <a:txBody>
                    <a:bodyPr/>
                    <a:lstStyle/>
                    <a:p>
                      <a:pPr>
                        <a:lnSpc>
                          <a:spcPct val="107000"/>
                        </a:lnSpc>
                      </a:pPr>
                      <a:endParaRPr lang="ru-RU" sz="1100">
                        <a:effectLst/>
                        <a:latin typeface="Calibri" panose="020F0502020204030204" pitchFamily="34" charset="0"/>
                        <a:cs typeface="Times New Roman" panose="02020603050405020304" pitchFamily="18" charset="0"/>
                      </a:endParaRPr>
                    </a:p>
                  </a:txBody>
                  <a:tcPr marL="19050" marR="19050" marT="19050" marB="19050"/>
                </a:tc>
                <a:tc>
                  <a:txBody>
                    <a:bodyPr/>
                    <a:lstStyle/>
                    <a:p>
                      <a:pPr>
                        <a:lnSpc>
                          <a:spcPct val="107000"/>
                        </a:lnSpc>
                      </a:pPr>
                      <a:endParaRPr lang="ru-RU" sz="1100">
                        <a:effectLst/>
                        <a:latin typeface="Calibri" panose="020F0502020204030204" pitchFamily="34" charset="0"/>
                        <a:cs typeface="Times New Roman" panose="02020603050405020304" pitchFamily="18" charset="0"/>
                      </a:endParaRPr>
                    </a:p>
                  </a:txBody>
                  <a:tcPr marL="19050" marR="19050" marT="19050" marB="19050"/>
                </a:tc>
                <a:tc>
                  <a:txBody>
                    <a:bodyPr/>
                    <a:lstStyle/>
                    <a:p>
                      <a:pPr>
                        <a:lnSpc>
                          <a:spcPct val="107000"/>
                        </a:lnSpc>
                        <a:spcAft>
                          <a:spcPts val="0"/>
                        </a:spcAft>
                      </a:pPr>
                      <a:r>
                        <a:rPr lang="ru-RU" sz="1200" dirty="0">
                          <a:effectLst/>
                        </a:rPr>
                        <a:t>a</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tc>
                <a:extLst>
                  <a:ext uri="{0D108BD9-81ED-4DB2-BD59-A6C34878D82A}">
                    <a16:rowId xmlns:a16="http://schemas.microsoft.com/office/drawing/2014/main" val="3113888862"/>
                  </a:ext>
                </a:extLst>
              </a:tr>
            </a:tbl>
          </a:graphicData>
        </a:graphic>
      </p:graphicFrame>
    </p:spTree>
    <p:extLst>
      <p:ext uri="{BB962C8B-B14F-4D97-AF65-F5344CB8AC3E}">
        <p14:creationId xmlns:p14="http://schemas.microsoft.com/office/powerpoint/2010/main" val="25802570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7C7885D-F95D-4E31-83D3-F1DE235D10F5}"/>
              </a:ext>
            </a:extLst>
          </p:cNvPr>
          <p:cNvSpPr>
            <a:spLocks noGrp="1"/>
          </p:cNvSpPr>
          <p:nvPr>
            <p:ph type="title"/>
          </p:nvPr>
        </p:nvSpPr>
        <p:spPr/>
        <p:txBody>
          <a:bodyPr/>
          <a:lstStyle/>
          <a:p>
            <a:pPr algn="ctr"/>
            <a:r>
              <a:rPr lang="ru-RU" dirty="0"/>
              <a:t>Логическое управление доступом</a:t>
            </a:r>
          </a:p>
        </p:txBody>
      </p:sp>
      <p:sp>
        <p:nvSpPr>
          <p:cNvPr id="3" name="Объект 2">
            <a:extLst>
              <a:ext uri="{FF2B5EF4-FFF2-40B4-BE49-F238E27FC236}">
                <a16:creationId xmlns:a16="http://schemas.microsoft.com/office/drawing/2014/main" id="{35F2118B-32F3-4551-856E-C195CDBDB2E3}"/>
              </a:ext>
            </a:extLst>
          </p:cNvPr>
          <p:cNvSpPr>
            <a:spLocks noGrp="1"/>
          </p:cNvSpPr>
          <p:nvPr>
            <p:ph idx="1"/>
          </p:nvPr>
        </p:nvSpPr>
        <p:spPr>
          <a:xfrm>
            <a:off x="2589212" y="1550504"/>
            <a:ext cx="8915400" cy="4360718"/>
          </a:xfrm>
        </p:spPr>
        <p:txBody>
          <a:bodyPr>
            <a:normAutofit fontScale="92500" lnSpcReduction="10000"/>
          </a:bodyPr>
          <a:lstStyle/>
          <a:p>
            <a:r>
              <a:rPr lang="ru-RU" sz="2400" dirty="0"/>
              <a:t>Тема логического управления доступом – одна из сложнейших в области информационной безопасности. Дело в том, что само понятие объекта (а тем более видов доступа) меняется от сервиса к сервису. Для операционной системы к объектам относятся файлы, устройства и процессы. Применительно к файлам и устройствам обычно рассматриваются права на чтение, запись, выполнение (для программных файлов), иногда на удаление и добавление. Отдельным правом может быть возможность передачи полномочий доступа другим субъектам (так называемое право владения). Процессы можно создавать и уничтожать. Современные операционные системы могут поддерживать и другие объекты.</a:t>
            </a:r>
          </a:p>
          <a:p>
            <a:endParaRPr lang="ru-RU" dirty="0"/>
          </a:p>
        </p:txBody>
      </p:sp>
    </p:spTree>
    <p:extLst>
      <p:ext uri="{BB962C8B-B14F-4D97-AF65-F5344CB8AC3E}">
        <p14:creationId xmlns:p14="http://schemas.microsoft.com/office/powerpoint/2010/main" val="26512920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84664FDE-5463-4743-97EE-0A680EFDB707}"/>
              </a:ext>
            </a:extLst>
          </p:cNvPr>
          <p:cNvSpPr>
            <a:spLocks noGrp="1"/>
          </p:cNvSpPr>
          <p:nvPr>
            <p:ph idx="1"/>
          </p:nvPr>
        </p:nvSpPr>
        <p:spPr>
          <a:xfrm>
            <a:off x="2589212" y="1391478"/>
            <a:ext cx="8915400" cy="4519744"/>
          </a:xfrm>
        </p:spPr>
        <p:txBody>
          <a:bodyPr/>
          <a:lstStyle/>
          <a:p>
            <a:r>
              <a:rPr lang="ru-RU" sz="2400" dirty="0"/>
              <a:t>При принятии решения о предоставлении доступа обычно анализируется следующая информация:</a:t>
            </a:r>
          </a:p>
          <a:p>
            <a:pPr lvl="1"/>
            <a:r>
              <a:rPr lang="ru-RU" sz="2000" dirty="0"/>
              <a:t>идентификатор субъекта (идентификатор пользователя, сетевой адрес компьютера и т.п.). Подобные идентификаторы являются основой </a:t>
            </a:r>
            <a:r>
              <a:rPr lang="ru-RU" sz="2000" b="1" dirty="0"/>
              <a:t>произвольного (или дискреционного) управления доступом</a:t>
            </a:r>
            <a:r>
              <a:rPr lang="ru-RU" sz="2000" dirty="0"/>
              <a:t>;</a:t>
            </a:r>
          </a:p>
          <a:p>
            <a:pPr lvl="1"/>
            <a:r>
              <a:rPr lang="ru-RU" sz="2000" dirty="0"/>
              <a:t>атрибуты субъекта (метка безопасности, группа пользователя и т.п.). Метки безопасности – основа </a:t>
            </a:r>
            <a:r>
              <a:rPr lang="ru-RU" sz="2000" b="1" dirty="0"/>
              <a:t>принудительного (мандатного) управления доступом</a:t>
            </a:r>
            <a:r>
              <a:rPr lang="ru-RU" dirty="0"/>
              <a:t>.</a:t>
            </a:r>
          </a:p>
          <a:p>
            <a:endParaRPr lang="ru-RU" dirty="0"/>
          </a:p>
        </p:txBody>
      </p:sp>
    </p:spTree>
    <p:extLst>
      <p:ext uri="{BB962C8B-B14F-4D97-AF65-F5344CB8AC3E}">
        <p14:creationId xmlns:p14="http://schemas.microsoft.com/office/powerpoint/2010/main" val="12959711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9C356D74-716C-4144-9A5E-BF4448BE9B45}"/>
              </a:ext>
            </a:extLst>
          </p:cNvPr>
          <p:cNvSpPr>
            <a:spLocks noGrp="1"/>
          </p:cNvSpPr>
          <p:nvPr>
            <p:ph idx="1"/>
          </p:nvPr>
        </p:nvSpPr>
        <p:spPr>
          <a:xfrm>
            <a:off x="2589212" y="553673"/>
            <a:ext cx="8915400" cy="5357549"/>
          </a:xfrm>
        </p:spPr>
        <p:txBody>
          <a:bodyPr/>
          <a:lstStyle/>
          <a:p>
            <a:r>
              <a:rPr lang="ru-RU" dirty="0"/>
              <a:t>Матрицу доступа, ввиду ее разреженности (большинство клеток – пустые), неразумно хранить в виде двухмерного массива. Обычно ее хранят по столбцам, то есть для каждого объекта поддерживается список "допущенных" субъектов вместе с их правами.</a:t>
            </a:r>
          </a:p>
          <a:p>
            <a:r>
              <a:rPr lang="ru-RU" dirty="0"/>
              <a:t>Списки доступа – исключительно гибкое средство. С их помощью легко выполнить требование о гранулярности прав с точностью до пользователя. Посредством списков несложно добавить права или явным образом запретить доступ (например, чтобы наказать нескольких членов группы пользователей). Безусловно, списки являются лучшим средством произвольного управления доступом.</a:t>
            </a:r>
          </a:p>
          <a:p>
            <a:r>
              <a:rPr lang="ru-RU" dirty="0"/>
              <a:t>Подавляющее большинство операционных систем и систем управления базами данных реализуют именно произвольное управление доступом. Основное достоинство произвольного управления – гибкость. Где для каждой пары "субъект-объект" можно независимо задавать права доступа.</a:t>
            </a:r>
          </a:p>
          <a:p>
            <a:endParaRPr lang="ru-RU" dirty="0"/>
          </a:p>
        </p:txBody>
      </p:sp>
    </p:spTree>
    <p:extLst>
      <p:ext uri="{BB962C8B-B14F-4D97-AF65-F5344CB8AC3E}">
        <p14:creationId xmlns:p14="http://schemas.microsoft.com/office/powerpoint/2010/main" val="16218925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321BD30-66EB-4695-820C-002D70B4B569}"/>
              </a:ext>
            </a:extLst>
          </p:cNvPr>
          <p:cNvSpPr>
            <a:spLocks noGrp="1"/>
          </p:cNvSpPr>
          <p:nvPr>
            <p:ph type="title"/>
          </p:nvPr>
        </p:nvSpPr>
        <p:spPr/>
        <p:txBody>
          <a:bodyPr/>
          <a:lstStyle/>
          <a:p>
            <a:r>
              <a:rPr lang="ru-RU" dirty="0"/>
              <a:t>Произвольное управление доступом недостатки:</a:t>
            </a:r>
          </a:p>
        </p:txBody>
      </p:sp>
      <p:sp>
        <p:nvSpPr>
          <p:cNvPr id="3" name="Объект 2">
            <a:extLst>
              <a:ext uri="{FF2B5EF4-FFF2-40B4-BE49-F238E27FC236}">
                <a16:creationId xmlns:a16="http://schemas.microsoft.com/office/drawing/2014/main" id="{A9B20A7A-FEFB-4D04-80E6-4402809A55AB}"/>
              </a:ext>
            </a:extLst>
          </p:cNvPr>
          <p:cNvSpPr>
            <a:spLocks noGrp="1"/>
          </p:cNvSpPr>
          <p:nvPr>
            <p:ph idx="1"/>
          </p:nvPr>
        </p:nvSpPr>
        <p:spPr/>
        <p:txBody>
          <a:bodyPr/>
          <a:lstStyle/>
          <a:p>
            <a:r>
              <a:rPr lang="ru-RU" dirty="0"/>
              <a:t>1. Рассредоточенность управления доступом ведет к тому, что доверенными должны быть многие пользователи, а не только системные операторы или администраторы. Из-за рассеянности или некомпетентности сотрудника, владеющего секретной информацией, эту информацию могут узнать и все остальные пользователи. </a:t>
            </a:r>
          </a:p>
          <a:p>
            <a:r>
              <a:rPr lang="ru-RU" dirty="0"/>
              <a:t>2. Права доступа существуют отдельно от данных. Ничто не мешает пользователю, имеющему доступ к секретной информации, записать ее в доступный всем файл или заменить полезную утилиту ее "троянским" аналогом. </a:t>
            </a:r>
          </a:p>
        </p:txBody>
      </p:sp>
    </p:spTree>
    <p:extLst>
      <p:ext uri="{BB962C8B-B14F-4D97-AF65-F5344CB8AC3E}">
        <p14:creationId xmlns:p14="http://schemas.microsoft.com/office/powerpoint/2010/main" val="20517901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E38EDE-06D4-4676-B2D4-F1EB8F989739}"/>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830DEEF1-D3EF-403E-9AFA-7328CF6E8923}"/>
              </a:ext>
            </a:extLst>
          </p:cNvPr>
          <p:cNvSpPr>
            <a:spLocks noGrp="1"/>
          </p:cNvSpPr>
          <p:nvPr>
            <p:ph idx="1"/>
          </p:nvPr>
        </p:nvSpPr>
        <p:spPr/>
        <p:txBody>
          <a:bodyPr/>
          <a:lstStyle/>
          <a:p>
            <a:r>
              <a:rPr lang="ru-RU" dirty="0"/>
              <a:t>Удобной надстройкой над средствами логического управления доступом является </a:t>
            </a:r>
            <a:r>
              <a:rPr lang="ru-RU" b="1" dirty="0"/>
              <a:t>ограничивающий интерфейс</a:t>
            </a:r>
            <a:r>
              <a:rPr lang="ru-RU" dirty="0"/>
              <a:t>, когда пользователя лишают самой возможности попытаться совершить несанкционированные действия, включив в число видимых ему объектов только те, к которым он имеет доступ. Подобный подход обычно реализуют в рамках системы меню (пользователю показывают лишь допустимые варианты выбора) или посредством ограничивающих оболочек, таких как </a:t>
            </a:r>
            <a:r>
              <a:rPr lang="ru-RU" dirty="0" err="1"/>
              <a:t>restricted</a:t>
            </a:r>
            <a:r>
              <a:rPr lang="ru-RU" dirty="0"/>
              <a:t> </a:t>
            </a:r>
            <a:r>
              <a:rPr lang="ru-RU" dirty="0" err="1"/>
              <a:t>shell</a:t>
            </a:r>
            <a:r>
              <a:rPr lang="ru-RU" dirty="0"/>
              <a:t> в ОС </a:t>
            </a:r>
            <a:r>
              <a:rPr lang="ru-RU" dirty="0" err="1"/>
              <a:t>Unix</a:t>
            </a:r>
            <a:r>
              <a:rPr lang="ru-RU" dirty="0"/>
              <a:t>.</a:t>
            </a:r>
          </a:p>
          <a:p>
            <a:endParaRPr lang="ru-RU" dirty="0"/>
          </a:p>
        </p:txBody>
      </p:sp>
    </p:spTree>
    <p:extLst>
      <p:ext uri="{BB962C8B-B14F-4D97-AF65-F5344CB8AC3E}">
        <p14:creationId xmlns:p14="http://schemas.microsoft.com/office/powerpoint/2010/main" val="16844553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DCC9B5F-0732-4B7A-89B1-1A7CED170A32}"/>
              </a:ext>
            </a:extLst>
          </p:cNvPr>
          <p:cNvSpPr>
            <a:spLocks noGrp="1"/>
          </p:cNvSpPr>
          <p:nvPr>
            <p:ph type="title"/>
          </p:nvPr>
        </p:nvSpPr>
        <p:spPr/>
        <p:txBody>
          <a:bodyPr/>
          <a:lstStyle/>
          <a:p>
            <a:pPr algn="ctr"/>
            <a:r>
              <a:rPr lang="ru-RU" dirty="0"/>
              <a:t>Ролевое управление доступом</a:t>
            </a:r>
          </a:p>
        </p:txBody>
      </p:sp>
      <p:sp>
        <p:nvSpPr>
          <p:cNvPr id="3" name="Объект 2">
            <a:extLst>
              <a:ext uri="{FF2B5EF4-FFF2-40B4-BE49-F238E27FC236}">
                <a16:creationId xmlns:a16="http://schemas.microsoft.com/office/drawing/2014/main" id="{9FEE1B2D-1B78-4A69-8487-DA3248F07F96}"/>
              </a:ext>
            </a:extLst>
          </p:cNvPr>
          <p:cNvSpPr>
            <a:spLocks noGrp="1"/>
          </p:cNvSpPr>
          <p:nvPr>
            <p:ph idx="1"/>
          </p:nvPr>
        </p:nvSpPr>
        <p:spPr/>
        <p:txBody>
          <a:bodyPr>
            <a:normAutofit lnSpcReduction="10000"/>
          </a:bodyPr>
          <a:lstStyle/>
          <a:p>
            <a:endParaRPr lang="ru-RU" dirty="0"/>
          </a:p>
          <a:p>
            <a:endParaRPr lang="ru-RU" dirty="0"/>
          </a:p>
          <a:p>
            <a:endParaRPr lang="ru-RU" dirty="0"/>
          </a:p>
          <a:p>
            <a:endParaRPr lang="ru-RU" dirty="0"/>
          </a:p>
          <a:p>
            <a:endParaRPr lang="ru-RU" dirty="0"/>
          </a:p>
          <a:p>
            <a:endParaRPr lang="ru-RU" dirty="0"/>
          </a:p>
          <a:p>
            <a:endParaRPr lang="ru-RU" dirty="0"/>
          </a:p>
          <a:p>
            <a:r>
              <a:rPr lang="ru-RU" dirty="0"/>
              <a:t>Между пользователями и их привилегиями появляются промежуточные сущности – роли. Для каждого пользователя одновременно могут быть активными несколько ролей, каждая из которых дает ему определенные права</a:t>
            </a:r>
          </a:p>
        </p:txBody>
      </p:sp>
      <p:pic>
        <p:nvPicPr>
          <p:cNvPr id="4" name="Рисунок 3" descr="https://studfile.net/html/2706/187/html_lPo4ZxHCQA.UKwZ/img-BCmNb_.png">
            <a:extLst>
              <a:ext uri="{FF2B5EF4-FFF2-40B4-BE49-F238E27FC236}">
                <a16:creationId xmlns:a16="http://schemas.microsoft.com/office/drawing/2014/main" id="{7733E22E-F06E-4CCE-B7D5-1C85217C847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910980" y="1828801"/>
            <a:ext cx="7793372" cy="2550252"/>
          </a:xfrm>
          <a:prstGeom prst="rect">
            <a:avLst/>
          </a:prstGeom>
          <a:noFill/>
          <a:ln>
            <a:noFill/>
          </a:ln>
        </p:spPr>
      </p:pic>
    </p:spTree>
    <p:extLst>
      <p:ext uri="{BB962C8B-B14F-4D97-AF65-F5344CB8AC3E}">
        <p14:creationId xmlns:p14="http://schemas.microsoft.com/office/powerpoint/2010/main" val="4086498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320D6E-DB46-4E67-B949-602819E3A062}"/>
              </a:ext>
            </a:extLst>
          </p:cNvPr>
          <p:cNvSpPr>
            <a:spLocks noGrp="1"/>
          </p:cNvSpPr>
          <p:nvPr>
            <p:ph type="title"/>
          </p:nvPr>
        </p:nvSpPr>
        <p:spPr/>
        <p:txBody>
          <a:bodyPr>
            <a:normAutofit fontScale="90000"/>
          </a:bodyPr>
          <a:lstStyle/>
          <a:p>
            <a:r>
              <a:rPr lang="ru-RU" dirty="0"/>
              <a:t>Ролевое управление доступом</a:t>
            </a:r>
            <a:br>
              <a:rPr lang="ru-RU" dirty="0"/>
            </a:br>
            <a:r>
              <a:rPr lang="ru-RU" dirty="0"/>
              <a:t>Основные понятия:</a:t>
            </a:r>
            <a:br>
              <a:rPr lang="ru-RU" dirty="0"/>
            </a:br>
            <a:endParaRPr lang="ru-RU" dirty="0"/>
          </a:p>
        </p:txBody>
      </p:sp>
      <p:sp>
        <p:nvSpPr>
          <p:cNvPr id="3" name="Объект 2">
            <a:extLst>
              <a:ext uri="{FF2B5EF4-FFF2-40B4-BE49-F238E27FC236}">
                <a16:creationId xmlns:a16="http://schemas.microsoft.com/office/drawing/2014/main" id="{6E2CB99E-22D1-45F9-A3C1-C522DFA34BC5}"/>
              </a:ext>
            </a:extLst>
          </p:cNvPr>
          <p:cNvSpPr>
            <a:spLocks noGrp="1"/>
          </p:cNvSpPr>
          <p:nvPr>
            <p:ph idx="1"/>
          </p:nvPr>
        </p:nvSpPr>
        <p:spPr/>
        <p:txBody>
          <a:bodyPr/>
          <a:lstStyle/>
          <a:p>
            <a:pPr lvl="0"/>
            <a:r>
              <a:rPr lang="ru-RU" b="1" dirty="0"/>
              <a:t>Пользователь</a:t>
            </a:r>
            <a:r>
              <a:rPr lang="ru-RU" dirty="0"/>
              <a:t> (человек, интеллектуальный автономный агент и т.п.);</a:t>
            </a:r>
          </a:p>
          <a:p>
            <a:pPr lvl="0"/>
            <a:r>
              <a:rPr lang="ru-RU" b="1" dirty="0"/>
              <a:t>Сеанс работы пользователя</a:t>
            </a:r>
            <a:r>
              <a:rPr lang="ru-RU" dirty="0"/>
              <a:t>;</a:t>
            </a:r>
          </a:p>
          <a:p>
            <a:pPr lvl="0"/>
            <a:r>
              <a:rPr lang="ru-RU" b="1" dirty="0"/>
              <a:t>Роль</a:t>
            </a:r>
            <a:r>
              <a:rPr lang="ru-RU" dirty="0"/>
              <a:t> (обычно определяется в соответствии с организационной структурой);</a:t>
            </a:r>
          </a:p>
          <a:p>
            <a:pPr lvl="0"/>
            <a:r>
              <a:rPr lang="ru-RU" b="1" dirty="0"/>
              <a:t>Объект</a:t>
            </a:r>
            <a:r>
              <a:rPr lang="ru-RU" dirty="0"/>
              <a:t> (сущность, доступ к которой разграничивается; например, файл ОС или таблица СУБД);</a:t>
            </a:r>
          </a:p>
          <a:p>
            <a:pPr lvl="0"/>
            <a:r>
              <a:rPr lang="ru-RU" b="1" dirty="0"/>
              <a:t>Операция</a:t>
            </a:r>
            <a:r>
              <a:rPr lang="ru-RU" dirty="0"/>
              <a:t> (зависит от объекта; для файлов ОС – чтение, запись, выполнение и т.п.; для таблиц СУБД – вставка, удаление и т.п., для прикладных объектов операции могут быть более сложными);</a:t>
            </a:r>
          </a:p>
          <a:p>
            <a:pPr lvl="0"/>
            <a:r>
              <a:rPr lang="ru-RU" b="1" dirty="0"/>
              <a:t>Право доступа </a:t>
            </a:r>
            <a:r>
              <a:rPr lang="ru-RU" dirty="0"/>
              <a:t>(разрешение выполнять определенные операции над определенными объектами).</a:t>
            </a:r>
          </a:p>
          <a:p>
            <a:endParaRPr lang="ru-RU" dirty="0"/>
          </a:p>
        </p:txBody>
      </p:sp>
    </p:spTree>
    <p:extLst>
      <p:ext uri="{BB962C8B-B14F-4D97-AF65-F5344CB8AC3E}">
        <p14:creationId xmlns:p14="http://schemas.microsoft.com/office/powerpoint/2010/main" val="25783080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C9B05A46-471F-49B2-A7DE-8847BD82D0F0}"/>
              </a:ext>
            </a:extLst>
          </p:cNvPr>
          <p:cNvSpPr>
            <a:spLocks noGrp="1"/>
          </p:cNvSpPr>
          <p:nvPr>
            <p:ph idx="1"/>
          </p:nvPr>
        </p:nvSpPr>
        <p:spPr>
          <a:xfrm>
            <a:off x="2589212" y="755374"/>
            <a:ext cx="8915400" cy="5155848"/>
          </a:xfrm>
        </p:spPr>
        <p:txBody>
          <a:bodyPr>
            <a:normAutofit lnSpcReduction="10000"/>
          </a:bodyPr>
          <a:lstStyle/>
          <a:p>
            <a:r>
              <a:rPr lang="ru-RU" b="1" dirty="0"/>
              <a:t>Статическое разделение обязанностей </a:t>
            </a:r>
            <a:r>
              <a:rPr lang="ru-RU" dirty="0"/>
              <a:t>налагает ограничения на </a:t>
            </a:r>
            <a:r>
              <a:rPr lang="ru-RU" b="1" dirty="0"/>
              <a:t>приписывание пользователей ролям</a:t>
            </a:r>
            <a:r>
              <a:rPr lang="ru-RU" dirty="0"/>
              <a:t>. В простейшем случае членство в некоторой роли запрещает приписывание пользователя определенному множеству других ролей. В общем случае данное ограничение задается как пара "множество ролей – число" (где множество состоит, по крайней мере, из двух ролей, а число должно быть больше 1), так что никакой пользователь не может быть приписан указанному (или большему) числу ролей из заданного множества. Например, может существовать пять бухгалтерских ролей, но политика безопасности допускает членство не более чем в двух таких ролях (здесь число=3).</a:t>
            </a:r>
          </a:p>
          <a:p>
            <a:r>
              <a:rPr lang="ru-RU" b="1" dirty="0"/>
              <a:t>Динамическое разделение обязанностей </a:t>
            </a:r>
            <a:r>
              <a:rPr lang="ru-RU" dirty="0"/>
              <a:t>отличается от статического только тем, что рассматриваются роли, одновременно активные (быть может, в разных сеансах) для данного пользователя (а не те, которым пользователь статически приписан). Например, один пользователь может играть роль и кассира, и контролера, но не одновременно; чтобы стать контролером, он должен сначала закрыть кассу. Тем самым реализуется так называемое </a:t>
            </a:r>
            <a:r>
              <a:rPr lang="ru-RU" b="1" dirty="0"/>
              <a:t>временное ограничение доверия</a:t>
            </a:r>
            <a:r>
              <a:rPr lang="ru-RU" dirty="0"/>
              <a:t>, являющееся аспектом минимизации привилегий.</a:t>
            </a:r>
          </a:p>
          <a:p>
            <a:endParaRPr lang="ru-RU" dirty="0"/>
          </a:p>
        </p:txBody>
      </p:sp>
    </p:spTree>
    <p:extLst>
      <p:ext uri="{BB962C8B-B14F-4D97-AF65-F5344CB8AC3E}">
        <p14:creationId xmlns:p14="http://schemas.microsoft.com/office/powerpoint/2010/main" val="624768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C2835A-FED3-4928-B819-87C70BC2B4BB}"/>
              </a:ext>
            </a:extLst>
          </p:cNvPr>
          <p:cNvSpPr>
            <a:spLocks noGrp="1"/>
          </p:cNvSpPr>
          <p:nvPr>
            <p:ph type="title"/>
          </p:nvPr>
        </p:nvSpPr>
        <p:spPr/>
        <p:txBody>
          <a:bodyPr/>
          <a:lstStyle/>
          <a:p>
            <a:pPr algn="ctr"/>
            <a:r>
              <a:rPr lang="ru-RU" b="1" dirty="0"/>
              <a:t>Технология RFID</a:t>
            </a:r>
            <a:endParaRPr lang="ru-RU" dirty="0"/>
          </a:p>
        </p:txBody>
      </p:sp>
      <p:sp>
        <p:nvSpPr>
          <p:cNvPr id="3" name="Объект 2">
            <a:extLst>
              <a:ext uri="{FF2B5EF4-FFF2-40B4-BE49-F238E27FC236}">
                <a16:creationId xmlns:a16="http://schemas.microsoft.com/office/drawing/2014/main" id="{0CCD1ACD-3F4B-4FD6-A0F9-F82BB5CB0322}"/>
              </a:ext>
            </a:extLst>
          </p:cNvPr>
          <p:cNvSpPr>
            <a:spLocks noGrp="1"/>
          </p:cNvSpPr>
          <p:nvPr>
            <p:ph idx="1"/>
          </p:nvPr>
        </p:nvSpPr>
        <p:spPr>
          <a:xfrm>
            <a:off x="2589211" y="1264554"/>
            <a:ext cx="8919113" cy="4659167"/>
          </a:xfrm>
        </p:spPr>
        <p:txBody>
          <a:bodyPr>
            <a:normAutofit/>
          </a:bodyPr>
          <a:lstStyle/>
          <a:p>
            <a:r>
              <a:rPr lang="ru-RU" sz="2000" dirty="0"/>
              <a:t> (</a:t>
            </a:r>
            <a:r>
              <a:rPr lang="ru-RU" sz="2000" dirty="0" err="1"/>
              <a:t>Radio</a:t>
            </a:r>
            <a:r>
              <a:rPr lang="ru-RU" sz="2000" dirty="0"/>
              <a:t> </a:t>
            </a:r>
            <a:r>
              <a:rPr lang="ru-RU" sz="2000" dirty="0" err="1"/>
              <a:t>Frequency</a:t>
            </a:r>
            <a:r>
              <a:rPr lang="ru-RU" sz="2000" dirty="0"/>
              <a:t> </a:t>
            </a:r>
            <a:r>
              <a:rPr lang="ru-RU" sz="2000" dirty="0" err="1"/>
              <a:t>Identification</a:t>
            </a:r>
            <a:r>
              <a:rPr lang="ru-RU" sz="2000" dirty="0"/>
              <a:t> — радиочастотная идентификация) – это технология, основанная на использовании радиочастотного электромагнитного излучения.</a:t>
            </a:r>
          </a:p>
          <a:p>
            <a:r>
              <a:rPr lang="ru-RU" sz="2000" dirty="0"/>
              <a:t>RFID-метка – миниатюрное запоминающее устройство, которое состоит из </a:t>
            </a:r>
            <a:r>
              <a:rPr lang="ru-RU" sz="2000" b="1" dirty="0"/>
              <a:t>микрочипа</a:t>
            </a:r>
            <a:r>
              <a:rPr lang="ru-RU" sz="2000" dirty="0"/>
              <a:t>, хранящего информацию, и </a:t>
            </a:r>
            <a:r>
              <a:rPr lang="ru-RU" sz="2000" b="1" dirty="0"/>
              <a:t>антенны</a:t>
            </a:r>
            <a:r>
              <a:rPr lang="ru-RU" sz="2000" dirty="0"/>
              <a:t>, с помощью которой метка эти данные передает и получает.</a:t>
            </a:r>
          </a:p>
          <a:p>
            <a:r>
              <a:rPr lang="ru-RU" sz="2000" dirty="0"/>
              <a:t>В памяти RFID-метки хранится ее собственный уникальный номер и пользовательская информация. Когда метка попадает в зону регистрации, эта информация принимается </a:t>
            </a:r>
            <a:r>
              <a:rPr lang="ru-RU" sz="2000" b="1" dirty="0"/>
              <a:t>считывателем</a:t>
            </a:r>
            <a:r>
              <a:rPr lang="ru-RU" sz="2000" dirty="0"/>
              <a:t>, специальным прибором, способным читать и записывать информацию в метках.</a:t>
            </a:r>
          </a:p>
        </p:txBody>
      </p:sp>
      <p:pic>
        <p:nvPicPr>
          <p:cNvPr id="1026" name="Picture 2" descr="технология, основанная на использовании радиочастотного электромагнитного излучения">
            <a:extLst>
              <a:ext uri="{FF2B5EF4-FFF2-40B4-BE49-F238E27FC236}">
                <a16:creationId xmlns:a16="http://schemas.microsoft.com/office/drawing/2014/main" id="{5ACD237F-A648-4612-A67D-9120E26B74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577" y="1264555"/>
            <a:ext cx="2161635" cy="216163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http://upload.wikimedia.org/wikipedia/commons/4/40/RFID_Chip_004.JPG">
            <a:extLst>
              <a:ext uri="{FF2B5EF4-FFF2-40B4-BE49-F238E27FC236}">
                <a16:creationId xmlns:a16="http://schemas.microsoft.com/office/drawing/2014/main" id="{DDC0FD95-F791-42E0-87DF-FBF1FAB187D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41623" y="5257665"/>
            <a:ext cx="2030136" cy="1522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2694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3AA426D-D17D-4615-A362-ED2840F8F950}"/>
              </a:ext>
            </a:extLst>
          </p:cNvPr>
          <p:cNvSpPr>
            <a:spLocks noGrp="1"/>
          </p:cNvSpPr>
          <p:nvPr>
            <p:ph type="title"/>
          </p:nvPr>
        </p:nvSpPr>
        <p:spPr/>
        <p:txBody>
          <a:bodyPr/>
          <a:lstStyle/>
          <a:p>
            <a:r>
              <a:rPr lang="ru-RU" b="1" dirty="0"/>
              <a:t>Классификация RFID-меток</a:t>
            </a:r>
            <a:br>
              <a:rPr lang="ru-RU" dirty="0"/>
            </a:br>
            <a:endParaRPr lang="ru-RU" dirty="0"/>
          </a:p>
        </p:txBody>
      </p:sp>
      <p:sp>
        <p:nvSpPr>
          <p:cNvPr id="3" name="Объект 2">
            <a:extLst>
              <a:ext uri="{FF2B5EF4-FFF2-40B4-BE49-F238E27FC236}">
                <a16:creationId xmlns:a16="http://schemas.microsoft.com/office/drawing/2014/main" id="{1F97762B-A835-4747-A92A-DCC5CD59B0B7}"/>
              </a:ext>
            </a:extLst>
          </p:cNvPr>
          <p:cNvSpPr>
            <a:spLocks noGrp="1"/>
          </p:cNvSpPr>
          <p:nvPr>
            <p:ph idx="1"/>
          </p:nvPr>
        </p:nvSpPr>
        <p:spPr>
          <a:xfrm>
            <a:off x="2589212" y="1434517"/>
            <a:ext cx="8915400" cy="4476705"/>
          </a:xfrm>
        </p:spPr>
        <p:txBody>
          <a:bodyPr>
            <a:normAutofit fontScale="70000" lnSpcReduction="20000"/>
          </a:bodyPr>
          <a:lstStyle/>
          <a:p>
            <a:r>
              <a:rPr lang="ru-RU" b="1" dirty="0"/>
              <a:t>1. По питанию:</a:t>
            </a:r>
          </a:p>
          <a:p>
            <a:r>
              <a:rPr lang="ru-RU" dirty="0"/>
              <a:t>Активные — используют для передачи данных энергию встроенного элемента питания (зона чтения до 100 метров);</a:t>
            </a:r>
          </a:p>
          <a:p>
            <a:r>
              <a:rPr lang="ru-RU" dirty="0"/>
              <a:t>Пассивные — используют энергию, излучаемую считывателем (дальность до 8 метров).</a:t>
            </a:r>
          </a:p>
          <a:p>
            <a:r>
              <a:rPr lang="ru-RU" b="1" dirty="0"/>
              <a:t>2. По видам памяти:</a:t>
            </a:r>
          </a:p>
          <a:p>
            <a:r>
              <a:rPr lang="ru-RU" dirty="0"/>
              <a:t>"RO" (</a:t>
            </a:r>
            <a:r>
              <a:rPr lang="ru-RU" dirty="0" err="1"/>
              <a:t>Read</a:t>
            </a:r>
            <a:r>
              <a:rPr lang="ru-RU" dirty="0"/>
              <a:t> </a:t>
            </a:r>
            <a:r>
              <a:rPr lang="ru-RU" dirty="0" err="1"/>
              <a:t>Only</a:t>
            </a:r>
            <a:r>
              <a:rPr lang="ru-RU" dirty="0"/>
              <a:t>) — данные записываются только один раз, сразу при изготовлении. Такие метки пригодны только для идентификации. Никакую новую информацию в них записать нельзя, и их практически невозможно подделать;</a:t>
            </a:r>
          </a:p>
          <a:p>
            <a:r>
              <a:rPr lang="ru-RU" dirty="0"/>
              <a:t>"WORM” (</a:t>
            </a:r>
            <a:r>
              <a:rPr lang="ru-RU" dirty="0" err="1"/>
              <a:t>Write</a:t>
            </a:r>
            <a:r>
              <a:rPr lang="ru-RU" dirty="0"/>
              <a:t> </a:t>
            </a:r>
            <a:r>
              <a:rPr lang="ru-RU" dirty="0" err="1"/>
              <a:t>Once</a:t>
            </a:r>
            <a:r>
              <a:rPr lang="ru-RU" dirty="0"/>
              <a:t> </a:t>
            </a:r>
            <a:r>
              <a:rPr lang="ru-RU" dirty="0" err="1"/>
              <a:t>Read</a:t>
            </a:r>
            <a:r>
              <a:rPr lang="ru-RU" dirty="0"/>
              <a:t> </a:t>
            </a:r>
            <a:r>
              <a:rPr lang="ru-RU" dirty="0" err="1"/>
              <a:t>Many</a:t>
            </a:r>
            <a:r>
              <a:rPr lang="ru-RU" dirty="0"/>
              <a:t>) — кроме уникального идентификатора такие метки содержат блок однократно записываемой памяти, которую в дальнейшем можно многократно читать;</a:t>
            </a:r>
          </a:p>
          <a:p>
            <a:r>
              <a:rPr lang="ru-RU" dirty="0"/>
              <a:t>"RW" (</a:t>
            </a:r>
            <a:r>
              <a:rPr lang="ru-RU" dirty="0" err="1"/>
              <a:t>Read</a:t>
            </a:r>
            <a:r>
              <a:rPr lang="ru-RU" dirty="0"/>
              <a:t> </a:t>
            </a:r>
            <a:r>
              <a:rPr lang="ru-RU" dirty="0" err="1"/>
              <a:t>and</a:t>
            </a:r>
            <a:r>
              <a:rPr lang="ru-RU" dirty="0"/>
              <a:t> </a:t>
            </a:r>
            <a:r>
              <a:rPr lang="ru-RU" dirty="0" err="1"/>
              <a:t>Write</a:t>
            </a:r>
            <a:r>
              <a:rPr lang="ru-RU" dirty="0"/>
              <a:t>) — такие метки содержат идентификатор и блок памяти для чтения/записи информации. Данные в них могут быть перезаписаны большое число раз.</a:t>
            </a:r>
          </a:p>
          <a:p>
            <a:r>
              <a:rPr lang="ru-RU" b="1" dirty="0"/>
              <a:t>3. По использованию:</a:t>
            </a:r>
          </a:p>
          <a:p>
            <a:r>
              <a:rPr lang="ru-RU" dirty="0" err="1"/>
              <a:t>Самоклеющиеся</a:t>
            </a:r>
            <a:r>
              <a:rPr lang="ru-RU" dirty="0"/>
              <a:t> бумажные или лавсановые метки;</a:t>
            </a:r>
          </a:p>
          <a:p>
            <a:r>
              <a:rPr lang="ru-RU" dirty="0"/>
              <a:t>Стандартные пластиковые карты;</a:t>
            </a:r>
          </a:p>
          <a:p>
            <a:r>
              <a:rPr lang="ru-RU" dirty="0"/>
              <a:t>Дисковые метки (в том числе с центральным отверстием для закрепления на </a:t>
            </a:r>
            <a:r>
              <a:rPr lang="ru-RU" dirty="0" err="1"/>
              <a:t>палете</a:t>
            </a:r>
            <a:r>
              <a:rPr lang="ru-RU" dirty="0"/>
              <a:t>);</a:t>
            </a:r>
          </a:p>
          <a:p>
            <a:r>
              <a:rPr lang="ru-RU" dirty="0"/>
              <a:t>Различные виды брелоков;</a:t>
            </a:r>
          </a:p>
          <a:p>
            <a:r>
              <a:rPr lang="ru-RU" dirty="0"/>
              <a:t>Специальное исполнение для жестких условий эксплуатации.</a:t>
            </a:r>
          </a:p>
          <a:p>
            <a:endParaRPr lang="ru-RU" dirty="0"/>
          </a:p>
        </p:txBody>
      </p:sp>
    </p:spTree>
    <p:extLst>
      <p:ext uri="{BB962C8B-B14F-4D97-AF65-F5344CB8AC3E}">
        <p14:creationId xmlns:p14="http://schemas.microsoft.com/office/powerpoint/2010/main" val="1329123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F982940-6D4C-4AB1-9934-770E89C86B86}"/>
              </a:ext>
            </a:extLst>
          </p:cNvPr>
          <p:cNvSpPr>
            <a:spLocks noGrp="1"/>
          </p:cNvSpPr>
          <p:nvPr>
            <p:ph type="title"/>
          </p:nvPr>
        </p:nvSpPr>
        <p:spPr>
          <a:xfrm>
            <a:off x="2592925" y="624110"/>
            <a:ext cx="8911687" cy="1280890"/>
          </a:xfrm>
        </p:spPr>
        <p:txBody>
          <a:bodyPr/>
          <a:lstStyle/>
          <a:p>
            <a:pPr algn="ctr"/>
            <a:r>
              <a:rPr lang="ru-RU" b="1" dirty="0"/>
              <a:t>NFC </a:t>
            </a:r>
            <a:endParaRPr lang="ru-RU" dirty="0"/>
          </a:p>
        </p:txBody>
      </p:sp>
      <p:sp>
        <p:nvSpPr>
          <p:cNvPr id="3" name="Объект 2">
            <a:extLst>
              <a:ext uri="{FF2B5EF4-FFF2-40B4-BE49-F238E27FC236}">
                <a16:creationId xmlns:a16="http://schemas.microsoft.com/office/drawing/2014/main" id="{1D0A3D85-5B79-477A-A638-B6D656263CA8}"/>
              </a:ext>
            </a:extLst>
          </p:cNvPr>
          <p:cNvSpPr>
            <a:spLocks noGrp="1"/>
          </p:cNvSpPr>
          <p:nvPr>
            <p:ph idx="1"/>
          </p:nvPr>
        </p:nvSpPr>
        <p:spPr>
          <a:xfrm>
            <a:off x="2589212" y="1264555"/>
            <a:ext cx="8915400" cy="4646667"/>
          </a:xfrm>
        </p:spPr>
        <p:txBody>
          <a:bodyPr>
            <a:normAutofit/>
          </a:bodyPr>
          <a:lstStyle/>
          <a:p>
            <a:r>
              <a:rPr lang="ru-RU" b="1" dirty="0"/>
              <a:t>NFC (</a:t>
            </a:r>
            <a:r>
              <a:rPr lang="ru-RU" b="1" dirty="0" err="1"/>
              <a:t>Near</a:t>
            </a:r>
            <a:r>
              <a:rPr lang="ru-RU" b="1" dirty="0"/>
              <a:t> </a:t>
            </a:r>
            <a:r>
              <a:rPr lang="ru-RU" b="1" dirty="0" err="1"/>
              <a:t>Field</a:t>
            </a:r>
            <a:r>
              <a:rPr lang="ru-RU" b="1" dirty="0"/>
              <a:t> </a:t>
            </a:r>
            <a:r>
              <a:rPr lang="ru-RU" b="1" dirty="0" err="1"/>
              <a:t>Communication</a:t>
            </a:r>
            <a:r>
              <a:rPr lang="ru-RU" b="1" dirty="0"/>
              <a:t>) </a:t>
            </a:r>
            <a:r>
              <a:rPr lang="ru-RU" dirty="0"/>
              <a:t>— технология беспроводной высокочастотной связи малого радиуса действия (до 10 см), позволяющая осуществлять бесконтактный обмен данными между устройствами, расположенными на небольших расстояниях.</a:t>
            </a:r>
          </a:p>
          <a:p>
            <a:r>
              <a:rPr lang="ru-RU" dirty="0"/>
              <a:t>Технология NFC базируется на RFID (</a:t>
            </a:r>
            <a:r>
              <a:rPr lang="ru-RU" dirty="0" err="1"/>
              <a:t>Radio</a:t>
            </a:r>
            <a:r>
              <a:rPr lang="ru-RU" dirty="0"/>
              <a:t> </a:t>
            </a:r>
            <a:r>
              <a:rPr lang="ru-RU" dirty="0" err="1"/>
              <a:t>Frequency</a:t>
            </a:r>
            <a:r>
              <a:rPr lang="ru-RU" dirty="0"/>
              <a:t> </a:t>
            </a:r>
            <a:r>
              <a:rPr lang="ru-RU" dirty="0" err="1"/>
              <a:t>IDentification</a:t>
            </a:r>
            <a:r>
              <a:rPr lang="ru-RU" dirty="0"/>
              <a:t>, радиочастотная идентификация).</a:t>
            </a:r>
          </a:p>
          <a:p>
            <a:r>
              <a:rPr lang="ru-RU" dirty="0"/>
              <a:t>Три наиболее популярных варианта использования </a:t>
            </a:r>
            <a:r>
              <a:rPr lang="ru-RU" b="1" dirty="0"/>
              <a:t>NFC</a:t>
            </a:r>
            <a:r>
              <a:rPr lang="ru-RU" dirty="0"/>
              <a:t> технологии в мобильных телефонах:</a:t>
            </a:r>
          </a:p>
          <a:p>
            <a:pPr lvl="1"/>
            <a:r>
              <a:rPr lang="ru-RU" dirty="0"/>
              <a:t>эмуляция карт — телефон эмулирует карту, например пропуск или платежную карту;</a:t>
            </a:r>
          </a:p>
          <a:p>
            <a:pPr lvl="1"/>
            <a:r>
              <a:rPr lang="ru-RU" dirty="0"/>
              <a:t>режим считывания — телефон считывает пассивную метку (</a:t>
            </a:r>
            <a:r>
              <a:rPr lang="ru-RU" dirty="0" err="1"/>
              <a:t>Tag</a:t>
            </a:r>
            <a:r>
              <a:rPr lang="ru-RU" dirty="0"/>
              <a:t>), например для интерактивной рекламы;</a:t>
            </a:r>
          </a:p>
          <a:p>
            <a:pPr lvl="1"/>
            <a:r>
              <a:rPr lang="ru-RU" dirty="0"/>
              <a:t>режим P2P — два телефона связываются и обмениваются информацией.</a:t>
            </a:r>
          </a:p>
          <a:p>
            <a:endParaRPr lang="ru-RU" dirty="0"/>
          </a:p>
        </p:txBody>
      </p:sp>
      <p:pic>
        <p:nvPicPr>
          <p:cNvPr id="2052" name="Picture 4" descr="технология беспроводной высокочастотной связи малого радиуса действия ">
            <a:extLst>
              <a:ext uri="{FF2B5EF4-FFF2-40B4-BE49-F238E27FC236}">
                <a16:creationId xmlns:a16="http://schemas.microsoft.com/office/drawing/2014/main" id="{8DE903D2-5E0B-43F0-B6E3-32D45E4BD1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917" y="1264555"/>
            <a:ext cx="2108783" cy="2108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4065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70AEECB-E39F-4792-8BCD-43AD3CCDA162}"/>
              </a:ext>
            </a:extLst>
          </p:cNvPr>
          <p:cNvSpPr>
            <a:spLocks noGrp="1"/>
          </p:cNvSpPr>
          <p:nvPr>
            <p:ph type="title"/>
          </p:nvPr>
        </p:nvSpPr>
        <p:spPr/>
        <p:txBody>
          <a:bodyPr/>
          <a:lstStyle/>
          <a:p>
            <a:pPr algn="ctr"/>
            <a:r>
              <a:rPr lang="ru-RU" b="1" dirty="0"/>
              <a:t>Карты с магнитной полосой</a:t>
            </a:r>
            <a:endParaRPr lang="ru-RU" dirty="0"/>
          </a:p>
        </p:txBody>
      </p:sp>
      <p:sp>
        <p:nvSpPr>
          <p:cNvPr id="3" name="Объект 2">
            <a:extLst>
              <a:ext uri="{FF2B5EF4-FFF2-40B4-BE49-F238E27FC236}">
                <a16:creationId xmlns:a16="http://schemas.microsoft.com/office/drawing/2014/main" id="{6F388BEF-F511-473C-A2C6-E73F66EAC933}"/>
              </a:ext>
            </a:extLst>
          </p:cNvPr>
          <p:cNvSpPr>
            <a:spLocks noGrp="1"/>
          </p:cNvSpPr>
          <p:nvPr>
            <p:ph idx="1"/>
          </p:nvPr>
        </p:nvSpPr>
        <p:spPr>
          <a:xfrm>
            <a:off x="2592925" y="1417983"/>
            <a:ext cx="8915400" cy="4493239"/>
          </a:xfrm>
        </p:spPr>
        <p:txBody>
          <a:bodyPr>
            <a:normAutofit/>
          </a:bodyPr>
          <a:lstStyle/>
          <a:p>
            <a:r>
              <a:rPr lang="ru-RU" b="1" dirty="0"/>
              <a:t>Карты с магнитной полосой</a:t>
            </a:r>
            <a:r>
              <a:rPr lang="ru-RU" dirty="0"/>
              <a:t>. В данном типе карты информация заносится на магнитную полосу. Карты с магнитной полосой бывают трёх форматов: ID-1, ID-2, ID-3. Магнитная полоса содержит 3 дорожки, на которые в закодированном виде записывают номер карты, срок ее действия, фамилию держателя карты и тому подобные данные. Объем записанной информации около 100 байт.</a:t>
            </a:r>
          </a:p>
          <a:p>
            <a:r>
              <a:rPr lang="ru-RU" dirty="0"/>
              <a:t>Магнитная полоса может быть изготовлена для различных мощностей магнитного поля, и по этому параметру различают </a:t>
            </a:r>
            <a:r>
              <a:rPr lang="ru-RU" b="1" dirty="0"/>
              <a:t>высококоэрцитивную (</a:t>
            </a:r>
            <a:r>
              <a:rPr lang="ru-RU" b="1" dirty="0" err="1"/>
              <a:t>HiCo</a:t>
            </a:r>
            <a:r>
              <a:rPr lang="ru-RU" b="1" dirty="0"/>
              <a:t>)</a:t>
            </a:r>
            <a:r>
              <a:rPr lang="ru-RU" dirty="0"/>
              <a:t> и </a:t>
            </a:r>
            <a:r>
              <a:rPr lang="ru-RU" b="1" dirty="0"/>
              <a:t>низкокоэрцитивную (</a:t>
            </a:r>
            <a:r>
              <a:rPr lang="ru-RU" b="1" dirty="0" err="1"/>
              <a:t>LoCo</a:t>
            </a:r>
            <a:r>
              <a:rPr lang="ru-RU" b="1" dirty="0"/>
              <a:t>)</a:t>
            </a:r>
            <a:r>
              <a:rPr lang="ru-RU" dirty="0"/>
              <a:t>. Степень </a:t>
            </a:r>
            <a:r>
              <a:rPr lang="ru-RU" dirty="0" err="1"/>
              <a:t>коэрцитивности</a:t>
            </a:r>
            <a:r>
              <a:rPr lang="ru-RU" dirty="0"/>
              <a:t> влияет на устойчивость записанной информации к размагничиванию. </a:t>
            </a:r>
            <a:r>
              <a:rPr lang="ru-RU" b="1" dirty="0"/>
              <a:t>Пластиковые карты с магнитной полосой</a:t>
            </a:r>
            <a:r>
              <a:rPr lang="ru-RU" dirty="0"/>
              <a:t> </a:t>
            </a:r>
            <a:r>
              <a:rPr lang="ru-RU" dirty="0" err="1"/>
              <a:t>HiCo</a:t>
            </a:r>
            <a:r>
              <a:rPr lang="ru-RU" dirty="0"/>
              <a:t> более надежны и долговечны, так как информация на магнитных полосах </a:t>
            </a:r>
            <a:r>
              <a:rPr lang="ru-RU" dirty="0" err="1"/>
              <a:t>HiCo</a:t>
            </a:r>
            <a:r>
              <a:rPr lang="ru-RU" dirty="0"/>
              <a:t> менее подвержена размагничиванию внешними магнитными полями, чем на полосах </a:t>
            </a:r>
            <a:r>
              <a:rPr lang="ru-RU" dirty="0" err="1"/>
              <a:t>LoCo</a:t>
            </a:r>
            <a:r>
              <a:rPr lang="ru-RU" dirty="0"/>
              <a:t>.</a:t>
            </a:r>
          </a:p>
        </p:txBody>
      </p:sp>
      <p:pic>
        <p:nvPicPr>
          <p:cNvPr id="3074" name="Picture 2" descr="Карты с магнитной полосой">
            <a:extLst>
              <a:ext uri="{FF2B5EF4-FFF2-40B4-BE49-F238E27FC236}">
                <a16:creationId xmlns:a16="http://schemas.microsoft.com/office/drawing/2014/main" id="{8B31C77B-07B3-4F3D-BD16-872BF49109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270" y="1264554"/>
            <a:ext cx="2309155" cy="2309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2756882"/>
      </p:ext>
    </p:extLst>
  </p:cSld>
  <p:clrMapOvr>
    <a:masterClrMapping/>
  </p:clrMapOvr>
</p:sld>
</file>

<file path=ppt/theme/theme1.xml><?xml version="1.0" encoding="utf-8"?>
<a:theme xmlns:a="http://schemas.openxmlformats.org/drawingml/2006/main" name="Легкий дым">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948</TotalTime>
  <Words>4881</Words>
  <Application>Microsoft Office PowerPoint</Application>
  <PresentationFormat>Широкоэкранный</PresentationFormat>
  <Paragraphs>412</Paragraphs>
  <Slides>58</Slides>
  <Notes>4</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58</vt:i4>
      </vt:variant>
    </vt:vector>
  </HeadingPairs>
  <TitlesOfParts>
    <vt:vector size="66" baseType="lpstr">
      <vt:lpstr>Arial</vt:lpstr>
      <vt:lpstr>Calibri</vt:lpstr>
      <vt:lpstr>Century Gothic</vt:lpstr>
      <vt:lpstr>Symbol</vt:lpstr>
      <vt:lpstr>Times New Roman</vt:lpstr>
      <vt:lpstr>Wingdings</vt:lpstr>
      <vt:lpstr>Wingdings 3</vt:lpstr>
      <vt:lpstr>Легкий дым</vt:lpstr>
      <vt:lpstr>Основы  защиты  информации </vt:lpstr>
      <vt:lpstr>Идентификация и аутентификация субъектов</vt:lpstr>
      <vt:lpstr>Презентация PowerPoint</vt:lpstr>
      <vt:lpstr>Электронные ключи, iButton</vt:lpstr>
      <vt:lpstr>Электронные ключи, Dongle</vt:lpstr>
      <vt:lpstr>Технология RFID</vt:lpstr>
      <vt:lpstr>Классификация RFID-меток </vt:lpstr>
      <vt:lpstr>NFC </vt:lpstr>
      <vt:lpstr>Карты с магнитной полосой</vt:lpstr>
      <vt:lpstr>Штрих-код</vt:lpstr>
      <vt:lpstr>Презентация PowerPoint</vt:lpstr>
      <vt:lpstr>QR-код</vt:lpstr>
      <vt:lpstr>Штрих коды, QR</vt:lpstr>
      <vt:lpstr>Штрих коды, QR</vt:lpstr>
      <vt:lpstr>Технологии аутентификации</vt:lpstr>
      <vt:lpstr>Презентация PowerPoint</vt:lpstr>
      <vt:lpstr>Смарт-карты</vt:lpstr>
      <vt:lpstr>Презентация PowerPoint</vt:lpstr>
      <vt:lpstr>Презентация PowerPoint</vt:lpstr>
      <vt:lpstr>Парольная аутентификация </vt:lpstr>
      <vt:lpstr>Меры, позволяющие значительно повысить надежность парольной защиты: </vt:lpstr>
      <vt:lpstr>Одноразовые пароли  (OTP – One Time Password) </vt:lpstr>
      <vt:lpstr>Хэширование</vt:lpstr>
      <vt:lpstr>Метод «запрос-ответ» </vt:lpstr>
      <vt:lpstr>Презентация PowerPoint</vt:lpstr>
      <vt:lpstr>Метод «только ответ» </vt:lpstr>
      <vt:lpstr>Метод «синхронизация по времени» </vt:lpstr>
      <vt:lpstr>Метод «синхронизация по событию» </vt:lpstr>
      <vt:lpstr>Меры предосторожности</vt:lpstr>
      <vt:lpstr>СИСТЕМА S/KEY</vt:lpstr>
      <vt:lpstr>Сервер аутентификации Kerberos </vt:lpstr>
      <vt:lpstr>Проверка сервером S подлинности клиента C</vt:lpstr>
      <vt:lpstr>Системы биометрической аутентификации</vt:lpstr>
      <vt:lpstr>Биометрия</vt:lpstr>
      <vt:lpstr>Статические методы </vt:lpstr>
      <vt:lpstr>Динамические методы </vt:lpstr>
      <vt:lpstr>Системы биометрической аутентификации</vt:lpstr>
      <vt:lpstr>Системы биометрической аутентификации</vt:lpstr>
      <vt:lpstr>Системы биометрической аутентификации</vt:lpstr>
      <vt:lpstr>Системы биометрической аутентификации</vt:lpstr>
      <vt:lpstr>Системы биометрической аутентификации</vt:lpstr>
      <vt:lpstr>Системы биометрической аутентификации</vt:lpstr>
      <vt:lpstr>Системы биометрической аутентификации</vt:lpstr>
      <vt:lpstr>Системы биометрической аутентификации</vt:lpstr>
      <vt:lpstr>Системы биометрической аутентификации</vt:lpstr>
      <vt:lpstr>Полезные возможности, позволяющих компенсировать некоторые отрицательные стороны существующих биометрических технологий:</vt:lpstr>
      <vt:lpstr>Недостатки Биометрии:</vt:lpstr>
      <vt:lpstr>Презентация PowerPoint</vt:lpstr>
      <vt:lpstr>Управление доступом</vt:lpstr>
      <vt:lpstr>Матрица доступа</vt:lpstr>
      <vt:lpstr>Логическое управление доступом</vt:lpstr>
      <vt:lpstr>Презентация PowerPoint</vt:lpstr>
      <vt:lpstr>Презентация PowerPoint</vt:lpstr>
      <vt:lpstr>Произвольное управление доступом недостатки:</vt:lpstr>
      <vt:lpstr>Презентация PowerPoint</vt:lpstr>
      <vt:lpstr>Ролевое управление доступом</vt:lpstr>
      <vt:lpstr>Ролевое управление доступом Основные понятия: </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Основы  защиты  информации</dc:title>
  <dc:creator>Nana</dc:creator>
  <cp:lastModifiedBy>Ржеутская Надежда Викентьевна</cp:lastModifiedBy>
  <cp:revision>56</cp:revision>
  <dcterms:created xsi:type="dcterms:W3CDTF">2021-02-03T09:19:28Z</dcterms:created>
  <dcterms:modified xsi:type="dcterms:W3CDTF">2021-04-03T10:14:49Z</dcterms:modified>
</cp:coreProperties>
</file>