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3"/>
  </p:notesMasterIdLst>
  <p:sldIdLst>
    <p:sldId id="256" r:id="rId2"/>
    <p:sldId id="413" r:id="rId3"/>
    <p:sldId id="414" r:id="rId4"/>
    <p:sldId id="415" r:id="rId5"/>
    <p:sldId id="416" r:id="rId6"/>
    <p:sldId id="418" r:id="rId7"/>
    <p:sldId id="419" r:id="rId8"/>
    <p:sldId id="422" r:id="rId9"/>
    <p:sldId id="423" r:id="rId10"/>
    <p:sldId id="424" r:id="rId11"/>
    <p:sldId id="425" r:id="rId12"/>
    <p:sldId id="427" r:id="rId13"/>
    <p:sldId id="428" r:id="rId14"/>
    <p:sldId id="429" r:id="rId15"/>
    <p:sldId id="430" r:id="rId16"/>
    <p:sldId id="431" r:id="rId17"/>
    <p:sldId id="433" r:id="rId18"/>
    <p:sldId id="437" r:id="rId19"/>
    <p:sldId id="444" r:id="rId20"/>
    <p:sldId id="440" r:id="rId21"/>
    <p:sldId id="443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 snapToGrid="0">
      <p:cViewPr varScale="1">
        <p:scale>
          <a:sx n="45" d="100"/>
          <a:sy n="45" d="100"/>
        </p:scale>
        <p:origin x="79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F801AE-48C0-4BE0-A9CC-F4DC802EE69C}" type="datetimeFigureOut">
              <a:rPr lang="ru-RU" smtClean="0"/>
              <a:t>21.04.2021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4DC0FE-A57D-462C-B769-7CABEAE85B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08651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37657" y="2221089"/>
            <a:ext cx="8915399" cy="2262781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/>
              <a:t>Основы </a:t>
            </a:r>
            <a:br>
              <a:rPr lang="ru-RU" b="1" dirty="0"/>
            </a:br>
            <a:r>
              <a:rPr lang="ru-RU" b="1" dirty="0"/>
              <a:t>защиты </a:t>
            </a:r>
            <a:br>
              <a:rPr lang="ru-RU" b="1" dirty="0"/>
            </a:br>
            <a:r>
              <a:rPr lang="ru-RU" b="1" dirty="0"/>
              <a:t>информации</a:t>
            </a:r>
            <a:br>
              <a:rPr lang="ru-RU" b="1" dirty="0"/>
            </a:br>
            <a:endParaRPr lang="ru-RU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sz="2800" dirty="0" err="1">
                <a:solidFill>
                  <a:schemeClr val="tx1"/>
                </a:solidFill>
              </a:rPr>
              <a:t>Ржеутская</a:t>
            </a:r>
            <a:r>
              <a:rPr lang="ru-RU" sz="2800" dirty="0">
                <a:solidFill>
                  <a:schemeClr val="tx1"/>
                </a:solidFill>
              </a:rPr>
              <a:t> Надежда </a:t>
            </a:r>
            <a:r>
              <a:rPr lang="ru-RU" sz="2800" dirty="0" err="1">
                <a:solidFill>
                  <a:schemeClr val="tx1"/>
                </a:solidFill>
              </a:rPr>
              <a:t>Викентьевна</a:t>
            </a:r>
            <a:endParaRPr lang="ru-RU" sz="2800" dirty="0">
              <a:solidFill>
                <a:schemeClr val="tx1"/>
              </a:solidFill>
            </a:endParaRPr>
          </a:p>
          <a:p>
            <a:r>
              <a:rPr lang="ru-RU" sz="2800" dirty="0">
                <a:solidFill>
                  <a:schemeClr val="tx1"/>
                </a:solidFill>
              </a:rPr>
              <a:t>Ассистент кафедры </a:t>
            </a:r>
            <a:r>
              <a:rPr lang="ru-RU" sz="2800" dirty="0" err="1">
                <a:solidFill>
                  <a:schemeClr val="tx1"/>
                </a:solidFill>
              </a:rPr>
              <a:t>ИСиТ</a:t>
            </a:r>
            <a:endParaRPr lang="ru-RU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00830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6F801B-845B-49FC-B63E-DCCE93B4F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i="1" dirty="0"/>
              <a:t>Особенности заражения файловыми вирусами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BEE36ED-9D1D-45DB-A17D-78C4131F2C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400" dirty="0"/>
              <a:t>К первому классу относятся вирусы, которые не внедряют свой код непосредственно в программный файл, а изменяют имя файла и создают новый, содержащий тело вируса.</a:t>
            </a:r>
          </a:p>
          <a:p>
            <a:r>
              <a:rPr lang="ru-RU" sz="2400" dirty="0"/>
              <a:t>Второй класс составляют вирусы, внедряющиеся непосредственно в файлы-жертвы. Они характеризуются местом внедрения.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351732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22516424-6A37-4195-BE1A-C797C7514C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086678"/>
            <a:ext cx="8915400" cy="4824544"/>
          </a:xfrm>
        </p:spPr>
        <p:txBody>
          <a:bodyPr>
            <a:normAutofit/>
          </a:bodyPr>
          <a:lstStyle/>
          <a:p>
            <a:endParaRPr lang="ru-RU" sz="2400" i="1" dirty="0"/>
          </a:p>
          <a:p>
            <a:endParaRPr lang="ru-RU" sz="2400" i="1" dirty="0"/>
          </a:p>
          <a:p>
            <a:r>
              <a:rPr lang="ru-RU" sz="2400" i="1" dirty="0"/>
              <a:t>Варианты внедрения вирусов в файлы:</a:t>
            </a:r>
          </a:p>
          <a:p>
            <a:pPr lvl="1"/>
            <a:r>
              <a:rPr lang="ru-RU" sz="2200" i="1" dirty="0"/>
              <a:t>Внедрение в начало файла.</a:t>
            </a:r>
            <a:endParaRPr lang="ru-RU" sz="2200" dirty="0"/>
          </a:p>
          <a:p>
            <a:pPr lvl="1"/>
            <a:r>
              <a:rPr lang="ru-RU" sz="2200" i="1" dirty="0"/>
              <a:t>Внедрение в конец файла.</a:t>
            </a:r>
          </a:p>
          <a:p>
            <a:pPr lvl="1"/>
            <a:r>
              <a:rPr lang="ru-RU" sz="2200" i="1" dirty="0"/>
              <a:t>Внедрение в середину файла.</a:t>
            </a:r>
            <a:r>
              <a:rPr lang="ru-RU" sz="2200" dirty="0"/>
              <a:t> </a:t>
            </a:r>
            <a:r>
              <a:rPr lang="ru-RU" sz="2200" i="1" dirty="0"/>
              <a:t>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471506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638437-B816-4C83-B571-FB3F7860C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i="1" dirty="0"/>
              <a:t>Особенности заражения загрузочными вирусами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5D2CD2-A86A-49A0-B943-48CB4D32A0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i="1" dirty="0"/>
              <a:t>Особенности заражения загрузочными вирусами</a:t>
            </a:r>
            <a:r>
              <a:rPr lang="ru-RU" sz="2400" dirty="0"/>
              <a:t> определяются особенностями объектов, в которые они внедряются, — загрузочными секторами жестких дисков и главной загрузочной записью (MBR) жестких дисков.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093529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6D581016-B41B-4EF5-9B53-1ABA53762E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715617"/>
            <a:ext cx="8915400" cy="5195605"/>
          </a:xfrm>
        </p:spPr>
        <p:txBody>
          <a:bodyPr>
            <a:normAutofit/>
          </a:bodyPr>
          <a:lstStyle/>
          <a:p>
            <a:r>
              <a:rPr lang="ru-RU" sz="2400" dirty="0"/>
              <a:t>Существуют различные способы решения этой задачи. Ниже приводится классификация, предложенная Е. Касперским:</a:t>
            </a:r>
          </a:p>
          <a:p>
            <a:pPr lvl="1"/>
            <a:r>
              <a:rPr lang="ru-RU" sz="2200" i="1" dirty="0"/>
              <a:t>Используются </a:t>
            </a:r>
            <a:r>
              <a:rPr lang="ru-RU" sz="2200" i="1" dirty="0" err="1"/>
              <a:t>псевдосбойные</a:t>
            </a:r>
            <a:r>
              <a:rPr lang="ru-RU" sz="2200" i="1" dirty="0"/>
              <a:t> секторы.</a:t>
            </a:r>
            <a:r>
              <a:rPr lang="ru-RU" sz="2200" dirty="0"/>
              <a:t> </a:t>
            </a:r>
          </a:p>
          <a:p>
            <a:pPr lvl="1"/>
            <a:r>
              <a:rPr lang="ru-RU" sz="2200" i="1" dirty="0"/>
              <a:t>Используются редко применяемые секторы в конце раздела.</a:t>
            </a:r>
            <a:r>
              <a:rPr lang="ru-RU" sz="2200" dirty="0"/>
              <a:t> </a:t>
            </a:r>
          </a:p>
          <a:p>
            <a:pPr lvl="1"/>
            <a:r>
              <a:rPr lang="ru-RU" sz="2200" i="1" dirty="0"/>
              <a:t>Используются зарезервированные области разделов.</a:t>
            </a:r>
            <a:r>
              <a:rPr lang="ru-RU" sz="2200" dirty="0"/>
              <a:t> </a:t>
            </a:r>
          </a:p>
          <a:p>
            <a:pPr lvl="1"/>
            <a:r>
              <a:rPr lang="ru-RU" sz="2200" i="1" dirty="0"/>
              <a:t>Короткие вирусы могут уместиться в один сектор загрузчика</a:t>
            </a:r>
            <a:r>
              <a:rPr lang="ru-RU" sz="2200" dirty="0"/>
              <a:t> и полностью взять на себя функции MBR или загрузочного сектора.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524652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43FEDC-979B-4252-973E-832E5C8CF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624109"/>
            <a:ext cx="8595624" cy="1310707"/>
          </a:xfrm>
        </p:spPr>
        <p:txBody>
          <a:bodyPr>
            <a:normAutofit/>
          </a:bodyPr>
          <a:lstStyle/>
          <a:p>
            <a:pPr algn="ctr"/>
            <a:r>
              <a:rPr lang="ru-RU" i="1" dirty="0"/>
              <a:t>Особенности заражения макровирусами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AA484CC-029A-4B95-9118-45BB62772D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080591"/>
            <a:ext cx="8915400" cy="3830631"/>
          </a:xfrm>
        </p:spPr>
        <p:txBody>
          <a:bodyPr>
            <a:normAutofit/>
          </a:bodyPr>
          <a:lstStyle/>
          <a:p>
            <a:r>
              <a:rPr lang="ru-RU" sz="2400" dirty="0"/>
              <a:t>Процесс заражения сводится к сохранению вирусного </a:t>
            </a:r>
            <a:r>
              <a:rPr lang="ru-RU" sz="2400" dirty="0" err="1"/>
              <a:t>макрокода</a:t>
            </a:r>
            <a:r>
              <a:rPr lang="ru-RU" sz="2400" dirty="0"/>
              <a:t> в выбранном документе-жертве.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996702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81B0E5-0AC3-4F76-BCB4-AFFF8A783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4017" y="624110"/>
            <a:ext cx="7633253" cy="1429977"/>
          </a:xfrm>
        </p:spPr>
        <p:txBody>
          <a:bodyPr/>
          <a:lstStyle/>
          <a:p>
            <a:pPr algn="ctr"/>
            <a:r>
              <a:rPr lang="ru-RU" b="1" dirty="0"/>
              <a:t>4. Выполнение деструктивных функций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6D7C19E-E74F-4314-BD74-C31DC48FB4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054087"/>
            <a:ext cx="8915400" cy="3857135"/>
          </a:xfrm>
        </p:spPr>
        <p:txBody>
          <a:bodyPr>
            <a:normAutofit/>
          </a:bodyPr>
          <a:lstStyle/>
          <a:p>
            <a:r>
              <a:rPr lang="ru-RU" sz="2400" dirty="0"/>
              <a:t>По деструктивным возможностям вирусы можно разделить наследующие категории:</a:t>
            </a:r>
          </a:p>
          <a:p>
            <a:pPr lvl="1"/>
            <a:r>
              <a:rPr lang="ru-RU" sz="2200" dirty="0"/>
              <a:t>Безвредные.</a:t>
            </a:r>
          </a:p>
          <a:p>
            <a:pPr lvl="1"/>
            <a:r>
              <a:rPr lang="ru-RU" sz="2200" dirty="0"/>
              <a:t>Неопасные.</a:t>
            </a:r>
          </a:p>
          <a:p>
            <a:pPr lvl="1"/>
            <a:r>
              <a:rPr lang="ru-RU" sz="2200" dirty="0"/>
              <a:t>Опасные. </a:t>
            </a:r>
          </a:p>
          <a:p>
            <a:pPr lvl="1"/>
            <a:r>
              <a:rPr lang="ru-RU" sz="2200" dirty="0"/>
              <a:t>Очень опасные.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74679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E2D753-E8CB-4953-AB5C-E08B78A06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5. Передача управления программе-носителю вируса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4A80794-5ADA-48AA-82E4-AECA98C63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400" dirty="0"/>
              <a:t>Разрушающие вирусы не заботятся о сохранении работоспособности инфицированных программ, поэтому для них этот этап функционирования отсутствует.</a:t>
            </a:r>
          </a:p>
          <a:p>
            <a:r>
              <a:rPr lang="ru-RU" sz="2400" dirty="0"/>
              <a:t>Для неразрушающих вирусов этот этап связан с восстановлением в памяти программы в том виде, в котором она должна корректно исполняться, и передачей управления программе-носителю вируса.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20945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FC6FDD-E6D6-4701-BC50-719A12D9E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/>
              <a:t>Основные каналы распространения вирусов и других вредоносных программ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F6461FB-400C-48EE-B0C2-33EB774F4D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b="1" dirty="0"/>
              <a:t>Классические способы распространения</a:t>
            </a:r>
          </a:p>
          <a:p>
            <a:r>
              <a:rPr lang="ru-RU" sz="2400" b="1" dirty="0"/>
              <a:t>Электронная почта</a:t>
            </a:r>
          </a:p>
          <a:p>
            <a:r>
              <a:rPr lang="ru-RU" sz="2400" b="1" dirty="0"/>
              <a:t>Троянские </a:t>
            </a:r>
            <a:r>
              <a:rPr lang="ru-RU" sz="2400" b="1" dirty="0" err="1"/>
              <a:t>Web</a:t>
            </a:r>
            <a:r>
              <a:rPr lang="ru-RU" sz="2400" b="1" dirty="0"/>
              <a:t>-сайты</a:t>
            </a:r>
          </a:p>
          <a:p>
            <a:r>
              <a:rPr lang="ru-RU" sz="2400" b="1" dirty="0"/>
              <a:t>Локальные сети</a:t>
            </a:r>
          </a:p>
          <a:p>
            <a:r>
              <a:rPr lang="ru-RU" sz="2400" b="1" dirty="0"/>
              <a:t>Другие каналы распространения вредоносных программ</a:t>
            </a:r>
            <a:endParaRPr lang="ru-BY" sz="2400" b="1" dirty="0"/>
          </a:p>
          <a:p>
            <a:endParaRPr lang="ru-RU" sz="2400" dirty="0"/>
          </a:p>
          <a:p>
            <a:endParaRPr lang="ru-RU" sz="2400" dirty="0"/>
          </a:p>
          <a:p>
            <a:endParaRPr lang="ru-RU" sz="24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485816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5C1889-CA38-4B99-B51E-CEB2304AB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Признаки проявления вирусов: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4D0E868-7AB2-4B88-BD37-82E3640D80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285461"/>
            <a:ext cx="8915400" cy="4625761"/>
          </a:xfrm>
        </p:spPr>
        <p:txBody>
          <a:bodyPr>
            <a:normAutofit lnSpcReduction="10000"/>
          </a:bodyPr>
          <a:lstStyle/>
          <a:p>
            <a:pPr lvl="0"/>
            <a:r>
              <a:rPr lang="ru-RU" dirty="0"/>
              <a:t>прекращение работы или неправильная работа ранее успешно функционировавших программ;</a:t>
            </a:r>
          </a:p>
          <a:p>
            <a:pPr lvl="0"/>
            <a:r>
              <a:rPr lang="ru-RU" dirty="0"/>
              <a:t>медленная работа компьютера;</a:t>
            </a:r>
          </a:p>
          <a:p>
            <a:pPr lvl="0"/>
            <a:r>
              <a:rPr lang="ru-RU" dirty="0"/>
              <a:t>невозможность загрузки операционной системы;</a:t>
            </a:r>
          </a:p>
          <a:p>
            <a:pPr lvl="0"/>
            <a:r>
              <a:rPr lang="ru-RU" dirty="0"/>
              <a:t>исчезновение файла и каталога или искажение их содержимого;</a:t>
            </a:r>
          </a:p>
          <a:p>
            <a:pPr lvl="0"/>
            <a:r>
              <a:rPr lang="ru-RU" dirty="0"/>
              <a:t>изменение даты и времени модификации файлов;</a:t>
            </a:r>
          </a:p>
          <a:p>
            <a:pPr lvl="0"/>
            <a:r>
              <a:rPr lang="ru-RU" dirty="0"/>
              <a:t>изменение размеров файлов;</a:t>
            </a:r>
          </a:p>
          <a:p>
            <a:pPr lvl="0"/>
            <a:r>
              <a:rPr lang="ru-RU" dirty="0"/>
              <a:t>неожиданное значительное увеличение количества файлов на диске;</a:t>
            </a:r>
          </a:p>
          <a:p>
            <a:pPr lvl="0"/>
            <a:r>
              <a:rPr lang="ru-RU" dirty="0"/>
              <a:t>существенное уменьшение размера свободной оперативной памяти;</a:t>
            </a:r>
          </a:p>
          <a:p>
            <a:pPr lvl="0"/>
            <a:r>
              <a:rPr lang="ru-RU" dirty="0"/>
              <a:t>вывод на экран непредусмотренных сообщений или изображений;</a:t>
            </a:r>
          </a:p>
          <a:p>
            <a:pPr lvl="0"/>
            <a:r>
              <a:rPr lang="ru-RU" dirty="0"/>
              <a:t>подача непредусмотренных звуковых сигналов;</a:t>
            </a:r>
          </a:p>
          <a:p>
            <a:pPr lvl="0"/>
            <a:r>
              <a:rPr lang="ru-RU" dirty="0"/>
              <a:t>частые зависания и сбои в работе компьютера.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329423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30D4AC-C29E-4863-B5A7-F92E377F8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>
                <a:solidFill>
                  <a:srgbClr val="333333"/>
                </a:solidFill>
                <a:latin typeface="arial" panose="020B0604020202020204" pitchFamily="34" charset="0"/>
              </a:rPr>
              <a:t>Ложные антивирусы</a:t>
            </a:r>
            <a:r>
              <a:rPr lang="ru-RU" dirty="0">
                <a:solidFill>
                  <a:srgbClr val="333333"/>
                </a:solidFill>
                <a:latin typeface="arial" panose="020B0604020202020204" pitchFamily="34" charset="0"/>
              </a:rPr>
              <a:t> 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77A303C-3846-40C4-8C01-74945A9780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Ложные антивирусы</a:t>
            </a:r>
            <a:r>
              <a:rPr lang="ru-RU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 (также известные как </a:t>
            </a:r>
            <a:r>
              <a:rPr lang="ru-RU" sz="24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«</a:t>
            </a:r>
            <a:r>
              <a:rPr lang="ru-RU" sz="2400" b="1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scareware</a:t>
            </a:r>
            <a:r>
              <a:rPr lang="ru-RU" sz="24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»</a:t>
            </a:r>
            <a:r>
              <a:rPr lang="ru-RU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) – это программы, которые внешне похожи на приложения для обеспечения безопасности компьютера, но в действительности такой защиты почти или совсем не обеспечивают, генерируют ошибочные или заведомо ложные уведомления об угрозах или пытаются вовлечь пользователя в мошеннические операции.</a:t>
            </a:r>
            <a:endParaRPr lang="ru-BY" sz="2400" dirty="0"/>
          </a:p>
        </p:txBody>
      </p:sp>
    </p:spTree>
    <p:extLst>
      <p:ext uri="{BB962C8B-B14F-4D97-AF65-F5344CB8AC3E}">
        <p14:creationId xmlns:p14="http://schemas.microsoft.com/office/powerpoint/2010/main" val="3123069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9B4F47-7691-48FF-9989-35C097DFD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Жизненный цикл вирусов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BD76AD1-002B-4D2F-A243-031A75BC45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ru-RU" sz="2400" i="1" dirty="0"/>
              <a:t>1. латентный период(стадия хранения)</a:t>
            </a:r>
            <a:r>
              <a:rPr lang="ru-RU" sz="2400" dirty="0"/>
              <a:t>, в течение которого вирусом никаких действий не предпринимается;</a:t>
            </a:r>
          </a:p>
          <a:p>
            <a:pPr lvl="0"/>
            <a:r>
              <a:rPr lang="ru-RU" sz="2400" i="1" dirty="0"/>
              <a:t>2. инкубационный период(первая стадия исполнения)</a:t>
            </a:r>
            <a:r>
              <a:rPr lang="ru-RU" sz="2400" dirty="0"/>
              <a:t>, в рамках которого вирус только размножается;</a:t>
            </a:r>
          </a:p>
          <a:p>
            <a:pPr lvl="0"/>
            <a:r>
              <a:rPr lang="ru-RU" sz="2400" i="1" dirty="0"/>
              <a:t>3. период проявления(вторая стадия исполнения)</a:t>
            </a:r>
            <a:r>
              <a:rPr lang="ru-RU" sz="2400" dirty="0"/>
              <a:t>, в течение которого наряду с размножением выполняется несанкционированные пользователем действия.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088556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AA3F52-2181-48C9-87B6-4151E72FF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i="1" dirty="0"/>
              <a:t>Виды антивирусных программ: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6AC82E8-4140-44CC-8B92-0A608690D6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z="2800" dirty="0"/>
              <a:t>Программы-детекторы;</a:t>
            </a:r>
          </a:p>
          <a:p>
            <a:pPr lvl="0"/>
            <a:r>
              <a:rPr lang="ru-RU" sz="2800" dirty="0"/>
              <a:t>Программы-доктора или фаги;</a:t>
            </a:r>
          </a:p>
          <a:p>
            <a:pPr lvl="0"/>
            <a:r>
              <a:rPr lang="ru-RU" sz="2800" dirty="0"/>
              <a:t>Программы-ревизоры;</a:t>
            </a:r>
          </a:p>
          <a:p>
            <a:pPr lvl="0"/>
            <a:r>
              <a:rPr lang="ru-RU" sz="2800" dirty="0"/>
              <a:t>Программы-фильтры;</a:t>
            </a:r>
          </a:p>
          <a:p>
            <a:pPr lvl="0"/>
            <a:r>
              <a:rPr lang="ru-RU" sz="2800" dirty="0"/>
              <a:t>Программы-вакцины или </a:t>
            </a:r>
            <a:r>
              <a:rPr lang="ru-RU" sz="2800" dirty="0" err="1"/>
              <a:t>иммунизаторы</a:t>
            </a:r>
            <a:r>
              <a:rPr lang="ru-RU" sz="2800" dirty="0"/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679780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2D66E9B9-1DF4-4B50-A78B-21751DB85B4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1339" y="222177"/>
            <a:ext cx="6007736" cy="6607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2214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20110A-516C-4A9F-BD3F-9868434DA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Стадия хранения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3D52332-125D-4FBA-BA37-EAB6894F9D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97496"/>
            <a:ext cx="8915400" cy="4413726"/>
          </a:xfrm>
        </p:spPr>
        <p:txBody>
          <a:bodyPr>
            <a:normAutofit fontScale="92500" lnSpcReduction="10000"/>
          </a:bodyPr>
          <a:lstStyle/>
          <a:p>
            <a:r>
              <a:rPr lang="ru-RU" sz="2400" b="1" dirty="0"/>
              <a:t>Стадия хранения</a:t>
            </a:r>
            <a:r>
              <a:rPr lang="ru-RU" sz="2400" dirty="0"/>
              <a:t> соответствует периоду, когда вирус просто хранится на диске совместно с объектом, в который он внедрен. На этой стадии вирус является наиболее уязвимым со стороны антивирусного ПО, так как он не активен и не может контролировать работу ОС с целью самозащиты.</a:t>
            </a:r>
          </a:p>
          <a:p>
            <a:r>
              <a:rPr lang="ru-RU" sz="2400" dirty="0"/>
              <a:t>Некоторые вирусы на этой стадии используют механизмы защиты своего кода от обнаружения. Наиболее распространенным способом защиты является шифрование большей части тела вируса. Его использование совместно с механизмами мутации кода делает невозможным выделение сигнатур — устойчивых характеристических фрагментов кода вирусов.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6683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E90365-0607-4120-8D3E-899E1B781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Стадия исполнения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2A7FC16-E4D5-4211-B283-50ECCAC900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400" b="1" dirty="0"/>
              <a:t>Стадия исполнения</a:t>
            </a:r>
            <a:r>
              <a:rPr lang="ru-RU" sz="2400" dirty="0"/>
              <a:t> компьютерных вирусов, как правило, включает пять этапов:</a:t>
            </a:r>
            <a:br>
              <a:rPr lang="ru-RU" sz="2400" dirty="0"/>
            </a:br>
            <a:r>
              <a:rPr lang="ru-RU" sz="2400" dirty="0"/>
              <a:t>1) загрузка вируса в память;</a:t>
            </a:r>
            <a:br>
              <a:rPr lang="ru-RU" sz="2400" dirty="0"/>
            </a:br>
            <a:r>
              <a:rPr lang="ru-RU" sz="2400" dirty="0"/>
              <a:t>2) поиск жертвы;</a:t>
            </a:r>
            <a:br>
              <a:rPr lang="ru-RU" sz="2400" dirty="0"/>
            </a:br>
            <a:r>
              <a:rPr lang="ru-RU" sz="2400" dirty="0"/>
              <a:t>3) заражение найденной жертвы;</a:t>
            </a:r>
            <a:br>
              <a:rPr lang="ru-RU" sz="2400" dirty="0"/>
            </a:br>
            <a:r>
              <a:rPr lang="ru-RU" sz="2400" dirty="0"/>
              <a:t>4) выполнение деструктивных функций;</a:t>
            </a:r>
            <a:br>
              <a:rPr lang="ru-RU" sz="2400" dirty="0"/>
            </a:br>
            <a:r>
              <a:rPr lang="ru-RU" sz="2400" dirty="0"/>
              <a:t>5) передача управления программе-носителю вируса.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5711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54D5A1-1170-4D63-9E24-FA11C043B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1. Загрузка вируса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8198A6B-7257-4369-ABEF-5C74EC96E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70991"/>
            <a:ext cx="8915400" cy="4440231"/>
          </a:xfrm>
        </p:spPr>
        <p:txBody>
          <a:bodyPr>
            <a:normAutofit/>
          </a:bodyPr>
          <a:lstStyle/>
          <a:p>
            <a:r>
              <a:rPr lang="ru-RU" sz="2400" dirty="0"/>
              <a:t>Загрузка вируса в память осуществляется ОС одновременно с загрузкой исполняемого объекта, в который вирус внедрен. Например, если пользователь запустил на исполнение программный файл, содержащий вирус, то, очевидно, вирусный код будет загружен в память как часть этого файла.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74722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289D97-B176-4D60-B0CB-C1E5A96DC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i="1" dirty="0"/>
              <a:t>Полиморфные вирусы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9DD548F-837E-482D-BECE-1570434460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sz="2400" i="1" dirty="0"/>
              <a:t>Полиморфные вирусы</a:t>
            </a:r>
            <a:r>
              <a:rPr lang="ru-RU" sz="2400" dirty="0"/>
              <a:t> (</a:t>
            </a:r>
            <a:r>
              <a:rPr lang="ru-RU" sz="2400" dirty="0" err="1"/>
              <a:t>polymorphic</a:t>
            </a:r>
            <a:r>
              <a:rPr lang="ru-RU" sz="2400" dirty="0"/>
              <a:t>) — это трудно обнаруживаемые вирусы, не имеющие сигнатур, т.е. не содержащие ни одного постоянного участка кода. В большинстве случаев два образца одного и того же полиморфного вируса не будут иметь ни одного совпадения. Полиморфизм встречается в вирусах всех типов — файловых, загрузочных и макровирусах.</a:t>
            </a:r>
          </a:p>
          <a:p>
            <a:r>
              <a:rPr lang="ru-RU" sz="2400" dirty="0"/>
              <a:t>Дополнительные действия, которые выполняют полиморфные вирусы на этапе загрузки, состоят в расшифровывании основного тела вируса.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40614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53B321-E1B0-4266-8660-8437183A2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i="1" dirty="0" err="1"/>
              <a:t>Стелс</a:t>
            </a:r>
            <a:r>
              <a:rPr lang="ru-RU" i="1" dirty="0"/>
              <a:t>-вирусы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1C9FCC9-E7A4-42B7-A5AF-D586B0745E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400" i="1" dirty="0" err="1"/>
              <a:t>Стелс</a:t>
            </a:r>
            <a:r>
              <a:rPr lang="ru-RU" sz="2400" i="1" dirty="0"/>
              <a:t>-вирусы</a:t>
            </a:r>
            <a:r>
              <a:rPr lang="ru-RU" sz="2400" dirty="0"/>
              <a:t> (</a:t>
            </a:r>
            <a:r>
              <a:rPr lang="ru-RU" sz="2400" dirty="0" err="1"/>
              <a:t>Stealth</a:t>
            </a:r>
            <a:r>
              <a:rPr lang="ru-RU" sz="2400" dirty="0"/>
              <a:t>) способны скрывать свое присутствие в системе и избегать обнаружения антивирусными программами. Эти вирусы могут перехватывать запросы ОС на чтение/запись зараженных файлов, при этом они либо временно лечат эти файлы, либо «подставляют» вместо себя незараженные участки информации, эмулируя «чистоту» зараженных файлов.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590809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A6AE03-C533-4A03-AEF1-A6054BF2F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2. Поиск жертвы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0ED0157-4FD7-4C69-859E-62B57B417E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43270"/>
            <a:ext cx="8915400" cy="4267952"/>
          </a:xfrm>
        </p:spPr>
        <p:txBody>
          <a:bodyPr>
            <a:normAutofit lnSpcReduction="10000"/>
          </a:bodyPr>
          <a:lstStyle/>
          <a:p>
            <a:r>
              <a:rPr lang="ru-RU" sz="2400" dirty="0"/>
              <a:t>К первому классу относятся вирусы, осуществляющие «активный» поиск с использованием функций ОС. Примером являются файловые вирусы, использующие механизм поиска исполняемых файлов в текущем каталоге.</a:t>
            </a:r>
          </a:p>
          <a:p>
            <a:r>
              <a:rPr lang="ru-RU" sz="2400" dirty="0"/>
              <a:t>Второй класс составляют вирусы, реализующие «пассивный» механизм поиска, т.е. вирусы, расставляющие «ловушки» для программных файлов. Как правило, файловые вирусы устраивают такие ловушки путем перехвата функции </a:t>
            </a:r>
            <a:r>
              <a:rPr lang="ru-RU" sz="2400" dirty="0" err="1"/>
              <a:t>Exec</a:t>
            </a:r>
            <a:r>
              <a:rPr lang="ru-RU" sz="2400" dirty="0"/>
              <a:t> ОС, а макровирусы - с помощью перехвата команд типа </a:t>
            </a:r>
            <a:r>
              <a:rPr lang="ru-RU" sz="2400" dirty="0" err="1"/>
              <a:t>Save</a:t>
            </a:r>
            <a:r>
              <a:rPr lang="ru-RU" sz="2400" dirty="0"/>
              <a:t> </a:t>
            </a:r>
            <a:r>
              <a:rPr lang="ru-RU" sz="2400" dirty="0" err="1"/>
              <a:t>as</a:t>
            </a:r>
            <a:r>
              <a:rPr lang="ru-RU" sz="2400" dirty="0"/>
              <a:t> из меню </a:t>
            </a:r>
            <a:r>
              <a:rPr lang="ru-RU" sz="2400" dirty="0" err="1"/>
              <a:t>File</a:t>
            </a:r>
            <a:r>
              <a:rPr lang="ru-RU" sz="2400" dirty="0"/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954986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C35B30-E234-4906-923C-D5DA0E105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3. Заражение жертвы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A314A5-60C9-4BE0-9CDD-66F7668105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400" dirty="0"/>
              <a:t>В простейшем случае заражение представляет собой самокопирование кода вируса в выбранный в качестве жертвы объект. Классификация вирусов на этом этапе связана с анализом особенностей этого копирования и способов модификации заражаемых объектов.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92683400"/>
      </p:ext>
    </p:extLst>
  </p:cSld>
  <p:clrMapOvr>
    <a:masterClrMapping/>
  </p:clrMapOvr>
</p:sld>
</file>

<file path=ppt/theme/theme1.xml><?xml version="1.0" encoding="utf-8"?>
<a:theme xmlns:a="http://schemas.openxmlformats.org/drawingml/2006/main" name="Легкий дым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1124</TotalTime>
  <Words>930</Words>
  <Application>Microsoft Office PowerPoint</Application>
  <PresentationFormat>Широкоэкранный</PresentationFormat>
  <Paragraphs>79</Paragraphs>
  <Slides>21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7" baseType="lpstr">
      <vt:lpstr>Arial</vt:lpstr>
      <vt:lpstr>Arial</vt:lpstr>
      <vt:lpstr>Calibri</vt:lpstr>
      <vt:lpstr>Century Gothic</vt:lpstr>
      <vt:lpstr>Wingdings 3</vt:lpstr>
      <vt:lpstr>Легкий дым</vt:lpstr>
      <vt:lpstr>Основы  защиты  информации </vt:lpstr>
      <vt:lpstr>Жизненный цикл вирусов</vt:lpstr>
      <vt:lpstr>Стадия хранения</vt:lpstr>
      <vt:lpstr>Стадия исполнения</vt:lpstr>
      <vt:lpstr>1. Загрузка вируса </vt:lpstr>
      <vt:lpstr>Полиморфные вирусы</vt:lpstr>
      <vt:lpstr>Стелс-вирусы</vt:lpstr>
      <vt:lpstr>2. Поиск жертвы</vt:lpstr>
      <vt:lpstr>3. Заражение жертвы</vt:lpstr>
      <vt:lpstr>Особенности заражения файловыми вирусами</vt:lpstr>
      <vt:lpstr>Презентация PowerPoint</vt:lpstr>
      <vt:lpstr>Особенности заражения загрузочными вирусами</vt:lpstr>
      <vt:lpstr>Презентация PowerPoint</vt:lpstr>
      <vt:lpstr>Особенности заражения макровирусами</vt:lpstr>
      <vt:lpstr>4. Выполнение деструктивных функций</vt:lpstr>
      <vt:lpstr>5. Передача управления программе-носителю вируса</vt:lpstr>
      <vt:lpstr>Основные каналы распространения вирусов и других вредоносных программ</vt:lpstr>
      <vt:lpstr>Признаки проявления вирусов:</vt:lpstr>
      <vt:lpstr>Ложные антивирусы </vt:lpstr>
      <vt:lpstr>Виды антивирусных программ: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Основы  защиты  информации</dc:title>
  <dc:creator>Nana</dc:creator>
  <cp:lastModifiedBy>Ржеутская Надежда Викентьевна</cp:lastModifiedBy>
  <cp:revision>70</cp:revision>
  <dcterms:created xsi:type="dcterms:W3CDTF">2021-02-03T09:19:28Z</dcterms:created>
  <dcterms:modified xsi:type="dcterms:W3CDTF">2021-04-21T13:09:51Z</dcterms:modified>
</cp:coreProperties>
</file>