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8" r:id="rId9"/>
    <p:sldId id="270" r:id="rId10"/>
    <p:sldId id="271" r:id="rId11"/>
    <p:sldId id="274" r:id="rId12"/>
    <p:sldId id="291" r:id="rId13"/>
    <p:sldId id="278" r:id="rId14"/>
    <p:sldId id="279" r:id="rId15"/>
    <p:sldId id="281" r:id="rId16"/>
    <p:sldId id="284" r:id="rId17"/>
    <p:sldId id="286" r:id="rId18"/>
    <p:sldId id="28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801AE-48C0-4BE0-A9CC-F4DC802EE69C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DC0FE-A57D-462C-B769-7CABEAE85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86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7657" y="2221089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Основы </a:t>
            </a:r>
            <a:br>
              <a:rPr lang="ru-RU" b="1" dirty="0"/>
            </a:br>
            <a:r>
              <a:rPr lang="ru-RU" b="1" dirty="0"/>
              <a:t>защиты </a:t>
            </a:r>
            <a:br>
              <a:rPr lang="ru-RU" b="1" dirty="0"/>
            </a:br>
            <a:r>
              <a:rPr lang="ru-RU" b="1" dirty="0"/>
              <a:t>информации</a:t>
            </a:r>
            <a:br>
              <a:rPr lang="ru-RU" b="1" dirty="0"/>
            </a:b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err="1">
                <a:solidFill>
                  <a:schemeClr val="tx1"/>
                </a:solidFill>
              </a:rPr>
              <a:t>Ржеутская</a:t>
            </a:r>
            <a:r>
              <a:rPr lang="ru-RU" sz="2800" dirty="0">
                <a:solidFill>
                  <a:schemeClr val="tx1"/>
                </a:solidFill>
              </a:rPr>
              <a:t> Надежда </a:t>
            </a:r>
            <a:r>
              <a:rPr lang="ru-RU" sz="2800" dirty="0" err="1">
                <a:solidFill>
                  <a:schemeClr val="tx1"/>
                </a:solidFill>
              </a:rPr>
              <a:t>Викентьевна</a:t>
            </a:r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Ассистент кафедры </a:t>
            </a:r>
            <a:r>
              <a:rPr lang="ru-RU" sz="2800" dirty="0" err="1">
                <a:solidFill>
                  <a:schemeClr val="tx1"/>
                </a:solidFill>
              </a:rPr>
              <a:t>ИСиТ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8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A7CF5-8276-42A4-9684-9FB52CEB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Личные неимущественные права: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CF0B75-5D81-4EF4-B1CB-A96F73DCA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1295"/>
            <a:ext cx="8915400" cy="4459927"/>
          </a:xfrm>
        </p:spPr>
        <p:txBody>
          <a:bodyPr>
            <a:normAutofit/>
          </a:bodyPr>
          <a:lstStyle/>
          <a:p>
            <a:r>
              <a:rPr lang="ru-RU" sz="2800" b="1" i="1" dirty="0"/>
              <a:t>право авторства</a:t>
            </a:r>
            <a:r>
              <a:rPr lang="ru-RU" sz="2800" dirty="0"/>
              <a:t>; </a:t>
            </a:r>
          </a:p>
          <a:p>
            <a:r>
              <a:rPr lang="ru-RU" sz="2800" b="1" i="1" dirty="0"/>
              <a:t>право на имя</a:t>
            </a:r>
            <a:r>
              <a:rPr lang="ru-RU" sz="2800" dirty="0"/>
              <a:t>; </a:t>
            </a:r>
          </a:p>
          <a:p>
            <a:r>
              <a:rPr lang="ru-RU" sz="2800" b="1" i="1" dirty="0"/>
              <a:t>право на неприкосновенность произведения;</a:t>
            </a:r>
            <a:r>
              <a:rPr lang="ru-RU" sz="2800" dirty="0"/>
              <a:t> </a:t>
            </a:r>
          </a:p>
          <a:p>
            <a:r>
              <a:rPr lang="ru-RU" sz="2800" b="1" i="1" dirty="0"/>
              <a:t>право на обнародование</a:t>
            </a:r>
            <a:r>
              <a:rPr lang="ru-RU" sz="2800" dirty="0"/>
              <a:t>; </a:t>
            </a:r>
          </a:p>
          <a:p>
            <a:r>
              <a:rPr lang="ru-RU" sz="2800" b="1" i="1" dirty="0"/>
              <a:t>право на отзыв</a:t>
            </a:r>
            <a:r>
              <a:rPr lang="ru-RU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028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F740A-70A1-423F-8F37-ABCA1633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693" y="624110"/>
            <a:ext cx="9440920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Использованием произведения признаются: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4C705F-F5B9-413D-9DA6-B5E79A948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9017"/>
            <a:ext cx="8915400" cy="455220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воспроизведение произведения; </a:t>
            </a:r>
          </a:p>
          <a:p>
            <a:r>
              <a:rPr lang="ru-RU" dirty="0"/>
              <a:t>распространение оригинала или экземпляров; </a:t>
            </a:r>
          </a:p>
          <a:p>
            <a:r>
              <a:rPr lang="ru-RU" dirty="0"/>
              <a:t>прокат оригиналов или экземпляров произведения; </a:t>
            </a:r>
          </a:p>
          <a:p>
            <a:r>
              <a:rPr lang="ru-RU" dirty="0"/>
              <a:t>импорт экземпляров произведения; </a:t>
            </a:r>
          </a:p>
          <a:p>
            <a:r>
              <a:rPr lang="ru-RU" dirty="0"/>
              <a:t>публичный показ оригинала или экземпляров произведения; </a:t>
            </a:r>
          </a:p>
          <a:p>
            <a:r>
              <a:rPr lang="ru-RU" dirty="0"/>
              <a:t>публичное исполнение произведения; </a:t>
            </a:r>
          </a:p>
          <a:p>
            <a:r>
              <a:rPr lang="ru-RU" dirty="0"/>
              <a:t>передача произведения в эфир; </a:t>
            </a:r>
          </a:p>
          <a:p>
            <a:r>
              <a:rPr lang="ru-RU" dirty="0"/>
              <a:t>передача произведения по кабелю; </a:t>
            </a:r>
          </a:p>
          <a:p>
            <a:r>
              <a:rPr lang="ru-RU" dirty="0"/>
              <a:t>иное сообщение произведения для всеобщего сведения; </a:t>
            </a:r>
          </a:p>
          <a:p>
            <a:r>
              <a:rPr lang="ru-RU" dirty="0"/>
              <a:t>перевод произведения на другой язык; </a:t>
            </a:r>
          </a:p>
          <a:p>
            <a:r>
              <a:rPr lang="ru-RU" dirty="0"/>
              <a:t>переработка произведения для создания производного произведения; </a:t>
            </a:r>
          </a:p>
          <a:p>
            <a:r>
              <a:rPr lang="ru-RU" dirty="0"/>
              <a:t>иные возможные способы использования произведения.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322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6ABDD-99CB-4619-AA55-1E0FDA66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Служебное произведение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6DB82E-E538-4C9D-97FC-DC7875883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5794"/>
            <a:ext cx="8915400" cy="4535428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К </a:t>
            </a:r>
            <a:r>
              <a:rPr lang="ru-RU" sz="2400" b="1" i="1" dirty="0"/>
              <a:t>служебным</a:t>
            </a:r>
            <a:r>
              <a:rPr lang="ru-RU" sz="2400" i="1" dirty="0"/>
              <a:t> </a:t>
            </a:r>
            <a:r>
              <a:rPr lang="ru-RU" sz="2400" dirty="0"/>
              <a:t>относятся произведения науки, литературы, искусства (их части, имеющие самостоятельное значение), созданные автором по заданию нанимателя или в порядке выполнения обязанностей, обусловленных трудовым договором. </a:t>
            </a:r>
          </a:p>
          <a:p>
            <a:r>
              <a:rPr lang="ru-RU" sz="2400" dirty="0"/>
              <a:t>Исключительное право на служебное произведение с момента его создания переходит к нанимателю, если иное не предусмотрено договором между ним и автором. В случаях, предусмотренных договором между нанимателем и автором, если исключительное право на служебное произведение принадлежит нанимателю, автор (наследники автора) имеет право на получение авторского вознаграждения за использование этого произведения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36125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E7511CB-F1EE-495D-8029-0E2CA6590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14400"/>
            <a:ext cx="8915400" cy="4996822"/>
          </a:xfrm>
        </p:spPr>
        <p:txBody>
          <a:bodyPr>
            <a:normAutofit/>
          </a:bodyPr>
          <a:lstStyle/>
          <a:p>
            <a:r>
              <a:rPr lang="ru-RU" sz="2800" dirty="0"/>
              <a:t>Автор или иной правообладатель для оповещения о принадлежащем им исключительном праве на произведение вправе по своему усмотрению использовать знак охраны авторского права, который помещается на каждом экземпляре произведения и обязательно состоит из трех элементов: </a:t>
            </a:r>
          </a:p>
          <a:p>
            <a:pPr lvl="1"/>
            <a:r>
              <a:rPr lang="ru-RU" sz="2400" dirty="0"/>
              <a:t>латинской буквы «C» в окружности; </a:t>
            </a:r>
          </a:p>
          <a:p>
            <a:pPr lvl="1"/>
            <a:r>
              <a:rPr lang="ru-RU" sz="2400" dirty="0"/>
              <a:t>имени (наименования) правообладателя; </a:t>
            </a:r>
          </a:p>
          <a:p>
            <a:pPr lvl="1"/>
            <a:r>
              <a:rPr lang="ru-RU" sz="2400" dirty="0"/>
              <a:t>года первого опубликования произведения.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64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A29C7-E689-45BE-BA7A-2E587DAD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Исполнителю </a:t>
            </a:r>
            <a:r>
              <a:rPr lang="ru-RU" dirty="0"/>
              <a:t>в отношении его исполнения принадлежат личные неимущественные права: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E3C9A2-5087-4793-B673-DFFC65419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961314"/>
            <a:ext cx="8915400" cy="2949908"/>
          </a:xfrm>
        </p:spPr>
        <p:txBody>
          <a:bodyPr>
            <a:normAutofit/>
          </a:bodyPr>
          <a:lstStyle/>
          <a:p>
            <a:r>
              <a:rPr lang="ru-RU" sz="2800" i="1" dirty="0"/>
              <a:t>право авторства в отношении исполнения</a:t>
            </a:r>
            <a:r>
              <a:rPr lang="ru-RU" sz="2800" dirty="0"/>
              <a:t>; </a:t>
            </a:r>
          </a:p>
          <a:p>
            <a:r>
              <a:rPr lang="ru-RU" sz="2800" i="1" dirty="0"/>
              <a:t>право на имя</a:t>
            </a:r>
            <a:r>
              <a:rPr lang="ru-RU" sz="2800" dirty="0"/>
              <a:t>; </a:t>
            </a:r>
          </a:p>
          <a:p>
            <a:r>
              <a:rPr lang="ru-RU" sz="2800" i="1" dirty="0"/>
              <a:t>право на неприкосновенность исполнения</a:t>
            </a:r>
            <a:r>
              <a:rPr lang="ru-RU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99047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48343-CE01-489A-B17F-2C93E141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69" y="624110"/>
            <a:ext cx="9982899" cy="1280890"/>
          </a:xfrm>
        </p:spPr>
        <p:txBody>
          <a:bodyPr/>
          <a:lstStyle/>
          <a:p>
            <a:pPr algn="ctr"/>
            <a:r>
              <a:rPr lang="ru-RU" dirty="0"/>
              <a:t>Использованием исполнения признаются: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751598-522B-4761-9157-06D578987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08683"/>
            <a:ext cx="8915400" cy="4602539"/>
          </a:xfrm>
        </p:spPr>
        <p:txBody>
          <a:bodyPr>
            <a:normAutofit/>
          </a:bodyPr>
          <a:lstStyle/>
          <a:p>
            <a:r>
              <a:rPr lang="ru-RU" dirty="0"/>
              <a:t>запись исполнения; </a:t>
            </a:r>
          </a:p>
          <a:p>
            <a:r>
              <a:rPr lang="ru-RU" dirty="0"/>
              <a:t>воспроизведение записи исполнения; </a:t>
            </a:r>
          </a:p>
          <a:p>
            <a:r>
              <a:rPr lang="ru-RU" dirty="0"/>
              <a:t>распространение записи исполнения посредством продажи или иной передачи права собственности; </a:t>
            </a:r>
          </a:p>
          <a:p>
            <a:r>
              <a:rPr lang="ru-RU" dirty="0"/>
              <a:t>прокат оригинала или экземпляров записи исполнения; </a:t>
            </a:r>
          </a:p>
          <a:p>
            <a:r>
              <a:rPr lang="ru-RU" dirty="0"/>
              <a:t>публичное исполнение записи исполнения, а также публичное исполнение постановки режиссера-постановщика спектакля или ее записи; </a:t>
            </a:r>
          </a:p>
          <a:p>
            <a:r>
              <a:rPr lang="ru-RU" dirty="0"/>
              <a:t>передача исполнения или его записи в эфир; </a:t>
            </a:r>
          </a:p>
          <a:p>
            <a:r>
              <a:rPr lang="ru-RU" dirty="0"/>
              <a:t>передача исполнения или его записи по кабелю; </a:t>
            </a:r>
          </a:p>
          <a:p>
            <a:r>
              <a:rPr lang="ru-RU" dirty="0"/>
              <a:t>иное сообщение исполнения для всеобщего сведения; </a:t>
            </a:r>
          </a:p>
          <a:p>
            <a:r>
              <a:rPr lang="ru-RU" dirty="0"/>
              <a:t>иные возможные способы использования исполнения.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0391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872EB-0513-4EB2-90D5-66108E5B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Сроки действия авторского права и смежных прав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5895C-6303-4C9A-8E6A-E55F1FC0C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Личные неимущественные права на произведения науки, литературы и искусства охраняются бессрочно. </a:t>
            </a:r>
          </a:p>
          <a:p>
            <a:r>
              <a:rPr lang="ru-RU" dirty="0"/>
              <a:t>Имущественные права действуют в течение всей жизни автора и 50 лет после его смерти. </a:t>
            </a:r>
          </a:p>
          <a:p>
            <a:r>
              <a:rPr lang="ru-RU" dirty="0"/>
              <a:t>Имущественные права на произведение, созданное в соавторстве, действуют в течение всей жизни и 50 лет после смерти последнего автора, пережившего других соавторов. Исчисление сроков начинается с 1 января года, следующего за годом, в котором имел место юридический факт, являющийся основанием для начала течения срока. </a:t>
            </a:r>
          </a:p>
        </p:txBody>
      </p:sp>
    </p:spTree>
    <p:extLst>
      <p:ext uri="{BB962C8B-B14F-4D97-AF65-F5344CB8AC3E}">
        <p14:creationId xmlns:p14="http://schemas.microsoft.com/office/powerpoint/2010/main" val="3265442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E751-9C77-4BB1-B266-D9BF2235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8B638E-CBAD-40D9-8525-BCFDC56D6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Истечение срока действия исключительного права на объекты авторского права или смежных прав означает переход этих объектов в общественное достояние. Объекты авторского права или смежных прав, которым на территории Республики Беларусь охрана никогда не предоставлялась, также считаются перешедшими в общественное достояние. </a:t>
            </a:r>
          </a:p>
          <a:p>
            <a:r>
              <a:rPr lang="ru-RU" dirty="0"/>
              <a:t>Объекты авторского права или смежных прав, перешедшие в общественное достояние, могут свободно использоваться любым физическим или юридическим лицом без выплаты вознаграждения. При этом должны соблюдаться личные не-имущественные права. </a:t>
            </a:r>
          </a:p>
        </p:txBody>
      </p:sp>
    </p:spTree>
    <p:extLst>
      <p:ext uri="{BB962C8B-B14F-4D97-AF65-F5344CB8AC3E}">
        <p14:creationId xmlns:p14="http://schemas.microsoft.com/office/powerpoint/2010/main" val="3084387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945B4-28DA-4558-B478-FB149D35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Коллективное управление имущественными правами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B0E353-4420-4180-A8E6-DF28121F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 целях обеспечения имущественных прав авторов или иных правообладателей в случаях, когда их практическое осуществление в индивидуальном порядке затруднительно, а также в случаях, когда законодательством предусмотрена выплата вознаграждения за использование произведений или объектов смежных прав, осуществляемое без согласия авторов или иных правообладателей, могут создаваться организации по коллективному управлению имущественными правами. </a:t>
            </a:r>
          </a:p>
        </p:txBody>
      </p:sp>
    </p:spTree>
    <p:extLst>
      <p:ext uri="{BB962C8B-B14F-4D97-AF65-F5344CB8AC3E}">
        <p14:creationId xmlns:p14="http://schemas.microsoft.com/office/powerpoint/2010/main" val="185369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DBC69-F13D-433B-91A0-DDF56B6E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 </a:t>
            </a:r>
            <a:r>
              <a:rPr lang="ru-RU" b="1" dirty="0"/>
              <a:t>Авторское право и смежные права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22298D-C857-4DE1-A008-2B746210E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0018"/>
            <a:ext cx="8915400" cy="4401204"/>
          </a:xfrm>
        </p:spPr>
        <p:txBody>
          <a:bodyPr>
            <a:normAutofit/>
          </a:bodyPr>
          <a:lstStyle/>
          <a:p>
            <a:endParaRPr lang="ru-RU" sz="2400" dirty="0"/>
          </a:p>
          <a:p>
            <a:r>
              <a:rPr lang="ru-RU" sz="2400" dirty="0"/>
              <a:t> Законодательство Республики Беларусь об авторском праве и смежных правах основывается на Конституции Республики Беларусь и состоит из Гражданского кодекса Республики Беларусь, Закона Республики Беларусь «Об авторском праве и смежных правах», нормативных правовых актов Президента и Правительства Республики Беларусь, других актов законодательства Республики Беларусь.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18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4A76D-BA7B-4F2E-A408-0C9BBDB9E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022" y="624110"/>
            <a:ext cx="10125511" cy="128089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 </a:t>
            </a:r>
            <a:r>
              <a:rPr lang="ru-RU" b="1" dirty="0"/>
              <a:t>Основные положения авторского права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D80472-BBC4-4E76-8871-C61E190F8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2906"/>
            <a:ext cx="8915400" cy="4468316"/>
          </a:xfrm>
        </p:spPr>
        <p:txBody>
          <a:bodyPr>
            <a:normAutofit fontScale="77500" lnSpcReduction="20000"/>
          </a:bodyPr>
          <a:lstStyle/>
          <a:p>
            <a:endParaRPr lang="ru-RU" dirty="0"/>
          </a:p>
          <a:p>
            <a:r>
              <a:rPr lang="ru-RU" sz="2600" dirty="0"/>
              <a:t> Авторское право распространяется на произведения науки, литературы и искусства, существующие в какой-либо объективной форме. Оно возникает в силу факта их создания. Для возникновения и осуществления авторского права не требуется соблюдения каких-либо формальностей. </a:t>
            </a:r>
          </a:p>
          <a:p>
            <a:r>
              <a:rPr lang="ru-RU" sz="2600" dirty="0"/>
              <a:t>Субъектами авторского права являются авторы (соавторы), наследники и иные правопреемники. </a:t>
            </a:r>
          </a:p>
          <a:p>
            <a:r>
              <a:rPr lang="ru-RU" sz="2600" dirty="0"/>
              <a:t>Первичными субъектами авторского права являются авторы произведений. Автор – физическое лицо, творческим трудом которого создано произведение. Если произведение создано совместным творческим трудом двух или более лиц, они признаются соавторами. При отсутствии доказательств иного автором произведения считается лицо, указанное в качестве автора на оригинале или экземпляре произведения (презумпция авторства). </a:t>
            </a:r>
          </a:p>
        </p:txBody>
      </p:sp>
    </p:spTree>
    <p:extLst>
      <p:ext uri="{BB962C8B-B14F-4D97-AF65-F5344CB8AC3E}">
        <p14:creationId xmlns:p14="http://schemas.microsoft.com/office/powerpoint/2010/main" val="7519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81F39-8F51-4791-96DB-ABE11E66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700" dirty="0"/>
              <a:t>По закону субъектами авторского права в части имущественных прав, кроме авторов произведений, могут быть: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00F040-A74B-40FB-B917-E40C4826D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2022"/>
            <a:ext cx="8915400" cy="4099200"/>
          </a:xfrm>
        </p:spPr>
        <p:txBody>
          <a:bodyPr>
            <a:normAutofit/>
          </a:bodyPr>
          <a:lstStyle/>
          <a:p>
            <a:endParaRPr lang="ru-RU" dirty="0"/>
          </a:p>
          <a:p>
            <a:pPr lvl="1"/>
            <a:r>
              <a:rPr lang="ru-RU" sz="2000" dirty="0"/>
              <a:t>наследники авторов; </a:t>
            </a:r>
          </a:p>
          <a:p>
            <a:pPr lvl="1"/>
            <a:r>
              <a:rPr lang="ru-RU" sz="2000" dirty="0"/>
              <a:t>наниматели авторов служебных произведений; </a:t>
            </a:r>
          </a:p>
          <a:p>
            <a:pPr lvl="1"/>
            <a:r>
              <a:rPr lang="ru-RU" sz="2000" dirty="0"/>
              <a:t>юридические лица и физические лица, заключившие с авторами и их наследниками договоры на использование произведений науки, литературы и искусства; </a:t>
            </a:r>
          </a:p>
          <a:p>
            <a:pPr lvl="1"/>
            <a:r>
              <a:rPr lang="ru-RU" sz="2000" dirty="0"/>
              <a:t>правопреемники юридических и физических лиц; </a:t>
            </a:r>
          </a:p>
          <a:p>
            <a:pPr lvl="1"/>
            <a:r>
              <a:rPr lang="ru-RU" sz="2000" dirty="0"/>
              <a:t> организации, управляющие имущественными правами авторов на коллективной основе.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33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D3E66-FEEA-4176-B7CF-3679955E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299" y="624110"/>
            <a:ext cx="10192624" cy="810407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Классификация объектов авторского права 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05B818-1FCC-47A8-B1C9-7935CE358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1963"/>
            <a:ext cx="8915400" cy="4359259"/>
          </a:xfrm>
        </p:spPr>
        <p:txBody>
          <a:bodyPr>
            <a:normAutofit/>
          </a:bodyPr>
          <a:lstStyle/>
          <a:p>
            <a:r>
              <a:rPr lang="ru-RU" sz="2000" dirty="0"/>
              <a:t>Авторское право распространяется как на обнародованные, так и на необнародованные произведения, существующие в какой-либо объективной форме: </a:t>
            </a:r>
          </a:p>
          <a:p>
            <a:pPr lvl="1"/>
            <a:r>
              <a:rPr lang="ru-RU" sz="1800" dirty="0"/>
              <a:t> письменной (рукопись, машинопись, нотная запись и др.); </a:t>
            </a:r>
          </a:p>
          <a:p>
            <a:pPr lvl="1"/>
            <a:r>
              <a:rPr lang="ru-RU" sz="1800" dirty="0"/>
              <a:t>устной (публичное произнесение, публичное исполнение и др.); </a:t>
            </a:r>
          </a:p>
          <a:p>
            <a:pPr lvl="1"/>
            <a:r>
              <a:rPr lang="ru-RU" sz="1800" dirty="0" err="1"/>
              <a:t>звуко</a:t>
            </a:r>
            <a:r>
              <a:rPr lang="ru-RU" sz="1800" dirty="0"/>
              <a:t>- или видеозаписи (механическая, магнитная, цифровая, оптическая и др.); </a:t>
            </a:r>
          </a:p>
          <a:p>
            <a:pPr lvl="1"/>
            <a:r>
              <a:rPr lang="ru-RU" sz="1800" dirty="0"/>
              <a:t>изображения (рисунок, эскиз, картина, карта, план, чертеж, кино-, теле-, видео-, фотокадр и др.); </a:t>
            </a:r>
          </a:p>
          <a:p>
            <a:pPr lvl="1"/>
            <a:r>
              <a:rPr lang="ru-RU" sz="1800" dirty="0"/>
              <a:t>объемно-пространственной (скульптура, модель, макет, сооружение и др.); </a:t>
            </a:r>
          </a:p>
          <a:p>
            <a:pPr lvl="1"/>
            <a:r>
              <a:rPr lang="ru-RU" sz="1800" dirty="0"/>
              <a:t>электронной, в том числе цифровой.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27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DBEC9-CE1A-4803-B1A5-1706C752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/>
              <a:t>Объекты авторского права: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FDDAC8-5A53-4D41-ADE4-6D6DE2472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24793"/>
            <a:ext cx="9297988" cy="5361537"/>
          </a:xfrm>
        </p:spPr>
        <p:txBody>
          <a:bodyPr>
            <a:normAutofit fontScale="92500" lnSpcReduction="10000"/>
          </a:bodyPr>
          <a:lstStyle/>
          <a:p>
            <a:pPr marL="342900" lvl="1" indent="-342900"/>
            <a:r>
              <a:rPr lang="ru-RU" sz="1700" dirty="0"/>
              <a:t>литературные произведения; </a:t>
            </a:r>
          </a:p>
          <a:p>
            <a:r>
              <a:rPr lang="ru-RU" sz="1700" dirty="0"/>
              <a:t>драматические и музыкально-драматические произведения, произведения хореографии и пантомимы и другие сценарные произведения; </a:t>
            </a:r>
          </a:p>
          <a:p>
            <a:r>
              <a:rPr lang="ru-RU" sz="1700" dirty="0"/>
              <a:t>музыкальные произведения с текстом и без текста; </a:t>
            </a:r>
          </a:p>
          <a:p>
            <a:r>
              <a:rPr lang="ru-RU" sz="1700" dirty="0"/>
              <a:t>аудиовизуальные произведения; </a:t>
            </a:r>
          </a:p>
          <a:p>
            <a:r>
              <a:rPr lang="ru-RU" sz="1700" dirty="0"/>
              <a:t>произведения изобразительного искусства; </a:t>
            </a:r>
          </a:p>
          <a:p>
            <a:r>
              <a:rPr lang="ru-RU" sz="1700" dirty="0"/>
              <a:t>произведения прикладного искусства и дизайна; </a:t>
            </a:r>
          </a:p>
          <a:p>
            <a:r>
              <a:rPr lang="ru-RU" sz="1700" dirty="0"/>
              <a:t>произведения архитектуры, градостроительства и садово-паркового искусства; </a:t>
            </a:r>
          </a:p>
          <a:p>
            <a:r>
              <a:rPr lang="ru-RU" sz="1700" dirty="0"/>
              <a:t>фотографические произведения, в том числе произведения, полученные способами, аналогичными фотографии; </a:t>
            </a:r>
          </a:p>
          <a:p>
            <a:r>
              <a:rPr lang="ru-RU" sz="1700" dirty="0"/>
              <a:t>карты, планы, эскизы, иллюстрации и пластические произведения, относящиеся к географии, картографии и другим наукам; </a:t>
            </a:r>
          </a:p>
          <a:p>
            <a:r>
              <a:rPr lang="ru-RU" sz="1700" dirty="0"/>
              <a:t>компьютерные программы; </a:t>
            </a:r>
          </a:p>
          <a:p>
            <a:r>
              <a:rPr lang="ru-RU" sz="1700" dirty="0"/>
              <a:t>произведения науки; </a:t>
            </a:r>
          </a:p>
          <a:p>
            <a:r>
              <a:rPr lang="ru-RU" sz="1700" b="1" i="1" dirty="0"/>
              <a:t>производные произведения</a:t>
            </a:r>
            <a:r>
              <a:rPr lang="ru-RU" sz="1700" b="1" dirty="0"/>
              <a:t>; </a:t>
            </a:r>
          </a:p>
          <a:p>
            <a:r>
              <a:rPr lang="ru-RU" sz="1700" b="1" i="1" dirty="0"/>
              <a:t>составные произведения </a:t>
            </a:r>
            <a:r>
              <a:rPr lang="ru-RU" sz="1700" dirty="0"/>
              <a:t>– сборники. </a:t>
            </a:r>
          </a:p>
          <a:p>
            <a:endParaRPr lang="ru-RU" sz="1200" dirty="0"/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5006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6932B-65E1-4CB1-B4EB-EC6DB507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Не являются </a:t>
            </a:r>
            <a:br>
              <a:rPr lang="ru-RU" dirty="0"/>
            </a:br>
            <a:r>
              <a:rPr lang="ru-RU" dirty="0"/>
              <a:t>объектами авторского права: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BCDBC8-58DC-4C07-A163-D0B659BA1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599"/>
            <a:ext cx="9218475" cy="4373217"/>
          </a:xfrm>
        </p:spPr>
        <p:txBody>
          <a:bodyPr>
            <a:normAutofit fontScale="92500" lnSpcReduction="20000"/>
          </a:bodyPr>
          <a:lstStyle/>
          <a:p>
            <a:endParaRPr lang="ru-RU" dirty="0"/>
          </a:p>
          <a:p>
            <a:r>
              <a:rPr lang="ru-RU" sz="2200" dirty="0"/>
              <a:t>официальные документы (правовые акты, судебные постановления, иные документы административного и судебного характера, учредительные документы организаций), а также их официальные переводы; </a:t>
            </a:r>
          </a:p>
          <a:p>
            <a:r>
              <a:rPr lang="ru-RU" sz="2200" dirty="0"/>
              <a:t>государственные символы и знаки (флаг, герб, гимн, государственные награды, денежные и иные знаки, почтовые марки); </a:t>
            </a:r>
          </a:p>
          <a:p>
            <a:r>
              <a:rPr lang="ru-RU" sz="2200" dirty="0"/>
              <a:t>произведения народного творчества, авторы которых не известны. </a:t>
            </a:r>
          </a:p>
          <a:p>
            <a:endParaRPr lang="ru-RU" sz="2200" dirty="0"/>
          </a:p>
          <a:p>
            <a:r>
              <a:rPr lang="ru-RU" sz="2200" b="1" i="1" dirty="0"/>
              <a:t>Авторское право не распространяется </a:t>
            </a:r>
            <a:r>
              <a:rPr lang="ru-RU" sz="2200" dirty="0"/>
              <a:t>на собственно идеи, методы, процессы, системы, способы, концепции, принципы, открытия, факты, даже если они выражены, отображены, объяснены или воплощены в произведении. </a:t>
            </a:r>
          </a:p>
        </p:txBody>
      </p:sp>
    </p:spTree>
    <p:extLst>
      <p:ext uri="{BB962C8B-B14F-4D97-AF65-F5344CB8AC3E}">
        <p14:creationId xmlns:p14="http://schemas.microsoft.com/office/powerpoint/2010/main" val="278868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E5F60-3B22-43BC-9E52-F1B7DAD3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Смежные права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BA17A6-D53F-431C-BC53-1051DC0C1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5185"/>
            <a:ext cx="8915400" cy="4376037"/>
          </a:xfrm>
        </p:spPr>
        <p:txBody>
          <a:bodyPr>
            <a:normAutofit/>
          </a:bodyPr>
          <a:lstStyle/>
          <a:p>
            <a:r>
              <a:rPr lang="ru-RU" sz="3200" dirty="0"/>
              <a:t>Смежные права являются производными от авторских прав. Они распространяются на: </a:t>
            </a:r>
          </a:p>
          <a:p>
            <a:pPr lvl="1"/>
            <a:r>
              <a:rPr lang="ru-RU" sz="2800" dirty="0"/>
              <a:t>исполнения; </a:t>
            </a:r>
          </a:p>
          <a:p>
            <a:pPr lvl="1"/>
            <a:r>
              <a:rPr lang="ru-RU" sz="2800" dirty="0"/>
              <a:t>фонограммы; </a:t>
            </a:r>
          </a:p>
          <a:p>
            <a:pPr lvl="1"/>
            <a:r>
              <a:rPr lang="ru-RU" sz="2800" dirty="0"/>
              <a:t>передачи организаций эфирного или кабельного вещания.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98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B41AB-BDF1-4BDF-A02B-C3B48959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1845578"/>
            <a:ext cx="4319602" cy="4362274"/>
          </a:xfrm>
        </p:spPr>
        <p:txBody>
          <a:bodyPr/>
          <a:lstStyle/>
          <a:p>
            <a:pPr algn="ctr"/>
            <a:r>
              <a:rPr lang="ru-RU" b="1" dirty="0"/>
              <a:t>Права </a:t>
            </a:r>
            <a:br>
              <a:rPr lang="ru-RU" b="1" dirty="0"/>
            </a:br>
            <a:r>
              <a:rPr lang="ru-RU" b="1" dirty="0"/>
              <a:t>авторов, исполнителей </a:t>
            </a:r>
            <a:br>
              <a:rPr lang="ru-RU" b="1" dirty="0"/>
            </a:br>
            <a:r>
              <a:rPr lang="ru-RU" b="1" dirty="0"/>
              <a:t>и иных право-обладателей 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C575C46-5DD8-4BA6-9CC5-69B1D61F8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5809" y="137448"/>
            <a:ext cx="4781725" cy="664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93642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1267</TotalTime>
  <Words>1122</Words>
  <Application>Microsoft Office PowerPoint</Application>
  <PresentationFormat>Широкоэкранный</PresentationFormat>
  <Paragraphs>101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Легкий дым</vt:lpstr>
      <vt:lpstr>Основы  защиты  информации </vt:lpstr>
      <vt:lpstr> Авторское право и смежные права </vt:lpstr>
      <vt:lpstr> Основные положения авторского права </vt:lpstr>
      <vt:lpstr>По закону субъектами авторского права в части имущественных прав, кроме авторов произведений, могут быть: </vt:lpstr>
      <vt:lpstr>Классификация объектов авторского права </vt:lpstr>
      <vt:lpstr>Объекты авторского права: </vt:lpstr>
      <vt:lpstr>Не являются  объектами авторского права: </vt:lpstr>
      <vt:lpstr>Смежные права </vt:lpstr>
      <vt:lpstr>Права  авторов, исполнителей  и иных право-обладателей </vt:lpstr>
      <vt:lpstr>Личные неимущественные права: </vt:lpstr>
      <vt:lpstr>Использованием произведения признаются:  </vt:lpstr>
      <vt:lpstr>Служебное произведение</vt:lpstr>
      <vt:lpstr>Презентация PowerPoint</vt:lpstr>
      <vt:lpstr>Исполнителю в отношении его исполнения принадлежат личные неимущественные права:  </vt:lpstr>
      <vt:lpstr>Использованием исполнения признаются: </vt:lpstr>
      <vt:lpstr>Сроки действия авторского права и смежных прав </vt:lpstr>
      <vt:lpstr>Презентация PowerPoint</vt:lpstr>
      <vt:lpstr>Коллективное управление имущественными правами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 защиты  информации</dc:title>
  <dc:creator>Nana</dc:creator>
  <cp:lastModifiedBy>Пользователь Windows</cp:lastModifiedBy>
  <cp:revision>79</cp:revision>
  <dcterms:created xsi:type="dcterms:W3CDTF">2021-02-03T09:19:28Z</dcterms:created>
  <dcterms:modified xsi:type="dcterms:W3CDTF">2021-05-07T13:28:38Z</dcterms:modified>
</cp:coreProperties>
</file>