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801AE-48C0-4BE0-A9CC-F4DC802EE69C}" type="datetimeFigureOut">
              <a:rPr lang="ru-RU" smtClean="0"/>
              <a:t>22.05.2021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DC0FE-A57D-462C-B769-7CABEAE85B06}" type="slidenum">
              <a:rPr lang="ru-RU" smtClean="0"/>
              <a:t>‹#›</a:t>
            </a:fld>
            <a:endParaRPr lang="ru-RU"/>
          </a:p>
        </p:txBody>
      </p:sp>
    </p:spTree>
    <p:extLst>
      <p:ext uri="{BB962C8B-B14F-4D97-AF65-F5344CB8AC3E}">
        <p14:creationId xmlns:p14="http://schemas.microsoft.com/office/powerpoint/2010/main" val="376086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21089"/>
            <a:ext cx="8915399" cy="2262781"/>
          </a:xfrm>
        </p:spPr>
        <p:txBody>
          <a:bodyPr>
            <a:normAutofit fontScale="90000"/>
          </a:bodyPr>
          <a:lstStyle/>
          <a:p>
            <a:pPr algn="ctr"/>
            <a:r>
              <a:rPr lang="ru-RU" b="1" dirty="0"/>
              <a:t>Основы </a:t>
            </a:r>
            <a:br>
              <a:rPr lang="ru-RU" b="1" dirty="0"/>
            </a:br>
            <a:r>
              <a:rPr lang="ru-RU" b="1" dirty="0"/>
              <a:t>защиты </a:t>
            </a:r>
            <a:br>
              <a:rPr lang="ru-RU" b="1" dirty="0"/>
            </a:br>
            <a:r>
              <a:rPr lang="ru-RU" b="1" dirty="0"/>
              <a:t>информации</a:t>
            </a:r>
            <a:br>
              <a:rPr lang="ru-RU" b="1" dirty="0"/>
            </a:br>
            <a:endParaRPr lang="ru-RU" b="1" dirty="0"/>
          </a:p>
        </p:txBody>
      </p:sp>
      <p:sp>
        <p:nvSpPr>
          <p:cNvPr id="3" name="Подзаголовок 2"/>
          <p:cNvSpPr>
            <a:spLocks noGrp="1"/>
          </p:cNvSpPr>
          <p:nvPr>
            <p:ph type="subTitle" idx="1"/>
          </p:nvPr>
        </p:nvSpPr>
        <p:spPr/>
        <p:txBody>
          <a:bodyPr>
            <a:normAutofit/>
          </a:bodyPr>
          <a:lstStyle/>
          <a:p>
            <a:r>
              <a:rPr lang="ru-RU" sz="2800" dirty="0" err="1">
                <a:solidFill>
                  <a:schemeClr val="tx1"/>
                </a:solidFill>
              </a:rPr>
              <a:t>Ржеутская</a:t>
            </a:r>
            <a:r>
              <a:rPr lang="ru-RU" sz="2800" dirty="0">
                <a:solidFill>
                  <a:schemeClr val="tx1"/>
                </a:solidFill>
              </a:rPr>
              <a:t> Надежда </a:t>
            </a:r>
            <a:r>
              <a:rPr lang="ru-RU" sz="2800" dirty="0" err="1">
                <a:solidFill>
                  <a:schemeClr val="tx1"/>
                </a:solidFill>
              </a:rPr>
              <a:t>Викентьевна</a:t>
            </a:r>
            <a:endParaRPr lang="ru-RU" sz="2800" dirty="0">
              <a:solidFill>
                <a:schemeClr val="tx1"/>
              </a:solidFill>
            </a:endParaRPr>
          </a:p>
          <a:p>
            <a:r>
              <a:rPr lang="ru-RU" sz="2800" dirty="0">
                <a:solidFill>
                  <a:schemeClr val="tx1"/>
                </a:solidFill>
              </a:rPr>
              <a:t>Ассистент кафедры </a:t>
            </a:r>
            <a:r>
              <a:rPr lang="ru-RU" sz="2800" dirty="0" err="1">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51008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E483EA-A880-4E0A-9B82-6339064F2A51}"/>
              </a:ext>
            </a:extLst>
          </p:cNvPr>
          <p:cNvSpPr>
            <a:spLocks noGrp="1"/>
          </p:cNvSpPr>
          <p:nvPr>
            <p:ph type="title"/>
          </p:nvPr>
        </p:nvSpPr>
        <p:spPr/>
        <p:txBody>
          <a:bodyPr>
            <a:normAutofit/>
          </a:bodyPr>
          <a:lstStyle/>
          <a:p>
            <a:pPr algn="ctr"/>
            <a:r>
              <a:rPr lang="ru-RU" dirty="0">
                <a:latin typeface="Times New Roman" panose="02020603050405020304" pitchFamily="18" charset="0"/>
                <a:cs typeface="Times New Roman" panose="02020603050405020304" pitchFamily="18" charset="0"/>
              </a:rPr>
              <a:t>Структура МПК представлена следующими разделами:</a:t>
            </a:r>
            <a:endParaRPr lang="ru-BY"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CF8A889-F1CD-4874-B6AA-9269FC3FBA77}"/>
              </a:ext>
            </a:extLst>
          </p:cNvPr>
          <p:cNvSpPr>
            <a:spLocks noGrp="1"/>
          </p:cNvSpPr>
          <p:nvPr>
            <p:ph idx="1"/>
          </p:nvPr>
        </p:nvSpPr>
        <p:spPr/>
        <p:txBody>
          <a:bodyPr>
            <a:normAutofit fontScale="92500" lnSpcReduction="10000"/>
          </a:bodyPr>
          <a:lstStyle/>
          <a:p>
            <a:r>
              <a:rPr lang="ru-RU" sz="2400" dirty="0">
                <a:latin typeface="Times New Roman" panose="02020603050405020304" pitchFamily="18" charset="0"/>
                <a:cs typeface="Times New Roman" panose="02020603050405020304" pitchFamily="18" charset="0"/>
              </a:rPr>
              <a:t>А – удовлетворение жизненных потребностей человека; </a:t>
            </a:r>
          </a:p>
          <a:p>
            <a:r>
              <a:rPr lang="ru-RU" sz="2400" dirty="0">
                <a:latin typeface="Times New Roman" panose="02020603050405020304" pitchFamily="18" charset="0"/>
                <a:cs typeface="Times New Roman" panose="02020603050405020304" pitchFamily="18" charset="0"/>
              </a:rPr>
              <a:t>В – различные технологические процессы; </a:t>
            </a:r>
          </a:p>
          <a:p>
            <a:r>
              <a:rPr lang="ru-RU" sz="2400" dirty="0">
                <a:latin typeface="Times New Roman" panose="02020603050405020304" pitchFamily="18" charset="0"/>
                <a:cs typeface="Times New Roman" panose="02020603050405020304" pitchFamily="18" charset="0"/>
              </a:rPr>
              <a:t>С – химия, металлургия; </a:t>
            </a:r>
          </a:p>
          <a:p>
            <a:r>
              <a:rPr lang="ru-RU" sz="2400" dirty="0">
                <a:latin typeface="Times New Roman" panose="02020603050405020304" pitchFamily="18" charset="0"/>
                <a:cs typeface="Times New Roman" panose="02020603050405020304" pitchFamily="18" charset="0"/>
              </a:rPr>
              <a:t>D – текстиль и бумага; </a:t>
            </a:r>
          </a:p>
          <a:p>
            <a:r>
              <a:rPr lang="ru-RU" sz="2400" dirty="0">
                <a:latin typeface="Times New Roman" panose="02020603050405020304" pitchFamily="18" charset="0"/>
                <a:cs typeface="Times New Roman" panose="02020603050405020304" pitchFamily="18" charset="0"/>
              </a:rPr>
              <a:t>Е – строительство, горное дело; </a:t>
            </a:r>
          </a:p>
          <a:p>
            <a:r>
              <a:rPr lang="ru-RU" sz="2400" dirty="0">
                <a:latin typeface="Times New Roman" panose="02020603050405020304" pitchFamily="18" charset="0"/>
                <a:cs typeface="Times New Roman" panose="02020603050405020304" pitchFamily="18" charset="0"/>
              </a:rPr>
              <a:t>F – механика, освещение, отопление, двигатели и насосы, оружие и боеприпасы, взрывные работы; </a:t>
            </a:r>
          </a:p>
          <a:p>
            <a:r>
              <a:rPr lang="ru-RU" sz="2400" dirty="0">
                <a:latin typeface="Times New Roman" panose="02020603050405020304" pitchFamily="18" charset="0"/>
                <a:cs typeface="Times New Roman" panose="02020603050405020304" pitchFamily="18" charset="0"/>
              </a:rPr>
              <a:t>G – физика; </a:t>
            </a:r>
          </a:p>
          <a:p>
            <a:r>
              <a:rPr lang="ru-RU" sz="2400" dirty="0">
                <a:latin typeface="Times New Roman" panose="02020603050405020304" pitchFamily="18" charset="0"/>
                <a:cs typeface="Times New Roman" panose="02020603050405020304" pitchFamily="18" charset="0"/>
              </a:rPr>
              <a:t>Н – электричество</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F733DF-6001-447D-872D-661D2A16EE57}"/>
              </a:ext>
            </a:extLst>
          </p:cNvPr>
          <p:cNvSpPr>
            <a:spLocks noGrp="1"/>
          </p:cNvSpPr>
          <p:nvPr>
            <p:ph type="title"/>
          </p:nvPr>
        </p:nvSpPr>
        <p:spPr/>
        <p:txBody>
          <a:bodyPr/>
          <a:lstStyle/>
          <a:p>
            <a:pPr algn="ctr"/>
            <a:r>
              <a:rPr lang="ru-RU" b="1" i="0" dirty="0">
                <a:solidFill>
                  <a:srgbClr val="444444"/>
                </a:solidFill>
                <a:effectLst/>
                <a:latin typeface="Times New Roman" panose="02020603050405020304" pitchFamily="18" charset="0"/>
                <a:cs typeface="Times New Roman" panose="02020603050405020304" pitchFamily="18" charset="0"/>
              </a:rPr>
              <a:t>Срок действия патента </a:t>
            </a:r>
            <a:br>
              <a:rPr lang="ru-RU" b="1" i="0" dirty="0">
                <a:solidFill>
                  <a:srgbClr val="444444"/>
                </a:solidFill>
                <a:effectLst/>
                <a:latin typeface="Times New Roman" panose="02020603050405020304" pitchFamily="18" charset="0"/>
                <a:cs typeface="Times New Roman" panose="02020603050405020304" pitchFamily="18" charset="0"/>
              </a:rPr>
            </a:br>
            <a:endParaRPr lang="ru-BY"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8A33DE3C-B694-4985-9F65-FA54D49EB3CB}"/>
              </a:ext>
            </a:extLst>
          </p:cNvPr>
          <p:cNvSpPr>
            <a:spLocks noGrp="1"/>
          </p:cNvSpPr>
          <p:nvPr>
            <p:ph idx="1"/>
          </p:nvPr>
        </p:nvSpPr>
        <p:spPr>
          <a:xfrm>
            <a:off x="2589212" y="1351722"/>
            <a:ext cx="8915400" cy="4559500"/>
          </a:xfrm>
        </p:spPr>
        <p:txBody>
          <a:bodyPr>
            <a:normAutofit fontScale="92500" lnSpcReduction="10000"/>
          </a:bodyPr>
          <a:lstStyle/>
          <a:p>
            <a:r>
              <a:rPr lang="ru-RU" sz="2400" b="0" i="0" dirty="0">
                <a:solidFill>
                  <a:srgbClr val="333333"/>
                </a:solidFill>
                <a:effectLst/>
                <a:latin typeface="Times New Roman" panose="02020603050405020304" pitchFamily="18" charset="0"/>
                <a:cs typeface="Times New Roman" panose="02020603050405020304" pitchFamily="18" charset="0"/>
              </a:rPr>
              <a:t>На изобретение – двадцать лет. </a:t>
            </a:r>
          </a:p>
          <a:p>
            <a:r>
              <a:rPr lang="ru-RU" sz="2400" b="0" i="0" dirty="0">
                <a:solidFill>
                  <a:srgbClr val="333333"/>
                </a:solidFill>
                <a:effectLst/>
                <a:latin typeface="Times New Roman" panose="02020603050405020304" pitchFamily="18" charset="0"/>
                <a:cs typeface="Times New Roman" panose="02020603050405020304" pitchFamily="18" charset="0"/>
              </a:rPr>
              <a:t>На полезную модель – пять лет с возможным продлением этого срока патентным органом по ходатайству патентообладателя, но не более чем на пять лет. </a:t>
            </a:r>
            <a:endParaRPr lang="ru-RU" sz="2400" b="0" i="0" dirty="0">
              <a:effectLst/>
              <a:latin typeface="Times New Roman" panose="02020603050405020304" pitchFamily="18" charset="0"/>
              <a:cs typeface="Times New Roman" panose="02020603050405020304" pitchFamily="18" charset="0"/>
            </a:endParaRPr>
          </a:p>
          <a:p>
            <a:r>
              <a:rPr lang="ru-RU" sz="2400" b="0" i="0" dirty="0">
                <a:solidFill>
                  <a:srgbClr val="333333"/>
                </a:solidFill>
                <a:effectLst/>
                <a:latin typeface="Times New Roman" panose="02020603050405020304" pitchFamily="18" charset="0"/>
                <a:cs typeface="Times New Roman" panose="02020603050405020304" pitchFamily="18" charset="0"/>
              </a:rPr>
              <a:t>На промышленный образец – десять лет с возможным продлением этого срока патентным органом по ходатайству патентообладателя, но не более чем на пять лет.</a:t>
            </a:r>
            <a:endParaRPr lang="ru-RU" sz="2400" b="0" i="0" dirty="0">
              <a:effectLst/>
              <a:latin typeface="Times New Roman" panose="02020603050405020304" pitchFamily="18" charset="0"/>
              <a:cs typeface="Times New Roman" panose="02020603050405020304" pitchFamily="18" charset="0"/>
            </a:endParaRPr>
          </a:p>
          <a:p>
            <a:r>
              <a:rPr lang="ru-RU" sz="2400" b="0" i="0" dirty="0">
                <a:solidFill>
                  <a:srgbClr val="333333"/>
                </a:solidFill>
                <a:effectLst/>
                <a:latin typeface="Times New Roman" panose="02020603050405020304" pitchFamily="18" charset="0"/>
                <a:cs typeface="Times New Roman" panose="02020603050405020304" pitchFamily="18" charset="0"/>
              </a:rPr>
              <a:t>После прекращения действия исключительного права изобретение, полезная модель, промышленный образец переходят в общественное достояние и могут свободно использоваться любым физическим или юридическим лицом без чьего-либо разрешения и без выплаты вознаграждения, но с соблюдением права авторства.</a:t>
            </a:r>
            <a:br>
              <a:rPr lang="ru-RU" sz="1600" b="0" i="0" dirty="0">
                <a:effectLst/>
                <a:latin typeface="Times New Roman" panose="02020603050405020304" pitchFamily="18" charset="0"/>
                <a:cs typeface="Times New Roman" panose="02020603050405020304" pitchFamily="18" charset="0"/>
              </a:rPr>
            </a:br>
            <a:endParaRPr lang="ru-RU" sz="1600"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5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DC51FC-A238-4B24-A8AC-3E28EFC6991C}"/>
              </a:ext>
            </a:extLst>
          </p:cNvPr>
          <p:cNvSpPr>
            <a:spLocks noGrp="1"/>
          </p:cNvSpPr>
          <p:nvPr>
            <p:ph type="title"/>
          </p:nvPr>
        </p:nvSpPr>
        <p:spPr/>
        <p:txBody>
          <a:bodyPr/>
          <a:lstStyle/>
          <a:p>
            <a:pPr algn="ctr"/>
            <a:r>
              <a:rPr lang="ru-RU" b="1" i="0" dirty="0">
                <a:solidFill>
                  <a:srgbClr val="444444"/>
                </a:solidFill>
                <a:effectLst/>
                <a:latin typeface="Times New Roman" panose="02020603050405020304" pitchFamily="18" charset="0"/>
                <a:cs typeface="Times New Roman" panose="02020603050405020304" pitchFamily="18" charset="0"/>
              </a:rPr>
              <a:t>Права владельца патента на изобретение</a:t>
            </a:r>
            <a:endParaRPr lang="ru-BY"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8178C35-5845-427E-9988-80DE782E03D6}"/>
              </a:ext>
            </a:extLst>
          </p:cNvPr>
          <p:cNvSpPr>
            <a:spLocks noGrp="1"/>
          </p:cNvSpPr>
          <p:nvPr>
            <p:ph idx="1"/>
          </p:nvPr>
        </p:nvSpPr>
        <p:spPr/>
        <p:txBody>
          <a:bodyPr>
            <a:normAutofit/>
          </a:bodyPr>
          <a:lstStyle/>
          <a:p>
            <a:r>
              <a:rPr lang="ru-RU" sz="2400" b="0" i="0" dirty="0">
                <a:solidFill>
                  <a:srgbClr val="444444"/>
                </a:solidFill>
                <a:effectLst/>
                <a:latin typeface="Times New Roman" panose="02020603050405020304" pitchFamily="18" charset="0"/>
                <a:cs typeface="Times New Roman" panose="02020603050405020304" pitchFamily="18" charset="0"/>
              </a:rPr>
              <a:t>Права владельца патента: </a:t>
            </a:r>
          </a:p>
          <a:p>
            <a:pPr lvl="1"/>
            <a:r>
              <a:rPr lang="ru-RU" sz="2200" b="0" i="0" dirty="0">
                <a:solidFill>
                  <a:srgbClr val="444444"/>
                </a:solidFill>
                <a:effectLst/>
                <a:latin typeface="Times New Roman" panose="02020603050405020304" pitchFamily="18" charset="0"/>
                <a:cs typeface="Times New Roman" panose="02020603050405020304" pitchFamily="18" charset="0"/>
              </a:rPr>
              <a:t>владеть, </a:t>
            </a:r>
            <a:endParaRPr lang="en-US" sz="2200" b="0" i="0" dirty="0">
              <a:solidFill>
                <a:srgbClr val="444444"/>
              </a:solidFill>
              <a:effectLst/>
              <a:latin typeface="Times New Roman" panose="02020603050405020304" pitchFamily="18" charset="0"/>
              <a:cs typeface="Times New Roman" panose="02020603050405020304" pitchFamily="18" charset="0"/>
            </a:endParaRPr>
          </a:p>
          <a:p>
            <a:pPr lvl="1"/>
            <a:r>
              <a:rPr lang="ru-RU" sz="2200" b="0" i="0" dirty="0">
                <a:solidFill>
                  <a:srgbClr val="444444"/>
                </a:solidFill>
                <a:effectLst/>
                <a:latin typeface="Times New Roman" panose="02020603050405020304" pitchFamily="18" charset="0"/>
                <a:cs typeface="Times New Roman" panose="02020603050405020304" pitchFamily="18" charset="0"/>
              </a:rPr>
              <a:t>использовать </a:t>
            </a:r>
            <a:endParaRPr lang="en-US" sz="2200" b="0" i="0" dirty="0">
              <a:solidFill>
                <a:srgbClr val="444444"/>
              </a:solidFill>
              <a:effectLst/>
              <a:latin typeface="Times New Roman" panose="02020603050405020304" pitchFamily="18" charset="0"/>
              <a:cs typeface="Times New Roman" panose="02020603050405020304" pitchFamily="18" charset="0"/>
            </a:endParaRPr>
          </a:p>
          <a:p>
            <a:pPr lvl="1"/>
            <a:r>
              <a:rPr lang="ru-RU" sz="2200" b="0" i="0" dirty="0">
                <a:solidFill>
                  <a:srgbClr val="444444"/>
                </a:solidFill>
                <a:effectLst/>
                <a:latin typeface="Times New Roman" panose="02020603050405020304" pitchFamily="18" charset="0"/>
                <a:cs typeface="Times New Roman" panose="02020603050405020304" pitchFamily="18" charset="0"/>
              </a:rPr>
              <a:t>и распоряжаться изобретением.</a:t>
            </a:r>
          </a:p>
          <a:p>
            <a:r>
              <a:rPr lang="ru-RU" sz="2400" b="0" i="0" dirty="0">
                <a:solidFill>
                  <a:srgbClr val="444444"/>
                </a:solidFill>
                <a:effectLst/>
                <a:latin typeface="Times New Roman" panose="02020603050405020304" pitchFamily="18" charset="0"/>
                <a:cs typeface="Times New Roman" panose="02020603050405020304" pitchFamily="18" charset="0"/>
              </a:rPr>
              <a:t> Патент предоставляет его собственнику исключительное право запрещать другим лицам использовать изобретение без его разрешения.</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88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077E87-C5C6-4468-9D6B-447FEA20645F}"/>
              </a:ext>
            </a:extLst>
          </p:cNvPr>
          <p:cNvSpPr>
            <a:spLocks noGrp="1"/>
          </p:cNvSpPr>
          <p:nvPr>
            <p:ph type="title"/>
          </p:nvPr>
        </p:nvSpPr>
        <p:spPr/>
        <p:txBody>
          <a:bodyPr>
            <a:normAutofit/>
          </a:bodyPr>
          <a:lstStyle/>
          <a:p>
            <a:pPr algn="ctr"/>
            <a:r>
              <a:rPr lang="ru-RU" b="1" i="0" dirty="0">
                <a:solidFill>
                  <a:srgbClr val="444444"/>
                </a:solidFill>
                <a:effectLst/>
                <a:latin typeface="Times New Roman" panose="02020603050405020304" pitchFamily="18" charset="0"/>
                <a:cs typeface="Times New Roman" panose="02020603050405020304" pitchFamily="18" charset="0"/>
              </a:rPr>
              <a:t>Территория действия прав, вытекающих из патента на изобретение</a:t>
            </a:r>
            <a:endParaRPr lang="ru-BY"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74CC1E2-DBA5-4235-9337-0A89BCFBCB0B}"/>
              </a:ext>
            </a:extLst>
          </p:cNvPr>
          <p:cNvSpPr>
            <a:spLocks noGrp="1"/>
          </p:cNvSpPr>
          <p:nvPr>
            <p:ph idx="1"/>
          </p:nvPr>
        </p:nvSpPr>
        <p:spPr/>
        <p:txBody>
          <a:bodyPr>
            <a:normAutofit lnSpcReduction="10000"/>
          </a:bodyPr>
          <a:lstStyle/>
          <a:p>
            <a:r>
              <a:rPr lang="ru-RU" sz="2000" b="0" i="0" dirty="0">
                <a:solidFill>
                  <a:srgbClr val="444444"/>
                </a:solidFill>
                <a:effectLst/>
                <a:latin typeface="Times New Roman" panose="02020603050405020304" pitchFamily="18" charset="0"/>
                <a:cs typeface="Times New Roman" panose="02020603050405020304" pitchFamily="18" charset="0"/>
              </a:rPr>
              <a:t>Право владельца патента в одной стране не означает их действительности в другой стране (принцип независимости патентов, ст. 4 бис Парижской Конвенции). </a:t>
            </a:r>
          </a:p>
          <a:p>
            <a:r>
              <a:rPr lang="ru-RU" sz="2000" b="0" i="0" dirty="0">
                <a:solidFill>
                  <a:srgbClr val="444444"/>
                </a:solidFill>
                <a:effectLst/>
                <a:latin typeface="Times New Roman" panose="02020603050405020304" pitchFamily="18" charset="0"/>
                <a:cs typeface="Times New Roman" panose="02020603050405020304" pitchFamily="18" charset="0"/>
              </a:rPr>
              <a:t>Право на патент возникает только после его регистрации в соответствующем национальном патентном ведомстве. </a:t>
            </a:r>
          </a:p>
          <a:p>
            <a:r>
              <a:rPr lang="ru-RU" sz="2000" b="0" i="0" dirty="0">
                <a:solidFill>
                  <a:srgbClr val="444444"/>
                </a:solidFill>
                <a:effectLst/>
                <a:latin typeface="Times New Roman" panose="02020603050405020304" pitchFamily="18" charset="0"/>
                <a:cs typeface="Times New Roman" panose="02020603050405020304" pitchFamily="18" charset="0"/>
              </a:rPr>
              <a:t>Таким образом, территориальные границы действия патента ограничиваются территорией данной страны. </a:t>
            </a:r>
          </a:p>
          <a:p>
            <a:r>
              <a:rPr lang="ru-RU" sz="2000" b="0" i="0" dirty="0">
                <a:solidFill>
                  <a:srgbClr val="444444"/>
                </a:solidFill>
                <a:effectLst/>
                <a:latin typeface="Times New Roman" panose="02020603050405020304" pitchFamily="18" charset="0"/>
                <a:cs typeface="Times New Roman" panose="02020603050405020304" pitchFamily="18" charset="0"/>
              </a:rPr>
              <a:t>Поэтому в странах, где изобретение не запатентовано, оно может свободно использоваться любыми лицами. </a:t>
            </a:r>
          </a:p>
          <a:p>
            <a:r>
              <a:rPr lang="ru-RU" sz="2000" b="0" i="0" dirty="0">
                <a:solidFill>
                  <a:srgbClr val="444444"/>
                </a:solidFill>
                <a:effectLst/>
                <a:latin typeface="Times New Roman" panose="02020603050405020304" pitchFamily="18" charset="0"/>
                <a:cs typeface="Times New Roman" panose="02020603050405020304" pitchFamily="18" charset="0"/>
              </a:rPr>
              <a:t>Чтобы защитить изобретение в нескольких странах, необходимо получить в них патенты.</a:t>
            </a:r>
            <a:endParaRPr lang="ru-BY"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95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3CA3E8-FB1C-4599-96AF-CFE000241D5E}"/>
              </a:ext>
            </a:extLst>
          </p:cNvPr>
          <p:cNvSpPr>
            <a:spLocks noGrp="1"/>
          </p:cNvSpPr>
          <p:nvPr>
            <p:ph type="title"/>
          </p:nvPr>
        </p:nvSpPr>
        <p:spPr/>
        <p:txBody>
          <a:bodyPr/>
          <a:lstStyle/>
          <a:p>
            <a:pPr algn="ctr"/>
            <a:r>
              <a:rPr lang="be-BY" sz="3600" b="1" i="1" dirty="0"/>
              <a:t>Патент</a:t>
            </a:r>
            <a:endParaRPr lang="ru-BY" dirty="0"/>
          </a:p>
        </p:txBody>
      </p:sp>
      <p:sp>
        <p:nvSpPr>
          <p:cNvPr id="3" name="Объект 2">
            <a:extLst>
              <a:ext uri="{FF2B5EF4-FFF2-40B4-BE49-F238E27FC236}">
                <a16:creationId xmlns:a16="http://schemas.microsoft.com/office/drawing/2014/main" id="{3F0329E3-237D-4439-8A8E-A79698E17F84}"/>
              </a:ext>
            </a:extLst>
          </p:cNvPr>
          <p:cNvSpPr>
            <a:spLocks noGrp="1"/>
          </p:cNvSpPr>
          <p:nvPr>
            <p:ph idx="1"/>
          </p:nvPr>
        </p:nvSpPr>
        <p:spPr>
          <a:xfrm>
            <a:off x="2589212" y="1696278"/>
            <a:ext cx="8915400" cy="4214944"/>
          </a:xfrm>
        </p:spPr>
        <p:txBody>
          <a:bodyPr>
            <a:normAutofit/>
          </a:bodyPr>
          <a:lstStyle/>
          <a:p>
            <a:r>
              <a:rPr lang="be-BY" sz="2400" b="1" i="1" dirty="0">
                <a:latin typeface="Times New Roman" panose="02020603050405020304" pitchFamily="18" charset="0"/>
                <a:cs typeface="Times New Roman" panose="02020603050405020304" pitchFamily="18" charset="0"/>
              </a:rPr>
              <a:t>Патент</a:t>
            </a:r>
            <a:r>
              <a:rPr lang="be-BY" sz="2400" i="1" dirty="0">
                <a:latin typeface="Times New Roman" panose="02020603050405020304" pitchFamily="18" charset="0"/>
                <a:cs typeface="Times New Roman" panose="02020603050405020304" pitchFamily="18" charset="0"/>
              </a:rPr>
              <a:t> </a:t>
            </a:r>
            <a:r>
              <a:rPr lang="be-BY" sz="2400" dirty="0">
                <a:latin typeface="Times New Roman" panose="02020603050405020304" pitchFamily="18" charset="0"/>
                <a:cs typeface="Times New Roman" panose="02020603050405020304" pitchFamily="18" charset="0"/>
              </a:rPr>
              <a:t>- документ, удостоверяющий приоритет, авторство, исключительное право на использование изобретения (полезной модели, промышленного образца), представляемое государством на определенный период времени, которое позволяет его обладателю запрещать третьим лицам использование (в том числе изготовление, использование, продажу, ввоз) его изобретения. В обмен на предлагаемую охрану заявитель должен полностью раскрыть свое изобретение</a:t>
            </a:r>
            <a:r>
              <a:rPr lang="be-BY" sz="2400" b="1" dirty="0">
                <a:latin typeface="Times New Roman" panose="02020603050405020304" pitchFamily="18" charset="0"/>
                <a:cs typeface="Times New Roman" panose="02020603050405020304" pitchFamily="18" charset="0"/>
              </a:rPr>
              <a:t>. </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33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CB1835-2C52-42EA-A98A-67DA8CA06789}"/>
              </a:ext>
            </a:extLst>
          </p:cNvPr>
          <p:cNvSpPr>
            <a:spLocks noGrp="1"/>
          </p:cNvSpPr>
          <p:nvPr>
            <p:ph type="title"/>
          </p:nvPr>
        </p:nvSpPr>
        <p:spPr/>
        <p:txBody>
          <a:bodyPr>
            <a:normAutofit fontScale="90000"/>
          </a:bodyPr>
          <a:lstStyle/>
          <a:p>
            <a:pPr algn="ctr"/>
            <a:r>
              <a:rPr lang="ru-RU" dirty="0"/>
              <a:t>ПАТЕНТНЫЕ ИССЛЕДОВАНИЯ, ПАТЕНТНАЯ ИНФОРМАЦИЯ И ДОКУМЕНТАЦИЯ</a:t>
            </a:r>
            <a:endParaRPr lang="ru-BY" dirty="0"/>
          </a:p>
        </p:txBody>
      </p:sp>
      <p:sp>
        <p:nvSpPr>
          <p:cNvPr id="3" name="Объект 2">
            <a:extLst>
              <a:ext uri="{FF2B5EF4-FFF2-40B4-BE49-F238E27FC236}">
                <a16:creationId xmlns:a16="http://schemas.microsoft.com/office/drawing/2014/main" id="{348EE6F4-A616-46DE-9B5F-93C786AA7EC4}"/>
              </a:ext>
            </a:extLst>
          </p:cNvPr>
          <p:cNvSpPr>
            <a:spLocks noGrp="1"/>
          </p:cNvSpPr>
          <p:nvPr>
            <p:ph idx="1"/>
          </p:nvPr>
        </p:nvSpPr>
        <p:spPr/>
        <p:txBody>
          <a:bodyPr>
            <a:normAutofit lnSpcReduction="10000"/>
          </a:bodyPr>
          <a:lstStyle/>
          <a:p>
            <a:r>
              <a:rPr lang="ru-RU" sz="2400" dirty="0">
                <a:latin typeface="Times New Roman" panose="02020603050405020304" pitchFamily="18" charset="0"/>
                <a:cs typeface="Times New Roman" panose="02020603050405020304" pitchFamily="18" charset="0"/>
              </a:rPr>
              <a:t>В Республике Беларусь с 1.10.1999 г. введен в действие новый стандарт на проведение патентных исследований СТБ 1180–99.</a:t>
            </a:r>
          </a:p>
          <a:p>
            <a:r>
              <a:rPr lang="ru-RU" sz="2400" b="1" dirty="0">
                <a:latin typeface="Times New Roman" panose="02020603050405020304" pitchFamily="18" charset="0"/>
                <a:cs typeface="Times New Roman" panose="02020603050405020304" pitchFamily="18" charset="0"/>
              </a:rPr>
              <a:t>Патентная информация </a:t>
            </a:r>
            <a:r>
              <a:rPr lang="ru-RU" sz="2400" dirty="0">
                <a:latin typeface="Times New Roman" panose="02020603050405020304" pitchFamily="18" charset="0"/>
                <a:cs typeface="Times New Roman" panose="02020603050405020304" pitchFamily="18" charset="0"/>
              </a:rPr>
              <a:t>– это совокупность сведений о результатах интеллектуальной деятельности, заявленных или признанных объектами промышленной собственности. </a:t>
            </a:r>
          </a:p>
          <a:p>
            <a:r>
              <a:rPr lang="ru-RU" sz="2400" b="1" dirty="0">
                <a:latin typeface="Times New Roman" panose="02020603050405020304" pitchFamily="18" charset="0"/>
                <a:cs typeface="Times New Roman" panose="02020603050405020304" pitchFamily="18" charset="0"/>
              </a:rPr>
              <a:t>Патентная документация </a:t>
            </a:r>
            <a:r>
              <a:rPr lang="ru-RU" sz="2400" dirty="0">
                <a:latin typeface="Times New Roman" panose="02020603050405020304" pitchFamily="18" charset="0"/>
                <a:cs typeface="Times New Roman" panose="02020603050405020304" pitchFamily="18" charset="0"/>
              </a:rPr>
              <a:t>– это совокупность опубликованных и неопубликованных документов, содержащих информацию о поданных заявках на регистрацию ОПС, выданных патентах и свидетельствах на ОПС и изменениях правового характера, внесенных в них.</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54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1B2CA-E83D-4D85-9CE2-6F4B0F06257A}"/>
              </a:ext>
            </a:extLst>
          </p:cNvPr>
          <p:cNvSpPr>
            <a:spLocks noGrp="1"/>
          </p:cNvSpPr>
          <p:nvPr>
            <p:ph type="title"/>
          </p:nvPr>
        </p:nvSpPr>
        <p:spPr/>
        <p:txBody>
          <a:bodyPr/>
          <a:lstStyle/>
          <a:p>
            <a:r>
              <a:rPr lang="ru-RU" dirty="0"/>
              <a:t>К патентной документации относят:</a:t>
            </a:r>
            <a:endParaRPr lang="ru-BY" dirty="0"/>
          </a:p>
        </p:txBody>
      </p:sp>
      <p:sp>
        <p:nvSpPr>
          <p:cNvPr id="3" name="Объект 2">
            <a:extLst>
              <a:ext uri="{FF2B5EF4-FFF2-40B4-BE49-F238E27FC236}">
                <a16:creationId xmlns:a16="http://schemas.microsoft.com/office/drawing/2014/main" id="{F895375B-8A9B-4D76-9871-3A891832FE38}"/>
              </a:ext>
            </a:extLst>
          </p:cNvPr>
          <p:cNvSpPr>
            <a:spLocks noGrp="1"/>
          </p:cNvSpPr>
          <p:nvPr>
            <p:ph idx="1"/>
          </p:nvPr>
        </p:nvSpPr>
        <p:spPr>
          <a:xfrm>
            <a:off x="2589212" y="1338470"/>
            <a:ext cx="8915400" cy="4572752"/>
          </a:xfrm>
        </p:spPr>
        <p:txBody>
          <a:bodyPr>
            <a:normAutofit lnSpcReduction="10000"/>
          </a:bodyPr>
          <a:lstStyle/>
          <a:p>
            <a:r>
              <a:rPr lang="ru-RU" dirty="0">
                <a:latin typeface="Times New Roman" panose="02020603050405020304" pitchFamily="18" charset="0"/>
                <a:cs typeface="Times New Roman" panose="02020603050405020304" pitchFamily="18" charset="0"/>
              </a:rPr>
              <a:t>– </a:t>
            </a:r>
            <a:r>
              <a:rPr lang="ru-RU" sz="1900" dirty="0">
                <a:latin typeface="Times New Roman" panose="02020603050405020304" pitchFamily="18" charset="0"/>
                <a:cs typeface="Times New Roman" panose="02020603050405020304" pitchFamily="18" charset="0"/>
              </a:rPr>
              <a:t>предварительное описание изобретений (в заявках); </a:t>
            </a:r>
          </a:p>
          <a:p>
            <a:r>
              <a:rPr lang="ru-RU" sz="1900" dirty="0">
                <a:latin typeface="Times New Roman" panose="02020603050405020304" pitchFamily="18" charset="0"/>
                <a:cs typeface="Times New Roman" panose="02020603050405020304" pitchFamily="18" charset="0"/>
              </a:rPr>
              <a:t>– описания изобретений к международным заявкам; </a:t>
            </a:r>
          </a:p>
          <a:p>
            <a:r>
              <a:rPr lang="ru-RU" sz="1900" dirty="0">
                <a:latin typeface="Times New Roman" panose="02020603050405020304" pitchFamily="18" charset="0"/>
                <a:cs typeface="Times New Roman" panose="02020603050405020304" pitchFamily="18" charset="0"/>
              </a:rPr>
              <a:t>– описания изобретений к региональным заявкам и патентам; </a:t>
            </a:r>
          </a:p>
          <a:p>
            <a:r>
              <a:rPr lang="ru-RU" sz="1900" dirty="0">
                <a:latin typeface="Times New Roman" panose="02020603050405020304" pitchFamily="18" charset="0"/>
                <a:cs typeface="Times New Roman" panose="02020603050405020304" pitchFamily="18" charset="0"/>
              </a:rPr>
              <a:t>– описания изобретений к национальным патентам; </a:t>
            </a:r>
          </a:p>
          <a:p>
            <a:r>
              <a:rPr lang="ru-RU" sz="1900" dirty="0">
                <a:latin typeface="Times New Roman" panose="02020603050405020304" pitchFamily="18" charset="0"/>
                <a:cs typeface="Times New Roman" panose="02020603050405020304" pitchFamily="18" charset="0"/>
              </a:rPr>
              <a:t>– описания, публикационные (титульные) листы к ПМ; </a:t>
            </a:r>
          </a:p>
          <a:p>
            <a:r>
              <a:rPr lang="ru-RU" sz="1900" dirty="0">
                <a:latin typeface="Times New Roman" panose="02020603050405020304" pitchFamily="18" charset="0"/>
                <a:cs typeface="Times New Roman" panose="02020603050405020304" pitchFamily="18" charset="0"/>
              </a:rPr>
              <a:t>– описания, рисунки, фотографии к патентам на промышленные образцы, свидетельствам на товарные знаки и т. п.; </a:t>
            </a:r>
          </a:p>
          <a:p>
            <a:r>
              <a:rPr lang="ru-RU" sz="1900" dirty="0">
                <a:latin typeface="Times New Roman" panose="02020603050405020304" pitchFamily="18" charset="0"/>
                <a:cs typeface="Times New Roman" panose="02020603050405020304" pitchFamily="18" charset="0"/>
              </a:rPr>
              <a:t>– официальные патентные бюллетени; </a:t>
            </a:r>
          </a:p>
          <a:p>
            <a:r>
              <a:rPr lang="ru-RU" sz="1900" dirty="0">
                <a:latin typeface="Times New Roman" panose="02020603050405020304" pitchFamily="18" charset="0"/>
                <a:cs typeface="Times New Roman" panose="02020603050405020304" pitchFamily="18" charset="0"/>
              </a:rPr>
              <a:t>– официальные публикации об изменениях патентно-правового характера (об отозванных заявках, о преобразовании заявки на изобретение в заявку на полезную модель, о признании патента недействительным, о продлении срока действия патента, об изменении состава авторов, об изменении наименования патентовладельца, др.). </a:t>
            </a:r>
            <a:endParaRPr lang="ru-BY"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04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ED86E4-1A34-4889-AAB2-72C36502E548}"/>
              </a:ext>
            </a:extLst>
          </p:cNvPr>
          <p:cNvSpPr>
            <a:spLocks noGrp="1"/>
          </p:cNvSpPr>
          <p:nvPr>
            <p:ph idx="1"/>
          </p:nvPr>
        </p:nvSpPr>
        <p:spPr>
          <a:xfrm>
            <a:off x="2589212" y="1113183"/>
            <a:ext cx="8915400" cy="4798039"/>
          </a:xfrm>
        </p:spPr>
        <p:txBody>
          <a:bodyPr>
            <a:normAutofit/>
          </a:bodyPr>
          <a:lstStyle/>
          <a:p>
            <a:r>
              <a:rPr lang="ru-RU" sz="2400" b="1" dirty="0">
                <a:latin typeface="Times New Roman" panose="02020603050405020304" pitchFamily="18" charset="0"/>
                <a:cs typeface="Times New Roman" panose="02020603050405020304" pitchFamily="18" charset="0"/>
              </a:rPr>
              <a:t>Патентные исследования </a:t>
            </a:r>
            <a:r>
              <a:rPr lang="ru-RU" sz="2400" dirty="0">
                <a:latin typeface="Times New Roman" panose="02020603050405020304" pitchFamily="18" charset="0"/>
                <a:cs typeface="Times New Roman" panose="02020603050405020304" pitchFamily="18" charset="0"/>
              </a:rPr>
              <a:t>– это исследования технического уровня и тенденций развития объектов техники, их патентоспособности, патентной чистоты, конкурентоспособности на основе патентной и другой информации. </a:t>
            </a:r>
          </a:p>
          <a:p>
            <a:r>
              <a:rPr lang="ru-RU" sz="2400" b="1" dirty="0">
                <a:latin typeface="Times New Roman" panose="02020603050405020304" pitchFamily="18" charset="0"/>
                <a:cs typeface="Times New Roman" panose="02020603050405020304" pitchFamily="18" charset="0"/>
              </a:rPr>
              <a:t>Патентная чистота </a:t>
            </a:r>
            <a:r>
              <a:rPr lang="ru-RU" sz="2400" dirty="0">
                <a:latin typeface="Times New Roman" panose="02020603050405020304" pitchFamily="18" charset="0"/>
                <a:cs typeface="Times New Roman" panose="02020603050405020304" pitchFamily="18" charset="0"/>
              </a:rPr>
              <a:t>– юридическое свойство объекта техники или технологии, заключающееся в том, что он может использоваться в данной стране без нарушения действующих на ее территории охранных документов исключительного права.</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79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4C2FF8-5AA4-4414-9766-85928BCADBE5}"/>
              </a:ext>
            </a:extLst>
          </p:cNvPr>
          <p:cNvSpPr>
            <a:spLocks noGrp="1"/>
          </p:cNvSpPr>
          <p:nvPr>
            <p:ph type="title"/>
          </p:nvPr>
        </p:nvSpPr>
        <p:spPr/>
        <p:txBody>
          <a:bodyPr>
            <a:normAutofit/>
          </a:bodyPr>
          <a:lstStyle/>
          <a:p>
            <a:pPr algn="ctr"/>
            <a:r>
              <a:rPr lang="ru-RU" dirty="0">
                <a:latin typeface="Times New Roman" panose="02020603050405020304" pitchFamily="18" charset="0"/>
                <a:cs typeface="Times New Roman" panose="02020603050405020304" pitchFamily="18" charset="0"/>
              </a:rPr>
              <a:t>Цели патентных исследований связаны с этапами разработки объекта техники. </a:t>
            </a:r>
            <a:endParaRPr lang="ru-BY"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08E6D447-90B6-4566-B477-62BAC99E7D3A}"/>
              </a:ext>
            </a:extLst>
          </p:cNvPr>
          <p:cNvSpPr>
            <a:spLocks noGrp="1"/>
          </p:cNvSpPr>
          <p:nvPr>
            <p:ph idx="1"/>
          </p:nvPr>
        </p:nvSpPr>
        <p:spPr/>
        <p:txBody>
          <a:bodyPr>
            <a:normAutofit/>
          </a:bodyPr>
          <a:lstStyle/>
          <a:p>
            <a:r>
              <a:rPr lang="ru-RU" sz="2400" b="1" dirty="0">
                <a:latin typeface="Times New Roman" panose="02020603050405020304" pitchFamily="18" charset="0"/>
                <a:cs typeface="Times New Roman" panose="02020603050405020304" pitchFamily="18" charset="0"/>
              </a:rPr>
              <a:t>На стадии создания техники</a:t>
            </a:r>
            <a:r>
              <a:rPr lang="ru-RU" sz="2400" dirty="0">
                <a:latin typeface="Times New Roman" panose="02020603050405020304" pitchFamily="18" charset="0"/>
                <a:cs typeface="Times New Roman" panose="02020603050405020304" pitchFamily="18" charset="0"/>
              </a:rPr>
              <a:t>, включающей проведение научных исследований и разработку конструкторско-технологической документации, основными целями патентного исследования является выявление имеющихся технических решений в данной области, определение уровня этих решений и отбор перспективных изобретений и промышленных образцов, определение патентоспособности создаваемых технических и художественно-конструкторских решений.</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88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01DC667-D80F-468C-9A24-A044CE59DBA4}"/>
              </a:ext>
            </a:extLst>
          </p:cNvPr>
          <p:cNvSpPr>
            <a:spLocks noGrp="1"/>
          </p:cNvSpPr>
          <p:nvPr>
            <p:ph idx="1"/>
          </p:nvPr>
        </p:nvSpPr>
        <p:spPr>
          <a:xfrm>
            <a:off x="2589212" y="1099930"/>
            <a:ext cx="8915400" cy="4811292"/>
          </a:xfrm>
        </p:spPr>
        <p:txBody>
          <a:bodyPr>
            <a:normAutofit/>
          </a:bodyPr>
          <a:lstStyle/>
          <a:p>
            <a:r>
              <a:rPr lang="ru-RU" sz="2400" b="1" dirty="0">
                <a:latin typeface="Times New Roman" panose="02020603050405020304" pitchFamily="18" charset="0"/>
                <a:cs typeface="Times New Roman" panose="02020603050405020304" pitchFamily="18" charset="0"/>
              </a:rPr>
              <a:t>На стадии освоения и реализации новой техники </a:t>
            </a:r>
            <a:r>
              <a:rPr lang="ru-RU" sz="2400" dirty="0">
                <a:latin typeface="Times New Roman" panose="02020603050405020304" pitchFamily="18" charset="0"/>
                <a:cs typeface="Times New Roman" panose="02020603050405020304" pitchFamily="18" charset="0"/>
              </a:rPr>
              <a:t>(продукции) изучение патентной информации необходимо для контроля за изменением уровня техники, определения патентной чистоты выпускаемой продукции, принятия своевременных мер по использованию новейших решений или по их обходу, если они защищены патентами. В результате патентных исследований надо доказать, что объект или его часть не нарушают действующие в данной стране патенты, т.е. объект относительно этой страны обладает патентной чистотой. Такие исследования называют экспертизой на патентную чистоту.</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69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01A54F-2F03-4EE1-81A3-A51E37728368}"/>
              </a:ext>
            </a:extLst>
          </p:cNvPr>
          <p:cNvSpPr>
            <a:spLocks noGrp="1"/>
          </p:cNvSpPr>
          <p:nvPr>
            <p:ph type="title"/>
          </p:nvPr>
        </p:nvSpPr>
        <p:spPr/>
        <p:txBody>
          <a:bodyPr>
            <a:normAutofit fontScale="90000"/>
          </a:bodyPr>
          <a:lstStyle/>
          <a:p>
            <a:pPr algn="ctr"/>
            <a:r>
              <a:rPr lang="ru-RU" dirty="0">
                <a:latin typeface="Times New Roman" panose="02020603050405020304" pitchFamily="18" charset="0"/>
                <a:cs typeface="Times New Roman" panose="02020603050405020304" pitchFamily="18" charset="0"/>
              </a:rPr>
              <a:t>Работы по проведению патентных исследований с целью обеспечения патентной чистоты проводят в следующей последовательности:</a:t>
            </a:r>
            <a:endParaRPr lang="ru-BY"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D22098B-5D3C-4E49-830C-32735722CC3F}"/>
              </a:ext>
            </a:extLst>
          </p:cNvPr>
          <p:cNvSpPr>
            <a:spLocks noGrp="1"/>
          </p:cNvSpPr>
          <p:nvPr>
            <p:ph idx="1"/>
          </p:nvPr>
        </p:nvSpPr>
        <p:spPr>
          <a:xfrm>
            <a:off x="2589212" y="2782956"/>
            <a:ext cx="8915400" cy="3128265"/>
          </a:xfrm>
        </p:spPr>
        <p:txBody>
          <a:bodyPr>
            <a:normAutofit fontScale="92500"/>
          </a:bodyPr>
          <a:lstStyle/>
          <a:p>
            <a:r>
              <a:rPr lang="ru-RU" sz="2400" dirty="0">
                <a:latin typeface="Times New Roman" panose="02020603050405020304" pitchFamily="18" charset="0"/>
                <a:cs typeface="Times New Roman" panose="02020603050405020304" pitchFamily="18" charset="0"/>
              </a:rPr>
              <a:t>– разработка задания на проведение патентных исследований; </a:t>
            </a:r>
          </a:p>
          <a:p>
            <a:r>
              <a:rPr lang="ru-RU" sz="2400" dirty="0">
                <a:latin typeface="Times New Roman" panose="02020603050405020304" pitchFamily="18" charset="0"/>
                <a:cs typeface="Times New Roman" panose="02020603050405020304" pitchFamily="18" charset="0"/>
              </a:rPr>
              <a:t>– разработка регламента поиска; </a:t>
            </a:r>
          </a:p>
          <a:p>
            <a:r>
              <a:rPr lang="ru-RU" sz="2400" dirty="0">
                <a:latin typeface="Times New Roman" panose="02020603050405020304" pitchFamily="18" charset="0"/>
                <a:cs typeface="Times New Roman" panose="02020603050405020304" pitchFamily="18" charset="0"/>
              </a:rPr>
              <a:t>– поиск и отбор патентной и научно-технической документации; </a:t>
            </a:r>
          </a:p>
          <a:p>
            <a:r>
              <a:rPr lang="ru-RU" sz="2400" dirty="0">
                <a:latin typeface="Times New Roman" panose="02020603050405020304" pitchFamily="18" charset="0"/>
                <a:cs typeface="Times New Roman" panose="02020603050405020304" pitchFamily="18" charset="0"/>
              </a:rPr>
              <a:t>– систематизация и анализ отобранного информационного массива; </a:t>
            </a:r>
          </a:p>
          <a:p>
            <a:r>
              <a:rPr lang="ru-RU" sz="2400" dirty="0">
                <a:latin typeface="Times New Roman" panose="02020603050405020304" pitchFamily="18" charset="0"/>
                <a:cs typeface="Times New Roman" panose="02020603050405020304" pitchFamily="18" charset="0"/>
              </a:rPr>
              <a:t>– обобщение результатов и составление отчета о патентных исследованиях.</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63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EA949-D66F-4FB8-80E3-04AED54DD5D0}"/>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8E320482-DE61-4A2C-8C13-30DA33381818}"/>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Для поиска изобретений и полезных моделей используют:</a:t>
            </a:r>
          </a:p>
          <a:p>
            <a:r>
              <a:rPr lang="ru-RU" sz="2400" dirty="0">
                <a:latin typeface="Times New Roman" panose="02020603050405020304" pitchFamily="18" charset="0"/>
                <a:cs typeface="Times New Roman" panose="02020603050405020304" pitchFamily="18" charset="0"/>
              </a:rPr>
              <a:t> Международную патентную классификацию (</a:t>
            </a:r>
            <a:r>
              <a:rPr lang="ru-RU" sz="2400" b="1" dirty="0">
                <a:latin typeface="Times New Roman" panose="02020603050405020304" pitchFamily="18" charset="0"/>
                <a:cs typeface="Times New Roman" panose="02020603050405020304" pitchFamily="18" charset="0"/>
              </a:rPr>
              <a:t>МПК</a:t>
            </a:r>
            <a:r>
              <a:rPr lang="ru-RU" sz="2400" dirty="0">
                <a:latin typeface="Times New Roman" panose="02020603050405020304" pitchFamily="18" charset="0"/>
                <a:cs typeface="Times New Roman" panose="02020603050405020304" pitchFamily="18" charset="0"/>
              </a:rPr>
              <a:t>) и</a:t>
            </a:r>
          </a:p>
          <a:p>
            <a:r>
              <a:rPr lang="ru-RU" sz="2400" dirty="0">
                <a:latin typeface="Times New Roman" panose="02020603050405020304" pitchFamily="18" charset="0"/>
                <a:cs typeface="Times New Roman" panose="02020603050405020304" pitchFamily="18" charset="0"/>
              </a:rPr>
              <a:t> Национальную классификацию изобретений (</a:t>
            </a:r>
            <a:r>
              <a:rPr lang="ru-RU" sz="2400" b="1" dirty="0">
                <a:latin typeface="Times New Roman" panose="02020603050405020304" pitchFamily="18" charset="0"/>
                <a:cs typeface="Times New Roman" panose="02020603050405020304" pitchFamily="18" charset="0"/>
              </a:rPr>
              <a:t>НКИ</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МПК разделена на 8 разделов, каждому из которых присвоен индекс, обозначенный заглавной буквой латинского алфавита от А до Н: А, В, С, D, Е, F, G, Н.</a:t>
            </a:r>
            <a:endParaRPr lang="ru-BY"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85090"/>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5404</TotalTime>
  <Words>874</Words>
  <Application>Microsoft Office PowerPoint</Application>
  <PresentationFormat>Широкоэкранный</PresentationFormat>
  <Paragraphs>59</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Century Gothic</vt:lpstr>
      <vt:lpstr>Times New Roman</vt:lpstr>
      <vt:lpstr>Wingdings 3</vt:lpstr>
      <vt:lpstr>Легкий дым</vt:lpstr>
      <vt:lpstr>Основы  защиты  информации </vt:lpstr>
      <vt:lpstr>Патент</vt:lpstr>
      <vt:lpstr>ПАТЕНТНЫЕ ИССЛЕДОВАНИЯ, ПАТЕНТНАЯ ИНФОРМАЦИЯ И ДОКУМЕНТАЦИЯ</vt:lpstr>
      <vt:lpstr>К патентной документации относят:</vt:lpstr>
      <vt:lpstr>Презентация PowerPoint</vt:lpstr>
      <vt:lpstr>Цели патентных исследований связаны с этапами разработки объекта техники. </vt:lpstr>
      <vt:lpstr>Презентация PowerPoint</vt:lpstr>
      <vt:lpstr>Работы по проведению патентных исследований с целью обеспечения патентной чистоты проводят в следующей последовательности:</vt:lpstr>
      <vt:lpstr>Презентация PowerPoint</vt:lpstr>
      <vt:lpstr>Структура МПК представлена следующими разделами:</vt:lpstr>
      <vt:lpstr>Срок действия патента  </vt:lpstr>
      <vt:lpstr>Права владельца патента на изобретение</vt:lpstr>
      <vt:lpstr>Территория действия прав, вытекающих из патента на изобретение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защиты  информации</dc:title>
  <dc:creator>Nana</dc:creator>
  <cp:lastModifiedBy>Ржеутская Надежда Викентьевна</cp:lastModifiedBy>
  <cp:revision>88</cp:revision>
  <dcterms:created xsi:type="dcterms:W3CDTF">2021-02-03T09:19:28Z</dcterms:created>
  <dcterms:modified xsi:type="dcterms:W3CDTF">2021-05-22T07:09:31Z</dcterms:modified>
</cp:coreProperties>
</file>