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9" r:id="rId12"/>
    <p:sldId id="275" r:id="rId13"/>
    <p:sldId id="276" r:id="rId14"/>
    <p:sldId id="277" r:id="rId15"/>
    <p:sldId id="278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3" d="100"/>
          <a:sy n="33" d="100"/>
        </p:scale>
        <p:origin x="2515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322614"/>
            <a:ext cx="8915399" cy="470262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/>
              <a:t>Региональная </a:t>
            </a:r>
            <a:r>
              <a:rPr lang="ru-RU" b="1" smtClean="0"/>
              <a:t>экологическая проблема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Солигорского</a:t>
            </a:r>
            <a:br>
              <a:rPr lang="ru-RU" b="1" dirty="0"/>
            </a:br>
            <a:r>
              <a:rPr lang="ru-RU" b="1" dirty="0"/>
              <a:t>горнопромышленного</a:t>
            </a:r>
            <a:br>
              <a:rPr lang="ru-RU" b="1" dirty="0"/>
            </a:br>
            <a:r>
              <a:rPr lang="ru-RU" b="1" dirty="0"/>
              <a:t>района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09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23785"/>
            <a:ext cx="8915400" cy="3777622"/>
          </a:xfrm>
        </p:spPr>
        <p:txBody>
          <a:bodyPr/>
          <a:lstStyle/>
          <a:p>
            <a:r>
              <a:rPr lang="ru-RU" dirty="0" smtClean="0"/>
              <a:t>2. Со </a:t>
            </a:r>
            <a:r>
              <a:rPr lang="ru-RU" dirty="0"/>
              <a:t>временем около накопителей отходов калийного производства формируются ореолы засоления почв, подземных и поверхностных вод. Их размеры и форма во многом определяются скоростью и направлением поверхностного и подземного </a:t>
            </a:r>
            <a:r>
              <a:rPr lang="ru-RU" dirty="0" smtClean="0"/>
              <a:t>стоков</a:t>
            </a:r>
          </a:p>
          <a:p>
            <a:r>
              <a:rPr lang="ru-RU" dirty="0" smtClean="0"/>
              <a:t>3. Объекты </a:t>
            </a:r>
            <a:r>
              <a:rPr lang="ru-RU" dirty="0"/>
              <a:t>отвально-шламового хозяйства являются постоянным источником загрязнения гидросферы - открытый сброс </a:t>
            </a:r>
            <a:r>
              <a:rPr lang="ru-RU" dirty="0" err="1"/>
              <a:t>промстоков</a:t>
            </a:r>
            <a:r>
              <a:rPr lang="ru-RU" dirty="0"/>
              <a:t> в поверхностную </a:t>
            </a:r>
            <a:r>
              <a:rPr lang="ru-RU" dirty="0" err="1"/>
              <a:t>гидросеть</a:t>
            </a:r>
            <a:r>
              <a:rPr lang="ru-RU" dirty="0"/>
              <a:t> и фильтрация рассолов в грунтовые воды привели к формированию обширных ореолов засоления гидросферы, создающих угрозу источникам хозяйственно-бытового водоснабжения.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92394" y="3955076"/>
            <a:ext cx="771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+mj-lt"/>
              </a:rPr>
              <a:t>Способы складирования отходов калийной промышленности: </a:t>
            </a:r>
            <a:r>
              <a:rPr lang="ru-RU" i="1" dirty="0" smtClean="0">
                <a:solidFill>
                  <a:srgbClr val="000000"/>
                </a:solidFill>
                <a:effectLst/>
                <a:latin typeface="+mj-lt"/>
              </a:rPr>
              <a:t>на данный момент их складируют на поверхности.</a:t>
            </a:r>
            <a:endParaRPr lang="en-US" i="1" dirty="0">
              <a:latin typeface="+mj-lt"/>
            </a:endParaRPr>
          </a:p>
        </p:txBody>
      </p:sp>
      <p:pic>
        <p:nvPicPr>
          <p:cNvPr id="4098" name="Picture 2" descr="Солигорские терриконы: должны ли «марсианские ландшафты» стать доступными  для туристов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17" y="4673752"/>
            <a:ext cx="2899162" cy="193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Опасная красота: чем так притягательны солигорские терриконы? | Планета  Беларус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8" y="4676722"/>
            <a:ext cx="2897659" cy="192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0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04451" y="1767840"/>
            <a:ext cx="9071565" cy="3777622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000" dirty="0"/>
              <a:t>В районе Солигорска формируется техногенный рельеф. Среди </a:t>
            </a:r>
            <a:r>
              <a:rPr lang="ru-RU" sz="2000" dirty="0" smtClean="0"/>
              <a:t>антропогенных </a:t>
            </a:r>
            <a:r>
              <a:rPr lang="ru-RU" sz="2000" dirty="0"/>
              <a:t>факторов значительную роль играет горнодобывающая </a:t>
            </a:r>
            <a:r>
              <a:rPr lang="ru-RU" sz="2000" dirty="0" smtClean="0"/>
              <a:t>промышленность </a:t>
            </a:r>
            <a:r>
              <a:rPr lang="ru-RU" sz="2000" dirty="0"/>
              <a:t>на площади Старобинского месторождения калийных солей</a:t>
            </a:r>
            <a:r>
              <a:rPr lang="ru-RU" sz="2000" dirty="0" smtClean="0"/>
              <a:t>. Горные </a:t>
            </a:r>
            <a:r>
              <a:rPr lang="ru-RU" sz="2000" dirty="0"/>
              <a:t>выработки активизируют </a:t>
            </a:r>
            <a:r>
              <a:rPr lang="ru-RU" sz="2000" dirty="0" err="1"/>
              <a:t>просадочные</a:t>
            </a:r>
            <a:r>
              <a:rPr lang="ru-RU" sz="2000" dirty="0"/>
              <a:t> процессы, площадь которых достигает 40 </a:t>
            </a:r>
            <a:r>
              <a:rPr lang="ru-RU" sz="2000" dirty="0" smtClean="0"/>
              <a:t>км</a:t>
            </a:r>
            <a:r>
              <a:rPr lang="ru-RU" sz="2000" baseline="30000" dirty="0"/>
              <a:t> 2</a:t>
            </a:r>
            <a:r>
              <a:rPr lang="ru-RU" sz="2000" dirty="0" smtClean="0"/>
              <a:t> 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457200">
              <a:buNone/>
            </a:pPr>
            <a:r>
              <a:rPr lang="ru-RU" sz="2000" dirty="0" smtClean="0"/>
              <a:t>Прогнозируемые </a:t>
            </a:r>
            <a:r>
              <a:rPr lang="ru-RU" sz="2000" dirty="0"/>
              <a:t>максимальные просадки могут составить 3-7 м, </a:t>
            </a:r>
            <a:r>
              <a:rPr lang="ru-RU" sz="2000" dirty="0" smtClean="0"/>
              <a:t>площадью </a:t>
            </a:r>
            <a:r>
              <a:rPr lang="ru-RU" sz="2000" dirty="0"/>
              <a:t>– 300 км </a:t>
            </a:r>
            <a:r>
              <a:rPr lang="ru-RU" sz="2000" baseline="30000" dirty="0"/>
              <a:t>2</a:t>
            </a:r>
            <a:r>
              <a:rPr lang="ru-RU" sz="2000" dirty="0"/>
              <a:t> . </a:t>
            </a:r>
            <a:endParaRPr lang="ru-RU" sz="2000" dirty="0" smtClean="0"/>
          </a:p>
          <a:p>
            <a:pPr marL="0" indent="457200">
              <a:buNone/>
            </a:pPr>
            <a:r>
              <a:rPr lang="ru-RU" sz="2000" dirty="0" smtClean="0"/>
              <a:t>В </a:t>
            </a:r>
            <a:r>
              <a:rPr lang="ru-RU" sz="2000" dirty="0"/>
              <a:t>результате оседания земной поверхности происходит трансформация рельефа, которая проявляется в формировании трещин, </a:t>
            </a:r>
            <a:r>
              <a:rPr lang="ru-RU" sz="2000" dirty="0" smtClean="0"/>
              <a:t>эрозионно-провальных </a:t>
            </a:r>
            <a:r>
              <a:rPr lang="ru-RU" sz="2000" dirty="0"/>
              <a:t>воронок различных конфигураций, заболачивании.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1327" y="721864"/>
            <a:ext cx="914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Геодинамические проблемы территории</a:t>
            </a:r>
            <a:r>
              <a:rPr lang="ru-RU" sz="2800" dirty="0">
                <a:latin typeface="+mj-lt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978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6291" y="1874520"/>
            <a:ext cx="9633269" cy="4036702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В пределах Солигорского, Слуцкого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err="1" smtClean="0"/>
              <a:t>Любанского</a:t>
            </a:r>
            <a:r>
              <a:rPr lang="ru-RU" sz="2000" dirty="0" smtClean="0"/>
              <a:t> </a:t>
            </a:r>
            <a:r>
              <a:rPr lang="ru-RU" sz="2000" dirty="0"/>
              <a:t>районов, из-за выемки и перемещения горных пород и </a:t>
            </a:r>
            <a:r>
              <a:rPr lang="ru-RU" sz="2000" dirty="0" smtClean="0"/>
              <a:t>их</a:t>
            </a:r>
            <a:r>
              <a:rPr lang="en-US" sz="2000" dirty="0" smtClean="0"/>
              <a:t> </a:t>
            </a:r>
            <a:r>
              <a:rPr lang="ru-RU" sz="2000" dirty="0" smtClean="0"/>
              <a:t>складирования, наблюдаются</a:t>
            </a:r>
            <a:r>
              <a:rPr lang="ru-RU" sz="2000" dirty="0"/>
              <a:t>:</a:t>
            </a:r>
          </a:p>
          <a:p>
            <a:pPr marL="720000" indent="-457200"/>
            <a:r>
              <a:rPr lang="ru-RU" sz="2000" dirty="0"/>
              <a:t>деформации горных пород над горными выработками и </a:t>
            </a:r>
            <a:r>
              <a:rPr lang="ru-RU" sz="2000" dirty="0" smtClean="0"/>
              <a:t>под</a:t>
            </a:r>
            <a:r>
              <a:rPr lang="en-US" sz="2000" dirty="0" smtClean="0"/>
              <a:t> </a:t>
            </a:r>
            <a:r>
              <a:rPr lang="ru-RU" sz="2000" dirty="0" err="1" smtClean="0"/>
              <a:t>солеотвалами</a:t>
            </a:r>
            <a:r>
              <a:rPr lang="en-US" sz="2000" dirty="0"/>
              <a:t>;</a:t>
            </a:r>
          </a:p>
          <a:p>
            <a:pPr marL="720000" indent="-457200"/>
            <a:r>
              <a:rPr lang="ru-RU" sz="2000" dirty="0" err="1"/>
              <a:t>просадочные</a:t>
            </a:r>
            <a:r>
              <a:rPr lang="ru-RU" sz="2000" dirty="0"/>
              <a:t> явления</a:t>
            </a:r>
            <a:r>
              <a:rPr lang="en-US" sz="2000" dirty="0"/>
              <a:t>;</a:t>
            </a:r>
          </a:p>
          <a:p>
            <a:pPr marL="720000" indent="-457200"/>
            <a:r>
              <a:rPr lang="ru-RU" sz="2000" dirty="0"/>
              <a:t>подтопление и заболачивание территории</a:t>
            </a:r>
            <a:r>
              <a:rPr lang="en-US" sz="2000" dirty="0"/>
              <a:t>;</a:t>
            </a:r>
          </a:p>
          <a:p>
            <a:pPr marL="720000" indent="-457200"/>
            <a:r>
              <a:rPr lang="ru-RU" sz="2000" dirty="0" smtClean="0"/>
              <a:t>Повышается </a:t>
            </a:r>
            <a:r>
              <a:rPr lang="ru-RU" sz="2000" dirty="0"/>
              <a:t>сейсмическая </a:t>
            </a:r>
            <a:r>
              <a:rPr lang="ru-RU" sz="2000" dirty="0" smtClean="0"/>
              <a:t>активность</a:t>
            </a:r>
            <a:r>
              <a:rPr lang="en-US" sz="2000" dirty="0"/>
              <a:t>;</a:t>
            </a:r>
          </a:p>
          <a:p>
            <a:pPr marL="720000" indent="-457200"/>
            <a:r>
              <a:rPr lang="ru-RU" sz="2000" dirty="0"/>
              <a:t>Зафиксированы </a:t>
            </a:r>
            <a:r>
              <a:rPr lang="ru-RU" sz="2000" dirty="0"/>
              <a:t>землетрясения силой до</a:t>
            </a:r>
            <a:br>
              <a:rPr lang="ru-RU" sz="2000" dirty="0"/>
            </a:br>
            <a:r>
              <a:rPr lang="ru-RU" sz="2000" dirty="0"/>
              <a:t>4 – 5 баллов </a:t>
            </a:r>
            <a:r>
              <a:rPr lang="en-US" sz="2000" dirty="0" smtClean="0"/>
              <a:t>;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21327" y="721864"/>
            <a:ext cx="914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Геодинамические проблемы территории</a:t>
            </a:r>
            <a:r>
              <a:rPr lang="ru-RU" sz="2800" dirty="0">
                <a:latin typeface="+mj-lt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227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58582" y="1545771"/>
            <a:ext cx="9608232" cy="1524000"/>
          </a:xfrm>
        </p:spPr>
        <p:txBody>
          <a:bodyPr>
            <a:noAutofit/>
          </a:bodyPr>
          <a:lstStyle/>
          <a:p>
            <a:pPr marL="0" indent="360000">
              <a:buNone/>
            </a:pPr>
            <a:r>
              <a:rPr lang="ru-RU" dirty="0"/>
              <a:t>Существенную роль в загрязнении окружающей среды Солигорского горно-промышленного района играют пылегазовые выбросы обогатительных фабрик, основное количество которых образуется в процессе сушки и </a:t>
            </a:r>
            <a:r>
              <a:rPr lang="ru-RU" dirty="0" smtClean="0"/>
              <a:t>гранулировании </a:t>
            </a:r>
            <a:r>
              <a:rPr lang="ru-RU" dirty="0"/>
              <a:t>концентрата хлористого калия, а также на ТЭС, расположенных на каждом рудоуправлении. 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921327" y="721864"/>
            <a:ext cx="914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Выбросы в атмосферу</a:t>
            </a:r>
            <a:endParaRPr lang="ru-RU" sz="2400" dirty="0"/>
          </a:p>
        </p:txBody>
      </p:sp>
      <p:pic>
        <p:nvPicPr>
          <p:cNvPr id="2050" name="Picture 2" descr="https://esoligorsk.by/images/news/soligorsk/2014/december/tretiy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0" b="25379"/>
          <a:stretch/>
        </p:blipFill>
        <p:spPr bwMode="auto">
          <a:xfrm>
            <a:off x="3512003" y="3233057"/>
            <a:ext cx="7143750" cy="31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6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58582" y="1545771"/>
            <a:ext cx="9346975" cy="5181600"/>
          </a:xfrm>
        </p:spPr>
        <p:txBody>
          <a:bodyPr>
            <a:noAutofit/>
          </a:bodyPr>
          <a:lstStyle/>
          <a:p>
            <a:pPr marL="0" indent="360000">
              <a:buNone/>
            </a:pPr>
            <a:r>
              <a:rPr lang="ru-RU" sz="2000" dirty="0" smtClean="0"/>
              <a:t>Данные </a:t>
            </a:r>
            <a:r>
              <a:rPr lang="ru-RU" sz="2000" dirty="0"/>
              <a:t>процессы сопровождаются значительными </a:t>
            </a:r>
            <a:r>
              <a:rPr lang="ru-RU" sz="2000" dirty="0" smtClean="0"/>
              <a:t>выбросами</a:t>
            </a:r>
            <a:r>
              <a:rPr lang="en-US" sz="2000" dirty="0" smtClean="0"/>
              <a:t>:</a:t>
            </a:r>
          </a:p>
          <a:p>
            <a:pPr indent="360000"/>
            <a:r>
              <a:rPr lang="ru-RU" sz="2000" dirty="0" smtClean="0"/>
              <a:t>диоксида серы</a:t>
            </a:r>
            <a:r>
              <a:rPr lang="en-US" sz="2000" dirty="0" smtClean="0"/>
              <a:t>;</a:t>
            </a:r>
          </a:p>
          <a:p>
            <a:pPr indent="360000"/>
            <a:r>
              <a:rPr lang="ru-RU" sz="2000" dirty="0" smtClean="0"/>
              <a:t>диоксида азота</a:t>
            </a:r>
            <a:r>
              <a:rPr lang="en-US" sz="2000" dirty="0" smtClean="0"/>
              <a:t>;</a:t>
            </a:r>
          </a:p>
          <a:p>
            <a:pPr indent="360000"/>
            <a:r>
              <a:rPr lang="ru-RU" sz="2000" dirty="0" smtClean="0"/>
              <a:t>оксида углерода</a:t>
            </a:r>
            <a:r>
              <a:rPr lang="en-US" sz="2000" dirty="0" smtClean="0"/>
              <a:t>;</a:t>
            </a:r>
          </a:p>
          <a:p>
            <a:pPr indent="360000"/>
            <a:r>
              <a:rPr lang="ru-RU" sz="2000" dirty="0" smtClean="0"/>
              <a:t>хлористого калия</a:t>
            </a:r>
            <a:endParaRPr lang="en-US" sz="2000" dirty="0" smtClean="0"/>
          </a:p>
          <a:p>
            <a:pPr indent="360000"/>
            <a:r>
              <a:rPr lang="ru-RU" sz="2000" dirty="0" smtClean="0"/>
              <a:t>и </a:t>
            </a:r>
            <a:r>
              <a:rPr lang="ru-RU" sz="2000" dirty="0"/>
              <a:t>других загрязняющих </a:t>
            </a:r>
            <a:r>
              <a:rPr lang="ru-RU" sz="2000" dirty="0" smtClean="0"/>
              <a:t>веществ</a:t>
            </a:r>
            <a:r>
              <a:rPr lang="en-US" sz="2000" dirty="0" smtClean="0"/>
              <a:t>;</a:t>
            </a:r>
          </a:p>
          <a:p>
            <a:pPr marL="0" indent="360000">
              <a:buNone/>
            </a:pPr>
            <a:r>
              <a:rPr lang="ru-RU" sz="2000" dirty="0" smtClean="0"/>
              <a:t>Они воздействуют </a:t>
            </a:r>
            <a:r>
              <a:rPr lang="ru-RU" sz="2000" dirty="0"/>
              <a:t>на атмосферу, почву, водные объекты, животный и растительный мир, как вблизи расположения предприятия, так и далеко за его пределами.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1327" y="721864"/>
            <a:ext cx="914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Выбросы в атмосферу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913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58582" y="1395427"/>
            <a:ext cx="9346975" cy="1614372"/>
          </a:xfrm>
        </p:spPr>
        <p:txBody>
          <a:bodyPr>
            <a:noAutofit/>
          </a:bodyPr>
          <a:lstStyle/>
          <a:p>
            <a:pPr marL="0" indent="360000">
              <a:buNone/>
            </a:pPr>
            <a:r>
              <a:rPr lang="ru-RU" sz="2400" dirty="0" smtClean="0"/>
              <a:t>Пылегазовые </a:t>
            </a:r>
            <a:r>
              <a:rPr lang="ru-RU" sz="2400" dirty="0"/>
              <a:t>выбросы наносят значительный ущерб </a:t>
            </a:r>
            <a:r>
              <a:rPr lang="ru-RU" sz="2400" dirty="0" smtClean="0"/>
              <a:t>сельскохозяйственному </a:t>
            </a:r>
            <a:r>
              <a:rPr lang="ru-RU" sz="2400" dirty="0"/>
              <a:t>производству. Оседая на почве, они способствуют засолению наиболее плодородного пахотного горизонта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1327" y="721864"/>
            <a:ext cx="914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Выбросы в атмосферу</a:t>
            </a:r>
            <a:endParaRPr lang="ru-RU" sz="2400" dirty="0"/>
          </a:p>
        </p:txBody>
      </p:sp>
      <p:pic>
        <p:nvPicPr>
          <p:cNvPr id="3074" name="Picture 2" descr="https://cdnn21.img.ria.ru/images/07e5/08/0b/1745386529_0:0:3135:2048_1920x0_80_0_0_738cd40c176f172e3fcd35bdeff8b5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9"/>
          <a:stretch/>
        </p:blipFill>
        <p:spPr bwMode="auto">
          <a:xfrm>
            <a:off x="3057723" y="3160143"/>
            <a:ext cx="7540625" cy="35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9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8171" y="624110"/>
            <a:ext cx="10493829" cy="1280890"/>
          </a:xfrm>
        </p:spPr>
        <p:txBody>
          <a:bodyPr>
            <a:normAutofit/>
          </a:bodyPr>
          <a:lstStyle/>
          <a:p>
            <a:r>
              <a:rPr lang="ru-RU" sz="3200" dirty="0"/>
              <a:t>Пути улучшения экологической ситуации в Солигорском </a:t>
            </a:r>
            <a:r>
              <a:rPr lang="ru-RU" sz="3200" dirty="0" smtClean="0"/>
              <a:t>районе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9254" y="1730680"/>
            <a:ext cx="9582746" cy="5127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 smtClean="0"/>
              <a:t>1. Комплексное </a:t>
            </a:r>
            <a:r>
              <a:rPr lang="ru-RU" sz="2000" b="1" dirty="0"/>
              <a:t>использование недр. Сейчас на большинстве </a:t>
            </a:r>
            <a:r>
              <a:rPr lang="en-US" sz="2000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</a:t>
            </a:r>
            <a:r>
              <a:rPr lang="ru-RU" sz="2000" b="1" dirty="0" smtClean="0"/>
              <a:t>рудоуправлений </a:t>
            </a:r>
            <a:r>
              <a:rPr lang="ru-RU" sz="2000" b="1" dirty="0"/>
              <a:t>разрабатываются только </a:t>
            </a:r>
            <a:r>
              <a:rPr lang="ru-RU" sz="2000" b="1" dirty="0" err="1"/>
              <a:t>сильвинитовые</a:t>
            </a:r>
            <a:r>
              <a:rPr lang="ru-RU" sz="2000" b="1" dirty="0"/>
              <a:t> руды. </a:t>
            </a:r>
            <a:endParaRPr lang="ru-RU" sz="2000" b="1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перспективе отработка </a:t>
            </a:r>
            <a:r>
              <a:rPr lang="ru-RU" sz="2000" dirty="0" err="1"/>
              <a:t>карнолитовых</a:t>
            </a:r>
            <a:r>
              <a:rPr lang="ru-RU" sz="2000" dirty="0"/>
              <a:t> руд в 3 горизонте, которые являются источником хлормагниевых растворов, применяемых для изготовления силикатных блоков и быстросхватывающегося цемента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/>
              <a:t>2. Совершенствование технологии горных работ</a:t>
            </a:r>
            <a:r>
              <a:rPr lang="ru-RU" sz="2000" b="1" dirty="0" smtClean="0"/>
              <a:t>.</a:t>
            </a:r>
          </a:p>
          <a:p>
            <a:r>
              <a:rPr lang="ru-RU" sz="2000" dirty="0"/>
              <a:t>Селективная выемка калийных солей с оставлением промежуточного слоя каменной соли и комбинированная система отработки. Обеспечивает уменьшение объемов пустой породы. (Применяется на 3 горизонте и уменьшает количество отходов</a:t>
            </a:r>
            <a:r>
              <a:rPr lang="ru-RU" sz="2000" dirty="0" smtClean="0"/>
              <a:t>).</a:t>
            </a:r>
          </a:p>
          <a:p>
            <a:r>
              <a:rPr lang="ru-RU" sz="2000" dirty="0"/>
              <a:t>Обязателен учет ландшафтной обстановки для разных способов добычи. Там, где просадки, обязательна закладка </a:t>
            </a:r>
            <a:r>
              <a:rPr lang="ru-RU" sz="2000" dirty="0" err="1"/>
              <a:t>галитовых</a:t>
            </a:r>
            <a:r>
              <a:rPr lang="ru-RU" sz="2000" dirty="0"/>
              <a:t> отходов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Совершенствование технологий переработки</a:t>
            </a:r>
            <a:br>
              <a:rPr lang="ru-RU" sz="2000" dirty="0"/>
            </a:br>
            <a:r>
              <a:rPr lang="ru-RU" sz="2000" dirty="0"/>
              <a:t>калийных руд 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экологической ситуации в Солигорском районе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599"/>
            <a:ext cx="9281659" cy="4440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3. Ликвидация отходов</a:t>
            </a:r>
            <a:r>
              <a:rPr lang="ru-RU" b="1" dirty="0" smtClean="0"/>
              <a:t>. </a:t>
            </a:r>
          </a:p>
          <a:p>
            <a:pPr marL="741600"/>
            <a:r>
              <a:rPr lang="ru-RU" dirty="0"/>
              <a:t>2 основных пути размещения отходов: </a:t>
            </a:r>
            <a:endParaRPr lang="ru-RU" dirty="0" smtClean="0"/>
          </a:p>
          <a:p>
            <a:pPr marL="741600" lvl="1" indent="0">
              <a:spcBef>
                <a:spcPts val="600"/>
              </a:spcBef>
              <a:buNone/>
            </a:pPr>
            <a:r>
              <a:rPr lang="en-US" sz="1800" dirty="0" smtClean="0"/>
              <a:t>        </a:t>
            </a:r>
            <a:r>
              <a:rPr lang="ru-RU" sz="1800" dirty="0" smtClean="0"/>
              <a:t>а)складирование </a:t>
            </a:r>
            <a:r>
              <a:rPr lang="ru-RU" sz="1800" dirty="0"/>
              <a:t>на поверхности </a:t>
            </a:r>
            <a:endParaRPr lang="ru-RU" sz="1800" dirty="0"/>
          </a:p>
          <a:p>
            <a:pPr marL="741600" lvl="1" indent="0">
              <a:spcBef>
                <a:spcPts val="600"/>
              </a:spcBef>
              <a:buNone/>
            </a:pPr>
            <a:r>
              <a:rPr lang="en-US" sz="1800" dirty="0" smtClean="0"/>
              <a:t>        </a:t>
            </a:r>
            <a:r>
              <a:rPr lang="ru-RU" sz="1800" dirty="0" smtClean="0"/>
              <a:t>б)размещение </a:t>
            </a:r>
            <a:r>
              <a:rPr lang="ru-RU" sz="1800" dirty="0"/>
              <a:t>в недрах. </a:t>
            </a:r>
            <a:endParaRPr lang="ru-RU" sz="1800" dirty="0"/>
          </a:p>
          <a:p>
            <a:pPr marL="741600" lvl="1" indent="-342900">
              <a:spcBef>
                <a:spcPts val="600"/>
              </a:spcBef>
            </a:pPr>
            <a:r>
              <a:rPr lang="ru-RU" sz="1800" dirty="0"/>
              <a:t>При </a:t>
            </a:r>
            <a:r>
              <a:rPr lang="ru-RU" sz="1800" dirty="0"/>
              <a:t>накоплении на поверхности обязательное условие - экранирование </a:t>
            </a:r>
            <a:r>
              <a:rPr lang="ru-RU" sz="1800" dirty="0" err="1"/>
              <a:t>шламохранилищ</a:t>
            </a:r>
            <a:r>
              <a:rPr lang="ru-RU" sz="1800" dirty="0"/>
              <a:t>. </a:t>
            </a:r>
            <a:endParaRPr lang="ru-RU" sz="1800" dirty="0"/>
          </a:p>
          <a:p>
            <a:pPr marL="0" indent="0">
              <a:buNone/>
            </a:pPr>
            <a:r>
              <a:rPr lang="ru-RU" b="1" dirty="0"/>
              <a:t>4. Утилизация отходов калийного производства</a:t>
            </a:r>
            <a:r>
              <a:rPr lang="ru-RU" b="1" dirty="0" smtClean="0"/>
              <a:t>.</a:t>
            </a:r>
          </a:p>
          <a:p>
            <a:pPr lvl="1"/>
            <a:r>
              <a:rPr lang="ru-RU" sz="1800" dirty="0"/>
              <a:t>В настоящее время около 1 млн т </a:t>
            </a:r>
            <a:r>
              <a:rPr lang="ru-RU" sz="1800" dirty="0" err="1"/>
              <a:t>галитовых</a:t>
            </a:r>
            <a:r>
              <a:rPr lang="ru-RU" sz="1800" dirty="0"/>
              <a:t> отходов ежегодно отгружаются потребителям с </a:t>
            </a:r>
            <a:r>
              <a:rPr lang="ru-RU" sz="1800" dirty="0" err="1"/>
              <a:t>солеотвала</a:t>
            </a:r>
            <a:r>
              <a:rPr lang="ru-RU" sz="1800" dirty="0"/>
              <a:t> 4 рудоуправления для подсыпки дорог в зимний период. </a:t>
            </a:r>
          </a:p>
          <a:p>
            <a:pPr lvl="1"/>
            <a:r>
              <a:rPr lang="ru-RU" sz="1800" dirty="0"/>
              <a:t>В значительно меньших размерах используется в энергетике для смягчения технической воды.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762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экологической ситуации в Солигорском районе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9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5. Использование отработанных горных выработок для хозяйственных </a:t>
            </a:r>
            <a:r>
              <a:rPr lang="ru-RU" b="1" dirty="0" smtClean="0"/>
              <a:t>целей</a:t>
            </a:r>
            <a:r>
              <a:rPr lang="ru-RU" b="1" dirty="0"/>
              <a:t>. </a:t>
            </a:r>
            <a:endParaRPr lang="ru-RU" b="1" dirty="0" smtClean="0"/>
          </a:p>
          <a:p>
            <a:pPr lvl="1"/>
            <a:r>
              <a:rPr lang="ru-RU" sz="1800" dirty="0"/>
              <a:t>С 1990 г. 2-й калийный горизонт используется для бальнеологических целей – в качестве подземной аллергической станции. </a:t>
            </a:r>
          </a:p>
          <a:p>
            <a:pPr lvl="1"/>
            <a:r>
              <a:rPr lang="ru-RU" sz="1800" dirty="0"/>
              <a:t>Возможно использование шахт для выращивания сельскохозяйственных культур, как хранилище сельскохозяйственной продукции. Могут быть использованы для захоронения высокотоксичных отходов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6. Защита земель и населенных пунктов од подтопления</a:t>
            </a:r>
            <a:r>
              <a:rPr lang="ru-RU" b="1" dirty="0" smtClean="0"/>
              <a:t>.</a:t>
            </a:r>
          </a:p>
          <a:p>
            <a:pPr lvl="1"/>
            <a:r>
              <a:rPr lang="ru-RU" sz="1800" dirty="0"/>
              <a:t>Сельхозземли защищаются от подтопления с помощью открытой осушительной сети. </a:t>
            </a:r>
            <a:endParaRPr lang="ru-RU" sz="1800" dirty="0" smtClean="0"/>
          </a:p>
          <a:p>
            <a:pPr lvl="1"/>
            <a:r>
              <a:rPr lang="ru-RU" sz="1800" dirty="0"/>
              <a:t>В районе размещения крупных промышленных объектов Солигорска при проведении добычи оставляются в недрах предохранительные целики на отработанных калийных горизонтах.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9539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экологической ситуации в Солигорском районе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9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7. </a:t>
            </a:r>
            <a:r>
              <a:rPr lang="ru-RU" b="1" dirty="0"/>
              <a:t>Биологическая рекультивация нарушенных земель. </a:t>
            </a:r>
            <a:endParaRPr lang="en-US" b="1" dirty="0" smtClean="0"/>
          </a:p>
          <a:p>
            <a:pPr lvl="1"/>
            <a:r>
              <a:rPr lang="ru-RU" sz="1800" dirty="0"/>
              <a:t>Одним </a:t>
            </a:r>
            <a:r>
              <a:rPr lang="ru-RU" sz="1800" dirty="0"/>
              <a:t>из методов решения </a:t>
            </a:r>
            <a:r>
              <a:rPr lang="ru-RU" sz="1800" dirty="0" err="1"/>
              <a:t>геоэкологических</a:t>
            </a:r>
            <a:r>
              <a:rPr lang="ru-RU" sz="1800" dirty="0"/>
              <a:t> </a:t>
            </a:r>
            <a:r>
              <a:rPr lang="ru-RU" sz="1800" dirty="0"/>
              <a:t>проблем</a:t>
            </a:r>
            <a:r>
              <a:rPr lang="en-US" sz="1800" dirty="0"/>
              <a:t> </a:t>
            </a:r>
            <a:r>
              <a:rPr lang="ru-RU" sz="1800" dirty="0"/>
              <a:t>СГПР </a:t>
            </a:r>
            <a:r>
              <a:rPr lang="ru-RU" sz="1800" dirty="0"/>
              <a:t>является создание растительного покрова </a:t>
            </a:r>
            <a:r>
              <a:rPr lang="ru-RU" sz="1800" dirty="0"/>
              <a:t>на</a:t>
            </a:r>
            <a:r>
              <a:rPr lang="en-US" sz="1800" dirty="0"/>
              <a:t> </a:t>
            </a:r>
            <a:r>
              <a:rPr lang="ru-RU" sz="1800" dirty="0"/>
              <a:t>месте </a:t>
            </a:r>
            <a:r>
              <a:rPr lang="ru-RU" sz="1800" dirty="0"/>
              <a:t>отработанных </a:t>
            </a:r>
            <a:r>
              <a:rPr lang="ru-RU" sz="1800" dirty="0" err="1"/>
              <a:t>шламохранилищ</a:t>
            </a:r>
            <a:r>
              <a:rPr lang="ru-RU" sz="1800" dirty="0"/>
              <a:t> и </a:t>
            </a:r>
            <a:r>
              <a:rPr lang="ru-RU" sz="1800" dirty="0"/>
              <a:t>прилегающих</a:t>
            </a:r>
            <a:r>
              <a:rPr lang="en-US" sz="1800" dirty="0"/>
              <a:t> </a:t>
            </a:r>
            <a:r>
              <a:rPr lang="ru-RU" sz="1800" dirty="0"/>
              <a:t>земель</a:t>
            </a:r>
            <a:r>
              <a:rPr lang="ru-RU" sz="1800" dirty="0"/>
              <a:t>. Для этого предполагается </a:t>
            </a:r>
            <a:r>
              <a:rPr lang="ru-RU" sz="1800" dirty="0"/>
              <a:t>создание</a:t>
            </a:r>
            <a:r>
              <a:rPr lang="en-US" sz="1800" dirty="0"/>
              <a:t> </a:t>
            </a:r>
            <a:r>
              <a:rPr lang="ru-RU" sz="1800" dirty="0"/>
              <a:t>полиэтиленового </a:t>
            </a:r>
            <a:r>
              <a:rPr lang="ru-RU" sz="1800" dirty="0"/>
              <a:t>экрана на шламовом грунте, </a:t>
            </a:r>
            <a:r>
              <a:rPr lang="ru-RU" sz="1800" dirty="0"/>
              <a:t>засыпка</a:t>
            </a:r>
            <a:r>
              <a:rPr lang="en-US" sz="1800" dirty="0"/>
              <a:t> </a:t>
            </a:r>
            <a:r>
              <a:rPr lang="ru-RU" sz="1800" dirty="0"/>
              <a:t>его </a:t>
            </a:r>
            <a:r>
              <a:rPr lang="ru-RU" sz="1800" dirty="0"/>
              <a:t>почвенным слоем и </a:t>
            </a:r>
            <a:r>
              <a:rPr lang="ru-RU" sz="1800" dirty="0" err="1"/>
              <a:t>залужение</a:t>
            </a:r>
            <a:r>
              <a:rPr lang="ru-RU" sz="1800" dirty="0"/>
              <a:t> </a:t>
            </a:r>
            <a:r>
              <a:rPr lang="ru-RU" sz="1800" dirty="0"/>
              <a:t>многолетними</a:t>
            </a:r>
            <a:r>
              <a:rPr lang="en-US" sz="1800" dirty="0"/>
              <a:t> </a:t>
            </a:r>
            <a:r>
              <a:rPr lang="ru-RU" sz="1800" dirty="0"/>
              <a:t>кормовыми </a:t>
            </a:r>
            <a:r>
              <a:rPr lang="ru-RU" sz="1800" dirty="0"/>
              <a:t>травами, преимущественно злаками </a:t>
            </a:r>
            <a:r>
              <a:rPr lang="ru-RU" sz="1800" dirty="0"/>
              <a:t>в</a:t>
            </a:r>
            <a:r>
              <a:rPr lang="en-US" sz="1800" dirty="0"/>
              <a:t> </a:t>
            </a:r>
            <a:r>
              <a:rPr lang="ru-RU" sz="1800" dirty="0"/>
              <a:t>смеси </a:t>
            </a:r>
            <a:r>
              <a:rPr lang="ru-RU" sz="1800" dirty="0"/>
              <a:t>с бобовыми </a:t>
            </a:r>
            <a:r>
              <a:rPr lang="ru-RU" sz="1800" dirty="0"/>
              <a:t>культурами.</a:t>
            </a:r>
            <a:endParaRPr lang="en-US" sz="1800" dirty="0"/>
          </a:p>
          <a:p>
            <a:pPr lvl="1"/>
            <a:r>
              <a:rPr lang="ru-RU" sz="1800" dirty="0"/>
              <a:t>Вокруг </a:t>
            </a:r>
            <a:r>
              <a:rPr lang="ru-RU" sz="1800" dirty="0" err="1"/>
              <a:t>рекультивируемых</a:t>
            </a:r>
            <a:r>
              <a:rPr lang="ru-RU" sz="1800" dirty="0"/>
              <a:t> территорий </a:t>
            </a:r>
            <a:r>
              <a:rPr lang="ru-RU" sz="1800" dirty="0"/>
              <a:t>предполагается</a:t>
            </a:r>
            <a:r>
              <a:rPr lang="en-US" sz="1800" dirty="0"/>
              <a:t> </a:t>
            </a:r>
            <a:r>
              <a:rPr lang="ru-RU" sz="1800" dirty="0"/>
              <a:t>создание </a:t>
            </a:r>
            <a:r>
              <a:rPr lang="ru-RU" sz="1800" dirty="0"/>
              <a:t>лесополос для увеличения влагозадержания</a:t>
            </a:r>
            <a:r>
              <a:rPr lang="ru-RU" sz="1800" dirty="0"/>
              <a:t>.</a:t>
            </a:r>
            <a:endParaRPr lang="en-US" sz="1800" dirty="0"/>
          </a:p>
          <a:p>
            <a:pPr lvl="1"/>
            <a:r>
              <a:rPr lang="ru-RU" sz="1800" dirty="0"/>
              <a:t> </a:t>
            </a:r>
            <a:r>
              <a:rPr lang="ru-RU" sz="1800" dirty="0"/>
              <a:t>Для борьбы с засолением почв </a:t>
            </a:r>
            <a:r>
              <a:rPr lang="ru-RU" sz="1800" dirty="0"/>
              <a:t>рекомендуется</a:t>
            </a:r>
            <a:r>
              <a:rPr lang="en-US" sz="1800" dirty="0"/>
              <a:t> </a:t>
            </a:r>
            <a:r>
              <a:rPr lang="ru-RU" sz="1800" dirty="0"/>
              <a:t>известкование </a:t>
            </a:r>
            <a:r>
              <a:rPr lang="ru-RU" sz="1800" dirty="0"/>
              <a:t>и внесение повышенных </a:t>
            </a:r>
            <a:r>
              <a:rPr lang="ru-RU" sz="1800" dirty="0"/>
              <a:t>доз</a:t>
            </a:r>
            <a:r>
              <a:rPr lang="en-US" sz="1800" dirty="0"/>
              <a:t> </a:t>
            </a:r>
            <a:r>
              <a:rPr lang="ru-RU" sz="1800" dirty="0"/>
              <a:t>органических </a:t>
            </a:r>
            <a:r>
              <a:rPr lang="ru-RU" sz="1800" dirty="0"/>
              <a:t>и азотно-фосфорных удобрений. </a:t>
            </a:r>
            <a:r>
              <a:rPr lang="ru-RU" dirty="0"/>
              <a:t/>
            </a:r>
            <a:br>
              <a:rPr lang="ru-RU" dirty="0"/>
            </a:b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04668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 txBox="1">
            <a:spLocks/>
          </p:cNvSpPr>
          <p:nvPr/>
        </p:nvSpPr>
        <p:spPr>
          <a:xfrm>
            <a:off x="2084615" y="722810"/>
            <a:ext cx="10675620" cy="65096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В мире около 40 </a:t>
            </a:r>
            <a:r>
              <a:rPr lang="ru-RU" sz="2000" b="1" dirty="0" err="1" smtClean="0"/>
              <a:t>калиеносных</a:t>
            </a:r>
            <a:r>
              <a:rPr lang="ru-RU" sz="2000" b="1" dirty="0" smtClean="0"/>
              <a:t> бассейнов</a:t>
            </a:r>
          </a:p>
          <a:p>
            <a:pPr marL="720000" indent="-360000">
              <a:spcBef>
                <a:spcPts val="0"/>
              </a:spcBef>
              <a:buNone/>
            </a:pPr>
            <a:r>
              <a:rPr lang="ru-RU" sz="2000" b="1" dirty="0" smtClean="0"/>
              <a:t>Крупнейшие бассейны Европы: </a:t>
            </a:r>
            <a:r>
              <a:rPr lang="ru-RU" sz="2000" dirty="0" smtClean="0"/>
              <a:t>Среднеевропейский и</a:t>
            </a:r>
            <a:br>
              <a:rPr lang="ru-RU" sz="2000" dirty="0" smtClean="0"/>
            </a:br>
            <a:r>
              <a:rPr lang="ru-RU" sz="2000" dirty="0" err="1" smtClean="0"/>
              <a:t>Верхнерейнский</a:t>
            </a:r>
            <a:r>
              <a:rPr lang="ru-RU" sz="2000" dirty="0" smtClean="0"/>
              <a:t> в Германии и Франции, </a:t>
            </a:r>
            <a:r>
              <a:rPr lang="ru-RU" sz="2000" dirty="0" err="1" smtClean="0"/>
              <a:t>Припятский</a:t>
            </a:r>
            <a:r>
              <a:rPr lang="ru-RU" sz="2000" dirty="0" smtClean="0"/>
              <a:t> в</a:t>
            </a:r>
            <a:br>
              <a:rPr lang="ru-RU" sz="2000" dirty="0" smtClean="0"/>
            </a:br>
            <a:r>
              <a:rPr lang="ru-RU" sz="2000" dirty="0" smtClean="0"/>
              <a:t>Беларуси, Верхнекамский, </a:t>
            </a:r>
            <a:r>
              <a:rPr lang="ru-RU" sz="2000" dirty="0" err="1" smtClean="0"/>
              <a:t>Верхнепечорский</a:t>
            </a:r>
            <a:r>
              <a:rPr lang="ru-RU" sz="2000" dirty="0" smtClean="0"/>
              <a:t>,</a:t>
            </a:r>
            <a:br>
              <a:rPr lang="ru-RU" sz="2000" dirty="0" smtClean="0"/>
            </a:br>
            <a:r>
              <a:rPr lang="ru-RU" sz="2000" dirty="0" smtClean="0"/>
              <a:t>Прикаспийский в России, </a:t>
            </a:r>
            <a:r>
              <a:rPr lang="ru-RU" sz="2000" dirty="0" err="1" smtClean="0"/>
              <a:t>Предкарпатский</a:t>
            </a:r>
            <a:r>
              <a:rPr lang="ru-RU" sz="2000" dirty="0" smtClean="0"/>
              <a:t> в Украине, Сицилийский в Италии, Каталонский в Испании;</a:t>
            </a:r>
          </a:p>
          <a:p>
            <a:pPr marL="720000" indent="-360000">
              <a:spcBef>
                <a:spcPts val="0"/>
              </a:spcBef>
              <a:buNone/>
            </a:pPr>
            <a:r>
              <a:rPr lang="ru-RU" sz="2000" b="1" dirty="0" smtClean="0"/>
              <a:t>Северной Америки: </a:t>
            </a:r>
            <a:r>
              <a:rPr lang="ru-RU" sz="2000" dirty="0" err="1" smtClean="0"/>
              <a:t>Эльк-Пойнт</a:t>
            </a:r>
            <a:r>
              <a:rPr lang="ru-RU" sz="2000" dirty="0" smtClean="0"/>
              <a:t> и </a:t>
            </a:r>
            <a:r>
              <a:rPr lang="ru-RU" sz="2000" dirty="0" err="1" smtClean="0"/>
              <a:t>Монктон</a:t>
            </a:r>
            <a:r>
              <a:rPr lang="ru-RU" sz="2000" dirty="0" smtClean="0"/>
              <a:t> (приморские</a:t>
            </a:r>
            <a:br>
              <a:rPr lang="ru-RU" sz="2000" dirty="0" smtClean="0"/>
            </a:br>
            <a:r>
              <a:rPr lang="ru-RU" sz="2000" dirty="0" smtClean="0"/>
              <a:t>провинции Канады), бассейн Парадокс и Пермский</a:t>
            </a:r>
            <a:br>
              <a:rPr lang="ru-RU" sz="2000" dirty="0" smtClean="0"/>
            </a:br>
            <a:r>
              <a:rPr lang="ru-RU" sz="2000" dirty="0" smtClean="0"/>
              <a:t>бассейн США.</a:t>
            </a:r>
          </a:p>
          <a:p>
            <a:pPr marL="180000" indent="-540000">
              <a:spcBef>
                <a:spcPts val="0"/>
              </a:spcBef>
              <a:buNone/>
            </a:pPr>
            <a:r>
              <a:rPr lang="ru-RU" sz="2000" b="1" dirty="0" smtClean="0"/>
              <a:t>Сравнительно недавно открыты:</a:t>
            </a:r>
          </a:p>
          <a:p>
            <a:pPr marL="720000" indent="-360000">
              <a:spcBef>
                <a:spcPts val="0"/>
              </a:spcBef>
              <a:buNone/>
            </a:pPr>
            <a:r>
              <a:rPr lang="ru-RU" sz="2000" b="1" dirty="0" smtClean="0"/>
              <a:t>в Южной Америке: </a:t>
            </a:r>
            <a:r>
              <a:rPr lang="ru-RU" sz="2000" dirty="0" smtClean="0"/>
              <a:t>бассейны Амазонский и </a:t>
            </a:r>
            <a:r>
              <a:rPr lang="ru-RU" sz="2000" dirty="0" err="1" smtClean="0"/>
              <a:t>СержипиАлагоас</a:t>
            </a:r>
            <a:r>
              <a:rPr lang="ru-RU" sz="2000" dirty="0" smtClean="0"/>
              <a:t>;</a:t>
            </a:r>
          </a:p>
          <a:p>
            <a:pPr marL="720000" indent="-360000">
              <a:spcBef>
                <a:spcPts val="0"/>
              </a:spcBef>
              <a:buNone/>
            </a:pPr>
            <a:r>
              <a:rPr lang="ru-RU" sz="2000" b="1" dirty="0" smtClean="0"/>
              <a:t>в Африке: </a:t>
            </a:r>
            <a:r>
              <a:rPr lang="ru-RU" sz="2000" dirty="0" err="1" smtClean="0"/>
              <a:t>Габонско</a:t>
            </a:r>
            <a:r>
              <a:rPr lang="ru-RU" sz="2000" dirty="0" smtClean="0"/>
              <a:t>-Конголезский бассейн, </a:t>
            </a:r>
            <a:r>
              <a:rPr lang="ru-RU" sz="2000" dirty="0" err="1" smtClean="0"/>
              <a:t>Хемиссет</a:t>
            </a:r>
            <a:r>
              <a:rPr lang="ru-RU" sz="2000" dirty="0" smtClean="0"/>
              <a:t> в</a:t>
            </a:r>
            <a:br>
              <a:rPr lang="ru-RU" sz="2000" dirty="0" smtClean="0"/>
            </a:br>
            <a:r>
              <a:rPr lang="ru-RU" sz="2000" dirty="0" smtClean="0"/>
              <a:t>Марокко;</a:t>
            </a:r>
          </a:p>
          <a:p>
            <a:pPr marL="720000" indent="-360000">
              <a:spcBef>
                <a:spcPts val="0"/>
              </a:spcBef>
              <a:buNone/>
            </a:pPr>
            <a:r>
              <a:rPr lang="ru-RU" sz="2000" b="1" dirty="0" smtClean="0"/>
              <a:t>в Азии: </a:t>
            </a:r>
            <a:r>
              <a:rPr lang="ru-RU" sz="2000" dirty="0" err="1" smtClean="0"/>
              <a:t>Сакон-Након</a:t>
            </a:r>
            <a:r>
              <a:rPr lang="ru-RU" sz="2000" dirty="0" smtClean="0"/>
              <a:t> и </a:t>
            </a:r>
            <a:r>
              <a:rPr lang="ru-RU" sz="2000" dirty="0" err="1" smtClean="0"/>
              <a:t>Корат</a:t>
            </a:r>
            <a:r>
              <a:rPr lang="ru-RU" sz="2000" dirty="0" smtClean="0"/>
              <a:t> в Таиланде и Лаосе, Соляной</a:t>
            </a:r>
            <a:br>
              <a:rPr lang="ru-RU" sz="2000" dirty="0" smtClean="0"/>
            </a:br>
            <a:r>
              <a:rPr lang="ru-RU" sz="2000" dirty="0" smtClean="0"/>
              <a:t>кряж в Пакистане, </a:t>
            </a:r>
            <a:r>
              <a:rPr lang="ru-RU" sz="2000" dirty="0" err="1" smtClean="0"/>
              <a:t>Непское</a:t>
            </a:r>
            <a:r>
              <a:rPr lang="ru-RU" sz="2000" dirty="0" smtClean="0"/>
              <a:t> месторождение в России и</a:t>
            </a:r>
            <a:br>
              <a:rPr lang="ru-RU" sz="2000" dirty="0" smtClean="0"/>
            </a:br>
            <a:r>
              <a:rPr lang="ru-RU" sz="2000" dirty="0" smtClean="0"/>
              <a:t>другие </a:t>
            </a:r>
            <a:br>
              <a:rPr lang="ru-RU" sz="2000" dirty="0" smtClean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868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9881" y="1685466"/>
            <a:ext cx="8911687" cy="5956305"/>
          </a:xfrm>
        </p:spPr>
        <p:txBody>
          <a:bodyPr>
            <a:normAutofit/>
          </a:bodyPr>
          <a:lstStyle/>
          <a:p>
            <a:pPr marL="540000" indent="576000" algn="just"/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Почти </a:t>
            </a:r>
            <a:r>
              <a:rPr lang="ru-RU" sz="2400" dirty="0">
                <a:solidFill>
                  <a:srgbClr val="FF0000"/>
                </a:solidFill>
                <a:latin typeface="+mn-lt"/>
              </a:rPr>
              <a:t>90 % мировых </a:t>
            </a: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запасов 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калийных </a:t>
            </a:r>
            <a:r>
              <a:rPr lang="ru-RU" sz="2400" dirty="0">
                <a:solidFill>
                  <a:srgbClr val="000000"/>
                </a:solidFill>
                <a:latin typeface="+mn-lt"/>
              </a:rPr>
              <a:t>солей приходится на 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4 страны</a:t>
            </a:r>
            <a:r>
              <a:rPr lang="ru-RU" sz="24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+mn-lt"/>
              </a:rPr>
            </a:br>
            <a:r>
              <a:rPr lang="ru-RU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     </a:t>
            </a:r>
            <a:r>
              <a:rPr lang="ru-RU" sz="2400" dirty="0" smtClean="0">
                <a:solidFill>
                  <a:srgbClr val="336699"/>
                </a:solidFill>
                <a:latin typeface="+mn-lt"/>
              </a:rPr>
              <a:t>Канада</a:t>
            </a:r>
            <a:r>
              <a:rPr lang="ru-RU" sz="2400" dirty="0">
                <a:solidFill>
                  <a:srgbClr val="336699"/>
                </a:solidFill>
                <a:latin typeface="+mn-lt"/>
              </a:rPr>
              <a:t>, Россия, Беларусь </a:t>
            </a:r>
            <a:r>
              <a:rPr lang="ru-RU" sz="2400" dirty="0" smtClean="0">
                <a:solidFill>
                  <a:srgbClr val="336699"/>
                </a:solidFill>
                <a:latin typeface="+mn-lt"/>
              </a:rPr>
              <a:t>и Германия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.</a:t>
            </a:r>
            <a:br>
              <a:rPr lang="ru-RU" sz="2400" dirty="0" smtClean="0">
                <a:solidFill>
                  <a:srgbClr val="000000"/>
                </a:solidFill>
                <a:latin typeface="+mn-lt"/>
              </a:rPr>
            </a:b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+mn-lt"/>
              </a:rPr>
            </a:b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      На </a:t>
            </a:r>
            <a:r>
              <a:rPr lang="ru-RU" sz="2400" dirty="0">
                <a:solidFill>
                  <a:srgbClr val="000000"/>
                </a:solidFill>
                <a:latin typeface="+mn-lt"/>
              </a:rPr>
              <a:t>эти же страны приходится около 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70 % </a:t>
            </a:r>
            <a:r>
              <a:rPr lang="ru-RU" sz="2400" dirty="0">
                <a:solidFill>
                  <a:srgbClr val="000000"/>
                </a:solidFill>
                <a:latin typeface="+mn-lt"/>
              </a:rPr>
              <a:t>мирового производства </a:t>
            </a: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 калийных солей.</a:t>
            </a:r>
            <a:br>
              <a:rPr lang="ru-RU" sz="2400" dirty="0" smtClean="0">
                <a:solidFill>
                  <a:srgbClr val="000000"/>
                </a:solidFill>
                <a:latin typeface="+mn-lt"/>
              </a:rPr>
            </a:b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+mn-lt"/>
              </a:rPr>
            </a:br>
            <a:r>
              <a:rPr lang="ru-RU" sz="2400" dirty="0" smtClean="0">
                <a:solidFill>
                  <a:srgbClr val="000000"/>
                </a:solidFill>
                <a:latin typeface="+mn-lt"/>
              </a:rPr>
              <a:t>      Практически </a:t>
            </a:r>
            <a:r>
              <a:rPr lang="ru-RU" sz="2400" dirty="0">
                <a:solidFill>
                  <a:srgbClr val="000000"/>
                </a:solidFill>
                <a:latin typeface="+mn-lt"/>
              </a:rPr>
              <a:t>все месторождений</a:t>
            </a:r>
            <a:br>
              <a:rPr lang="ru-RU" sz="2400" dirty="0">
                <a:solidFill>
                  <a:srgbClr val="000000"/>
                </a:solidFill>
                <a:latin typeface="+mn-lt"/>
              </a:rPr>
            </a:br>
            <a:r>
              <a:rPr lang="ru-RU" sz="2400" dirty="0">
                <a:solidFill>
                  <a:srgbClr val="000000"/>
                </a:solidFill>
                <a:latin typeface="+mn-lt"/>
              </a:rPr>
              <a:t>разрабатываются </a:t>
            </a:r>
            <a:r>
              <a:rPr lang="ru-RU" sz="2400" dirty="0">
                <a:solidFill>
                  <a:srgbClr val="336699"/>
                </a:solidFill>
                <a:latin typeface="+mn-lt"/>
              </a:rPr>
              <a:t>шахтным способом.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6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5657" y="763565"/>
            <a:ext cx="110163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sz="2300" dirty="0">
                <a:solidFill>
                  <a:srgbClr val="000000"/>
                </a:solidFill>
                <a:latin typeface="Tahoma" panose="020B0604030504040204" pitchFamily="34" charset="0"/>
              </a:rPr>
              <a:t>В настоящее время в состав </a:t>
            </a:r>
            <a:r>
              <a:rPr lang="ru-RU" sz="2300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Беларуськалия</a:t>
            </a:r>
            <a:r>
              <a:rPr lang="ru-RU" sz="23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sz="2300" dirty="0">
                <a:solidFill>
                  <a:srgbClr val="000000"/>
                </a:solidFill>
                <a:latin typeface="Tahoma" panose="020B0604030504040204" pitchFamily="34" charset="0"/>
              </a:rPr>
              <a:t>входят </a:t>
            </a:r>
            <a:r>
              <a:rPr lang="ru-RU" sz="2300" dirty="0" smtClean="0">
                <a:solidFill>
                  <a:srgbClr val="000000"/>
                </a:solidFill>
                <a:latin typeface="Tahoma" panose="020B0604030504040204" pitchFamily="34" charset="0"/>
              </a:rPr>
              <a:t>пять рудоуправлений, четыре рудоуправления располагаются возле Солигорска и одно </a:t>
            </a:r>
            <a:r>
              <a:rPr lang="ru-RU" sz="2300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Петриковское</a:t>
            </a:r>
            <a:endParaRPr lang="ru-RU" sz="2300" dirty="0"/>
          </a:p>
        </p:txBody>
      </p:sp>
      <p:pic>
        <p:nvPicPr>
          <p:cNvPr id="1026" name="Picture 2" descr="Карта шахтных полей ОАО&quot;Беларуськалий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02"/>
          <a:stretch/>
        </p:blipFill>
        <p:spPr bwMode="auto">
          <a:xfrm>
            <a:off x="2098674" y="1457325"/>
            <a:ext cx="1001712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5088" y="768845"/>
            <a:ext cx="888274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>
                <a:solidFill>
                  <a:srgbClr val="000000"/>
                </a:solidFill>
              </a:rPr>
              <a:t>Добыча калийных и каменных солей проводится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методом </a:t>
            </a:r>
            <a:r>
              <a:rPr lang="ru-RU" sz="2400" dirty="0" smtClean="0">
                <a:solidFill>
                  <a:srgbClr val="336699"/>
                </a:solidFill>
              </a:rPr>
              <a:t>камерной и в большой степени столбовой</a:t>
            </a:r>
            <a:br>
              <a:rPr lang="ru-RU" sz="2400" dirty="0" smtClean="0">
                <a:solidFill>
                  <a:srgbClr val="336699"/>
                </a:solidFill>
              </a:rPr>
            </a:br>
            <a:r>
              <a:rPr lang="ru-RU" sz="2400" dirty="0" smtClean="0">
                <a:solidFill>
                  <a:srgbClr val="336699"/>
                </a:solidFill>
              </a:rPr>
              <a:t>систем разработки</a:t>
            </a:r>
            <a:r>
              <a:rPr lang="ru-RU" sz="2400" dirty="0" smtClean="0">
                <a:solidFill>
                  <a:srgbClr val="000000"/>
                </a:solidFill>
              </a:rPr>
              <a:t>, так как последняя обеспечивает более высокий коэффициент извлечения из недр полезного ископаемого.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indent="457200"/>
            <a:endParaRPr lang="ru-RU" sz="2400" dirty="0" smtClean="0">
              <a:solidFill>
                <a:srgbClr val="000000"/>
              </a:solidFill>
            </a:endParaRPr>
          </a:p>
          <a:p>
            <a:pPr indent="457200"/>
            <a:r>
              <a:rPr lang="ru-RU" sz="2400" dirty="0" smtClean="0">
                <a:solidFill>
                  <a:srgbClr val="336699"/>
                </a:solidFill>
              </a:rPr>
              <a:t>Шахтный метод </a:t>
            </a:r>
            <a:r>
              <a:rPr lang="ru-RU" sz="2400" dirty="0" smtClean="0">
                <a:solidFill>
                  <a:srgbClr val="000000"/>
                </a:solidFill>
              </a:rPr>
              <a:t>разработки применяется на Старобинском месторождении калийных солей.</a:t>
            </a:r>
            <a:endParaRPr lang="en-US" sz="2400" dirty="0" smtClean="0">
              <a:solidFill>
                <a:srgbClr val="000000"/>
              </a:solidFill>
            </a:endParaRPr>
          </a:p>
          <a:p>
            <a:pPr indent="457200"/>
            <a:endParaRPr lang="ru-RU" sz="2400" dirty="0" smtClean="0">
              <a:solidFill>
                <a:srgbClr val="000000"/>
              </a:solidFill>
            </a:endParaRPr>
          </a:p>
          <a:p>
            <a:pPr indent="457200"/>
            <a:r>
              <a:rPr lang="ru-RU" sz="2400" dirty="0" smtClean="0">
                <a:solidFill>
                  <a:srgbClr val="000000"/>
                </a:solidFill>
              </a:rPr>
              <a:t>По </a:t>
            </a:r>
            <a:r>
              <a:rPr lang="ru-RU" sz="2400" dirty="0">
                <a:solidFill>
                  <a:srgbClr val="000000"/>
                </a:solidFill>
              </a:rPr>
              <a:t>масштабам воздействия горнодобывающей</a:t>
            </a:r>
            <a:br>
              <a:rPr lang="ru-RU" sz="2400" dirty="0">
                <a:solidFill>
                  <a:srgbClr val="000000"/>
                </a:solidFill>
              </a:rPr>
            </a:br>
            <a:r>
              <a:rPr lang="ru-RU" sz="2400" dirty="0">
                <a:solidFill>
                  <a:srgbClr val="000000"/>
                </a:solidFill>
              </a:rPr>
              <a:t>промышленности на окружающую среду </a:t>
            </a:r>
            <a:r>
              <a:rPr lang="ru-RU" sz="2400" dirty="0" smtClean="0">
                <a:solidFill>
                  <a:srgbClr val="000000"/>
                </a:solidFill>
              </a:rPr>
              <a:t>вызывает наиболее </a:t>
            </a:r>
            <a:r>
              <a:rPr lang="ru-RU" sz="2400" dirty="0">
                <a:solidFill>
                  <a:srgbClr val="000000"/>
                </a:solidFill>
              </a:rPr>
              <a:t>острые и разнообразные </a:t>
            </a:r>
            <a:r>
              <a:rPr lang="ru-RU" sz="2400" dirty="0" smtClean="0">
                <a:solidFill>
                  <a:srgbClr val="000000"/>
                </a:solidFill>
              </a:rPr>
              <a:t>экологические проблемы</a:t>
            </a:r>
            <a:r>
              <a:rPr lang="ru-RU" sz="2400" dirty="0">
                <a:solidFill>
                  <a:srgbClr val="000000"/>
                </a:solidFill>
              </a:rPr>
              <a:t>, которые носят не локальный, </a:t>
            </a:r>
            <a:r>
              <a:rPr lang="ru-RU" sz="2400" dirty="0" smtClean="0">
                <a:solidFill>
                  <a:srgbClr val="000000"/>
                </a:solidFill>
              </a:rPr>
              <a:t>а </a:t>
            </a:r>
            <a:r>
              <a:rPr lang="ru-RU" sz="2400" dirty="0" smtClean="0">
                <a:solidFill>
                  <a:srgbClr val="CC0000"/>
                </a:solidFill>
              </a:rPr>
              <a:t>региональный </a:t>
            </a:r>
            <a:r>
              <a:rPr lang="ru-RU" sz="2400" dirty="0">
                <a:solidFill>
                  <a:srgbClr val="000000"/>
                </a:solidFill>
              </a:rPr>
              <a:t>характер</a:t>
            </a:r>
            <a:r>
              <a:rPr lang="ru-RU" sz="2400" dirty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15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Воздействие калийной промышленности на окружающую среду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Воздействие калийной промышленности на окружающую среду разнообразно и охватывает многие природные </a:t>
            </a:r>
            <a:r>
              <a:rPr lang="ru-RU" dirty="0" smtClean="0"/>
              <a:t>компоненты. </a:t>
            </a:r>
          </a:p>
          <a:p>
            <a:r>
              <a:rPr lang="ru-RU" dirty="0" smtClean="0"/>
              <a:t>В </a:t>
            </a:r>
            <a:r>
              <a:rPr lang="ru-RU" dirty="0"/>
              <a:t>случае затопления шахт катастрофические последствия, сопровождающиеся просадками и провалами, охватывают значительную </a:t>
            </a:r>
            <a:r>
              <a:rPr lang="ru-RU" dirty="0" smtClean="0"/>
              <a:t>территорию. </a:t>
            </a:r>
            <a:r>
              <a:rPr lang="ru-RU" dirty="0"/>
              <a:t>Основной спецификой калийного производства является накопление значительного количества отходов в </a:t>
            </a:r>
            <a:r>
              <a:rPr lang="ru-RU" dirty="0" err="1"/>
              <a:t>шламохранилищах</a:t>
            </a:r>
            <a:r>
              <a:rPr lang="ru-RU" dirty="0"/>
              <a:t> и </a:t>
            </a:r>
            <a:r>
              <a:rPr lang="ru-RU" dirty="0" err="1"/>
              <a:t>солеотвалах</a:t>
            </a:r>
            <a:r>
              <a:rPr lang="ru-RU" dirty="0"/>
              <a:t> с </a:t>
            </a:r>
            <a:r>
              <a:rPr lang="ru-RU" dirty="0" err="1"/>
              <a:t>рассолосборниками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65" y="4477806"/>
            <a:ext cx="3177318" cy="1947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8" name="Picture 14" descr="Беларуськалий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75" y="4542957"/>
            <a:ext cx="1618735" cy="18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Работники МЧС спасли лося из шламохранилища вблизи Солигорска • Слуцк •  Газета «Інфа-Кур'ер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12" y="4477806"/>
            <a:ext cx="3440240" cy="193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9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434546"/>
            <a:ext cx="8915400" cy="5632622"/>
          </a:xfrm>
        </p:spPr>
        <p:txBody>
          <a:bodyPr/>
          <a:lstStyle/>
          <a:p>
            <a:r>
              <a:rPr lang="ru-RU" dirty="0"/>
              <a:t>Отходы представлены легкорастворимыми компонентами (хлоридами калия, натрия и магния) и содержат большое количество микроэлементов (стронций, марганец, никель, кобальт, хром, цинк и др.), а также реагентов, используемых для обогащения полезных ископаемых</a:t>
            </a:r>
            <a:r>
              <a:rPr lang="ru-RU" dirty="0" smtClean="0"/>
              <a:t>.</a:t>
            </a:r>
          </a:p>
          <a:p>
            <a:r>
              <a:rPr lang="ru-RU" dirty="0"/>
              <a:t>В настоящее время на территории ВКМКС накоплено более 270 млн т </a:t>
            </a:r>
            <a:r>
              <a:rPr lang="ru-RU" dirty="0" err="1"/>
              <a:t>галитовых</a:t>
            </a:r>
            <a:r>
              <a:rPr lang="ru-RU" dirty="0"/>
              <a:t> отходов (рисунок) и более 30 млн м3 глинисто-солевых </a:t>
            </a:r>
            <a:r>
              <a:rPr lang="ru-RU" dirty="0" smtClean="0"/>
              <a:t>шламов</a:t>
            </a:r>
          </a:p>
          <a:p>
            <a:r>
              <a:rPr lang="ru-RU" dirty="0"/>
              <a:t>Стоки и фильтрация из </a:t>
            </a:r>
            <a:r>
              <a:rPr lang="ru-RU" dirty="0" err="1"/>
              <a:t>солеотвалов</a:t>
            </a:r>
            <a:r>
              <a:rPr lang="ru-RU" dirty="0"/>
              <a:t> и </a:t>
            </a:r>
            <a:r>
              <a:rPr lang="ru-RU" dirty="0" err="1"/>
              <a:t>шламохранилищ</a:t>
            </a:r>
            <a:r>
              <a:rPr lang="ru-RU" dirty="0"/>
              <a:t> являются основными источниками загрязнения окружающей среды.</a:t>
            </a:r>
            <a:endParaRPr lang="en-US" dirty="0"/>
          </a:p>
        </p:txBody>
      </p:sp>
      <p:pic>
        <p:nvPicPr>
          <p:cNvPr id="3076" name="Picture 4" descr="Солигорские терриконы на закате. Необычные места Беларуси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720230"/>
            <a:ext cx="3677389" cy="2451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В сети появился тур на солигорские терриконы. Удивились — и узнали, куда  поведу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17" y="3714827"/>
            <a:ext cx="3710379" cy="2456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4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терриконы есть?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ru-RU" dirty="0"/>
              <a:t>Добыча и переработка руды на калийных предприятиях связана с образованием </a:t>
            </a:r>
            <a:r>
              <a:rPr lang="ru-RU" dirty="0" smtClean="0"/>
              <a:t>значительного </a:t>
            </a:r>
            <a:r>
              <a:rPr lang="ru-RU" dirty="0"/>
              <a:t>количества пород-отходов.</a:t>
            </a:r>
          </a:p>
          <a:p>
            <a:r>
              <a:rPr lang="ru-RU" dirty="0"/>
              <a:t>Например, на Верхнекамском месторождении калийных солей на каждую тонну хлористого калия, получаемого в процессе переработки </a:t>
            </a:r>
            <a:r>
              <a:rPr lang="ru-RU" dirty="0" err="1"/>
              <a:t>сильвинитовой</a:t>
            </a:r>
            <a:r>
              <a:rPr lang="ru-RU" dirty="0"/>
              <a:t> и </a:t>
            </a:r>
            <a:r>
              <a:rPr lang="ru-RU" dirty="0" err="1"/>
              <a:t>карналлитовой</a:t>
            </a:r>
            <a:r>
              <a:rPr lang="ru-RU" dirty="0"/>
              <a:t> руды, образуется 0,1-0,5 т глинисто-солевых шламов и 3,5-4,5 т (в зависимости от степени извлечения) твердых </a:t>
            </a:r>
            <a:r>
              <a:rPr lang="ru-RU" dirty="0" err="1"/>
              <a:t>галитовых</a:t>
            </a:r>
            <a:r>
              <a:rPr lang="ru-RU" dirty="0"/>
              <a:t> отходов (</a:t>
            </a:r>
            <a:r>
              <a:rPr lang="ru-RU" dirty="0" err="1"/>
              <a:t>солеотходов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Образующиеся </a:t>
            </a:r>
            <a:r>
              <a:rPr lang="ru-RU" dirty="0"/>
              <a:t>ежегодно на калийных предприятиях миллионы тонн жидких и твердых отходов складируются на дневной поверхности в </a:t>
            </a:r>
            <a:r>
              <a:rPr lang="ru-RU" dirty="0" err="1"/>
              <a:t>солеотвалы</a:t>
            </a:r>
            <a:r>
              <a:rPr lang="ru-RU" dirty="0"/>
              <a:t> и </a:t>
            </a:r>
            <a:r>
              <a:rPr lang="ru-RU" dirty="0" err="1"/>
              <a:t>рассоло-шламохранилища</a:t>
            </a:r>
            <a:r>
              <a:rPr lang="ru-RU" dirty="0"/>
              <a:t> соответственно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2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Autofit/>
          </a:bodyPr>
          <a:lstStyle/>
          <a:p>
            <a:r>
              <a:rPr lang="ru-RU" sz="2800" b="1" dirty="0"/>
              <a:t>Размещение </a:t>
            </a:r>
            <a:r>
              <a:rPr lang="ru-RU" sz="2800" b="1" dirty="0" err="1"/>
              <a:t>солеотвалов</a:t>
            </a:r>
            <a:r>
              <a:rPr lang="ru-RU" sz="2800" b="1" dirty="0"/>
              <a:t> и </a:t>
            </a:r>
            <a:r>
              <a:rPr lang="ru-RU" sz="2800" b="1" dirty="0" err="1"/>
              <a:t>шламохранилищ</a:t>
            </a:r>
            <a:r>
              <a:rPr lang="ru-RU" sz="2800" b="1" dirty="0"/>
              <a:t> на поверхности оказывает негативное влияние на окружающую среду:</a:t>
            </a:r>
            <a:endParaRPr lang="en-US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215019"/>
            <a:ext cx="3688878" cy="3777622"/>
          </a:xfrm>
        </p:spPr>
        <p:txBody>
          <a:bodyPr/>
          <a:lstStyle/>
          <a:p>
            <a:r>
              <a:rPr lang="ru-RU" dirty="0"/>
              <a:t>1. Необходимы значительные земельные ресурсы - суммарные площади </a:t>
            </a:r>
            <a:r>
              <a:rPr lang="ru-RU" dirty="0" err="1"/>
              <a:t>солеотвалов</a:t>
            </a:r>
            <a:r>
              <a:rPr lang="ru-RU" dirty="0"/>
              <a:t> и </a:t>
            </a:r>
            <a:r>
              <a:rPr lang="ru-RU" dirty="0" err="1"/>
              <a:t>шламохранилищ</a:t>
            </a:r>
            <a:r>
              <a:rPr lang="ru-RU" dirty="0"/>
              <a:t> составляют более 1000 га, а с учетом перспективного развития калийного производства могут достигнуть 2-3 тыс. </a:t>
            </a:r>
            <a:r>
              <a:rPr lang="ru-RU" dirty="0" smtClean="0"/>
              <a:t>га.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83" y="2215019"/>
            <a:ext cx="5624898" cy="3726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97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1218</Words>
  <Application>Microsoft Office PowerPoint</Application>
  <PresentationFormat>Широкоэкранный</PresentationFormat>
  <Paragraphs>82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Tahoma</vt:lpstr>
      <vt:lpstr>Wingdings 3</vt:lpstr>
      <vt:lpstr>Легкий дым</vt:lpstr>
      <vt:lpstr>Региональная экологическая проблема Солигорского горнопромышленного района  </vt:lpstr>
      <vt:lpstr>Презентация PowerPoint</vt:lpstr>
      <vt:lpstr>Почти 90 % мировых запасов калийных солей приходится на 4 страны:        Канада, Россия, Беларусь и Германия.        На эти же страны приходится около 70 % мирового производства  калийных солей.        Практически все месторождений разрабатываются шахтным способом.</vt:lpstr>
      <vt:lpstr>Презентация PowerPoint</vt:lpstr>
      <vt:lpstr>Презентация PowerPoint</vt:lpstr>
      <vt:lpstr>Воздействие калийной промышленности на окружающую среду</vt:lpstr>
      <vt:lpstr>Презентация PowerPoint</vt:lpstr>
      <vt:lpstr>Почему терриконы есть?</vt:lpstr>
      <vt:lpstr>Размещение солеотвалов и шламохранилищ на поверхности оказывает негативное влияние на окружающую среду: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Пути улучшения экологической ситуации в Солигорском районе</vt:lpstr>
      <vt:lpstr>Пути улучшения экологической ситуации в Солигорском районе</vt:lpstr>
      <vt:lpstr>Пути улучшения экологической ситуации в Солигорском районе</vt:lpstr>
      <vt:lpstr>Пути улучшения экологической ситуации в Солигорском районе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проблема Солигорского горнопромышленного района</dc:title>
  <dc:creator>Computer</dc:creator>
  <cp:lastModifiedBy>Computer</cp:lastModifiedBy>
  <cp:revision>13</cp:revision>
  <dcterms:created xsi:type="dcterms:W3CDTF">2022-11-16T19:13:27Z</dcterms:created>
  <dcterms:modified xsi:type="dcterms:W3CDTF">2022-11-16T22:43:21Z</dcterms:modified>
</cp:coreProperties>
</file>