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Nunito Sans" panose="020B060402020202020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6260C5-6E2C-4F4D-9C32-4016F1577A28}">
  <a:tblStyle styleId="{156260C5-6E2C-4F4D-9C32-4016F1577A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Shape 1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Shape 1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endParaRPr/>
          </a:p>
        </p:txBody>
      </p:sp>
      <p:sp>
        <p:nvSpPr>
          <p:cNvPr id="12" name="Shape 12"/>
          <p:cNvSpPr/>
          <p:nvPr/>
        </p:nvSpPr>
        <p:spPr>
          <a:xfrm>
            <a:off x="4574900" y="-150"/>
            <a:ext cx="185400" cy="5143500"/>
          </a:xfrm>
          <a:prstGeom prst="rect">
            <a:avLst/>
          </a:prstGeom>
          <a:gradFill>
            <a:gsLst>
              <a:gs pos="0">
                <a:srgbClr val="000014">
                  <a:alpha val="49411"/>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left">
  <p:cSld name="TITLE_AND_BODY_1_1">
    <p:spTree>
      <p:nvGrpSpPr>
        <p:cNvPr id="1" name="Shape 69"/>
        <p:cNvGrpSpPr/>
        <p:nvPr/>
      </p:nvGrpSpPr>
      <p:grpSpPr>
        <a:xfrm>
          <a:off x="0" y="0"/>
          <a:ext cx="0" cy="0"/>
          <a:chOff x="0" y="0"/>
          <a:chExt cx="0" cy="0"/>
        </a:xfrm>
      </p:grpSpPr>
      <p:sp>
        <p:nvSpPr>
          <p:cNvPr id="70" name="Shape 70"/>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2" name="Shape 72"/>
          <p:cNvSpPr txBox="1">
            <a:spLocks noGrp="1"/>
          </p:cNvSpPr>
          <p:nvPr>
            <p:ph type="title"/>
          </p:nvPr>
        </p:nvSpPr>
        <p:spPr>
          <a:xfrm>
            <a:off x="234450" y="575500"/>
            <a:ext cx="2046300" cy="1364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73" name="Shape 7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74" name="Shape 74"/>
          <p:cNvSpPr txBox="1">
            <a:spLocks noGrp="1"/>
          </p:cNvSpPr>
          <p:nvPr>
            <p:ph type="body" idx="1"/>
          </p:nvPr>
        </p:nvSpPr>
        <p:spPr>
          <a:xfrm>
            <a:off x="234450" y="2004325"/>
            <a:ext cx="2046300" cy="25521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Shape 7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Shape 7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9" name="Shape 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84" name="Shape 84"/>
          <p:cNvSpPr txBox="1">
            <a:spLocks noGrp="1"/>
          </p:cNvSpPr>
          <p:nvPr>
            <p:ph type="body" idx="1"/>
          </p:nvPr>
        </p:nvSpPr>
        <p:spPr>
          <a:xfrm>
            <a:off x="3062200"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5" name="Shape 85"/>
          <p:cNvSpPr txBox="1">
            <a:spLocks noGrp="1"/>
          </p:cNvSpPr>
          <p:nvPr>
            <p:ph type="body" idx="2"/>
          </p:nvPr>
        </p:nvSpPr>
        <p:spPr>
          <a:xfrm>
            <a:off x="5956701"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6" name="Shape 8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13"/>
        <p:cNvGrpSpPr/>
        <p:nvPr/>
      </p:nvGrpSpPr>
      <p:grpSpPr>
        <a:xfrm>
          <a:off x="0" y="0"/>
          <a:ext cx="0" cy="0"/>
          <a:chOff x="0" y="0"/>
          <a:chExt cx="0" cy="0"/>
        </a:xfrm>
      </p:grpSpPr>
      <p:sp>
        <p:nvSpPr>
          <p:cNvPr id="14" name="Shape 1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17" name="Shape 17"/>
          <p:cNvSpPr txBox="1">
            <a:spLocks noGrp="1"/>
          </p:cNvSpPr>
          <p:nvPr>
            <p:ph type="body" idx="1"/>
          </p:nvPr>
        </p:nvSpPr>
        <p:spPr>
          <a:xfrm>
            <a:off x="3090625" y="575500"/>
            <a:ext cx="5596200" cy="12078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60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1pPr>
            <a:lvl2pPr marL="914400" marR="0" lvl="1"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2pPr>
            <a:lvl3pPr marL="1371600" marR="0" lvl="2"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3pPr>
            <a:lvl4pPr marL="1828800" marR="0" lvl="3"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4pPr>
            <a:lvl5pPr marL="2286000" marR="0" lvl="4"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5pPr>
            <a:lvl6pPr marL="2743200" marR="0" lvl="5"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6pPr>
            <a:lvl7pPr marL="3200400" marR="0" lvl="6"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7pPr>
            <a:lvl8pPr marL="3657600" marR="0" lvl="7"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8pPr>
            <a:lvl9pPr marL="4114800" marR="0" lvl="8"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19" name="Shape 19"/>
          <p:cNvSpPr txBox="1">
            <a:spLocks noGrp="1"/>
          </p:cNvSpPr>
          <p:nvPr>
            <p:ph type="body" idx="2"/>
          </p:nvPr>
        </p:nvSpPr>
        <p:spPr>
          <a:xfrm>
            <a:off x="3090625"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20" name="Shape 20"/>
          <p:cNvSpPr txBox="1">
            <a:spLocks noGrp="1"/>
          </p:cNvSpPr>
          <p:nvPr>
            <p:ph type="body" idx="3"/>
          </p:nvPr>
        </p:nvSpPr>
        <p:spPr>
          <a:xfrm>
            <a:off x="5959744"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Shape 23"/>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txBox="1">
            <a:spLocks noGrp="1"/>
          </p:cNvSpPr>
          <p:nvPr>
            <p:ph type="body" idx="1"/>
          </p:nvPr>
        </p:nvSpPr>
        <p:spPr>
          <a:xfrm>
            <a:off x="1847275" y="1704600"/>
            <a:ext cx="5449500" cy="2714700"/>
          </a:xfrm>
          <a:prstGeom prst="rect">
            <a:avLst/>
          </a:prstGeom>
          <a:noFill/>
          <a:ln>
            <a:noFill/>
          </a:ln>
        </p:spPr>
        <p:txBody>
          <a:bodyPr spcFirstLastPara="1" wrap="square" lIns="91425" tIns="91425" rIns="91425" bIns="91425" anchor="t" anchorCtr="0"/>
          <a:lstStyle>
            <a:lvl1pPr marL="457200" marR="0" lvl="0" indent="-381000" algn="ctr" rtl="0">
              <a:lnSpc>
                <a:spcPct val="115000"/>
              </a:lnSpc>
              <a:spcBef>
                <a:spcPts val="60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1pPr>
            <a:lvl2pPr marL="914400" marR="0" lvl="1"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2pPr>
            <a:lvl3pPr marL="1371600" marR="0" lvl="2"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3pPr>
            <a:lvl4pPr marL="1828800" marR="0" lvl="3"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4pPr>
            <a:lvl5pPr marL="2286000" marR="0" lvl="4"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5pPr>
            <a:lvl6pPr marL="2743200" marR="0" lvl="5"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6pPr>
            <a:lvl7pPr marL="3200400" marR="0" lvl="6"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7pPr>
            <a:lvl8pPr marL="3657600" marR="0" lvl="7"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8pPr>
            <a:lvl9pPr marL="4114800" marR="0" lvl="8"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9pPr>
          </a:lstStyle>
          <a:p>
            <a:endParaRPr/>
          </a:p>
        </p:txBody>
      </p:sp>
      <p:sp>
        <p:nvSpPr>
          <p:cNvPr id="25" name="Shape 2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rgbClr val="FFFFFF"/>
                </a:solidFill>
                <a:latin typeface="Nunito Sans"/>
                <a:ea typeface="Nunito Sans"/>
                <a:cs typeface="Nunito Sans"/>
                <a:sym typeface="Nunito Sans"/>
              </a:rPr>
              <a:t>“</a:t>
            </a:r>
            <a:endParaRPr sz="7200" b="0" i="0" u="none" strike="noStrike" cap="none">
              <a:solidFill>
                <a:srgbClr val="FFFFFF"/>
              </a:solidFill>
              <a:latin typeface="Nunito Sans"/>
              <a:ea typeface="Nunito Sans"/>
              <a:cs typeface="Nunito Sans"/>
              <a:sym typeface="Nunito Sans"/>
            </a:endParaRPr>
          </a:p>
        </p:txBody>
      </p:sp>
      <p:sp>
        <p:nvSpPr>
          <p:cNvPr id="26" name="Shape 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34"/>
        <p:cNvGrpSpPr/>
        <p:nvPr/>
      </p:nvGrpSpPr>
      <p:grpSpPr>
        <a:xfrm>
          <a:off x="0" y="0"/>
          <a:ext cx="0" cy="0"/>
          <a:chOff x="0" y="0"/>
          <a:chExt cx="0" cy="0"/>
        </a:xfrm>
      </p:grpSpPr>
      <p:sp>
        <p:nvSpPr>
          <p:cNvPr id="35" name="Shape 35"/>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txBox="1">
            <a:spLocks noGrp="1"/>
          </p:cNvSpPr>
          <p:nvPr>
            <p:ph type="subTitle" idx="1"/>
          </p:nvPr>
        </p:nvSpPr>
        <p:spPr>
          <a:xfrm>
            <a:off x="646550" y="1989500"/>
            <a:ext cx="3246900" cy="21264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FFFFFF"/>
              </a:buClr>
              <a:buSzPts val="1400"/>
              <a:buFont typeface="Georgia"/>
              <a:buNone/>
              <a:defRPr sz="1400" b="0" i="1" u="none" strike="noStrike" cap="none">
                <a:solidFill>
                  <a:srgbClr val="FFFFFF"/>
                </a:solidFill>
                <a:latin typeface="Georgia"/>
                <a:ea typeface="Georgia"/>
                <a:cs typeface="Georgia"/>
                <a:sym typeface="Georgia"/>
              </a:defRPr>
            </a:lvl1pPr>
            <a:lvl2pPr marR="0" lvl="1"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2pPr>
            <a:lvl3pPr marR="0" lvl="2"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3pPr>
            <a:lvl4pPr marR="0" lvl="3"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4pPr>
            <a:lvl5pPr marR="0" lvl="4"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5pPr>
            <a:lvl6pPr marR="0" lvl="5"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6pPr>
            <a:lvl7pPr marR="0" lvl="6"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7pPr>
            <a:lvl8pPr marR="0" lvl="7"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8pPr>
            <a:lvl9pPr marR="0" lvl="8"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9pPr>
          </a:lstStyle>
          <a:p>
            <a:endParaRPr/>
          </a:p>
        </p:txBody>
      </p:sp>
      <p:sp>
        <p:nvSpPr>
          <p:cNvPr id="37" name="Shape 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38" name="Shape 38"/>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 name="Shape 39"/>
          <p:cNvSpPr txBox="1">
            <a:spLocks noGrp="1"/>
          </p:cNvSpPr>
          <p:nvPr>
            <p:ph type="body" idx="2"/>
          </p:nvPr>
        </p:nvSpPr>
        <p:spPr>
          <a:xfrm>
            <a:off x="5130225" y="1016000"/>
            <a:ext cx="3470700" cy="3099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rgbClr val="F67031"/>
              </a:buClr>
              <a:buSzPts val="1800"/>
              <a:buFont typeface="Nunito Sans"/>
              <a:buAutoNum type="arabicPeriod"/>
              <a:defRPr sz="18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1000"/>
              </a:spcBef>
              <a:spcAft>
                <a:spcPts val="0"/>
              </a:spcAft>
              <a:buClr>
                <a:srgbClr val="CCCCCC"/>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2pPr>
            <a:lvl3pPr marL="1371600" marR="0" lvl="2" indent="-317500" algn="l" rtl="0">
              <a:lnSpc>
                <a:spcPct val="115000"/>
              </a:lnSpc>
              <a:spcBef>
                <a:spcPts val="1000"/>
              </a:spcBef>
              <a:spcAft>
                <a:spcPts val="0"/>
              </a:spcAft>
              <a:buClr>
                <a:srgbClr val="CCCCCC"/>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3pPr>
            <a:lvl4pPr marL="1828800" marR="0" lvl="3" indent="-317500" algn="l" rtl="0">
              <a:lnSpc>
                <a:spcPct val="115000"/>
              </a:lnSpc>
              <a:spcBef>
                <a:spcPts val="1000"/>
              </a:spcBef>
              <a:spcAft>
                <a:spcPts val="0"/>
              </a:spcAft>
              <a:buClr>
                <a:srgbClr val="CCCCCC"/>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4pPr>
            <a:lvl5pPr marL="2286000" marR="0" lvl="4"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5pPr>
            <a:lvl6pPr marL="2743200" marR="0" lvl="5" indent="-317500" algn="l" rtl="0">
              <a:lnSpc>
                <a:spcPct val="115000"/>
              </a:lnSpc>
              <a:spcBef>
                <a:spcPts val="1000"/>
              </a:spcBef>
              <a:spcAft>
                <a:spcPts val="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6pPr>
            <a:lvl7pPr marL="3200400" marR="0" lvl="6" indent="-317500" algn="l" rtl="0">
              <a:lnSpc>
                <a:spcPct val="115000"/>
              </a:lnSpc>
              <a:spcBef>
                <a:spcPts val="1000"/>
              </a:spcBef>
              <a:spcAft>
                <a:spcPts val="0"/>
              </a:spcAft>
              <a:buClr>
                <a:srgbClr val="999999"/>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7pPr>
            <a:lvl8pPr marL="3657600" marR="0" lvl="7"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8pPr>
            <a:lvl9pPr marL="4114800" marR="0" lvl="8" indent="-317500" algn="l" rtl="0">
              <a:lnSpc>
                <a:spcPct val="115000"/>
              </a:lnSpc>
              <a:spcBef>
                <a:spcPts val="1000"/>
              </a:spcBef>
              <a:spcAft>
                <a:spcPts val="100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9pPr>
          </a:lstStyle>
          <a:p>
            <a:endParaRPr/>
          </a:p>
        </p:txBody>
      </p:sp>
      <p:sp>
        <p:nvSpPr>
          <p:cNvPr id="40" name="Shape 40"/>
          <p:cNvSpPr txBox="1">
            <a:spLocks noGrp="1"/>
          </p:cNvSpPr>
          <p:nvPr>
            <p:ph type="title"/>
          </p:nvPr>
        </p:nvSpPr>
        <p:spPr>
          <a:xfrm>
            <a:off x="646573" y="1016000"/>
            <a:ext cx="3246900" cy="97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41"/>
        <p:cNvGrpSpPr/>
        <p:nvPr/>
      </p:nvGrpSpPr>
      <p:grpSpPr>
        <a:xfrm>
          <a:off x="0" y="0"/>
          <a:ext cx="0" cy="0"/>
          <a:chOff x="0" y="0"/>
          <a:chExt cx="0" cy="0"/>
        </a:xfrm>
      </p:grpSpPr>
      <p:sp>
        <p:nvSpPr>
          <p:cNvPr id="42" name="Shape 4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 name="Shape 44"/>
          <p:cNvSpPr txBox="1">
            <a:spLocks noGrp="1"/>
          </p:cNvSpPr>
          <p:nvPr>
            <p:ph type="title"/>
          </p:nvPr>
        </p:nvSpPr>
        <p:spPr>
          <a:xfrm>
            <a:off x="511425" y="575500"/>
            <a:ext cx="3517200" cy="973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45" name="Shape 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46" name="Shape 46"/>
          <p:cNvSpPr txBox="1">
            <a:spLocks noGrp="1"/>
          </p:cNvSpPr>
          <p:nvPr>
            <p:ph type="body" idx="1"/>
          </p:nvPr>
        </p:nvSpPr>
        <p:spPr>
          <a:xfrm>
            <a:off x="511425" y="1598600"/>
            <a:ext cx="3517200" cy="29577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Shape 48"/>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Shape 50"/>
          <p:cNvSpPr txBox="1">
            <a:spLocks noGrp="1"/>
          </p:cNvSpPr>
          <p:nvPr>
            <p:ph type="ctrTitle"/>
          </p:nvPr>
        </p:nvSpPr>
        <p:spPr>
          <a:xfrm>
            <a:off x="277100" y="284200"/>
            <a:ext cx="2024100" cy="3678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51" name="Shape 51"/>
          <p:cNvSpPr txBox="1">
            <a:spLocks noGrp="1"/>
          </p:cNvSpPr>
          <p:nvPr>
            <p:ph type="subTitle" idx="1"/>
          </p:nvPr>
        </p:nvSpPr>
        <p:spPr>
          <a:xfrm>
            <a:off x="277100" y="3983050"/>
            <a:ext cx="2024100" cy="7848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999999"/>
              </a:buClr>
              <a:buSzPts val="1400"/>
              <a:buFont typeface="Georgia"/>
              <a:buNone/>
              <a:defRPr sz="1400" b="0" i="1" u="none" strike="noStrike" cap="none">
                <a:solidFill>
                  <a:srgbClr val="999999"/>
                </a:solidFill>
                <a:latin typeface="Georgia"/>
                <a:ea typeface="Georgia"/>
                <a:cs typeface="Georgia"/>
                <a:sym typeface="Georgia"/>
              </a:defRPr>
            </a:lvl1pPr>
            <a:lvl2pPr marR="0" lvl="1"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R="0" lvl="2"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R="0" lvl="3"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R="0" lvl="4"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R="0" lvl="5"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R="0" lvl="6"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R="0" lvl="7"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R="0" lvl="8"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endParaRPr/>
          </a:p>
        </p:txBody>
      </p:sp>
      <p:sp>
        <p:nvSpPr>
          <p:cNvPr id="52" name="Shape 5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3"/>
        <p:cNvGrpSpPr/>
        <p:nvPr/>
      </p:nvGrpSpPr>
      <p:grpSpPr>
        <a:xfrm>
          <a:off x="0" y="0"/>
          <a:ext cx="0" cy="0"/>
          <a:chOff x="0" y="0"/>
          <a:chExt cx="0" cy="0"/>
        </a:xfrm>
      </p:grpSpPr>
      <p:sp>
        <p:nvSpPr>
          <p:cNvPr id="54" name="Shape 5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 name="Shape 5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57" name="Shape 5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58" name="Shape 5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1"/>
        <p:cNvGrpSpPr/>
        <p:nvPr/>
      </p:nvGrpSpPr>
      <p:grpSpPr>
        <a:xfrm>
          <a:off x="0" y="0"/>
          <a:ext cx="0" cy="0"/>
          <a:chOff x="0" y="0"/>
          <a:chExt cx="0" cy="0"/>
        </a:xfrm>
      </p:grpSpPr>
      <p:sp>
        <p:nvSpPr>
          <p:cNvPr id="62" name="Shape 6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3" name="Shape 6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65" name="Shape 65"/>
          <p:cNvSpPr txBox="1">
            <a:spLocks noGrp="1"/>
          </p:cNvSpPr>
          <p:nvPr>
            <p:ph type="body" idx="1"/>
          </p:nvPr>
        </p:nvSpPr>
        <p:spPr>
          <a:xfrm>
            <a:off x="3069325"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6" name="Shape 66"/>
          <p:cNvSpPr txBox="1">
            <a:spLocks noGrp="1"/>
          </p:cNvSpPr>
          <p:nvPr>
            <p:ph type="body" idx="2"/>
          </p:nvPr>
        </p:nvSpPr>
        <p:spPr>
          <a:xfrm>
            <a:off x="495100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7" name="Shape 67"/>
          <p:cNvSpPr txBox="1">
            <a:spLocks noGrp="1"/>
          </p:cNvSpPr>
          <p:nvPr>
            <p:ph type="body" idx="3"/>
          </p:nvPr>
        </p:nvSpPr>
        <p:spPr>
          <a:xfrm>
            <a:off x="683268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8" name="Shape 6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80214" y="1120824"/>
            <a:ext cx="3730542" cy="16223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3000" b="1" i="0" u="none" strike="noStrike" cap="none">
                <a:solidFill>
                  <a:srgbClr val="F67031"/>
                </a:solidFill>
                <a:latin typeface="Nunito Sans"/>
                <a:ea typeface="Nunito Sans"/>
                <a:cs typeface="Nunito Sans"/>
                <a:sym typeface="Nunito Sans"/>
              </a:rPr>
              <a:t>PROYECTO: </a:t>
            </a:r>
            <a:br>
              <a:rPr lang="en" sz="3000" b="1" i="0" u="none" strike="noStrike" cap="none">
                <a:solidFill>
                  <a:srgbClr val="F67031"/>
                </a:solidFill>
                <a:latin typeface="Nunito Sans"/>
                <a:ea typeface="Nunito Sans"/>
                <a:cs typeface="Nunito Sans"/>
                <a:sym typeface="Nunito Sans"/>
              </a:rPr>
            </a:br>
            <a:r>
              <a:rPr lang="en" sz="3000" b="1" i="0" u="none" strike="noStrike" cap="none">
                <a:solidFill>
                  <a:srgbClr val="F67031"/>
                </a:solidFill>
                <a:latin typeface="Nunito Sans"/>
                <a:ea typeface="Nunito Sans"/>
                <a:cs typeface="Nunito Sans"/>
                <a:sym typeface="Nunito Sans"/>
              </a:rPr>
              <a:t>Tienda Virtual TechnoShop</a:t>
            </a:r>
            <a:br>
              <a:rPr lang="en" sz="30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grpSp>
        <p:nvGrpSpPr>
          <p:cNvPr id="92" name="Shape 92"/>
          <p:cNvGrpSpPr/>
          <p:nvPr/>
        </p:nvGrpSpPr>
        <p:grpSpPr>
          <a:xfrm>
            <a:off x="629197" y="601042"/>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Shape 100"/>
          <p:cNvSpPr txBox="1"/>
          <p:nvPr/>
        </p:nvSpPr>
        <p:spPr>
          <a:xfrm>
            <a:off x="480214" y="3379824"/>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1400" b="1" i="0" u="none" strike="noStrike" cap="none">
                <a:solidFill>
                  <a:srgbClr val="725116"/>
                </a:solidFill>
                <a:latin typeface="Nunito Sans"/>
                <a:ea typeface="Nunito Sans"/>
                <a:cs typeface="Nunito Sans"/>
                <a:sym typeface="Nunito Sans"/>
              </a:rPr>
              <a:t>Integrantes: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Martin Alpuche Pech</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Ulises Ancona Graniel</a:t>
            </a:r>
            <a:endParaRPr sz="1400" b="0" i="0" u="none" strike="noStrike" cap="none">
              <a:solidFill>
                <a:srgbClr val="725116"/>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Emmanuel Azcorra Balam</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Juan Durán Matos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Shaid Bojorquez Interián</a:t>
            </a:r>
            <a:r>
              <a:rPr lang="en" sz="2800" b="1" i="0" u="none" strike="noStrike" cap="none">
                <a:solidFill>
                  <a:srgbClr val="F67031"/>
                </a:solidFill>
                <a:latin typeface="Nunito Sans"/>
                <a:ea typeface="Nunito Sans"/>
                <a:cs typeface="Nunito Sans"/>
                <a:sym typeface="Nunito Sans"/>
              </a:rPr>
              <a:t/>
            </a:r>
            <a:br>
              <a:rPr lang="en" sz="28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sp>
        <p:nvSpPr>
          <p:cNvPr id="101" name="Shape 101"/>
          <p:cNvSpPr txBox="1"/>
          <p:nvPr/>
        </p:nvSpPr>
        <p:spPr>
          <a:xfrm>
            <a:off x="480214" y="2674468"/>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2000" b="1" i="0" u="none" strike="noStrike" cap="none">
                <a:solidFill>
                  <a:srgbClr val="725116"/>
                </a:solidFill>
                <a:latin typeface="Nunito Sans"/>
                <a:ea typeface="Nunito Sans"/>
                <a:cs typeface="Nunito Sans"/>
                <a:sym typeface="Nunito Sans"/>
              </a:rPr>
              <a:t>Primera entrega</a:t>
            </a:r>
            <a:endParaRPr sz="2400" b="1" i="0" u="none" strike="noStrike" cap="none">
              <a:solidFill>
                <a:srgbClr val="725116"/>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07" name="Shape 107"/>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a:solidFill>
                  <a:srgbClr val="666666"/>
                </a:solidFill>
                <a:latin typeface="Nunito Sans"/>
                <a:ea typeface="Nunito Sans"/>
                <a:cs typeface="Nunito Sans"/>
                <a:sym typeface="Nunito Sans"/>
              </a:rPr>
              <a:t>BREVE </a:t>
            </a:r>
            <a:r>
              <a:rPr lang="en" sz="1600" b="1" i="0" u="none" strike="noStrike" cap="none">
                <a:solidFill>
                  <a:srgbClr val="F67031"/>
                </a:solidFill>
                <a:latin typeface="Nunito Sans"/>
                <a:ea typeface="Nunito Sans"/>
                <a:cs typeface="Nunito Sans"/>
                <a:sym typeface="Nunito Sans"/>
              </a:rPr>
              <a:t>EXPLICACION</a:t>
            </a:r>
            <a:endParaRPr sz="1600" b="0" i="0" u="none" strike="noStrike" cap="none">
              <a:solidFill>
                <a:srgbClr val="F67031"/>
              </a:solidFill>
              <a:latin typeface="Nunito Sans"/>
              <a:ea typeface="Nunito Sans"/>
              <a:cs typeface="Nunito Sans"/>
              <a:sym typeface="Nunito Sans"/>
            </a:endParaRPr>
          </a:p>
          <a:p>
            <a:pPr marL="457200" marR="0" lvl="0" indent="-298450" algn="l" rtl="0">
              <a:lnSpc>
                <a:spcPct val="115000"/>
              </a:lnSpc>
              <a:spcBef>
                <a:spcPts val="600"/>
              </a:spcBef>
              <a:spcAft>
                <a:spcPts val="0"/>
              </a:spcAft>
              <a:buClr>
                <a:srgbClr val="CCCCCC"/>
              </a:buClr>
              <a:buSzPts val="1100"/>
              <a:buFont typeface="Nunito Sans"/>
              <a:buChar char="▪"/>
            </a:pPr>
            <a:r>
              <a:rPr lang="en" sz="1800" b="0" i="0" u="none" strike="noStrike" cap="none">
                <a:solidFill>
                  <a:srgbClr val="666666"/>
                </a:solidFill>
                <a:latin typeface="Nunito Sans"/>
                <a:ea typeface="Nunito Sans"/>
                <a:cs typeface="Nunito Sans"/>
                <a:sym typeface="Nunito Sans"/>
              </a:rPr>
              <a:t>Un programa que simule una tienda virtual en donde una persona con una cuenta, pueda comprar diferentes artículos electrónicos que la tienda ofrece, además de contar con una membresía. Habrá un administrador que se encargará de administrar los productos de la tienda, añadiendo nuevos artículos o quitando artículos que no estén disponibles.</a:t>
            </a:r>
            <a:endParaRPr sz="1800" b="0" i="0" u="none" strike="noStrike" cap="none">
              <a:solidFill>
                <a:srgbClr val="666666"/>
              </a:solidFill>
              <a:latin typeface="Nunito Sans"/>
              <a:ea typeface="Nunito Sans"/>
              <a:cs typeface="Nunito Sans"/>
              <a:sym typeface="Nunito Sans"/>
            </a:endParaRPr>
          </a:p>
        </p:txBody>
      </p:sp>
      <p:sp>
        <p:nvSpPr>
          <p:cNvPr id="108" name="Shape 10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2</a:t>
            </a:fld>
            <a:endParaRPr sz="1000" b="0" i="0" u="none" strike="noStrike" cap="none">
              <a:solidFill>
                <a:srgbClr val="CCCCCC"/>
              </a:solidFill>
              <a:latin typeface="Nunito Sans"/>
              <a:ea typeface="Nunito Sans"/>
              <a:cs typeface="Nunito Sans"/>
              <a:sym typeface="Nunito Sans"/>
            </a:endParaRPr>
          </a:p>
        </p:txBody>
      </p:sp>
      <p:grpSp>
        <p:nvGrpSpPr>
          <p:cNvPr id="109" name="Shape 109"/>
          <p:cNvGrpSpPr/>
          <p:nvPr/>
        </p:nvGrpSpPr>
        <p:grpSpPr>
          <a:xfrm>
            <a:off x="587216" y="2720623"/>
            <a:ext cx="820453" cy="855576"/>
            <a:chOff x="1923075" y="3694075"/>
            <a:chExt cx="437200" cy="341600"/>
          </a:xfrm>
        </p:grpSpPr>
        <p:sp>
          <p:nvSpPr>
            <p:cNvPr id="110" name="Shape 1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Shape 1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Shape 1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Shape 1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Shape 1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34450" y="346182"/>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24" name="Shape 124"/>
          <p:cNvSpPr txBox="1">
            <a:spLocks noGrp="1"/>
          </p:cNvSpPr>
          <p:nvPr>
            <p:ph type="body" idx="2"/>
          </p:nvPr>
        </p:nvSpPr>
        <p:spPr>
          <a:xfrm>
            <a:off x="3077865" y="346182"/>
            <a:ext cx="5466159" cy="424839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800" b="1" i="0" u="none" strike="noStrike" cap="none" dirty="0">
                <a:solidFill>
                  <a:srgbClr val="666666"/>
                </a:solidFill>
                <a:latin typeface="Nunito Sans"/>
                <a:ea typeface="Nunito Sans"/>
                <a:cs typeface="Nunito Sans"/>
                <a:sym typeface="Nunito Sans"/>
              </a:rPr>
              <a:t>HERRAMIENTAS A </a:t>
            </a:r>
            <a:r>
              <a:rPr lang="en" sz="1800" b="1" i="0" u="none" strike="noStrike" cap="none" dirty="0">
                <a:solidFill>
                  <a:srgbClr val="F67031"/>
                </a:solidFill>
                <a:latin typeface="Nunito Sans"/>
                <a:ea typeface="Nunito Sans"/>
                <a:cs typeface="Nunito Sans"/>
                <a:sym typeface="Nunito Sans"/>
              </a:rPr>
              <a:t>UTILIZAR</a:t>
            </a:r>
            <a:endParaRPr sz="1800" b="0" i="0" u="none" strike="noStrike" cap="none" dirty="0">
              <a:solidFill>
                <a:srgbClr val="F67031"/>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endParaRPr sz="11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Diagrama de Gantt para la organizar y mostrar el tiempo de dedicación previsto para diferentes tareas o actividades a lo largo del tiempo.</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Google Drive para mantener compartido los archivos del proyecto como los diagramas de clase, las minutas de trabajo, diagrama de Gantt.</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GitHub, se crea el repositorio y se controla las versiones del proyecto y todos pueden contribuir en el </a:t>
            </a:r>
            <a:r>
              <a:rPr lang="en" sz="1400" b="0" i="0" u="none" strike="noStrike" cap="none" dirty="0" smtClean="0">
                <a:solidFill>
                  <a:srgbClr val="666666"/>
                </a:solidFill>
                <a:latin typeface="Nunito Sans"/>
                <a:ea typeface="Nunito Sans"/>
                <a:cs typeface="Nunito Sans"/>
                <a:sym typeface="Nunito Sans"/>
              </a:rPr>
              <a:t>código</a:t>
            </a:r>
          </a:p>
          <a:p>
            <a:pPr marL="0" indent="0">
              <a:buNone/>
            </a:pPr>
            <a:r>
              <a:rPr lang="es-MX" sz="1400" b="1" dirty="0"/>
              <a:t>https://github.com/uliancona98/TechnoShop</a:t>
            </a:r>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p:txBody>
      </p:sp>
      <p:sp>
        <p:nvSpPr>
          <p:cNvPr id="125" name="Shape 1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3</a:t>
            </a:fld>
            <a:endParaRPr sz="1000" b="0" i="0" u="none" strike="noStrike" cap="none">
              <a:solidFill>
                <a:srgbClr val="CCCCCC"/>
              </a:solidFill>
              <a:latin typeface="Nunito Sans"/>
              <a:ea typeface="Nunito Sans"/>
              <a:cs typeface="Nunito Sans"/>
              <a:sym typeface="Nunito Sans"/>
            </a:endParaRPr>
          </a:p>
        </p:txBody>
      </p:sp>
      <p:pic>
        <p:nvPicPr>
          <p:cNvPr id="126" name="Shape 126" descr="Resultado de imagen para google drive"/>
          <p:cNvPicPr preferRelativeResize="0"/>
          <p:nvPr/>
        </p:nvPicPr>
        <p:blipFill rotWithShape="1">
          <a:blip r:embed="rId3">
            <a:alphaModFix/>
          </a:blip>
          <a:srcRect/>
          <a:stretch/>
        </p:blipFill>
        <p:spPr>
          <a:xfrm>
            <a:off x="949385" y="2647778"/>
            <a:ext cx="616429" cy="533400"/>
          </a:xfrm>
          <a:prstGeom prst="rect">
            <a:avLst/>
          </a:prstGeom>
          <a:noFill/>
          <a:ln>
            <a:noFill/>
          </a:ln>
        </p:spPr>
      </p:pic>
      <p:pic>
        <p:nvPicPr>
          <p:cNvPr id="127" name="Shape 127" descr="Resultado de imagen para gantt chart"/>
          <p:cNvPicPr preferRelativeResize="0"/>
          <p:nvPr/>
        </p:nvPicPr>
        <p:blipFill rotWithShape="1">
          <a:blip r:embed="rId4">
            <a:alphaModFix/>
          </a:blip>
          <a:srcRect/>
          <a:stretch/>
        </p:blipFill>
        <p:spPr>
          <a:xfrm>
            <a:off x="599976" y="1498749"/>
            <a:ext cx="1673718" cy="613833"/>
          </a:xfrm>
          <a:prstGeom prst="rect">
            <a:avLst/>
          </a:prstGeom>
          <a:noFill/>
          <a:ln>
            <a:noFill/>
          </a:ln>
        </p:spPr>
      </p:pic>
      <p:pic>
        <p:nvPicPr>
          <p:cNvPr id="128" name="Shape 128" descr="Resultado de imagen para github"/>
          <p:cNvPicPr preferRelativeResize="0"/>
          <p:nvPr/>
        </p:nvPicPr>
        <p:blipFill rotWithShape="1">
          <a:blip r:embed="rId5">
            <a:alphaModFix/>
          </a:blip>
          <a:srcRect/>
          <a:stretch/>
        </p:blipFill>
        <p:spPr>
          <a:xfrm>
            <a:off x="306780" y="3637737"/>
            <a:ext cx="1901640" cy="9983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FFFFF"/>
              </a:buClr>
              <a:buSzPts val="2400"/>
              <a:buFont typeface="Nunito Sans"/>
              <a:buNone/>
            </a:pPr>
            <a:endParaRPr/>
          </a:p>
          <a:p>
            <a:pPr marL="0" marR="0" lvl="0" indent="0" algn="l" rtl="0">
              <a:lnSpc>
                <a:spcPct val="100000"/>
              </a:lnSpc>
              <a:spcBef>
                <a:spcPts val="0"/>
              </a:spcBef>
              <a:spcAft>
                <a:spcPts val="0"/>
              </a:spcAft>
              <a:buClr>
                <a:srgbClr val="FFFFFF"/>
              </a:buClr>
              <a:buSzPts val="2400"/>
              <a:buFont typeface="Nunito Sans"/>
              <a:buNone/>
            </a:pPr>
            <a:endParaRPr/>
          </a:p>
          <a:p>
            <a:pPr marL="0" lvl="0" indent="0" rtl="0">
              <a:lnSpc>
                <a:spcPct val="115000"/>
              </a:lnSpc>
              <a:spcBef>
                <a:spcPts val="0"/>
              </a:spcBef>
              <a:spcAft>
                <a:spcPts val="0"/>
              </a:spcAft>
              <a:buClr>
                <a:schemeClr val="dk1"/>
              </a:buClr>
              <a:buSzPts val="3600"/>
              <a:buFont typeface="Arial"/>
              <a:buNone/>
            </a:pPr>
            <a:r>
              <a:rPr lang="en" sz="4800">
                <a:solidFill>
                  <a:schemeClr val="lt1"/>
                </a:solidFill>
              </a:rPr>
              <a:t>👤👦👧</a:t>
            </a:r>
            <a:endParaRPr sz="4800">
              <a:solidFill>
                <a:schemeClr val="lt1"/>
              </a:solidFill>
            </a:endParaRPr>
          </a:p>
          <a:p>
            <a:pPr marL="0" lvl="0" indent="0" rtl="0">
              <a:lnSpc>
                <a:spcPct val="115000"/>
              </a:lnSpc>
              <a:spcBef>
                <a:spcPts val="0"/>
              </a:spcBef>
              <a:spcAft>
                <a:spcPts val="0"/>
              </a:spcAft>
              <a:buClr>
                <a:schemeClr val="dk1"/>
              </a:buClr>
              <a:buSzPts val="3600"/>
              <a:buFont typeface="Arial"/>
              <a:buNone/>
            </a:pPr>
            <a:endParaRPr sz="4800">
              <a:solidFill>
                <a:schemeClr val="lt1"/>
              </a:solidFill>
            </a:endParaRPr>
          </a:p>
        </p:txBody>
      </p:sp>
      <p:sp>
        <p:nvSpPr>
          <p:cNvPr id="134" name="Shape 134"/>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P</a:t>
            </a:r>
            <a:r>
              <a:rPr lang="es-MX" sz="1600" b="1" i="0" u="none" strike="noStrike" cap="none" dirty="0">
                <a:solidFill>
                  <a:srgbClr val="666666"/>
                </a:solidFill>
                <a:latin typeface="Nunito Sans"/>
                <a:ea typeface="Nunito Sans"/>
                <a:cs typeface="Nunito Sans"/>
                <a:sym typeface="Nunito Sans"/>
              </a:rPr>
              <a:t>Ú</a:t>
            </a:r>
            <a:r>
              <a:rPr lang="en" sz="1600" b="1" i="0" u="none" strike="noStrike" cap="none" dirty="0">
                <a:solidFill>
                  <a:srgbClr val="666666"/>
                </a:solidFill>
                <a:latin typeface="Nunito Sans"/>
                <a:ea typeface="Nunito Sans"/>
                <a:cs typeface="Nunito Sans"/>
                <a:sym typeface="Nunito Sans"/>
              </a:rPr>
              <a:t>BLICO </a:t>
            </a:r>
            <a:r>
              <a:rPr lang="en" sz="1600" b="1" i="0" u="none" strike="noStrike" cap="none" dirty="0">
                <a:solidFill>
                  <a:srgbClr val="F67031"/>
                </a:solidFill>
                <a:latin typeface="Nunito Sans"/>
                <a:ea typeface="Nunito Sans"/>
                <a:cs typeface="Nunito Sans"/>
                <a:sym typeface="Nunito Sans"/>
              </a:rPr>
              <a:t>DIRIGID</a:t>
            </a:r>
            <a:r>
              <a:rPr lang="en" sz="1600" b="1" dirty="0">
                <a:solidFill>
                  <a:srgbClr val="F67031"/>
                </a:solidFill>
              </a:rPr>
              <a:t>O</a:t>
            </a:r>
            <a:endParaRPr sz="1600" b="1" dirty="0">
              <a:solidFill>
                <a:srgbClr val="F67031"/>
              </a:solidFill>
            </a:endParaRPr>
          </a:p>
          <a:p>
            <a:pPr marL="457200" lvl="0" indent="-298450" rtl="0">
              <a:spcBef>
                <a:spcPts val="600"/>
              </a:spcBef>
              <a:spcAft>
                <a:spcPts val="0"/>
              </a:spcAft>
              <a:buClr>
                <a:schemeClr val="lt2"/>
              </a:buClr>
              <a:buSzPts val="1100"/>
              <a:buChar char="▪"/>
            </a:pPr>
            <a:r>
              <a:rPr lang="en" sz="1800" dirty="0">
                <a:solidFill>
                  <a:schemeClr val="dk2"/>
                </a:solidFill>
              </a:rPr>
              <a:t>Por lo general, está apto para cualquier tipo de público, sea estudiante, profesor, u ocasional, funciona en los sistemas operativos Windows, Linux y Mac OS (es necesario tener Java instalado).</a:t>
            </a:r>
            <a:endParaRPr sz="1600" b="1" dirty="0">
              <a:solidFill>
                <a:srgbClr val="F67031"/>
              </a:solidFill>
            </a:endParaRPr>
          </a:p>
        </p:txBody>
      </p:sp>
      <p:sp>
        <p:nvSpPr>
          <p:cNvPr id="135" name="Shape 1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4</a:t>
            </a:fld>
            <a:endParaRPr sz="1000" b="0" i="0" u="none" strike="noStrike" cap="none">
              <a:solidFill>
                <a:srgbClr val="CCCCCC"/>
              </a:solidFill>
              <a:latin typeface="Nunito Sans"/>
              <a:ea typeface="Nunito Sans"/>
              <a:cs typeface="Nunito Sans"/>
              <a:sym typeface="Nunito Sans"/>
            </a:endParaRPr>
          </a:p>
        </p:txBody>
      </p:sp>
      <p:pic>
        <p:nvPicPr>
          <p:cNvPr id="136" name="Shape 136"/>
          <p:cNvPicPr preferRelativeResize="0"/>
          <p:nvPr/>
        </p:nvPicPr>
        <p:blipFill>
          <a:blip r:embed="rId3">
            <a:alphaModFix/>
          </a:blip>
          <a:stretch>
            <a:fillRect/>
          </a:stretch>
        </p:blipFill>
        <p:spPr>
          <a:xfrm>
            <a:off x="187538" y="3339375"/>
            <a:ext cx="2162725" cy="141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42" name="Shape 142"/>
          <p:cNvSpPr txBox="1">
            <a:spLocks noGrp="1"/>
          </p:cNvSpPr>
          <p:nvPr>
            <p:ph type="body" idx="2"/>
          </p:nvPr>
        </p:nvSpPr>
        <p:spPr>
          <a:xfrm>
            <a:off x="2877374" y="683688"/>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dirty="0"/>
              <a:t>EVALUACIÓN</a:t>
            </a:r>
            <a:r>
              <a:rPr lang="en" sz="1600" b="1" i="0" u="none" strike="noStrike" cap="none" dirty="0">
                <a:solidFill>
                  <a:srgbClr val="666666"/>
                </a:solidFill>
                <a:latin typeface="Nunito Sans"/>
                <a:ea typeface="Nunito Sans"/>
                <a:cs typeface="Nunito Sans"/>
                <a:sym typeface="Nunito Sans"/>
              </a:rPr>
              <a:t> </a:t>
            </a:r>
            <a:r>
              <a:rPr lang="en" sz="1600" b="1" i="0" u="none" strike="noStrike" cap="none" dirty="0">
                <a:solidFill>
                  <a:srgbClr val="F67031"/>
                </a:solidFill>
                <a:latin typeface="Nunito Sans"/>
                <a:ea typeface="Nunito Sans"/>
                <a:cs typeface="Nunito Sans"/>
                <a:sym typeface="Nunito Sans"/>
              </a:rPr>
              <a:t>INDIVIDUAL DEL EQUIPO</a:t>
            </a:r>
            <a:endParaRPr dirty="0"/>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Para evaluar el rendimiento del equipo se ha monitoreado el tiempo y asistencia de los integrantes en las reuniones, así como el número de actividades en las que participaron y que tanto aportaron en cada una.</a:t>
            </a:r>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También hemos </a:t>
            </a:r>
            <a:r>
              <a:rPr lang="es-MX" sz="1800" dirty="0"/>
              <a:t>considerado asignarle un numero del 1 al 3, dependiendo de la dificultad del requerimiento funcional; en la que se tomará en cuenta las horas trabajadas por cada integrante y así evaluarlo.</a:t>
            </a:r>
            <a:endParaRPr dirty="0"/>
          </a:p>
        </p:txBody>
      </p:sp>
      <p:sp>
        <p:nvSpPr>
          <p:cNvPr id="143" name="Shape 1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5</a:t>
            </a:fld>
            <a:endParaRPr sz="1000" b="0" i="0" u="none" strike="noStrike" cap="none">
              <a:solidFill>
                <a:srgbClr val="CCCCCC"/>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70814" y="3297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49" name="Shape 1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6</a:t>
            </a:fld>
            <a:endParaRPr sz="1000" b="0" i="0" u="none" strike="noStrike" cap="none">
              <a:solidFill>
                <a:srgbClr val="CCCCCC"/>
              </a:solidFill>
              <a:latin typeface="Nunito Sans"/>
              <a:ea typeface="Nunito Sans"/>
              <a:cs typeface="Nunito Sans"/>
              <a:sym typeface="Nunito Sans"/>
            </a:endParaRPr>
          </a:p>
        </p:txBody>
      </p:sp>
      <p:graphicFrame>
        <p:nvGraphicFramePr>
          <p:cNvPr id="150" name="Shape 150"/>
          <p:cNvGraphicFramePr/>
          <p:nvPr>
            <p:extLst>
              <p:ext uri="{D42A27DB-BD31-4B8C-83A1-F6EECF244321}">
                <p14:modId xmlns:p14="http://schemas.microsoft.com/office/powerpoint/2010/main" val="3062851951"/>
              </p:ext>
            </p:extLst>
          </p:nvPr>
        </p:nvGraphicFramePr>
        <p:xfrm>
          <a:off x="270814" y="1517801"/>
          <a:ext cx="8913825" cy="3428850"/>
        </p:xfrm>
        <a:graphic>
          <a:graphicData uri="http://schemas.openxmlformats.org/drawingml/2006/table">
            <a:tbl>
              <a:tblPr>
                <a:noFill/>
                <a:tableStyleId>{156260C5-6E2C-4F4D-9C32-4016F1577A28}</a:tableStyleId>
              </a:tblPr>
              <a:tblGrid>
                <a:gridCol w="1288850">
                  <a:extLst>
                    <a:ext uri="{9D8B030D-6E8A-4147-A177-3AD203B41FA5}">
                      <a16:colId xmlns:a16="http://schemas.microsoft.com/office/drawing/2014/main" val="20000"/>
                    </a:ext>
                  </a:extLst>
                </a:gridCol>
                <a:gridCol w="1052525">
                  <a:extLst>
                    <a:ext uri="{9D8B030D-6E8A-4147-A177-3AD203B41FA5}">
                      <a16:colId xmlns:a16="http://schemas.microsoft.com/office/drawing/2014/main" val="20001"/>
                    </a:ext>
                  </a:extLst>
                </a:gridCol>
                <a:gridCol w="1001325">
                  <a:extLst>
                    <a:ext uri="{9D8B030D-6E8A-4147-A177-3AD203B41FA5}">
                      <a16:colId xmlns:a16="http://schemas.microsoft.com/office/drawing/2014/main" val="20002"/>
                    </a:ext>
                  </a:extLst>
                </a:gridCol>
                <a:gridCol w="1114225">
                  <a:extLst>
                    <a:ext uri="{9D8B030D-6E8A-4147-A177-3AD203B41FA5}">
                      <a16:colId xmlns:a16="http://schemas.microsoft.com/office/drawing/2014/main" val="20003"/>
                    </a:ext>
                  </a:extLst>
                </a:gridCol>
                <a:gridCol w="1114225">
                  <a:extLst>
                    <a:ext uri="{9D8B030D-6E8A-4147-A177-3AD203B41FA5}">
                      <a16:colId xmlns:a16="http://schemas.microsoft.com/office/drawing/2014/main" val="20004"/>
                    </a:ext>
                  </a:extLst>
                </a:gridCol>
                <a:gridCol w="1114225">
                  <a:extLst>
                    <a:ext uri="{9D8B030D-6E8A-4147-A177-3AD203B41FA5}">
                      <a16:colId xmlns:a16="http://schemas.microsoft.com/office/drawing/2014/main" val="20005"/>
                    </a:ext>
                  </a:extLst>
                </a:gridCol>
                <a:gridCol w="976225">
                  <a:extLst>
                    <a:ext uri="{9D8B030D-6E8A-4147-A177-3AD203B41FA5}">
                      <a16:colId xmlns:a16="http://schemas.microsoft.com/office/drawing/2014/main" val="20006"/>
                    </a:ext>
                  </a:extLst>
                </a:gridCol>
                <a:gridCol w="1252225">
                  <a:extLst>
                    <a:ext uri="{9D8B030D-6E8A-4147-A177-3AD203B41FA5}">
                      <a16:colId xmlns:a16="http://schemas.microsoft.com/office/drawing/2014/main" val="20007"/>
                    </a:ext>
                  </a:extLst>
                </a:gridCol>
              </a:tblGrid>
              <a:tr h="381000">
                <a:tc>
                  <a:txBody>
                    <a:bodyPr/>
                    <a:lstStyle/>
                    <a:p>
                      <a:pPr marL="0" lvl="0" indent="0" rtl="0">
                        <a:spcBef>
                          <a:spcPts val="0"/>
                        </a:spcBef>
                        <a:spcAft>
                          <a:spcPts val="0"/>
                        </a:spcAft>
                        <a:buNone/>
                      </a:pPr>
                      <a:r>
                        <a:rPr lang="en" sz="1300" b="1"/>
                        <a:t>Integrante:</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rtl="0">
                        <a:spcBef>
                          <a:spcPts val="0"/>
                        </a:spcBef>
                        <a:spcAft>
                          <a:spcPts val="0"/>
                        </a:spcAft>
                        <a:buNone/>
                      </a:pPr>
                      <a:r>
                        <a:rPr lang="en" sz="1300" b="1"/>
                        <a:t>Asistencia</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D. usos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D. clases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Escenarios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Minutas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D. gantt</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Presentación</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Martin Alpuche</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None/>
                      </a:pPr>
                      <a:r>
                        <a:rPr lang="en"/>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a:solidFill>
                            <a:schemeClr val="dk1"/>
                          </a:solidFill>
                        </a:rPr>
                        <a:t>%10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Ulises Ancona</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%35</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%40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%40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Emmanuel Azcorra</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%90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%20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Shaid Bojórquez</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%35</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%70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381000">
                <a:tc>
                  <a:txBody>
                    <a:bodyPr/>
                    <a:lstStyle/>
                    <a:p>
                      <a:pPr marL="0" lvl="0" indent="0" rtl="0">
                        <a:spcBef>
                          <a:spcPts val="0"/>
                        </a:spcBef>
                        <a:spcAft>
                          <a:spcPts val="0"/>
                        </a:spcAft>
                        <a:buNone/>
                      </a:pPr>
                      <a:r>
                        <a:rPr lang="en"/>
                        <a:t>Juan </a:t>
                      </a:r>
                      <a:endParaRPr/>
                    </a:p>
                    <a:p>
                      <a:pPr marL="0" lvl="0" indent="0" rtl="0">
                        <a:spcBef>
                          <a:spcPts val="0"/>
                        </a:spcBef>
                        <a:spcAft>
                          <a:spcPts val="0"/>
                        </a:spcAft>
                        <a:buNone/>
                      </a:pPr>
                      <a:r>
                        <a:rPr lang="en"/>
                        <a:t>Durán</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dirty="0">
                          <a:solidFill>
                            <a:schemeClr val="dk1"/>
                          </a:solidFill>
                        </a:rPr>
                        <a:t>%30</a:t>
                      </a:r>
                      <a:endParaRPr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83389" y="48030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56" name="Shape 156"/>
          <p:cNvSpPr txBox="1">
            <a:spLocks noGrp="1"/>
          </p:cNvSpPr>
          <p:nvPr>
            <p:ph type="body" idx="2"/>
          </p:nvPr>
        </p:nvSpPr>
        <p:spPr>
          <a:xfrm>
            <a:off x="2952624" y="63051"/>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MONITOREO </a:t>
            </a:r>
            <a:r>
              <a:rPr lang="en" sz="1600" b="1" i="0" u="none" strike="noStrike" cap="none" dirty="0">
                <a:solidFill>
                  <a:srgbClr val="F67031"/>
                </a:solidFill>
                <a:latin typeface="Nunito Sans"/>
                <a:ea typeface="Nunito Sans"/>
                <a:cs typeface="Nunito Sans"/>
                <a:sym typeface="Nunito Sans"/>
              </a:rPr>
              <a:t>DE AVANCES</a:t>
            </a:r>
            <a:endParaRPr dirty="0"/>
          </a:p>
          <a:p>
            <a:pPr marL="457200" marR="0" lvl="0" indent="-298450" algn="l" rtl="0">
              <a:lnSpc>
                <a:spcPct val="115000"/>
              </a:lnSpc>
              <a:spcBef>
                <a:spcPts val="600"/>
              </a:spcBef>
              <a:spcAft>
                <a:spcPts val="0"/>
              </a:spcAft>
              <a:buClr>
                <a:srgbClr val="CCCCCC"/>
              </a:buClr>
              <a:buSzPts val="1100"/>
              <a:buFont typeface="Nunito Sans"/>
              <a:buChar char="▪"/>
            </a:pPr>
            <a:endParaRPr dirty="0"/>
          </a:p>
        </p:txBody>
      </p:sp>
      <p:sp>
        <p:nvSpPr>
          <p:cNvPr id="157" name="Shape 1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7</a:t>
            </a:fld>
            <a:endParaRPr sz="1000" b="0" i="0" u="none" strike="noStrike" cap="none">
              <a:solidFill>
                <a:srgbClr val="CCCCCC"/>
              </a:solidFill>
              <a:latin typeface="Nunito Sans"/>
              <a:ea typeface="Nunito Sans"/>
              <a:cs typeface="Nunito Sans"/>
              <a:sym typeface="Nunito Sans"/>
            </a:endParaRPr>
          </a:p>
        </p:txBody>
      </p:sp>
      <p:graphicFrame>
        <p:nvGraphicFramePr>
          <p:cNvPr id="158" name="Shape 158"/>
          <p:cNvGraphicFramePr/>
          <p:nvPr/>
        </p:nvGraphicFramePr>
        <p:xfrm>
          <a:off x="2802900" y="724725"/>
          <a:ext cx="6122500" cy="4358310"/>
        </p:xfrm>
        <a:graphic>
          <a:graphicData uri="http://schemas.openxmlformats.org/drawingml/2006/table">
            <a:tbl>
              <a:tblPr>
                <a:noFill/>
                <a:tableStyleId>{156260C5-6E2C-4F4D-9C32-4016F1577A28}</a:tableStyleId>
              </a:tblPr>
              <a:tblGrid>
                <a:gridCol w="5030800">
                  <a:extLst>
                    <a:ext uri="{9D8B030D-6E8A-4147-A177-3AD203B41FA5}">
                      <a16:colId xmlns:a16="http://schemas.microsoft.com/office/drawing/2014/main" val="20000"/>
                    </a:ext>
                  </a:extLst>
                </a:gridCol>
                <a:gridCol w="1091700">
                  <a:extLst>
                    <a:ext uri="{9D8B030D-6E8A-4147-A177-3AD203B41FA5}">
                      <a16:colId xmlns:a16="http://schemas.microsoft.com/office/drawing/2014/main" val="20001"/>
                    </a:ext>
                  </a:extLst>
                </a:gridCol>
              </a:tblGrid>
              <a:tr h="281200">
                <a:tc>
                  <a:txBody>
                    <a:bodyPr/>
                    <a:lstStyle/>
                    <a:p>
                      <a:pPr marL="0" lvl="0" indent="0">
                        <a:spcBef>
                          <a:spcPts val="0"/>
                        </a:spcBef>
                        <a:spcAft>
                          <a:spcPts val="0"/>
                        </a:spcAft>
                        <a:buNone/>
                      </a:pPr>
                      <a:r>
                        <a:rPr lang="en" b="1" dirty="0"/>
                        <a:t>Contenido</a:t>
                      </a:r>
                      <a:endParaRPr b="1" dirty="0"/>
                    </a:p>
                  </a:txBody>
                  <a:tcPr marL="91425" marR="91425" marT="91425" marB="91425"/>
                </a:tc>
                <a:tc>
                  <a:txBody>
                    <a:bodyPr/>
                    <a:lstStyle/>
                    <a:p>
                      <a:pPr marL="0" lvl="0" indent="0">
                        <a:spcBef>
                          <a:spcPts val="0"/>
                        </a:spcBef>
                        <a:spcAft>
                          <a:spcPts val="0"/>
                        </a:spcAft>
                        <a:buNone/>
                      </a:pPr>
                      <a:r>
                        <a:rPr lang="en" b="1"/>
                        <a:t>Avance</a:t>
                      </a:r>
                      <a:endParaRPr b="1"/>
                    </a:p>
                  </a:txBody>
                  <a:tcPr marL="91425" marR="91425" marT="91425" marB="91425"/>
                </a:tc>
                <a:extLst>
                  <a:ext uri="{0D108BD9-81ED-4DB2-BD59-A6C34878D82A}">
                    <a16:rowId xmlns:a16="http://schemas.microsoft.com/office/drawing/2014/main" val="10000"/>
                  </a:ext>
                </a:extLst>
              </a:tr>
              <a:tr h="281200">
                <a:tc>
                  <a:txBody>
                    <a:bodyPr/>
                    <a:lstStyle/>
                    <a:p>
                      <a:pPr marL="0" lvl="0" indent="0">
                        <a:spcBef>
                          <a:spcPts val="0"/>
                        </a:spcBef>
                        <a:spcAft>
                          <a:spcPts val="0"/>
                        </a:spcAft>
                        <a:buNone/>
                      </a:pPr>
                      <a:r>
                        <a:rPr lang="en" sz="1200"/>
                        <a:t>1. Documento de Requerimientos Funcionales y No funcionales </a:t>
                      </a:r>
                      <a:endParaRPr sz="120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spcBef>
                          <a:spcPts val="0"/>
                        </a:spcBef>
                        <a:spcAft>
                          <a:spcPts val="0"/>
                        </a:spcAft>
                        <a:buClr>
                          <a:schemeClr val="dk1"/>
                        </a:buClr>
                        <a:buSzPts val="1100"/>
                        <a:buFont typeface="Arial"/>
                        <a:buNone/>
                      </a:pPr>
                      <a:r>
                        <a:rPr lang="en">
                          <a:solidFill>
                            <a:schemeClr val="dk1"/>
                          </a:solidFill>
                        </a:rPr>
                        <a:t>2. Diagrama de clases </a:t>
                      </a:r>
                      <a:endParaRPr/>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2"/>
                  </a:ext>
                </a:extLst>
              </a:tr>
              <a:tr h="281200">
                <a:tc>
                  <a:txBody>
                    <a:bodyPr/>
                    <a:lstStyle/>
                    <a:p>
                      <a:pPr marL="0" lvl="0" indent="0">
                        <a:spcBef>
                          <a:spcPts val="0"/>
                        </a:spcBef>
                        <a:spcAft>
                          <a:spcPts val="0"/>
                        </a:spcAft>
                        <a:buClr>
                          <a:schemeClr val="dk1"/>
                        </a:buClr>
                        <a:buSzPts val="1100"/>
                        <a:buFont typeface="Arial"/>
                        <a:buNone/>
                      </a:pPr>
                      <a:r>
                        <a:rPr lang="en" dirty="0">
                          <a:solidFill>
                            <a:schemeClr val="dk1"/>
                          </a:solidFill>
                        </a:rPr>
                        <a:t>3. Minutas de Trabajo </a:t>
                      </a:r>
                      <a:endParaRPr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3"/>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4. Calendario de Actividades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4"/>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5. Estándar de codificación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5"/>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6. Diagrama (opcional) y Casos de Uso </a:t>
                      </a:r>
                      <a:endParaRPr/>
                    </a:p>
                  </a:txBody>
                  <a:tcPr marL="91425" marR="91425" marT="91425" marB="91425"/>
                </a:tc>
                <a:tc>
                  <a:txBody>
                    <a:bodyPr/>
                    <a:lstStyle/>
                    <a:p>
                      <a:pPr marL="0" lvl="0" indent="0">
                        <a:spcBef>
                          <a:spcPts val="0"/>
                        </a:spcBef>
                        <a:spcAft>
                          <a:spcPts val="0"/>
                        </a:spcAft>
                        <a:buNone/>
                      </a:pPr>
                      <a:r>
                        <a:rPr lang="en"/>
                        <a:t>75%</a:t>
                      </a:r>
                      <a:endParaRPr/>
                    </a:p>
                  </a:txBody>
                  <a:tcPr marL="91425" marR="91425" marT="91425" marB="91425"/>
                </a:tc>
                <a:extLst>
                  <a:ext uri="{0D108BD9-81ED-4DB2-BD59-A6C34878D82A}">
                    <a16:rowId xmlns:a16="http://schemas.microsoft.com/office/drawing/2014/main" val="10006"/>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7. Documentación del Código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7"/>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8. Evidencia del uso de la arquitectura MVC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8"/>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9. Reporte de Contribución Parciales y Final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9"/>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10. URL del Repositorio de Código </a:t>
                      </a:r>
                      <a:endParaRPr/>
                    </a:p>
                  </a:txBody>
                  <a:tcPr marL="91425" marR="91425" marT="91425" marB="91425"/>
                </a:tc>
                <a:tc>
                  <a:txBody>
                    <a:bodyPr/>
                    <a:lstStyle/>
                    <a:p>
                      <a:pPr marL="0" lvl="0" indent="0">
                        <a:spcBef>
                          <a:spcPts val="0"/>
                        </a:spcBef>
                        <a:spcAft>
                          <a:spcPts val="0"/>
                        </a:spcAft>
                        <a:buNone/>
                      </a:pPr>
                      <a:r>
                        <a:rPr lang="en" dirty="0"/>
                        <a:t>10%</a:t>
                      </a:r>
                      <a:endParaRPr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487</Words>
  <Application>Microsoft Office PowerPoint</Application>
  <PresentationFormat>Presentación en pantalla (16:9)</PresentationFormat>
  <Paragraphs>110</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Nunito Sans</vt:lpstr>
      <vt:lpstr>Arial</vt:lpstr>
      <vt:lpstr>Calibri</vt:lpstr>
      <vt:lpstr>Georgia</vt:lpstr>
      <vt:lpstr>Ulysses template</vt:lpstr>
      <vt:lpstr>PROYECTO:  Tienda Virtual TechnoShop </vt:lpstr>
      <vt:lpstr>Definición del proyecto</vt:lpstr>
      <vt:lpstr>Definición del proyecto</vt:lpstr>
      <vt:lpstr>Definición del proyecto   👤👦👧 </vt:lpstr>
      <vt:lpstr>Definición del proyecto</vt:lpstr>
      <vt:lpstr>Definición del proyecto</vt:lpstr>
      <vt:lpstr>Definición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Tienda Virtual TechnoShop </dc:title>
  <cp:lastModifiedBy>ULISES ALEXANDER ANCONA GRANIEL</cp:lastModifiedBy>
  <cp:revision>2</cp:revision>
  <dcterms:modified xsi:type="dcterms:W3CDTF">2018-06-18T21:59:26Z</dcterms:modified>
</cp:coreProperties>
</file>