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Georgia" panose="02040502050405020303" pitchFamily="18" charset="0"/>
      <p:regular r:id="rId14"/>
      <p:bold r:id="rId15"/>
      <p:italic r:id="rId16"/>
      <p:boldItalic r:id="rId17"/>
    </p:embeddedFont>
    <p:embeddedFont>
      <p:font typeface="Nuni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a:solidFill>
                  <a:srgbClr val="666666"/>
                </a:solidFill>
                <a:latin typeface="Nunito Sans"/>
                <a:ea typeface="Nunito Sans"/>
                <a:cs typeface="Nunito Sans"/>
                <a:sym typeface="Nunito Sans"/>
              </a:rPr>
              <a:t>HERRAMIENTAS A </a:t>
            </a:r>
            <a:r>
              <a:rPr lang="en" sz="1800" b="1" i="0" u="none" strike="noStrike" cap="none">
                <a:solidFill>
                  <a:srgbClr val="F67031"/>
                </a:solidFill>
                <a:latin typeface="Nunito Sans"/>
                <a:ea typeface="Nunito Sans"/>
                <a:cs typeface="Nunito Sans"/>
                <a:sym typeface="Nunito Sans"/>
              </a:rPr>
              <a:t>UTILIZAR</a:t>
            </a:r>
            <a:endParaRPr sz="1800" b="0" i="0" u="none" strike="noStrike" cap="none">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a:solidFill>
                  <a:srgbClr val="666666"/>
                </a:solidFill>
                <a:latin typeface="Nunito Sans"/>
                <a:ea typeface="Nunito Sans"/>
                <a:cs typeface="Nunito Sans"/>
                <a:sym typeface="Nunito Sans"/>
              </a:rPr>
              <a:t>GitHub, se crea el repositorio y se controla las versiones del proyecto y todos pueden contribuir en el código</a:t>
            </a:r>
            <a:endParaRPr sz="1400" b="0" i="0" u="none" strike="noStrike" cap="none">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70814" y="3297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49" name="Shape 1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6</a:t>
            </a:fld>
            <a:endParaRPr sz="1000" b="0" i="0" u="none" strike="noStrike" cap="none">
              <a:solidFill>
                <a:srgbClr val="CCCCCC"/>
              </a:solidFill>
              <a:latin typeface="Nunito Sans"/>
              <a:ea typeface="Nunito Sans"/>
              <a:cs typeface="Nunito Sans"/>
              <a:sym typeface="Nunito Sans"/>
            </a:endParaRPr>
          </a:p>
        </p:txBody>
      </p:sp>
      <p:graphicFrame>
        <p:nvGraphicFramePr>
          <p:cNvPr id="150" name="Shape 150"/>
          <p:cNvGraphicFramePr/>
          <p:nvPr>
            <p:extLst>
              <p:ext uri="{D42A27DB-BD31-4B8C-83A1-F6EECF244321}">
                <p14:modId xmlns:p14="http://schemas.microsoft.com/office/powerpoint/2010/main" val="3062851951"/>
              </p:ext>
            </p:extLst>
          </p:nvPr>
        </p:nvGraphicFramePr>
        <p:xfrm>
          <a:off x="270814" y="1517801"/>
          <a:ext cx="8913825" cy="3428850"/>
        </p:xfrm>
        <a:graphic>
          <a:graphicData uri="http://schemas.openxmlformats.org/drawingml/2006/table">
            <a:tbl>
              <a:tblPr>
                <a:noFill/>
                <a:tableStyleId>{156260C5-6E2C-4F4D-9C32-4016F1577A28}</a:tableStyleId>
              </a:tblPr>
              <a:tblGrid>
                <a:gridCol w="1288850">
                  <a:extLst>
                    <a:ext uri="{9D8B030D-6E8A-4147-A177-3AD203B41FA5}">
                      <a16:colId xmlns:a16="http://schemas.microsoft.com/office/drawing/2014/main" val="20000"/>
                    </a:ext>
                  </a:extLst>
                </a:gridCol>
                <a:gridCol w="1052525">
                  <a:extLst>
                    <a:ext uri="{9D8B030D-6E8A-4147-A177-3AD203B41FA5}">
                      <a16:colId xmlns:a16="http://schemas.microsoft.com/office/drawing/2014/main" val="20001"/>
                    </a:ext>
                  </a:extLst>
                </a:gridCol>
                <a:gridCol w="1001325">
                  <a:extLst>
                    <a:ext uri="{9D8B030D-6E8A-4147-A177-3AD203B41FA5}">
                      <a16:colId xmlns:a16="http://schemas.microsoft.com/office/drawing/2014/main" val="20002"/>
                    </a:ext>
                  </a:extLst>
                </a:gridCol>
                <a:gridCol w="1114225">
                  <a:extLst>
                    <a:ext uri="{9D8B030D-6E8A-4147-A177-3AD203B41FA5}">
                      <a16:colId xmlns:a16="http://schemas.microsoft.com/office/drawing/2014/main" val="20003"/>
                    </a:ext>
                  </a:extLst>
                </a:gridCol>
                <a:gridCol w="1114225">
                  <a:extLst>
                    <a:ext uri="{9D8B030D-6E8A-4147-A177-3AD203B41FA5}">
                      <a16:colId xmlns:a16="http://schemas.microsoft.com/office/drawing/2014/main" val="20004"/>
                    </a:ext>
                  </a:extLst>
                </a:gridCol>
                <a:gridCol w="1114225">
                  <a:extLst>
                    <a:ext uri="{9D8B030D-6E8A-4147-A177-3AD203B41FA5}">
                      <a16:colId xmlns:a16="http://schemas.microsoft.com/office/drawing/2014/main" val="20005"/>
                    </a:ext>
                  </a:extLst>
                </a:gridCol>
                <a:gridCol w="976225">
                  <a:extLst>
                    <a:ext uri="{9D8B030D-6E8A-4147-A177-3AD203B41FA5}">
                      <a16:colId xmlns:a16="http://schemas.microsoft.com/office/drawing/2014/main" val="20006"/>
                    </a:ext>
                  </a:extLst>
                </a:gridCol>
                <a:gridCol w="1252225">
                  <a:extLst>
                    <a:ext uri="{9D8B030D-6E8A-4147-A177-3AD203B41FA5}">
                      <a16:colId xmlns:a16="http://schemas.microsoft.com/office/drawing/2014/main" val="20007"/>
                    </a:ext>
                  </a:extLst>
                </a:gridCol>
              </a:tblGrid>
              <a:tr h="381000">
                <a:tc>
                  <a:txBody>
                    <a:bodyPr/>
                    <a:lstStyle/>
                    <a:p>
                      <a:pPr marL="0" lvl="0" indent="0" rtl="0">
                        <a:spcBef>
                          <a:spcPts val="0"/>
                        </a:spcBef>
                        <a:spcAft>
                          <a:spcPts val="0"/>
                        </a:spcAft>
                        <a:buNone/>
                      </a:pPr>
                      <a:r>
                        <a:rPr lang="en" sz="1300" b="1"/>
                        <a:t>Integrante:</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rtl="0">
                        <a:spcBef>
                          <a:spcPts val="0"/>
                        </a:spcBef>
                        <a:spcAft>
                          <a:spcPts val="0"/>
                        </a:spcAft>
                        <a:buNone/>
                      </a:pPr>
                      <a:r>
                        <a:rPr lang="en" sz="1300" b="1"/>
                        <a:t>Asistencia</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usos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clases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Escenarios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Minutas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gantt</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Presentación</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Martin Alpuche</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None/>
                      </a:pPr>
                      <a:r>
                        <a:rPr lang="en"/>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%10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Ulises Ancona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Emmanuel Azcorra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%90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%20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Shaid Bojórquez</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%70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81000">
                <a:tc>
                  <a:txBody>
                    <a:bodyPr/>
                    <a:lstStyle/>
                    <a:p>
                      <a:pPr marL="0" lvl="0" indent="0" rtl="0">
                        <a:spcBef>
                          <a:spcPts val="0"/>
                        </a:spcBef>
                        <a:spcAft>
                          <a:spcPts val="0"/>
                        </a:spcAft>
                        <a:buNone/>
                      </a:pPr>
                      <a:r>
                        <a:rPr lang="en"/>
                        <a:t>Juan </a:t>
                      </a:r>
                      <a:endParaRPr/>
                    </a:p>
                    <a:p>
                      <a:pPr marL="0" lvl="0" indent="0" rtl="0">
                        <a:spcBef>
                          <a:spcPts val="0"/>
                        </a:spcBef>
                        <a:spcAft>
                          <a:spcPts val="0"/>
                        </a:spcAft>
                        <a:buNone/>
                      </a:pPr>
                      <a:r>
                        <a:rPr lang="en"/>
                        <a:t>Durán</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dirty="0">
                          <a:solidFill>
                            <a:schemeClr val="dk1"/>
                          </a:solidFill>
                        </a:rPr>
                        <a:t>%30</a:t>
                      </a:r>
                      <a:endParaRPr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7</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a:t>1. Documento de Requerimientos Funcionales y No funcionales </a:t>
                      </a:r>
                      <a:endParaRPr sz="120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Presentación en pantalla (16:9)</PresentationFormat>
  <Paragraphs>109</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Nunito Sans</vt:lpstr>
      <vt:lpstr>Georgia</vt:lpstr>
      <vt:lpstr>Ulysses template</vt:lpstr>
      <vt:lpstr>PROYECTO:  Tienda Virtual TechnoShop </vt:lpstr>
      <vt:lpstr>Definición del proyecto</vt:lpstr>
      <vt:lpstr>Definición del proyecto</vt:lpstr>
      <vt:lpstr>Definición del proyecto   👤👦👧 </vt:lpstr>
      <vt:lpstr>Definición del proyecto</vt:lpstr>
      <vt:lpstr>Definición del proyecto</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ANCONA GRANIEL</cp:lastModifiedBy>
  <cp:revision>1</cp:revision>
  <dcterms:modified xsi:type="dcterms:W3CDTF">2018-06-16T04:42:48Z</dcterms:modified>
</cp:coreProperties>
</file>