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ppt/notesSlides/notesSlide5.xml" ContentType="application/vnd.openxmlformats-officedocument.presentationml.notesSlide+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48"/>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311" r:id="rId15"/>
    <p:sldId id="279" r:id="rId16"/>
    <p:sldId id="281" r:id="rId17"/>
    <p:sldId id="282" r:id="rId18"/>
    <p:sldId id="283" r:id="rId19"/>
    <p:sldId id="284" r:id="rId20"/>
    <p:sldId id="285" r:id="rId21"/>
    <p:sldId id="286" r:id="rId22"/>
    <p:sldId id="290" r:id="rId23"/>
    <p:sldId id="289" r:id="rId24"/>
    <p:sldId id="288" r:id="rId25"/>
    <p:sldId id="287" r:id="rId26"/>
    <p:sldId id="293" r:id="rId27"/>
    <p:sldId id="291" r:id="rId28"/>
    <p:sldId id="314" r:id="rId29"/>
    <p:sldId id="294" r:id="rId30"/>
    <p:sldId id="295" r:id="rId31"/>
    <p:sldId id="296" r:id="rId32"/>
    <p:sldId id="299" r:id="rId33"/>
    <p:sldId id="297" r:id="rId34"/>
    <p:sldId id="298" r:id="rId35"/>
    <p:sldId id="300" r:id="rId36"/>
    <p:sldId id="301" r:id="rId37"/>
    <p:sldId id="309" r:id="rId38"/>
    <p:sldId id="307" r:id="rId39"/>
    <p:sldId id="302" r:id="rId40"/>
    <p:sldId id="305" r:id="rId41"/>
    <p:sldId id="306" r:id="rId42"/>
    <p:sldId id="313" r:id="rId43"/>
    <p:sldId id="303" r:id="rId44"/>
    <p:sldId id="315" r:id="rId45"/>
    <p:sldId id="304" r:id="rId46"/>
    <p:sldId id="31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varScale="1">
        <p:scale>
          <a:sx n="60" d="100"/>
          <a:sy n="60"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494048"/>
            <a:satOff val="2367"/>
            <a:lumOff val="219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988095"/>
            <a:satOff val="4733"/>
            <a:lumOff val="4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1482143"/>
            <a:satOff val="7100"/>
            <a:lumOff val="6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1976191"/>
            <a:satOff val="9467"/>
            <a:lumOff val="8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2470238"/>
            <a:satOff val="11833"/>
            <a:lumOff val="1094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2964286"/>
            <a:satOff val="14200"/>
            <a:lumOff val="131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6021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2723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Government Departments of Transportation</a:t>
          </a:r>
        </a:p>
      </dsp:txBody>
      <dsp:txXfrm>
        <a:off x="2869199" y="1727236"/>
        <a:ext cx="4320000" cy="648000"/>
      </dsp:txXfrm>
    </dsp:sp>
    <dsp:sp modelId="{8237FF8B-1C60-4D00-8617-D88B42E8300A}">
      <dsp:nvSpPr>
        <dsp:cNvPr id="0" name=""/>
        <dsp:cNvSpPr/>
      </dsp:nvSpPr>
      <dsp:spPr>
        <a:xfrm>
          <a:off x="2869199" y="2447340"/>
          <a:ext cx="4320000" cy="121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Create safer highways</a:t>
          </a:r>
        </a:p>
        <a:p>
          <a:pPr marL="0" lvl="0" indent="0" algn="ctr" defTabSz="711200">
            <a:lnSpc>
              <a:spcPct val="100000"/>
            </a:lnSpc>
            <a:spcBef>
              <a:spcPct val="0"/>
            </a:spcBef>
            <a:spcAft>
              <a:spcPct val="35000"/>
            </a:spcAft>
            <a:buNone/>
          </a:pPr>
          <a:r>
            <a:rPr lang="en-US" sz="1600" kern="1200" dirty="0"/>
            <a:t>Prevent fatalities</a:t>
          </a:r>
        </a:p>
        <a:p>
          <a:pPr marL="0" lvl="0" indent="0" algn="ctr" defTabSz="711200">
            <a:lnSpc>
              <a:spcPct val="100000"/>
            </a:lnSpc>
            <a:spcBef>
              <a:spcPct val="0"/>
            </a:spcBef>
            <a:spcAft>
              <a:spcPct val="35000"/>
            </a:spcAft>
            <a:buNone/>
          </a:pPr>
          <a:r>
            <a:rPr lang="en-US" sz="1600" kern="1200" dirty="0"/>
            <a:t>Reduce severity</a:t>
          </a:r>
        </a:p>
        <a:p>
          <a:pPr marL="0" lvl="0" indent="0" algn="ctr" defTabSz="711200">
            <a:lnSpc>
              <a:spcPct val="100000"/>
            </a:lnSpc>
            <a:spcBef>
              <a:spcPct val="0"/>
            </a:spcBef>
            <a:spcAft>
              <a:spcPct val="35000"/>
            </a:spcAft>
            <a:buNone/>
          </a:pPr>
          <a:r>
            <a:rPr lang="en-US" sz="1600" kern="1200" dirty="0"/>
            <a:t>Educate the public</a:t>
          </a:r>
        </a:p>
      </dsp:txBody>
      <dsp:txXfrm>
        <a:off x="2869199" y="2447340"/>
        <a:ext cx="4320000" cy="1218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1247628"/>
            <a:satOff val="-25244"/>
            <a:lumOff val="78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2495256"/>
            <a:satOff val="-50489"/>
            <a:lumOff val="156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2495256"/>
            <a:satOff val="-50489"/>
            <a:lumOff val="1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9/16/2020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15</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31879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40</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41</a:t>
            </a:fld>
            <a:endParaRPr lang="en-US" dirty="0"/>
          </a:p>
        </p:txBody>
      </p:sp>
    </p:spTree>
    <p:extLst>
      <p:ext uri="{BB962C8B-B14F-4D97-AF65-F5344CB8AC3E}">
        <p14:creationId xmlns:p14="http://schemas.microsoft.com/office/powerpoint/2010/main" val="119385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42</a:t>
            </a:fld>
            <a:endParaRPr lang="en-US" dirty="0"/>
          </a:p>
        </p:txBody>
      </p:sp>
    </p:spTree>
    <p:extLst>
      <p:ext uri="{BB962C8B-B14F-4D97-AF65-F5344CB8AC3E}">
        <p14:creationId xmlns:p14="http://schemas.microsoft.com/office/powerpoint/2010/main" val="88800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9831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591346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02737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71639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07508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03869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6423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4416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4436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054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46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5990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890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0111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3098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0524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9/16/2020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7121567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erdriving.com/learn-to-drive/highway-code/road-sig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a:bodyPr>
          <a:lstStyle/>
          <a:p>
            <a:pPr algn="ctr"/>
            <a:r>
              <a:rPr lang="en-US" sz="4400" dirty="0"/>
              <a:t>Accidents Per Weekday Per Year</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a:bodyPr>
          <a:lstStyle/>
          <a:p>
            <a:pPr algn="ctr"/>
            <a:r>
              <a:rPr lang="en-US" sz="4400" dirty="0"/>
              <a:t>Accidents Per Season</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p:txBody>
          <a:bodyPr>
            <a:normAutofit/>
          </a:bodyPr>
          <a:lstStyle/>
          <a:p>
            <a:r>
              <a:rPr lang="en-US" sz="3000" dirty="0"/>
              <a:t>How do the available factors contribute to accident seriousness?</a:t>
            </a:r>
          </a:p>
        </p:txBody>
      </p:sp>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After getting these correlations, I ran them through a Chi-Squared test to check for relevance. Above are screenshots of the coding, and the results. With a requirement of p being  &lt; 0.05, all features were deemed important enough for prediction, so I continued with my visualization comparisons.</a:t>
            </a:r>
          </a:p>
        </p:txBody>
      </p:sp>
      <p:pic>
        <p:nvPicPr>
          <p:cNvPr id="17" name="Picture 16" descr="A screenshot of a cell phone&#10;&#10;Description automatically generated">
            <a:extLst>
              <a:ext uri="{FF2B5EF4-FFF2-40B4-BE49-F238E27FC236}">
                <a16:creationId xmlns:a16="http://schemas.microsoft.com/office/drawing/2014/main" id="{8CE167A7-6FC1-4EE0-B905-0AF59B1CD095}"/>
              </a:ext>
            </a:extLst>
          </p:cNvPr>
          <p:cNvPicPr>
            <a:picLocks noChangeAspect="1"/>
          </p:cNvPicPr>
          <p:nvPr/>
        </p:nvPicPr>
        <p:blipFill>
          <a:blip r:embed="rId2"/>
          <a:stretch>
            <a:fillRect/>
          </a:stretch>
        </p:blipFill>
        <p:spPr>
          <a:xfrm>
            <a:off x="433138" y="1812510"/>
            <a:ext cx="2927683" cy="303129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C375ABB-4F6A-43B8-B8ED-3A05477A8133}"/>
              </a:ext>
            </a:extLst>
          </p:cNvPr>
          <p:cNvPicPr>
            <a:picLocks noChangeAspect="1"/>
          </p:cNvPicPr>
          <p:nvPr/>
        </p:nvPicPr>
        <p:blipFill>
          <a:blip r:embed="rId3"/>
          <a:stretch>
            <a:fillRect/>
          </a:stretch>
        </p:blipFill>
        <p:spPr>
          <a:xfrm>
            <a:off x="3360821" y="1812510"/>
            <a:ext cx="2735179" cy="303129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B4D7755-420A-42BD-A51E-8304AC824B77}"/>
              </a:ext>
            </a:extLst>
          </p:cNvPr>
          <p:cNvPicPr>
            <a:picLocks noChangeAspect="1"/>
          </p:cNvPicPr>
          <p:nvPr/>
        </p:nvPicPr>
        <p:blipFill>
          <a:blip r:embed="rId4"/>
          <a:stretch>
            <a:fillRect/>
          </a:stretch>
        </p:blipFill>
        <p:spPr>
          <a:xfrm>
            <a:off x="6096000" y="1812510"/>
            <a:ext cx="2735179" cy="303129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93E6AC33-697A-40C6-B5E6-EDC489799603}"/>
              </a:ext>
            </a:extLst>
          </p:cNvPr>
          <p:cNvPicPr>
            <a:picLocks noChangeAspect="1"/>
          </p:cNvPicPr>
          <p:nvPr/>
        </p:nvPicPr>
        <p:blipFill>
          <a:blip r:embed="rId5"/>
          <a:stretch>
            <a:fillRect/>
          </a:stretch>
        </p:blipFill>
        <p:spPr>
          <a:xfrm>
            <a:off x="8831179" y="1812510"/>
            <a:ext cx="2927683" cy="3031297"/>
          </a:xfrm>
          <a:prstGeom prst="rect">
            <a:avLst/>
          </a:prstGeom>
        </p:spPr>
      </p:pic>
    </p:spTree>
    <p:extLst>
      <p:ext uri="{BB962C8B-B14F-4D97-AF65-F5344CB8AC3E}">
        <p14:creationId xmlns:p14="http://schemas.microsoft.com/office/powerpoint/2010/main" val="3133853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p:txBody>
          <a:bodyPr>
            <a:normAutofit fontScale="90000"/>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Speed Limit</a:t>
            </a:r>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Urban or Rural Areas</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normAutofit/>
          </a:bodyPr>
          <a:lstStyle/>
          <a:p>
            <a:pPr algn="ctr"/>
            <a:r>
              <a:rPr lang="en-US" dirty="0"/>
              <a:t>Skidding or Overturning</a:t>
            </a:r>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Vehicle Leaving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Vehicle Type</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Age Band of Driver</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5" name="Content Placeholder 4" descr="A screenshot of a cell phone&#10;&#10;Description automatically generated">
            <a:extLst>
              <a:ext uri="{FF2B5EF4-FFF2-40B4-BE49-F238E27FC236}">
                <a16:creationId xmlns:a16="http://schemas.microsoft.com/office/drawing/2014/main" id="{132185ED-86F5-4FB7-8026-2516B3C79686}"/>
              </a:ext>
            </a:extLst>
          </p:cNvPr>
          <p:cNvPicPr>
            <a:picLocks noGrp="1" noChangeAspect="1"/>
          </p:cNvPicPr>
          <p:nvPr>
            <p:ph sz="half" idx="2"/>
          </p:nvPr>
        </p:nvPicPr>
        <p:blipFill>
          <a:blip r:embed="rId3"/>
          <a:stretch>
            <a:fillRect/>
          </a:stretch>
        </p:blipFill>
        <p:spPr>
          <a:xfrm>
            <a:off x="6324603" y="1651000"/>
            <a:ext cx="4800598" cy="4075509"/>
          </a:xfrm>
        </p:spPr>
      </p:pic>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Hit Object Off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Junction Detail</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Junction Location</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646331"/>
          </a:xfrm>
        </p:spPr>
        <p:txBody>
          <a:bodyPr>
            <a:normAutofit/>
          </a:bodyPr>
          <a:lstStyle/>
          <a:p>
            <a:pPr algn="ctr"/>
            <a:r>
              <a:rPr lang="en-US" dirty="0"/>
              <a:t>Visualizations Summary</a:t>
            </a:r>
          </a:p>
        </p:txBody>
      </p:sp>
      <p:sp>
        <p:nvSpPr>
          <p:cNvPr id="2" name="Content Placeholder 1">
            <a:extLst>
              <a:ext uri="{FF2B5EF4-FFF2-40B4-BE49-F238E27FC236}">
                <a16:creationId xmlns:a16="http://schemas.microsoft.com/office/drawing/2014/main" id="{C9A50AB1-219F-4F34-BBC0-08681D9EE03F}"/>
              </a:ext>
            </a:extLst>
          </p:cNvPr>
          <p:cNvSpPr>
            <a:spLocks noGrp="1"/>
          </p:cNvSpPr>
          <p:nvPr>
            <p:ph sz="half" idx="1"/>
          </p:nvPr>
        </p:nvSpPr>
        <p:spPr>
          <a:xfrm>
            <a:off x="590551" y="1288926"/>
            <a:ext cx="10639424" cy="5102350"/>
          </a:xfrm>
        </p:spPr>
        <p:txBody>
          <a:bodyPr>
            <a:normAutofit fontScale="40000" lnSpcReduction="20000"/>
          </a:bodyPr>
          <a:lstStyle/>
          <a:p>
            <a:r>
              <a:rPr lang="en-US" dirty="0"/>
              <a:t>did_police_officer_attend_scene_of_accident: Police attended most accidents but were less likely to NOT be called in serious accidents.</a:t>
            </a:r>
          </a:p>
          <a:p>
            <a:r>
              <a:rPr lang="en-US" dirty="0"/>
              <a:t>x1st_point_of_impact: Majority of accidents were front impacted as the first point of impact. Not serious accidents had a higher percentage of Back impact accidents than serious accidents. Serious accidents had higher percentages of Offside and Nearside accidents. </a:t>
            </a:r>
          </a:p>
          <a:p>
            <a:r>
              <a:rPr lang="en-US" dirty="0"/>
              <a:t> number_of_vehicles:  Nothing significant.</a:t>
            </a:r>
          </a:p>
          <a:p>
            <a:r>
              <a:rPr lang="en-US" dirty="0"/>
              <a:t> speed_limit: Majority of accidents occurred in 30 speed limit zones. It would have been beneficial to have actual data on the speeds of the vehicles involved or at least if they were speeding.</a:t>
            </a:r>
          </a:p>
          <a:p>
            <a:r>
              <a:rPr lang="en-US" dirty="0"/>
              <a:t> urban_or_rural_area: Rural areas had a higher percentage of serious accidents. This may relate to hospital locations or emergency vehicle arrival data which was not available.</a:t>
            </a:r>
          </a:p>
          <a:p>
            <a:r>
              <a:rPr lang="en-US" dirty="0"/>
              <a:t> skidding_and_overturning: Higher percentages of serious accidents involved skidding, jackknifing or overturning.</a:t>
            </a:r>
          </a:p>
          <a:p>
            <a:r>
              <a:rPr lang="en-US" dirty="0"/>
              <a:t> vehicle_leaving_carriageway: Most vehicles did not leave the carriageway in either type of accident, however serious accidents had higher percentages of those that did leave the carriageway.</a:t>
            </a:r>
          </a:p>
          <a:p>
            <a:r>
              <a:rPr lang="en-US" dirty="0"/>
              <a:t> sex_of_driver: Men were more involved in both serious and not serious accidents, however according to racfoundation.org, there are only 355 of female privately registered cars on UK roads.</a:t>
            </a:r>
          </a:p>
          <a:p>
            <a:r>
              <a:rPr lang="en-US" dirty="0"/>
              <a:t> vehicle_type:  Motorcycles were involved in a significantly higher percentage of serious accidents than not serious accidents</a:t>
            </a:r>
          </a:p>
          <a:p>
            <a:r>
              <a:rPr lang="en-US" dirty="0"/>
              <a:t> vehicle_manoeuvre: Nothing significant.                      </a:t>
            </a:r>
          </a:p>
          <a:p>
            <a:r>
              <a:rPr lang="en-US" dirty="0"/>
              <a:t> driver_home_area_type: Rural and Small Towns has higher percentages of serious accidents. This may relate to hospital locations or emergency vehicle arrival data which was not available.</a:t>
            </a:r>
          </a:p>
          <a:p>
            <a:r>
              <a:rPr lang="en-US" dirty="0"/>
              <a:t> age_band_of_driver: The age bands over the age of 25 had a higher percentage of serious accidents than not serious.</a:t>
            </a:r>
          </a:p>
          <a:p>
            <a:r>
              <a:rPr lang="en-US" dirty="0"/>
              <a:t> junction_control:  Most areas with accidents were uncontrolled. </a:t>
            </a:r>
          </a:p>
          <a:p>
            <a:r>
              <a:rPr lang="en-US" dirty="0"/>
              <a:t> hit_object_off_carriageway: The majority of accidents did not involve objects being hit off the carriageway, however serious accidents had higher percentages of accidents that did involve hitting an object off the carriageway.</a:t>
            </a:r>
          </a:p>
          <a:p>
            <a:r>
              <a:rPr lang="en-US" dirty="0"/>
              <a:t> hit_object_in_carriageway: Most accidents did not involve objects being hit in the carriageway; however serious accidents had higher percentages of accidents that did involve hitting an object off the carriageway.</a:t>
            </a:r>
          </a:p>
          <a:p>
            <a:r>
              <a:rPr lang="en-US" dirty="0"/>
              <a:t> driver_imd_decile: Nothing significant. Most accidents occurred in areas that were Less deprived 20-30%</a:t>
            </a:r>
          </a:p>
          <a:p>
            <a:r>
              <a:rPr lang="en-US" dirty="0"/>
              <a:t> junction_detail: T or staggered junctions were where most of the accidents occurred.</a:t>
            </a:r>
          </a:p>
          <a:p>
            <a:r>
              <a:rPr lang="en-US" dirty="0"/>
              <a:t> junction_location: Nothing that separates the two serious types. However, most accidents seem to have occurred in Mid Junction - on roundabout or on main road or situations where the driver was approaching junction or waiting/parked at junction approach.</a:t>
            </a:r>
          </a:p>
          <a:p>
            <a:r>
              <a:rPr lang="en-US" dirty="0"/>
              <a:t> propulsion_code: Diesel, Fuel cells, New fuel technology, vehicles were not recorded as a part of serious accidents.</a:t>
            </a:r>
          </a:p>
          <a:p>
            <a:r>
              <a:rPr lang="en-US" dirty="0"/>
              <a:t> year: There has been a spike in percentage of serious accidents over the years. However, the percentage of not serious accidents has remained somewhat consistent</a:t>
            </a:r>
          </a:p>
          <a:p>
            <a:endParaRPr lang="en-US" dirty="0"/>
          </a:p>
        </p:txBody>
      </p:sp>
    </p:spTree>
    <p:extLst>
      <p:ext uri="{BB962C8B-B14F-4D97-AF65-F5344CB8AC3E}">
        <p14:creationId xmlns:p14="http://schemas.microsoft.com/office/powerpoint/2010/main" val="640124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p:txBody>
          <a:bodyPr vert="horz" lIns="91440" tIns="45720" rIns="91440" bIns="45720" rtlCol="0" anchor="ctr">
            <a:normAutofit fontScale="90000"/>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50121682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81100" y="367969"/>
            <a:ext cx="10058400" cy="817836"/>
          </a:xfrm>
        </p:spPr>
        <p:txBody>
          <a:bodyPr>
            <a:normAutofit/>
          </a:bodyPr>
          <a:lstStyle/>
          <a:p>
            <a:pPr algn="ctr"/>
            <a:r>
              <a:rPr lang="en-US" dirty="0"/>
              <a:t>Signage Options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81100" y="1185805"/>
            <a:ext cx="10058400" cy="3148829"/>
          </a:xfrm>
        </p:spPr>
        <p:txBody>
          <a:bodyPr/>
          <a:lstStyle/>
          <a:p>
            <a:pPr marL="0" indent="0">
              <a:buNone/>
            </a:pPr>
            <a:r>
              <a:rPr lang="en-US" sz="1400" dirty="0"/>
              <a:t>The following images were obtained through web scraping of the website </a:t>
            </a:r>
            <a:r>
              <a:rPr lang="en-US" sz="1400" dirty="0">
                <a:hlinkClick r:id="rId3"/>
              </a:rPr>
              <a:t>Learner Driving Centres</a:t>
            </a:r>
            <a:r>
              <a:rPr lang="en-US" sz="1400" dirty="0"/>
              <a:t> which contains information  on road signs in the UK.</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FE0A41BD-3275-4273-B19A-CA2D5B1A82CA}"/>
              </a:ext>
            </a:extLst>
          </p:cNvPr>
          <p:cNvPicPr>
            <a:picLocks noChangeAspect="1"/>
          </p:cNvPicPr>
          <p:nvPr/>
        </p:nvPicPr>
        <p:blipFill>
          <a:blip r:embed="rId4"/>
          <a:stretch>
            <a:fillRect/>
          </a:stretch>
        </p:blipFill>
        <p:spPr>
          <a:xfrm>
            <a:off x="6331852" y="4704270"/>
            <a:ext cx="3964674" cy="14330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16CC2AB-F4CA-4AE1-8773-67B64D436DB9}"/>
              </a:ext>
            </a:extLst>
          </p:cNvPr>
          <p:cNvPicPr>
            <a:picLocks noChangeAspect="1"/>
          </p:cNvPicPr>
          <p:nvPr/>
        </p:nvPicPr>
        <p:blipFill>
          <a:blip r:embed="rId5"/>
          <a:stretch>
            <a:fillRect/>
          </a:stretch>
        </p:blipFill>
        <p:spPr>
          <a:xfrm>
            <a:off x="1663444" y="2246870"/>
            <a:ext cx="4196706" cy="396506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44E6C59-C605-4338-840D-E78001F724CE}"/>
              </a:ext>
            </a:extLst>
          </p:cNvPr>
          <p:cNvPicPr>
            <a:picLocks noChangeAspect="1"/>
          </p:cNvPicPr>
          <p:nvPr/>
        </p:nvPicPr>
        <p:blipFill>
          <a:blip r:embed="rId6"/>
          <a:stretch>
            <a:fillRect/>
          </a:stretch>
        </p:blipFill>
        <p:spPr>
          <a:xfrm>
            <a:off x="6429547" y="2295999"/>
            <a:ext cx="3686689" cy="2038635"/>
          </a:xfrm>
          <a:prstGeom prst="rect">
            <a:avLst/>
          </a:prstGeom>
        </p:spPr>
      </p:pic>
    </p:spTree>
    <p:extLst>
      <p:ext uri="{BB962C8B-B14F-4D97-AF65-F5344CB8AC3E}">
        <p14:creationId xmlns:p14="http://schemas.microsoft.com/office/powerpoint/2010/main" val="320510767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A8146083-70DF-47DB-84AC-B6D0786E99D6}"/>
                  </a:ext>
                </a:extLst>
              </p:cNvPr>
              <p:cNvGraphicFramePr>
                <a:graphicFrameLocks noGrp="1"/>
              </p:cNvGraphicFramePr>
              <p:nvPr>
                <p:extLst>
                  <p:ext uri="{D42A27DB-BD31-4B8C-83A1-F6EECF244321}">
                    <p14:modId xmlns:p14="http://schemas.microsoft.com/office/powerpoint/2010/main" val="3800854710"/>
                  </p:ext>
                </p:extLst>
              </p:nvPr>
            </p:nvGraphicFramePr>
            <p:xfrm>
              <a:off x="409074" y="425116"/>
              <a:ext cx="11373852" cy="60639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Web Viewer">
                <a:extLst>
                  <a:ext uri="{FF2B5EF4-FFF2-40B4-BE49-F238E27FC236}">
                    <a16:creationId xmlns:a16="http://schemas.microsoft.com/office/drawing/2014/main" id="{A8146083-70DF-47DB-84AC-B6D0786E99D6}"/>
                  </a:ext>
                </a:extLst>
              </p:cNvPr>
              <p:cNvPicPr>
                <a:picLocks noGrp="1" noRot="1" noChangeAspect="1" noMove="1" noResize="1" noEditPoints="1" noAdjustHandles="1" noChangeArrowheads="1" noChangeShapeType="1"/>
              </p:cNvPicPr>
              <p:nvPr/>
            </p:nvPicPr>
            <p:blipFill>
              <a:blip r:embed="rId3"/>
              <a:stretch>
                <a:fillRect/>
              </a:stretch>
            </p:blipFill>
            <p:spPr>
              <a:xfrm>
                <a:off x="409074" y="425116"/>
                <a:ext cx="11373852" cy="6063916"/>
              </a:xfrm>
              <a:prstGeom prst="rect">
                <a:avLst/>
              </a:prstGeom>
            </p:spPr>
          </p:pic>
        </mc:Fallback>
      </mc:AlternateContent>
    </p:spTree>
    <p:extLst>
      <p:ext uri="{BB962C8B-B14F-4D97-AF65-F5344CB8AC3E}">
        <p14:creationId xmlns:p14="http://schemas.microsoft.com/office/powerpoint/2010/main" val="30961501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52525" y="721958"/>
            <a:ext cx="10058400" cy="852831"/>
          </a:xfrm>
        </p:spPr>
        <p:txBody>
          <a:bodyPr>
            <a:noAutofit/>
          </a:bodyPr>
          <a:lstStyle/>
          <a:p>
            <a:pPr algn="ctr"/>
            <a:r>
              <a:rPr lang="en-US" sz="4000"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1895893"/>
            <a:ext cx="10058400" cy="4400132"/>
          </a:xfrm>
        </p:spPr>
        <p:txBody>
          <a:bodyPr>
            <a:normAutofit lnSpcReduction="10000"/>
          </a:bodyPr>
          <a:lstStyle/>
          <a:p>
            <a:r>
              <a:rPr lang="en-US" dirty="0"/>
              <a:t>The data in this dataset is extremely imbalanced for what we are trying to predict (see graph). We resampled the data as undersampling, where we reduce the number of majority (Not Serious Accidents) samples.</a:t>
            </a:r>
          </a:p>
          <a:p>
            <a:pPr marL="0" indent="0">
              <a:buNone/>
            </a:pPr>
            <a:endParaRPr lang="en-US" dirty="0"/>
          </a:p>
          <a:p>
            <a:r>
              <a:rPr lang="en-US" dirty="0"/>
              <a:t>The machine learning classifier algorithms that we are going to use are as follows:  </a:t>
            </a:r>
          </a:p>
          <a:p>
            <a:pPr lvl="1"/>
            <a:r>
              <a:rPr lang="en-US" dirty="0"/>
              <a:t>Bagging Classifier (sklearn)  </a:t>
            </a:r>
          </a:p>
          <a:p>
            <a:pPr lvl="1"/>
            <a:r>
              <a:rPr lang="en-US" dirty="0"/>
              <a:t>AdaBoost Classifier (sklearn)  </a:t>
            </a:r>
          </a:p>
          <a:p>
            <a:pPr lvl="1"/>
            <a:r>
              <a:rPr lang="en-US" dirty="0"/>
              <a:t>Random Forest Classifier (sklearn)  </a:t>
            </a:r>
          </a:p>
          <a:p>
            <a:pPr lvl="1"/>
            <a:r>
              <a:rPr lang="en-US" dirty="0"/>
              <a:t>LightGBM Classifier (LightGBM)  </a:t>
            </a:r>
          </a:p>
          <a:p>
            <a:pPr lvl="1"/>
            <a:r>
              <a:rPr lang="en-US" dirty="0"/>
              <a:t>XGBoost Classifier (xgboost)  </a:t>
            </a:r>
          </a:p>
          <a:p>
            <a:pPr lvl="1"/>
            <a:r>
              <a:rPr lang="en-US" dirty="0"/>
              <a:t>Balanced Bagging Classifier(imblearn)  </a:t>
            </a:r>
          </a:p>
          <a:p>
            <a:pPr lvl="1"/>
            <a:r>
              <a:rPr lang="en-US" dirty="0"/>
              <a:t>Easy Ensemble Classifier (imblearn) </a:t>
            </a:r>
          </a:p>
          <a:p>
            <a:pPr lvl="1"/>
            <a:r>
              <a:rPr lang="en-US" dirty="0"/>
              <a:t>Balanced Random Forest Classifier (imblearn)</a:t>
            </a:r>
          </a:p>
          <a:p>
            <a:pPr lvl="1"/>
            <a:endParaRPr lang="en-US" dirty="0"/>
          </a:p>
        </p:txBody>
      </p:sp>
      <p:pic>
        <p:nvPicPr>
          <p:cNvPr id="9" name="Picture 8" descr="A screenshot of a cell phone&#10;&#10;Description automatically generated">
            <a:extLst>
              <a:ext uri="{FF2B5EF4-FFF2-40B4-BE49-F238E27FC236}">
                <a16:creationId xmlns:a16="http://schemas.microsoft.com/office/drawing/2014/main" id="{92EC5E18-F6C7-4065-8F3C-53D574463EE4}"/>
              </a:ext>
            </a:extLst>
          </p:cNvPr>
          <p:cNvPicPr>
            <a:picLocks noChangeAspect="1"/>
          </p:cNvPicPr>
          <p:nvPr/>
        </p:nvPicPr>
        <p:blipFill>
          <a:blip r:embed="rId2"/>
          <a:stretch>
            <a:fillRect/>
          </a:stretch>
        </p:blipFill>
        <p:spPr>
          <a:xfrm>
            <a:off x="6248400" y="3676650"/>
            <a:ext cx="4686298" cy="2105649"/>
          </a:xfrm>
          <a:prstGeom prst="rect">
            <a:avLst/>
          </a:prstGeom>
        </p:spPr>
      </p:pic>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Web Viewer">
                <a:extLst>
                  <a:ext uri="{FF2B5EF4-FFF2-40B4-BE49-F238E27FC236}">
                    <a16:creationId xmlns:a16="http://schemas.microsoft.com/office/drawing/2014/main" id="{A0CAB476-4AEF-4BC0-A1AF-5EF0B8C38FCD}"/>
                  </a:ext>
                </a:extLst>
              </p:cNvPr>
              <p:cNvGraphicFramePr>
                <a:graphicFrameLocks noGrp="1"/>
              </p:cNvGraphicFramePr>
              <p:nvPr>
                <p:extLst>
                  <p:ext uri="{D42A27DB-BD31-4B8C-83A1-F6EECF244321}">
                    <p14:modId xmlns:p14="http://schemas.microsoft.com/office/powerpoint/2010/main" val="1497880243"/>
                  </p:ext>
                </p:extLst>
              </p:nvPr>
            </p:nvGraphicFramePr>
            <p:xfrm>
              <a:off x="457200" y="521369"/>
              <a:ext cx="11093116" cy="5823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3" name="Add-in 2" title="Web Viewer">
                <a:extLst>
                  <a:ext uri="{FF2B5EF4-FFF2-40B4-BE49-F238E27FC236}">
                    <a16:creationId xmlns:a16="http://schemas.microsoft.com/office/drawing/2014/main" id="{A0CAB476-4AEF-4BC0-A1AF-5EF0B8C38FCD}"/>
                  </a:ext>
                </a:extLst>
              </p:cNvPr>
              <p:cNvPicPr>
                <a:picLocks noGrp="1" noRot="1" noChangeAspect="1" noMove="1" noResize="1" noEditPoints="1" noAdjustHandles="1" noChangeArrowheads="1" noChangeShapeType="1"/>
              </p:cNvPicPr>
              <p:nvPr/>
            </p:nvPicPr>
            <p:blipFill>
              <a:blip r:embed="rId4"/>
              <a:stretch>
                <a:fillRect/>
              </a:stretch>
            </p:blipFill>
            <p:spPr>
              <a:xfrm>
                <a:off x="457200" y="521369"/>
                <a:ext cx="11093116" cy="5823284"/>
              </a:xfrm>
              <a:prstGeom prst="rect">
                <a:avLst/>
              </a:prstGeom>
            </p:spPr>
          </p:pic>
        </mc:Fallback>
      </mc:AlternateContent>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extLst>
                  <p:ext uri="{D42A27DB-BD31-4B8C-83A1-F6EECF244321}">
                    <p14:modId xmlns:p14="http://schemas.microsoft.com/office/powerpoint/2010/main" val="4106037418"/>
                  </p:ext>
                </p:extLst>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57013699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b="1" dirty="0"/>
              <a:t>Balanced Bagging Classifier</a:t>
            </a:r>
            <a:endParaRPr lang="en-US" dirty="0"/>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2014194"/>
            <a:ext cx="10058400" cy="3849624"/>
          </a:xfrm>
        </p:spPr>
        <p:txBody>
          <a:bodyPr>
            <a:normAutofit/>
          </a:bodyPr>
          <a:lstStyle/>
          <a:p>
            <a:r>
              <a:rPr lang="en-US" b="1" dirty="0"/>
              <a:t>Based on the previous visualizations, Balanced Bagging Classifier from imblearn is the algorithm of choice for this data. While some of the scores may have been close, Balanced Bagging Classifier had higher scores in Accuracy, Cross Validation, and Specificity. The algorithm also had the lower Error Rate and False Positive Rates of the group. </a:t>
            </a:r>
          </a:p>
          <a:p>
            <a:r>
              <a:rPr lang="en-US" dirty="0"/>
              <a:t>Balanced Bagging Classifier performed the best of the classifiers, however, I was not comfortable with how close  its predictions were for Serious Accidents in the confusion matrix. Due to this, I decided to combine Balanced Bagging Classifier with the second highest performing algorithm, LightGBM to see what results I would get.</a:t>
            </a:r>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b="1" dirty="0"/>
              <a:t>Balanced Bagging Classifiers Comparison</a:t>
            </a:r>
            <a:endParaRPr lang="en-US" dirty="0"/>
          </a:p>
        </p:txBody>
      </p:sp>
      <p:pic>
        <p:nvPicPr>
          <p:cNvPr id="10" name="Picture 9" descr="A close up of a logo&#10;&#10;Description automatically generated">
            <a:extLst>
              <a:ext uri="{FF2B5EF4-FFF2-40B4-BE49-F238E27FC236}">
                <a16:creationId xmlns:a16="http://schemas.microsoft.com/office/drawing/2014/main" id="{F5E62790-6272-46BB-A979-319143DB714C}"/>
              </a:ext>
            </a:extLst>
          </p:cNvPr>
          <p:cNvPicPr>
            <a:picLocks noChangeAspect="1"/>
          </p:cNvPicPr>
          <p:nvPr/>
        </p:nvPicPr>
        <p:blipFill rotWithShape="1">
          <a:blip r:embed="rId2"/>
          <a:srcRect b="1198"/>
          <a:stretch/>
        </p:blipFill>
        <p:spPr>
          <a:xfrm>
            <a:off x="856744" y="1764537"/>
            <a:ext cx="10268456" cy="3659720"/>
          </a:xfrm>
          <a:prstGeom prst="rect">
            <a:avLst/>
          </a:prstGeom>
        </p:spPr>
      </p:pic>
      <p:sp>
        <p:nvSpPr>
          <p:cNvPr id="11" name="TextBox 10">
            <a:extLst>
              <a:ext uri="{FF2B5EF4-FFF2-40B4-BE49-F238E27FC236}">
                <a16:creationId xmlns:a16="http://schemas.microsoft.com/office/drawing/2014/main" id="{6B07B6B5-4BB6-4A77-A8CE-FA6BFC07E365}"/>
              </a:ext>
            </a:extLst>
          </p:cNvPr>
          <p:cNvSpPr txBox="1"/>
          <p:nvPr/>
        </p:nvSpPr>
        <p:spPr>
          <a:xfrm>
            <a:off x="719091" y="5539666"/>
            <a:ext cx="10406109" cy="830997"/>
          </a:xfrm>
          <a:prstGeom prst="rect">
            <a:avLst/>
          </a:prstGeom>
          <a:noFill/>
        </p:spPr>
        <p:txBody>
          <a:bodyPr wrap="square" rtlCol="0">
            <a:spAutoFit/>
          </a:bodyPr>
          <a:lstStyle/>
          <a:p>
            <a:r>
              <a:rPr lang="en-US" sz="1200" dirty="0"/>
              <a:t>The results were better than the other learning algorithms but lower accuracy wise than the previous Balanced Bagging Algorithm. It also took longer than any other algorithm used. Taking all of that into consideration, I have decided that depending on what was the goal, either Balanced Bagging Classifier algorithm could be used. If I were more concerned with overall accuracy, the regular Balanced Bagging Classifier would be used. If I were more concerned with making sure "Serious" predictions were achieved, Balanced Bagging Classifier with LightGBM would be used.</a:t>
            </a:r>
          </a:p>
        </p:txBody>
      </p:sp>
    </p:spTree>
    <p:extLst>
      <p:ext uri="{BB962C8B-B14F-4D97-AF65-F5344CB8AC3E}">
        <p14:creationId xmlns:p14="http://schemas.microsoft.com/office/powerpoint/2010/main" val="381055526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Expectations vs Reality</a:t>
            </a:r>
          </a:p>
        </p:txBody>
      </p:sp>
      <p:sp>
        <p:nvSpPr>
          <p:cNvPr id="3" name="Text Placeholder 2">
            <a:extLst>
              <a:ext uri="{FF2B5EF4-FFF2-40B4-BE49-F238E27FC236}">
                <a16:creationId xmlns:a16="http://schemas.microsoft.com/office/drawing/2014/main" id="{DEE5EFC5-C4DD-44EF-B9F6-D0E3482BEA8E}"/>
              </a:ext>
            </a:extLst>
          </p:cNvPr>
          <p:cNvSpPr>
            <a:spLocks noGrp="1"/>
          </p:cNvSpPr>
          <p:nvPr>
            <p:ph type="body" idx="1"/>
          </p:nvPr>
        </p:nvSpPr>
        <p:spPr/>
        <p:txBody>
          <a:bodyPr/>
          <a:lstStyle/>
          <a:p>
            <a:r>
              <a:rPr lang="en-US" dirty="0"/>
              <a:t>Expectation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sz="half" idx="2"/>
          </p:nvPr>
        </p:nvSpPr>
        <p:spPr/>
        <p:txBody>
          <a:bodyPr>
            <a:normAutofit/>
          </a:bodyPr>
          <a:lstStyle/>
          <a:p>
            <a:r>
              <a:rPr lang="en-US" dirty="0"/>
              <a:t>Overall I thought there would be certain features that had a high impact on the severity of accidents.</a:t>
            </a:r>
          </a:p>
          <a:p>
            <a:pPr lvl="1"/>
            <a:r>
              <a:rPr lang="en-US" dirty="0"/>
              <a:t>skidding_and_overturning</a:t>
            </a:r>
          </a:p>
          <a:p>
            <a:pPr lvl="1"/>
            <a:r>
              <a:rPr lang="en-US" dirty="0"/>
              <a:t>time_of_day</a:t>
            </a:r>
          </a:p>
          <a:p>
            <a:pPr lvl="1"/>
            <a:r>
              <a:rPr lang="en-US" dirty="0"/>
              <a:t>weather_conditions</a:t>
            </a:r>
          </a:p>
          <a:p>
            <a:pPr lvl="1"/>
            <a:r>
              <a:rPr lang="en-US" dirty="0"/>
              <a:t>day_of_week </a:t>
            </a:r>
          </a:p>
        </p:txBody>
      </p:sp>
      <p:sp>
        <p:nvSpPr>
          <p:cNvPr id="4" name="Text Placeholder 3">
            <a:extLst>
              <a:ext uri="{FF2B5EF4-FFF2-40B4-BE49-F238E27FC236}">
                <a16:creationId xmlns:a16="http://schemas.microsoft.com/office/drawing/2014/main" id="{C2949571-0CC8-480B-9710-1EFF9E1818A6}"/>
              </a:ext>
            </a:extLst>
          </p:cNvPr>
          <p:cNvSpPr>
            <a:spLocks noGrp="1"/>
          </p:cNvSpPr>
          <p:nvPr>
            <p:ph type="body" sz="quarter" idx="3"/>
          </p:nvPr>
        </p:nvSpPr>
        <p:spPr/>
        <p:txBody>
          <a:bodyPr/>
          <a:lstStyle/>
          <a:p>
            <a:r>
              <a:rPr lang="en-US" dirty="0"/>
              <a:t>Reality</a:t>
            </a:r>
          </a:p>
        </p:txBody>
      </p:sp>
      <p:sp>
        <p:nvSpPr>
          <p:cNvPr id="6" name="Content Placeholder 5">
            <a:extLst>
              <a:ext uri="{FF2B5EF4-FFF2-40B4-BE49-F238E27FC236}">
                <a16:creationId xmlns:a16="http://schemas.microsoft.com/office/drawing/2014/main" id="{F94BFFF7-5A18-46DC-BB53-CB607CB491AD}"/>
              </a:ext>
            </a:extLst>
          </p:cNvPr>
          <p:cNvSpPr>
            <a:spLocks noGrp="1"/>
          </p:cNvSpPr>
          <p:nvPr>
            <p:ph sz="quarter" idx="4"/>
          </p:nvPr>
        </p:nvSpPr>
        <p:spPr/>
        <p:txBody>
          <a:bodyPr>
            <a:normAutofit/>
          </a:bodyPr>
          <a:lstStyle/>
          <a:p>
            <a:r>
              <a:rPr lang="en-US" dirty="0"/>
              <a:t>There were very low correlations among features and accident severity. The highest correlation was vehicle_type at 0.134. </a:t>
            </a:r>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014194"/>
            <a:ext cx="10058400" cy="4121848"/>
          </a:xfrm>
        </p:spPr>
        <p:txBody>
          <a:bodyPr>
            <a:normAutofit fontScale="92500" lnSpcReduction="10000"/>
          </a:bodyPr>
          <a:lstStyle/>
          <a:p>
            <a:r>
              <a:rPr lang="en-US" dirty="0"/>
              <a:t>Not able to obtain accuracy over 70% without causing other issues such as overfitting and bias. </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pPr lvl="1"/>
            <a:r>
              <a:rPr lang="en-US" dirty="0"/>
              <a:t>No time of arrival for emergency units</a:t>
            </a:r>
          </a:p>
          <a:p>
            <a:pPr lvl="1"/>
            <a:r>
              <a:rPr lang="en-US" dirty="0"/>
              <a:t>No info on passengers</a:t>
            </a:r>
          </a:p>
          <a:p>
            <a:r>
              <a:rPr lang="en-US" dirty="0"/>
              <a:t>Low correlations</a:t>
            </a:r>
          </a:p>
          <a:p>
            <a:endParaRPr lang="en-US" dirty="0"/>
          </a:p>
          <a:p>
            <a:endParaRPr lang="en-US" dirty="0"/>
          </a:p>
        </p:txBody>
      </p:sp>
    </p:spTree>
    <p:extLst>
      <p:ext uri="{BB962C8B-B14F-4D97-AF65-F5344CB8AC3E}">
        <p14:creationId xmlns:p14="http://schemas.microsoft.com/office/powerpoint/2010/main" val="31950588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p:txBody>
          <a:bodyPr>
            <a:normAutofit fontScale="90000"/>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fontScale="90000"/>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1.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2.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2.png"/></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AC889F3-6AFF-455B-99C9-0D3A90C6213C}">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shared/43FDWZTYG?:display_count=yes&amp;:origin=viz_share_link&quot;,&quot;values&quot;:{},&quot;data&quot;:{&quot;uri&quot;:&quot;public.tableau.com/shared/43FDWZTYG?:display_count=yes&amp;:origin=viz_share_link&quot;},&quot;secure&quot;:false}],&quot;name&quot;:&quot;public.tableau.com/shared/43FDWZTYG?: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AB05448-E3FC-4246-9A45-DB071ACD48D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Scores?:embed=y&amp;:display_count=yes&amp;:origin=viz_share_link&quot;,&quot;values&quot;:{},&quot;data&quot;:{&quot;uri&quot;:&quot;public.tableau.com/views/LearningAlgorithmResults/LearningAlgorithmsScores?:embed=y&amp;:display_count=yes&amp;:origin=viz_share_link&quot;},&quot;secure&quot;:false}],&quot;name&quot;:&quot;public.tableau.com/views/LearningAlgorithmResults/LearningAlgorithmsScor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Facet</Template>
  <TotalTime>7728</TotalTime>
  <Words>2599</Words>
  <Application>Microsoft Office PowerPoint</Application>
  <PresentationFormat>Widescreen</PresentationFormat>
  <Paragraphs>171</Paragraphs>
  <Slides>46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Trebuchet MS</vt:lpstr>
      <vt:lpstr>Wingdings 3</vt:lpstr>
      <vt:lpstr>Facet</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How do the available factors contribute to accident seriousness?</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Visualizations Summary</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Signage Options</vt:lpstr>
      <vt:lpstr>PowerPoint Presentation</vt:lpstr>
      <vt:lpstr>Can we create a machine learning algorithm that correctly predicts the severity of accidents?</vt:lpstr>
      <vt:lpstr>PowerPoint Presentation</vt:lpstr>
      <vt:lpstr>PowerPoint Presentation</vt:lpstr>
      <vt:lpstr>PowerPoint Presentation</vt:lpstr>
      <vt:lpstr>Balanced Bagging Classifier</vt:lpstr>
      <vt:lpstr>Balanced Bagging Classifiers Comparison</vt:lpstr>
      <vt:lpstr>Expectations vs Reality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Agung Januardi</cp:lastModifiedBy>
  <cp:revision>57</cp:revision>
  <dcterms:created xsi:type="dcterms:W3CDTF">2019-10-10T09:20:23Z</dcterms:created>
  <dcterms:modified xsi:type="dcterms:W3CDTF">2020-09-16T12:36:54Z</dcterms:modified>
</cp:coreProperties>
</file>