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structura blanca">
            <a:extLst>
              <a:ext uri="{FF2B5EF4-FFF2-40B4-BE49-F238E27FC236}">
                <a16:creationId xmlns:a16="http://schemas.microsoft.com/office/drawing/2014/main" id="{6F0CC6CB-0E25-C864-DA10-BAB9B65F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24242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905533-0D47-48A3-4CF8-63B031B8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1025426"/>
            <a:ext cx="11378474" cy="1399222"/>
          </a:xfrm>
        </p:spPr>
        <p:txBody>
          <a:bodyPr anchor="t">
            <a:noAutofit/>
          </a:bodyPr>
          <a:lstStyle/>
          <a:p>
            <a:pPr algn="ctr"/>
            <a:r>
              <a:rPr lang="es-MX" sz="4000" dirty="0"/>
              <a:t>Excluyendo MongoDB. Ejemplo: Cosmos DB</a:t>
            </a:r>
            <a:br>
              <a:rPr lang="es-MX" sz="4000" dirty="0"/>
            </a:br>
            <a:r>
              <a:rPr lang="es-MX" sz="4000" dirty="0"/>
              <a:t>Proyecto: </a:t>
            </a:r>
            <a:r>
              <a:rPr lang="es-MX" sz="4000" i="1" dirty="0" err="1"/>
              <a:t>GameVault</a:t>
            </a:r>
            <a:r>
              <a:rPr lang="es-MX" sz="4000" i="1" dirty="0"/>
              <a:t> – Catálogo de Productos</a:t>
            </a:r>
            <a:endParaRPr lang="es-PE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5D5A8-B673-9BF3-6F64-171A841C9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116690"/>
            <a:ext cx="5040785" cy="1724029"/>
          </a:xfrm>
        </p:spPr>
        <p:txBody>
          <a:bodyPr anchor="t">
            <a:normAutofit/>
          </a:bodyPr>
          <a:lstStyle/>
          <a:p>
            <a:r>
              <a:rPr lang="pt-BR" sz="2400" dirty="0"/>
              <a:t>Leonardo Miguel </a:t>
            </a:r>
            <a:r>
              <a:rPr lang="pt-BR" sz="2400" dirty="0" err="1"/>
              <a:t>Pachas</a:t>
            </a:r>
            <a:r>
              <a:rPr lang="pt-BR" sz="2400" dirty="0"/>
              <a:t> </a:t>
            </a:r>
            <a:r>
              <a:rPr lang="pt-BR" sz="2400" dirty="0" err="1"/>
              <a:t>Cleonares</a:t>
            </a:r>
            <a:br>
              <a:rPr lang="pt-BR" sz="2400" dirty="0"/>
            </a:br>
            <a:r>
              <a:rPr lang="pt-BR" sz="2400" dirty="0"/>
              <a:t>Curso: </a:t>
            </a:r>
            <a:r>
              <a:rPr lang="pt-BR" sz="2400" dirty="0" err="1"/>
              <a:t>Arquitectura</a:t>
            </a:r>
            <a:r>
              <a:rPr lang="pt-BR" sz="2400" dirty="0"/>
              <a:t> de Software</a:t>
            </a:r>
            <a:br>
              <a:rPr lang="pt-BR" sz="2400" dirty="0"/>
            </a:br>
            <a:r>
              <a:rPr lang="pt-BR" sz="2400" dirty="0" err="1"/>
              <a:t>Universidad</a:t>
            </a:r>
            <a:r>
              <a:rPr lang="pt-BR" sz="2400" dirty="0"/>
              <a:t> de Lima – 2025</a:t>
            </a:r>
            <a:endParaRPr lang="es-PE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CFF4-EBD0-D801-9D0F-8713CCC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574792" cy="694944"/>
          </a:xfrm>
        </p:spPr>
        <p:txBody>
          <a:bodyPr>
            <a:normAutofit fontScale="90000"/>
          </a:bodyPr>
          <a:lstStyle/>
          <a:p>
            <a:r>
              <a:rPr lang="es-PE" dirty="0"/>
              <a:t>Proyecto </a:t>
            </a:r>
            <a:r>
              <a:rPr lang="es-PE" dirty="0" err="1"/>
              <a:t>GameVault</a:t>
            </a: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28B024-C062-9288-770A-0B4384CF4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485935"/>
            <a:ext cx="67939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 e-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commerce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videojuegos retro y modernos.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Arquitectura basada en microservicios.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 de una base de datos escalable y de baja latencia.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evalúa </a:t>
            </a: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Cosmos DB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alternativa a MongoDB.</a:t>
            </a:r>
          </a:p>
        </p:txBody>
      </p:sp>
      <p:pic>
        <p:nvPicPr>
          <p:cNvPr id="1031" name="Picture 7" descr="Imagen generada">
            <a:extLst>
              <a:ext uri="{FF2B5EF4-FFF2-40B4-BE49-F238E27FC236}">
                <a16:creationId xmlns:a16="http://schemas.microsoft.com/office/drawing/2014/main" id="{3E7C16BA-2FB3-7246-268A-3335608C6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" t="17846" r="458" b="20960"/>
          <a:stretch>
            <a:fillRect/>
          </a:stretch>
        </p:blipFill>
        <p:spPr bwMode="auto">
          <a:xfrm>
            <a:off x="4014787" y="4048125"/>
            <a:ext cx="4162425" cy="16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21E5D-854A-B856-6585-759E2A8C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s-PE" dirty="0"/>
              <a:t>¿Qué es Cosmos DB?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1" name="Picture 3" descr="Imagen generada">
            <a:extLst>
              <a:ext uri="{FF2B5EF4-FFF2-40B4-BE49-F238E27FC236}">
                <a16:creationId xmlns:a16="http://schemas.microsoft.com/office/drawing/2014/main" id="{4FB784E8-372A-AF04-ECE5-1891D15D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2453765"/>
            <a:ext cx="5639091" cy="37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8720826-CB9D-61E8-9ECB-2E4B1E5812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7104" y="2304288"/>
            <a:ext cx="5129784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 de datos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NoSQL </a:t>
            </a:r>
            <a:r>
              <a:rPr kumimoji="0" lang="es-PE" altLang="es-PE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multimodelo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y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distribuida globalmente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Permite trabajar con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documentos JSON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grafos, columnas y tablas.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Garantiza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99.999% disponibilidad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y latencias menores a 10 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Ofrece 5 niveles de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consistencia configurables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Ideal para arquitecturas </a:t>
            </a:r>
            <a:r>
              <a:rPr kumimoji="0" lang="es-PE" altLang="es-PE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microservicio o </a:t>
            </a:r>
            <a:r>
              <a:rPr kumimoji="0" lang="es-PE" altLang="es-PE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serverless</a:t>
            </a:r>
            <a:r>
              <a:rPr kumimoji="0" lang="es-PE" altLang="es-PE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8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58C85-56F0-7114-4E8D-1013FF84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 err="1">
                <a:solidFill>
                  <a:schemeClr val="tx2"/>
                </a:solidFill>
              </a:rPr>
              <a:t>Integración</a:t>
            </a:r>
            <a:r>
              <a:rPr lang="en-US" sz="4800" dirty="0">
                <a:solidFill>
                  <a:schemeClr val="tx2"/>
                </a:solidFill>
              </a:rPr>
              <a:t> de Cosmos DB </a:t>
            </a:r>
            <a:r>
              <a:rPr lang="en-US" sz="4800" dirty="0" err="1">
                <a:solidFill>
                  <a:schemeClr val="tx2"/>
                </a:solidFill>
              </a:rPr>
              <a:t>en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err="1">
                <a:solidFill>
                  <a:schemeClr val="tx2"/>
                </a:solidFill>
              </a:rPr>
              <a:t>GameVault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CE37737-069D-63A0-8259-8E8042507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60875"/>
              </p:ext>
            </p:extLst>
          </p:nvPr>
        </p:nvGraphicFramePr>
        <p:xfrm>
          <a:off x="4372213" y="1345968"/>
          <a:ext cx="7311137" cy="36378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80546">
                  <a:extLst>
                    <a:ext uri="{9D8B030D-6E8A-4147-A177-3AD203B41FA5}">
                      <a16:colId xmlns:a16="http://schemas.microsoft.com/office/drawing/2014/main" val="2481405002"/>
                    </a:ext>
                  </a:extLst>
                </a:gridCol>
                <a:gridCol w="4430591">
                  <a:extLst>
                    <a:ext uri="{9D8B030D-6E8A-4147-A177-3AD203B41FA5}">
                      <a16:colId xmlns:a16="http://schemas.microsoft.com/office/drawing/2014/main" val="2362048831"/>
                    </a:ext>
                  </a:extLst>
                </a:gridCol>
              </a:tblGrid>
              <a:tr h="6192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Módulo</a:t>
                      </a:r>
                      <a:endParaRPr lang="es-PE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Uso de Cosmos DB</a:t>
                      </a:r>
                      <a:endParaRPr lang="es-PE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18380"/>
                  </a:ext>
                </a:extLst>
              </a:tr>
              <a:tr h="890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Catálogo de Productos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Almacena cada videojuego en formato JSON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81267"/>
                  </a:ext>
                </a:extLst>
              </a:tr>
              <a:tr h="6192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Usuarios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Guarda roles, historial y reseñas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856807"/>
                  </a:ext>
                </a:extLst>
              </a:tr>
              <a:tr h="6192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Pedidos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Registra transacciones en tiempo real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29078"/>
                  </a:ext>
                </a:extLst>
              </a:tr>
              <a:tr h="890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Pagos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Consistencia fuerte para evitar duplicados</a:t>
                      </a:r>
                    </a:p>
                  </a:txBody>
                  <a:tcPr marL="290256" marR="150933" marT="150933" marB="1509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3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5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E35EA-FB9C-AE5F-4AB8-1B3D59CC9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2976" y="611650"/>
            <a:ext cx="61447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65FF5-5B8B-765B-D398-DD61275B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5376672"/>
          </a:xfrm>
        </p:spPr>
        <p:txBody>
          <a:bodyPr>
            <a:normAutofit/>
          </a:bodyPr>
          <a:lstStyle/>
          <a:p>
            <a:r>
              <a:rPr lang="es-PE" dirty="0"/>
              <a:t>Demo y Conclusiones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39956-9034-16B5-0247-39B8202F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976" y="1042416"/>
            <a:ext cx="6144768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/>
              <a:t>Sección Demo (mostrar en video):</a:t>
            </a:r>
            <a:endParaRPr lang="es-PE"/>
          </a:p>
          <a:p>
            <a:r>
              <a:rPr lang="es-PE"/>
              <a:t>Ejecutar: uvicorn main:app --reload</a:t>
            </a:r>
          </a:p>
          <a:p>
            <a:r>
              <a:rPr lang="es-PE"/>
              <a:t>Mostrar en Postman o navegador:</a:t>
            </a:r>
          </a:p>
          <a:p>
            <a:pPr lvl="1"/>
            <a:r>
              <a:rPr lang="es-PE"/>
              <a:t>POST /add_product → inserta un producto</a:t>
            </a:r>
          </a:p>
          <a:p>
            <a:pPr lvl="1"/>
            <a:r>
              <a:rPr lang="es-PE"/>
              <a:t>GET /products → lista productos “Retro”</a:t>
            </a:r>
          </a:p>
          <a:p>
            <a:pPr marL="457200" lvl="1" indent="0">
              <a:buNone/>
            </a:pPr>
            <a:endParaRPr lang="es-PE"/>
          </a:p>
          <a:p>
            <a:pPr marL="0" indent="0">
              <a:buNone/>
            </a:pPr>
            <a:r>
              <a:rPr lang="es-MX" b="1"/>
              <a:t>Conclusiones:</a:t>
            </a:r>
            <a:endParaRPr lang="es-MX"/>
          </a:p>
          <a:p>
            <a:r>
              <a:rPr lang="es-MX"/>
              <a:t>Alternativa sólida a MongoDB.</a:t>
            </a:r>
          </a:p>
          <a:p>
            <a:r>
              <a:rPr lang="es-MX"/>
              <a:t>Mejora rendimiento, escalabilidad y resiliencia.</a:t>
            </a:r>
          </a:p>
          <a:p>
            <a:r>
              <a:rPr lang="es-MX"/>
              <a:t>Facilita la integración con Power BI.</a:t>
            </a:r>
          </a:p>
          <a:p>
            <a:r>
              <a:rPr lang="es-MX"/>
              <a:t>Recomendado para aplicaciones globales en Azure.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173157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229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Excluyendo MongoDB. Ejemplo: Cosmos DB Proyecto: GameVault – Catálogo de Productos</vt:lpstr>
      <vt:lpstr>Proyecto GameVault</vt:lpstr>
      <vt:lpstr>¿Qué es Cosmos DB?</vt:lpstr>
      <vt:lpstr>Integración de Cosmos DB en GameVault</vt:lpstr>
      <vt:lpstr>Demo y Conclusiones </vt:lpstr>
    </vt:vector>
  </TitlesOfParts>
  <Company>Conocimiento Adictivo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MIGUEL PACHAS CLEONARES</dc:creator>
  <cp:lastModifiedBy>LEONARDO MIGUEL PACHAS CLEONARES</cp:lastModifiedBy>
  <cp:revision>2</cp:revision>
  <dcterms:created xsi:type="dcterms:W3CDTF">2025-10-14T14:49:39Z</dcterms:created>
  <dcterms:modified xsi:type="dcterms:W3CDTF">2025-10-14T15:14:43Z</dcterms:modified>
</cp:coreProperties>
</file>