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8" r:id="rId4"/>
    <p:sldId id="263" r:id="rId5"/>
    <p:sldId id="264" r:id="rId6"/>
    <p:sldId id="265" r:id="rId7"/>
    <p:sldId id="266" r:id="rId8"/>
    <p:sldId id="267" r:id="rId9"/>
    <p:sldId id="272" r:id="rId10"/>
    <p:sldId id="259" r:id="rId11"/>
    <p:sldId id="270" r:id="rId12"/>
    <p:sldId id="271" r:id="rId13"/>
    <p:sldId id="279" r:id="rId14"/>
    <p:sldId id="260"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61" r:id="rId34"/>
    <p:sldId id="292" r:id="rId35"/>
    <p:sldId id="262" r:id="rId36"/>
    <p:sldId id="29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7"/>
    <p:restoredTop sz="94689"/>
  </p:normalViewPr>
  <p:slideViewPr>
    <p:cSldViewPr snapToGrid="0" snapToObjects="1">
      <p:cViewPr>
        <p:scale>
          <a:sx n="147" d="100"/>
          <a:sy n="147" d="100"/>
        </p:scale>
        <p:origin x="150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DevOps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DevOps </a:t>
            </a:r>
            <a:r>
              <a:rPr dirty="0" err="1"/>
              <a:t>como</a:t>
            </a:r>
            <a:r>
              <a:rPr dirty="0"/>
              <a:t> </a:t>
            </a:r>
            <a:r>
              <a:rPr dirty="0" err="1"/>
              <a:t>una</a:t>
            </a:r>
            <a:r>
              <a:rPr dirty="0"/>
              <a:t> </a:t>
            </a:r>
            <a:r>
              <a:rPr dirty="0" err="1"/>
              <a:t>Cultura</a:t>
            </a:r>
            <a:endParaRPr dirty="0"/>
          </a:p>
        </p:txBody>
      </p:sp>
      <p:sp>
        <p:nvSpPr>
          <p:cNvPr id="4" name="TextBox 3"/>
          <p:cNvSpPr txBox="1"/>
          <p:nvPr/>
        </p:nvSpPr>
        <p:spPr>
          <a:xfrm>
            <a:off x="457200" y="1417638"/>
            <a:ext cx="8229600" cy="2308324"/>
          </a:xfrm>
          <a:prstGeom prst="rect">
            <a:avLst/>
          </a:prstGeom>
          <a:noFill/>
        </p:spPr>
        <p:txBody>
          <a:bodyPr wrap="square">
            <a:spAutoFit/>
          </a:bodyPr>
          <a:lstStyle/>
          <a:p>
            <a:r>
              <a:rPr dirty="0"/>
              <a:t>Amazon: </a:t>
            </a:r>
            <a:endParaRPr lang="en-US" dirty="0"/>
          </a:p>
          <a:p>
            <a:pPr marL="285750" indent="-285750">
              <a:buFontTx/>
              <a:buChar char="-"/>
            </a:pPr>
            <a:r>
              <a:rPr dirty="0"/>
              <a:t>Cambio de </a:t>
            </a:r>
            <a:r>
              <a:rPr dirty="0" err="1"/>
              <a:t>Cultura</a:t>
            </a:r>
            <a:r>
              <a:rPr dirty="0"/>
              <a:t> y </a:t>
            </a:r>
            <a:r>
              <a:rPr dirty="0" err="1"/>
              <a:t>Mentalidad</a:t>
            </a:r>
            <a:r>
              <a:rPr dirty="0"/>
              <a:t>, </a:t>
            </a:r>
            <a:endParaRPr lang="en-US" dirty="0"/>
          </a:p>
          <a:p>
            <a:pPr marL="285750" indent="-285750">
              <a:buFontTx/>
              <a:buChar char="-"/>
            </a:pPr>
            <a:r>
              <a:rPr dirty="0" err="1"/>
              <a:t>Eliminación</a:t>
            </a:r>
            <a:r>
              <a:rPr dirty="0"/>
              <a:t> de Barreras, </a:t>
            </a:r>
            <a:endParaRPr lang="en-US" dirty="0"/>
          </a:p>
          <a:p>
            <a:pPr marL="285750" indent="-285750">
              <a:buFontTx/>
              <a:buChar char="-"/>
            </a:pPr>
            <a:r>
              <a:rPr dirty="0" err="1"/>
              <a:t>Colaboración</a:t>
            </a:r>
            <a:r>
              <a:rPr dirty="0"/>
              <a:t> entre </a:t>
            </a:r>
            <a:r>
              <a:rPr dirty="0" err="1"/>
              <a:t>Equipos</a:t>
            </a:r>
            <a:r>
              <a:rPr dirty="0"/>
              <a:t>, </a:t>
            </a:r>
            <a:endParaRPr lang="en-US" dirty="0"/>
          </a:p>
          <a:p>
            <a:pPr marL="285750" indent="-285750">
              <a:buFontTx/>
              <a:buChar char="-"/>
            </a:pPr>
            <a:r>
              <a:rPr dirty="0" err="1"/>
              <a:t>Comunicación</a:t>
            </a:r>
            <a:r>
              <a:rPr dirty="0"/>
              <a:t> y </a:t>
            </a:r>
            <a:r>
              <a:rPr dirty="0" err="1"/>
              <a:t>Eficiencia</a:t>
            </a:r>
            <a:r>
              <a:rPr dirty="0"/>
              <a:t>, </a:t>
            </a:r>
            <a:endParaRPr lang="en-US" dirty="0"/>
          </a:p>
          <a:p>
            <a:pPr marL="285750" indent="-285750">
              <a:buFontTx/>
              <a:buChar char="-"/>
            </a:pPr>
            <a:r>
              <a:rPr dirty="0" err="1"/>
              <a:t>Propiedad</a:t>
            </a:r>
            <a:r>
              <a:rPr dirty="0"/>
              <a:t> </a:t>
            </a:r>
            <a:r>
              <a:rPr dirty="0" err="1"/>
              <a:t>Completa</a:t>
            </a:r>
            <a:r>
              <a:rPr dirty="0"/>
              <a:t> de </a:t>
            </a:r>
            <a:r>
              <a:rPr dirty="0" err="1"/>
              <a:t>los</a:t>
            </a:r>
            <a:r>
              <a:rPr dirty="0"/>
              <a:t> </a:t>
            </a:r>
            <a:r>
              <a:rPr dirty="0" err="1"/>
              <a:t>Servicios</a:t>
            </a:r>
            <a:r>
              <a:rPr dirty="0"/>
              <a:t>, </a:t>
            </a:r>
            <a:endParaRPr lang="en-US" dirty="0"/>
          </a:p>
          <a:p>
            <a:pPr marL="285750" indent="-285750">
              <a:buFontTx/>
              <a:buChar char="-"/>
            </a:pPr>
            <a:r>
              <a:rPr dirty="0" err="1"/>
              <a:t>Integración</a:t>
            </a:r>
            <a:r>
              <a:rPr dirty="0"/>
              <a:t> con QA y </a:t>
            </a:r>
            <a:r>
              <a:rPr dirty="0" err="1"/>
              <a:t>Seguridad</a:t>
            </a:r>
            <a:r>
              <a:rPr dirty="0"/>
              <a:t>, </a:t>
            </a:r>
            <a:endParaRPr lang="en-US" dirty="0"/>
          </a:p>
          <a:p>
            <a:pPr marL="285750" indent="-285750">
              <a:buFontTx/>
              <a:buChar char="-"/>
            </a:pPr>
            <a:r>
              <a:rPr dirty="0" err="1"/>
              <a:t>Responsabilidad</a:t>
            </a:r>
            <a:r>
              <a:rPr dirty="0"/>
              <a:t> del </a:t>
            </a:r>
            <a:r>
              <a:rPr dirty="0" err="1"/>
              <a:t>Ciclo</a:t>
            </a:r>
            <a:r>
              <a:rPr dirty="0"/>
              <a:t> de Vida </a:t>
            </a:r>
            <a:r>
              <a:rPr dirty="0" err="1"/>
              <a:t>Completo</a:t>
            </a:r>
            <a:r>
              <a:rPr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DevOps </a:t>
            </a:r>
            <a:r>
              <a:rPr dirty="0" err="1"/>
              <a:t>como</a:t>
            </a:r>
            <a:r>
              <a:rPr dirty="0"/>
              <a:t> </a:t>
            </a:r>
            <a:r>
              <a:rPr dirty="0" err="1"/>
              <a:t>una</a:t>
            </a:r>
            <a:r>
              <a:rPr dirty="0"/>
              <a:t> </a:t>
            </a:r>
            <a:r>
              <a:rPr dirty="0" err="1"/>
              <a:t>Cultura</a:t>
            </a:r>
            <a:endParaRPr dirty="0"/>
          </a:p>
        </p:txBody>
      </p:sp>
      <p:sp>
        <p:nvSpPr>
          <p:cNvPr id="4" name="TextBox 3"/>
          <p:cNvSpPr txBox="1"/>
          <p:nvPr/>
        </p:nvSpPr>
        <p:spPr>
          <a:xfrm>
            <a:off x="457200" y="1417638"/>
            <a:ext cx="8229600" cy="2031325"/>
          </a:xfrm>
          <a:prstGeom prst="rect">
            <a:avLst/>
          </a:prstGeom>
          <a:noFill/>
        </p:spPr>
        <p:txBody>
          <a:bodyPr wrap="square">
            <a:spAutoFit/>
          </a:bodyPr>
          <a:lstStyle/>
          <a:p>
            <a:r>
              <a:rPr dirty="0"/>
              <a:t>Microsoft: </a:t>
            </a:r>
            <a:endParaRPr lang="en-US" dirty="0"/>
          </a:p>
          <a:p>
            <a:pPr marL="285750" indent="-285750">
              <a:buFontTx/>
              <a:buChar char="-"/>
            </a:pPr>
            <a:r>
              <a:rPr dirty="0" err="1"/>
              <a:t>Adopción</a:t>
            </a:r>
            <a:r>
              <a:rPr dirty="0"/>
              <a:t> de </a:t>
            </a:r>
            <a:r>
              <a:rPr dirty="0" err="1"/>
              <a:t>una</a:t>
            </a:r>
            <a:r>
              <a:rPr dirty="0"/>
              <a:t> </a:t>
            </a:r>
            <a:r>
              <a:rPr dirty="0" err="1"/>
              <a:t>Cultura</a:t>
            </a:r>
            <a:r>
              <a:rPr dirty="0"/>
              <a:t> DevOps, </a:t>
            </a:r>
            <a:endParaRPr lang="en-US" dirty="0"/>
          </a:p>
          <a:p>
            <a:pPr marL="285750" indent="-285750">
              <a:buFontTx/>
              <a:buChar char="-"/>
            </a:pPr>
            <a:r>
              <a:rPr dirty="0" err="1"/>
              <a:t>Entorno</a:t>
            </a:r>
            <a:r>
              <a:rPr dirty="0"/>
              <a:t> para </a:t>
            </a:r>
            <a:r>
              <a:rPr dirty="0" err="1"/>
              <a:t>Equipos</a:t>
            </a:r>
            <a:r>
              <a:rPr dirty="0"/>
              <a:t> de Alto </a:t>
            </a:r>
            <a:r>
              <a:rPr dirty="0" err="1"/>
              <a:t>Rendimiento</a:t>
            </a:r>
            <a:r>
              <a:rPr dirty="0"/>
              <a:t>, </a:t>
            </a:r>
            <a:endParaRPr lang="en-US" dirty="0"/>
          </a:p>
          <a:p>
            <a:pPr marL="285750" indent="-285750">
              <a:buFontTx/>
              <a:buChar char="-"/>
            </a:pPr>
            <a:r>
              <a:rPr dirty="0" err="1"/>
              <a:t>Colaboración</a:t>
            </a:r>
            <a:r>
              <a:rPr dirty="0"/>
              <a:t>, </a:t>
            </a:r>
            <a:r>
              <a:rPr dirty="0" err="1"/>
              <a:t>Visibilidad</a:t>
            </a:r>
            <a:r>
              <a:rPr dirty="0"/>
              <a:t> y </a:t>
            </a:r>
            <a:r>
              <a:rPr dirty="0" err="1"/>
              <a:t>Alineación</a:t>
            </a:r>
            <a:r>
              <a:rPr dirty="0"/>
              <a:t>, </a:t>
            </a:r>
            <a:endParaRPr lang="en-US" dirty="0"/>
          </a:p>
          <a:p>
            <a:pPr marL="285750" indent="-285750">
              <a:buFontTx/>
              <a:buChar char="-"/>
            </a:pPr>
            <a:r>
              <a:rPr dirty="0" err="1"/>
              <a:t>Cambios</a:t>
            </a:r>
            <a:r>
              <a:rPr dirty="0"/>
              <a:t> </a:t>
            </a:r>
            <a:r>
              <a:rPr dirty="0" err="1"/>
              <a:t>en</a:t>
            </a:r>
            <a:r>
              <a:rPr dirty="0"/>
              <a:t> </a:t>
            </a:r>
            <a:r>
              <a:rPr dirty="0" err="1"/>
              <a:t>el</a:t>
            </a:r>
            <a:r>
              <a:rPr dirty="0"/>
              <a:t> </a:t>
            </a:r>
            <a:r>
              <a:rPr dirty="0" err="1"/>
              <a:t>Alcance</a:t>
            </a:r>
            <a:r>
              <a:rPr dirty="0"/>
              <a:t> y la </a:t>
            </a:r>
            <a:r>
              <a:rPr dirty="0" err="1"/>
              <a:t>Responsabilidad</a:t>
            </a:r>
            <a:r>
              <a:rPr dirty="0"/>
              <a:t>, </a:t>
            </a:r>
            <a:endParaRPr lang="en-US" dirty="0"/>
          </a:p>
          <a:p>
            <a:pPr marL="285750" indent="-285750">
              <a:buFontTx/>
              <a:buChar char="-"/>
            </a:pPr>
            <a:r>
              <a:rPr dirty="0" err="1"/>
              <a:t>Ciclos</a:t>
            </a:r>
            <a:r>
              <a:rPr dirty="0"/>
              <a:t> de </a:t>
            </a:r>
            <a:r>
              <a:rPr dirty="0" err="1"/>
              <a:t>Lanzamiento</a:t>
            </a:r>
            <a:r>
              <a:rPr dirty="0"/>
              <a:t> Más </a:t>
            </a:r>
            <a:r>
              <a:rPr dirty="0" err="1"/>
              <a:t>Cortos</a:t>
            </a:r>
            <a:r>
              <a:rPr dirty="0"/>
              <a:t>, </a:t>
            </a:r>
            <a:endParaRPr lang="en-US" dirty="0"/>
          </a:p>
          <a:p>
            <a:pPr marL="285750" indent="-285750">
              <a:buFontTx/>
              <a:buChar char="-"/>
            </a:pPr>
            <a:r>
              <a:rPr dirty="0" err="1"/>
              <a:t>Aprendizaje</a:t>
            </a:r>
            <a:r>
              <a:rPr dirty="0"/>
              <a:t> Continuo.</a:t>
            </a:r>
            <a:endParaRPr lang="en-US" dirty="0"/>
          </a:p>
        </p:txBody>
      </p:sp>
    </p:spTree>
    <p:extLst>
      <p:ext uri="{BB962C8B-B14F-4D97-AF65-F5344CB8AC3E}">
        <p14:creationId xmlns:p14="http://schemas.microsoft.com/office/powerpoint/2010/main" val="420899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DevOps </a:t>
            </a:r>
            <a:r>
              <a:rPr dirty="0" err="1"/>
              <a:t>como</a:t>
            </a:r>
            <a:r>
              <a:rPr dirty="0"/>
              <a:t> </a:t>
            </a:r>
            <a:r>
              <a:rPr dirty="0" err="1"/>
              <a:t>una</a:t>
            </a:r>
            <a:r>
              <a:rPr dirty="0"/>
              <a:t> </a:t>
            </a:r>
            <a:r>
              <a:rPr dirty="0" err="1"/>
              <a:t>Cultura</a:t>
            </a:r>
            <a:endParaRPr dirty="0"/>
          </a:p>
        </p:txBody>
      </p:sp>
      <p:sp>
        <p:nvSpPr>
          <p:cNvPr id="4" name="TextBox 3"/>
          <p:cNvSpPr txBox="1"/>
          <p:nvPr/>
        </p:nvSpPr>
        <p:spPr>
          <a:xfrm>
            <a:off x="457200" y="1417638"/>
            <a:ext cx="8229600" cy="1754326"/>
          </a:xfrm>
          <a:prstGeom prst="rect">
            <a:avLst/>
          </a:prstGeom>
          <a:noFill/>
        </p:spPr>
        <p:txBody>
          <a:bodyPr wrap="square">
            <a:spAutoFit/>
          </a:bodyPr>
          <a:lstStyle/>
          <a:p>
            <a:r>
              <a:rPr dirty="0"/>
              <a:t>IBM: </a:t>
            </a:r>
            <a:endParaRPr lang="en-US" dirty="0"/>
          </a:p>
          <a:p>
            <a:pPr marL="285750" indent="-285750">
              <a:buFontTx/>
              <a:buChar char="-"/>
            </a:pPr>
            <a:r>
              <a:rPr dirty="0" err="1"/>
              <a:t>Compromiso</a:t>
            </a:r>
            <a:r>
              <a:rPr dirty="0"/>
              <a:t> con la </a:t>
            </a:r>
            <a:r>
              <a:rPr dirty="0" err="1"/>
              <a:t>Cultura</a:t>
            </a:r>
            <a:r>
              <a:rPr dirty="0"/>
              <a:t> DevOps, </a:t>
            </a:r>
            <a:endParaRPr lang="en-US" dirty="0"/>
          </a:p>
          <a:p>
            <a:pPr marL="285750" indent="-285750">
              <a:buFontTx/>
              <a:buChar char="-"/>
            </a:pPr>
            <a:r>
              <a:rPr dirty="0" err="1"/>
              <a:t>Comunicación</a:t>
            </a:r>
            <a:r>
              <a:rPr dirty="0"/>
              <a:t>, </a:t>
            </a:r>
            <a:r>
              <a:rPr dirty="0" err="1"/>
              <a:t>Colaboración</a:t>
            </a:r>
            <a:r>
              <a:rPr dirty="0"/>
              <a:t> y </a:t>
            </a:r>
            <a:r>
              <a:rPr dirty="0" err="1"/>
              <a:t>Responsabilidad</a:t>
            </a:r>
            <a:r>
              <a:rPr dirty="0"/>
              <a:t> </a:t>
            </a:r>
            <a:r>
              <a:rPr dirty="0" err="1"/>
              <a:t>Compartida</a:t>
            </a:r>
            <a:r>
              <a:rPr dirty="0"/>
              <a:t>, </a:t>
            </a:r>
            <a:endParaRPr lang="en-US" dirty="0"/>
          </a:p>
          <a:p>
            <a:pPr marL="285750" indent="-285750">
              <a:buFontTx/>
              <a:buChar char="-"/>
            </a:pPr>
            <a:r>
              <a:rPr dirty="0" err="1"/>
              <a:t>Rompimiento</a:t>
            </a:r>
            <a:r>
              <a:rPr dirty="0"/>
              <a:t> de Silos y </a:t>
            </a:r>
            <a:r>
              <a:rPr dirty="0" err="1"/>
              <a:t>Equipos</a:t>
            </a:r>
            <a:r>
              <a:rPr dirty="0"/>
              <a:t> </a:t>
            </a:r>
            <a:r>
              <a:rPr dirty="0" err="1"/>
              <a:t>Multifuncionales</a:t>
            </a:r>
            <a:r>
              <a:rPr dirty="0"/>
              <a:t> </a:t>
            </a:r>
            <a:r>
              <a:rPr dirty="0" err="1"/>
              <a:t>Autónomos</a:t>
            </a:r>
            <a:r>
              <a:rPr dirty="0"/>
              <a:t>, </a:t>
            </a:r>
            <a:endParaRPr lang="en-US" dirty="0"/>
          </a:p>
          <a:p>
            <a:pPr marL="285750" indent="-285750">
              <a:buFontTx/>
              <a:buChar char="-"/>
            </a:pPr>
            <a:r>
              <a:rPr dirty="0" err="1"/>
              <a:t>Enfoque</a:t>
            </a:r>
            <a:r>
              <a:rPr dirty="0"/>
              <a:t> </a:t>
            </a:r>
            <a:r>
              <a:rPr dirty="0" err="1"/>
              <a:t>en</a:t>
            </a:r>
            <a:r>
              <a:rPr dirty="0"/>
              <a:t> la Calidad </a:t>
            </a:r>
            <a:r>
              <a:rPr dirty="0" err="1"/>
              <a:t>desde</a:t>
            </a:r>
            <a:r>
              <a:rPr dirty="0"/>
              <a:t> </a:t>
            </a:r>
            <a:r>
              <a:rPr dirty="0" err="1"/>
              <a:t>el</a:t>
            </a:r>
            <a:r>
              <a:rPr dirty="0"/>
              <a:t> </a:t>
            </a:r>
            <a:r>
              <a:rPr dirty="0" err="1"/>
              <a:t>Inicio</a:t>
            </a:r>
            <a:r>
              <a:rPr dirty="0"/>
              <a:t>, </a:t>
            </a:r>
            <a:endParaRPr lang="en-US" dirty="0"/>
          </a:p>
          <a:p>
            <a:pPr marL="285750" indent="-285750">
              <a:buFontTx/>
              <a:buChar char="-"/>
            </a:pPr>
            <a:r>
              <a:rPr dirty="0" err="1"/>
              <a:t>Compromiso</a:t>
            </a:r>
            <a:r>
              <a:rPr dirty="0"/>
              <a:t> con la </a:t>
            </a:r>
            <a:r>
              <a:rPr dirty="0" err="1"/>
              <a:t>Automatización</a:t>
            </a:r>
            <a:r>
              <a:rPr dirty="0"/>
              <a:t>, </a:t>
            </a:r>
            <a:r>
              <a:rPr dirty="0" err="1"/>
              <a:t>Retroalimentación</a:t>
            </a:r>
            <a:r>
              <a:rPr dirty="0"/>
              <a:t> y </a:t>
            </a:r>
            <a:r>
              <a:rPr dirty="0" err="1"/>
              <a:t>Medición</a:t>
            </a:r>
            <a:r>
              <a:rPr dirty="0"/>
              <a:t>.</a:t>
            </a:r>
          </a:p>
        </p:txBody>
      </p:sp>
    </p:spTree>
    <p:extLst>
      <p:ext uri="{BB962C8B-B14F-4D97-AF65-F5344CB8AC3E}">
        <p14:creationId xmlns:p14="http://schemas.microsoft.com/office/powerpoint/2010/main" val="144581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Evolución</a:t>
            </a:r>
            <a:r>
              <a:rPr lang="en-US" dirty="0"/>
              <a:t> de </a:t>
            </a:r>
            <a:r>
              <a:rPr lang="en-US" dirty="0" err="1"/>
              <a:t>Puestos</a:t>
            </a:r>
            <a:r>
              <a:rPr lang="en-US" dirty="0"/>
              <a:t> con DevOps</a:t>
            </a:r>
            <a:endParaRPr dirty="0"/>
          </a:p>
        </p:txBody>
      </p:sp>
    </p:spTree>
    <p:extLst>
      <p:ext uri="{BB962C8B-B14F-4D97-AF65-F5344CB8AC3E}">
        <p14:creationId xmlns:p14="http://schemas.microsoft.com/office/powerpoint/2010/main" val="273095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031325"/>
          </a:xfrm>
          <a:prstGeom prst="rect">
            <a:avLst/>
          </a:prstGeom>
          <a:noFill/>
        </p:spPr>
        <p:txBody>
          <a:bodyPr wrap="square">
            <a:spAutoFit/>
          </a:bodyPr>
          <a:lstStyle/>
          <a:p>
            <a:r>
              <a:rPr lang="en-US" dirty="0"/>
              <a:t>1. </a:t>
            </a:r>
            <a:r>
              <a:rPr lang="en-US" dirty="0" err="1"/>
              <a:t>Desarrolladores</a:t>
            </a:r>
            <a:r>
              <a:rPr lang="en-US" dirty="0"/>
              <a:t> de Software:</a:t>
            </a:r>
          </a:p>
          <a:p>
            <a:endParaRPr lang="en-US" dirty="0"/>
          </a:p>
          <a:p>
            <a:pPr marL="285750" indent="-285750">
              <a:buFontTx/>
              <a:buChar char="-"/>
            </a:pPr>
            <a:r>
              <a:rPr lang="en-US" dirty="0" err="1"/>
              <a:t>Desarrolladores</a:t>
            </a:r>
            <a:r>
              <a:rPr lang="en-US" dirty="0"/>
              <a:t> DevOps.</a:t>
            </a:r>
          </a:p>
          <a:p>
            <a:pPr marL="285750" indent="-285750">
              <a:buFontTx/>
              <a:buChar char="-"/>
            </a:pPr>
            <a:r>
              <a:rPr lang="en-US" dirty="0" err="1"/>
              <a:t>Ingenieros</a:t>
            </a:r>
            <a:r>
              <a:rPr lang="en-US" dirty="0"/>
              <a:t> de software DevOps.</a:t>
            </a:r>
          </a:p>
          <a:p>
            <a:endParaRPr lang="en-US" dirty="0"/>
          </a:p>
          <a:p>
            <a:pPr marL="285750" indent="-285750">
              <a:buFontTx/>
              <a:buChar char="-"/>
            </a:pPr>
            <a:r>
              <a:rPr lang="en-US" dirty="0" err="1"/>
              <a:t>Involucrarse</a:t>
            </a:r>
            <a:r>
              <a:rPr lang="en-US" dirty="0"/>
              <a:t> </a:t>
            </a:r>
            <a:r>
              <a:rPr lang="en-US" dirty="0" err="1"/>
              <a:t>en</a:t>
            </a:r>
            <a:r>
              <a:rPr lang="en-US" dirty="0"/>
              <a:t> </a:t>
            </a:r>
            <a:r>
              <a:rPr lang="en-US" dirty="0" err="1"/>
              <a:t>el</a:t>
            </a:r>
            <a:r>
              <a:rPr lang="en-US" dirty="0"/>
              <a:t> </a:t>
            </a:r>
            <a:r>
              <a:rPr lang="en-US" dirty="0" err="1"/>
              <a:t>ciclo</a:t>
            </a:r>
            <a:r>
              <a:rPr lang="en-US" dirty="0"/>
              <a:t> de </a:t>
            </a:r>
            <a:r>
              <a:rPr lang="en-US" dirty="0" err="1"/>
              <a:t>vida</a:t>
            </a:r>
            <a:r>
              <a:rPr lang="en-US" dirty="0"/>
              <a:t> </a:t>
            </a:r>
            <a:r>
              <a:rPr lang="en-US" dirty="0" err="1"/>
              <a:t>completo</a:t>
            </a:r>
            <a:r>
              <a:rPr lang="en-US" dirty="0"/>
              <a:t> del Desarrollo.</a:t>
            </a:r>
          </a:p>
          <a:p>
            <a:pPr marL="285750" indent="-285750">
              <a:buFontTx/>
              <a:buChar char="-"/>
            </a:pPr>
            <a:r>
              <a:rPr lang="en-US" dirty="0" err="1"/>
              <a:t>Habilidades</a:t>
            </a:r>
            <a:r>
              <a:rPr lang="en-US" dirty="0"/>
              <a:t> </a:t>
            </a:r>
            <a:r>
              <a:rPr lang="en-US" dirty="0" err="1"/>
              <a:t>en</a:t>
            </a:r>
            <a:r>
              <a:rPr lang="en-US" dirty="0"/>
              <a:t> </a:t>
            </a:r>
            <a:r>
              <a:rPr lang="en-US" dirty="0" err="1"/>
              <a:t>automatización</a:t>
            </a:r>
            <a:r>
              <a:rPr lang="en-US" dirty="0"/>
              <a:t> y </a:t>
            </a:r>
            <a:r>
              <a:rPr lang="en-US" dirty="0" err="1"/>
              <a:t>gestión</a:t>
            </a:r>
            <a:r>
              <a:rPr lang="en-US" dirty="0"/>
              <a:t> de </a:t>
            </a:r>
            <a:r>
              <a:rPr lang="en-US" dirty="0" err="1"/>
              <a:t>infraestructura</a:t>
            </a:r>
            <a:r>
              <a:rPr lang="en-US" dirty="0"/>
              <a:t> </a:t>
            </a:r>
            <a:r>
              <a:rPr lang="en-US" dirty="0" err="1"/>
              <a:t>como</a:t>
            </a:r>
            <a:r>
              <a:rPr lang="en-US" dirty="0"/>
              <a:t> </a:t>
            </a:r>
            <a:r>
              <a:rPr lang="en-US" dirty="0" err="1"/>
              <a:t>código</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585323"/>
          </a:xfrm>
          <a:prstGeom prst="rect">
            <a:avLst/>
          </a:prstGeom>
          <a:noFill/>
        </p:spPr>
        <p:txBody>
          <a:bodyPr wrap="square">
            <a:spAutoFit/>
          </a:bodyPr>
          <a:lstStyle/>
          <a:p>
            <a:r>
              <a:rPr lang="en-US" dirty="0"/>
              <a:t>2. </a:t>
            </a:r>
            <a:r>
              <a:rPr lang="en-US" dirty="0" err="1"/>
              <a:t>Administradores</a:t>
            </a:r>
            <a:r>
              <a:rPr lang="en-US" dirty="0"/>
              <a:t> de </a:t>
            </a:r>
            <a:r>
              <a:rPr lang="en-US" dirty="0" err="1"/>
              <a:t>Sistemas</a:t>
            </a:r>
            <a:r>
              <a:rPr lang="en-US" dirty="0"/>
              <a:t>:</a:t>
            </a:r>
          </a:p>
          <a:p>
            <a:endParaRPr lang="en-US" dirty="0"/>
          </a:p>
          <a:p>
            <a:pPr marL="285750" indent="-285750">
              <a:buFontTx/>
              <a:buChar char="-"/>
            </a:pPr>
            <a:r>
              <a:rPr lang="en-US" dirty="0" err="1"/>
              <a:t>Ingenieros</a:t>
            </a:r>
            <a:r>
              <a:rPr lang="en-US" dirty="0"/>
              <a:t> de </a:t>
            </a:r>
            <a:r>
              <a:rPr lang="en-US" dirty="0" err="1"/>
              <a:t>operaciones</a:t>
            </a:r>
            <a:r>
              <a:rPr lang="en-US" dirty="0"/>
              <a:t> de DevOps.</a:t>
            </a:r>
          </a:p>
          <a:p>
            <a:pPr marL="285750" indent="-285750">
              <a:buFontTx/>
              <a:buChar char="-"/>
            </a:pPr>
            <a:r>
              <a:rPr lang="en-US" dirty="0" err="1"/>
              <a:t>Ingenieros</a:t>
            </a:r>
            <a:r>
              <a:rPr lang="en-US" dirty="0"/>
              <a:t> de </a:t>
            </a:r>
            <a:r>
              <a:rPr lang="en-US" dirty="0" err="1"/>
              <a:t>confiabilidad</a:t>
            </a:r>
            <a:r>
              <a:rPr lang="en-US" dirty="0"/>
              <a:t> del sitio (SRE).</a:t>
            </a:r>
          </a:p>
          <a:p>
            <a:endParaRPr lang="en-US" dirty="0"/>
          </a:p>
          <a:p>
            <a:pPr marL="285750" indent="-285750">
              <a:buFontTx/>
              <a:buChar char="-"/>
            </a:pPr>
            <a:r>
              <a:rPr lang="en-US" dirty="0" err="1"/>
              <a:t>Automatización</a:t>
            </a:r>
            <a:r>
              <a:rPr lang="en-US" dirty="0"/>
              <a:t> de </a:t>
            </a:r>
            <a:r>
              <a:rPr lang="en-US" dirty="0" err="1"/>
              <a:t>procesos</a:t>
            </a:r>
            <a:r>
              <a:rPr lang="en-US" dirty="0"/>
              <a:t> </a:t>
            </a:r>
            <a:r>
              <a:rPr lang="en-US" dirty="0" err="1"/>
              <a:t>operativos</a:t>
            </a:r>
            <a:r>
              <a:rPr lang="en-US" dirty="0"/>
              <a:t>.</a:t>
            </a:r>
          </a:p>
          <a:p>
            <a:pPr marL="285750" indent="-285750">
              <a:buFontTx/>
              <a:buChar char="-"/>
            </a:pPr>
            <a:r>
              <a:rPr lang="en-US" dirty="0" err="1"/>
              <a:t>Mantenimiento</a:t>
            </a:r>
            <a:r>
              <a:rPr lang="en-US" dirty="0"/>
              <a:t> de </a:t>
            </a:r>
            <a:r>
              <a:rPr lang="en-US" dirty="0" err="1"/>
              <a:t>infraestructura</a:t>
            </a:r>
            <a:r>
              <a:rPr lang="en-US" dirty="0"/>
              <a:t>.</a:t>
            </a:r>
          </a:p>
          <a:p>
            <a:pPr marL="285750" indent="-285750">
              <a:buFontTx/>
              <a:buChar char="-"/>
            </a:pPr>
            <a:r>
              <a:rPr lang="en-US" dirty="0" err="1"/>
              <a:t>Aseguramiento</a:t>
            </a:r>
            <a:r>
              <a:rPr lang="en-US" dirty="0"/>
              <a:t> de la </a:t>
            </a:r>
            <a:r>
              <a:rPr lang="en-US" dirty="0" err="1"/>
              <a:t>disponibilidad</a:t>
            </a:r>
            <a:r>
              <a:rPr lang="en-US" dirty="0"/>
              <a:t> y </a:t>
            </a:r>
            <a:r>
              <a:rPr lang="en-US" dirty="0" err="1"/>
              <a:t>rendimiento</a:t>
            </a:r>
            <a:r>
              <a:rPr lang="en-US" dirty="0"/>
              <a:t> del Sistema.</a:t>
            </a:r>
          </a:p>
          <a:p>
            <a:pPr marL="285750" indent="-285750">
              <a:buFontTx/>
              <a:buChar char="-"/>
            </a:pPr>
            <a:r>
              <a:rPr lang="en-US" dirty="0" err="1"/>
              <a:t>Participación</a:t>
            </a:r>
            <a:r>
              <a:rPr lang="en-US" dirty="0"/>
              <a:t> </a:t>
            </a:r>
            <a:r>
              <a:rPr lang="en-US" dirty="0" err="1"/>
              <a:t>en</a:t>
            </a:r>
            <a:r>
              <a:rPr lang="en-US" dirty="0"/>
              <a:t> </a:t>
            </a:r>
            <a:r>
              <a:rPr lang="en-US" dirty="0" err="1"/>
              <a:t>el</a:t>
            </a:r>
            <a:r>
              <a:rPr lang="en-US" dirty="0"/>
              <a:t> </a:t>
            </a:r>
            <a:r>
              <a:rPr lang="en-US" dirty="0" err="1"/>
              <a:t>desarrollo</a:t>
            </a:r>
            <a:r>
              <a:rPr lang="en-US" dirty="0"/>
              <a:t> de </a:t>
            </a:r>
            <a:r>
              <a:rPr lang="en-US" dirty="0" err="1"/>
              <a:t>herramientas</a:t>
            </a:r>
            <a:r>
              <a:rPr lang="en-US" dirty="0"/>
              <a:t> de </a:t>
            </a:r>
            <a:r>
              <a:rPr lang="en-US" dirty="0" err="1"/>
              <a:t>monitoreo</a:t>
            </a:r>
            <a:r>
              <a:rPr lang="en-US" dirty="0"/>
              <a:t> y </a:t>
            </a:r>
            <a:r>
              <a:rPr lang="en-US" dirty="0" err="1"/>
              <a:t>alerta</a:t>
            </a:r>
            <a:r>
              <a:rPr lang="en-US" dirty="0"/>
              <a:t>.</a:t>
            </a:r>
          </a:p>
        </p:txBody>
      </p:sp>
    </p:spTree>
    <p:extLst>
      <p:ext uri="{BB962C8B-B14F-4D97-AF65-F5344CB8AC3E}">
        <p14:creationId xmlns:p14="http://schemas.microsoft.com/office/powerpoint/2010/main" val="394012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585323"/>
          </a:xfrm>
          <a:prstGeom prst="rect">
            <a:avLst/>
          </a:prstGeom>
          <a:noFill/>
        </p:spPr>
        <p:txBody>
          <a:bodyPr wrap="square">
            <a:spAutoFit/>
          </a:bodyPr>
          <a:lstStyle/>
          <a:p>
            <a:r>
              <a:rPr lang="en-US" dirty="0"/>
              <a:t>3. </a:t>
            </a:r>
            <a:r>
              <a:rPr lang="en-US" dirty="0" err="1"/>
              <a:t>Especialistas</a:t>
            </a:r>
            <a:r>
              <a:rPr lang="en-US" dirty="0"/>
              <a:t> </a:t>
            </a:r>
            <a:r>
              <a:rPr lang="en-US" dirty="0" err="1"/>
              <a:t>en</a:t>
            </a:r>
            <a:r>
              <a:rPr lang="en-US" dirty="0"/>
              <a:t> QA (Control de Calidad):</a:t>
            </a:r>
          </a:p>
          <a:p>
            <a:endParaRPr lang="en-US" dirty="0"/>
          </a:p>
          <a:p>
            <a:pPr marL="285750" indent="-285750">
              <a:buFontTx/>
              <a:buChar char="-"/>
            </a:pPr>
            <a:r>
              <a:rPr lang="en-US" dirty="0" err="1"/>
              <a:t>Ingenieros</a:t>
            </a:r>
            <a:r>
              <a:rPr lang="en-US" dirty="0"/>
              <a:t> de </a:t>
            </a:r>
            <a:r>
              <a:rPr lang="en-US" dirty="0" err="1"/>
              <a:t>pruebas</a:t>
            </a:r>
            <a:r>
              <a:rPr lang="en-US" dirty="0"/>
              <a:t> de DevOps </a:t>
            </a:r>
          </a:p>
          <a:p>
            <a:pPr marL="285750" indent="-285750">
              <a:buFontTx/>
              <a:buChar char="-"/>
            </a:pPr>
            <a:r>
              <a:rPr lang="en-US" dirty="0" err="1"/>
              <a:t>Ingenieros</a:t>
            </a:r>
            <a:r>
              <a:rPr lang="en-US" dirty="0"/>
              <a:t> de </a:t>
            </a:r>
            <a:r>
              <a:rPr lang="en-US" dirty="0" err="1"/>
              <a:t>aseguramiento</a:t>
            </a:r>
            <a:r>
              <a:rPr lang="en-US" dirty="0"/>
              <a:t> de </a:t>
            </a:r>
            <a:r>
              <a:rPr lang="en-US" dirty="0" err="1"/>
              <a:t>calidad</a:t>
            </a:r>
            <a:r>
              <a:rPr lang="en-US" dirty="0"/>
              <a:t> DevOps.</a:t>
            </a:r>
          </a:p>
          <a:p>
            <a:endParaRPr lang="en-US" dirty="0"/>
          </a:p>
          <a:p>
            <a:pPr marL="285750" indent="-285750">
              <a:buFontTx/>
              <a:buChar char="-"/>
            </a:pPr>
            <a:r>
              <a:rPr lang="en-US" dirty="0" err="1"/>
              <a:t>Integrar</a:t>
            </a:r>
            <a:r>
              <a:rPr lang="en-US" dirty="0"/>
              <a:t> </a:t>
            </a:r>
            <a:r>
              <a:rPr lang="en-US" dirty="0" err="1"/>
              <a:t>pruebas</a:t>
            </a:r>
            <a:r>
              <a:rPr lang="en-US" dirty="0"/>
              <a:t> </a:t>
            </a:r>
            <a:r>
              <a:rPr lang="en-US" dirty="0" err="1"/>
              <a:t>automatizadas</a:t>
            </a:r>
            <a:r>
              <a:rPr lang="en-US" dirty="0"/>
              <a:t> </a:t>
            </a:r>
            <a:r>
              <a:rPr lang="en-US" dirty="0" err="1"/>
              <a:t>en</a:t>
            </a:r>
            <a:r>
              <a:rPr lang="en-US" dirty="0"/>
              <a:t> </a:t>
            </a:r>
            <a:r>
              <a:rPr lang="en-US" dirty="0" err="1"/>
              <a:t>el</a:t>
            </a:r>
            <a:r>
              <a:rPr lang="en-US" dirty="0"/>
              <a:t> pipeline de CI/CD, </a:t>
            </a:r>
          </a:p>
          <a:p>
            <a:pPr marL="285750" indent="-285750">
              <a:buFontTx/>
              <a:buChar char="-"/>
            </a:pPr>
            <a:r>
              <a:rPr lang="en-US" dirty="0" err="1"/>
              <a:t>Colaborar</a:t>
            </a:r>
            <a:r>
              <a:rPr lang="en-US" dirty="0"/>
              <a:t> </a:t>
            </a:r>
            <a:r>
              <a:rPr lang="en-US" dirty="0" err="1"/>
              <a:t>estrechamente</a:t>
            </a:r>
            <a:r>
              <a:rPr lang="en-US" dirty="0"/>
              <a:t> con </a:t>
            </a:r>
            <a:r>
              <a:rPr lang="en-US" dirty="0" err="1"/>
              <a:t>desarrolladores</a:t>
            </a:r>
            <a:r>
              <a:rPr lang="en-US" dirty="0"/>
              <a:t> para </a:t>
            </a:r>
            <a:r>
              <a:rPr lang="en-US" dirty="0" err="1"/>
              <a:t>asegurar</a:t>
            </a:r>
            <a:r>
              <a:rPr lang="en-US" dirty="0"/>
              <a:t> la </a:t>
            </a:r>
            <a:r>
              <a:rPr lang="en-US" dirty="0" err="1"/>
              <a:t>calidad</a:t>
            </a:r>
            <a:r>
              <a:rPr lang="en-US" dirty="0"/>
              <a:t> </a:t>
            </a:r>
            <a:r>
              <a:rPr lang="en-US" dirty="0" err="1"/>
              <a:t>desde</a:t>
            </a:r>
            <a:r>
              <a:rPr lang="en-US" dirty="0"/>
              <a:t> </a:t>
            </a:r>
            <a:r>
              <a:rPr lang="en-US" dirty="0" err="1"/>
              <a:t>el</a:t>
            </a:r>
            <a:r>
              <a:rPr lang="en-US" dirty="0"/>
              <a:t> </a:t>
            </a:r>
            <a:r>
              <a:rPr lang="en-US" dirty="0" err="1"/>
              <a:t>inicio</a:t>
            </a:r>
            <a:r>
              <a:rPr lang="en-US" dirty="0"/>
              <a:t>, </a:t>
            </a:r>
          </a:p>
          <a:p>
            <a:pPr marL="285750" indent="-285750">
              <a:buFontTx/>
              <a:buChar char="-"/>
            </a:pPr>
            <a:r>
              <a:rPr lang="en-US" dirty="0" err="1"/>
              <a:t>Ayudar</a:t>
            </a:r>
            <a:r>
              <a:rPr lang="en-US" dirty="0"/>
              <a:t> </a:t>
            </a:r>
            <a:r>
              <a:rPr lang="en-US" dirty="0" err="1"/>
              <a:t>en</a:t>
            </a:r>
            <a:r>
              <a:rPr lang="en-US" dirty="0"/>
              <a:t> la </a:t>
            </a:r>
            <a:r>
              <a:rPr lang="en-US" dirty="0" err="1"/>
              <a:t>implementación</a:t>
            </a:r>
            <a:r>
              <a:rPr lang="en-US" dirty="0"/>
              <a:t> de </a:t>
            </a:r>
            <a:r>
              <a:rPr lang="en-US" dirty="0" err="1"/>
              <a:t>prácticas</a:t>
            </a:r>
            <a:r>
              <a:rPr lang="en-US" dirty="0"/>
              <a:t> de </a:t>
            </a:r>
            <a:r>
              <a:rPr lang="en-US" dirty="0" err="1"/>
              <a:t>prueba</a:t>
            </a:r>
            <a:r>
              <a:rPr lang="en-US" dirty="0"/>
              <a:t> continua.</a:t>
            </a:r>
          </a:p>
        </p:txBody>
      </p:sp>
    </p:spTree>
    <p:extLst>
      <p:ext uri="{BB962C8B-B14F-4D97-AF65-F5344CB8AC3E}">
        <p14:creationId xmlns:p14="http://schemas.microsoft.com/office/powerpoint/2010/main" val="2585908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308324"/>
          </a:xfrm>
          <a:prstGeom prst="rect">
            <a:avLst/>
          </a:prstGeom>
          <a:noFill/>
        </p:spPr>
        <p:txBody>
          <a:bodyPr wrap="square">
            <a:spAutoFit/>
          </a:bodyPr>
          <a:lstStyle/>
          <a:p>
            <a:r>
              <a:rPr lang="en-US" dirty="0"/>
              <a:t>4. </a:t>
            </a:r>
            <a:r>
              <a:rPr lang="en-US" dirty="0" err="1"/>
              <a:t>Ingenieros</a:t>
            </a:r>
            <a:r>
              <a:rPr lang="en-US" dirty="0"/>
              <a:t> de </a:t>
            </a:r>
            <a:r>
              <a:rPr lang="en-US" dirty="0" err="1"/>
              <a:t>Seguridad</a:t>
            </a:r>
            <a:r>
              <a:rPr lang="en-US" dirty="0"/>
              <a:t>:</a:t>
            </a:r>
          </a:p>
          <a:p>
            <a:endParaRPr lang="en-US" dirty="0"/>
          </a:p>
          <a:p>
            <a:pPr marL="285750" indent="-285750">
              <a:buFontTx/>
              <a:buChar char="-"/>
            </a:pPr>
            <a:r>
              <a:rPr lang="en-US" dirty="0" err="1"/>
              <a:t>Ingenieros</a:t>
            </a:r>
            <a:r>
              <a:rPr lang="en-US" dirty="0"/>
              <a:t> de </a:t>
            </a:r>
            <a:r>
              <a:rPr lang="en-US" dirty="0" err="1"/>
              <a:t>DevSecOps</a:t>
            </a:r>
            <a:r>
              <a:rPr lang="en-US" dirty="0"/>
              <a:t>.</a:t>
            </a:r>
          </a:p>
          <a:p>
            <a:endParaRPr lang="en-US" dirty="0"/>
          </a:p>
          <a:p>
            <a:pPr marL="285750" indent="-285750">
              <a:buFontTx/>
              <a:buChar char="-"/>
            </a:pPr>
            <a:r>
              <a:rPr lang="en-US" dirty="0" err="1"/>
              <a:t>Integrar</a:t>
            </a:r>
            <a:r>
              <a:rPr lang="en-US" dirty="0"/>
              <a:t> </a:t>
            </a:r>
            <a:r>
              <a:rPr lang="en-US" dirty="0" err="1"/>
              <a:t>prácticas</a:t>
            </a:r>
            <a:r>
              <a:rPr lang="en-US" dirty="0"/>
              <a:t> de </a:t>
            </a:r>
            <a:r>
              <a:rPr lang="en-US" dirty="0" err="1"/>
              <a:t>seguridad</a:t>
            </a:r>
            <a:r>
              <a:rPr lang="en-US" dirty="0"/>
              <a:t> </a:t>
            </a:r>
            <a:r>
              <a:rPr lang="en-US" dirty="0" err="1"/>
              <a:t>en</a:t>
            </a:r>
            <a:r>
              <a:rPr lang="en-US" dirty="0"/>
              <a:t> </a:t>
            </a:r>
            <a:r>
              <a:rPr lang="en-US" dirty="0" err="1"/>
              <a:t>todo</a:t>
            </a:r>
            <a:r>
              <a:rPr lang="en-US" dirty="0"/>
              <a:t> </a:t>
            </a:r>
            <a:r>
              <a:rPr lang="en-US" dirty="0" err="1"/>
              <a:t>el</a:t>
            </a:r>
            <a:r>
              <a:rPr lang="en-US" dirty="0"/>
              <a:t> </a:t>
            </a:r>
            <a:r>
              <a:rPr lang="en-US" dirty="0" err="1"/>
              <a:t>ciclo</a:t>
            </a:r>
            <a:r>
              <a:rPr lang="en-US" dirty="0"/>
              <a:t> de </a:t>
            </a:r>
            <a:r>
              <a:rPr lang="en-US" dirty="0" err="1"/>
              <a:t>desarrollo</a:t>
            </a:r>
            <a:r>
              <a:rPr lang="en-US" dirty="0"/>
              <a:t>, </a:t>
            </a:r>
          </a:p>
          <a:p>
            <a:pPr marL="285750" indent="-285750">
              <a:buFontTx/>
              <a:buChar char="-"/>
            </a:pPr>
            <a:r>
              <a:rPr lang="en-US" dirty="0" err="1"/>
              <a:t>Realizar</a:t>
            </a:r>
            <a:r>
              <a:rPr lang="en-US" dirty="0"/>
              <a:t> </a:t>
            </a:r>
            <a:r>
              <a:rPr lang="en-US" dirty="0" err="1"/>
              <a:t>análisis</a:t>
            </a:r>
            <a:r>
              <a:rPr lang="en-US" dirty="0"/>
              <a:t> de </a:t>
            </a:r>
            <a:r>
              <a:rPr lang="en-US" dirty="0" err="1"/>
              <a:t>seguridad</a:t>
            </a:r>
            <a:r>
              <a:rPr lang="en-US" dirty="0"/>
              <a:t> continuo y </a:t>
            </a:r>
            <a:r>
              <a:rPr lang="en-US" dirty="0" err="1"/>
              <a:t>automatizado</a:t>
            </a:r>
            <a:r>
              <a:rPr lang="en-US" dirty="0"/>
              <a:t>, </a:t>
            </a:r>
          </a:p>
          <a:p>
            <a:pPr marL="285750" indent="-285750">
              <a:buFontTx/>
              <a:buChar char="-"/>
            </a:pPr>
            <a:r>
              <a:rPr lang="en-US" dirty="0" err="1"/>
              <a:t>Colaborar</a:t>
            </a:r>
            <a:r>
              <a:rPr lang="en-US" dirty="0"/>
              <a:t> con </a:t>
            </a:r>
            <a:r>
              <a:rPr lang="en-US" dirty="0" err="1"/>
              <a:t>desarrolladores</a:t>
            </a:r>
            <a:r>
              <a:rPr lang="en-US" dirty="0"/>
              <a:t> y </a:t>
            </a:r>
            <a:r>
              <a:rPr lang="en-US" dirty="0" err="1"/>
              <a:t>operadores</a:t>
            </a:r>
            <a:r>
              <a:rPr lang="en-US" dirty="0"/>
              <a:t> para </a:t>
            </a:r>
            <a:r>
              <a:rPr lang="en-US" dirty="0" err="1"/>
              <a:t>asegurar</a:t>
            </a:r>
            <a:r>
              <a:rPr lang="en-US" dirty="0"/>
              <a:t> que la </a:t>
            </a:r>
            <a:r>
              <a:rPr lang="en-US" dirty="0" err="1"/>
              <a:t>seguridad</a:t>
            </a:r>
            <a:r>
              <a:rPr lang="en-US" dirty="0"/>
              <a:t> </a:t>
            </a:r>
            <a:r>
              <a:rPr lang="en-US" dirty="0" err="1"/>
              <a:t>esté</a:t>
            </a:r>
            <a:r>
              <a:rPr lang="en-US" dirty="0"/>
              <a:t> </a:t>
            </a:r>
            <a:r>
              <a:rPr lang="en-US" dirty="0" err="1"/>
              <a:t>integrada</a:t>
            </a:r>
            <a:r>
              <a:rPr lang="en-US" dirty="0"/>
              <a:t> </a:t>
            </a:r>
            <a:r>
              <a:rPr lang="en-US" dirty="0" err="1"/>
              <a:t>en</a:t>
            </a:r>
            <a:r>
              <a:rPr lang="en-US" dirty="0"/>
              <a:t> </a:t>
            </a:r>
            <a:r>
              <a:rPr lang="en-US" dirty="0" err="1"/>
              <a:t>cada</a:t>
            </a:r>
            <a:r>
              <a:rPr lang="en-US" dirty="0"/>
              <a:t> </a:t>
            </a:r>
            <a:r>
              <a:rPr lang="en-US" dirty="0" err="1"/>
              <a:t>fase</a:t>
            </a:r>
            <a:r>
              <a:rPr lang="en-US" dirty="0"/>
              <a:t> del </a:t>
            </a:r>
            <a:r>
              <a:rPr lang="en-US" dirty="0" err="1"/>
              <a:t>desarrollo</a:t>
            </a:r>
            <a:r>
              <a:rPr lang="en-US" dirty="0"/>
              <a:t> y </a:t>
            </a:r>
            <a:r>
              <a:rPr lang="en-US" dirty="0" err="1"/>
              <a:t>despliegue</a:t>
            </a:r>
            <a:r>
              <a:rPr lang="en-US" dirty="0"/>
              <a:t>.</a:t>
            </a:r>
          </a:p>
        </p:txBody>
      </p:sp>
    </p:spTree>
    <p:extLst>
      <p:ext uri="{BB962C8B-B14F-4D97-AF65-F5344CB8AC3E}">
        <p14:creationId xmlns:p14="http://schemas.microsoft.com/office/powerpoint/2010/main" val="1833604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308324"/>
          </a:xfrm>
          <a:prstGeom prst="rect">
            <a:avLst/>
          </a:prstGeom>
          <a:noFill/>
        </p:spPr>
        <p:txBody>
          <a:bodyPr wrap="square">
            <a:spAutoFit/>
          </a:bodyPr>
          <a:lstStyle/>
          <a:p>
            <a:r>
              <a:rPr lang="en-US" dirty="0"/>
              <a:t>5. </a:t>
            </a:r>
            <a:r>
              <a:rPr lang="en-US" dirty="0" err="1"/>
              <a:t>Gestores</a:t>
            </a:r>
            <a:r>
              <a:rPr lang="en-US" dirty="0"/>
              <a:t> de Proyecto/</a:t>
            </a:r>
            <a:r>
              <a:rPr lang="en-US" dirty="0" err="1"/>
              <a:t>Producto</a:t>
            </a:r>
            <a:r>
              <a:rPr lang="en-US" dirty="0"/>
              <a:t>:</a:t>
            </a:r>
          </a:p>
          <a:p>
            <a:endParaRPr lang="en-US" dirty="0"/>
          </a:p>
          <a:p>
            <a:pPr marL="285750" indent="-285750">
              <a:buFontTx/>
              <a:buChar char="-"/>
            </a:pPr>
            <a:r>
              <a:rPr lang="en-US" dirty="0"/>
              <a:t>Roles de </a:t>
            </a:r>
            <a:r>
              <a:rPr lang="en-US" dirty="0" err="1"/>
              <a:t>gestores</a:t>
            </a:r>
            <a:r>
              <a:rPr lang="en-US" dirty="0"/>
              <a:t> de </a:t>
            </a:r>
            <a:r>
              <a:rPr lang="en-US" dirty="0" err="1"/>
              <a:t>producto</a:t>
            </a:r>
            <a:r>
              <a:rPr lang="en-US" dirty="0"/>
              <a:t> DevOps </a:t>
            </a:r>
          </a:p>
          <a:p>
            <a:pPr marL="285750" indent="-285750">
              <a:buFontTx/>
              <a:buChar char="-"/>
            </a:pPr>
            <a:r>
              <a:rPr lang="en-US" dirty="0" err="1"/>
              <a:t>Propietarios</a:t>
            </a:r>
            <a:r>
              <a:rPr lang="en-US" dirty="0"/>
              <a:t> de </a:t>
            </a:r>
            <a:r>
              <a:rPr lang="en-US" dirty="0" err="1"/>
              <a:t>producto</a:t>
            </a:r>
            <a:r>
              <a:rPr lang="en-US" dirty="0"/>
              <a:t> DevOps.</a:t>
            </a:r>
          </a:p>
          <a:p>
            <a:endParaRPr lang="en-US" dirty="0"/>
          </a:p>
          <a:p>
            <a:pPr marL="285750" indent="-285750">
              <a:buFontTx/>
              <a:buChar char="-"/>
            </a:pPr>
            <a:r>
              <a:rPr lang="en-US" dirty="0" err="1"/>
              <a:t>Fomentar</a:t>
            </a:r>
            <a:r>
              <a:rPr lang="en-US" dirty="0"/>
              <a:t> la </a:t>
            </a:r>
            <a:r>
              <a:rPr lang="en-US" dirty="0" err="1"/>
              <a:t>colaboración</a:t>
            </a:r>
            <a:r>
              <a:rPr lang="en-US" dirty="0"/>
              <a:t> entre </a:t>
            </a:r>
            <a:r>
              <a:rPr lang="en-US" dirty="0" err="1"/>
              <a:t>equipos</a:t>
            </a:r>
            <a:r>
              <a:rPr lang="en-US" dirty="0"/>
              <a:t>, </a:t>
            </a:r>
          </a:p>
          <a:p>
            <a:pPr marL="285750" indent="-285750">
              <a:buFontTx/>
              <a:buChar char="-"/>
            </a:pPr>
            <a:r>
              <a:rPr lang="en-US" dirty="0" err="1"/>
              <a:t>Asegurar</a:t>
            </a:r>
            <a:r>
              <a:rPr lang="en-US" dirty="0"/>
              <a:t> que las </a:t>
            </a:r>
            <a:r>
              <a:rPr lang="en-US" dirty="0" err="1"/>
              <a:t>prácticas</a:t>
            </a:r>
            <a:r>
              <a:rPr lang="en-US" dirty="0"/>
              <a:t> de DevOps se </a:t>
            </a:r>
            <a:r>
              <a:rPr lang="en-US" dirty="0" err="1"/>
              <a:t>alineen</a:t>
            </a:r>
            <a:r>
              <a:rPr lang="en-US" dirty="0"/>
              <a:t> con </a:t>
            </a:r>
            <a:r>
              <a:rPr lang="en-US" dirty="0" err="1"/>
              <a:t>los</a:t>
            </a:r>
            <a:r>
              <a:rPr lang="en-US" dirty="0"/>
              <a:t> </a:t>
            </a:r>
            <a:r>
              <a:rPr lang="en-US" dirty="0" err="1"/>
              <a:t>objetivos</a:t>
            </a:r>
            <a:r>
              <a:rPr lang="en-US" dirty="0"/>
              <a:t> del </a:t>
            </a:r>
            <a:r>
              <a:rPr lang="en-US" dirty="0" err="1"/>
              <a:t>negocio</a:t>
            </a:r>
            <a:r>
              <a:rPr lang="en-US" dirty="0"/>
              <a:t>, </a:t>
            </a:r>
          </a:p>
          <a:p>
            <a:pPr marL="285750" indent="-285750">
              <a:buFontTx/>
              <a:buChar char="-"/>
            </a:pPr>
            <a:r>
              <a:rPr lang="en-US" dirty="0" err="1"/>
              <a:t>Facilitar</a:t>
            </a:r>
            <a:r>
              <a:rPr lang="en-US" dirty="0"/>
              <a:t> la </a:t>
            </a:r>
            <a:r>
              <a:rPr lang="en-US" dirty="0" err="1"/>
              <a:t>comunicación</a:t>
            </a:r>
            <a:r>
              <a:rPr lang="en-US" dirty="0"/>
              <a:t> y </a:t>
            </a:r>
            <a:r>
              <a:rPr lang="en-US" dirty="0" err="1"/>
              <a:t>coordinación</a:t>
            </a:r>
            <a:r>
              <a:rPr lang="en-US" dirty="0"/>
              <a:t> entre </a:t>
            </a:r>
            <a:r>
              <a:rPr lang="en-US" dirty="0" err="1"/>
              <a:t>todos</a:t>
            </a:r>
            <a:r>
              <a:rPr lang="en-US" dirty="0"/>
              <a:t> </a:t>
            </a:r>
            <a:r>
              <a:rPr lang="en-US" dirty="0" err="1"/>
              <a:t>los</a:t>
            </a:r>
            <a:r>
              <a:rPr lang="en-US" dirty="0"/>
              <a:t> stakeholders.</a:t>
            </a:r>
          </a:p>
        </p:txBody>
      </p:sp>
    </p:spTree>
    <p:extLst>
      <p:ext uri="{BB962C8B-B14F-4D97-AF65-F5344CB8AC3E}">
        <p14:creationId xmlns:p14="http://schemas.microsoft.com/office/powerpoint/2010/main" val="156942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 </a:t>
            </a:r>
            <a:r>
              <a:rPr lang="en-US" dirty="0" err="1"/>
              <a:t>Puestos</a:t>
            </a:r>
            <a:r>
              <a:rPr lang="en-US" dirty="0"/>
              <a:t> con DevOps</a:t>
            </a:r>
            <a:endParaRPr dirty="0"/>
          </a:p>
        </p:txBody>
      </p:sp>
      <p:sp>
        <p:nvSpPr>
          <p:cNvPr id="4" name="TextBox 3"/>
          <p:cNvSpPr txBox="1"/>
          <p:nvPr/>
        </p:nvSpPr>
        <p:spPr>
          <a:xfrm>
            <a:off x="685800" y="1417638"/>
            <a:ext cx="7772400" cy="2308324"/>
          </a:xfrm>
          <a:prstGeom prst="rect">
            <a:avLst/>
          </a:prstGeom>
          <a:noFill/>
        </p:spPr>
        <p:txBody>
          <a:bodyPr wrap="square">
            <a:spAutoFit/>
          </a:bodyPr>
          <a:lstStyle/>
          <a:p>
            <a:r>
              <a:rPr lang="en-US" dirty="0"/>
              <a:t>6. </a:t>
            </a:r>
            <a:r>
              <a:rPr lang="en-US" dirty="0" err="1"/>
              <a:t>Analistas</a:t>
            </a:r>
            <a:r>
              <a:rPr lang="en-US" dirty="0"/>
              <a:t> de </a:t>
            </a:r>
            <a:r>
              <a:rPr lang="en-US" dirty="0" err="1"/>
              <a:t>Datos</a:t>
            </a:r>
            <a:r>
              <a:rPr lang="en-US" dirty="0"/>
              <a:t>:</a:t>
            </a:r>
          </a:p>
          <a:p>
            <a:endParaRPr lang="en-US" dirty="0"/>
          </a:p>
          <a:p>
            <a:pPr marL="285750" indent="-285750">
              <a:buFontTx/>
              <a:buChar char="-"/>
            </a:pPr>
            <a:r>
              <a:rPr lang="en-US" dirty="0" err="1"/>
              <a:t>Analistas</a:t>
            </a:r>
            <a:r>
              <a:rPr lang="en-US" dirty="0"/>
              <a:t> de </a:t>
            </a:r>
            <a:r>
              <a:rPr lang="en-US" dirty="0" err="1"/>
              <a:t>rendimiento</a:t>
            </a:r>
            <a:r>
              <a:rPr lang="en-US" dirty="0"/>
              <a:t> de DevOps.</a:t>
            </a:r>
          </a:p>
          <a:p>
            <a:endParaRPr lang="en-US" dirty="0"/>
          </a:p>
          <a:p>
            <a:pPr marL="285750" indent="-285750">
              <a:buFontTx/>
              <a:buChar char="-"/>
            </a:pPr>
            <a:r>
              <a:rPr lang="en-US" dirty="0" err="1"/>
              <a:t>Proporcionar</a:t>
            </a:r>
            <a:r>
              <a:rPr lang="en-US" dirty="0"/>
              <a:t> </a:t>
            </a:r>
            <a:r>
              <a:rPr lang="en-US" dirty="0" err="1"/>
              <a:t>retroalimentación</a:t>
            </a:r>
            <a:r>
              <a:rPr lang="en-US" dirty="0"/>
              <a:t> </a:t>
            </a:r>
            <a:r>
              <a:rPr lang="en-US" dirty="0" err="1"/>
              <a:t>basada</a:t>
            </a:r>
            <a:r>
              <a:rPr lang="en-US" dirty="0"/>
              <a:t> </a:t>
            </a:r>
            <a:r>
              <a:rPr lang="en-US" dirty="0" err="1"/>
              <a:t>en</a:t>
            </a:r>
            <a:r>
              <a:rPr lang="en-US" dirty="0"/>
              <a:t> </a:t>
            </a:r>
            <a:r>
              <a:rPr lang="en-US" dirty="0" err="1"/>
              <a:t>datos</a:t>
            </a:r>
            <a:r>
              <a:rPr lang="en-US" dirty="0"/>
              <a:t> </a:t>
            </a:r>
            <a:r>
              <a:rPr lang="en-US" dirty="0" err="1"/>
              <a:t>sobre</a:t>
            </a:r>
            <a:r>
              <a:rPr lang="en-US" dirty="0"/>
              <a:t> </a:t>
            </a:r>
            <a:r>
              <a:rPr lang="en-US" dirty="0" err="1"/>
              <a:t>el</a:t>
            </a:r>
            <a:r>
              <a:rPr lang="en-US" dirty="0"/>
              <a:t> </a:t>
            </a:r>
            <a:r>
              <a:rPr lang="en-US" dirty="0" err="1"/>
              <a:t>rendimiento</a:t>
            </a:r>
            <a:r>
              <a:rPr lang="en-US" dirty="0"/>
              <a:t> del software, </a:t>
            </a:r>
          </a:p>
          <a:p>
            <a:pPr marL="285750" indent="-285750">
              <a:buFontTx/>
              <a:buChar char="-"/>
            </a:pPr>
            <a:r>
              <a:rPr lang="en-US" dirty="0" err="1"/>
              <a:t>Monitorear</a:t>
            </a:r>
            <a:r>
              <a:rPr lang="en-US" dirty="0"/>
              <a:t> </a:t>
            </a:r>
            <a:r>
              <a:rPr lang="en-US" dirty="0" err="1"/>
              <a:t>métricas</a:t>
            </a:r>
            <a:r>
              <a:rPr lang="en-US" dirty="0"/>
              <a:t> clave de </a:t>
            </a:r>
            <a:r>
              <a:rPr lang="en-US" dirty="0" err="1"/>
              <a:t>rendimiento</a:t>
            </a:r>
            <a:r>
              <a:rPr lang="en-US" dirty="0"/>
              <a:t> </a:t>
            </a:r>
          </a:p>
          <a:p>
            <a:pPr marL="285750" indent="-285750">
              <a:buFontTx/>
              <a:buChar char="-"/>
            </a:pPr>
            <a:r>
              <a:rPr lang="en-US" dirty="0" err="1"/>
              <a:t>Ayudar</a:t>
            </a:r>
            <a:r>
              <a:rPr lang="en-US" dirty="0"/>
              <a:t> </a:t>
            </a:r>
            <a:r>
              <a:rPr lang="en-US" dirty="0" err="1"/>
              <a:t>en</a:t>
            </a:r>
            <a:r>
              <a:rPr lang="en-US" dirty="0"/>
              <a:t> la </a:t>
            </a:r>
            <a:r>
              <a:rPr lang="en-US" dirty="0" err="1"/>
              <a:t>toma</a:t>
            </a:r>
            <a:r>
              <a:rPr lang="en-US" dirty="0"/>
              <a:t> de </a:t>
            </a:r>
            <a:r>
              <a:rPr lang="en-US" dirty="0" err="1"/>
              <a:t>decisiones</a:t>
            </a:r>
            <a:r>
              <a:rPr lang="en-US" dirty="0"/>
              <a:t> </a:t>
            </a:r>
            <a:r>
              <a:rPr lang="en-US" dirty="0" err="1"/>
              <a:t>basadas</a:t>
            </a:r>
            <a:r>
              <a:rPr lang="en-US" dirty="0"/>
              <a:t> </a:t>
            </a:r>
            <a:r>
              <a:rPr lang="en-US" dirty="0" err="1"/>
              <a:t>en</a:t>
            </a:r>
            <a:r>
              <a:rPr lang="en-US" dirty="0"/>
              <a:t> </a:t>
            </a:r>
            <a:r>
              <a:rPr lang="en-US" dirty="0" err="1"/>
              <a:t>datos</a:t>
            </a:r>
            <a:r>
              <a:rPr lang="en-US" dirty="0"/>
              <a:t> para </a:t>
            </a:r>
            <a:r>
              <a:rPr lang="en-US" dirty="0" err="1"/>
              <a:t>mejoras</a:t>
            </a:r>
            <a:r>
              <a:rPr lang="en-US" dirty="0"/>
              <a:t> </a:t>
            </a:r>
            <a:r>
              <a:rPr lang="en-US" dirty="0" err="1"/>
              <a:t>continuas</a:t>
            </a:r>
            <a:r>
              <a:rPr lang="en-US" dirty="0"/>
              <a:t>.</a:t>
            </a:r>
          </a:p>
        </p:txBody>
      </p:sp>
    </p:spTree>
    <p:extLst>
      <p:ext uri="{BB962C8B-B14F-4D97-AF65-F5344CB8AC3E}">
        <p14:creationId xmlns:p14="http://schemas.microsoft.com/office/powerpoint/2010/main" val="402850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Comparación</a:t>
            </a:r>
            <a:r>
              <a:rPr lang="en-US" dirty="0"/>
              <a:t> de </a:t>
            </a:r>
            <a:r>
              <a:rPr lang="en-US" dirty="0" err="1"/>
              <a:t>definiciones</a:t>
            </a:r>
            <a:endParaRPr dirty="0"/>
          </a:p>
        </p:txBody>
      </p:sp>
    </p:spTree>
    <p:extLst>
      <p:ext uri="{BB962C8B-B14F-4D97-AF65-F5344CB8AC3E}">
        <p14:creationId xmlns:p14="http://schemas.microsoft.com/office/powerpoint/2010/main" val="217371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Evolución</a:t>
            </a:r>
            <a:r>
              <a:rPr lang="en-US" dirty="0"/>
              <a:t> de</a:t>
            </a:r>
            <a:r>
              <a:rPr dirty="0"/>
              <a:t> </a:t>
            </a:r>
            <a:r>
              <a:rPr dirty="0" err="1"/>
              <a:t>Puestos</a:t>
            </a:r>
            <a:r>
              <a:rPr dirty="0"/>
              <a:t> </a:t>
            </a:r>
            <a:r>
              <a:rPr lang="en-US" dirty="0"/>
              <a:t>con </a:t>
            </a:r>
            <a:r>
              <a:rPr dirty="0"/>
              <a:t>DevOps</a:t>
            </a:r>
          </a:p>
        </p:txBody>
      </p:sp>
      <p:sp>
        <p:nvSpPr>
          <p:cNvPr id="4" name="TextBox 3"/>
          <p:cNvSpPr txBox="1"/>
          <p:nvPr/>
        </p:nvSpPr>
        <p:spPr>
          <a:xfrm>
            <a:off x="685800" y="1417638"/>
            <a:ext cx="7772400" cy="2862322"/>
          </a:xfrm>
          <a:prstGeom prst="rect">
            <a:avLst/>
          </a:prstGeom>
          <a:noFill/>
        </p:spPr>
        <p:txBody>
          <a:bodyPr wrap="square">
            <a:spAutoFit/>
          </a:bodyPr>
          <a:lstStyle/>
          <a:p>
            <a:r>
              <a:rPr lang="en-US" dirty="0"/>
              <a:t>7. </a:t>
            </a:r>
            <a:r>
              <a:rPr lang="en-US" dirty="0" err="1"/>
              <a:t>Ingenieros</a:t>
            </a:r>
            <a:r>
              <a:rPr lang="en-US" dirty="0"/>
              <a:t> de Redes:</a:t>
            </a:r>
          </a:p>
          <a:p>
            <a:endParaRPr lang="en-US" dirty="0"/>
          </a:p>
          <a:p>
            <a:pPr marL="285750" indent="-285750">
              <a:buFontTx/>
              <a:buChar char="-"/>
            </a:pPr>
            <a:r>
              <a:rPr lang="en-US" dirty="0" err="1"/>
              <a:t>Ingenieros</a:t>
            </a:r>
            <a:r>
              <a:rPr lang="en-US" dirty="0"/>
              <a:t> de redes de DevOps.</a:t>
            </a:r>
          </a:p>
          <a:p>
            <a:endParaRPr lang="en-US" dirty="0"/>
          </a:p>
          <a:p>
            <a:endParaRPr lang="en-US" dirty="0"/>
          </a:p>
          <a:p>
            <a:pPr marL="285750" indent="-285750">
              <a:buFontTx/>
              <a:buChar char="-"/>
            </a:pPr>
            <a:r>
              <a:rPr lang="en-US" dirty="0" err="1"/>
              <a:t>Automatizar</a:t>
            </a:r>
            <a:r>
              <a:rPr lang="en-US" dirty="0"/>
              <a:t> la </a:t>
            </a:r>
            <a:r>
              <a:rPr lang="en-US" dirty="0" err="1"/>
              <a:t>configuración</a:t>
            </a:r>
            <a:r>
              <a:rPr lang="en-US" dirty="0"/>
              <a:t> y </a:t>
            </a:r>
            <a:r>
              <a:rPr lang="en-US" dirty="0" err="1"/>
              <a:t>gestión</a:t>
            </a:r>
            <a:r>
              <a:rPr lang="en-US" dirty="0"/>
              <a:t> de redes, </a:t>
            </a:r>
          </a:p>
          <a:p>
            <a:pPr marL="285750" indent="-285750">
              <a:buFontTx/>
              <a:buChar char="-"/>
            </a:pPr>
            <a:r>
              <a:rPr lang="en-US" dirty="0" err="1"/>
              <a:t>Colaborar</a:t>
            </a:r>
            <a:r>
              <a:rPr lang="en-US" dirty="0"/>
              <a:t> con </a:t>
            </a:r>
            <a:r>
              <a:rPr lang="en-US" dirty="0" err="1"/>
              <a:t>otros</a:t>
            </a:r>
            <a:r>
              <a:rPr lang="en-US" dirty="0"/>
              <a:t> </a:t>
            </a:r>
            <a:r>
              <a:rPr lang="en-US" dirty="0" err="1"/>
              <a:t>equipos</a:t>
            </a:r>
            <a:r>
              <a:rPr lang="en-US" dirty="0"/>
              <a:t> para </a:t>
            </a:r>
            <a:r>
              <a:rPr lang="en-US" dirty="0" err="1"/>
              <a:t>asegurar</a:t>
            </a:r>
            <a:r>
              <a:rPr lang="en-US" dirty="0"/>
              <a:t> la </a:t>
            </a:r>
            <a:r>
              <a:rPr lang="en-US" dirty="0" err="1"/>
              <a:t>integración</a:t>
            </a:r>
            <a:r>
              <a:rPr lang="en-US" dirty="0"/>
              <a:t> de la red </a:t>
            </a:r>
            <a:r>
              <a:rPr lang="en-US" dirty="0" err="1"/>
              <a:t>en</a:t>
            </a:r>
            <a:r>
              <a:rPr lang="en-US" dirty="0"/>
              <a:t> </a:t>
            </a:r>
            <a:r>
              <a:rPr lang="en-US" dirty="0" err="1"/>
              <a:t>los</a:t>
            </a:r>
            <a:r>
              <a:rPr lang="en-US" dirty="0"/>
              <a:t> pipelines de CI/CD, </a:t>
            </a:r>
          </a:p>
          <a:p>
            <a:pPr marL="285750" indent="-285750">
              <a:buFontTx/>
              <a:buChar char="-"/>
            </a:pPr>
            <a:r>
              <a:rPr lang="en-US" dirty="0" err="1"/>
              <a:t>Asegurar</a:t>
            </a:r>
            <a:r>
              <a:rPr lang="en-US" dirty="0"/>
              <a:t> que la red </a:t>
            </a:r>
            <a:r>
              <a:rPr lang="en-US" dirty="0" err="1"/>
              <a:t>soporte</a:t>
            </a:r>
            <a:r>
              <a:rPr lang="en-US" dirty="0"/>
              <a:t> las </a:t>
            </a:r>
            <a:r>
              <a:rPr lang="en-US" dirty="0" err="1"/>
              <a:t>necesidades</a:t>
            </a:r>
            <a:r>
              <a:rPr lang="en-US" dirty="0"/>
              <a:t> de </a:t>
            </a:r>
            <a:r>
              <a:rPr lang="en-US" dirty="0" err="1"/>
              <a:t>despliegue</a:t>
            </a:r>
            <a:r>
              <a:rPr lang="en-US" dirty="0"/>
              <a:t> y </a:t>
            </a:r>
            <a:r>
              <a:rPr lang="en-US" dirty="0" err="1"/>
              <a:t>operación</a:t>
            </a:r>
            <a:r>
              <a:rPr lang="en-US" dirty="0"/>
              <a:t> continua.</a:t>
            </a:r>
            <a:endParaRPr lang="en-PE" dirty="0"/>
          </a:p>
        </p:txBody>
      </p:sp>
    </p:spTree>
    <p:extLst>
      <p:ext uri="{BB962C8B-B14F-4D97-AF65-F5344CB8AC3E}">
        <p14:creationId xmlns:p14="http://schemas.microsoft.com/office/powerpoint/2010/main" val="258278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Puesto</a:t>
            </a:r>
            <a:r>
              <a:rPr lang="en-US" dirty="0"/>
              <a:t> de DevOps???</a:t>
            </a:r>
            <a:endParaRPr dirty="0"/>
          </a:p>
        </p:txBody>
      </p:sp>
    </p:spTree>
    <p:extLst>
      <p:ext uri="{BB962C8B-B14F-4D97-AF65-F5344CB8AC3E}">
        <p14:creationId xmlns:p14="http://schemas.microsoft.com/office/powerpoint/2010/main" val="163540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585323"/>
          </a:xfrm>
          <a:prstGeom prst="rect">
            <a:avLst/>
          </a:prstGeom>
          <a:noFill/>
        </p:spPr>
        <p:txBody>
          <a:bodyPr wrap="square">
            <a:spAutoFit/>
          </a:bodyPr>
          <a:lstStyle/>
          <a:p>
            <a:r>
              <a:rPr lang="en-US" dirty="0"/>
              <a:t>1. </a:t>
            </a:r>
            <a:r>
              <a:rPr lang="en-US" dirty="0" err="1"/>
              <a:t>Automatización</a:t>
            </a:r>
            <a:r>
              <a:rPr lang="en-US" dirty="0"/>
              <a:t> y </a:t>
            </a:r>
            <a:r>
              <a:rPr lang="en-US" dirty="0" err="1"/>
              <a:t>Orquestación</a:t>
            </a:r>
            <a:r>
              <a:rPr lang="en-US" dirty="0"/>
              <a:t>:</a:t>
            </a:r>
          </a:p>
          <a:p>
            <a:endParaRPr lang="en-US" dirty="0"/>
          </a:p>
          <a:p>
            <a:pPr marL="285750" indent="-285750">
              <a:buFontTx/>
              <a:buChar char="-"/>
            </a:pPr>
            <a:r>
              <a:rPr lang="en-US" dirty="0" err="1"/>
              <a:t>Crear</a:t>
            </a:r>
            <a:r>
              <a:rPr lang="en-US" dirty="0"/>
              <a:t> y </a:t>
            </a:r>
            <a:r>
              <a:rPr lang="en-US" dirty="0" err="1"/>
              <a:t>mantener</a:t>
            </a:r>
            <a:r>
              <a:rPr lang="en-US" dirty="0"/>
              <a:t> pipelines de CI/CD para </a:t>
            </a:r>
            <a:r>
              <a:rPr lang="en-US" dirty="0" err="1"/>
              <a:t>automatizar</a:t>
            </a:r>
            <a:r>
              <a:rPr lang="en-US" dirty="0"/>
              <a:t> </a:t>
            </a:r>
            <a:r>
              <a:rPr lang="en-US" dirty="0" err="1"/>
              <a:t>el</a:t>
            </a:r>
            <a:r>
              <a:rPr lang="en-US" dirty="0"/>
              <a:t> </a:t>
            </a:r>
            <a:r>
              <a:rPr lang="en-US" dirty="0" err="1"/>
              <a:t>proceso</a:t>
            </a:r>
            <a:r>
              <a:rPr lang="en-US" dirty="0"/>
              <a:t> de </a:t>
            </a:r>
            <a:r>
              <a:rPr lang="en-US" dirty="0" err="1"/>
              <a:t>construcción</a:t>
            </a:r>
            <a:r>
              <a:rPr lang="en-US" dirty="0"/>
              <a:t>, </a:t>
            </a:r>
            <a:r>
              <a:rPr lang="en-US" dirty="0" err="1"/>
              <a:t>prueba</a:t>
            </a:r>
            <a:r>
              <a:rPr lang="en-US" dirty="0"/>
              <a:t> y </a:t>
            </a:r>
            <a:r>
              <a:rPr lang="en-US" dirty="0" err="1"/>
              <a:t>despliegue</a:t>
            </a:r>
            <a:r>
              <a:rPr lang="en-US" dirty="0"/>
              <a:t> de </a:t>
            </a:r>
            <a:r>
              <a:rPr lang="en-US" dirty="0" err="1"/>
              <a:t>aplicaciones</a:t>
            </a:r>
            <a:r>
              <a:rPr lang="en-US" dirty="0"/>
              <a:t>.</a:t>
            </a:r>
          </a:p>
          <a:p>
            <a:pPr marL="285750" indent="-285750">
              <a:buFontTx/>
              <a:buChar char="-"/>
            </a:pPr>
            <a:endParaRPr lang="en-US" dirty="0"/>
          </a:p>
          <a:p>
            <a:pPr marL="285750" indent="-285750">
              <a:buFontTx/>
              <a:buChar char="-"/>
            </a:pPr>
            <a:r>
              <a:rPr lang="en-US" dirty="0" err="1"/>
              <a:t>Utilizar</a:t>
            </a:r>
            <a:r>
              <a:rPr lang="en-US" dirty="0"/>
              <a:t> </a:t>
            </a:r>
            <a:r>
              <a:rPr lang="en-US" dirty="0" err="1"/>
              <a:t>herramientas</a:t>
            </a:r>
            <a:r>
              <a:rPr lang="en-US" dirty="0"/>
              <a:t> </a:t>
            </a:r>
            <a:r>
              <a:rPr lang="en-US" dirty="0" err="1"/>
              <a:t>como</a:t>
            </a:r>
            <a:r>
              <a:rPr lang="en-US" dirty="0"/>
              <a:t> AWS </a:t>
            </a:r>
            <a:r>
              <a:rPr lang="en-US" dirty="0" err="1"/>
              <a:t>CodePipeline</a:t>
            </a:r>
            <a:r>
              <a:rPr lang="en-US" dirty="0"/>
              <a:t>, AWS </a:t>
            </a:r>
            <a:r>
              <a:rPr lang="en-US" dirty="0" err="1"/>
              <a:t>CodeBuild</a:t>
            </a:r>
            <a:r>
              <a:rPr lang="en-US" dirty="0"/>
              <a:t>, y AWS </a:t>
            </a:r>
            <a:r>
              <a:rPr lang="en-US" dirty="0" err="1"/>
              <a:t>CodeDeploy</a:t>
            </a:r>
            <a:r>
              <a:rPr lang="en-US" dirty="0"/>
              <a:t> para </a:t>
            </a:r>
            <a:r>
              <a:rPr lang="en-US" dirty="0" err="1"/>
              <a:t>implementar</a:t>
            </a:r>
            <a:r>
              <a:rPr lang="en-US" dirty="0"/>
              <a:t> </a:t>
            </a:r>
            <a:r>
              <a:rPr lang="en-US" dirty="0" err="1"/>
              <a:t>automatizaciones</a:t>
            </a:r>
            <a:r>
              <a:rPr lang="en-US" dirty="0"/>
              <a:t>.</a:t>
            </a:r>
          </a:p>
          <a:p>
            <a:endParaRPr lang="en-US" dirty="0"/>
          </a:p>
          <a:p>
            <a:pPr marL="285750" indent="-285750">
              <a:buFontTx/>
              <a:buChar char="-"/>
            </a:pPr>
            <a:r>
              <a:rPr lang="en-US" dirty="0" err="1"/>
              <a:t>Herramientas</a:t>
            </a:r>
            <a:r>
              <a:rPr lang="en-US" dirty="0"/>
              <a:t> open source: Jenkins, GitLab CI/CD, </a:t>
            </a:r>
            <a:r>
              <a:rPr lang="en-US" dirty="0" err="1"/>
              <a:t>CircleCI</a:t>
            </a:r>
            <a:r>
              <a:rPr lang="en-US" dirty="0"/>
              <a:t>, Travis CI.</a:t>
            </a:r>
          </a:p>
        </p:txBody>
      </p:sp>
    </p:spTree>
    <p:extLst>
      <p:ext uri="{BB962C8B-B14F-4D97-AF65-F5344CB8AC3E}">
        <p14:creationId xmlns:p14="http://schemas.microsoft.com/office/powerpoint/2010/main" val="2155585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862322"/>
          </a:xfrm>
          <a:prstGeom prst="rect">
            <a:avLst/>
          </a:prstGeom>
          <a:noFill/>
        </p:spPr>
        <p:txBody>
          <a:bodyPr wrap="square">
            <a:spAutoFit/>
          </a:bodyPr>
          <a:lstStyle/>
          <a:p>
            <a:r>
              <a:rPr lang="en-US" dirty="0"/>
              <a:t>2. </a:t>
            </a:r>
            <a:r>
              <a:rPr lang="en-US" dirty="0" err="1"/>
              <a:t>Gestión</a:t>
            </a:r>
            <a:r>
              <a:rPr lang="en-US" dirty="0"/>
              <a:t> de </a:t>
            </a:r>
            <a:r>
              <a:rPr lang="en-US" dirty="0" err="1"/>
              <a:t>Infraestructura</a:t>
            </a:r>
            <a:r>
              <a:rPr lang="en-US" dirty="0"/>
              <a:t> </a:t>
            </a:r>
            <a:r>
              <a:rPr lang="en-US" dirty="0" err="1"/>
              <a:t>como</a:t>
            </a:r>
            <a:r>
              <a:rPr lang="en-US" dirty="0"/>
              <a:t> </a:t>
            </a:r>
            <a:r>
              <a:rPr lang="en-US" dirty="0" err="1"/>
              <a:t>código</a:t>
            </a:r>
            <a:r>
              <a:rPr lang="en-US" dirty="0"/>
              <a:t> (</a:t>
            </a:r>
            <a:r>
              <a:rPr lang="en-US" dirty="0" err="1"/>
              <a:t>IaC</a:t>
            </a:r>
            <a:r>
              <a:rPr lang="en-US" dirty="0"/>
              <a:t>):</a:t>
            </a:r>
          </a:p>
          <a:p>
            <a:endParaRPr lang="en-US" dirty="0"/>
          </a:p>
          <a:p>
            <a:pPr marL="285750" indent="-285750">
              <a:buFontTx/>
              <a:buChar char="-"/>
            </a:pPr>
            <a:r>
              <a:rPr lang="en-US" dirty="0" err="1"/>
              <a:t>Diseñar</a:t>
            </a:r>
            <a:r>
              <a:rPr lang="en-US" dirty="0"/>
              <a:t> y </a:t>
            </a:r>
            <a:r>
              <a:rPr lang="en-US" dirty="0" err="1"/>
              <a:t>gestionar</a:t>
            </a:r>
            <a:r>
              <a:rPr lang="en-US" dirty="0"/>
              <a:t> la </a:t>
            </a:r>
            <a:r>
              <a:rPr lang="en-US" dirty="0" err="1"/>
              <a:t>infraestructura</a:t>
            </a:r>
            <a:r>
              <a:rPr lang="en-US" dirty="0"/>
              <a:t> </a:t>
            </a:r>
            <a:r>
              <a:rPr lang="en-US" dirty="0" err="1"/>
              <a:t>en</a:t>
            </a:r>
            <a:r>
              <a:rPr lang="en-US" dirty="0"/>
              <a:t> la </a:t>
            </a:r>
            <a:r>
              <a:rPr lang="en-US" dirty="0" err="1"/>
              <a:t>nube</a:t>
            </a:r>
            <a:r>
              <a:rPr lang="en-US" dirty="0"/>
              <a:t> </a:t>
            </a:r>
            <a:r>
              <a:rPr lang="en-US" dirty="0" err="1"/>
              <a:t>utilizando</a:t>
            </a:r>
            <a:r>
              <a:rPr lang="en-US" dirty="0"/>
              <a:t> </a:t>
            </a:r>
            <a:r>
              <a:rPr lang="en-US" dirty="0" err="1"/>
              <a:t>herramientas</a:t>
            </a:r>
            <a:r>
              <a:rPr lang="en-US" dirty="0"/>
              <a:t> </a:t>
            </a:r>
            <a:r>
              <a:rPr lang="en-US" dirty="0" err="1"/>
              <a:t>como</a:t>
            </a:r>
            <a:r>
              <a:rPr lang="en-US" dirty="0"/>
              <a:t> AWS CloudFormation, Terraform o AWS Elastic Beanstalk.</a:t>
            </a:r>
          </a:p>
          <a:p>
            <a:pPr marL="285750" indent="-285750">
              <a:buFontTx/>
              <a:buChar char="-"/>
            </a:pPr>
            <a:endParaRPr lang="en-US" dirty="0"/>
          </a:p>
          <a:p>
            <a:pPr marL="285750" indent="-285750">
              <a:buFontTx/>
              <a:buChar char="-"/>
            </a:pPr>
            <a:r>
              <a:rPr lang="en-US" dirty="0" err="1"/>
              <a:t>Implementar</a:t>
            </a:r>
            <a:r>
              <a:rPr lang="en-US" dirty="0"/>
              <a:t> y </a:t>
            </a:r>
            <a:r>
              <a:rPr lang="en-US" dirty="0" err="1"/>
              <a:t>administrar</a:t>
            </a:r>
            <a:r>
              <a:rPr lang="en-US" dirty="0"/>
              <a:t> redes </a:t>
            </a:r>
            <a:r>
              <a:rPr lang="en-US" dirty="0" err="1"/>
              <a:t>virtuales</a:t>
            </a:r>
            <a:r>
              <a:rPr lang="en-US" dirty="0"/>
              <a:t> (VPCs), </a:t>
            </a:r>
            <a:r>
              <a:rPr lang="en-US" dirty="0" err="1"/>
              <a:t>subredes</a:t>
            </a:r>
            <a:r>
              <a:rPr lang="en-US" dirty="0"/>
              <a:t>, gateways y </a:t>
            </a:r>
            <a:r>
              <a:rPr lang="en-US" dirty="0" err="1"/>
              <a:t>configuraciones</a:t>
            </a:r>
            <a:r>
              <a:rPr lang="en-US" dirty="0"/>
              <a:t> de red.</a:t>
            </a:r>
          </a:p>
          <a:p>
            <a:pPr marL="285750" indent="-285750">
              <a:buFontTx/>
              <a:buChar char="-"/>
            </a:pPr>
            <a:endParaRPr lang="en-US" dirty="0"/>
          </a:p>
          <a:p>
            <a:pPr marL="285750" indent="-285750">
              <a:buFontTx/>
              <a:buChar char="-"/>
            </a:pPr>
            <a:r>
              <a:rPr lang="en-US" dirty="0" err="1"/>
              <a:t>Herramientas</a:t>
            </a:r>
            <a:r>
              <a:rPr lang="en-US" dirty="0"/>
              <a:t> open source: Terraform, Ansible, </a:t>
            </a:r>
            <a:r>
              <a:rPr lang="en-US" dirty="0" err="1"/>
              <a:t>Pulumi</a:t>
            </a:r>
            <a:r>
              <a:rPr lang="en-US" dirty="0"/>
              <a:t>, Chef, Puppet.</a:t>
            </a:r>
          </a:p>
          <a:p>
            <a:pPr marL="285750" indent="-285750">
              <a:buFontTx/>
              <a:buChar char="-"/>
            </a:pPr>
            <a:endParaRPr lang="en-US" dirty="0"/>
          </a:p>
        </p:txBody>
      </p:sp>
    </p:spTree>
    <p:extLst>
      <p:ext uri="{BB962C8B-B14F-4D97-AF65-F5344CB8AC3E}">
        <p14:creationId xmlns:p14="http://schemas.microsoft.com/office/powerpoint/2010/main" val="355452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3139321"/>
          </a:xfrm>
          <a:prstGeom prst="rect">
            <a:avLst/>
          </a:prstGeom>
          <a:noFill/>
        </p:spPr>
        <p:txBody>
          <a:bodyPr wrap="square">
            <a:spAutoFit/>
          </a:bodyPr>
          <a:lstStyle/>
          <a:p>
            <a:r>
              <a:rPr lang="en-US" dirty="0"/>
              <a:t>3. </a:t>
            </a:r>
            <a:r>
              <a:rPr lang="en-US" dirty="0" err="1"/>
              <a:t>Monitorización</a:t>
            </a:r>
            <a:r>
              <a:rPr lang="en-US" dirty="0"/>
              <a:t> y </a:t>
            </a:r>
            <a:r>
              <a:rPr lang="en-US" dirty="0" err="1"/>
              <a:t>Loggin</a:t>
            </a:r>
            <a:r>
              <a:rPr lang="en-US" dirty="0"/>
              <a:t>:</a:t>
            </a:r>
          </a:p>
          <a:p>
            <a:endParaRPr lang="en-US" dirty="0"/>
          </a:p>
          <a:p>
            <a:pPr marL="285750" indent="-285750">
              <a:buFontTx/>
              <a:buChar char="-"/>
            </a:pPr>
            <a:r>
              <a:rPr lang="en-US" dirty="0" err="1"/>
              <a:t>Configurar</a:t>
            </a:r>
            <a:r>
              <a:rPr lang="en-US" dirty="0"/>
              <a:t> y </a:t>
            </a:r>
            <a:r>
              <a:rPr lang="en-US" dirty="0" err="1"/>
              <a:t>mantener</a:t>
            </a:r>
            <a:r>
              <a:rPr lang="en-US" dirty="0"/>
              <a:t> </a:t>
            </a:r>
            <a:r>
              <a:rPr lang="en-US" dirty="0" err="1"/>
              <a:t>herramientas</a:t>
            </a:r>
            <a:r>
              <a:rPr lang="en-US" dirty="0"/>
              <a:t> de </a:t>
            </a:r>
            <a:r>
              <a:rPr lang="en-US" dirty="0" err="1"/>
              <a:t>monitoreo</a:t>
            </a:r>
            <a:r>
              <a:rPr lang="en-US" dirty="0"/>
              <a:t> y logging </a:t>
            </a:r>
            <a:r>
              <a:rPr lang="en-US" dirty="0" err="1"/>
              <a:t>como</a:t>
            </a:r>
            <a:r>
              <a:rPr lang="en-US" dirty="0"/>
              <a:t> Amazon CloudWatch, AWS X-Ray y AWS CloudTrail.</a:t>
            </a:r>
          </a:p>
          <a:p>
            <a:pPr marL="285750" indent="-285750">
              <a:buFontTx/>
              <a:buChar char="-"/>
            </a:pPr>
            <a:endParaRPr lang="en-US" dirty="0"/>
          </a:p>
          <a:p>
            <a:pPr marL="285750" indent="-285750">
              <a:buFontTx/>
              <a:buChar char="-"/>
            </a:pPr>
            <a:r>
              <a:rPr lang="en-US" dirty="0" err="1"/>
              <a:t>Configurar</a:t>
            </a:r>
            <a:r>
              <a:rPr lang="en-US" dirty="0"/>
              <a:t> </a:t>
            </a:r>
            <a:r>
              <a:rPr lang="en-US" dirty="0" err="1"/>
              <a:t>alertas</a:t>
            </a:r>
            <a:r>
              <a:rPr lang="en-US" dirty="0"/>
              <a:t> y </a:t>
            </a:r>
            <a:r>
              <a:rPr lang="en-US" dirty="0" err="1"/>
              <a:t>notificaciones</a:t>
            </a:r>
            <a:r>
              <a:rPr lang="en-US" dirty="0"/>
              <a:t> para </a:t>
            </a:r>
            <a:r>
              <a:rPr lang="en-US" dirty="0" err="1"/>
              <a:t>eventos</a:t>
            </a:r>
            <a:r>
              <a:rPr lang="en-US" dirty="0"/>
              <a:t> </a:t>
            </a:r>
            <a:r>
              <a:rPr lang="en-US" dirty="0" err="1"/>
              <a:t>críticos</a:t>
            </a:r>
            <a:r>
              <a:rPr lang="en-US" dirty="0"/>
              <a:t> y </a:t>
            </a:r>
            <a:r>
              <a:rPr lang="en-US" dirty="0" err="1"/>
              <a:t>problemas</a:t>
            </a:r>
            <a:r>
              <a:rPr lang="en-US" dirty="0"/>
              <a:t> de </a:t>
            </a:r>
            <a:r>
              <a:rPr lang="en-US" dirty="0" err="1"/>
              <a:t>rendimiento</a:t>
            </a:r>
            <a:r>
              <a:rPr lang="en-US" dirty="0"/>
              <a:t>.</a:t>
            </a:r>
          </a:p>
          <a:p>
            <a:pPr marL="285750" indent="-285750">
              <a:buFontTx/>
              <a:buChar char="-"/>
            </a:pPr>
            <a:endParaRPr lang="en-US" dirty="0"/>
          </a:p>
          <a:p>
            <a:pPr marL="285750" indent="-285750">
              <a:buFontTx/>
              <a:buChar char="-"/>
            </a:pPr>
            <a:r>
              <a:rPr lang="en-US" dirty="0" err="1"/>
              <a:t>Herramientas</a:t>
            </a:r>
            <a:r>
              <a:rPr lang="en-US" dirty="0"/>
              <a:t> open source: Prometheus (</a:t>
            </a:r>
            <a:r>
              <a:rPr lang="en-US" dirty="0" err="1"/>
              <a:t>monitorización</a:t>
            </a:r>
            <a:r>
              <a:rPr lang="en-US" dirty="0"/>
              <a:t>); Grafana (</a:t>
            </a:r>
            <a:r>
              <a:rPr lang="en-US" dirty="0" err="1"/>
              <a:t>visualización</a:t>
            </a:r>
            <a:r>
              <a:rPr lang="en-US" dirty="0"/>
              <a:t>); ELK Stack (Elasticsearch, Logstash, Kibana) para logging y </a:t>
            </a:r>
            <a:r>
              <a:rPr lang="en-US" dirty="0" err="1"/>
              <a:t>análisis</a:t>
            </a:r>
            <a:r>
              <a:rPr lang="en-US" dirty="0"/>
              <a:t>; Jaeger o </a:t>
            </a:r>
            <a:r>
              <a:rPr lang="en-US" dirty="0" err="1"/>
              <a:t>Zipkin</a:t>
            </a:r>
            <a:r>
              <a:rPr lang="en-US" dirty="0"/>
              <a:t> (tracing </a:t>
            </a:r>
            <a:r>
              <a:rPr lang="en-US" dirty="0" err="1"/>
              <a:t>distribuido</a:t>
            </a:r>
            <a:r>
              <a:rPr lang="en-US" dirty="0"/>
              <a:t>)</a:t>
            </a:r>
          </a:p>
        </p:txBody>
      </p:sp>
    </p:spTree>
    <p:extLst>
      <p:ext uri="{BB962C8B-B14F-4D97-AF65-F5344CB8AC3E}">
        <p14:creationId xmlns:p14="http://schemas.microsoft.com/office/powerpoint/2010/main" val="73630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862322"/>
          </a:xfrm>
          <a:prstGeom prst="rect">
            <a:avLst/>
          </a:prstGeom>
          <a:noFill/>
        </p:spPr>
        <p:txBody>
          <a:bodyPr wrap="square">
            <a:spAutoFit/>
          </a:bodyPr>
          <a:lstStyle/>
          <a:p>
            <a:r>
              <a:rPr lang="en-US" dirty="0"/>
              <a:t>4. </a:t>
            </a:r>
            <a:r>
              <a:rPr lang="en-US" dirty="0" err="1"/>
              <a:t>Escalabilidad</a:t>
            </a:r>
            <a:r>
              <a:rPr lang="en-US" dirty="0"/>
              <a:t> y </a:t>
            </a:r>
            <a:r>
              <a:rPr lang="en-US" dirty="0" err="1"/>
              <a:t>Rendimiento</a:t>
            </a:r>
            <a:r>
              <a:rPr lang="en-US" dirty="0"/>
              <a:t>:</a:t>
            </a:r>
          </a:p>
          <a:p>
            <a:endParaRPr lang="en-US" dirty="0"/>
          </a:p>
          <a:p>
            <a:pPr marL="285750" indent="-285750">
              <a:buFontTx/>
              <a:buChar char="-"/>
            </a:pPr>
            <a:r>
              <a:rPr lang="en-US" dirty="0" err="1"/>
              <a:t>Implementar</a:t>
            </a:r>
            <a:r>
              <a:rPr lang="en-US" dirty="0"/>
              <a:t> </a:t>
            </a:r>
            <a:r>
              <a:rPr lang="en-US" dirty="0" err="1"/>
              <a:t>estrategias</a:t>
            </a:r>
            <a:r>
              <a:rPr lang="en-US" dirty="0"/>
              <a:t> de </a:t>
            </a:r>
            <a:r>
              <a:rPr lang="en-US" dirty="0" err="1"/>
              <a:t>escalado</a:t>
            </a:r>
            <a:r>
              <a:rPr lang="en-US" dirty="0"/>
              <a:t> </a:t>
            </a:r>
            <a:r>
              <a:rPr lang="en-US" dirty="0" err="1"/>
              <a:t>automático</a:t>
            </a:r>
            <a:r>
              <a:rPr lang="en-US" dirty="0"/>
              <a:t> </a:t>
            </a:r>
            <a:r>
              <a:rPr lang="en-US" dirty="0" err="1"/>
              <a:t>usando</a:t>
            </a:r>
            <a:r>
              <a:rPr lang="en-US" dirty="0"/>
              <a:t> AWS Auto Scaling para </a:t>
            </a:r>
            <a:r>
              <a:rPr lang="en-US" dirty="0" err="1"/>
              <a:t>ajustar</a:t>
            </a:r>
            <a:r>
              <a:rPr lang="en-US" dirty="0"/>
              <a:t> la </a:t>
            </a:r>
            <a:r>
              <a:rPr lang="en-US" dirty="0" err="1"/>
              <a:t>capacidad</a:t>
            </a:r>
            <a:r>
              <a:rPr lang="en-US" dirty="0"/>
              <a:t> de </a:t>
            </a:r>
            <a:r>
              <a:rPr lang="en-US" dirty="0" err="1"/>
              <a:t>los</a:t>
            </a:r>
            <a:r>
              <a:rPr lang="en-US" dirty="0"/>
              <a:t> </a:t>
            </a:r>
            <a:r>
              <a:rPr lang="en-US" dirty="0" err="1"/>
              <a:t>servicios</a:t>
            </a:r>
            <a:r>
              <a:rPr lang="en-US" dirty="0"/>
              <a:t> </a:t>
            </a:r>
            <a:r>
              <a:rPr lang="en-US" dirty="0" err="1"/>
              <a:t>según</a:t>
            </a:r>
            <a:r>
              <a:rPr lang="en-US" dirty="0"/>
              <a:t> la </a:t>
            </a:r>
            <a:r>
              <a:rPr lang="en-US" dirty="0" err="1"/>
              <a:t>demanda</a:t>
            </a:r>
            <a:r>
              <a:rPr lang="en-US" dirty="0"/>
              <a:t>.</a:t>
            </a:r>
          </a:p>
          <a:p>
            <a:pPr marL="285750" indent="-285750">
              <a:buFontTx/>
              <a:buChar char="-"/>
            </a:pPr>
            <a:endParaRPr lang="en-US" dirty="0"/>
          </a:p>
          <a:p>
            <a:pPr marL="285750" indent="-285750">
              <a:buFontTx/>
              <a:buChar char="-"/>
            </a:pPr>
            <a:r>
              <a:rPr lang="en-US" dirty="0" err="1"/>
              <a:t>Optimizar</a:t>
            </a:r>
            <a:r>
              <a:rPr lang="en-US" dirty="0"/>
              <a:t> </a:t>
            </a:r>
            <a:r>
              <a:rPr lang="en-US" dirty="0" err="1"/>
              <a:t>el</a:t>
            </a:r>
            <a:r>
              <a:rPr lang="en-US" dirty="0"/>
              <a:t> </a:t>
            </a:r>
            <a:r>
              <a:rPr lang="en-US" dirty="0" err="1"/>
              <a:t>rendimiento</a:t>
            </a:r>
            <a:r>
              <a:rPr lang="en-US" dirty="0"/>
              <a:t> de las </a:t>
            </a:r>
            <a:r>
              <a:rPr lang="en-US" dirty="0" err="1"/>
              <a:t>aplicaciones</a:t>
            </a:r>
            <a:r>
              <a:rPr lang="en-US" dirty="0"/>
              <a:t> y la </a:t>
            </a:r>
            <a:r>
              <a:rPr lang="en-US" dirty="0" err="1"/>
              <a:t>infraestructura</a:t>
            </a:r>
            <a:r>
              <a:rPr lang="en-US" dirty="0"/>
              <a:t> para </a:t>
            </a:r>
            <a:r>
              <a:rPr lang="en-US" dirty="0" err="1"/>
              <a:t>asegurar</a:t>
            </a:r>
            <a:r>
              <a:rPr lang="en-US" dirty="0"/>
              <a:t> </a:t>
            </a:r>
            <a:r>
              <a:rPr lang="en-US" dirty="0" err="1"/>
              <a:t>tiempos</a:t>
            </a:r>
            <a:r>
              <a:rPr lang="en-US" dirty="0"/>
              <a:t> de </a:t>
            </a:r>
            <a:r>
              <a:rPr lang="en-US" dirty="0" err="1"/>
              <a:t>respuesta</a:t>
            </a:r>
            <a:r>
              <a:rPr lang="en-US" dirty="0"/>
              <a:t> </a:t>
            </a:r>
            <a:r>
              <a:rPr lang="en-US" dirty="0" err="1"/>
              <a:t>rápidos</a:t>
            </a:r>
            <a:r>
              <a:rPr lang="en-US" dirty="0"/>
              <a:t> y </a:t>
            </a:r>
            <a:r>
              <a:rPr lang="en-US" dirty="0" err="1"/>
              <a:t>alta</a:t>
            </a:r>
            <a:r>
              <a:rPr lang="en-US" dirty="0"/>
              <a:t> </a:t>
            </a:r>
            <a:r>
              <a:rPr lang="en-US" dirty="0" err="1"/>
              <a:t>disponibilidad</a:t>
            </a:r>
            <a:r>
              <a:rPr lang="en-US" dirty="0"/>
              <a:t>.</a:t>
            </a:r>
          </a:p>
          <a:p>
            <a:pPr marL="285750" indent="-285750">
              <a:buFontTx/>
              <a:buChar char="-"/>
            </a:pPr>
            <a:endParaRPr lang="en-US" dirty="0"/>
          </a:p>
          <a:p>
            <a:pPr marL="285750" indent="-285750">
              <a:buFontTx/>
              <a:buChar char="-"/>
            </a:pPr>
            <a:r>
              <a:rPr lang="en-US" dirty="0" err="1"/>
              <a:t>Herramientas</a:t>
            </a:r>
            <a:r>
              <a:rPr lang="en-US" dirty="0"/>
              <a:t> open source: Kubernetes con Horizontal Pod </a:t>
            </a:r>
            <a:r>
              <a:rPr lang="en-US" dirty="0" err="1"/>
              <a:t>Autoscaler</a:t>
            </a:r>
            <a:r>
              <a:rPr lang="en-US" dirty="0"/>
              <a:t> (HPA), </a:t>
            </a:r>
            <a:r>
              <a:rPr lang="en-US" dirty="0" err="1"/>
              <a:t>HashiCorp</a:t>
            </a:r>
            <a:r>
              <a:rPr lang="en-US" dirty="0"/>
              <a:t> Nomad.</a:t>
            </a:r>
          </a:p>
        </p:txBody>
      </p:sp>
    </p:spTree>
    <p:extLst>
      <p:ext uri="{BB962C8B-B14F-4D97-AF65-F5344CB8AC3E}">
        <p14:creationId xmlns:p14="http://schemas.microsoft.com/office/powerpoint/2010/main" val="336425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3416320"/>
          </a:xfrm>
          <a:prstGeom prst="rect">
            <a:avLst/>
          </a:prstGeom>
          <a:noFill/>
        </p:spPr>
        <p:txBody>
          <a:bodyPr wrap="square">
            <a:spAutoFit/>
          </a:bodyPr>
          <a:lstStyle/>
          <a:p>
            <a:r>
              <a:rPr lang="en-US" dirty="0"/>
              <a:t>5. </a:t>
            </a:r>
            <a:r>
              <a:rPr lang="en-US" dirty="0" err="1"/>
              <a:t>Seguridad</a:t>
            </a:r>
            <a:r>
              <a:rPr lang="en-US" dirty="0"/>
              <a:t> y </a:t>
            </a:r>
            <a:r>
              <a:rPr lang="en-US" dirty="0" err="1"/>
              <a:t>Cumplimiento</a:t>
            </a:r>
            <a:r>
              <a:rPr lang="en-US" dirty="0"/>
              <a:t>:</a:t>
            </a:r>
          </a:p>
          <a:p>
            <a:endParaRPr lang="en-US" dirty="0"/>
          </a:p>
          <a:p>
            <a:pPr marL="285750" indent="-285750">
              <a:buFontTx/>
              <a:buChar char="-"/>
            </a:pPr>
            <a:r>
              <a:rPr lang="en-US" dirty="0" err="1"/>
              <a:t>Asegurar</a:t>
            </a:r>
            <a:r>
              <a:rPr lang="en-US" dirty="0"/>
              <a:t> que las </a:t>
            </a:r>
            <a:r>
              <a:rPr lang="en-US" dirty="0" err="1"/>
              <a:t>mejores</a:t>
            </a:r>
            <a:r>
              <a:rPr lang="en-US" dirty="0"/>
              <a:t> </a:t>
            </a:r>
            <a:r>
              <a:rPr lang="en-US" dirty="0" err="1"/>
              <a:t>prácticas</a:t>
            </a:r>
            <a:r>
              <a:rPr lang="en-US" dirty="0"/>
              <a:t> de </a:t>
            </a:r>
            <a:r>
              <a:rPr lang="en-US" dirty="0" err="1"/>
              <a:t>seguridad</a:t>
            </a:r>
            <a:r>
              <a:rPr lang="en-US" dirty="0"/>
              <a:t> se </a:t>
            </a:r>
            <a:r>
              <a:rPr lang="en-US" dirty="0" err="1"/>
              <a:t>implementen</a:t>
            </a:r>
            <a:r>
              <a:rPr lang="en-US" dirty="0"/>
              <a:t> </a:t>
            </a:r>
            <a:r>
              <a:rPr lang="en-US" dirty="0" err="1"/>
              <a:t>en</a:t>
            </a:r>
            <a:r>
              <a:rPr lang="en-US" dirty="0"/>
              <a:t> </a:t>
            </a:r>
            <a:r>
              <a:rPr lang="en-US" dirty="0" err="1"/>
              <a:t>toda</a:t>
            </a:r>
            <a:r>
              <a:rPr lang="en-US" dirty="0"/>
              <a:t> la </a:t>
            </a:r>
            <a:r>
              <a:rPr lang="en-US" dirty="0" err="1"/>
              <a:t>infraestructura</a:t>
            </a:r>
            <a:r>
              <a:rPr lang="en-US" dirty="0"/>
              <a:t>, </a:t>
            </a:r>
            <a:r>
              <a:rPr lang="en-US" dirty="0" err="1"/>
              <a:t>utilizando</a:t>
            </a:r>
            <a:r>
              <a:rPr lang="en-US" dirty="0"/>
              <a:t> </a:t>
            </a:r>
            <a:r>
              <a:rPr lang="en-US" dirty="0" err="1"/>
              <a:t>servicios</a:t>
            </a:r>
            <a:r>
              <a:rPr lang="en-US" dirty="0"/>
              <a:t> </a:t>
            </a:r>
            <a:r>
              <a:rPr lang="en-US" dirty="0" err="1"/>
              <a:t>como</a:t>
            </a:r>
            <a:r>
              <a:rPr lang="en-US" dirty="0"/>
              <a:t> AWS Identity and Access Management (IAM), AWS Key Management Service (KMS) y AWS Shield.</a:t>
            </a:r>
          </a:p>
          <a:p>
            <a:pPr marL="285750" indent="-285750">
              <a:buFontTx/>
              <a:buChar char="-"/>
            </a:pPr>
            <a:endParaRPr lang="en-US" dirty="0"/>
          </a:p>
          <a:p>
            <a:pPr marL="285750" indent="-285750">
              <a:buFontTx/>
              <a:buChar char="-"/>
            </a:pPr>
            <a:r>
              <a:rPr lang="en-US" dirty="0" err="1"/>
              <a:t>Configurar</a:t>
            </a:r>
            <a:r>
              <a:rPr lang="en-US" dirty="0"/>
              <a:t> </a:t>
            </a:r>
            <a:r>
              <a:rPr lang="en-US" dirty="0" err="1"/>
              <a:t>políticas</a:t>
            </a:r>
            <a:r>
              <a:rPr lang="en-US" dirty="0"/>
              <a:t> de </a:t>
            </a:r>
            <a:r>
              <a:rPr lang="en-US" dirty="0" err="1"/>
              <a:t>acceso</a:t>
            </a:r>
            <a:r>
              <a:rPr lang="en-US" dirty="0"/>
              <a:t>, </a:t>
            </a:r>
            <a:r>
              <a:rPr lang="en-US" dirty="0" err="1"/>
              <a:t>cifrado</a:t>
            </a:r>
            <a:r>
              <a:rPr lang="en-US" dirty="0"/>
              <a:t> de </a:t>
            </a:r>
            <a:r>
              <a:rPr lang="en-US" dirty="0" err="1"/>
              <a:t>datos</a:t>
            </a:r>
            <a:r>
              <a:rPr lang="en-US" dirty="0"/>
              <a:t> y </a:t>
            </a:r>
            <a:r>
              <a:rPr lang="en-US" dirty="0" err="1"/>
              <a:t>auditorías</a:t>
            </a:r>
            <a:r>
              <a:rPr lang="en-US" dirty="0"/>
              <a:t> de </a:t>
            </a:r>
            <a:r>
              <a:rPr lang="en-US" dirty="0" err="1"/>
              <a:t>seguridad</a:t>
            </a:r>
            <a:r>
              <a:rPr lang="en-US" dirty="0"/>
              <a:t> para </a:t>
            </a:r>
            <a:r>
              <a:rPr lang="en-US" dirty="0" err="1"/>
              <a:t>cumplir</a:t>
            </a:r>
            <a:r>
              <a:rPr lang="en-US" dirty="0"/>
              <a:t> con las </a:t>
            </a:r>
            <a:r>
              <a:rPr lang="en-US" dirty="0" err="1"/>
              <a:t>normativas</a:t>
            </a:r>
            <a:r>
              <a:rPr lang="en-US" dirty="0"/>
              <a:t> y </a:t>
            </a:r>
            <a:r>
              <a:rPr lang="en-US" dirty="0" err="1"/>
              <a:t>estándares</a:t>
            </a:r>
            <a:r>
              <a:rPr lang="en-US" dirty="0"/>
              <a:t> de la </a:t>
            </a:r>
            <a:r>
              <a:rPr lang="en-US" dirty="0" err="1"/>
              <a:t>industria</a:t>
            </a:r>
            <a:r>
              <a:rPr lang="en-US" dirty="0"/>
              <a:t>.</a:t>
            </a:r>
          </a:p>
          <a:p>
            <a:pPr marL="285750" indent="-285750">
              <a:buFontTx/>
              <a:buChar char="-"/>
            </a:pPr>
            <a:endParaRPr lang="en-US" dirty="0"/>
          </a:p>
          <a:p>
            <a:pPr marL="285750" indent="-285750">
              <a:buFontTx/>
              <a:buChar char="-"/>
            </a:pPr>
            <a:r>
              <a:rPr lang="en-US" dirty="0" err="1"/>
              <a:t>Herramientas</a:t>
            </a:r>
            <a:r>
              <a:rPr lang="en-US" dirty="0"/>
              <a:t> open source: </a:t>
            </a:r>
            <a:r>
              <a:rPr lang="en-US" dirty="0" err="1"/>
              <a:t>Keycloak</a:t>
            </a:r>
            <a:r>
              <a:rPr lang="en-US" dirty="0"/>
              <a:t> (</a:t>
            </a:r>
            <a:r>
              <a:rPr lang="en-US" dirty="0" err="1"/>
              <a:t>gestión</a:t>
            </a:r>
            <a:r>
              <a:rPr lang="en-US" dirty="0"/>
              <a:t> de </a:t>
            </a:r>
            <a:r>
              <a:rPr lang="en-US" dirty="0" err="1"/>
              <a:t>identidad</a:t>
            </a:r>
            <a:r>
              <a:rPr lang="en-US" dirty="0"/>
              <a:t> y </a:t>
            </a:r>
            <a:r>
              <a:rPr lang="en-US" dirty="0" err="1"/>
              <a:t>acceso</a:t>
            </a:r>
            <a:r>
              <a:rPr lang="en-US" dirty="0"/>
              <a:t>), </a:t>
            </a:r>
            <a:r>
              <a:rPr lang="en-US" dirty="0" err="1"/>
              <a:t>HashiCorp</a:t>
            </a:r>
            <a:r>
              <a:rPr lang="en-US" dirty="0"/>
              <a:t> Vault (</a:t>
            </a:r>
            <a:r>
              <a:rPr lang="en-US" dirty="0" err="1"/>
              <a:t>gestión</a:t>
            </a:r>
            <a:r>
              <a:rPr lang="en-US" dirty="0"/>
              <a:t> de </a:t>
            </a:r>
            <a:r>
              <a:rPr lang="en-US" dirty="0" err="1"/>
              <a:t>secretos</a:t>
            </a:r>
            <a:r>
              <a:rPr lang="en-US" dirty="0"/>
              <a:t> y claves), Let’s Encrypt + </a:t>
            </a:r>
            <a:r>
              <a:rPr lang="en-US" dirty="0" err="1"/>
              <a:t>Certbot</a:t>
            </a:r>
            <a:r>
              <a:rPr lang="en-US" dirty="0"/>
              <a:t> (para </a:t>
            </a:r>
            <a:r>
              <a:rPr lang="en-US" dirty="0" err="1"/>
              <a:t>certificados</a:t>
            </a:r>
            <a:r>
              <a:rPr lang="en-US" dirty="0"/>
              <a:t> SSL/TLS), Open Policy Agent (OPA) (para </a:t>
            </a:r>
            <a:r>
              <a:rPr lang="en-US" dirty="0" err="1"/>
              <a:t>políticas</a:t>
            </a:r>
            <a:r>
              <a:rPr lang="en-US" dirty="0"/>
              <a:t> y </a:t>
            </a:r>
            <a:r>
              <a:rPr lang="en-US" dirty="0" err="1"/>
              <a:t>cumplimiento</a:t>
            </a:r>
            <a:r>
              <a:rPr lang="en-US" dirty="0"/>
              <a:t>).</a:t>
            </a:r>
          </a:p>
        </p:txBody>
      </p:sp>
    </p:spTree>
    <p:extLst>
      <p:ext uri="{BB962C8B-B14F-4D97-AF65-F5344CB8AC3E}">
        <p14:creationId xmlns:p14="http://schemas.microsoft.com/office/powerpoint/2010/main" val="413517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585323"/>
          </a:xfrm>
          <a:prstGeom prst="rect">
            <a:avLst/>
          </a:prstGeom>
          <a:noFill/>
        </p:spPr>
        <p:txBody>
          <a:bodyPr wrap="square">
            <a:spAutoFit/>
          </a:bodyPr>
          <a:lstStyle/>
          <a:p>
            <a:r>
              <a:rPr lang="en-US" dirty="0"/>
              <a:t>6. </a:t>
            </a:r>
            <a:r>
              <a:rPr lang="en-US" dirty="0" err="1"/>
              <a:t>Gestión</a:t>
            </a:r>
            <a:r>
              <a:rPr lang="en-US" dirty="0"/>
              <a:t> de </a:t>
            </a:r>
            <a:r>
              <a:rPr lang="en-US" dirty="0" err="1"/>
              <a:t>Configuraciones</a:t>
            </a:r>
            <a:r>
              <a:rPr lang="en-US" dirty="0"/>
              <a:t>:</a:t>
            </a:r>
          </a:p>
          <a:p>
            <a:endParaRPr lang="en-US" dirty="0"/>
          </a:p>
          <a:p>
            <a:pPr marL="285750" indent="-285750">
              <a:buFontTx/>
              <a:buChar char="-"/>
            </a:pPr>
            <a:r>
              <a:rPr lang="en-US" dirty="0" err="1"/>
              <a:t>Utilizar</a:t>
            </a:r>
            <a:r>
              <a:rPr lang="en-US" dirty="0"/>
              <a:t> </a:t>
            </a:r>
            <a:r>
              <a:rPr lang="en-US" dirty="0" err="1"/>
              <a:t>herramientas</a:t>
            </a:r>
            <a:r>
              <a:rPr lang="en-US" dirty="0"/>
              <a:t> de </a:t>
            </a:r>
            <a:r>
              <a:rPr lang="en-US" dirty="0" err="1"/>
              <a:t>gestión</a:t>
            </a:r>
            <a:r>
              <a:rPr lang="en-US" dirty="0"/>
              <a:t> de </a:t>
            </a:r>
            <a:r>
              <a:rPr lang="en-US" dirty="0" err="1"/>
              <a:t>configuraciones</a:t>
            </a:r>
            <a:r>
              <a:rPr lang="en-US" dirty="0"/>
              <a:t> </a:t>
            </a:r>
            <a:r>
              <a:rPr lang="en-US" dirty="0" err="1"/>
              <a:t>como</a:t>
            </a:r>
            <a:r>
              <a:rPr lang="en-US" dirty="0"/>
              <a:t> AWS Systems Manager para </a:t>
            </a:r>
            <a:r>
              <a:rPr lang="en-US" dirty="0" err="1"/>
              <a:t>automatizar</a:t>
            </a:r>
            <a:r>
              <a:rPr lang="en-US" dirty="0"/>
              <a:t> la </a:t>
            </a:r>
            <a:r>
              <a:rPr lang="en-US" dirty="0" err="1"/>
              <a:t>administración</a:t>
            </a:r>
            <a:r>
              <a:rPr lang="en-US" dirty="0"/>
              <a:t> de </a:t>
            </a:r>
            <a:r>
              <a:rPr lang="en-US" dirty="0" err="1"/>
              <a:t>instancias</a:t>
            </a:r>
            <a:r>
              <a:rPr lang="en-US" dirty="0"/>
              <a:t> y </a:t>
            </a:r>
            <a:r>
              <a:rPr lang="en-US" dirty="0" err="1"/>
              <a:t>recursos</a:t>
            </a:r>
            <a:r>
              <a:rPr lang="en-US" dirty="0"/>
              <a:t>.</a:t>
            </a:r>
          </a:p>
          <a:p>
            <a:pPr marL="285750" indent="-285750">
              <a:buFontTx/>
              <a:buChar char="-"/>
            </a:pPr>
            <a:endParaRPr lang="en-US" dirty="0"/>
          </a:p>
          <a:p>
            <a:pPr marL="285750" indent="-285750">
              <a:buFontTx/>
              <a:buChar char="-"/>
            </a:pPr>
            <a:r>
              <a:rPr lang="en-US" dirty="0" err="1"/>
              <a:t>Mantener</a:t>
            </a:r>
            <a:r>
              <a:rPr lang="en-US" dirty="0"/>
              <a:t> </a:t>
            </a:r>
            <a:r>
              <a:rPr lang="en-US" dirty="0" err="1"/>
              <a:t>consistencia</a:t>
            </a:r>
            <a:r>
              <a:rPr lang="en-US" dirty="0"/>
              <a:t> </a:t>
            </a:r>
            <a:r>
              <a:rPr lang="en-US" dirty="0" err="1"/>
              <a:t>en</a:t>
            </a:r>
            <a:r>
              <a:rPr lang="en-US" dirty="0"/>
              <a:t> las </a:t>
            </a:r>
            <a:r>
              <a:rPr lang="en-US" dirty="0" err="1"/>
              <a:t>configuraciones</a:t>
            </a:r>
            <a:r>
              <a:rPr lang="en-US" dirty="0"/>
              <a:t> y </a:t>
            </a:r>
            <a:r>
              <a:rPr lang="en-US" dirty="0" err="1"/>
              <a:t>realizar</a:t>
            </a:r>
            <a:r>
              <a:rPr lang="en-US" dirty="0"/>
              <a:t> </a:t>
            </a:r>
            <a:r>
              <a:rPr lang="en-US" dirty="0" err="1"/>
              <a:t>despliegues</a:t>
            </a:r>
            <a:r>
              <a:rPr lang="en-US" dirty="0"/>
              <a:t> de </a:t>
            </a:r>
            <a:r>
              <a:rPr lang="en-US" dirty="0" err="1"/>
              <a:t>manera</a:t>
            </a:r>
            <a:r>
              <a:rPr lang="en-US" dirty="0"/>
              <a:t> </a:t>
            </a:r>
            <a:r>
              <a:rPr lang="en-US" dirty="0" err="1"/>
              <a:t>repetible</a:t>
            </a:r>
            <a:r>
              <a:rPr lang="en-US" dirty="0"/>
              <a:t> y </a:t>
            </a:r>
            <a:r>
              <a:rPr lang="en-US" dirty="0" err="1"/>
              <a:t>predecible</a:t>
            </a:r>
            <a:r>
              <a:rPr lang="en-US" dirty="0"/>
              <a:t>.</a:t>
            </a:r>
          </a:p>
          <a:p>
            <a:pPr marL="285750" indent="-285750">
              <a:buFontTx/>
              <a:buChar char="-"/>
            </a:pPr>
            <a:endParaRPr lang="en-US" dirty="0"/>
          </a:p>
          <a:p>
            <a:pPr marL="285750" indent="-285750">
              <a:buFontTx/>
              <a:buChar char="-"/>
            </a:pPr>
            <a:r>
              <a:rPr lang="en-US" dirty="0" err="1"/>
              <a:t>Herramientas</a:t>
            </a:r>
            <a:r>
              <a:rPr lang="en-US" dirty="0"/>
              <a:t> open source: Ansible, Chef, Puppet, </a:t>
            </a:r>
            <a:r>
              <a:rPr lang="en-US" dirty="0" err="1"/>
              <a:t>SaltStack</a:t>
            </a:r>
            <a:r>
              <a:rPr lang="en-US" dirty="0"/>
              <a:t>.</a:t>
            </a:r>
          </a:p>
        </p:txBody>
      </p:sp>
    </p:spTree>
    <p:extLst>
      <p:ext uri="{BB962C8B-B14F-4D97-AF65-F5344CB8AC3E}">
        <p14:creationId xmlns:p14="http://schemas.microsoft.com/office/powerpoint/2010/main" val="3487453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3139321"/>
          </a:xfrm>
          <a:prstGeom prst="rect">
            <a:avLst/>
          </a:prstGeom>
          <a:noFill/>
        </p:spPr>
        <p:txBody>
          <a:bodyPr wrap="square">
            <a:spAutoFit/>
          </a:bodyPr>
          <a:lstStyle/>
          <a:p>
            <a:r>
              <a:rPr lang="en-US" dirty="0"/>
              <a:t>7. Backup y </a:t>
            </a:r>
            <a:r>
              <a:rPr lang="en-US" dirty="0" err="1"/>
              <a:t>Recuperación</a:t>
            </a:r>
            <a:r>
              <a:rPr lang="en-US" dirty="0"/>
              <a:t>:</a:t>
            </a:r>
          </a:p>
          <a:p>
            <a:endParaRPr lang="en-US" dirty="0"/>
          </a:p>
          <a:p>
            <a:pPr marL="285750" indent="-285750">
              <a:buFontTx/>
              <a:buChar char="-"/>
            </a:pPr>
            <a:r>
              <a:rPr lang="en-US" dirty="0" err="1"/>
              <a:t>Implementar</a:t>
            </a:r>
            <a:r>
              <a:rPr lang="en-US" dirty="0"/>
              <a:t> y </a:t>
            </a:r>
            <a:r>
              <a:rPr lang="en-US" dirty="0" err="1"/>
              <a:t>gestionar</a:t>
            </a:r>
            <a:r>
              <a:rPr lang="en-US" dirty="0"/>
              <a:t> </a:t>
            </a:r>
            <a:r>
              <a:rPr lang="en-US" dirty="0" err="1"/>
              <a:t>políticas</a:t>
            </a:r>
            <a:r>
              <a:rPr lang="en-US" dirty="0"/>
              <a:t> de backup y </a:t>
            </a:r>
            <a:r>
              <a:rPr lang="en-US" dirty="0" err="1"/>
              <a:t>recuperación</a:t>
            </a:r>
            <a:r>
              <a:rPr lang="en-US" dirty="0"/>
              <a:t> </a:t>
            </a:r>
            <a:r>
              <a:rPr lang="en-US" dirty="0" err="1"/>
              <a:t>utilizando</a:t>
            </a:r>
            <a:r>
              <a:rPr lang="en-US" dirty="0"/>
              <a:t> </a:t>
            </a:r>
            <a:r>
              <a:rPr lang="en-US" dirty="0" err="1"/>
              <a:t>servicios</a:t>
            </a:r>
            <a:r>
              <a:rPr lang="en-US" dirty="0"/>
              <a:t> </a:t>
            </a:r>
            <a:r>
              <a:rPr lang="en-US" dirty="0" err="1"/>
              <a:t>como</a:t>
            </a:r>
            <a:r>
              <a:rPr lang="en-US" dirty="0"/>
              <a:t> AWS Backup y Amazon S3.</a:t>
            </a:r>
          </a:p>
          <a:p>
            <a:pPr marL="285750" indent="-285750">
              <a:buFontTx/>
              <a:buChar char="-"/>
            </a:pPr>
            <a:endParaRPr lang="en-US" dirty="0"/>
          </a:p>
          <a:p>
            <a:pPr marL="285750" indent="-285750">
              <a:buFontTx/>
              <a:buChar char="-"/>
            </a:pPr>
            <a:r>
              <a:rPr lang="en-US" dirty="0" err="1"/>
              <a:t>Asegurar</a:t>
            </a:r>
            <a:r>
              <a:rPr lang="en-US" dirty="0"/>
              <a:t> la </a:t>
            </a:r>
            <a:r>
              <a:rPr lang="en-US" dirty="0" err="1"/>
              <a:t>continuidad</a:t>
            </a:r>
            <a:r>
              <a:rPr lang="en-US" dirty="0"/>
              <a:t> del </a:t>
            </a:r>
            <a:r>
              <a:rPr lang="en-US" dirty="0" err="1"/>
              <a:t>negocio</a:t>
            </a:r>
            <a:r>
              <a:rPr lang="en-US" dirty="0"/>
              <a:t> y la </a:t>
            </a:r>
            <a:r>
              <a:rPr lang="en-US" dirty="0" err="1"/>
              <a:t>recuperación</a:t>
            </a:r>
            <a:r>
              <a:rPr lang="en-US" dirty="0"/>
              <a:t> ante </a:t>
            </a:r>
            <a:r>
              <a:rPr lang="en-US" dirty="0" err="1"/>
              <a:t>desastres</a:t>
            </a:r>
            <a:r>
              <a:rPr lang="en-US" dirty="0"/>
              <a:t> </a:t>
            </a:r>
            <a:r>
              <a:rPr lang="en-US" dirty="0" err="1"/>
              <a:t>mediante</a:t>
            </a:r>
            <a:r>
              <a:rPr lang="en-US" dirty="0"/>
              <a:t> planes de </a:t>
            </a:r>
            <a:r>
              <a:rPr lang="en-US" dirty="0" err="1"/>
              <a:t>recuperación</a:t>
            </a:r>
            <a:r>
              <a:rPr lang="en-US" dirty="0"/>
              <a:t> </a:t>
            </a:r>
            <a:r>
              <a:rPr lang="en-US" dirty="0" err="1"/>
              <a:t>probados</a:t>
            </a:r>
            <a:r>
              <a:rPr lang="en-US" dirty="0"/>
              <a:t>.</a:t>
            </a:r>
          </a:p>
          <a:p>
            <a:pPr marL="285750" indent="-285750">
              <a:buFontTx/>
              <a:buChar char="-"/>
            </a:pPr>
            <a:endParaRPr lang="en-US" dirty="0"/>
          </a:p>
          <a:p>
            <a:pPr marL="285750" indent="-285750">
              <a:buFontTx/>
              <a:buChar char="-"/>
            </a:pPr>
            <a:r>
              <a:rPr lang="en-US" dirty="0" err="1"/>
              <a:t>Herramientas</a:t>
            </a:r>
            <a:r>
              <a:rPr lang="en-US" dirty="0"/>
              <a:t> open source: </a:t>
            </a:r>
            <a:r>
              <a:rPr lang="en-US" dirty="0" err="1"/>
              <a:t>Restic</a:t>
            </a:r>
            <a:r>
              <a:rPr lang="en-US" dirty="0"/>
              <a:t> (</a:t>
            </a:r>
            <a:r>
              <a:rPr lang="en-US" dirty="0" err="1"/>
              <a:t>herramienta</a:t>
            </a:r>
            <a:r>
              <a:rPr lang="en-US" dirty="0"/>
              <a:t> de backup), </a:t>
            </a:r>
            <a:r>
              <a:rPr lang="en-US" dirty="0" err="1"/>
              <a:t>BorgBackup</a:t>
            </a:r>
            <a:r>
              <a:rPr lang="en-US" dirty="0"/>
              <a:t> (Borg) (</a:t>
            </a:r>
            <a:r>
              <a:rPr lang="en-US" dirty="0" err="1"/>
              <a:t>herramienta</a:t>
            </a:r>
            <a:r>
              <a:rPr lang="en-US" dirty="0"/>
              <a:t> de backup), </a:t>
            </a:r>
            <a:r>
              <a:rPr lang="en-US" dirty="0" err="1"/>
              <a:t>MinIO</a:t>
            </a:r>
            <a:r>
              <a:rPr lang="en-US" dirty="0"/>
              <a:t> (</a:t>
            </a:r>
            <a:r>
              <a:rPr lang="en-US" dirty="0" err="1"/>
              <a:t>alternativa</a:t>
            </a:r>
            <a:r>
              <a:rPr lang="en-US" dirty="0"/>
              <a:t> a Amazon S3 para </a:t>
            </a:r>
            <a:r>
              <a:rPr lang="en-US" dirty="0" err="1"/>
              <a:t>almacenamiento</a:t>
            </a:r>
            <a:r>
              <a:rPr lang="en-US" dirty="0"/>
              <a:t> de </a:t>
            </a:r>
            <a:r>
              <a:rPr lang="en-US" dirty="0" err="1"/>
              <a:t>objetos</a:t>
            </a:r>
            <a:r>
              <a:rPr lang="en-US" dirty="0"/>
              <a:t>).</a:t>
            </a:r>
          </a:p>
        </p:txBody>
      </p:sp>
    </p:spTree>
    <p:extLst>
      <p:ext uri="{BB962C8B-B14F-4D97-AF65-F5344CB8AC3E}">
        <p14:creationId xmlns:p14="http://schemas.microsoft.com/office/powerpoint/2010/main" val="266594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308324"/>
          </a:xfrm>
          <a:prstGeom prst="rect">
            <a:avLst/>
          </a:prstGeom>
          <a:noFill/>
        </p:spPr>
        <p:txBody>
          <a:bodyPr wrap="square">
            <a:spAutoFit/>
          </a:bodyPr>
          <a:lstStyle/>
          <a:p>
            <a:r>
              <a:rPr lang="en-US" dirty="0"/>
              <a:t>8. </a:t>
            </a:r>
            <a:r>
              <a:rPr lang="en-US" dirty="0" err="1"/>
              <a:t>Colaboración</a:t>
            </a:r>
            <a:r>
              <a:rPr lang="en-US" dirty="0"/>
              <a:t> y </a:t>
            </a:r>
            <a:r>
              <a:rPr lang="en-US" dirty="0" err="1"/>
              <a:t>Soporte</a:t>
            </a:r>
            <a:r>
              <a:rPr lang="en-US" dirty="0"/>
              <a:t>:</a:t>
            </a:r>
          </a:p>
          <a:p>
            <a:endParaRPr lang="en-US" dirty="0"/>
          </a:p>
          <a:p>
            <a:pPr marL="285750" indent="-285750">
              <a:buFontTx/>
              <a:buChar char="-"/>
            </a:pPr>
            <a:r>
              <a:rPr lang="en-US" dirty="0" err="1"/>
              <a:t>Trabajar</a:t>
            </a:r>
            <a:r>
              <a:rPr lang="en-US" dirty="0"/>
              <a:t> </a:t>
            </a:r>
            <a:r>
              <a:rPr lang="en-US" dirty="0" err="1"/>
              <a:t>en</a:t>
            </a:r>
            <a:r>
              <a:rPr lang="en-US" dirty="0"/>
              <a:t> </a:t>
            </a:r>
            <a:r>
              <a:rPr lang="en-US" dirty="0" err="1"/>
              <a:t>estrecha</a:t>
            </a:r>
            <a:r>
              <a:rPr lang="en-US" dirty="0"/>
              <a:t> </a:t>
            </a:r>
            <a:r>
              <a:rPr lang="en-US" dirty="0" err="1"/>
              <a:t>colaboración</a:t>
            </a:r>
            <a:r>
              <a:rPr lang="en-US" dirty="0"/>
              <a:t> con </a:t>
            </a:r>
            <a:r>
              <a:rPr lang="en-US" dirty="0" err="1"/>
              <a:t>los</a:t>
            </a:r>
            <a:r>
              <a:rPr lang="en-US" dirty="0"/>
              <a:t> </a:t>
            </a:r>
            <a:r>
              <a:rPr lang="en-US" dirty="0" err="1"/>
              <a:t>equipos</a:t>
            </a:r>
            <a:r>
              <a:rPr lang="en-US" dirty="0"/>
              <a:t> de </a:t>
            </a:r>
            <a:r>
              <a:rPr lang="en-US" dirty="0" err="1"/>
              <a:t>desarrollo</a:t>
            </a:r>
            <a:r>
              <a:rPr lang="en-US" dirty="0"/>
              <a:t> para </a:t>
            </a:r>
            <a:r>
              <a:rPr lang="en-US" dirty="0" err="1"/>
              <a:t>entender</a:t>
            </a:r>
            <a:r>
              <a:rPr lang="en-US" dirty="0"/>
              <a:t> sus </a:t>
            </a:r>
            <a:r>
              <a:rPr lang="en-US" dirty="0" err="1"/>
              <a:t>necesidades</a:t>
            </a:r>
            <a:r>
              <a:rPr lang="en-US" dirty="0"/>
              <a:t> y </a:t>
            </a:r>
            <a:r>
              <a:rPr lang="en-US" dirty="0" err="1"/>
              <a:t>proporcionar</a:t>
            </a:r>
            <a:r>
              <a:rPr lang="en-US" dirty="0"/>
              <a:t> </a:t>
            </a:r>
            <a:r>
              <a:rPr lang="en-US" dirty="0" err="1"/>
              <a:t>soluciones</a:t>
            </a:r>
            <a:r>
              <a:rPr lang="en-US" dirty="0"/>
              <a:t> </a:t>
            </a:r>
            <a:r>
              <a:rPr lang="en-US" dirty="0" err="1"/>
              <a:t>adecuadas</a:t>
            </a:r>
            <a:r>
              <a:rPr lang="en-US" dirty="0"/>
              <a:t>.</a:t>
            </a:r>
          </a:p>
          <a:p>
            <a:pPr marL="285750" indent="-285750">
              <a:buFontTx/>
              <a:buChar char="-"/>
            </a:pPr>
            <a:endParaRPr lang="en-US" dirty="0"/>
          </a:p>
          <a:p>
            <a:pPr marL="285750" indent="-285750">
              <a:buFontTx/>
              <a:buChar char="-"/>
            </a:pPr>
            <a:r>
              <a:rPr lang="en-US" dirty="0" err="1"/>
              <a:t>Ofrecer</a:t>
            </a:r>
            <a:r>
              <a:rPr lang="en-US" dirty="0"/>
              <a:t> </a:t>
            </a:r>
            <a:r>
              <a:rPr lang="en-US" dirty="0" err="1"/>
              <a:t>soporte</a:t>
            </a:r>
            <a:r>
              <a:rPr lang="en-US" dirty="0"/>
              <a:t> continuo y resolver </a:t>
            </a:r>
            <a:r>
              <a:rPr lang="en-US" dirty="0" err="1"/>
              <a:t>incidentes</a:t>
            </a:r>
            <a:r>
              <a:rPr lang="en-US" dirty="0"/>
              <a:t> </a:t>
            </a:r>
            <a:r>
              <a:rPr lang="en-US" dirty="0" err="1"/>
              <a:t>relacionados</a:t>
            </a:r>
            <a:r>
              <a:rPr lang="en-US" dirty="0"/>
              <a:t> con la </a:t>
            </a:r>
            <a:r>
              <a:rPr lang="en-US" dirty="0" err="1"/>
              <a:t>infraestructura</a:t>
            </a:r>
            <a:r>
              <a:rPr lang="en-US" dirty="0"/>
              <a:t> y las </a:t>
            </a:r>
            <a:r>
              <a:rPr lang="en-US" dirty="0" err="1"/>
              <a:t>aplicaciones</a:t>
            </a:r>
            <a:r>
              <a:rPr lang="en-US" dirty="0"/>
              <a:t> </a:t>
            </a:r>
            <a:r>
              <a:rPr lang="en-US" dirty="0" err="1"/>
              <a:t>desplegadas</a:t>
            </a:r>
            <a:r>
              <a:rPr lang="en-US" dirty="0"/>
              <a:t> </a:t>
            </a:r>
            <a:r>
              <a:rPr lang="en-US" dirty="0" err="1"/>
              <a:t>en</a:t>
            </a:r>
            <a:r>
              <a:rPr lang="en-US" dirty="0"/>
              <a:t> AWS.</a:t>
            </a:r>
          </a:p>
          <a:p>
            <a:pPr marL="285750" indent="-285750">
              <a:buFontTx/>
              <a:buChar char="-"/>
            </a:pPr>
            <a:endParaRPr lang="en-US" dirty="0"/>
          </a:p>
        </p:txBody>
      </p:sp>
    </p:spTree>
    <p:extLst>
      <p:ext uri="{BB962C8B-B14F-4D97-AF65-F5344CB8AC3E}">
        <p14:creationId xmlns:p14="http://schemas.microsoft.com/office/powerpoint/2010/main" val="369317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646331"/>
          </a:xfrm>
          <a:prstGeom prst="rect">
            <a:avLst/>
          </a:prstGeom>
          <a:noFill/>
        </p:spPr>
        <p:txBody>
          <a:bodyPr vert="horz" wrap="square">
            <a:spAutoFit/>
          </a:bodyPr>
          <a:lstStyle/>
          <a:p>
            <a:pPr algn="just"/>
            <a:r>
              <a:rPr dirty="0"/>
              <a:t>Amazon: DevOps is the combination of cultural philosophies, practices, and tools that increases an organization’s ability to deliver applications and services at </a:t>
            </a:r>
            <a:r>
              <a:rPr dirty="0">
                <a:highlight>
                  <a:srgbClr val="C0C0C0"/>
                </a:highlight>
              </a:rPr>
              <a:t>high velocity</a:t>
            </a:r>
            <a:r>
              <a:rPr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2031325"/>
          </a:xfrm>
          <a:prstGeom prst="rect">
            <a:avLst/>
          </a:prstGeom>
          <a:noFill/>
        </p:spPr>
        <p:txBody>
          <a:bodyPr wrap="square">
            <a:spAutoFit/>
          </a:bodyPr>
          <a:lstStyle/>
          <a:p>
            <a:r>
              <a:rPr lang="en-US" dirty="0"/>
              <a:t>9. </a:t>
            </a:r>
            <a:r>
              <a:rPr lang="en-US" dirty="0" err="1"/>
              <a:t>Optimización</a:t>
            </a:r>
            <a:r>
              <a:rPr lang="en-US" dirty="0"/>
              <a:t> de </a:t>
            </a:r>
            <a:r>
              <a:rPr lang="en-US" dirty="0" err="1"/>
              <a:t>Costos</a:t>
            </a:r>
            <a:r>
              <a:rPr lang="en-US" dirty="0"/>
              <a:t>:</a:t>
            </a:r>
          </a:p>
          <a:p>
            <a:endParaRPr lang="en-US" dirty="0"/>
          </a:p>
          <a:p>
            <a:pPr marL="285750" indent="-285750">
              <a:buFontTx/>
              <a:buChar char="-"/>
            </a:pPr>
            <a:r>
              <a:rPr lang="en-US" dirty="0" err="1"/>
              <a:t>Monitorear</a:t>
            </a:r>
            <a:r>
              <a:rPr lang="en-US" dirty="0"/>
              <a:t> y </a:t>
            </a:r>
            <a:r>
              <a:rPr lang="en-US" dirty="0" err="1"/>
              <a:t>optimizar</a:t>
            </a:r>
            <a:r>
              <a:rPr lang="en-US" dirty="0"/>
              <a:t> </a:t>
            </a:r>
            <a:r>
              <a:rPr lang="en-US" dirty="0" err="1"/>
              <a:t>el</a:t>
            </a:r>
            <a:r>
              <a:rPr lang="en-US" dirty="0"/>
              <a:t> </a:t>
            </a:r>
            <a:r>
              <a:rPr lang="en-US" dirty="0" err="1"/>
              <a:t>uso</a:t>
            </a:r>
            <a:r>
              <a:rPr lang="en-US" dirty="0"/>
              <a:t> de </a:t>
            </a:r>
            <a:r>
              <a:rPr lang="en-US" dirty="0" err="1"/>
              <a:t>recursos</a:t>
            </a:r>
            <a:r>
              <a:rPr lang="en-US" dirty="0"/>
              <a:t> </a:t>
            </a:r>
            <a:r>
              <a:rPr lang="en-US" dirty="0" err="1"/>
              <a:t>en</a:t>
            </a:r>
            <a:r>
              <a:rPr lang="en-US" dirty="0"/>
              <a:t> AWS para </a:t>
            </a:r>
            <a:r>
              <a:rPr lang="en-US" dirty="0" err="1"/>
              <a:t>minimizar</a:t>
            </a:r>
            <a:r>
              <a:rPr lang="en-US" dirty="0"/>
              <a:t> </a:t>
            </a:r>
            <a:r>
              <a:rPr lang="en-US" dirty="0" err="1"/>
              <a:t>costos</a:t>
            </a:r>
            <a:r>
              <a:rPr lang="en-US" dirty="0"/>
              <a:t>, </a:t>
            </a:r>
            <a:r>
              <a:rPr lang="en-US" dirty="0" err="1"/>
              <a:t>utilizando</a:t>
            </a:r>
            <a:r>
              <a:rPr lang="en-US" dirty="0"/>
              <a:t> </a:t>
            </a:r>
            <a:r>
              <a:rPr lang="en-US" dirty="0" err="1"/>
              <a:t>herramientas</a:t>
            </a:r>
            <a:r>
              <a:rPr lang="en-US" dirty="0"/>
              <a:t> </a:t>
            </a:r>
            <a:r>
              <a:rPr lang="en-US" dirty="0" err="1"/>
              <a:t>como</a:t>
            </a:r>
            <a:r>
              <a:rPr lang="en-US" dirty="0"/>
              <a:t> AWS Cost Explorer y AWS Trusted Advisor.</a:t>
            </a:r>
          </a:p>
          <a:p>
            <a:pPr marL="285750" indent="-285750">
              <a:buFontTx/>
              <a:buChar char="-"/>
            </a:pPr>
            <a:endParaRPr lang="en-US" dirty="0"/>
          </a:p>
          <a:p>
            <a:pPr marL="285750" indent="-285750">
              <a:buFontTx/>
              <a:buChar char="-"/>
            </a:pPr>
            <a:r>
              <a:rPr lang="en-US" dirty="0" err="1"/>
              <a:t>Implementar</a:t>
            </a:r>
            <a:r>
              <a:rPr lang="en-US" dirty="0"/>
              <a:t> </a:t>
            </a:r>
            <a:r>
              <a:rPr lang="en-US" dirty="0" err="1"/>
              <a:t>estrategias</a:t>
            </a:r>
            <a:r>
              <a:rPr lang="en-US" dirty="0"/>
              <a:t> de </a:t>
            </a:r>
            <a:r>
              <a:rPr lang="en-US" dirty="0" err="1"/>
              <a:t>reserva</a:t>
            </a:r>
            <a:r>
              <a:rPr lang="en-US" dirty="0"/>
              <a:t> y </a:t>
            </a:r>
            <a:r>
              <a:rPr lang="en-US" dirty="0" err="1"/>
              <a:t>uso</a:t>
            </a:r>
            <a:r>
              <a:rPr lang="en-US" dirty="0"/>
              <a:t> </a:t>
            </a:r>
            <a:r>
              <a:rPr lang="en-US" dirty="0" err="1"/>
              <a:t>eficiente</a:t>
            </a:r>
            <a:r>
              <a:rPr lang="en-US" dirty="0"/>
              <a:t> de </a:t>
            </a:r>
            <a:r>
              <a:rPr lang="en-US" dirty="0" err="1"/>
              <a:t>instancias</a:t>
            </a:r>
            <a:r>
              <a:rPr lang="en-US" dirty="0"/>
              <a:t> para </a:t>
            </a:r>
            <a:r>
              <a:rPr lang="en-US" dirty="0" err="1"/>
              <a:t>reducir</a:t>
            </a:r>
            <a:r>
              <a:rPr lang="en-US" dirty="0"/>
              <a:t> </a:t>
            </a:r>
            <a:r>
              <a:rPr lang="en-US" dirty="0" err="1"/>
              <a:t>gastos</a:t>
            </a:r>
            <a:r>
              <a:rPr lang="en-US" dirty="0"/>
              <a:t>.</a:t>
            </a:r>
          </a:p>
        </p:txBody>
      </p:sp>
    </p:spTree>
    <p:extLst>
      <p:ext uri="{BB962C8B-B14F-4D97-AF65-F5344CB8AC3E}">
        <p14:creationId xmlns:p14="http://schemas.microsoft.com/office/powerpoint/2010/main" val="2700197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Ingeniero</a:t>
            </a:r>
            <a:r>
              <a:rPr lang="en-US" dirty="0"/>
              <a:t> de DevOps</a:t>
            </a:r>
            <a:endParaRPr dirty="0"/>
          </a:p>
        </p:txBody>
      </p:sp>
      <p:sp>
        <p:nvSpPr>
          <p:cNvPr id="4" name="TextBox 3"/>
          <p:cNvSpPr txBox="1"/>
          <p:nvPr/>
        </p:nvSpPr>
        <p:spPr>
          <a:xfrm>
            <a:off x="685800" y="1417638"/>
            <a:ext cx="7772400" cy="1754326"/>
          </a:xfrm>
          <a:prstGeom prst="rect">
            <a:avLst/>
          </a:prstGeom>
          <a:noFill/>
        </p:spPr>
        <p:txBody>
          <a:bodyPr wrap="square">
            <a:spAutoFit/>
          </a:bodyPr>
          <a:lstStyle/>
          <a:p>
            <a:r>
              <a:rPr lang="en-US" dirty="0"/>
              <a:t>10. </a:t>
            </a:r>
            <a:r>
              <a:rPr lang="en-US" dirty="0" err="1"/>
              <a:t>Actualización</a:t>
            </a:r>
            <a:r>
              <a:rPr lang="en-US" dirty="0"/>
              <a:t> y </a:t>
            </a:r>
            <a:r>
              <a:rPr lang="en-US" dirty="0" err="1"/>
              <a:t>Capacitación</a:t>
            </a:r>
            <a:r>
              <a:rPr lang="en-US" dirty="0"/>
              <a:t>:</a:t>
            </a:r>
          </a:p>
          <a:p>
            <a:endParaRPr lang="en-US" dirty="0"/>
          </a:p>
          <a:p>
            <a:pPr marL="285750" indent="-285750">
              <a:buFontTx/>
              <a:buChar char="-"/>
            </a:pPr>
            <a:r>
              <a:rPr lang="en-US" dirty="0" err="1"/>
              <a:t>Mantenerse</a:t>
            </a:r>
            <a:r>
              <a:rPr lang="en-US" dirty="0"/>
              <a:t> </a:t>
            </a:r>
            <a:r>
              <a:rPr lang="en-US" dirty="0" err="1"/>
              <a:t>actualizado</a:t>
            </a:r>
            <a:r>
              <a:rPr lang="en-US" dirty="0"/>
              <a:t> con las </a:t>
            </a:r>
            <a:r>
              <a:rPr lang="en-US" dirty="0" err="1"/>
              <a:t>nuevas</a:t>
            </a:r>
            <a:r>
              <a:rPr lang="en-US" dirty="0"/>
              <a:t> </a:t>
            </a:r>
            <a:r>
              <a:rPr lang="en-US" dirty="0" err="1"/>
              <a:t>características</a:t>
            </a:r>
            <a:r>
              <a:rPr lang="en-US" dirty="0"/>
              <a:t> y </a:t>
            </a:r>
            <a:r>
              <a:rPr lang="en-US" dirty="0" err="1"/>
              <a:t>servicios</a:t>
            </a:r>
            <a:r>
              <a:rPr lang="en-US" dirty="0"/>
              <a:t> de AWS.</a:t>
            </a:r>
          </a:p>
          <a:p>
            <a:pPr marL="285750" indent="-285750">
              <a:buFontTx/>
              <a:buChar char="-"/>
            </a:pPr>
            <a:endParaRPr lang="en-US" dirty="0"/>
          </a:p>
          <a:p>
            <a:pPr marL="285750" indent="-285750">
              <a:buFontTx/>
              <a:buChar char="-"/>
            </a:pPr>
            <a:r>
              <a:rPr lang="en-US" dirty="0" err="1"/>
              <a:t>Capacitar</a:t>
            </a:r>
            <a:r>
              <a:rPr lang="en-US" dirty="0"/>
              <a:t> y </a:t>
            </a:r>
            <a:r>
              <a:rPr lang="en-US" dirty="0" err="1"/>
              <a:t>guiar</a:t>
            </a:r>
            <a:r>
              <a:rPr lang="en-US" dirty="0"/>
              <a:t> a </a:t>
            </a:r>
            <a:r>
              <a:rPr lang="en-US" dirty="0" err="1"/>
              <a:t>otros</a:t>
            </a:r>
            <a:r>
              <a:rPr lang="en-US" dirty="0"/>
              <a:t> </a:t>
            </a:r>
            <a:r>
              <a:rPr lang="en-US" dirty="0" err="1"/>
              <a:t>miembros</a:t>
            </a:r>
            <a:r>
              <a:rPr lang="en-US" dirty="0"/>
              <a:t> del </a:t>
            </a:r>
            <a:r>
              <a:rPr lang="en-US" dirty="0" err="1"/>
              <a:t>equipo</a:t>
            </a:r>
            <a:r>
              <a:rPr lang="en-US" dirty="0"/>
              <a:t> </a:t>
            </a:r>
            <a:r>
              <a:rPr lang="en-US" dirty="0" err="1"/>
              <a:t>sobre</a:t>
            </a:r>
            <a:r>
              <a:rPr lang="en-US" dirty="0"/>
              <a:t> las </a:t>
            </a:r>
            <a:r>
              <a:rPr lang="en-US" dirty="0" err="1"/>
              <a:t>mejores</a:t>
            </a:r>
            <a:r>
              <a:rPr lang="en-US" dirty="0"/>
              <a:t> </a:t>
            </a:r>
            <a:r>
              <a:rPr lang="en-US" dirty="0" err="1"/>
              <a:t>prácticas</a:t>
            </a:r>
            <a:r>
              <a:rPr lang="en-US" dirty="0"/>
              <a:t> y </a:t>
            </a:r>
            <a:r>
              <a:rPr lang="en-US" dirty="0" err="1"/>
              <a:t>el</a:t>
            </a:r>
            <a:r>
              <a:rPr lang="en-US" dirty="0"/>
              <a:t> </a:t>
            </a:r>
            <a:r>
              <a:rPr lang="en-US" dirty="0" err="1"/>
              <a:t>uso</a:t>
            </a:r>
            <a:r>
              <a:rPr lang="en-US" dirty="0"/>
              <a:t> </a:t>
            </a:r>
            <a:r>
              <a:rPr lang="en-US" dirty="0" err="1"/>
              <a:t>eficiente</a:t>
            </a:r>
            <a:r>
              <a:rPr lang="en-US" dirty="0"/>
              <a:t> de las </a:t>
            </a:r>
            <a:r>
              <a:rPr lang="en-US" dirty="0" err="1"/>
              <a:t>herramientas</a:t>
            </a:r>
            <a:r>
              <a:rPr lang="en-US" dirty="0"/>
              <a:t> de AWS.</a:t>
            </a:r>
          </a:p>
        </p:txBody>
      </p:sp>
    </p:spTree>
    <p:extLst>
      <p:ext uri="{BB962C8B-B14F-4D97-AF65-F5344CB8AC3E}">
        <p14:creationId xmlns:p14="http://schemas.microsoft.com/office/powerpoint/2010/main" val="381597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Beneficios</a:t>
            </a:r>
            <a:r>
              <a:rPr lang="en-US" dirty="0"/>
              <a:t> de </a:t>
            </a:r>
            <a:r>
              <a:rPr lang="en-US" dirty="0" err="1"/>
              <a:t>Implementar</a:t>
            </a:r>
            <a:r>
              <a:rPr lang="en-US" dirty="0"/>
              <a:t> la </a:t>
            </a:r>
            <a:r>
              <a:rPr lang="en-US" dirty="0" err="1"/>
              <a:t>Cultura</a:t>
            </a:r>
            <a:r>
              <a:rPr lang="en-US" dirty="0"/>
              <a:t> DevOps</a:t>
            </a:r>
            <a:endParaRPr dirty="0"/>
          </a:p>
        </p:txBody>
      </p:sp>
    </p:spTree>
    <p:extLst>
      <p:ext uri="{BB962C8B-B14F-4D97-AF65-F5344CB8AC3E}">
        <p14:creationId xmlns:p14="http://schemas.microsoft.com/office/powerpoint/2010/main" val="222204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Beneficios</a:t>
            </a:r>
            <a:r>
              <a:rPr dirty="0"/>
              <a:t> de </a:t>
            </a:r>
            <a:r>
              <a:rPr dirty="0" err="1"/>
              <a:t>Implementar</a:t>
            </a:r>
            <a:r>
              <a:rPr dirty="0"/>
              <a:t> la </a:t>
            </a:r>
            <a:r>
              <a:rPr dirty="0" err="1"/>
              <a:t>Cultura</a:t>
            </a:r>
            <a:r>
              <a:rPr dirty="0"/>
              <a:t> DevOps</a:t>
            </a:r>
          </a:p>
        </p:txBody>
      </p:sp>
      <p:sp>
        <p:nvSpPr>
          <p:cNvPr id="4" name="TextBox 3"/>
          <p:cNvSpPr txBox="1"/>
          <p:nvPr/>
        </p:nvSpPr>
        <p:spPr>
          <a:xfrm>
            <a:off x="957943" y="1685109"/>
            <a:ext cx="7228114" cy="2308324"/>
          </a:xfrm>
          <a:prstGeom prst="rect">
            <a:avLst/>
          </a:prstGeom>
          <a:noFill/>
        </p:spPr>
        <p:txBody>
          <a:bodyPr wrap="square">
            <a:spAutoFit/>
          </a:bodyPr>
          <a:lstStyle/>
          <a:p>
            <a:pPr marL="285750" indent="-285750">
              <a:buFontTx/>
              <a:buChar char="-"/>
            </a:pPr>
            <a:r>
              <a:rPr dirty="0"/>
              <a:t>Mayor </a:t>
            </a:r>
            <a:r>
              <a:rPr dirty="0" err="1"/>
              <a:t>Velocidad</a:t>
            </a:r>
            <a:r>
              <a:rPr dirty="0"/>
              <a:t> de </a:t>
            </a:r>
            <a:r>
              <a:rPr dirty="0" err="1"/>
              <a:t>Entrega</a:t>
            </a:r>
            <a:endParaRPr lang="en-US" dirty="0"/>
          </a:p>
          <a:p>
            <a:pPr marL="285750" indent="-285750">
              <a:buFontTx/>
              <a:buChar char="-"/>
            </a:pPr>
            <a:endParaRPr lang="en-US" dirty="0"/>
          </a:p>
          <a:p>
            <a:pPr marL="285750" indent="-285750">
              <a:buFontTx/>
              <a:buChar char="-"/>
            </a:pPr>
            <a:r>
              <a:rPr dirty="0" err="1"/>
              <a:t>Mejora</a:t>
            </a:r>
            <a:r>
              <a:rPr dirty="0"/>
              <a:t> </a:t>
            </a:r>
            <a:r>
              <a:rPr dirty="0" err="1"/>
              <a:t>en</a:t>
            </a:r>
            <a:r>
              <a:rPr dirty="0"/>
              <a:t> la Calidad del Software</a:t>
            </a:r>
            <a:endParaRPr lang="en-US" dirty="0"/>
          </a:p>
          <a:p>
            <a:pPr marL="285750" indent="-285750">
              <a:buFontTx/>
              <a:buChar char="-"/>
            </a:pPr>
            <a:endParaRPr lang="en-US" dirty="0"/>
          </a:p>
          <a:p>
            <a:pPr marL="285750" indent="-285750">
              <a:buFontTx/>
              <a:buChar char="-"/>
            </a:pPr>
            <a:r>
              <a:rPr dirty="0" err="1"/>
              <a:t>Reducción</a:t>
            </a:r>
            <a:r>
              <a:rPr dirty="0"/>
              <a:t> de </a:t>
            </a:r>
            <a:r>
              <a:rPr dirty="0" err="1"/>
              <a:t>Costos</a:t>
            </a:r>
            <a:endParaRPr lang="en-US" dirty="0"/>
          </a:p>
          <a:p>
            <a:pPr marL="285750" indent="-285750">
              <a:buFontTx/>
              <a:buChar char="-"/>
            </a:pPr>
            <a:endParaRPr lang="en-US" dirty="0"/>
          </a:p>
          <a:p>
            <a:pPr marL="285750" indent="-285750">
              <a:buFontTx/>
              <a:buChar char="-"/>
            </a:pPr>
            <a:r>
              <a:rPr dirty="0"/>
              <a:t>Mayor </a:t>
            </a:r>
            <a:r>
              <a:rPr dirty="0" err="1"/>
              <a:t>Satisfacción</a:t>
            </a:r>
            <a:r>
              <a:rPr dirty="0"/>
              <a:t> del </a:t>
            </a:r>
            <a:r>
              <a:rPr dirty="0" err="1"/>
              <a:t>Cliente</a:t>
            </a:r>
            <a:r>
              <a:rPr dirty="0"/>
              <a:t>.</a:t>
            </a:r>
            <a:endParaRPr lang="en-US" dirty="0"/>
          </a:p>
          <a:p>
            <a:pPr marL="285750" indent="-285750">
              <a:buFontTx/>
              <a:buChar char="-"/>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endParaRPr dirty="0"/>
          </a:p>
        </p:txBody>
      </p:sp>
    </p:spTree>
    <p:extLst>
      <p:ext uri="{BB962C8B-B14F-4D97-AF65-F5344CB8AC3E}">
        <p14:creationId xmlns:p14="http://schemas.microsoft.com/office/powerpoint/2010/main" val="2882705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Escenario</a:t>
            </a:r>
            <a:r>
              <a:rPr lang="en-US" dirty="0"/>
              <a:t> </a:t>
            </a:r>
            <a:r>
              <a:rPr lang="en-US" dirty="0" err="1"/>
              <a:t>Práctico</a:t>
            </a:r>
            <a:endParaRPr lang="en-US" dirty="0"/>
          </a:p>
        </p:txBody>
      </p:sp>
      <p:sp>
        <p:nvSpPr>
          <p:cNvPr id="4" name="TextBox 3"/>
          <p:cNvSpPr txBox="1"/>
          <p:nvPr/>
        </p:nvSpPr>
        <p:spPr>
          <a:xfrm>
            <a:off x="914400" y="1371600"/>
            <a:ext cx="7323909" cy="3693319"/>
          </a:xfrm>
          <a:prstGeom prst="rect">
            <a:avLst/>
          </a:prstGeom>
          <a:noFill/>
        </p:spPr>
        <p:txBody>
          <a:bodyPr wrap="square">
            <a:spAutoFit/>
          </a:bodyPr>
          <a:lstStyle/>
          <a:p>
            <a:pPr marL="285750" indent="-285750">
              <a:buFontTx/>
              <a:buChar char="-"/>
            </a:pPr>
            <a:r>
              <a:rPr lang="en-US" dirty="0"/>
              <a:t>Una </a:t>
            </a:r>
            <a:r>
              <a:rPr lang="en-US" dirty="0" err="1"/>
              <a:t>empresa</a:t>
            </a:r>
            <a:r>
              <a:rPr lang="en-US" dirty="0"/>
              <a:t> de </a:t>
            </a:r>
            <a:r>
              <a:rPr lang="en-US" dirty="0" err="1"/>
              <a:t>desarrollo</a:t>
            </a:r>
            <a:r>
              <a:rPr lang="en-US" dirty="0"/>
              <a:t> </a:t>
            </a:r>
            <a:r>
              <a:rPr lang="en-US" dirty="0" err="1"/>
              <a:t>móvil</a:t>
            </a:r>
            <a:r>
              <a:rPr lang="en-US" dirty="0"/>
              <a:t> se </a:t>
            </a:r>
            <a:r>
              <a:rPr lang="en-US" dirty="0" err="1"/>
              <a:t>encuentra</a:t>
            </a:r>
            <a:r>
              <a:rPr lang="en-US" dirty="0"/>
              <a:t> </a:t>
            </a:r>
            <a:r>
              <a:rPr lang="en-US" dirty="0" err="1"/>
              <a:t>en</a:t>
            </a:r>
            <a:r>
              <a:rPr lang="en-US" dirty="0"/>
              <a:t> </a:t>
            </a:r>
            <a:r>
              <a:rPr lang="en-US" dirty="0" err="1"/>
              <a:t>el</a:t>
            </a:r>
            <a:r>
              <a:rPr lang="en-US" dirty="0"/>
              <a:t> </a:t>
            </a:r>
            <a:r>
              <a:rPr lang="en-US" dirty="0" err="1"/>
              <a:t>desarrollo</a:t>
            </a:r>
            <a:r>
              <a:rPr lang="en-US" dirty="0"/>
              <a:t> y </a:t>
            </a:r>
            <a:r>
              <a:rPr lang="en-US" dirty="0" err="1"/>
              <a:t>despliegue</a:t>
            </a:r>
            <a:r>
              <a:rPr lang="en-US" dirty="0"/>
              <a:t> de </a:t>
            </a:r>
            <a:r>
              <a:rPr lang="en-US" dirty="0" err="1"/>
              <a:t>su</a:t>
            </a:r>
            <a:r>
              <a:rPr lang="en-US" dirty="0"/>
              <a:t> </a:t>
            </a:r>
            <a:r>
              <a:rPr lang="en-US" dirty="0" err="1"/>
              <a:t>aplicación</a:t>
            </a:r>
            <a:r>
              <a:rPr lang="en-US" dirty="0"/>
              <a:t> </a:t>
            </a:r>
            <a:r>
              <a:rPr lang="en-US" dirty="0" err="1"/>
              <a:t>móvil</a:t>
            </a:r>
            <a:r>
              <a:rPr lang="en-US" dirty="0"/>
              <a:t> </a:t>
            </a:r>
            <a:r>
              <a:rPr lang="en-US" dirty="0" err="1"/>
              <a:t>más</a:t>
            </a:r>
            <a:r>
              <a:rPr lang="en-US" dirty="0"/>
              <a:t> </a:t>
            </a:r>
            <a:r>
              <a:rPr lang="en-US" dirty="0" err="1"/>
              <a:t>reciente</a:t>
            </a:r>
            <a:r>
              <a:rPr lang="en-US" dirty="0"/>
              <a:t> </a:t>
            </a:r>
            <a:r>
              <a:rPr lang="en-US" dirty="0" err="1"/>
              <a:t>llamada</a:t>
            </a:r>
            <a:r>
              <a:rPr lang="en-US" dirty="0"/>
              <a:t> Contador De Makis.</a:t>
            </a:r>
          </a:p>
          <a:p>
            <a:pPr marL="285750" indent="-285750">
              <a:buFontTx/>
              <a:buChar char="-"/>
            </a:pPr>
            <a:endParaRPr lang="en-US" dirty="0"/>
          </a:p>
          <a:p>
            <a:pPr marL="285750" indent="-285750">
              <a:buFontTx/>
              <a:buChar char="-"/>
            </a:pPr>
            <a:r>
              <a:rPr lang="en-US" dirty="0"/>
              <a:t>La </a:t>
            </a:r>
            <a:r>
              <a:rPr lang="en-US" dirty="0" err="1"/>
              <a:t>aplicación</a:t>
            </a:r>
            <a:r>
              <a:rPr lang="en-US" dirty="0"/>
              <a:t> no </a:t>
            </a:r>
            <a:r>
              <a:rPr lang="en-US" dirty="0" err="1"/>
              <a:t>hace</a:t>
            </a:r>
            <a:r>
              <a:rPr lang="en-US" dirty="0"/>
              <a:t> </a:t>
            </a:r>
            <a:r>
              <a:rPr lang="en-US" dirty="0" err="1"/>
              <a:t>uso</a:t>
            </a:r>
            <a:r>
              <a:rPr lang="en-US" dirty="0"/>
              <a:t> de </a:t>
            </a:r>
            <a:r>
              <a:rPr lang="en-US" dirty="0" err="1"/>
              <a:t>ningún</a:t>
            </a:r>
            <a:r>
              <a:rPr lang="en-US" dirty="0"/>
              <a:t> </a:t>
            </a:r>
            <a:r>
              <a:rPr lang="en-US" dirty="0" err="1"/>
              <a:t>servicio</a:t>
            </a:r>
            <a:r>
              <a:rPr lang="en-US" dirty="0"/>
              <a:t> </a:t>
            </a:r>
            <a:r>
              <a:rPr lang="en-US" dirty="0" err="1"/>
              <a:t>en</a:t>
            </a:r>
            <a:r>
              <a:rPr lang="en-US" dirty="0"/>
              <a:t> internet, </a:t>
            </a:r>
            <a:r>
              <a:rPr lang="en-US" dirty="0" err="1"/>
              <a:t>ni</a:t>
            </a:r>
            <a:r>
              <a:rPr lang="en-US" dirty="0"/>
              <a:t> la </a:t>
            </a:r>
            <a:r>
              <a:rPr lang="en-US" dirty="0" err="1"/>
              <a:t>empresa</a:t>
            </a:r>
            <a:r>
              <a:rPr lang="en-US" dirty="0"/>
              <a:t> </a:t>
            </a:r>
            <a:r>
              <a:rPr lang="en-US" dirty="0" err="1"/>
              <a:t>cuenta</a:t>
            </a:r>
            <a:r>
              <a:rPr lang="en-US" dirty="0"/>
              <a:t> con un backend para la </a:t>
            </a:r>
            <a:r>
              <a:rPr lang="en-US" dirty="0" err="1"/>
              <a:t>aplicación</a:t>
            </a:r>
            <a:r>
              <a:rPr lang="en-US" dirty="0"/>
              <a:t>.</a:t>
            </a:r>
          </a:p>
          <a:p>
            <a:pPr marL="285750" indent="-285750">
              <a:buFontTx/>
              <a:buChar char="-"/>
            </a:pPr>
            <a:endParaRPr lang="en-US" dirty="0"/>
          </a:p>
          <a:p>
            <a:pPr marL="285750" indent="-285750">
              <a:buFontTx/>
              <a:buChar char="-"/>
            </a:pPr>
            <a:r>
              <a:rPr lang="en-US" dirty="0"/>
              <a:t>Es </a:t>
            </a:r>
            <a:r>
              <a:rPr lang="en-US" dirty="0" err="1"/>
              <a:t>por</a:t>
            </a:r>
            <a:r>
              <a:rPr lang="en-US" dirty="0"/>
              <a:t> </a:t>
            </a:r>
            <a:r>
              <a:rPr lang="en-US" dirty="0" err="1"/>
              <a:t>ello</a:t>
            </a:r>
            <a:r>
              <a:rPr lang="en-US" dirty="0"/>
              <a:t> que, la </a:t>
            </a:r>
            <a:r>
              <a:rPr lang="en-US" dirty="0" err="1"/>
              <a:t>aplicación</a:t>
            </a:r>
            <a:r>
              <a:rPr lang="en-US" dirty="0"/>
              <a:t> solo </a:t>
            </a:r>
            <a:r>
              <a:rPr lang="en-US" dirty="0" err="1"/>
              <a:t>será</a:t>
            </a:r>
            <a:r>
              <a:rPr lang="en-US" dirty="0"/>
              <a:t> </a:t>
            </a:r>
            <a:r>
              <a:rPr lang="en-US" dirty="0" err="1"/>
              <a:t>desarrollada</a:t>
            </a:r>
            <a:r>
              <a:rPr lang="en-US" dirty="0"/>
              <a:t> y </a:t>
            </a:r>
            <a:r>
              <a:rPr lang="en-US" dirty="0" err="1"/>
              <a:t>posteriormente</a:t>
            </a:r>
            <a:r>
              <a:rPr lang="en-US" dirty="0"/>
              <a:t> </a:t>
            </a:r>
            <a:r>
              <a:rPr lang="en-US" dirty="0" err="1"/>
              <a:t>subida</a:t>
            </a:r>
            <a:r>
              <a:rPr lang="en-US" dirty="0"/>
              <a:t> a la tienda </a:t>
            </a:r>
            <a:r>
              <a:rPr lang="en-US" dirty="0" err="1"/>
              <a:t>mediante</a:t>
            </a:r>
            <a:r>
              <a:rPr lang="en-US" dirty="0"/>
              <a:t> </a:t>
            </a:r>
            <a:r>
              <a:rPr lang="en-US" dirty="0" err="1"/>
              <a:t>su</a:t>
            </a:r>
            <a:r>
              <a:rPr lang="en-US" dirty="0"/>
              <a:t> </a:t>
            </a:r>
            <a:r>
              <a:rPr lang="en-US" dirty="0" err="1"/>
              <a:t>proceso</a:t>
            </a:r>
            <a:r>
              <a:rPr lang="en-US" dirty="0"/>
              <a:t> </a:t>
            </a:r>
            <a:r>
              <a:rPr lang="en-US" dirty="0" err="1"/>
              <a:t>establecido</a:t>
            </a:r>
            <a:r>
              <a:rPr lang="en-US" dirty="0"/>
              <a:t>.</a:t>
            </a:r>
          </a:p>
          <a:p>
            <a:pPr marL="285750" indent="-285750">
              <a:buFontTx/>
              <a:buChar char="-"/>
            </a:pPr>
            <a:endParaRPr lang="en-US" dirty="0"/>
          </a:p>
          <a:p>
            <a:pPr marL="285750" indent="-285750">
              <a:buFontTx/>
              <a:buChar char="-"/>
            </a:pPr>
            <a:r>
              <a:rPr lang="en-US" dirty="0"/>
              <a:t>La </a:t>
            </a:r>
            <a:r>
              <a:rPr lang="en-US" dirty="0" err="1"/>
              <a:t>empresa</a:t>
            </a:r>
            <a:r>
              <a:rPr lang="en-US" dirty="0"/>
              <a:t> </a:t>
            </a:r>
            <a:r>
              <a:rPr lang="en-US" dirty="0" err="1"/>
              <a:t>quiere</a:t>
            </a:r>
            <a:r>
              <a:rPr lang="en-US" dirty="0"/>
              <a:t> </a:t>
            </a:r>
            <a:r>
              <a:rPr lang="en-US" dirty="0" err="1"/>
              <a:t>implementar</a:t>
            </a:r>
            <a:r>
              <a:rPr lang="en-US" dirty="0"/>
              <a:t> </a:t>
            </a:r>
            <a:r>
              <a:rPr lang="en-US" dirty="0" err="1"/>
              <a:t>una</a:t>
            </a:r>
            <a:r>
              <a:rPr lang="en-US" dirty="0"/>
              <a:t> </a:t>
            </a:r>
            <a:r>
              <a:rPr lang="en-US" dirty="0" err="1"/>
              <a:t>cultura</a:t>
            </a:r>
            <a:r>
              <a:rPr lang="en-US" dirty="0"/>
              <a:t> DevOps entre sus </a:t>
            </a:r>
            <a:r>
              <a:rPr lang="en-US" dirty="0" err="1"/>
              <a:t>equipos</a:t>
            </a:r>
            <a:r>
              <a:rPr lang="en-US" dirty="0"/>
              <a:t> y es </a:t>
            </a:r>
            <a:r>
              <a:rPr lang="en-US" dirty="0" err="1"/>
              <a:t>por</a:t>
            </a:r>
            <a:r>
              <a:rPr lang="en-US" dirty="0"/>
              <a:t> </a:t>
            </a:r>
            <a:r>
              <a:rPr lang="en-US" dirty="0" err="1"/>
              <a:t>ello</a:t>
            </a:r>
            <a:r>
              <a:rPr lang="en-US" dirty="0"/>
              <a:t> que </a:t>
            </a:r>
            <a:r>
              <a:rPr lang="en-US" dirty="0" err="1"/>
              <a:t>el</a:t>
            </a:r>
            <a:r>
              <a:rPr lang="en-US" dirty="0"/>
              <a:t> </a:t>
            </a:r>
            <a:r>
              <a:rPr lang="en-US" dirty="0" err="1"/>
              <a:t>ingeniero</a:t>
            </a:r>
            <a:r>
              <a:rPr lang="en-US" dirty="0"/>
              <a:t> de DevOps (</a:t>
            </a:r>
            <a:r>
              <a:rPr lang="en-US" dirty="0" err="1"/>
              <a:t>tú</a:t>
            </a:r>
            <a:r>
              <a:rPr lang="en-US" dirty="0"/>
              <a:t>) es </a:t>
            </a:r>
            <a:r>
              <a:rPr lang="en-US" dirty="0" err="1"/>
              <a:t>solicitado</a:t>
            </a:r>
            <a:r>
              <a:rPr lang="en-US" dirty="0"/>
              <a:t> de </a:t>
            </a:r>
            <a:r>
              <a:rPr lang="en-US" dirty="0" err="1"/>
              <a:t>integrar</a:t>
            </a:r>
            <a:r>
              <a:rPr lang="en-US" dirty="0"/>
              <a:t> GitHub Actions </a:t>
            </a:r>
            <a:r>
              <a:rPr lang="en-US" dirty="0" err="1"/>
              <a:t>en</a:t>
            </a:r>
            <a:r>
              <a:rPr lang="en-US" dirty="0"/>
              <a:t> </a:t>
            </a:r>
            <a:r>
              <a:rPr lang="en-US" dirty="0" err="1"/>
              <a:t>el</a:t>
            </a:r>
            <a:r>
              <a:rPr lang="en-US" dirty="0"/>
              <a:t> </a:t>
            </a:r>
            <a:r>
              <a:rPr lang="en-US" dirty="0" err="1"/>
              <a:t>proceso</a:t>
            </a:r>
            <a:r>
              <a:rPr lang="en-US" dirty="0"/>
              <a:t> de CD.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Escenario</a:t>
            </a:r>
            <a:r>
              <a:rPr lang="en-US" dirty="0"/>
              <a:t> </a:t>
            </a:r>
            <a:r>
              <a:rPr lang="en-US" dirty="0" err="1"/>
              <a:t>Práctico</a:t>
            </a:r>
            <a:endParaRPr lang="en-US" dirty="0"/>
          </a:p>
        </p:txBody>
      </p:sp>
      <p:sp>
        <p:nvSpPr>
          <p:cNvPr id="4" name="TextBox 3"/>
          <p:cNvSpPr txBox="1"/>
          <p:nvPr/>
        </p:nvSpPr>
        <p:spPr>
          <a:xfrm>
            <a:off x="914400" y="1371600"/>
            <a:ext cx="7323909" cy="3416320"/>
          </a:xfrm>
          <a:prstGeom prst="rect">
            <a:avLst/>
          </a:prstGeom>
          <a:noFill/>
        </p:spPr>
        <p:txBody>
          <a:bodyPr wrap="square">
            <a:spAutoFit/>
          </a:bodyPr>
          <a:lstStyle/>
          <a:p>
            <a:r>
              <a:rPr lang="en-US" dirty="0"/>
              <a:t>Para </a:t>
            </a:r>
            <a:r>
              <a:rPr lang="en-US" dirty="0" err="1"/>
              <a:t>realizar</a:t>
            </a:r>
            <a:r>
              <a:rPr lang="en-US" dirty="0"/>
              <a:t> la demo, </a:t>
            </a:r>
            <a:r>
              <a:rPr lang="en-US" dirty="0" err="1"/>
              <a:t>será</a:t>
            </a:r>
            <a:r>
              <a:rPr lang="en-US" dirty="0"/>
              <a:t> </a:t>
            </a:r>
            <a:r>
              <a:rPr lang="en-US" dirty="0" err="1"/>
              <a:t>necesario</a:t>
            </a:r>
            <a:r>
              <a:rPr lang="en-US" dirty="0"/>
              <a:t>:</a:t>
            </a:r>
          </a:p>
          <a:p>
            <a:pPr marL="285750" indent="-285750">
              <a:buFontTx/>
              <a:buChar char="-"/>
            </a:pPr>
            <a:endParaRPr lang="en-US" dirty="0"/>
          </a:p>
          <a:p>
            <a:endParaRPr lang="en-US" dirty="0"/>
          </a:p>
          <a:p>
            <a:r>
              <a:rPr lang="en-US" dirty="0"/>
              <a:t>1. Hardware y Software:</a:t>
            </a:r>
          </a:p>
          <a:p>
            <a:pPr marL="285750" indent="-285750">
              <a:buFontTx/>
              <a:buChar char="-"/>
            </a:pPr>
            <a:r>
              <a:rPr lang="en-US" dirty="0"/>
              <a:t>Una Mac.</a:t>
            </a:r>
          </a:p>
          <a:p>
            <a:pPr marL="285750" indent="-285750">
              <a:buFontTx/>
              <a:buChar char="-"/>
            </a:pPr>
            <a:r>
              <a:rPr lang="en-US" dirty="0" err="1"/>
              <a:t>Xcode</a:t>
            </a:r>
            <a:r>
              <a:rPr lang="en-US" dirty="0"/>
              <a:t> </a:t>
            </a:r>
            <a:r>
              <a:rPr lang="en-US" dirty="0" err="1"/>
              <a:t>instalado</a:t>
            </a:r>
            <a:r>
              <a:rPr lang="en-US" dirty="0"/>
              <a:t>.</a:t>
            </a:r>
          </a:p>
          <a:p>
            <a:endParaRPr lang="en-US" dirty="0"/>
          </a:p>
          <a:p>
            <a:r>
              <a:rPr lang="en-US" dirty="0"/>
              <a:t>2. </a:t>
            </a:r>
            <a:r>
              <a:rPr lang="en-US" dirty="0" err="1"/>
              <a:t>Cuenta</a:t>
            </a:r>
            <a:r>
              <a:rPr lang="en-US" dirty="0"/>
              <a:t> </a:t>
            </a:r>
            <a:r>
              <a:rPr lang="en-US" dirty="0" err="1"/>
              <a:t>en</a:t>
            </a:r>
            <a:r>
              <a:rPr lang="en-US" dirty="0"/>
              <a:t> </a:t>
            </a:r>
            <a:r>
              <a:rPr lang="en-US" dirty="0" err="1"/>
              <a:t>Plataformas</a:t>
            </a:r>
            <a:r>
              <a:rPr lang="en-US" dirty="0"/>
              <a:t>:</a:t>
            </a:r>
          </a:p>
          <a:p>
            <a:pPr marL="285750" indent="-285750">
              <a:buFontTx/>
              <a:buChar char="-"/>
            </a:pPr>
            <a:r>
              <a:rPr lang="en-US" dirty="0" err="1"/>
              <a:t>Cuenta</a:t>
            </a:r>
            <a:r>
              <a:rPr lang="en-US" dirty="0"/>
              <a:t> </a:t>
            </a:r>
            <a:r>
              <a:rPr lang="en-US" dirty="0" err="1"/>
              <a:t>en</a:t>
            </a:r>
            <a:r>
              <a:rPr lang="en-US" dirty="0"/>
              <a:t> GitHub.</a:t>
            </a:r>
          </a:p>
          <a:p>
            <a:endParaRPr lang="en-US" dirty="0"/>
          </a:p>
          <a:p>
            <a:r>
              <a:rPr lang="en-US" dirty="0"/>
              <a:t>3. </a:t>
            </a:r>
            <a:r>
              <a:rPr lang="en-US" dirty="0" err="1"/>
              <a:t>Herramientas</a:t>
            </a:r>
            <a:r>
              <a:rPr lang="en-US" dirty="0"/>
              <a:t> y </a:t>
            </a:r>
            <a:r>
              <a:rPr lang="en-US" dirty="0" err="1"/>
              <a:t>Librerías</a:t>
            </a:r>
            <a:r>
              <a:rPr lang="en-US" dirty="0"/>
              <a:t>:</a:t>
            </a:r>
          </a:p>
          <a:p>
            <a:pPr marL="285750" indent="-285750">
              <a:buFontTx/>
              <a:buChar char="-"/>
            </a:pPr>
            <a:r>
              <a:rPr lang="en-US" dirty="0"/>
              <a:t>Git </a:t>
            </a:r>
            <a:r>
              <a:rPr lang="en-US" dirty="0" err="1"/>
              <a:t>instalado</a:t>
            </a:r>
            <a:r>
              <a:rPr lang="en-US" dirty="0"/>
              <a:t> </a:t>
            </a:r>
            <a:r>
              <a:rPr lang="en-US" dirty="0" err="1"/>
              <a:t>en</a:t>
            </a:r>
            <a:r>
              <a:rPr lang="en-US" dirty="0"/>
              <a:t> </a:t>
            </a:r>
            <a:r>
              <a:rPr lang="en-US" dirty="0" err="1"/>
              <a:t>tu</a:t>
            </a:r>
            <a:r>
              <a:rPr lang="en-US" dirty="0"/>
              <a:t> Mac.</a:t>
            </a:r>
          </a:p>
        </p:txBody>
      </p:sp>
    </p:spTree>
    <p:extLst>
      <p:ext uri="{BB962C8B-B14F-4D97-AF65-F5344CB8AC3E}">
        <p14:creationId xmlns:p14="http://schemas.microsoft.com/office/powerpoint/2010/main" val="367855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1200329"/>
          </a:xfrm>
          <a:prstGeom prst="rect">
            <a:avLst/>
          </a:prstGeom>
          <a:noFill/>
        </p:spPr>
        <p:txBody>
          <a:bodyPr vert="horz" wrap="square">
            <a:spAutoFit/>
          </a:bodyPr>
          <a:lstStyle/>
          <a:p>
            <a:pPr algn="just"/>
            <a:r>
              <a:rPr dirty="0"/>
              <a:t>Microsoft: DevOps combines development (Dev) and operations (Ops) to unite people, process, and technology in application planning, development, delivery, and operations to increase confidence in the applications they build, respond better to customer needs, and </a:t>
            </a:r>
            <a:r>
              <a:rPr dirty="0">
                <a:highlight>
                  <a:srgbClr val="C0C0C0"/>
                </a:highlight>
              </a:rPr>
              <a:t>achieve business goals faster</a:t>
            </a:r>
            <a:r>
              <a:rPr dirty="0"/>
              <a:t>.</a:t>
            </a:r>
          </a:p>
        </p:txBody>
      </p:sp>
    </p:spTree>
    <p:extLst>
      <p:ext uri="{BB962C8B-B14F-4D97-AF65-F5344CB8AC3E}">
        <p14:creationId xmlns:p14="http://schemas.microsoft.com/office/powerpoint/2010/main" val="306527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923330"/>
          </a:xfrm>
          <a:prstGeom prst="rect">
            <a:avLst/>
          </a:prstGeom>
          <a:noFill/>
        </p:spPr>
        <p:txBody>
          <a:bodyPr vert="horz" wrap="square">
            <a:spAutoFit/>
          </a:bodyPr>
          <a:lstStyle/>
          <a:p>
            <a:pPr algn="just"/>
            <a:r>
              <a:rPr dirty="0"/>
              <a:t>Google: DevOps, the organizational and cultural movement that aims to </a:t>
            </a:r>
            <a:r>
              <a:rPr dirty="0">
                <a:highlight>
                  <a:srgbClr val="C0C0C0"/>
                </a:highlight>
              </a:rPr>
              <a:t>increase software delivery velocity</a:t>
            </a:r>
            <a:r>
              <a:rPr dirty="0"/>
              <a:t>, improve service reliability, and build shared ownership among software stakeholders.</a:t>
            </a:r>
          </a:p>
        </p:txBody>
      </p:sp>
    </p:spTree>
    <p:extLst>
      <p:ext uri="{BB962C8B-B14F-4D97-AF65-F5344CB8AC3E}">
        <p14:creationId xmlns:p14="http://schemas.microsoft.com/office/powerpoint/2010/main" val="42435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923330"/>
          </a:xfrm>
          <a:prstGeom prst="rect">
            <a:avLst/>
          </a:prstGeom>
          <a:noFill/>
        </p:spPr>
        <p:txBody>
          <a:bodyPr vert="horz" wrap="square">
            <a:spAutoFit/>
          </a:bodyPr>
          <a:lstStyle/>
          <a:p>
            <a:pPr algn="just"/>
            <a:r>
              <a:rPr dirty="0"/>
              <a:t>IBM: DevOps is a software development methodology that </a:t>
            </a:r>
            <a:r>
              <a:rPr dirty="0">
                <a:highlight>
                  <a:srgbClr val="C0C0C0"/>
                </a:highlight>
              </a:rPr>
              <a:t>accelerates the delivery of </a:t>
            </a:r>
            <a:r>
              <a:rPr dirty="0"/>
              <a:t>higher-quality applications and services by combining and automating the work of software development and IT operations teams.</a:t>
            </a:r>
          </a:p>
        </p:txBody>
      </p:sp>
    </p:spTree>
    <p:extLst>
      <p:ext uri="{BB962C8B-B14F-4D97-AF65-F5344CB8AC3E}">
        <p14:creationId xmlns:p14="http://schemas.microsoft.com/office/powerpoint/2010/main" val="116814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923330"/>
          </a:xfrm>
          <a:prstGeom prst="rect">
            <a:avLst/>
          </a:prstGeom>
          <a:noFill/>
        </p:spPr>
        <p:txBody>
          <a:bodyPr vert="horz" wrap="square">
            <a:spAutoFit/>
          </a:bodyPr>
          <a:lstStyle/>
          <a:p>
            <a:pPr algn="just"/>
            <a:r>
              <a:rPr dirty="0"/>
              <a:t>Red Hat: DevOps is an approach to culture, automation, and platform design intended to deliver </a:t>
            </a:r>
            <a:r>
              <a:rPr dirty="0">
                <a:highlight>
                  <a:srgbClr val="C0C0C0"/>
                </a:highlight>
              </a:rPr>
              <a:t>increased</a:t>
            </a:r>
            <a:r>
              <a:rPr dirty="0"/>
              <a:t> business value and </a:t>
            </a:r>
            <a:r>
              <a:rPr dirty="0">
                <a:highlight>
                  <a:srgbClr val="C0C0C0"/>
                </a:highlight>
              </a:rPr>
              <a:t>responsiveness</a:t>
            </a:r>
            <a:r>
              <a:rPr dirty="0"/>
              <a:t> through rapid, high-quality service delivery. This is all made possible through fast-paced, iterative IT service delivery.</a:t>
            </a:r>
          </a:p>
        </p:txBody>
      </p:sp>
    </p:spTree>
    <p:extLst>
      <p:ext uri="{BB962C8B-B14F-4D97-AF65-F5344CB8AC3E}">
        <p14:creationId xmlns:p14="http://schemas.microsoft.com/office/powerpoint/2010/main" val="134009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Comparación de Definiciones</a:t>
            </a:r>
          </a:p>
        </p:txBody>
      </p:sp>
      <p:sp>
        <p:nvSpPr>
          <p:cNvPr id="4" name="TextBox 3"/>
          <p:cNvSpPr txBox="1"/>
          <p:nvPr/>
        </p:nvSpPr>
        <p:spPr>
          <a:xfrm>
            <a:off x="331236" y="1417638"/>
            <a:ext cx="8481527" cy="1477328"/>
          </a:xfrm>
          <a:prstGeom prst="rect">
            <a:avLst/>
          </a:prstGeom>
          <a:noFill/>
        </p:spPr>
        <p:txBody>
          <a:bodyPr vert="horz" wrap="square">
            <a:spAutoFit/>
          </a:bodyPr>
          <a:lstStyle/>
          <a:p>
            <a:pPr algn="just"/>
            <a:r>
              <a:rPr dirty="0"/>
              <a:t>Oracle: DevOps is a combination of two functions that are typically treated separately: development and operations. DevOps standardized development methodology, clear communication, and documented processes supported by a standards-based, proven middleware platform improve application development and management cycles, </a:t>
            </a:r>
            <a:r>
              <a:rPr dirty="0">
                <a:highlight>
                  <a:srgbClr val="C0C0C0"/>
                </a:highlight>
              </a:rPr>
              <a:t>bring agility</a:t>
            </a:r>
            <a:r>
              <a:rPr dirty="0"/>
              <a:t>, and provide greater availability and security to your IT infrastructure.</a:t>
            </a:r>
          </a:p>
        </p:txBody>
      </p:sp>
    </p:spTree>
    <p:extLst>
      <p:ext uri="{BB962C8B-B14F-4D97-AF65-F5344CB8AC3E}">
        <p14:creationId xmlns:p14="http://schemas.microsoft.com/office/powerpoint/2010/main" val="91841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a:t>
            </a:r>
            <a:r>
              <a:rPr lang="en-US" dirty="0" err="1"/>
              <a:t>como</a:t>
            </a:r>
            <a:r>
              <a:rPr lang="en-US" dirty="0"/>
              <a:t> </a:t>
            </a:r>
            <a:r>
              <a:rPr lang="en-US" dirty="0" err="1"/>
              <a:t>una</a:t>
            </a:r>
            <a:r>
              <a:rPr lang="en-US" dirty="0"/>
              <a:t> </a:t>
            </a:r>
            <a:r>
              <a:rPr lang="en-US" dirty="0" err="1"/>
              <a:t>Cultura</a:t>
            </a:r>
            <a:endParaRPr dirty="0"/>
          </a:p>
        </p:txBody>
      </p:sp>
    </p:spTree>
    <p:extLst>
      <p:ext uri="{BB962C8B-B14F-4D97-AF65-F5344CB8AC3E}">
        <p14:creationId xmlns:p14="http://schemas.microsoft.com/office/powerpoint/2010/main" val="372773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1577</Words>
  <Application>Microsoft Macintosh PowerPoint</Application>
  <PresentationFormat>On-screen Show (4:3)</PresentationFormat>
  <Paragraphs>207</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DevOps</vt:lpstr>
      <vt:lpstr>Comparación de definiciones</vt:lpstr>
      <vt:lpstr>Comparación de Definiciones</vt:lpstr>
      <vt:lpstr>Comparación de Definiciones</vt:lpstr>
      <vt:lpstr>Comparación de Definiciones</vt:lpstr>
      <vt:lpstr>Comparación de Definiciones</vt:lpstr>
      <vt:lpstr>Comparación de Definiciones</vt:lpstr>
      <vt:lpstr>Comparación de Definiciones</vt:lpstr>
      <vt:lpstr>DevOps como una Cultura</vt:lpstr>
      <vt:lpstr>DevOps como una Cultura</vt:lpstr>
      <vt:lpstr>DevOps como una Cultura</vt:lpstr>
      <vt:lpstr>DevOps como una Cultura</vt:lpstr>
      <vt:lpstr>Evolución de Puestos con DevOps</vt:lpstr>
      <vt:lpstr>Evolución de Puestos con DevOps</vt:lpstr>
      <vt:lpstr>Evolución de Puestos con DevOps</vt:lpstr>
      <vt:lpstr>Evolución de Puestos con DevOps</vt:lpstr>
      <vt:lpstr>Evolución de Puestos con DevOps</vt:lpstr>
      <vt:lpstr>Evolución de Puestos con DevOps</vt:lpstr>
      <vt:lpstr>Evolución de Puestos con DevOps</vt:lpstr>
      <vt:lpstr>Evolución de Puestos con DevOps</vt:lpstr>
      <vt:lpstr>Puesto de DevOps???</vt:lpstr>
      <vt:lpstr>Ingeniero de DevOps</vt:lpstr>
      <vt:lpstr>Ingeniero de DevOps</vt:lpstr>
      <vt:lpstr>Ingeniero de DevOps</vt:lpstr>
      <vt:lpstr>Ingeniero de DevOps</vt:lpstr>
      <vt:lpstr>Ingeniero de DevOps</vt:lpstr>
      <vt:lpstr>Ingeniero de DevOps</vt:lpstr>
      <vt:lpstr>Ingeniero de DevOps</vt:lpstr>
      <vt:lpstr>Ingeniero de DevOps</vt:lpstr>
      <vt:lpstr>Ingeniero de DevOps</vt:lpstr>
      <vt:lpstr>Ingeniero de DevOps</vt:lpstr>
      <vt:lpstr>Beneficios de Implementar la Cultura DevOps</vt:lpstr>
      <vt:lpstr>Beneficios de Implementar la Cultura DevOps</vt:lpstr>
      <vt:lpstr>Demo</vt:lpstr>
      <vt:lpstr>Escenario Práctico</vt:lpstr>
      <vt:lpstr>Escenario Práctico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subject/>
  <dc:creator/>
  <cp:keywords/>
  <dc:description>generated using python-pptx</dc:description>
  <cp:lastModifiedBy>LANDAURO ALBA MARCO ANTONIO</cp:lastModifiedBy>
  <cp:revision>3</cp:revision>
  <dcterms:created xsi:type="dcterms:W3CDTF">2013-01-27T09:14:16Z</dcterms:created>
  <dcterms:modified xsi:type="dcterms:W3CDTF">2024-05-21T14:28:54Z</dcterms:modified>
  <cp:category/>
</cp:coreProperties>
</file>